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68" r:id="rId13"/>
    <p:sldId id="265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627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-2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7D48-FC17-AE4C-9AEA-A86C68E6BF64}" type="datetimeFigureOut">
              <a:rPr lang="en-US" smtClean="0"/>
              <a:pPr/>
              <a:t>3/22/14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7D73-155C-F645-AD9D-AC1B02C41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MUSE Task 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 and Construction of a </a:t>
            </a:r>
          </a:p>
          <a:p>
            <a:r>
              <a:rPr lang="en-US" dirty="0" smtClean="0"/>
              <a:t>Liquid Hydrogen Target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 Parameters</a:t>
            </a:r>
            <a:br>
              <a:rPr lang="en-US" dirty="0" smtClean="0"/>
            </a:br>
            <a:r>
              <a:rPr lang="en-US" dirty="0" smtClean="0"/>
              <a:t>from Guy Ron</a:t>
            </a:r>
            <a:endParaRPr lang="en-US" dirty="0"/>
          </a:p>
        </p:txBody>
      </p:sp>
      <p:pic>
        <p:nvPicPr>
          <p:cNvPr id="4" name="Content Placeholder 3" descr="Pages from MUSE-TechReview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94" t="12918" r="8803" b="3691"/>
              <a:stretch>
                <a:fillRect/>
              </a:stretch>
            </p:blipFill>
          </mc:Choice>
          <mc:Fallback>
            <p:blipFill>
              <a:blip r:embed="rId3"/>
              <a:srcRect l="-194" t="12918" r="8803" b="3691"/>
              <a:stretch>
                <a:fillRect/>
              </a:stretch>
            </p:blipFill>
          </mc:Fallback>
        </mc:AlternateContent>
        <p:spPr>
          <a:xfrm>
            <a:off x="1094400" y="1645200"/>
            <a:ext cx="7091180" cy="4852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MAX-lab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1" y="2270407"/>
            <a:ext cx="4512183" cy="323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069" y="1429289"/>
            <a:ext cx="3937682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 Ladder Elements</a:t>
            </a:r>
            <a:br>
              <a:rPr lang="en-US" dirty="0" smtClean="0"/>
            </a:br>
            <a:r>
              <a:rPr lang="en-US" dirty="0" smtClean="0"/>
              <a:t>Requested by Spokespersons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Full Target</a:t>
            </a:r>
          </a:p>
          <a:p>
            <a:r>
              <a:rPr lang="en-US" dirty="0" smtClean="0"/>
              <a:t>MT Target</a:t>
            </a:r>
          </a:p>
          <a:p>
            <a:r>
              <a:rPr lang="en-US" dirty="0" smtClean="0"/>
              <a:t>Dummy with 6 X thickness of </a:t>
            </a:r>
            <a:r>
              <a:rPr lang="en-US" dirty="0" err="1" smtClean="0"/>
              <a:t>Kapton</a:t>
            </a:r>
            <a:r>
              <a:rPr lang="en-US" dirty="0" smtClean="0"/>
              <a:t> walls</a:t>
            </a:r>
          </a:p>
          <a:p>
            <a:r>
              <a:rPr lang="en-US" dirty="0" smtClean="0"/>
              <a:t>Carbon Foil</a:t>
            </a:r>
          </a:p>
          <a:p>
            <a:r>
              <a:rPr lang="en-US" dirty="0" smtClean="0"/>
              <a:t>Blank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Budgetary Considerations</a:t>
            </a:r>
            <a:br>
              <a:rPr lang="en-US" dirty="0" smtClean="0"/>
            </a:br>
            <a:r>
              <a:rPr lang="en-US" dirty="0" smtClean="0"/>
              <a:t>(Excluding Travel)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58444" y="2120153"/>
          <a:ext cx="5949000" cy="37298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9800"/>
                <a:gridCol w="1189800"/>
                <a:gridCol w="1189800"/>
                <a:gridCol w="1189800"/>
                <a:gridCol w="1189800"/>
              </a:tblGrid>
              <a:tr h="54349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Item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Direct Cost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Indirect Cost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/>
                        </a:rPr>
                        <a:t>Contingency</a:t>
                      </a:r>
                      <a:endParaRPr lang="en-US" sz="12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Total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</a:tr>
              <a:tr h="54349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Materials &amp; Supplies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$135K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$70K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$53K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$258k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</a:tr>
              <a:tr h="54349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Equipment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$65K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$17K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$82K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</a:tr>
              <a:tr h="54349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External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Labor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$49K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$26K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$19K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$94K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</a:tr>
              <a:tr h="38897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Technician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$191K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$99K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$58K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$348K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</a:tr>
              <a:tr h="38897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Post-Doc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$80K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$42K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$12K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$134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</a:tr>
              <a:tr h="38897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Students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$67K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$35K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$11K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$113K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</a:tr>
              <a:tr h="38897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Total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$587K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$272K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$170K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Arial"/>
                        </a:rPr>
                        <a:t>$1,029K</a:t>
                      </a:r>
                      <a:endParaRPr lang="en-US" sz="1400" baseline="0" dirty="0"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Preparations begin with promise of funding</a:t>
            </a:r>
          </a:p>
          <a:p>
            <a:r>
              <a:rPr lang="en-US" dirty="0" smtClean="0"/>
              <a:t>Search and hiring of personnel in parallel</a:t>
            </a:r>
          </a:p>
          <a:p>
            <a:r>
              <a:rPr lang="en-US" dirty="0" smtClean="0"/>
              <a:t>Safety and security issues top priority</a:t>
            </a:r>
          </a:p>
          <a:p>
            <a:r>
              <a:rPr lang="en-US" dirty="0" smtClean="0"/>
              <a:t>Known technology with several available consultants from other recent projects</a:t>
            </a:r>
          </a:p>
          <a:p>
            <a:r>
              <a:rPr lang="en-US" dirty="0" smtClean="0"/>
              <a:t>Two-Years from start to turn key delivery</a:t>
            </a:r>
          </a:p>
          <a:p>
            <a:r>
              <a:rPr lang="en-US" dirty="0" smtClean="0"/>
              <a:t>PSI takes over after delivery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LH2 targets are a known technology</a:t>
            </a:r>
          </a:p>
          <a:p>
            <a:r>
              <a:rPr lang="en-US" dirty="0" smtClean="0"/>
              <a:t>LH2 target for MUSE is a basic geometry that has been used at </a:t>
            </a:r>
            <a:r>
              <a:rPr lang="en-US" dirty="0" err="1" smtClean="0"/>
              <a:t>Saclay</a:t>
            </a:r>
            <a:r>
              <a:rPr lang="en-US" dirty="0" smtClean="0"/>
              <a:t>, LAMPF, TRIUMF, MAX-lab and MAMI. </a:t>
            </a:r>
          </a:p>
          <a:p>
            <a:r>
              <a:rPr lang="en-US" dirty="0" smtClean="0"/>
              <a:t>MUSE LH2 </a:t>
            </a:r>
            <a:r>
              <a:rPr lang="en-US" dirty="0"/>
              <a:t>-</a:t>
            </a:r>
            <a:r>
              <a:rPr lang="en-US" dirty="0" smtClean="0"/>
              <a:t> “low-power” target</a:t>
            </a:r>
          </a:p>
          <a:p>
            <a:r>
              <a:rPr lang="en-US" dirty="0" smtClean="0"/>
              <a:t>MUSE LH2 – “low-pressure” system</a:t>
            </a:r>
          </a:p>
          <a:p>
            <a:pPr>
              <a:buNone/>
            </a:pPr>
            <a:r>
              <a:rPr lang="en-US" dirty="0" smtClean="0"/>
              <a:t>--› Safety and Operating Procedures well-known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GW Cryogenics Laboratory</a:t>
            </a:r>
            <a:br>
              <a:rPr lang="en-US" dirty="0" smtClean="0"/>
            </a:br>
            <a:r>
              <a:rPr lang="en-US" dirty="0" smtClean="0"/>
              <a:t>Exploration Hall</a:t>
            </a:r>
            <a:br>
              <a:rPr lang="en-US" dirty="0" smtClean="0"/>
            </a:br>
            <a:r>
              <a:rPr lang="en-US" dirty="0" smtClean="0"/>
              <a:t>Room 133</a:t>
            </a:r>
            <a:endParaRPr lang="en-US" dirty="0"/>
          </a:p>
        </p:txBody>
      </p:sp>
      <p:pic>
        <p:nvPicPr>
          <p:cNvPr id="4" name="Content Placeholder 3" descr="VSTC_exploration_hall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27733" r="-27733"/>
          <a:stretch>
            <a:fillRect/>
          </a:stretch>
        </p:blipFill>
        <p:spPr>
          <a:xfrm>
            <a:off x="451470" y="2170773"/>
            <a:ext cx="82296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Cryogenics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Refitting of lab will begin with approval of funding</a:t>
            </a:r>
          </a:p>
          <a:p>
            <a:r>
              <a:rPr lang="en-US" dirty="0" smtClean="0"/>
              <a:t>Former DC Deputy Chief of Safety and Wellness William Flint </a:t>
            </a:r>
            <a:r>
              <a:rPr lang="en-US" dirty="0"/>
              <a:t>-</a:t>
            </a:r>
            <a:r>
              <a:rPr lang="en-US" dirty="0" smtClean="0"/>
              <a:t> now director of the Office of Health and Safety at GW will assure safe operating environment for all students, staff and faculty.</a:t>
            </a:r>
          </a:p>
          <a:p>
            <a:r>
              <a:rPr lang="en-US" dirty="0" smtClean="0"/>
              <a:t>Estimate 3 months to bring Lab to operating conditions.</a:t>
            </a:r>
          </a:p>
          <a:p>
            <a:r>
              <a:rPr lang="en-US" dirty="0" smtClean="0"/>
              <a:t>New shop just completed 25 meters from lab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Experts Consulted in Preparation of Lab Design and Target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Kurt Hansen – MAX-lab </a:t>
            </a:r>
          </a:p>
          <a:p>
            <a:r>
              <a:rPr lang="en-US" dirty="0" smtClean="0"/>
              <a:t>Christopher Keith – JLab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Kendellen</a:t>
            </a:r>
            <a:r>
              <a:rPr lang="en-US" dirty="0" smtClean="0"/>
              <a:t> – Duke</a:t>
            </a:r>
          </a:p>
          <a:p>
            <a:r>
              <a:rPr lang="en-US" dirty="0" smtClean="0"/>
              <a:t>Greg Smith – JLab</a:t>
            </a:r>
          </a:p>
          <a:p>
            <a:r>
              <a:rPr lang="en-US" dirty="0" smtClean="0"/>
              <a:t>Andreas Thomas – MAMI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--› provided their actual costs and helpful hints</a:t>
            </a:r>
          </a:p>
          <a:p>
            <a:pPr>
              <a:buNone/>
            </a:pPr>
            <a:r>
              <a:rPr lang="en-US" dirty="0" smtClean="0"/>
              <a:t>--› will draw </a:t>
            </a:r>
            <a:r>
              <a:rPr lang="en-US" dirty="0" smtClean="0"/>
              <a:t>on some of </a:t>
            </a:r>
            <a:r>
              <a:rPr lang="en-US" dirty="0" smtClean="0"/>
              <a:t>these for consultation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Cryogenics Lab 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William Briscoe – Faculty</a:t>
            </a:r>
          </a:p>
          <a:p>
            <a:r>
              <a:rPr lang="en-US" dirty="0" smtClean="0"/>
              <a:t>TBN – Technician </a:t>
            </a:r>
          </a:p>
          <a:p>
            <a:r>
              <a:rPr lang="en-US" dirty="0" smtClean="0"/>
              <a:t>William </a:t>
            </a:r>
            <a:r>
              <a:rPr lang="en-US" dirty="0" err="1" smtClean="0"/>
              <a:t>Rutkowski</a:t>
            </a:r>
            <a:r>
              <a:rPr lang="en-US" dirty="0" smtClean="0"/>
              <a:t> – Chief Machinist</a:t>
            </a:r>
          </a:p>
          <a:p>
            <a:r>
              <a:rPr lang="en-US" dirty="0" smtClean="0"/>
              <a:t>TBN – Associate Machinist</a:t>
            </a:r>
          </a:p>
          <a:p>
            <a:r>
              <a:rPr lang="en-US" dirty="0" smtClean="0"/>
              <a:t>TBN – ½ Post-Doc (shared)</a:t>
            </a:r>
          </a:p>
          <a:p>
            <a:r>
              <a:rPr lang="en-US" dirty="0" err="1" smtClean="0"/>
              <a:t>Saif</a:t>
            </a:r>
            <a:r>
              <a:rPr lang="en-US" dirty="0" smtClean="0"/>
              <a:t> Ahmad – GRA (finishing coursework)</a:t>
            </a:r>
          </a:p>
          <a:p>
            <a:r>
              <a:rPr lang="en-US" dirty="0" smtClean="0"/>
              <a:t>TBN – GRA (3</a:t>
            </a:r>
            <a:r>
              <a:rPr lang="en-US" baseline="30000" dirty="0" smtClean="0"/>
              <a:t>rd</a:t>
            </a:r>
            <a:r>
              <a:rPr lang="en-US" dirty="0" smtClean="0"/>
              <a:t> year student)</a:t>
            </a:r>
          </a:p>
          <a:p>
            <a:r>
              <a:rPr lang="en-US" dirty="0" smtClean="0"/>
              <a:t>TBN – Hourly undergraduate as needed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/>
              <a:t>Bring </a:t>
            </a:r>
            <a:r>
              <a:rPr lang="en-US" sz="1900" dirty="0" err="1" smtClean="0"/>
              <a:t>Cryolab</a:t>
            </a:r>
            <a:r>
              <a:rPr lang="en-US" sz="1900" dirty="0" smtClean="0"/>
              <a:t> </a:t>
            </a:r>
            <a:r>
              <a:rPr lang="en-US" sz="1900" dirty="0"/>
              <a:t>to Safe Operating State 1</a:t>
            </a:r>
            <a:r>
              <a:rPr lang="en-US" sz="1900" dirty="0" smtClean="0"/>
              <a:t>-May-</a:t>
            </a:r>
            <a:r>
              <a:rPr lang="en-US" sz="1900" dirty="0"/>
              <a:t>2014</a:t>
            </a:r>
            <a:r>
              <a:rPr lang="en-US" sz="1900" dirty="0" smtClean="0"/>
              <a:t> </a:t>
            </a:r>
            <a:r>
              <a:rPr lang="en-US" sz="1900" dirty="0"/>
              <a:t>1</a:t>
            </a:r>
            <a:r>
              <a:rPr lang="en-US" sz="1900" dirty="0" smtClean="0"/>
              <a:t>-Aug-</a:t>
            </a:r>
            <a:r>
              <a:rPr lang="en-US" sz="1900" dirty="0"/>
              <a:t>2014</a:t>
            </a:r>
            <a:r>
              <a:rPr lang="en-US" sz="1900" dirty="0" smtClean="0"/>
              <a:t> </a:t>
            </a:r>
          </a:p>
          <a:p>
            <a:r>
              <a:rPr lang="en-US" sz="1900" dirty="0" smtClean="0"/>
              <a:t>Design </a:t>
            </a:r>
            <a:r>
              <a:rPr lang="en-US" sz="1900" dirty="0"/>
              <a:t>Drawings</a:t>
            </a:r>
            <a:r>
              <a:rPr lang="en-US" sz="1900" dirty="0" smtClean="0"/>
              <a:t> </a:t>
            </a:r>
            <a:r>
              <a:rPr lang="en-US" sz="1900" dirty="0"/>
              <a:t>1</a:t>
            </a:r>
            <a:r>
              <a:rPr lang="en-US" sz="1900" dirty="0" smtClean="0"/>
              <a:t>-May-</a:t>
            </a:r>
            <a:r>
              <a:rPr lang="en-US" sz="1900" dirty="0"/>
              <a:t>2014</a:t>
            </a:r>
            <a:r>
              <a:rPr lang="en-US" sz="1900" dirty="0" smtClean="0"/>
              <a:t> </a:t>
            </a:r>
            <a:r>
              <a:rPr lang="en-US" sz="1900" dirty="0"/>
              <a:t>1</a:t>
            </a:r>
            <a:r>
              <a:rPr lang="en-US" sz="1900" dirty="0" smtClean="0"/>
              <a:t>-Aug-</a:t>
            </a:r>
            <a:r>
              <a:rPr lang="en-US" sz="1900" dirty="0"/>
              <a:t>2014</a:t>
            </a:r>
            <a:r>
              <a:rPr lang="en-US" sz="1900" dirty="0" smtClean="0"/>
              <a:t> </a:t>
            </a:r>
          </a:p>
          <a:p>
            <a:r>
              <a:rPr lang="en-US" sz="1900" dirty="0" smtClean="0"/>
              <a:t>Order Instrumentation</a:t>
            </a:r>
            <a:r>
              <a:rPr lang="en-US" sz="1900" dirty="0"/>
              <a:t>, Hardware, and Monitoring Devices 1-Jul-2014</a:t>
            </a:r>
            <a:r>
              <a:rPr lang="en-US" sz="1900" dirty="0" smtClean="0"/>
              <a:t> </a:t>
            </a:r>
            <a:r>
              <a:rPr lang="en-US" sz="1900" dirty="0"/>
              <a:t>1-Sep-2014</a:t>
            </a:r>
            <a:r>
              <a:rPr lang="en-US" sz="1900" dirty="0" smtClean="0"/>
              <a:t> </a:t>
            </a:r>
          </a:p>
          <a:p>
            <a:r>
              <a:rPr lang="en-US" sz="1900" dirty="0" smtClean="0"/>
              <a:t>Order </a:t>
            </a:r>
            <a:r>
              <a:rPr lang="en-US" sz="1900" dirty="0" err="1"/>
              <a:t>Cryopump</a:t>
            </a:r>
            <a:r>
              <a:rPr lang="en-US" sz="1900" dirty="0"/>
              <a:t> - Cold Head</a:t>
            </a:r>
            <a:r>
              <a:rPr lang="en-US" sz="1900" dirty="0" smtClean="0"/>
              <a:t> </a:t>
            </a:r>
            <a:r>
              <a:rPr lang="en-US" sz="1900" dirty="0"/>
              <a:t>1-Jul-2014</a:t>
            </a:r>
            <a:r>
              <a:rPr lang="en-US" sz="1900" dirty="0" smtClean="0"/>
              <a:t> </a:t>
            </a:r>
            <a:r>
              <a:rPr lang="en-US" sz="1900" dirty="0"/>
              <a:t>1-Sep-2014</a:t>
            </a:r>
            <a:r>
              <a:rPr lang="en-US" sz="1900" dirty="0" smtClean="0"/>
              <a:t> </a:t>
            </a:r>
          </a:p>
          <a:p>
            <a:r>
              <a:rPr lang="en-US" sz="1900" dirty="0" smtClean="0"/>
              <a:t>Order </a:t>
            </a:r>
            <a:r>
              <a:rPr lang="en-US" sz="1900" dirty="0"/>
              <a:t>Components of Motion System</a:t>
            </a:r>
            <a:r>
              <a:rPr lang="en-US" sz="1900" dirty="0" smtClean="0"/>
              <a:t> </a:t>
            </a:r>
            <a:r>
              <a:rPr lang="en-US" sz="1900" dirty="0"/>
              <a:t>1-Jul-2014</a:t>
            </a:r>
            <a:r>
              <a:rPr lang="en-US" sz="1900" dirty="0" smtClean="0"/>
              <a:t> </a:t>
            </a:r>
            <a:r>
              <a:rPr lang="en-US" sz="1900" dirty="0"/>
              <a:t>1-Sep-</a:t>
            </a:r>
            <a:r>
              <a:rPr lang="en-US" sz="1900" dirty="0" smtClean="0"/>
              <a:t>2014</a:t>
            </a:r>
          </a:p>
          <a:p>
            <a:r>
              <a:rPr lang="en-US" sz="1900" dirty="0" smtClean="0"/>
              <a:t> </a:t>
            </a:r>
            <a:r>
              <a:rPr lang="en-US" sz="1900" dirty="0"/>
              <a:t>Order Material/Supplies for Scattering Chamber,  Cell, Target Ladder, Holders and Railings 1-Jul-2014</a:t>
            </a:r>
            <a:r>
              <a:rPr lang="en-US" sz="1900" dirty="0" smtClean="0"/>
              <a:t> </a:t>
            </a:r>
            <a:r>
              <a:rPr lang="en-US" sz="1900" dirty="0"/>
              <a:t>1-Sep-2014</a:t>
            </a:r>
            <a:r>
              <a:rPr lang="en-US" sz="1900" dirty="0" smtClean="0"/>
              <a:t> </a:t>
            </a:r>
          </a:p>
          <a:p>
            <a:r>
              <a:rPr lang="en-US" sz="1900" dirty="0" smtClean="0"/>
              <a:t>Prototype </a:t>
            </a:r>
            <a:r>
              <a:rPr lang="en-US" sz="1900" dirty="0"/>
              <a:t>Cells and Cell Holders Machining and Assembly</a:t>
            </a:r>
            <a:r>
              <a:rPr lang="en-US" sz="1900" dirty="0" smtClean="0"/>
              <a:t> </a:t>
            </a:r>
            <a:r>
              <a:rPr lang="en-US" sz="1900" dirty="0"/>
              <a:t>1-Sep-2014</a:t>
            </a:r>
            <a:r>
              <a:rPr lang="en-US" sz="1900" dirty="0" smtClean="0"/>
              <a:t> </a:t>
            </a:r>
            <a:r>
              <a:rPr lang="en-US" sz="1900" dirty="0"/>
              <a:t>1-Nov-2014</a:t>
            </a:r>
            <a:r>
              <a:rPr lang="en-US" sz="1900" dirty="0" smtClean="0"/>
              <a:t> </a:t>
            </a:r>
          </a:p>
          <a:p>
            <a:r>
              <a:rPr lang="en-US" sz="1900" dirty="0" smtClean="0"/>
              <a:t>Build </a:t>
            </a:r>
            <a:r>
              <a:rPr lang="en-US" sz="1900" dirty="0"/>
              <a:t>Test Stand </a:t>
            </a:r>
            <a:r>
              <a:rPr lang="en-US" sz="1900" dirty="0" smtClean="0"/>
              <a:t>Chamber </a:t>
            </a:r>
            <a:r>
              <a:rPr lang="en-US" sz="1900" dirty="0"/>
              <a:t>1-Sep-2014</a:t>
            </a:r>
            <a:r>
              <a:rPr lang="en-US" sz="1900" dirty="0" smtClean="0"/>
              <a:t> </a:t>
            </a:r>
            <a:r>
              <a:rPr lang="en-US" sz="1900" dirty="0"/>
              <a:t>1-Nov-2014</a:t>
            </a:r>
            <a:r>
              <a:rPr lang="en-US" sz="1900" dirty="0" smtClean="0"/>
              <a:t> </a:t>
            </a:r>
          </a:p>
          <a:p>
            <a:r>
              <a:rPr lang="en-US" sz="1900" dirty="0" smtClean="0"/>
              <a:t>Pressure</a:t>
            </a:r>
            <a:r>
              <a:rPr lang="en-US" sz="1900" dirty="0"/>
              <a:t>, Vacuum, Destructive Tests of Cell Prototypes 1-Nov-2014</a:t>
            </a:r>
            <a:r>
              <a:rPr lang="en-US" sz="1900" dirty="0" smtClean="0"/>
              <a:t> </a:t>
            </a:r>
            <a:r>
              <a:rPr lang="en-US" sz="1900" dirty="0"/>
              <a:t>1-Jan-2015</a:t>
            </a:r>
            <a:r>
              <a:rPr lang="en-US" sz="1900" dirty="0" smtClean="0"/>
              <a:t> </a:t>
            </a:r>
          </a:p>
          <a:p>
            <a:r>
              <a:rPr lang="en-US" sz="1900" dirty="0" smtClean="0"/>
              <a:t>Evaluation </a:t>
            </a:r>
            <a:r>
              <a:rPr lang="en-US" sz="1900" dirty="0"/>
              <a:t>- Design Modification</a:t>
            </a:r>
            <a:r>
              <a:rPr lang="en-US" sz="1900" dirty="0" smtClean="0"/>
              <a:t> </a:t>
            </a:r>
            <a:r>
              <a:rPr lang="en-US" sz="1900" dirty="0"/>
              <a:t>1-Jan-2014</a:t>
            </a:r>
            <a:r>
              <a:rPr lang="en-US" sz="1900" dirty="0" smtClean="0"/>
              <a:t> </a:t>
            </a:r>
            <a:r>
              <a:rPr lang="en-US" sz="1900" dirty="0"/>
              <a:t>1-Feb-2015</a:t>
            </a:r>
            <a:r>
              <a:rPr lang="en-US" sz="1900" dirty="0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Prototype of Modified Cells 1-Feb-2015 1-Mar-2015 </a:t>
            </a:r>
          </a:p>
          <a:p>
            <a:r>
              <a:rPr lang="en-US" dirty="0" smtClean="0"/>
              <a:t>Second Round of Tests - Cold Test of Cells 1-Mar-2015 1-Apr-2015 </a:t>
            </a:r>
          </a:p>
          <a:p>
            <a:r>
              <a:rPr lang="en-US" dirty="0" smtClean="0"/>
              <a:t>Final </a:t>
            </a:r>
            <a:r>
              <a:rPr lang="en-US" dirty="0"/>
              <a:t>Review of Design and Modifications</a:t>
            </a:r>
            <a:r>
              <a:rPr lang="en-US" dirty="0" smtClean="0"/>
              <a:t> </a:t>
            </a:r>
            <a:r>
              <a:rPr lang="en-US" dirty="0"/>
              <a:t>1-Apr-2015</a:t>
            </a:r>
            <a:r>
              <a:rPr lang="en-US" dirty="0" smtClean="0"/>
              <a:t> </a:t>
            </a:r>
            <a:r>
              <a:rPr lang="en-US" dirty="0"/>
              <a:t>1-May-2015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Construction </a:t>
            </a:r>
            <a:r>
              <a:rPr lang="en-US" dirty="0"/>
              <a:t>of Scattering Chamber</a:t>
            </a:r>
            <a:r>
              <a:rPr lang="en-US" dirty="0" smtClean="0"/>
              <a:t> </a:t>
            </a:r>
            <a:r>
              <a:rPr lang="en-US" dirty="0"/>
              <a:t>1-May-2015</a:t>
            </a:r>
            <a:r>
              <a:rPr lang="en-US" dirty="0" smtClean="0"/>
              <a:t> </a:t>
            </a:r>
            <a:r>
              <a:rPr lang="en-US" dirty="0"/>
              <a:t>1-Jul-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 </a:t>
            </a:r>
            <a:r>
              <a:rPr lang="en-US" dirty="0"/>
              <a:t>Construction of Cells</a:t>
            </a:r>
            <a:r>
              <a:rPr lang="en-US" dirty="0" smtClean="0"/>
              <a:t> </a:t>
            </a:r>
            <a:r>
              <a:rPr lang="en-US" dirty="0"/>
              <a:t>1-May-2015</a:t>
            </a:r>
            <a:r>
              <a:rPr lang="en-US" dirty="0" smtClean="0"/>
              <a:t> </a:t>
            </a:r>
            <a:r>
              <a:rPr lang="en-US" dirty="0"/>
              <a:t>1-Jul-2015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Tests </a:t>
            </a:r>
            <a:r>
              <a:rPr lang="en-US" dirty="0"/>
              <a:t>of Cells and Scattering Chamber 1-Jul-2015</a:t>
            </a:r>
            <a:r>
              <a:rPr lang="en-US" dirty="0" smtClean="0"/>
              <a:t> </a:t>
            </a:r>
            <a:r>
              <a:rPr lang="en-US" dirty="0"/>
              <a:t>1-Sep-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 </a:t>
            </a:r>
            <a:r>
              <a:rPr lang="en-US" dirty="0"/>
              <a:t>Evaluation - Modifications</a:t>
            </a:r>
            <a:r>
              <a:rPr lang="en-US" dirty="0" smtClean="0"/>
              <a:t> </a:t>
            </a:r>
            <a:r>
              <a:rPr lang="en-US" dirty="0"/>
              <a:t>1-Sep-2015</a:t>
            </a:r>
            <a:r>
              <a:rPr lang="en-US" dirty="0" smtClean="0"/>
              <a:t> </a:t>
            </a:r>
            <a:r>
              <a:rPr lang="en-US" dirty="0"/>
              <a:t>1-Oct-2015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Second </a:t>
            </a:r>
            <a:r>
              <a:rPr lang="en-US" dirty="0"/>
              <a:t>Round of Tests of Scattering Chamber and Cells Including motion test and test of emergency conditions</a:t>
            </a:r>
            <a:r>
              <a:rPr lang="en-US" dirty="0" smtClean="0"/>
              <a:t> </a:t>
            </a:r>
            <a:r>
              <a:rPr lang="en-US" dirty="0"/>
              <a:t>1-Oct-2015</a:t>
            </a:r>
            <a:r>
              <a:rPr lang="en-US" dirty="0" smtClean="0"/>
              <a:t> </a:t>
            </a:r>
            <a:r>
              <a:rPr lang="en-US" dirty="0"/>
              <a:t>1-Dec-2015</a:t>
            </a:r>
            <a:r>
              <a:rPr lang="en-US" dirty="0" smtClean="0"/>
              <a:t> </a:t>
            </a:r>
          </a:p>
          <a:p>
            <a:r>
              <a:rPr lang="en-US" dirty="0" smtClean="0"/>
              <a:t>Evaluation </a:t>
            </a:r>
            <a:r>
              <a:rPr lang="en-US" dirty="0"/>
              <a:t>and Readiness Review</a:t>
            </a:r>
            <a:r>
              <a:rPr lang="en-US" dirty="0" smtClean="0"/>
              <a:t> </a:t>
            </a:r>
            <a:r>
              <a:rPr lang="en-US" dirty="0"/>
              <a:t>1-Dec-2015</a:t>
            </a:r>
            <a:r>
              <a:rPr lang="en-US" dirty="0" smtClean="0"/>
              <a:t> </a:t>
            </a:r>
            <a:r>
              <a:rPr lang="en-US" dirty="0"/>
              <a:t>1-Jan-2016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Construct </a:t>
            </a:r>
            <a:r>
              <a:rPr lang="en-US" dirty="0"/>
              <a:t>Boxes for Shipping and Packing</a:t>
            </a:r>
            <a:r>
              <a:rPr lang="en-US" dirty="0" smtClean="0"/>
              <a:t> </a:t>
            </a:r>
            <a:r>
              <a:rPr lang="en-US" dirty="0"/>
              <a:t>1-Jan-2016</a:t>
            </a:r>
            <a:r>
              <a:rPr lang="en-US" dirty="0" smtClean="0"/>
              <a:t> </a:t>
            </a:r>
            <a:r>
              <a:rPr lang="en-US" dirty="0"/>
              <a:t>1-Feb-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Shipping</a:t>
            </a:r>
            <a:r>
              <a:rPr lang="en-US" dirty="0"/>
              <a:t>, Receiving and  Unpacking</a:t>
            </a:r>
            <a:r>
              <a:rPr lang="en-US" dirty="0" smtClean="0"/>
              <a:t> </a:t>
            </a:r>
            <a:r>
              <a:rPr lang="en-US" dirty="0"/>
              <a:t>1-Feb-2016</a:t>
            </a:r>
            <a:r>
              <a:rPr lang="en-US" dirty="0" smtClean="0"/>
              <a:t> </a:t>
            </a:r>
            <a:r>
              <a:rPr lang="en-US" dirty="0"/>
              <a:t>1-Mar-2016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/>
              <a:t>Situ Assembly and Testing</a:t>
            </a:r>
            <a:r>
              <a:rPr lang="en-US" dirty="0" smtClean="0"/>
              <a:t> </a:t>
            </a:r>
            <a:r>
              <a:rPr lang="en-US" dirty="0"/>
              <a:t>1-Mar-2016</a:t>
            </a:r>
            <a:r>
              <a:rPr lang="en-US" dirty="0" smtClean="0"/>
              <a:t> </a:t>
            </a:r>
            <a:r>
              <a:rPr lang="en-US" dirty="0"/>
              <a:t>1-Apr-2016</a:t>
            </a:r>
            <a:r>
              <a:rPr lang="en-US" dirty="0" smtClean="0"/>
              <a:t> </a:t>
            </a:r>
          </a:p>
          <a:p>
            <a:r>
              <a:rPr lang="en-US" dirty="0" smtClean="0"/>
              <a:t>PSI </a:t>
            </a:r>
            <a:r>
              <a:rPr lang="en-US" dirty="0"/>
              <a:t>Safety Engineering Review and Modifications to Make Compliant</a:t>
            </a:r>
            <a:r>
              <a:rPr lang="en-US" dirty="0" smtClean="0"/>
              <a:t> </a:t>
            </a:r>
            <a:r>
              <a:rPr lang="en-US" dirty="0"/>
              <a:t>1-Apr-2016</a:t>
            </a:r>
            <a:r>
              <a:rPr lang="en-US" dirty="0" smtClean="0"/>
              <a:t> </a:t>
            </a:r>
            <a:r>
              <a:rPr lang="en-US" dirty="0"/>
              <a:t>1-May-2016</a:t>
            </a:r>
            <a:r>
              <a:rPr lang="en-US" dirty="0" smtClean="0"/>
              <a:t> </a:t>
            </a:r>
          </a:p>
          <a:p>
            <a:r>
              <a:rPr lang="en-US" dirty="0" smtClean="0"/>
              <a:t>Turn </a:t>
            </a:r>
            <a:r>
              <a:rPr lang="en-US" dirty="0"/>
              <a:t>over to PSI</a:t>
            </a:r>
            <a:r>
              <a:rPr lang="en-US" dirty="0" smtClean="0"/>
              <a:t> </a:t>
            </a:r>
            <a:r>
              <a:rPr lang="en-US" dirty="0"/>
              <a:t>1-May-2016</a:t>
            </a:r>
            <a:r>
              <a:rPr lang="en-US" dirty="0" smtClean="0"/>
              <a:t> </a:t>
            </a:r>
            <a:r>
              <a:rPr lang="en-US" dirty="0"/>
              <a:t>1-Jun-2016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ges from MUSE-TechRevi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804</Words>
  <Application>Microsoft Macintosh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MUSE Task 5 </vt:lpstr>
      <vt:lpstr>Overview</vt:lpstr>
      <vt:lpstr>GW Cryogenics Laboratory Exploration Hall Room 133</vt:lpstr>
      <vt:lpstr>Cryogenics Lab </vt:lpstr>
      <vt:lpstr>Experts Consulted in Preparation of Lab Design and Target Construction</vt:lpstr>
      <vt:lpstr>Cryogenics Lab Staffing</vt:lpstr>
      <vt:lpstr>Work Summary</vt:lpstr>
      <vt:lpstr>Work Summary</vt:lpstr>
      <vt:lpstr>Slide 9</vt:lpstr>
      <vt:lpstr>Target Parameters from Guy Ron</vt:lpstr>
      <vt:lpstr>MAX-lab Target</vt:lpstr>
      <vt:lpstr>Target Ladder Elements Requested by Spokespersons</vt:lpstr>
      <vt:lpstr>Budgetary Considerations (Excluding Travel)</vt:lpstr>
      <vt:lpstr>Summary</vt:lpstr>
    </vt:vector>
  </TitlesOfParts>
  <Manager/>
  <Company>The George Washington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 Task 5 </dc:title>
  <dc:subject/>
  <dc:creator>William Briscoe</dc:creator>
  <cp:keywords/>
  <dc:description/>
  <cp:lastModifiedBy>William Briscoe</cp:lastModifiedBy>
  <cp:revision>3</cp:revision>
  <dcterms:created xsi:type="dcterms:W3CDTF">2014-03-22T18:53:32Z</dcterms:created>
  <dcterms:modified xsi:type="dcterms:W3CDTF">2014-03-22T19:21:24Z</dcterms:modified>
  <cp:category/>
</cp:coreProperties>
</file>