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378" r:id="rId2"/>
    <p:sldId id="380" r:id="rId3"/>
    <p:sldId id="381" r:id="rId4"/>
    <p:sldId id="383" r:id="rId5"/>
    <p:sldId id="382" r:id="rId6"/>
    <p:sldId id="384" r:id="rId7"/>
    <p:sldId id="385" r:id="rId8"/>
    <p:sldId id="392" r:id="rId9"/>
    <p:sldId id="406" r:id="rId10"/>
    <p:sldId id="386" r:id="rId11"/>
    <p:sldId id="388" r:id="rId12"/>
    <p:sldId id="389" r:id="rId13"/>
    <p:sldId id="402" r:id="rId14"/>
    <p:sldId id="390" r:id="rId15"/>
    <p:sldId id="393" r:id="rId16"/>
    <p:sldId id="394" r:id="rId17"/>
    <p:sldId id="405" r:id="rId18"/>
    <p:sldId id="395" r:id="rId19"/>
    <p:sldId id="396" r:id="rId20"/>
    <p:sldId id="400" r:id="rId21"/>
    <p:sldId id="397" r:id="rId22"/>
    <p:sldId id="398" r:id="rId23"/>
    <p:sldId id="401" r:id="rId24"/>
    <p:sldId id="387" r:id="rId25"/>
    <p:sldId id="391" r:id="rId26"/>
    <p:sldId id="399" r:id="rId27"/>
    <p:sldId id="403" r:id="rId28"/>
    <p:sldId id="404" r:id="rId29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icrosoft Sans Serif" pitchFamily="-8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icrosoft Sans Serif" pitchFamily="-8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icrosoft Sans Serif" pitchFamily="-8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icrosoft Sans Serif" pitchFamily="-8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icrosoft Sans Serif" pitchFamily="-84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Microsoft Sans Serif" pitchFamily="-84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Microsoft Sans Serif" pitchFamily="-84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Microsoft Sans Serif" pitchFamily="-84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Microsoft Sans Serif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000099"/>
    <a:srgbClr val="008000"/>
    <a:srgbClr val="000000"/>
    <a:srgbClr val="20FF4A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19809" autoAdjust="0"/>
    <p:restoredTop sz="94660"/>
  </p:normalViewPr>
  <p:slideViewPr>
    <p:cSldViewPr>
      <p:cViewPr>
        <p:scale>
          <a:sx n="75" d="100"/>
          <a:sy n="75" d="100"/>
        </p:scale>
        <p:origin x="-11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0"/>
    </p:cViewPr>
  </p:sorterViewPr>
  <p:notesViewPr>
    <p:cSldViewPr>
      <p:cViewPr varScale="1">
        <p:scale>
          <a:sx n="80" d="100"/>
          <a:sy n="80" d="100"/>
        </p:scale>
        <p:origin x="-210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8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84" charset="0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606378-0A2D-EA45-A6D1-14B309682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0B7BF3-1BC5-8F4F-B573-572BBE1C9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D597AD0-9E0D-DA45-A78D-047FC77E2A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943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529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0" y="6248400"/>
            <a:ext cx="4038600" cy="304800"/>
          </a:xfrm>
        </p:spPr>
        <p:txBody>
          <a:bodyPr/>
          <a:lstStyle>
            <a:lvl1pPr>
              <a:defRPr sz="1000" smtClean="0"/>
            </a:lvl1pPr>
          </a:lstStyle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1800" y="6399213"/>
            <a:ext cx="1905000" cy="458787"/>
          </a:xfrm>
        </p:spPr>
        <p:txBody>
          <a:bodyPr/>
          <a:lstStyle>
            <a:lvl1pPr>
              <a:defRPr smtClean="0"/>
            </a:lvl1pPr>
          </a:lstStyle>
          <a:p>
            <a:fld id="{7EC33B2E-866E-804E-9BB2-C420644059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0A658C-D90A-9544-A330-2F88F9BBD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59CF74-FE28-DC4F-B5F6-CE4035186A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9A69E6-3CCF-2F40-9812-FE8C52A2C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7CFAA18-88A3-1F48-A3CC-222C75E81A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BEB0508-A639-2F4C-84B6-270815B4E1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625F40-BE0F-0444-A43C-02D78F14C2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AC4744-F335-7341-9637-DBAB93EFC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94CD63-0910-6043-B8EC-D022213BE6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04800"/>
            <a:ext cx="5943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4582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038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84" charset="0"/>
              </a:defRPr>
            </a:lvl1pPr>
          </a:lstStyle>
          <a:p>
            <a:r>
              <a:rPr lang="en-US" sz="1000" smtClean="0"/>
              <a:t>MUSE NSF Review March 24, 2014</a:t>
            </a:r>
            <a:endParaRPr lang="en-US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99213"/>
            <a:ext cx="19050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84" charset="0"/>
              </a:defRPr>
            </a:lvl1pPr>
          </a:lstStyle>
          <a:p>
            <a:fld id="{D435D054-9959-6E45-AC3E-5AD2F14266C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5659" name="Picture 11" descr="RU_SIG_VT_CMYK_S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28600" y="152400"/>
            <a:ext cx="1381125" cy="10588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icrosoft Sans Serif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icrosoft Sans Serif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icrosoft Sans Serif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icrosoft Sans Serif" pitchFamily="-8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icrosoft Sans Serif" pitchFamily="-8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icrosoft Sans Serif" pitchFamily="-8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icrosoft Sans Serif" pitchFamily="-8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icrosoft Sans Serif" pitchFamily="-8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5000"/>
        </a:spcAft>
        <a:buClr>
          <a:schemeClr val="accent2"/>
        </a:buClr>
        <a:buFont typeface="Monotype Sorts" pitchFamily="-84" charset="2"/>
        <a:buChar char="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5000"/>
        </a:spcAft>
        <a:buClr>
          <a:schemeClr val="accent1"/>
        </a:buClr>
        <a:buFont typeface="Monotype Sorts" pitchFamily="-84" charset="2"/>
        <a:buChar char="t"/>
        <a:defRPr sz="20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5000"/>
        </a:spcAft>
        <a:buClr>
          <a:srgbClr val="660066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5000"/>
        </a:spcAft>
        <a:buClr>
          <a:schemeClr val="accent2"/>
        </a:buClr>
        <a:buFont typeface="Monotype Sorts" pitchFamily="-84" charset="2"/>
        <a:buChar char=""/>
        <a:defRPr sz="16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5000"/>
        </a:spcAft>
        <a:buClr>
          <a:srgbClr val="660066"/>
        </a:buClr>
        <a:buFont typeface="Arial"/>
        <a:buChar char="•"/>
        <a:defRPr sz="14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eaLnBrk="0" fontAlgn="base" hangingPunct="0">
        <a:lnSpc>
          <a:spcPct val="110000"/>
        </a:lnSpc>
        <a:spcBef>
          <a:spcPct val="20000"/>
        </a:spcBef>
        <a:spcAft>
          <a:spcPct val="500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6pPr>
      <a:lvl7pPr marL="2971800" indent="-228600" algn="l" rtl="0" eaLnBrk="0" fontAlgn="base" hangingPunct="0">
        <a:lnSpc>
          <a:spcPct val="110000"/>
        </a:lnSpc>
        <a:spcBef>
          <a:spcPct val="20000"/>
        </a:spcBef>
        <a:spcAft>
          <a:spcPct val="500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7pPr>
      <a:lvl8pPr marL="3429000" indent="-228600" algn="l" rtl="0" eaLnBrk="0" fontAlgn="base" hangingPunct="0">
        <a:lnSpc>
          <a:spcPct val="110000"/>
        </a:lnSpc>
        <a:spcBef>
          <a:spcPct val="20000"/>
        </a:spcBef>
        <a:spcAft>
          <a:spcPct val="500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8pPr>
      <a:lvl9pPr marL="3886200" indent="-228600" algn="l" rtl="0" eaLnBrk="0" fontAlgn="base" hangingPunct="0">
        <a:lnSpc>
          <a:spcPct val="110000"/>
        </a:lnSpc>
        <a:spcBef>
          <a:spcPct val="20000"/>
        </a:spcBef>
        <a:spcAft>
          <a:spcPct val="500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package" Target="../embeddings/Microsoft_Excel_Sheet1.xls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 sz="14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0C67D6-E8A2-A147-851F-93F36810CA84}" type="slidenum">
              <a:rPr lang="en-US"/>
              <a:pPr/>
              <a:t>1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943600" cy="990600"/>
          </a:xfrm>
        </p:spPr>
        <p:txBody>
          <a:bodyPr/>
          <a:lstStyle/>
          <a:p>
            <a:r>
              <a:rPr lang="en-US" dirty="0" smtClean="0"/>
              <a:t>MUSE Project Management</a:t>
            </a:r>
            <a:endParaRPr lang="en-US" dirty="0"/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828800" y="1981200"/>
            <a:ext cx="54864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</a:rPr>
              <a:t>Ronald Ransome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685800" y="3276600"/>
            <a:ext cx="7848600" cy="2062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accent1"/>
                </a:solidFill>
              </a:rPr>
              <a:t>Rutgers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accent1"/>
                </a:solidFill>
              </a:rPr>
              <a:t>The State University of New </a:t>
            </a:r>
            <a:r>
              <a:rPr lang="en-US" sz="3200" dirty="0" smtClean="0">
                <a:solidFill>
                  <a:schemeClr val="accent1"/>
                </a:solidFill>
              </a:rPr>
              <a:t>Jersey</a:t>
            </a: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accent1"/>
                </a:solidFill>
              </a:rPr>
              <a:t>For the MUSE Collaboration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discuss major cost components, schedule, and risks for the </a:t>
            </a:r>
            <a:r>
              <a:rPr lang="en-US" dirty="0" smtClean="0"/>
              <a:t>WBS 2,3,4,7.</a:t>
            </a:r>
          </a:p>
          <a:p>
            <a:r>
              <a:rPr lang="en-US" dirty="0" smtClean="0"/>
              <a:t>WBS 1 consists of low cost construction with very low construction, technical, or schedule risk</a:t>
            </a:r>
          </a:p>
          <a:p>
            <a:r>
              <a:rPr lang="en-US" dirty="0" smtClean="0"/>
              <a:t>WBS 8 consists </a:t>
            </a:r>
            <a:r>
              <a:rPr lang="en-US" dirty="0" smtClean="0"/>
              <a:t>of minor backup to working system</a:t>
            </a:r>
          </a:p>
          <a:p>
            <a:r>
              <a:rPr lang="en-US" dirty="0" smtClean="0"/>
              <a:t>WBS 5,6 discussed earlier today</a:t>
            </a:r>
          </a:p>
          <a:p>
            <a:r>
              <a:rPr lang="en-US" dirty="0" smtClean="0"/>
              <a:t>WBS 9 currently has a primary cost of an on-site post-doc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4 – Straw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Cost Items</a:t>
            </a:r>
          </a:p>
          <a:p>
            <a:pPr lvl="1"/>
            <a:r>
              <a:rPr lang="en-US" dirty="0" smtClean="0"/>
              <a:t>Straws</a:t>
            </a:r>
          </a:p>
          <a:p>
            <a:pPr lvl="2"/>
            <a:r>
              <a:rPr lang="en-US" dirty="0" smtClean="0"/>
              <a:t>Straws &amp;  wire BOE – quote $24K</a:t>
            </a:r>
          </a:p>
          <a:p>
            <a:pPr lvl="2"/>
            <a:r>
              <a:rPr lang="en-US" dirty="0" smtClean="0"/>
              <a:t>Hardware (pins, caps) BOE – PANDA experience - $327K</a:t>
            </a:r>
          </a:p>
          <a:p>
            <a:pPr lvl="2"/>
            <a:r>
              <a:rPr lang="en-US" dirty="0" smtClean="0"/>
              <a:t>Contingency $146K</a:t>
            </a:r>
          </a:p>
          <a:p>
            <a:pPr lvl="1"/>
            <a:r>
              <a:rPr lang="en-US" dirty="0" smtClean="0"/>
              <a:t>Labor</a:t>
            </a:r>
          </a:p>
          <a:p>
            <a:pPr lvl="2"/>
            <a:r>
              <a:rPr lang="en-US" dirty="0" smtClean="0"/>
              <a:t>Salaried – 2 GS (one from HU, one from Temple)</a:t>
            </a:r>
          </a:p>
          <a:p>
            <a:pPr lvl="2"/>
            <a:r>
              <a:rPr lang="en-US" dirty="0" smtClean="0"/>
              <a:t>$175K (includes travel for Temple student)</a:t>
            </a:r>
          </a:p>
          <a:p>
            <a:pPr lvl="2"/>
            <a:r>
              <a:rPr lang="en-US" dirty="0" smtClean="0"/>
              <a:t>Contingency $35K</a:t>
            </a:r>
          </a:p>
          <a:p>
            <a:pPr lvl="1"/>
            <a:r>
              <a:rPr lang="en-US" dirty="0" smtClean="0"/>
              <a:t>Total Cost $637K  +$202K contingency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4 -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</a:t>
            </a:r>
          </a:p>
          <a:p>
            <a:pPr lvl="1"/>
            <a:r>
              <a:rPr lang="en-US" dirty="0" smtClean="0"/>
              <a:t>Requires mounting table, clean room</a:t>
            </a:r>
          </a:p>
          <a:p>
            <a:pPr lvl="1"/>
            <a:r>
              <a:rPr lang="en-US" dirty="0" smtClean="0"/>
              <a:t>Estimated Completion date – August 2014</a:t>
            </a:r>
          </a:p>
          <a:p>
            <a:r>
              <a:rPr lang="en-US" dirty="0" smtClean="0"/>
              <a:t>Straw Construction</a:t>
            </a:r>
          </a:p>
          <a:p>
            <a:pPr lvl="1"/>
            <a:r>
              <a:rPr lang="en-US" dirty="0" smtClean="0"/>
              <a:t>Estimated at least 25/week </a:t>
            </a:r>
          </a:p>
          <a:p>
            <a:pPr lvl="1"/>
            <a:r>
              <a:rPr lang="en-US" dirty="0" smtClean="0"/>
              <a:t>First chamber completed – May, 2015</a:t>
            </a:r>
          </a:p>
          <a:p>
            <a:pPr lvl="1"/>
            <a:r>
              <a:rPr lang="en-US" dirty="0" smtClean="0"/>
              <a:t>Chamber 2-4 completed – January 2016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EB0508-A639-2F4C-84B6-270815B4E12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8826500" cy="32927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4 – QA and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QA</a:t>
            </a:r>
          </a:p>
          <a:p>
            <a:pPr lvl="1"/>
            <a:r>
              <a:rPr lang="en-US" dirty="0" smtClean="0"/>
              <a:t>Straws will be tested with source, planes with </a:t>
            </a:r>
            <a:r>
              <a:rPr lang="en-US" dirty="0" err="1" smtClean="0"/>
              <a:t>cosmics</a:t>
            </a:r>
            <a:endParaRPr lang="en-US" dirty="0" smtClean="0"/>
          </a:p>
          <a:p>
            <a:pPr lvl="1"/>
            <a:r>
              <a:rPr lang="en-US" dirty="0" smtClean="0"/>
              <a:t>Pressure testing as straws are built</a:t>
            </a:r>
          </a:p>
          <a:p>
            <a:r>
              <a:rPr lang="en-US" dirty="0" smtClean="0"/>
              <a:t>Major Risks</a:t>
            </a:r>
          </a:p>
          <a:p>
            <a:pPr lvl="1"/>
            <a:r>
              <a:rPr lang="en-US" dirty="0" smtClean="0"/>
              <a:t>Higher than anticipated failure rate</a:t>
            </a:r>
          </a:p>
          <a:p>
            <a:pPr lvl="2"/>
            <a:r>
              <a:rPr lang="en-US" dirty="0" smtClean="0"/>
              <a:t>Close consultation with PANDA to conform to proven procedures</a:t>
            </a:r>
          </a:p>
          <a:p>
            <a:pPr lvl="2"/>
            <a:r>
              <a:rPr lang="en-US" dirty="0" smtClean="0"/>
              <a:t>Buy enough extra parts to mitigate small batch costs/time delay</a:t>
            </a:r>
          </a:p>
          <a:p>
            <a:pPr lvl="2"/>
            <a:r>
              <a:rPr lang="en-US" dirty="0" smtClean="0"/>
              <a:t>We will buy 4000 straws at outset, and parts for 3500, with contingency for 500 more sets of parts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7 - </a:t>
            </a:r>
            <a:r>
              <a:rPr lang="en-US" dirty="0" err="1" smtClean="0"/>
              <a:t>Scintillator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Costs</a:t>
            </a:r>
          </a:p>
          <a:p>
            <a:pPr lvl="1"/>
            <a:r>
              <a:rPr lang="en-US" dirty="0" err="1" smtClean="0"/>
              <a:t>PMTs</a:t>
            </a:r>
            <a:r>
              <a:rPr lang="en-US" dirty="0" smtClean="0"/>
              <a:t> – BOE quote - $187K</a:t>
            </a:r>
          </a:p>
          <a:p>
            <a:pPr lvl="1"/>
            <a:r>
              <a:rPr lang="en-US" dirty="0" err="1" smtClean="0"/>
              <a:t>Scintillator</a:t>
            </a:r>
            <a:r>
              <a:rPr lang="en-US" dirty="0" smtClean="0"/>
              <a:t> – BOE quote - $78K</a:t>
            </a:r>
          </a:p>
          <a:p>
            <a:pPr lvl="1"/>
            <a:r>
              <a:rPr lang="en-US" dirty="0" smtClean="0"/>
              <a:t>Backing structure – BOE quote $44K</a:t>
            </a:r>
          </a:p>
          <a:p>
            <a:pPr lvl="1"/>
            <a:r>
              <a:rPr lang="en-US" dirty="0" smtClean="0"/>
              <a:t>Labor – BOE past experience - $110K</a:t>
            </a:r>
          </a:p>
          <a:p>
            <a:r>
              <a:rPr lang="en-US" dirty="0" smtClean="0"/>
              <a:t>Total Cost $442K + $72K contingency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7 -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Pre-construction – order </a:t>
            </a:r>
            <a:r>
              <a:rPr lang="en-US" dirty="0" err="1" smtClean="0"/>
              <a:t>PMT’s</a:t>
            </a:r>
            <a:r>
              <a:rPr lang="en-US" dirty="0" smtClean="0"/>
              <a:t> and </a:t>
            </a:r>
            <a:r>
              <a:rPr lang="en-US" dirty="0" err="1" smtClean="0"/>
              <a:t>scintillator</a:t>
            </a:r>
            <a:r>
              <a:rPr lang="en-US" dirty="0" smtClean="0"/>
              <a:t> (2-3 months)</a:t>
            </a:r>
          </a:p>
          <a:p>
            <a:r>
              <a:rPr lang="en-US" dirty="0" err="1" smtClean="0"/>
              <a:t>Scintillators</a:t>
            </a:r>
            <a:r>
              <a:rPr lang="en-US" dirty="0" smtClean="0"/>
              <a:t> are made in batches of 6, with one set completed before moving on.  </a:t>
            </a:r>
          </a:p>
          <a:p>
            <a:r>
              <a:rPr lang="en-US" dirty="0" smtClean="0"/>
              <a:t>Need to place orders by July 2014 to be ready for fall 2015 run.</a:t>
            </a:r>
          </a:p>
          <a:p>
            <a:r>
              <a:rPr lang="en-US" dirty="0" smtClean="0"/>
              <a:t>Full set completed by early 2016, no risk on full run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EB0508-A639-2F4C-84B6-270815B4E12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8807450" cy="42920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7 – QA &amp;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QA – </a:t>
            </a:r>
            <a:r>
              <a:rPr lang="en-US" dirty="0" err="1" smtClean="0"/>
              <a:t>scintillators</a:t>
            </a:r>
            <a:r>
              <a:rPr lang="en-US" dirty="0" smtClean="0"/>
              <a:t> checked with source and </a:t>
            </a:r>
            <a:r>
              <a:rPr lang="en-US" dirty="0" err="1" smtClean="0"/>
              <a:t>cosmics</a:t>
            </a:r>
            <a:r>
              <a:rPr lang="en-US" dirty="0" smtClean="0"/>
              <a:t> before shipping</a:t>
            </a:r>
          </a:p>
          <a:p>
            <a:r>
              <a:rPr lang="en-US" dirty="0" smtClean="0"/>
              <a:t>Risks </a:t>
            </a:r>
          </a:p>
          <a:p>
            <a:pPr lvl="1"/>
            <a:r>
              <a:rPr lang="en-US" dirty="0" smtClean="0"/>
              <a:t> low technical risk, this is a proven technology</a:t>
            </a:r>
          </a:p>
          <a:p>
            <a:pPr lvl="1"/>
            <a:r>
              <a:rPr lang="en-US" dirty="0" smtClean="0"/>
              <a:t>Some schedule risk for 2015 test run if material is delayed in arriving.  Would require using smaller number for test, additional shipping costs.</a:t>
            </a:r>
          </a:p>
          <a:p>
            <a:pPr lvl="1"/>
            <a:r>
              <a:rPr lang="en-US" dirty="0" smtClean="0"/>
              <a:t>Some design risk, may increase size slightly if decision is made to move farther back (&lt;10% cost)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2 </a:t>
            </a:r>
            <a:r>
              <a:rPr lang="en-US" dirty="0" err="1" smtClean="0"/>
              <a:t>SciFi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costs</a:t>
            </a:r>
          </a:p>
          <a:p>
            <a:pPr lvl="1"/>
            <a:r>
              <a:rPr lang="en-US" dirty="0" smtClean="0"/>
              <a:t>Fiber – BOE quotes - $12K</a:t>
            </a:r>
          </a:p>
          <a:p>
            <a:pPr lvl="1"/>
            <a:r>
              <a:rPr lang="en-US" dirty="0" smtClean="0"/>
              <a:t>PMT – BOE quotes - $23 K</a:t>
            </a:r>
          </a:p>
          <a:p>
            <a:pPr lvl="1"/>
            <a:r>
              <a:rPr lang="en-US" dirty="0" smtClean="0"/>
              <a:t>PMT bases, supplies – BOE past experience - $32K</a:t>
            </a:r>
          </a:p>
          <a:p>
            <a:pPr lvl="1"/>
            <a:r>
              <a:rPr lang="en-US" dirty="0" smtClean="0"/>
              <a:t>Labor – GS $70 K</a:t>
            </a:r>
          </a:p>
          <a:p>
            <a:pPr lvl="1"/>
            <a:r>
              <a:rPr lang="en-US" dirty="0" smtClean="0"/>
              <a:t>Total - $152K plus $29K contingency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WBS Organization</a:t>
            </a:r>
          </a:p>
          <a:p>
            <a:r>
              <a:rPr lang="en-US" dirty="0" smtClean="0"/>
              <a:t>Overall Schedule</a:t>
            </a:r>
          </a:p>
          <a:p>
            <a:r>
              <a:rPr lang="en-US" dirty="0" smtClean="0"/>
              <a:t>Assessment of each WBS</a:t>
            </a:r>
          </a:p>
          <a:p>
            <a:r>
              <a:rPr lang="en-US" dirty="0" smtClean="0"/>
              <a:t>Contingency management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EB0508-A639-2F4C-84B6-270815B4E1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EB0508-A639-2F4C-84B6-270815B4E12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8947150" cy="22142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2 Schedule, QA,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Easily completed in 6 months after materials arrive</a:t>
            </a:r>
          </a:p>
          <a:p>
            <a:r>
              <a:rPr lang="en-US" dirty="0" smtClean="0"/>
              <a:t>Will be tested with source and </a:t>
            </a:r>
            <a:r>
              <a:rPr lang="en-US" dirty="0" err="1" smtClean="0"/>
              <a:t>cosmics</a:t>
            </a:r>
            <a:endParaRPr lang="en-US" dirty="0" smtClean="0"/>
          </a:p>
          <a:p>
            <a:r>
              <a:rPr lang="en-US" dirty="0" smtClean="0"/>
              <a:t>No schedule risk</a:t>
            </a:r>
          </a:p>
          <a:p>
            <a:r>
              <a:rPr lang="en-US" dirty="0" smtClean="0"/>
              <a:t>Low technical risk, proven technology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3 - Cerenkov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Cost </a:t>
            </a:r>
          </a:p>
          <a:p>
            <a:pPr lvl="1"/>
            <a:r>
              <a:rPr lang="en-US" dirty="0" err="1" smtClean="0"/>
              <a:t>PMTs</a:t>
            </a:r>
            <a:r>
              <a:rPr lang="en-US" dirty="0" smtClean="0"/>
              <a:t> – BOE quote - $195K</a:t>
            </a:r>
          </a:p>
          <a:p>
            <a:pPr lvl="1"/>
            <a:r>
              <a:rPr lang="en-US" dirty="0" smtClean="0"/>
              <a:t>Total cost $212 K plus $27 contingency</a:t>
            </a:r>
          </a:p>
          <a:p>
            <a:r>
              <a:rPr lang="en-US" dirty="0" smtClean="0"/>
              <a:t>Schedule – easily assembled in 2 months after materials arrive</a:t>
            </a:r>
          </a:p>
          <a:p>
            <a:r>
              <a:rPr lang="en-US" dirty="0" smtClean="0"/>
              <a:t>QA – cosmic and beam tests</a:t>
            </a:r>
          </a:p>
          <a:p>
            <a:r>
              <a:rPr lang="en-US" dirty="0" smtClean="0"/>
              <a:t>No schedule risk</a:t>
            </a:r>
          </a:p>
          <a:p>
            <a:r>
              <a:rPr lang="en-US" dirty="0" smtClean="0"/>
              <a:t>Low technical risk, proven technology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EB0508-A639-2F4C-84B6-270815B4E12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8604250" cy="25171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Contingency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Plans for handling contingency</a:t>
            </a:r>
          </a:p>
          <a:p>
            <a:pPr lvl="1"/>
            <a:r>
              <a:rPr lang="en-US" dirty="0" smtClean="0"/>
              <a:t>M&amp;S/Labor Contingency </a:t>
            </a:r>
          </a:p>
          <a:p>
            <a:pPr lvl="2"/>
            <a:r>
              <a:rPr lang="en-US" dirty="0" smtClean="0"/>
              <a:t>&lt;$5K up to WBS manager</a:t>
            </a:r>
          </a:p>
          <a:p>
            <a:pPr lvl="2"/>
            <a:r>
              <a:rPr lang="en-US" dirty="0" smtClean="0"/>
              <a:t>$5-25 K up to Project Manager</a:t>
            </a:r>
          </a:p>
          <a:p>
            <a:pPr lvl="2"/>
            <a:r>
              <a:rPr lang="en-US" dirty="0" smtClean="0"/>
              <a:t>&gt;$25 K must be reviewed by managers for impact on scope and schedule, approval by Project Manager</a:t>
            </a:r>
          </a:p>
          <a:p>
            <a:pPr lvl="1"/>
            <a:r>
              <a:rPr lang="en-US" dirty="0" smtClean="0"/>
              <a:t>Travel Contingency</a:t>
            </a:r>
          </a:p>
          <a:p>
            <a:pPr lvl="2"/>
            <a:r>
              <a:rPr lang="en-US" dirty="0" smtClean="0"/>
              <a:t>Any anticipated change over $2 K must be approved by Project Manager</a:t>
            </a:r>
          </a:p>
          <a:p>
            <a:pPr lvl="2"/>
            <a:r>
              <a:rPr lang="en-US" dirty="0" smtClean="0"/>
              <a:t>Must take into account importance to set-up, construction, maintaining experiment (e.g. move to set-up travel out of collaboration meeting travel)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&amp;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will be reviewed once date is know for funding</a:t>
            </a:r>
          </a:p>
          <a:p>
            <a:pPr lvl="1"/>
            <a:r>
              <a:rPr lang="en-US" dirty="0" smtClean="0"/>
              <a:t>Set milestones</a:t>
            </a:r>
          </a:p>
          <a:p>
            <a:r>
              <a:rPr lang="en-US" dirty="0" smtClean="0"/>
              <a:t>Determine funding distribution based needs to prioritize test run 2015</a:t>
            </a:r>
          </a:p>
          <a:p>
            <a:r>
              <a:rPr lang="en-US" dirty="0" smtClean="0"/>
              <a:t>Each WBS manager will report project progress to Project Manager on a bi-monthly basis.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401050" cy="561012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EB0508-A639-2F4C-84B6-270815B4E12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8915400" cy="35543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EB0508-A639-2F4C-84B6-270815B4E12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8756650" cy="21331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8 construction elements</a:t>
            </a:r>
          </a:p>
          <a:p>
            <a:r>
              <a:rPr lang="en-US" dirty="0" smtClean="0"/>
              <a:t>We’ve included a catch-all “Installation” element</a:t>
            </a:r>
          </a:p>
          <a:p>
            <a:pPr lvl="1"/>
            <a:r>
              <a:rPr lang="en-US" dirty="0" smtClean="0"/>
              <a:t>This will contain miscellaneous work to be done before and after installation, as well as installation milestones</a:t>
            </a:r>
          </a:p>
          <a:p>
            <a:r>
              <a:rPr lang="en-US" dirty="0" smtClean="0"/>
              <a:t>The Gantt chart also has a WBS 10 (Funding) which is simply for convenience of linking tasks to the funding schedule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MUSE-Proj-Or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Dictionary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MUSE NSF Review March 24,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371600"/>
          <a:ext cx="8610600" cy="33375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62000"/>
                <a:gridCol w="1295400"/>
                <a:gridCol w="655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WBS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Institution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Scope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Rutgers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Build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support table and frames for detectors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Tel Aviv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Scintillating Fiber Detector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Rutgers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Cerenkov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Detector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Hebrew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Straw Chambers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GWU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LH2 Target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GWU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Electronics and DAQ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S.Carolina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Scintillators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Hampton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GEM detectors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48768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WBS is independent of the others until final assembly, except some electronics needed for testing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major milestones:</a:t>
            </a:r>
          </a:p>
          <a:p>
            <a:pPr lvl="1"/>
            <a:r>
              <a:rPr lang="en-US" dirty="0" smtClean="0"/>
              <a:t>Test run in fall 2015</a:t>
            </a:r>
          </a:p>
          <a:p>
            <a:pPr lvl="1"/>
            <a:r>
              <a:rPr lang="en-US" dirty="0" smtClean="0"/>
              <a:t>Full run in fall 2016</a:t>
            </a:r>
          </a:p>
          <a:p>
            <a:r>
              <a:rPr lang="en-US" dirty="0" smtClean="0"/>
              <a:t>Items needed for 2015 Run</a:t>
            </a:r>
          </a:p>
          <a:p>
            <a:pPr lvl="1"/>
            <a:r>
              <a:rPr lang="en-US" dirty="0" smtClean="0"/>
              <a:t>Support Table (WBS1) – by June  (anticipated by March 2015)</a:t>
            </a:r>
          </a:p>
          <a:p>
            <a:pPr lvl="1"/>
            <a:r>
              <a:rPr lang="en-US" dirty="0" err="1" smtClean="0"/>
              <a:t>GEMs</a:t>
            </a:r>
            <a:r>
              <a:rPr lang="en-US" dirty="0" smtClean="0"/>
              <a:t> (already there)</a:t>
            </a:r>
          </a:p>
          <a:p>
            <a:pPr lvl="1"/>
            <a:r>
              <a:rPr lang="en-US" dirty="0" smtClean="0"/>
              <a:t>Half of Cerenkov (WBS3) – by July (by January 2015)</a:t>
            </a:r>
          </a:p>
          <a:p>
            <a:pPr lvl="1"/>
            <a:r>
              <a:rPr lang="en-US" dirty="0" smtClean="0"/>
              <a:t>Half of </a:t>
            </a:r>
            <a:r>
              <a:rPr lang="en-US" dirty="0" err="1" smtClean="0"/>
              <a:t>Scintillator</a:t>
            </a:r>
            <a:r>
              <a:rPr lang="en-US" dirty="0" smtClean="0"/>
              <a:t> (WBS7), Veto – by August (by August 2015)</a:t>
            </a:r>
          </a:p>
          <a:p>
            <a:pPr lvl="1"/>
            <a:r>
              <a:rPr lang="en-US" dirty="0" smtClean="0"/>
              <a:t>Sci-Fi detector (WBS2) – by September (by August 2015)</a:t>
            </a:r>
          </a:p>
          <a:p>
            <a:pPr lvl="1"/>
            <a:r>
              <a:rPr lang="en-US" dirty="0" smtClean="0"/>
              <a:t>Straw tube – 1 chamber (WBS4) – by October (by June 2015)</a:t>
            </a:r>
          </a:p>
          <a:p>
            <a:pPr lvl="1"/>
            <a:r>
              <a:rPr lang="en-US" dirty="0" smtClean="0"/>
              <a:t>Half of electronics (WBS6) – with associated detector (by July 2015)</a:t>
            </a:r>
          </a:p>
          <a:p>
            <a:pPr lvl="1"/>
            <a:r>
              <a:rPr lang="en-US" dirty="0" smtClean="0"/>
              <a:t>Does not need LH2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MUSE NSF Review March 24,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EB0508-A639-2F4C-84B6-270815B4E12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&amp; Contingency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WBS has a combination of labor and equipment.</a:t>
            </a:r>
          </a:p>
          <a:p>
            <a:r>
              <a:rPr lang="en-US" dirty="0" smtClean="0"/>
              <a:t>Equipment is mainly standard, from well known designs, or off-the-shelf.</a:t>
            </a:r>
          </a:p>
          <a:p>
            <a:pPr lvl="1"/>
            <a:r>
              <a:rPr lang="en-US" dirty="0" smtClean="0"/>
              <a:t>Largest uncertainties come from currency exchange risks</a:t>
            </a:r>
          </a:p>
          <a:p>
            <a:r>
              <a:rPr lang="en-US" dirty="0" smtClean="0"/>
              <a:t>Labor is mainly in salaried employees (i.e. grad students, post-docs, full time tech), not hourly.  This gives some less uncertainty in costs.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A658C-D90A-9544-A330-2F88F9BBD9B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609600" y="228600"/>
          <a:ext cx="7772400" cy="6265997"/>
        </p:xfrm>
        <a:graphic>
          <a:graphicData uri="http://schemas.openxmlformats.org/presentationml/2006/ole">
            <p:oleObj spid="_x0000_s29699" name="Worksheet" r:id="rId3" imgW="6159500" imgH="496570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is a major expense</a:t>
            </a:r>
          </a:p>
          <a:p>
            <a:pPr lvl="1"/>
            <a:r>
              <a:rPr lang="en-US" dirty="0" smtClean="0"/>
              <a:t>Meetings (~$40K/year)</a:t>
            </a:r>
          </a:p>
          <a:p>
            <a:pPr lvl="1"/>
            <a:r>
              <a:rPr lang="en-US" dirty="0" smtClean="0"/>
              <a:t>Installation/testing 2015 (~$250K)</a:t>
            </a:r>
          </a:p>
          <a:p>
            <a:pPr lvl="1"/>
            <a:r>
              <a:rPr lang="en-US" dirty="0" smtClean="0"/>
              <a:t>Running 2016 onward (~$350K/year)</a:t>
            </a:r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MUSE NSF Review March 24,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25F40-BE0F-0444-A43C-02D78F14C2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GM - Templat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JGM - 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icrosoft Sans Serif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icrosoft Sans Serif" pitchFamily="-84" charset="0"/>
          </a:defRPr>
        </a:defPPr>
      </a:lstStyle>
    </a:lnDef>
  </a:objectDefaults>
  <a:extraClrSchemeLst>
    <a:extraClrScheme>
      <a:clrScheme name="JGM -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GM -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GM -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GM -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GM -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GM -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GM -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HD:Desktop Folder:Current:JGM - Template</Template>
  <TotalTime>5581</TotalTime>
  <Pages>32</Pages>
  <Words>1280</Words>
  <Application>Microsoft PowerPoint 4.0</Application>
  <PresentationFormat>On-screen Show (4:3)</PresentationFormat>
  <Paragraphs>218</Paragraphs>
  <Slides>28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JGM - Template</vt:lpstr>
      <vt:lpstr>Worksheet</vt:lpstr>
      <vt:lpstr>MUSE Project Management</vt:lpstr>
      <vt:lpstr>Outline</vt:lpstr>
      <vt:lpstr>WBS</vt:lpstr>
      <vt:lpstr>Slide 4</vt:lpstr>
      <vt:lpstr>WBS Dictionary</vt:lpstr>
      <vt:lpstr>Schedule</vt:lpstr>
      <vt:lpstr>Budget &amp; Contingency</vt:lpstr>
      <vt:lpstr>Slide 8</vt:lpstr>
      <vt:lpstr>Travel</vt:lpstr>
      <vt:lpstr>WBS</vt:lpstr>
      <vt:lpstr>WBS 4 – Straw Tubes</vt:lpstr>
      <vt:lpstr>WBS 4 - Schedule</vt:lpstr>
      <vt:lpstr>WBS4 </vt:lpstr>
      <vt:lpstr>WBS 4 – QA and Risk</vt:lpstr>
      <vt:lpstr>WBS 7 - Scintillator</vt:lpstr>
      <vt:lpstr>WBS 7 - Schedule</vt:lpstr>
      <vt:lpstr>WBS7</vt:lpstr>
      <vt:lpstr>WBS 7 – QA &amp; Risk</vt:lpstr>
      <vt:lpstr>WBS 2 SciFi</vt:lpstr>
      <vt:lpstr>WBS2</vt:lpstr>
      <vt:lpstr>WBS 2 Schedule, QA, Risk</vt:lpstr>
      <vt:lpstr>WBS 3 - Cerenkov</vt:lpstr>
      <vt:lpstr>WBS3</vt:lpstr>
      <vt:lpstr>Handling Contingency</vt:lpstr>
      <vt:lpstr>Schedule &amp; Reporting</vt:lpstr>
      <vt:lpstr>WBS 1 </vt:lpstr>
      <vt:lpstr>WBS5</vt:lpstr>
      <vt:lpstr>WBS6</vt:lpstr>
    </vt:vector>
  </TitlesOfParts>
  <Company>Fermilab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Jorge G. Morfin</dc:creator>
  <cp:keywords/>
  <dc:description/>
  <cp:lastModifiedBy>Ronald Ransome</cp:lastModifiedBy>
  <cp:revision>383</cp:revision>
  <cp:lastPrinted>2003-12-08T15:24:08Z</cp:lastPrinted>
  <dcterms:created xsi:type="dcterms:W3CDTF">2014-03-24T00:41:15Z</dcterms:created>
  <dcterms:modified xsi:type="dcterms:W3CDTF">2014-03-24T00:48:25Z</dcterms:modified>
</cp:coreProperties>
</file>