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97" r:id="rId2"/>
    <p:sldId id="540" r:id="rId3"/>
    <p:sldId id="339" r:id="rId4"/>
    <p:sldId id="499" r:id="rId5"/>
    <p:sldId id="562" r:id="rId6"/>
    <p:sldId id="541" r:id="rId7"/>
    <p:sldId id="367" r:id="rId8"/>
    <p:sldId id="497" r:id="rId9"/>
    <p:sldId id="500" r:id="rId10"/>
    <p:sldId id="498" r:id="rId11"/>
    <p:sldId id="501" r:id="rId12"/>
    <p:sldId id="502" r:id="rId13"/>
    <p:sldId id="563" r:id="rId14"/>
    <p:sldId id="503" r:id="rId15"/>
    <p:sldId id="505" r:id="rId16"/>
    <p:sldId id="506" r:id="rId17"/>
    <p:sldId id="509" r:id="rId18"/>
    <p:sldId id="508" r:id="rId19"/>
    <p:sldId id="510" r:id="rId20"/>
    <p:sldId id="577" r:id="rId21"/>
    <p:sldId id="555" r:id="rId22"/>
    <p:sldId id="512" r:id="rId23"/>
    <p:sldId id="514" r:id="rId24"/>
    <p:sldId id="564" r:id="rId25"/>
    <p:sldId id="513" r:id="rId26"/>
    <p:sldId id="517" r:id="rId27"/>
    <p:sldId id="543" r:id="rId28"/>
    <p:sldId id="519" r:id="rId29"/>
    <p:sldId id="520" r:id="rId30"/>
    <p:sldId id="521" r:id="rId31"/>
    <p:sldId id="522" r:id="rId32"/>
    <p:sldId id="523" r:id="rId33"/>
    <p:sldId id="524" r:id="rId34"/>
    <p:sldId id="531" r:id="rId35"/>
    <p:sldId id="525" r:id="rId36"/>
    <p:sldId id="526" r:id="rId37"/>
    <p:sldId id="528" r:id="rId38"/>
    <p:sldId id="529" r:id="rId39"/>
    <p:sldId id="530" r:id="rId40"/>
    <p:sldId id="557" r:id="rId41"/>
    <p:sldId id="527" r:id="rId42"/>
    <p:sldId id="556" r:id="rId43"/>
    <p:sldId id="565" r:id="rId44"/>
    <p:sldId id="532" r:id="rId45"/>
    <p:sldId id="533" r:id="rId46"/>
    <p:sldId id="536" r:id="rId47"/>
    <p:sldId id="534" r:id="rId48"/>
    <p:sldId id="559" r:id="rId49"/>
    <p:sldId id="535" r:id="rId50"/>
    <p:sldId id="537" r:id="rId51"/>
    <p:sldId id="538" r:id="rId52"/>
    <p:sldId id="566" r:id="rId53"/>
    <p:sldId id="539" r:id="rId54"/>
    <p:sldId id="558" r:id="rId55"/>
    <p:sldId id="544" r:id="rId56"/>
    <p:sldId id="545" r:id="rId57"/>
    <p:sldId id="546" r:id="rId58"/>
    <p:sldId id="560" r:id="rId59"/>
    <p:sldId id="547" r:id="rId60"/>
    <p:sldId id="567" r:id="rId61"/>
    <p:sldId id="554" r:id="rId62"/>
    <p:sldId id="548" r:id="rId63"/>
    <p:sldId id="550" r:id="rId64"/>
    <p:sldId id="569" r:id="rId65"/>
    <p:sldId id="549" r:id="rId66"/>
    <p:sldId id="551" r:id="rId67"/>
    <p:sldId id="570" r:id="rId68"/>
    <p:sldId id="576" r:id="rId69"/>
    <p:sldId id="481" r:id="rId70"/>
    <p:sldId id="482" r:id="rId71"/>
    <p:sldId id="484" r:id="rId72"/>
    <p:sldId id="489" r:id="rId73"/>
    <p:sldId id="478" r:id="rId74"/>
    <p:sldId id="483" r:id="rId75"/>
    <p:sldId id="488" r:id="rId76"/>
    <p:sldId id="553" r:id="rId77"/>
    <p:sldId id="571" r:id="rId78"/>
    <p:sldId id="572" r:id="rId79"/>
    <p:sldId id="573" r:id="rId80"/>
    <p:sldId id="574" r:id="rId81"/>
    <p:sldId id="575" r:id="rId82"/>
  </p:sldIdLst>
  <p:sldSz cx="9144000" cy="6858000" type="screen4x3"/>
  <p:notesSz cx="6954838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F0498"/>
    <a:srgbClr val="0000FF"/>
    <a:srgbClr val="030E99"/>
    <a:srgbClr val="FF3399"/>
    <a:srgbClr val="F75E09"/>
    <a:srgbClr val="FF33CC"/>
    <a:srgbClr val="3366FF"/>
    <a:srgbClr val="FF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33" autoAdjust="0"/>
    <p:restoredTop sz="89529" autoAdjust="0"/>
  </p:normalViewPr>
  <p:slideViewPr>
    <p:cSldViewPr>
      <p:cViewPr varScale="1">
        <p:scale>
          <a:sx n="69" d="100"/>
          <a:sy n="69" d="100"/>
        </p:scale>
        <p:origin x="5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8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19404"/>
    </p:cViewPr>
  </p:sorterViewPr>
  <p:notesViewPr>
    <p:cSldViewPr>
      <p:cViewPr varScale="1">
        <p:scale>
          <a:sx n="51" d="100"/>
          <a:sy n="51" d="100"/>
        </p:scale>
        <p:origin x="-2656" y="-88"/>
      </p:cViewPr>
      <p:guideLst>
        <p:guide orient="horz" pos="2910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3763" cy="461963"/>
          </a:xfrm>
          <a:prstGeom prst="rect">
            <a:avLst/>
          </a:prstGeom>
        </p:spPr>
        <p:txBody>
          <a:bodyPr vert="horz" lIns="92474" tIns="46236" rIns="92474" bIns="462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8" y="3"/>
            <a:ext cx="3013763" cy="461963"/>
          </a:xfrm>
          <a:prstGeom prst="rect">
            <a:avLst/>
          </a:prstGeom>
        </p:spPr>
        <p:txBody>
          <a:bodyPr vert="horz" lIns="92474" tIns="46236" rIns="92474" bIns="46236" rtlCol="0"/>
          <a:lstStyle>
            <a:lvl1pPr algn="r">
              <a:defRPr sz="1200"/>
            </a:lvl1pPr>
          </a:lstStyle>
          <a:p>
            <a:fld id="{98A5ECA1-AB10-45E6-BCA8-DC1BA3E26014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6" rIns="92474" bIns="462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8644"/>
            <a:ext cx="5563870" cy="4157663"/>
          </a:xfrm>
          <a:prstGeom prst="rect">
            <a:avLst/>
          </a:prstGeom>
        </p:spPr>
        <p:txBody>
          <a:bodyPr vert="horz" lIns="92474" tIns="46236" rIns="92474" bIns="462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3013763" cy="461963"/>
          </a:xfrm>
          <a:prstGeom prst="rect">
            <a:avLst/>
          </a:prstGeom>
        </p:spPr>
        <p:txBody>
          <a:bodyPr vert="horz" lIns="92474" tIns="46236" rIns="92474" bIns="462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8" y="8775684"/>
            <a:ext cx="3013763" cy="461963"/>
          </a:xfrm>
          <a:prstGeom prst="rect">
            <a:avLst/>
          </a:prstGeom>
        </p:spPr>
        <p:txBody>
          <a:bodyPr vert="horz" lIns="92474" tIns="46236" rIns="92474" bIns="46236" rtlCol="0" anchor="b"/>
          <a:lstStyle>
            <a:lvl1pPr algn="r">
              <a:defRPr sz="1200"/>
            </a:lvl1pPr>
          </a:lstStyle>
          <a:p>
            <a:fld id="{5BAA4790-2064-4CC5-944F-773F18D31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54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8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Mention:</a:t>
            </a:r>
            <a:r>
              <a:rPr lang="en-US" baseline="0" dirty="0" smtClean="0"/>
              <a:t> Btw – this quadratic refinement isn’t quite canonical: Rather, it depends on a choice of Wu structure. It is related to work I’m doing with Samuel </a:t>
            </a:r>
            <a:r>
              <a:rPr lang="en-US" baseline="0" dirty="0" err="1" smtClean="0"/>
              <a:t>Monnier</a:t>
            </a:r>
            <a:r>
              <a:rPr lang="en-US" baseline="0" dirty="0" smtClean="0"/>
              <a:t>,   I will talk about closely related things next week in Okinawa.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06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in words the measure</a:t>
            </a:r>
            <a:r>
              <a:rPr lang="en-US" baseline="0" dirty="0" smtClean="0"/>
              <a:t> is modular invariant . Say in words that modularity of h-hat is crucial so that the finite boundaries do not contribute.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22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Well, H and Psi are complicated, but nevertheless we found</a:t>
            </a:r>
            <a:r>
              <a:rPr lang="en-US" baseline="0" dirty="0" smtClean="0"/>
              <a:t> an h-hat </a:t>
            </a:r>
          </a:p>
          <a:p>
            <a:r>
              <a:rPr lang="en-US" baseline="0" dirty="0" smtClean="0"/>
              <a:t>And the holomorphic part is: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5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</a:t>
            </a:r>
            <a:r>
              <a:rPr lang="en-US" baseline="0" dirty="0" smtClean="0"/>
              <a:t> Comparison with Freedman’s topological classification of four-manifolds shows there is a huge difference between the topological and smooth categories. Very deep.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5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5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though the topological</a:t>
            </a:r>
            <a:r>
              <a:rPr lang="en-US" baseline="0" dirty="0" smtClean="0"/>
              <a:t> twists of N=4 SYM are very different. </a:t>
            </a:r>
          </a:p>
          <a:p>
            <a:r>
              <a:rPr lang="en-US" baseline="0" dirty="0" smtClean="0"/>
              <a:t>Incidentally, </a:t>
            </a:r>
          </a:p>
          <a:p>
            <a:r>
              <a:rPr lang="en-US" dirty="0" smtClean="0"/>
              <a:t>One is not allowe</a:t>
            </a:r>
            <a:r>
              <a:rPr lang="en-US" baseline="0" dirty="0" smtClean="0"/>
              <a:t>d to cancel Witten from this equation.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7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20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derivative of Erf(x) goes to zero rapidly, so the sum is actually convergent, even though</a:t>
            </a:r>
            <a:r>
              <a:rPr lang="en-US" baseline="0" dirty="0" smtClean="0"/>
              <a:t> the holomorphic power of q has the wrong sign.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0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-2286000" y="5334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4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95AA-D3F1-4AE9-806B-FD0C59DDBC4F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11.png"/><Relationship Id="rId7" Type="http://schemas.openxmlformats.org/officeDocument/2006/relationships/image" Target="../media/image95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8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860.png"/><Relationship Id="rId7" Type="http://schemas.openxmlformats.org/officeDocument/2006/relationships/image" Target="../media/image9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70.png"/><Relationship Id="rId9" Type="http://schemas.openxmlformats.org/officeDocument/2006/relationships/image" Target="../media/image8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1.png"/><Relationship Id="rId2" Type="http://schemas.openxmlformats.org/officeDocument/2006/relationships/image" Target="../media/image89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1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00.png"/><Relationship Id="rId4" Type="http://schemas.openxmlformats.org/officeDocument/2006/relationships/image" Target="../media/image12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2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0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7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860.png"/><Relationship Id="rId7" Type="http://schemas.openxmlformats.org/officeDocument/2006/relationships/image" Target="../media/image9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70.png"/><Relationship Id="rId9" Type="http://schemas.openxmlformats.org/officeDocument/2006/relationships/image" Target="../media/image8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7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0.png"/><Relationship Id="rId2" Type="http://schemas.openxmlformats.org/officeDocument/2006/relationships/image" Target="../media/image19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80.png"/><Relationship Id="rId5" Type="http://schemas.openxmlformats.org/officeDocument/2006/relationships/image" Target="../media/image1970.png"/><Relationship Id="rId4" Type="http://schemas.openxmlformats.org/officeDocument/2006/relationships/image" Target="../media/image196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1.png"/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70.png"/><Relationship Id="rId4" Type="http://schemas.openxmlformats.org/officeDocument/2006/relationships/image" Target="../media/image11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10.png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0.png"/><Relationship Id="rId4" Type="http://schemas.openxmlformats.org/officeDocument/2006/relationships/image" Target="../media/image121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7" Type="http://schemas.openxmlformats.org/officeDocument/2006/relationships/image" Target="../media/image1290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0.png"/><Relationship Id="rId5" Type="http://schemas.openxmlformats.org/officeDocument/2006/relationships/image" Target="../media/image1260.png"/><Relationship Id="rId4" Type="http://schemas.openxmlformats.org/officeDocument/2006/relationships/image" Target="../media/image125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13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40.png"/><Relationship Id="rId5" Type="http://schemas.openxmlformats.org/officeDocument/2006/relationships/image" Target="../media/image1330.png"/><Relationship Id="rId4" Type="http://schemas.openxmlformats.org/officeDocument/2006/relationships/image" Target="../media/image132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1.png"/><Relationship Id="rId2" Type="http://schemas.openxmlformats.org/officeDocument/2006/relationships/image" Target="../media/image13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91.png"/><Relationship Id="rId4" Type="http://schemas.openxmlformats.org/officeDocument/2006/relationships/image" Target="../media/image138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137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9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2.png"/><Relationship Id="rId3" Type="http://schemas.openxmlformats.org/officeDocument/2006/relationships/image" Target="../media/image222.png"/><Relationship Id="rId7" Type="http://schemas.openxmlformats.org/officeDocument/2006/relationships/image" Target="../media/image13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72.png"/><Relationship Id="rId5" Type="http://schemas.openxmlformats.org/officeDocument/2006/relationships/image" Target="../media/image223.png"/><Relationship Id="rId10" Type="http://schemas.openxmlformats.org/officeDocument/2006/relationships/image" Target="../media/image192.emf"/><Relationship Id="rId4" Type="http://schemas.openxmlformats.org/officeDocument/2006/relationships/image" Target="../media/image1351.png"/><Relationship Id="rId9" Type="http://schemas.openxmlformats.org/officeDocument/2006/relationships/image" Target="../media/image224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3" Type="http://schemas.openxmlformats.org/officeDocument/2006/relationships/image" Target="../media/image1411.png"/><Relationship Id="rId7" Type="http://schemas.openxmlformats.org/officeDocument/2006/relationships/image" Target="../media/image12500.png"/><Relationship Id="rId2" Type="http://schemas.openxmlformats.org/officeDocument/2006/relationships/image" Target="../media/image13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40.png"/><Relationship Id="rId10" Type="http://schemas.openxmlformats.org/officeDocument/2006/relationships/image" Target="../media/image1430.png"/><Relationship Id="rId4" Type="http://schemas.openxmlformats.org/officeDocument/2006/relationships/image" Target="../media/image1400.png"/><Relationship Id="rId9" Type="http://schemas.openxmlformats.org/officeDocument/2006/relationships/image" Target="../media/image142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emf"/><Relationship Id="rId3" Type="http://schemas.openxmlformats.org/officeDocument/2006/relationships/image" Target="../media/image1470.png"/><Relationship Id="rId7" Type="http://schemas.openxmlformats.org/officeDocument/2006/relationships/image" Target="../media/image1421.png"/><Relationship Id="rId2" Type="http://schemas.openxmlformats.org/officeDocument/2006/relationships/image" Target="../media/image133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10.png"/><Relationship Id="rId5" Type="http://schemas.openxmlformats.org/officeDocument/2006/relationships/image" Target="../media/image1490.png"/><Relationship Id="rId4" Type="http://schemas.openxmlformats.org/officeDocument/2006/relationships/image" Target="../media/image14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3" Type="http://schemas.openxmlformats.org/officeDocument/2006/relationships/image" Target="../media/image1520.png"/><Relationship Id="rId7" Type="http://schemas.openxmlformats.org/officeDocument/2006/relationships/image" Target="../media/image15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50.png"/><Relationship Id="rId5" Type="http://schemas.openxmlformats.org/officeDocument/2006/relationships/image" Target="../media/image1540.png"/><Relationship Id="rId4" Type="http://schemas.openxmlformats.org/officeDocument/2006/relationships/image" Target="../media/image1530.png"/><Relationship Id="rId9" Type="http://schemas.openxmlformats.org/officeDocument/2006/relationships/image" Target="../media/image156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7" Type="http://schemas.openxmlformats.org/officeDocument/2006/relationships/image" Target="../media/image1640.png"/><Relationship Id="rId2" Type="http://schemas.openxmlformats.org/officeDocument/2006/relationships/image" Target="../media/image15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30.png"/><Relationship Id="rId5" Type="http://schemas.openxmlformats.org/officeDocument/2006/relationships/image" Target="../media/image1620.png"/><Relationship Id="rId4" Type="http://schemas.openxmlformats.org/officeDocument/2006/relationships/image" Target="../media/image16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96829"/>
            <a:ext cx="5665940" cy="476117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28600" y="757483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Breaking News About </a:t>
            </a:r>
            <a:br>
              <a:rPr lang="en-US" sz="4800" dirty="0" smtClean="0"/>
            </a:br>
            <a:r>
              <a:rPr lang="en-US" sz="4800" dirty="0" smtClean="0"/>
              <a:t>N=2* SYM On Four-Manifolds,</a:t>
            </a:r>
            <a:br>
              <a:rPr lang="en-US" sz="4800" dirty="0" smtClean="0"/>
            </a:br>
            <a:r>
              <a:rPr lang="en-US" sz="4800" dirty="0" smtClean="0"/>
              <a:t>Without Spin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236940" y="2005067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 Gregory Moore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Rutgers University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4102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    WHCGP </a:t>
            </a:r>
          </a:p>
          <a:p>
            <a:r>
              <a:rPr lang="en-US" sz="4800" dirty="0" smtClean="0">
                <a:solidFill>
                  <a:srgbClr val="FFFF00"/>
                </a:solidFill>
              </a:rPr>
              <a:t> July 20, 2020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73" y="-14183"/>
            <a:ext cx="8229600" cy="1143000"/>
          </a:xfrm>
        </p:spPr>
        <p:txBody>
          <a:bodyPr/>
          <a:lstStyle/>
          <a:p>
            <a:r>
              <a:rPr lang="en-US" dirty="0" smtClean="0"/>
              <a:t>Intro &amp; Main Claims – 4/6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3527" y="4513874"/>
                <a:ext cx="7467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1B: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→∞ 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&amp;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→0 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𝑤𝑖𝑡h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≔4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fixed: 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27" y="4513874"/>
                <a:ext cx="7467600" cy="523220"/>
              </a:xfrm>
              <a:prstGeom prst="rect">
                <a:avLst/>
              </a:prstGeom>
              <a:blipFill>
                <a:blip r:embed="rId2"/>
                <a:stretch>
                  <a:fillRect l="-1714" t="-11628" r="-146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5728" y="5428823"/>
                <a:ext cx="800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𝑟𝑒𝑛𝑜𝑟𝑚</m:t>
                          </m:r>
                        </m:sup>
                      </m:sSubSup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𝐷𝑊</m:t>
                          </m:r>
                        </m:sup>
                      </m:sSub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28" y="5428823"/>
                <a:ext cx="80010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6345" y="1140906"/>
                <a:ext cx="83219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acs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defines a canonical spin-c structure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ℐ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45" y="1140906"/>
                <a:ext cx="8321964" cy="523220"/>
              </a:xfrm>
              <a:prstGeom prst="rect">
                <a:avLst/>
              </a:prstGeom>
              <a:blipFill>
                <a:blip r:embed="rId4"/>
                <a:stretch>
                  <a:fillRect l="-1538" t="-11628" r="-109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00200" y="3209871"/>
                <a:ext cx="60498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 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𝑉𝑊</m:t>
                        </m:r>
                      </m:sup>
                    </m:sSubSup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209871"/>
                <a:ext cx="6049818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1309" y="2479588"/>
                <a:ext cx="7467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1A: For </a:t>
                </a:r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such a spin-c structure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→0 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9" y="2479588"/>
                <a:ext cx="7467600" cy="523220"/>
              </a:xfrm>
              <a:prstGeom prst="rect">
                <a:avLst/>
              </a:prstGeom>
              <a:blipFill>
                <a:blip r:embed="rId6"/>
                <a:stretch>
                  <a:fillRect l="-1633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673" y="1767381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(Use canonical homomorphism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𝑆𝑝𝑖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.)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3" y="1767381"/>
                <a:ext cx="8229600" cy="523220"/>
              </a:xfrm>
              <a:prstGeom prst="rect">
                <a:avLst/>
              </a:prstGeom>
              <a:blipFill>
                <a:blip r:embed="rId7"/>
                <a:stretch>
                  <a:fillRect l="-1481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2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Intro &amp; Main Claims – 5/6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5182" y="1041281"/>
                <a:ext cx="6858000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𝑆𝑊</m:t>
                          </m:r>
                        </m:sup>
                      </m:sSubSup>
                    </m:oMath>
                  </m:oMathPara>
                </a14:m>
                <a:endParaRPr lang="en-US" sz="4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82" y="1041281"/>
                <a:ext cx="6858000" cy="709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8700" y="1777114"/>
                <a:ext cx="6781800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</m:t>
                    </m:r>
                  </m:oMath>
                </a14:m>
                <a:r>
                  <a:rPr lang="en-US" sz="36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Coulomb branch integral </a:t>
                </a:r>
                <a:endParaRPr lang="en-US" sz="36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777114"/>
                <a:ext cx="6781800" cy="648191"/>
              </a:xfrm>
              <a:prstGeom prst="rect">
                <a:avLst/>
              </a:prstGeom>
              <a:blipFill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8709" y="2546950"/>
                <a:ext cx="8077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2a: Writing a single-valued measure </a:t>
                </a:r>
              </a:p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nonholomorphic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interactions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2546950"/>
                <a:ext cx="8077200" cy="954107"/>
              </a:xfrm>
              <a:prstGeom prst="rect">
                <a:avLst/>
              </a:prstGeom>
              <a:blipFill>
                <a:blip r:embed="rId4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3601483"/>
                <a:ext cx="815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implications for class S generalization )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01483"/>
                <a:ext cx="8153400" cy="523220"/>
              </a:xfrm>
              <a:prstGeom prst="rect">
                <a:avLst/>
              </a:prstGeom>
              <a:blipFill>
                <a:blip r:embed="rId5"/>
                <a:stretch>
                  <a:fillRect l="-149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39618" y="417699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2b: 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Integrand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total derivative 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Maass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-Jacobi form. (``Mock Jacobi form’’ )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45" y="5218093"/>
            <a:ext cx="9113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2c: </a:t>
            </a:r>
            <a:r>
              <a:rPr lang="en-US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integral is a </a:t>
            </a:r>
            <a:r>
              <a:rPr lang="en-US" sz="28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nonholomorphic</a:t>
            </a:r>
            <a:r>
              <a:rPr lang="en-US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a mock modular form. </a:t>
            </a:r>
            <a:endParaRPr lang="en-US" sz="280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6274602"/>
                <a:ext cx="868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2d: VW expression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special case</a:t>
                </a:r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74602"/>
                <a:ext cx="8686800" cy="523220"/>
              </a:xfrm>
              <a:prstGeom prst="rect">
                <a:avLst/>
              </a:prstGeom>
              <a:blipFill>
                <a:blip r:embed="rId6"/>
                <a:stretch>
                  <a:fillRect l="-147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0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945"/>
            <a:ext cx="8229600" cy="1143000"/>
          </a:xfrm>
        </p:spPr>
        <p:txBody>
          <a:bodyPr/>
          <a:lstStyle/>
          <a:p>
            <a:r>
              <a:rPr lang="en-US" dirty="0" smtClean="0"/>
              <a:t>Intro &amp; Main Claims – 6/6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873" y="1298031"/>
                <a:ext cx="9067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 </m:t>
                    </m:r>
                  </m:oMath>
                </a14:m>
                <a:r>
                  <a:rPr lang="en-US" sz="40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linear combination of SW invariants with coefficients in a ring of modular forms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3" y="1298031"/>
                <a:ext cx="9067800" cy="1938992"/>
              </a:xfrm>
              <a:prstGeom prst="rect">
                <a:avLst/>
              </a:prstGeom>
              <a:blipFill>
                <a:blip r:embed="rId2"/>
                <a:stretch>
                  <a:fillRect l="-336" t="-5660" r="-1949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7800" y="3429000"/>
                <a:ext cx="8534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Corollary: VW invariants vanish if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#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  </m:t>
                    </m:r>
                  </m:oMath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3429000"/>
                <a:ext cx="8534400" cy="1446550"/>
              </a:xfrm>
              <a:prstGeom prst="rect">
                <a:avLst/>
              </a:prstGeom>
              <a:blipFill>
                <a:blip r:embed="rId3"/>
                <a:stretch>
                  <a:fillRect l="-2000" t="-9283" r="-3857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4618" y="548640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(VW invariants only rigorously defined for algebraic surfaces:  Tanaka-Thomas 2017;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Sheshmani-Yau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2019)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5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86906" y="164088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0100" y="2603956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Coulomb Branch Integral: </a:t>
            </a:r>
          </a:p>
          <a:p>
            <a:r>
              <a:rPr lang="en-US" sz="2800" dirty="0" smtClean="0"/>
              <a:t>New Identities &amp; Interactions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0856" y="3941833"/>
            <a:ext cx="777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Evaluation Of CB Integral: Wall Crossing &amp; Mock Modular &amp; Jacobi-</a:t>
            </a:r>
            <a:r>
              <a:rPr lang="en-US" sz="2800" dirty="0" err="1" smtClean="0"/>
              <a:t>Maass</a:t>
            </a:r>
            <a:r>
              <a:rPr lang="en-US" sz="2800" dirty="0" smtClean="0"/>
              <a:t> Forms Galore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92149" y="400785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8555" y="1647325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The N=2* Theory: UV Meaning Of Invariants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215" y="507395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LEET Near Cusps &amp; Explicit Results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Remarks On S-Duality Orbits Of Partition Functions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0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Main Claims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-30018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Theory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-30018"/>
                <a:ext cx="8229600" cy="1143000"/>
              </a:xfrm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43449" y="1879232"/>
                <a:ext cx="480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𝑎𝑑𝑃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49" y="1879232"/>
                <a:ext cx="48006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0" y="973022"/>
            <a:ext cx="4089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Bosonic Fields:   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11590" y="1897752"/>
                <a:ext cx="2438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𝒜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3600" b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590" y="1897752"/>
                <a:ext cx="24384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1897752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Vectormultiplet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1100" y="3835253"/>
                <a:ext cx="7696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Adjoint HM: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acc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Γ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𝑎𝑑𝑃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⊗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ℂ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3835253"/>
                <a:ext cx="7696200" cy="646331"/>
              </a:xfrm>
              <a:prstGeom prst="rect">
                <a:avLst/>
              </a:prstGeom>
              <a:blipFill>
                <a:blip r:embed="rId5"/>
                <a:stretch>
                  <a:fillRect l="-245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42999" y="2829427"/>
                <a:ext cx="7200900" cy="667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∫</m:t>
                    </m:r>
                    <m:acc>
                      <m:accPr>
                        <m:chr m:val="̅"/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𝑡𝑟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𝑡𝑟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+⋯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2829427"/>
                <a:ext cx="7200900" cy="667427"/>
              </a:xfrm>
              <a:prstGeom prst="rect">
                <a:avLst/>
              </a:prstGeom>
              <a:blipFill>
                <a:blip r:embed="rId6"/>
                <a:stretch>
                  <a:fillRect l="-2538" t="-10909" b="-3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5764" y="4832325"/>
                <a:ext cx="7086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US" sz="36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𝑇𝑟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  <m:r>
                            <a:rPr lang="en-US" sz="36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𝐴𝑑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sz="36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36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64" y="4832325"/>
                <a:ext cx="70866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8726" y="5894165"/>
                <a:ext cx="87052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symmetry: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Charge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sz="3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1,−1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26" y="5894165"/>
                <a:ext cx="8705274" cy="584775"/>
              </a:xfrm>
              <a:prstGeom prst="rect">
                <a:avLst/>
              </a:prstGeom>
              <a:blipFill>
                <a:blip r:embed="rId8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1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3" y="-242655"/>
            <a:ext cx="8229600" cy="1143000"/>
          </a:xfrm>
        </p:spPr>
        <p:txBody>
          <a:bodyPr/>
          <a:lstStyle/>
          <a:p>
            <a:r>
              <a:rPr lang="en-US" dirty="0" smtClean="0"/>
              <a:t>Topological Twisting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1654" y="860578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Couple to background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𝑆𝑂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bundle with connection.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54" y="860578"/>
                <a:ext cx="9144000" cy="523220"/>
              </a:xfrm>
              <a:prstGeom prst="rect">
                <a:avLst/>
              </a:prstGeom>
              <a:blipFill>
                <a:blip r:embed="rId2"/>
                <a:stretch>
                  <a:fillRect l="-133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2545" y="1513924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Choose an isomorphism with SO(3) bundle with connection associated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2,+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𝑇𝑋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,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𝐿𝐶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45" y="1513924"/>
                <a:ext cx="8686800" cy="954107"/>
              </a:xfrm>
              <a:prstGeom prst="rect">
                <a:avLst/>
              </a:prstGeom>
              <a:blipFill>
                <a:blip r:embed="rId3"/>
                <a:stretch>
                  <a:fillRect l="-140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7908" y="2720451"/>
            <a:ext cx="898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Magically, all metric dependence is Q-exact (Witten 1988):  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1290" y="3329692"/>
                <a:ext cx="7391400" cy="122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𝑡𝑟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0" y="3329692"/>
                <a:ext cx="7391400" cy="12252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636" y="5473005"/>
                <a:ext cx="879070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adjoint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hypers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topological twisting only makes sense if they couple to a background spin-c structure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spin-c connection 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[Labastida-Marino 95]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36" y="5473005"/>
                <a:ext cx="8790709" cy="1384995"/>
              </a:xfrm>
              <a:prstGeom prst="rect">
                <a:avLst/>
              </a:prstGeom>
              <a:blipFill>
                <a:blip r:embed="rId5"/>
                <a:stretch>
                  <a:fillRect t="-4846" r="-1110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0" y="4794734"/>
                <a:ext cx="7534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N.B. Also holomorphic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794734"/>
                <a:ext cx="7534563" cy="523220"/>
              </a:xfrm>
              <a:prstGeom prst="rect">
                <a:avLst/>
              </a:prstGeom>
              <a:blipFill>
                <a:blip r:embed="rId6"/>
                <a:stretch>
                  <a:fillRect l="-1618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9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38673"/>
            <a:ext cx="8229600" cy="1143000"/>
          </a:xfrm>
        </p:spPr>
        <p:txBody>
          <a:bodyPr/>
          <a:lstStyle/>
          <a:p>
            <a:r>
              <a:rPr lang="en-US" dirty="0" smtClean="0"/>
              <a:t>Topological Twisting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4782" y="865450"/>
                <a:ext cx="87930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HM bosons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  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Γ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⊗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𝑎𝑑𝑃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⊗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ℂ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82" y="865450"/>
                <a:ext cx="8793018" cy="584775"/>
              </a:xfrm>
              <a:prstGeom prst="rect">
                <a:avLst/>
              </a:prstGeom>
              <a:blipFill>
                <a:blip r:embed="rId2"/>
                <a:stretch>
                  <a:fillRect l="-173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555" y="1629317"/>
                <a:ext cx="86740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  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Positive chirality rank two bundle associated to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uv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spin-c structure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5" y="1629317"/>
                <a:ext cx="8674090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5000" y="2724070"/>
                <a:ext cx="807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fixed point equations 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724070"/>
                <a:ext cx="8077200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914400" y="3423881"/>
                <a:ext cx="6705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400" y="3423881"/>
                <a:ext cx="67056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0" y="3464849"/>
                <a:ext cx="426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464849"/>
                <a:ext cx="42672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2184" y="4142412"/>
            <a:ext cx="7283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``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Nonabelian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monopole/SW equations’’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102" y="4820612"/>
            <a:ext cx="569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[Labastida-Marino;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Losev-Shatashvili-Nekrasov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5291027"/>
                <a:ext cx="8610600" cy="553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acts on the moduli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these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eqs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91027"/>
                <a:ext cx="8610600" cy="553613"/>
              </a:xfrm>
              <a:prstGeom prst="rect">
                <a:avLst/>
              </a:prstGeom>
              <a:blipFill>
                <a:blip r:embed="rId7"/>
                <a:stretch>
                  <a:fillRect t="-1318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61291" y="6119548"/>
                <a:ext cx="73613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Fixed point set: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𝑎𝑠𝑑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1" y="6119548"/>
                <a:ext cx="7361382" cy="523220"/>
              </a:xfrm>
              <a:prstGeom prst="rect">
                <a:avLst/>
              </a:prstGeom>
              <a:blipFill>
                <a:blip r:embed="rId8"/>
                <a:stretch>
                  <a:fillRect l="-165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Observables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1168175"/>
                <a:ext cx="6324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𝒪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 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𝑐𝑜h𝑜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168175"/>
                <a:ext cx="63246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2054438"/>
                <a:ext cx="5715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𝒪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𝑇𝑟</m:t>
                          </m:r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054438"/>
                <a:ext cx="57150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3164" y="2823231"/>
                <a:ext cx="6019800" cy="135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𝒪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=[ 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𝑇𝑟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4" y="2823231"/>
                <a:ext cx="6019800" cy="1354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63802" y="4346429"/>
                <a:ext cx="5308600" cy="69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Q-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coho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802" y="4346429"/>
                <a:ext cx="5308600" cy="691215"/>
              </a:xfrm>
              <a:prstGeom prst="rect">
                <a:avLst/>
              </a:prstGeom>
              <a:blipFill>
                <a:blip r:embed="rId5"/>
                <a:stretch>
                  <a:fillRect l="-2870" t="-7965" b="-16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5169614"/>
                <a:ext cx="8763000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equivariant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parameter </a:t>
                </a:r>
              </a:p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deg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generator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𝔲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69614"/>
                <a:ext cx="8763000" cy="1140633"/>
              </a:xfrm>
              <a:prstGeom prst="rect">
                <a:avLst/>
              </a:prstGeom>
              <a:blipFill>
                <a:blip r:embed="rId6"/>
                <a:stretch>
                  <a:fillRect t="-6952" b="-1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15495" y="6422755"/>
            <a:ext cx="569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[Labastida-Marino;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Losev-Shatashvili-Nekrasov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309"/>
            <a:ext cx="8229600" cy="1143000"/>
          </a:xfrm>
        </p:spPr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57451" y="1232401"/>
                <a:ext cx="6781800" cy="852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Path integral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  </m:t>
                    </m:r>
                    <m:nary>
                      <m:naryPr>
                        <m:supHide m:val="on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⋯</m:t>
                        </m:r>
                      </m:e>
                    </m:nary>
                  </m:oMath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51" y="1232401"/>
                <a:ext cx="6781800" cy="852798"/>
              </a:xfrm>
              <a:prstGeom prst="rect">
                <a:avLst/>
              </a:prstGeom>
              <a:blipFill>
                <a:blip r:embed="rId2"/>
                <a:stretch>
                  <a:fillRect t="-10714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0139" y="2291431"/>
                <a:ext cx="7162800" cy="1206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            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⋯  →    </m:t>
                          </m:r>
                          <m:nary>
                            <m:naryPr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𝑎𝑠𝑑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⋯ </m:t>
                              </m:r>
                            </m:e>
                          </m:nary>
                        </m:e>
                      </m:nary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39" y="2291431"/>
                <a:ext cx="7162800" cy="1206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295400" y="4018599"/>
                <a:ext cx="7239000" cy="81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𝒪</m:t>
                                  </m:r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𝒩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5400" y="4018599"/>
                <a:ext cx="7239000" cy="8153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2800" y="3889442"/>
                <a:ext cx="6400800" cy="11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≥0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𝐸𝑢𝑙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𝔰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889442"/>
                <a:ext cx="6400800" cy="11382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5548065"/>
                <a:ext cx="7696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Obstruction bundle for elliptic complex, pulled back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548065"/>
                <a:ext cx="7696200" cy="1200329"/>
              </a:xfrm>
              <a:prstGeom prst="rect">
                <a:avLst/>
              </a:prstGeom>
              <a:blipFill>
                <a:blip r:embed="rId6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9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82" y="-179443"/>
            <a:ext cx="8229600" cy="1143000"/>
          </a:xfrm>
        </p:spPr>
        <p:txBody>
          <a:bodyPr/>
          <a:lstStyle/>
          <a:p>
            <a:r>
              <a:rPr lang="en-US" dirty="0" smtClean="0"/>
              <a:t>Index Computations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2109" y="977412"/>
                <a:ext cx="6934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dim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dim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𝑢𝑣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+3 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9" y="977412"/>
                <a:ext cx="6934200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2152160"/>
                <a:ext cx="830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N.B. Independent of instanton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52160"/>
                <a:ext cx="8305800" cy="584775"/>
              </a:xfrm>
              <a:prstGeom prst="rect">
                <a:avLst/>
              </a:prstGeom>
              <a:blipFill>
                <a:blip r:embed="rId3"/>
                <a:stretch>
                  <a:fillRect l="-1834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6030889"/>
                <a:ext cx="8839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Conjecture: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600" b="0" i="0" dirty="0" err="1" smtClean="0">
                    <a:solidFill>
                      <a:srgbClr val="002060"/>
                    </a:solidFill>
                    <a:latin typeface="+mj-lt"/>
                    <a:cs typeface="Arial" panose="020B0604020202020204" pitchFamily="34" charset="0"/>
                  </a:rPr>
                  <a:t>ker</a:t>
                </a:r>
                <a:r>
                  <a:rPr lang="en-US" sz="3600" b="0" i="0" dirty="0" smtClean="0">
                    <a:solidFill>
                      <a:srgbClr val="002060"/>
                    </a:solidFill>
                    <a:latin typeface="+mj-lt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600" b="0" i="0" dirty="0" smtClean="0">
                    <a:solidFill>
                      <a:srgbClr val="002060"/>
                    </a:solidFill>
                    <a:latin typeface="+mj-lt"/>
                    <a:cs typeface="Arial" panose="020B0604020202020204" pitchFamily="34" charset="0"/>
                  </a:rPr>
                  <a:t> for large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3600" b="0" i="0" dirty="0" smtClean="0">
                    <a:solidFill>
                      <a:srgbClr val="00206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30889"/>
                <a:ext cx="8839200" cy="646331"/>
              </a:xfrm>
              <a:prstGeom prst="rect">
                <a:avLst/>
              </a:prstGeom>
              <a:blipFill>
                <a:blip r:embed="rId4"/>
                <a:stretch>
                  <a:fillRect l="-213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5782" y="4872699"/>
                <a:ext cx="7696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𝐼𝑛𝑑𝑒𝑥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=−8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2" y="4872699"/>
                <a:ext cx="7696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3509" y="2736935"/>
                <a:ext cx="716280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dim</m:t>
                          </m:r>
                        </m:fName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func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09" y="2736935"/>
                <a:ext cx="7162800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8100" y="3816250"/>
                <a:ext cx="88773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 </m:t>
                    </m:r>
                  </m:oMath>
                </a14:m>
                <a:r>
                  <a:rPr lang="en-US" sz="2800" dirty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Partition function is an infinite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series even without insertion of observables.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3816250"/>
                <a:ext cx="8877300" cy="954107"/>
              </a:xfrm>
              <a:prstGeom prst="rect">
                <a:avLst/>
              </a:prstGeom>
              <a:blipFill>
                <a:blip r:embed="rId7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08" y="85491"/>
            <a:ext cx="8956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JAN MANSCHOT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1128559"/>
            <a:ext cx="5328211" cy="2997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953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related work with JM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XINYU ZHANG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125679"/>
            <a:ext cx="2254520" cy="269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6" y="-114763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Relation</a:t>
            </a:r>
            <a:r>
              <a:rPr lang="en-US" dirty="0" smtClean="0"/>
              <a:t> To </a:t>
            </a:r>
            <a:r>
              <a:rPr lang="en-US" dirty="0" err="1" smtClean="0"/>
              <a:t>Vafa</a:t>
            </a:r>
            <a:r>
              <a:rPr lang="en-US" dirty="0" smtClean="0"/>
              <a:t>-Witten Equations-1/2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1078516"/>
                <a:ext cx="845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𝒜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Γ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𝑎𝑑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2,+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𝑎𝑑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78516"/>
                <a:ext cx="84582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3146" y="1962197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+[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] =0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146" y="1962197"/>
                <a:ext cx="60960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2597251"/>
                <a:ext cx="69342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p>
                      </m:sSup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𝜈𝜇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97251"/>
                <a:ext cx="6934200" cy="624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04800" y="4441419"/>
                <a:ext cx="93460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ℐ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also determines a </a:t>
                </a:r>
              </a:p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canonical spin-c structure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ℐ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4441419"/>
                <a:ext cx="9346046" cy="1077218"/>
              </a:xfrm>
              <a:prstGeom prst="rect">
                <a:avLst/>
              </a:prstGeom>
              <a:blipFill>
                <a:blip r:embed="rId6"/>
                <a:stretch>
                  <a:fillRect t="-738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67000" y="3409873"/>
                <a:ext cx="5943600" cy="73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2,+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≅</m:t>
                      </m:r>
                      <m:acc>
                        <m:accPr>
                          <m:chr m:val="̳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ℝ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⊕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ℝ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409873"/>
                <a:ext cx="5943600" cy="7331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5935111"/>
                <a:ext cx="4953000" cy="720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≅</m:t>
                      </m:r>
                      <m:acc>
                        <m:accPr>
                          <m:chr m:val="̳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ℝ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⊗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ℂ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⊕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935111"/>
                <a:ext cx="4953000" cy="720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3407231"/>
                <a:ext cx="2667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ACS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ℐ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07231"/>
                <a:ext cx="2667000" cy="769441"/>
              </a:xfrm>
              <a:prstGeom prst="rect">
                <a:avLst/>
              </a:prstGeom>
              <a:blipFill>
                <a:blip r:embed="rId9"/>
                <a:stretch>
                  <a:fillRect l="-480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6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55" y="24561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 To </a:t>
            </a:r>
            <a:r>
              <a:rPr lang="en-US" dirty="0" err="1" smtClean="0"/>
              <a:t>Vafa</a:t>
            </a:r>
            <a:r>
              <a:rPr lang="en-US" dirty="0" smtClean="0"/>
              <a:t>-Witten Equations -2/2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019" y="2878417"/>
                <a:ext cx="8986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Nevertheless,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ℐ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Q-fixed point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eqs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coincide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19" y="2878417"/>
                <a:ext cx="8986345" cy="584775"/>
              </a:xfrm>
              <a:prstGeom prst="rect">
                <a:avLst/>
              </a:prstGeom>
              <a:blipFill>
                <a:blip r:embed="rId2"/>
                <a:stretch>
                  <a:fillRect l="-1696" t="-13542" r="-6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23345" y="193219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twist of N=4 SYM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inequivalent to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SW twist.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4038600"/>
                <a:ext cx="678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Seiberg-Witten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≅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Vafa-Witten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038600"/>
                <a:ext cx="6781800" cy="646331"/>
              </a:xfrm>
              <a:prstGeom prst="rect">
                <a:avLst/>
              </a:prstGeom>
              <a:blipFill>
                <a:blip r:embed="rId3"/>
                <a:stretch>
                  <a:fillRect l="-2788" t="-15094" r="-180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68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955"/>
            <a:ext cx="8229600" cy="1143000"/>
          </a:xfrm>
        </p:spPr>
        <p:txBody>
          <a:bodyPr/>
          <a:lstStyle/>
          <a:p>
            <a:r>
              <a:rPr lang="en-US" dirty="0" smtClean="0"/>
              <a:t>Mass Limits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0200" y="4075992"/>
                <a:ext cx="541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→∞ &amp;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→0 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075992"/>
                <a:ext cx="54102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4600" y="4906380"/>
                <a:ext cx="3733800" cy="717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906380"/>
                <a:ext cx="3733800" cy="717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71800" y="5715000"/>
                <a:ext cx="2057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𝑝𝑢𝑟𝑒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𝑆𝑌𝑀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715000"/>
                <a:ext cx="2057400" cy="646331"/>
              </a:xfrm>
              <a:prstGeom prst="rect">
                <a:avLst/>
              </a:prstGeom>
              <a:blipFill>
                <a:blip r:embed="rId4"/>
                <a:stretch>
                  <a:fillRect r="-25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" y="1878549"/>
                <a:ext cx="807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𝐿𝑖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→0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𝑆𝑌𝑀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=[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𝑆𝑌𝑀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78549"/>
                <a:ext cx="80772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76600" y="343027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SW94: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105"/>
            <a:ext cx="8229600" cy="1143000"/>
          </a:xfrm>
        </p:spPr>
        <p:txBody>
          <a:bodyPr/>
          <a:lstStyle/>
          <a:p>
            <a:r>
              <a:rPr lang="en-US" dirty="0" smtClean="0"/>
              <a:t>Mass Limits – 2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600200" y="1400030"/>
                <a:ext cx="7239000" cy="81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𝒪</m:t>
                                  </m:r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𝒩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00200" y="1400030"/>
                <a:ext cx="7239000" cy="8153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24200" y="1238576"/>
                <a:ext cx="6400800" cy="11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≥0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𝐸𝑢𝑙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𝔰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238576"/>
                <a:ext cx="6400800" cy="1138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334655" y="2793714"/>
                <a:ext cx="7162800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𝐸𝑢𝑙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𝔰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4655" y="2793714"/>
                <a:ext cx="7162800" cy="1137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67200" y="2804626"/>
                <a:ext cx="3048000" cy="113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𝐼𝑛𝑑𝑒𝑥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</m:d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ℓ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𝔰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804626"/>
                <a:ext cx="3048000" cy="1137619"/>
              </a:xfrm>
              <a:prstGeom prst="rect">
                <a:avLst/>
              </a:prstGeom>
              <a:blipFill>
                <a:blip r:embed="rId5"/>
                <a:stretch>
                  <a:fillRect r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1600" y="4038652"/>
                <a:ext cx="7772400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Leading term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→0 : 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𝑡𝑜𝑝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𝔰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038652"/>
                <a:ext cx="7772400" cy="556434"/>
              </a:xfrm>
              <a:prstGeom prst="rect">
                <a:avLst/>
              </a:prstGeom>
              <a:blipFill>
                <a:blip r:embed="rId6"/>
                <a:stretch>
                  <a:fillRect l="-1569" t="-1318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" y="4898513"/>
                <a:ext cx="861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ℐ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 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≅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 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``Euler character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‘’</a:t>
                </a:r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4898513"/>
                <a:ext cx="8610600" cy="523220"/>
              </a:xfrm>
              <a:prstGeom prst="rect">
                <a:avLst/>
              </a:prstGeom>
              <a:blipFill>
                <a:blip r:embed="rId7"/>
                <a:stretch>
                  <a:fillRect l="-1487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600" y="5688390"/>
                <a:ext cx="7772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Leading term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→∞ : 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𝔰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 </a:t>
                </a:r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688390"/>
                <a:ext cx="7772400" cy="523220"/>
              </a:xfrm>
              <a:prstGeom prst="rect">
                <a:avLst/>
              </a:prstGeom>
              <a:blipFill>
                <a:blip r:embed="rId8"/>
                <a:stretch>
                  <a:fillRect l="-164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800" y="6334780"/>
                <a:ext cx="716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Donaldson invariants </a:t>
                </a:r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334780"/>
                <a:ext cx="7162800" cy="523220"/>
              </a:xfrm>
              <a:prstGeom prst="rect">
                <a:avLst/>
              </a:prstGeom>
              <a:blipFill>
                <a:blip r:embed="rId9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8547" y="3821038"/>
            <a:ext cx="777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Evaluation Of CB Integral: Wall Crossing &amp; Mock Modular &amp; Jacobi-</a:t>
            </a:r>
            <a:r>
              <a:rPr lang="en-US" sz="2800" dirty="0" err="1" smtClean="0"/>
              <a:t>Maass</a:t>
            </a:r>
            <a:r>
              <a:rPr lang="en-US" sz="2800" dirty="0" smtClean="0"/>
              <a:t> Forms Galore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92149" y="400785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8555" y="1647325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The N=2* Theory: UV Meaning Of Invariants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215" y="507395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LEET Near Cusps &amp; Explicit Results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Remarks On S-Duality Orbits Of Partition Functions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0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Main Claims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9215" y="2542938"/>
            <a:ext cx="8007135" cy="847459"/>
          </a:xfrm>
          <a:prstGeom prst="rect">
            <a:avLst/>
          </a:prstGeom>
          <a:solidFill>
            <a:srgbClr val="030E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45492" y="248961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Coulomb Branch Integral: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New Identities &amp; Interactions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Coulomb Branch Integral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2522307"/>
                <a:ext cx="7848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CB = Base of a </a:t>
                </a:r>
                <a:r>
                  <a:rPr lang="en-US" sz="3600" dirty="0" err="1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Hitchin</a:t>
                </a:r>
                <a:r>
                  <a:rPr lang="en-US" sz="36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system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ℬ</m:t>
                    </m:r>
                    <m:r>
                      <a:rPr lang="en-US" sz="3600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22307"/>
                <a:ext cx="7848600" cy="646331"/>
              </a:xfrm>
              <a:prstGeom prst="rect">
                <a:avLst/>
              </a:prstGeom>
              <a:blipFill>
                <a:blip r:embed="rId2"/>
                <a:stretch>
                  <a:fillRect l="-2329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377576" y="858081"/>
            <a:ext cx="9553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useful and nontrivial test case for a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general very interesting open problem: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 DW theory to class S.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3347604"/>
                <a:ext cx="7315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Here: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ℬ</m:t>
                    </m:r>
                  </m:oMath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47604"/>
                <a:ext cx="7315200" cy="707886"/>
              </a:xfrm>
              <a:prstGeom prst="rect">
                <a:avLst/>
              </a:prstGeom>
              <a:blipFill>
                <a:blip r:embed="rId3"/>
                <a:stretch>
                  <a:fillRect l="-291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088501"/>
                <a:ext cx="7620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Physics described by special geometry of a family of Abelian varieties over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ℬ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88501"/>
                <a:ext cx="7620000" cy="1077218"/>
              </a:xfrm>
              <a:prstGeom prst="rect">
                <a:avLst/>
              </a:prstGeom>
              <a:blipFill>
                <a:blip r:embed="rId4"/>
                <a:stretch>
                  <a:fillRect t="-7386" r="-48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536800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SW94:  Jacobians of a </a:t>
            </a:r>
            <a:r>
              <a:rPr lang="en-US" sz="28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</a:t>
            </a:r>
            <a:r>
              <a:rPr lang="en-US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family of curves</a:t>
            </a:r>
            <a:endParaRPr lang="en-US" sz="280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116959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Equipped with </a:t>
            </a:r>
            <a:r>
              <a:rPr lang="en-US" sz="28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meromorphic</a:t>
            </a:r>
            <a:r>
              <a:rPr lang="en-US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differential </a:t>
            </a:r>
            <a:endParaRPr lang="en-US" sz="280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Seiberg</a:t>
            </a:r>
            <a:r>
              <a:rPr lang="en-US" dirty="0" smtClean="0"/>
              <a:t>-Witten Geometry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6829" y="942754"/>
                <a:ext cx="3330784" cy="1476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29" y="942754"/>
                <a:ext cx="3330784" cy="1476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41357" y="1187401"/>
                <a:ext cx="433035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357" y="1187401"/>
                <a:ext cx="4330352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8475" y="3463704"/>
                <a:ext cx="7918276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 </m:t>
                      </m:r>
                      <m:r>
                        <m:rPr>
                          <m:lit/>
                        </m:rP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{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…</m:t>
                      </m:r>
                      <m:r>
                        <m:rPr>
                          <m:lit/>
                        </m:rP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}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75" y="3463704"/>
                <a:ext cx="7918276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150" y="4772339"/>
                <a:ext cx="909084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N.B.  After choice of duality frame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a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which should not be confused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0" y="4772339"/>
                <a:ext cx="9090849" cy="1077218"/>
              </a:xfrm>
              <a:prstGeom prst="rect">
                <a:avLst/>
              </a:prstGeom>
              <a:blipFill>
                <a:blip r:embed="rId5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2753733"/>
                <a:ext cx="8468353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half-periods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/(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53733"/>
                <a:ext cx="8468353" cy="697114"/>
              </a:xfrm>
              <a:prstGeom prst="rect">
                <a:avLst/>
              </a:prstGeom>
              <a:blipFill>
                <a:blip r:embed="rId6"/>
                <a:stretch>
                  <a:fillRect t="-14912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6081678"/>
                <a:ext cx="3702224" cy="653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81678"/>
                <a:ext cx="3702224" cy="6536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91045" y="6081678"/>
                <a:ext cx="3702224" cy="653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45" y="6081678"/>
                <a:ext cx="3702224" cy="6532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279735"/>
                <a:ext cx="12352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9735"/>
                <a:ext cx="1235284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7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7" grpId="0"/>
      <p:bldP spid="38" grpId="0"/>
      <p:bldP spid="5" grpId="0"/>
      <p:bldP spid="6" grpId="0"/>
      <p:bldP spid="9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010400" y="4038600"/>
            <a:ext cx="1828800" cy="2057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4038600"/>
            <a:ext cx="1828800" cy="2057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038600"/>
            <a:ext cx="6553200" cy="2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61755" y="6072074"/>
            <a:ext cx="6553200" cy="2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614500" y="4583139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6863" y="208565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1728800" y="2784459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952225" y="2873401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01565" y="4694447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565" y="4694447"/>
                <a:ext cx="914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35900" y="4714944"/>
                <a:ext cx="13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00" y="4714944"/>
                <a:ext cx="13192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46571" y="2357488"/>
                <a:ext cx="678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71" y="2357488"/>
                <a:ext cx="6784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962400" y="5140487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62400" y="5104345"/>
                <a:ext cx="13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104345"/>
                <a:ext cx="13192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8955" y="592110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H="1">
            <a:off x="4063165" y="3229540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58355" y="114073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6871921" y="4675174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62400" y="6178192"/>
                <a:ext cx="3238500" cy="566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178192"/>
                <a:ext cx="3238500" cy="5665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3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Path Integral Of U(1) LEET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75359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LEET: U(1) Maxwell + N=2 </a:t>
            </a:r>
            <a:r>
              <a:rPr lang="en-US" sz="3600" dirty="0" err="1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superpartners</a:t>
            </a:r>
            <a:r>
              <a:rPr lang="en-US" sz="3600" dirty="0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topological couplings </a:t>
            </a:r>
            <a:endParaRPr lang="en-US" sz="3600" dirty="0">
              <a:solidFill>
                <a:srgbClr val="030E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5750" y="2714007"/>
                <a:ext cx="8496300" cy="135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ℬ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𝜒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𝑀𝑎𝑥𝑤𝑒𝑙𝑙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</m:t>
                          </m:r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2714007"/>
                <a:ext cx="8496300" cy="13538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4348680"/>
                <a:ext cx="7467600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8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48680"/>
                <a:ext cx="7467600" cy="14366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5750" y="6093778"/>
                <a:ext cx="929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Potential problems with single-valued measure.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6093778"/>
                <a:ext cx="9296400" cy="523220"/>
              </a:xfrm>
              <a:prstGeom prst="rect">
                <a:avLst/>
              </a:prstGeom>
              <a:blipFill>
                <a:blip r:embed="rId4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8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 CB Measure: 1997-1998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395383"/>
                <a:ext cx="8458200" cy="135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ℬ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𝑝𝑢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𝜒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95383"/>
                <a:ext cx="8458200" cy="13538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3345" y="3123278"/>
                <a:ext cx="2971800" cy="118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𝑑𝑎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𝑑𝑢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5" y="3123278"/>
                <a:ext cx="2971800" cy="1181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3089119"/>
                <a:ext cx="7581900" cy="1499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𝑙𝑢𝑥𝑒𝑠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−∫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𝑑𝑦𝑛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,+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𝑑𝑦𝑛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,−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89119"/>
                <a:ext cx="7581900" cy="14991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2400" y="533067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on duality frame – 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but the local system has nontrivial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monodromy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11645" y="448112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0100" y="2603956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Coulomb Branch Integral: </a:t>
            </a:r>
          </a:p>
          <a:p>
            <a:r>
              <a:rPr lang="en-US" sz="2800" dirty="0" smtClean="0"/>
              <a:t>New Identities &amp; Interactions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0856" y="3941833"/>
            <a:ext cx="777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Evaluation Of CB Integral: Wall Crossing &amp; Mock Modular &amp; Jacobi-</a:t>
            </a:r>
            <a:r>
              <a:rPr lang="en-US" sz="2800" dirty="0" err="1" smtClean="0"/>
              <a:t>Maass</a:t>
            </a:r>
            <a:r>
              <a:rPr lang="en-US" sz="2800" dirty="0" smtClean="0"/>
              <a:t> Forms Galore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92149" y="400785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8555" y="1647325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The N=2* Theory: UV Meaning Of Invariants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89215" y="507395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LEET Near Cusps &amp; Explicit Results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Remarks On S-Duality Orbits Of Partition Functions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Introduction &amp; Main Claims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79950" y="-71835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CB Measure Only SV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Spin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950" y="-71835"/>
                <a:ext cx="8229600" cy="1143000"/>
              </a:xfrm>
              <a:blipFill>
                <a:blip r:embed="rId2"/>
                <a:stretch>
                  <a:fillRect r="-22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" y="1371600"/>
                <a:ext cx="8915400" cy="1286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independent of duality frame,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𝑡h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i="1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roots of unity.   </a:t>
                </a:r>
                <a:endParaRPr lang="en-US" sz="3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371600"/>
                <a:ext cx="8915400" cy="1286314"/>
              </a:xfrm>
              <a:prstGeom prst="rect">
                <a:avLst/>
              </a:prstGeom>
              <a:blipFill>
                <a:blip r:embed="rId3"/>
                <a:stretch>
                  <a:fillRect t="-1422" r="-2392" b="-17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6223" y="3129092"/>
                <a:ext cx="800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a spin manifold,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𝑚𝑜𝑑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8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measure is single-valued.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23" y="3129092"/>
                <a:ext cx="8001000" cy="1200329"/>
              </a:xfrm>
              <a:prstGeom prst="rect">
                <a:avLst/>
              </a:prstGeom>
              <a:blipFill>
                <a:blip r:embed="rId4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4800600"/>
                <a:ext cx="8229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not spin the above measure is not single-valued …. </a:t>
                </a:r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00600"/>
                <a:ext cx="8229600" cy="1323439"/>
              </a:xfrm>
              <a:prstGeom prst="rect">
                <a:avLst/>
              </a:prstGeom>
              <a:blipFill>
                <a:blip r:embed="rId5"/>
                <a:stretch>
                  <a:fillRect l="-1185" t="-8295" r="-2741" b="-18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64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/>
              <a:t>CB Measure: New Interactions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9100" y="1300144"/>
                <a:ext cx="7696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need to include the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background spin-c structure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300144"/>
                <a:ext cx="7696200" cy="1200329"/>
              </a:xfrm>
              <a:prstGeom prst="rect">
                <a:avLst/>
              </a:prstGeom>
              <a:blipFill>
                <a:blip r:embed="rId2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2743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couplings to the UV spin-c connection: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3505200"/>
                <a:ext cx="8610600" cy="72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𝐿𝐸𝐸𝑇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=∫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d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𝑑𝑦𝑛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05200"/>
                <a:ext cx="8610600" cy="7239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76400" y="4506479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Shapere-Tachikawa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2008]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4102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Surprise!  No choice of holomorphic coupling makes the measure single-valued!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51"/>
            <a:ext cx="8229600" cy="1143000"/>
          </a:xfrm>
        </p:spPr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1309470"/>
                <a:ext cx="75529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``Weakly gauge’’ 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symmetry: 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309470"/>
                <a:ext cx="7552997" cy="584775"/>
              </a:xfrm>
              <a:prstGeom prst="rect">
                <a:avLst/>
              </a:prstGeom>
              <a:blipFill>
                <a:blip r:embed="rId2"/>
                <a:stretch>
                  <a:fillRect l="-2018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95600" y="2217169"/>
                <a:ext cx="6400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}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217169"/>
                <a:ext cx="64008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9103" y="3001519"/>
                <a:ext cx="7239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75E0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800" dirty="0" smtClean="0">
                    <a:solidFill>
                      <a:srgbClr val="F75E0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Rank TWO gauge group. </a:t>
                </a:r>
                <a:endParaRPr lang="en-US" sz="2800" dirty="0">
                  <a:solidFill>
                    <a:srgbClr val="F75E0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103" y="3001519"/>
                <a:ext cx="7239000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4900" y="3797830"/>
                <a:ext cx="7772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Take UV coupling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zero: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3797830"/>
                <a:ext cx="7772400" cy="523220"/>
              </a:xfrm>
              <a:prstGeom prst="rect">
                <a:avLst/>
              </a:prstGeom>
              <a:blipFill>
                <a:blip r:embed="rId5"/>
                <a:stretch>
                  <a:fillRect l="-156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4563410"/>
                <a:ext cx="830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Freezes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vm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fields to classical values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63410"/>
                <a:ext cx="8305800" cy="584775"/>
              </a:xfrm>
              <a:prstGeom prst="rect">
                <a:avLst/>
              </a:prstGeom>
              <a:blipFill>
                <a:blip r:embed="rId6"/>
                <a:stretch>
                  <a:fillRect l="-1909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0556" y="5290159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=〈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〉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56" y="5290159"/>
                <a:ext cx="60960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04900" y="6164433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Ann Nelson – 1993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791" y="215537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Gauge group: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7745"/>
            <a:ext cx="8229600" cy="1143000"/>
          </a:xfrm>
        </p:spPr>
        <p:txBody>
          <a:bodyPr/>
          <a:lstStyle/>
          <a:p>
            <a:r>
              <a:rPr lang="en-US" dirty="0" smtClean="0"/>
              <a:t>Non-Holomorphic Coupling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306394"/>
                <a:ext cx="8305800" cy="729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Rank 2 Maxwell action: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𝑑𝑦𝑛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06394"/>
                <a:ext cx="8305800" cy="729815"/>
              </a:xfrm>
              <a:prstGeom prst="rect">
                <a:avLst/>
              </a:prstGeom>
              <a:blipFill>
                <a:blip r:embed="rId2"/>
                <a:stretch>
                  <a:fillRect l="-2276" t="-8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0100" y="2173240"/>
                <a:ext cx="7086600" cy="834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  ∫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𝐼𝐽</m:t>
                          </m:r>
                        </m:sub>
                      </m:sSub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sup>
                      </m:sSubSup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𝐼𝐽</m:t>
                          </m:r>
                        </m:sub>
                      </m:sSub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sup>
                      </m:sSubSup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2173240"/>
                <a:ext cx="7086600" cy="834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0018" y="3510657"/>
                <a:ext cx="6172200" cy="2568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𝐼𝐽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30E9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solidFill>
                                          <a:srgbClr val="030E9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ℱ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030E9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30E9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solidFill>
                                          <a:srgbClr val="030E9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ℱ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030E9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𝑑𝑎𝑑𝑚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30E9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solidFill>
                                          <a:srgbClr val="030E9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ℱ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030E9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𝑑𝑎𝑑𝑚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30E9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solidFill>
                                          <a:srgbClr val="030E9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ℱ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030E9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rgbClr val="030E99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 smtClean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018" y="3510657"/>
                <a:ext cx="6172200" cy="2568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5805165"/>
                <a:ext cx="6934200" cy="883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∫</m:t>
                      </m:r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𝑑𝑦𝑛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p>
                      </m:sSubSup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𝑑𝑦𝑛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805165"/>
                <a:ext cx="6934200" cy="883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86400" y="3923169"/>
                <a:ext cx="2855412" cy="1327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𝑑𝑎𝑑𝑚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923169"/>
                <a:ext cx="2855412" cy="1327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2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7620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Remark: SW limit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76200"/>
                <a:ext cx="8229600" cy="1143000"/>
              </a:xfrm>
              <a:blipFill>
                <a:blip r:embed="rId2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1438643"/>
                <a:ext cx="6705600" cy="94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∫</m:t>
                          </m:r>
                          <m:acc>
                            <m:accPr>
                              <m:chr m:val="̅"/>
                              <m:ctrlP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𝑑𝑦𝑛</m:t>
                              </m:r>
                            </m:sub>
                            <m:sup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𝑑𝑦𝑛</m:t>
                              </m:r>
                            </m:sub>
                            <m:sup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38643"/>
                <a:ext cx="6705600" cy="9423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8100" y="2476358"/>
                <a:ext cx="8915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Metric dependent &amp;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nonholomorphic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varying continuously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ℬ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" y="2476358"/>
                <a:ext cx="8915400" cy="1200329"/>
              </a:xfrm>
              <a:prstGeom prst="rect">
                <a:avLst/>
              </a:prstGeom>
              <a:blipFill>
                <a:blip r:embed="rId4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3889203"/>
                <a:ext cx="6553200" cy="1056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∫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</m:d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𝑑𝑦𝑛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89203"/>
                <a:ext cx="6553200" cy="10561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5164833"/>
                <a:ext cx="8305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Important implications for the generalization   of CB integral to class S theories: We do not want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valued  QRIF.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64833"/>
                <a:ext cx="8305800" cy="1569660"/>
              </a:xfrm>
              <a:prstGeom prst="rect">
                <a:avLst/>
              </a:prstGeom>
              <a:blipFill>
                <a:blip r:embed="rId6"/>
                <a:stretch>
                  <a:fillRect l="-880" t="-5039" r="-4255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3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Coulomb Branch Measure: 2019 -2020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1451803"/>
                <a:ext cx="8001000" cy="1227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ℬ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51803"/>
                <a:ext cx="8001000" cy="12277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5821" y="3124200"/>
                <a:ext cx="8001000" cy="792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𝑑𝑢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𝑝𝑢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p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1" y="3124200"/>
                <a:ext cx="8001000" cy="792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4648200"/>
            <a:ext cx="786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Nontrivial question: Is this single-valued ? </a:t>
            </a:r>
            <a:endParaRPr lang="en-US" sz="3200" dirty="0">
              <a:solidFill>
                <a:srgbClr val="030E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245679" y="5562600"/>
                <a:ext cx="91440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 1:  Use </a:t>
                </a:r>
                <a:r>
                  <a:rPr lang="en-US" sz="3200" dirty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modular parametrization. </a:t>
                </a:r>
                <a:r>
                  <a:rPr lang="en-US" sz="32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2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Identify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ℬ</m:t>
                    </m:r>
                    <m:r>
                      <a:rPr lang="en-US" sz="3200" i="1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the modular curve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ℋ</m:t>
                    </m:r>
                    <m:r>
                      <a:rPr lang="en-US" sz="3200" i="1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Γ</m:t>
                    </m:r>
                    <m:d>
                      <m:dPr>
                        <m:ctrlPr>
                          <a:rPr lang="en-US" sz="3200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5679" y="5562600"/>
                <a:ext cx="9144000" cy="1077218"/>
              </a:xfrm>
              <a:prstGeom prst="rect">
                <a:avLst/>
              </a:prstGeom>
              <a:blipFill>
                <a:blip r:embed="rId4"/>
                <a:stretch>
                  <a:fillRect t="-7386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40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45790"/>
            <a:ext cx="8229600" cy="1143000"/>
          </a:xfrm>
        </p:spPr>
        <p:txBody>
          <a:bodyPr/>
          <a:lstStyle/>
          <a:p>
            <a:r>
              <a:rPr lang="en-US" dirty="0" smtClean="0"/>
              <a:t>Modular Parametrization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800578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coupling duality frame: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905000" y="1993313"/>
                <a:ext cx="81534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ℱ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00" y="1993313"/>
                <a:ext cx="8153400" cy="11294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3793" y="2997749"/>
                <a:ext cx="7467600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 </m:t>
                          </m:r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( 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Λ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) 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93" y="2997749"/>
                <a:ext cx="7467600" cy="1198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9000" y="4040867"/>
                <a:ext cx="6553200" cy="16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=2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040867"/>
                <a:ext cx="6553200" cy="16028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4218892"/>
                <a:ext cx="502920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polynomials: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wt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b="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[Minhahan, Nemeschansky, Warner; Dhoker, Phong]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18892"/>
                <a:ext cx="5029200" cy="1877437"/>
              </a:xfrm>
              <a:prstGeom prst="rect">
                <a:avLst/>
              </a:prstGeom>
              <a:blipFill>
                <a:blip r:embed="rId5"/>
                <a:stretch>
                  <a:fillRect l="-606" t="-4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00213" y="1498242"/>
            <a:ext cx="810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Nekrasov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Instanton partition function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6675" y="5813052"/>
                <a:ext cx="738738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dependence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(also A,B couplings): </a:t>
                </a:r>
              </a:p>
              <a:p>
                <a:pPr algn="ctr"/>
                <a:r>
                  <a:rPr lang="en-US" sz="28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Manschot, Moore, </a:t>
                </a:r>
                <a:r>
                  <a:rPr lang="en-US" sz="2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Xinyu</a:t>
                </a:r>
                <a:r>
                  <a:rPr lang="en-US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Zhang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2019]</a:t>
                </a:r>
                <a:endPara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8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75" y="5813052"/>
                <a:ext cx="7387389" cy="1384995"/>
              </a:xfrm>
              <a:prstGeom prst="rect">
                <a:avLst/>
              </a:prstGeom>
              <a:blipFill>
                <a:blip r:embed="rId6"/>
                <a:stretch>
                  <a:fillRect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13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271"/>
            <a:ext cx="8229600" cy="1143000"/>
          </a:xfrm>
        </p:spPr>
        <p:txBody>
          <a:bodyPr/>
          <a:lstStyle/>
          <a:p>
            <a:r>
              <a:rPr lang="en-US" dirty="0" smtClean="0"/>
              <a:t>Modular Parametrization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0" y="1039712"/>
                <a:ext cx="6400800" cy="100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039712"/>
                <a:ext cx="6400800" cy="1007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2152030"/>
                <a:ext cx="86106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𝑑𝑎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𝑑𝑢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152030"/>
                <a:ext cx="861060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618297"/>
                <a:ext cx="7391400" cy="1306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𝑐𝑦𝑐𝑙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𝑐𝑦𝑐𝑙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18297"/>
                <a:ext cx="7391400" cy="1306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5943600"/>
                <a:ext cx="7010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ℬ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≅  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Γ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943600"/>
                <a:ext cx="70104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4215" y="903783"/>
                <a:ext cx="5029200" cy="1080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5" y="903783"/>
                <a:ext cx="5029200" cy="1080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77127" y="5256364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[Huang,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Kashani-Poor,Klemm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117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9499"/>
            <a:ext cx="8229600" cy="1143000"/>
          </a:xfrm>
        </p:spPr>
        <p:txBody>
          <a:bodyPr/>
          <a:lstStyle/>
          <a:p>
            <a:r>
              <a:rPr lang="en-US" dirty="0" smtClean="0"/>
              <a:t>Modular Parametrization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19200" y="1295400"/>
            <a:ext cx="7162800" cy="5638800"/>
            <a:chOff x="838200" y="2133600"/>
            <a:chExt cx="7162800" cy="5638800"/>
          </a:xfrm>
        </p:grpSpPr>
        <p:cxnSp>
          <p:nvCxnSpPr>
            <p:cNvPr id="6" name="Straight Connector 5"/>
            <p:cNvCxnSpPr/>
            <p:nvPr/>
          </p:nvCxnSpPr>
          <p:spPr>
            <a:xfrm flipH="1" flipV="1">
              <a:off x="2286000" y="2133600"/>
              <a:ext cx="76200" cy="40386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981200" y="4800600"/>
              <a:ext cx="3962400" cy="2971800"/>
              <a:chOff x="3429000" y="1828800"/>
              <a:chExt cx="3962400" cy="29718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810000" y="1828800"/>
                <a:ext cx="3124200" cy="293521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429000" y="3276600"/>
                <a:ext cx="3962400" cy="15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838200" y="6172200"/>
              <a:ext cx="71628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420116" y="2209800"/>
              <a:ext cx="76200" cy="40386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0600" y="5791200"/>
                <a:ext cx="335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↔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791200"/>
                <a:ext cx="33528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200" y="5780439"/>
                <a:ext cx="335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 ↔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780439"/>
                <a:ext cx="33528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09800" y="1007011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∞↔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007011"/>
                <a:ext cx="41148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810000" y="24384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33800" y="2271521"/>
                <a:ext cx="3695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↔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=∞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271521"/>
                <a:ext cx="36957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8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1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Two New Nontrivial Identities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57200" y="4748410"/>
                <a:ext cx="6781800" cy="1391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d>
                        </m:den>
                      </m:f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,0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4748410"/>
                <a:ext cx="6781800" cy="13915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36618" y="3048000"/>
                <a:ext cx="5181600" cy="1203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𝑑𝑎𝑑𝑚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618" y="3048000"/>
                <a:ext cx="5181600" cy="1203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43600" y="4782457"/>
                <a:ext cx="306878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Determines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782457"/>
                <a:ext cx="3068782" cy="1323439"/>
              </a:xfrm>
              <a:prstGeom prst="rect">
                <a:avLst/>
              </a:prstGeom>
              <a:blipFill>
                <a:blip r:embed="rId4"/>
                <a:stretch>
                  <a:fillRect l="-2386" t="-8295" r="-6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945" y="1080081"/>
                <a:ext cx="8798490" cy="147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≔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−2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ℱ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,2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" y="1080081"/>
                <a:ext cx="8798490" cy="14714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5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-69663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Nontechnical Summary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246" y="914400"/>
            <a:ext cx="8962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study a TQFT in 4d whose partition function generalizes both the Donaldson invariants and the </a:t>
            </a:r>
            <a:r>
              <a:rPr lang="en-US" sz="2800" dirty="0" err="1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Vafa</a:t>
            </a:r>
            <a:r>
              <a:rPr lang="en-US" sz="2800" dirty="0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-Witten invariants, and interpolates between them. </a:t>
            </a:r>
            <a:endParaRPr lang="en-US" sz="2800" dirty="0">
              <a:solidFill>
                <a:srgbClr val="030E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877" y="2667000"/>
                <a:ext cx="878147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theory depends on a choice of background spin-c structure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This dependence has not previously been discussed. Including it turns out to be nontrivial. </a:t>
                </a:r>
              </a:p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believe we have solved the problem completely. 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77" y="2667000"/>
                <a:ext cx="8781473" cy="1815882"/>
              </a:xfrm>
              <a:prstGeom prst="rect">
                <a:avLst/>
              </a:prstGeom>
              <a:blipFill>
                <a:blip r:embed="rId2"/>
                <a:stretch>
                  <a:fillRect l="-833" t="-3704" r="-2014" b="-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17813" y="5105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gave a preliminary report at the end of my talk at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StringMath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2018, where the last slide said…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5261" y="-21703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``Period Point’’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5261" y="-217030"/>
                <a:ext cx="8229600" cy="1143000"/>
              </a:xfrm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3896" y="820634"/>
                <a:ext cx="7543800" cy="711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&gt;1 ⇒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96" y="820634"/>
                <a:ext cx="7543800" cy="711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00600" y="1655980"/>
                <a:ext cx="5309236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𝑀𝑎𝑥𝑤𝑒𝑙𝑙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Frame dependent. </a:t>
                </a:r>
              </a:p>
              <a:p>
                <a:r>
                  <a:rPr lang="en-US" sz="36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Not holomorphic. </a:t>
                </a:r>
              </a:p>
              <a:p>
                <a:r>
                  <a:rPr lang="en-US" sz="36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Metric </a:t>
                </a:r>
                <a:r>
                  <a:rPr lang="en-US" sz="36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dependent.</a:t>
                </a:r>
                <a:r>
                  <a:rPr lang="en-US" sz="36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655980"/>
                <a:ext cx="5309236" cy="2369880"/>
              </a:xfrm>
              <a:prstGeom prst="rect">
                <a:avLst/>
              </a:prstGeom>
              <a:blipFill>
                <a:blip r:embed="rId4"/>
                <a:stretch>
                  <a:fillRect t="-4639" b="-9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35796" y="4260959"/>
                <a:ext cx="708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796" y="4260959"/>
                <a:ext cx="708660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048000" y="4114800"/>
            <a:ext cx="2745509" cy="2460344"/>
            <a:chOff x="1826491" y="457200"/>
            <a:chExt cx="4574309" cy="4724400"/>
          </a:xfrm>
        </p:grpSpPr>
        <p:sp>
          <p:nvSpPr>
            <p:cNvPr id="8" name="Oval 7"/>
            <p:cNvSpPr/>
            <p:nvPr/>
          </p:nvSpPr>
          <p:spPr>
            <a:xfrm>
              <a:off x="1826491" y="457200"/>
              <a:ext cx="4572000" cy="9144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828800" y="4267200"/>
              <a:ext cx="4572000" cy="9144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1826491" y="1066800"/>
              <a:ext cx="4572000" cy="36322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9" idx="6"/>
              <a:endCxn id="8" idx="2"/>
            </p:cNvCxnSpPr>
            <p:nvPr/>
          </p:nvCxnSpPr>
          <p:spPr>
            <a:xfrm flipH="1" flipV="1">
              <a:off x="1826491" y="914400"/>
              <a:ext cx="4574309" cy="38100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497" y="4608599"/>
                <a:ext cx="152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7" y="4608599"/>
                <a:ext cx="1524000" cy="769441"/>
              </a:xfrm>
              <a:prstGeom prst="rect">
                <a:avLst/>
              </a:prstGeom>
              <a:blipFill>
                <a:blip r:embed="rId6"/>
                <a:stretch>
                  <a:fillRect r="-4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406" y="2247043"/>
                <a:ext cx="21984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6" y="2247043"/>
                <a:ext cx="219847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68193" y="5047580"/>
                <a:ext cx="19805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193" y="5047580"/>
                <a:ext cx="198050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38400" y="2295917"/>
                <a:ext cx="2016297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295917"/>
                <a:ext cx="2016297" cy="7099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68193" y="5997860"/>
                <a:ext cx="20948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193" y="5997860"/>
                <a:ext cx="2094807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52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2" grpId="0"/>
      <p:bldP spid="13" grpId="0"/>
      <p:bldP spid="15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73095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Maxwell Partition Function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745" y="762000"/>
                <a:ext cx="8839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Sum over the first </a:t>
                </a:r>
                <a:r>
                  <a:rPr lang="en-US" sz="3600" b="0" dirty="0" err="1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Chern</a:t>
                </a:r>
                <a:r>
                  <a:rPr lang="en-US" sz="3600" b="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class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36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</m:t>
                    </m:r>
                  </m:oMath>
                </a14:m>
                <a:r>
                  <a:rPr lang="en-US" sz="3600" b="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5" y="762000"/>
                <a:ext cx="8839200" cy="1200329"/>
              </a:xfrm>
              <a:prstGeom prst="rect">
                <a:avLst/>
              </a:prstGeom>
              <a:blipFill>
                <a:blip r:embed="rId3"/>
                <a:stretch>
                  <a:fillRect l="-621" t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2305752"/>
                <a:ext cx="87630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305752"/>
                <a:ext cx="8763000" cy="1585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219200" y="4351567"/>
                <a:ext cx="6781800" cy="829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𝐸𝑟𝑓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9200" y="4351567"/>
                <a:ext cx="6781800" cy="8290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2400" y="4119677"/>
                <a:ext cx="5715000" cy="129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𝐸𝑟𝑓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nary>
                        <m:nary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119677"/>
                <a:ext cx="5715000" cy="12928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23950" y="5487263"/>
                <a:ext cx="68199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𝐼𝑚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𝜆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𝐼𝑚𝑣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𝐼𝑚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)⋅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𝐽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5487263"/>
                <a:ext cx="6819900" cy="1129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57600" y="1418152"/>
                <a:ext cx="5715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(Simplicity: Put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=0.) </m:t>
                    </m:r>
                  </m:oMath>
                </a14:m>
                <a:endPara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418152"/>
                <a:ext cx="5715000" cy="400110"/>
              </a:xfrm>
              <a:prstGeom prst="rect">
                <a:avLst/>
              </a:prstGeom>
              <a:blipFill>
                <a:blip r:embed="rId8"/>
                <a:stretch>
                  <a:fillRect l="-1066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0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50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all these ingredients we can now check that the CB measure is indeed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monodromy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invariant and hence well-defined.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920579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definition of the integral is still rather subtle. One must define naively divergent expressions like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60323" y="4707873"/>
                <a:ext cx="4095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 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23" y="4707873"/>
                <a:ext cx="4095750" cy="523220"/>
              </a:xfrm>
              <a:prstGeom prst="rect">
                <a:avLst/>
              </a:prstGeom>
              <a:blipFill>
                <a:blip r:embed="rId2"/>
                <a:stretch>
                  <a:fillRect l="-297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19100" y="5502412"/>
            <a:ext cx="812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done in a s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atisfactory 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way: </a:t>
            </a:r>
          </a:p>
          <a:p>
            <a:pPr algn="ctr"/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Korpas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Manschot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Moore,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Nidaiev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457200" y="3527583"/>
                <a:ext cx="8001000" cy="1295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Γ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𝐼𝑚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acc>
                                <m:accPr>
                                  <m:chr m:val="̃"/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acc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3527583"/>
                <a:ext cx="8001000" cy="1295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4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898" y="3874361"/>
            <a:ext cx="8007135" cy="847459"/>
          </a:xfrm>
          <a:prstGeom prst="rect">
            <a:avLst/>
          </a:prstGeom>
          <a:solidFill>
            <a:srgbClr val="030E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8547" y="3821038"/>
            <a:ext cx="777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Evaluation Of CB Integral: Wall Crossing &amp; Mock Modular &amp; Jacobi-</a:t>
            </a:r>
            <a:r>
              <a:rPr lang="en-US" sz="2800" dirty="0" err="1" smtClean="0">
                <a:solidFill>
                  <a:srgbClr val="FFFF00"/>
                </a:solidFill>
              </a:rPr>
              <a:t>Maass</a:t>
            </a:r>
            <a:r>
              <a:rPr lang="en-US" sz="2800" dirty="0" smtClean="0">
                <a:solidFill>
                  <a:srgbClr val="FFFF00"/>
                </a:solidFill>
              </a:rPr>
              <a:t> Forms Galore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2149" y="400785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8555" y="1647325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The N=2* Theory: UV Meaning Of Invariants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215" y="507395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LEET Near Cusps &amp; Explicit Results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Remarks On S-Duality Orbits Of Partition Functions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0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Main Claims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765" y="2568119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Coulomb Branch Integral: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New Identities &amp; Interactions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91" y="-211295"/>
            <a:ext cx="8229600" cy="1143000"/>
          </a:xfrm>
        </p:spPr>
        <p:txBody>
          <a:bodyPr/>
          <a:lstStyle/>
          <a:p>
            <a:r>
              <a:rPr lang="en-US" dirty="0" smtClean="0"/>
              <a:t>Evaluation Of CB Integral 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71600" y="858237"/>
                <a:ext cx="8001000" cy="1295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Γ</m:t>
                          </m:r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1600" y="858237"/>
                <a:ext cx="8001000" cy="1295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3412" y="2250312"/>
                <a:ext cx="8001000" cy="80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p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12" y="2250312"/>
                <a:ext cx="8001000" cy="804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53000" y="1236348"/>
                <a:ext cx="403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(For simplicity: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en-US" sz="24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.)</a:t>
                </a:r>
                <a:endParaRPr lang="en-US" sz="24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236348"/>
                <a:ext cx="4038600" cy="461665"/>
              </a:xfrm>
              <a:prstGeom prst="rect">
                <a:avLst/>
              </a:prstGeom>
              <a:blipFill>
                <a:blip r:embed="rId4"/>
                <a:stretch>
                  <a:fillRect l="-241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828801" y="4954793"/>
                <a:ext cx="71244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8801" y="4954793"/>
                <a:ext cx="712443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5818" y="4899458"/>
                <a:ext cx="7772922" cy="722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p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acc>
                        <m:accPr>
                          <m:chr m:val="̂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818" y="4899458"/>
                <a:ext cx="7772922" cy="722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9200" y="5855222"/>
                <a:ext cx="6172200" cy="788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acc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855222"/>
                <a:ext cx="6172200" cy="7882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1691" y="3218024"/>
                <a:ext cx="87630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1" y="3218024"/>
                <a:ext cx="8763000" cy="15859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45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643"/>
            <a:ext cx="8229600" cy="1143000"/>
          </a:xfrm>
        </p:spPr>
        <p:txBody>
          <a:bodyPr/>
          <a:lstStyle/>
          <a:p>
            <a:r>
              <a:rPr lang="en-US" dirty="0" smtClean="0"/>
              <a:t>Evaluation Of CB Integral 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2896150"/>
                <a:ext cx="6172200" cy="788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896150"/>
                <a:ext cx="6172200" cy="7882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6000" y="5936972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NO!!!  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507" y="5813862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6200" y="5771869"/>
                <a:ext cx="4572000" cy="997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 ±1 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771869"/>
                <a:ext cx="4572000" cy="997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350" y="1248648"/>
                <a:ext cx="87630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" y="1248648"/>
                <a:ext cx="8763000" cy="1585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7036" y="3852631"/>
                <a:ext cx="87630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3852631"/>
                <a:ext cx="8763000" cy="1585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4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-107011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Evaluating Difference Of CB Integrals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3287" y="949752"/>
                <a:ext cx="8305800" cy="8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acc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87" y="949752"/>
                <a:ext cx="8305800" cy="8557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5242" y="1823972"/>
                <a:ext cx="82677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acc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⋯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2" y="1823972"/>
                <a:ext cx="8267700" cy="1585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3668174"/>
                <a:ext cx="7239000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 </m:t>
                      </m:r>
                      <m:r>
                        <a:rPr lang="en-US" sz="4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𝐸𝑟𝑓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  <m:r>
                        <a:rPr lang="en-US" sz="4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𝐸𝑟𝑓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68174"/>
                <a:ext cx="7239000" cy="843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5562600"/>
                <a:ext cx="8001000" cy="1156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use this to evaluate the difference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by a sum of residues.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562600"/>
                <a:ext cx="8001000" cy="1156214"/>
              </a:xfrm>
              <a:prstGeom prst="rect">
                <a:avLst/>
              </a:prstGeom>
              <a:blipFill>
                <a:blip r:embed="rId6"/>
                <a:stretch>
                  <a:fillRect t="-6878" b="-1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6000" y="477571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Converges nicely!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169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Wall-Crossing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838200" y="2461615"/>
                <a:ext cx="10515600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𝑠𝑖𝑔𝑛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𝑠𝑖𝑔𝑛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8200" y="2461615"/>
                <a:ext cx="10515600" cy="10604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1478388"/>
                <a:ext cx="8915400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the contour approaches the cusp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limits to  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78388"/>
                <a:ext cx="8915400" cy="618311"/>
              </a:xfrm>
              <a:prstGeom prst="rect">
                <a:avLst/>
              </a:prstGeom>
              <a:blipFill>
                <a:blip r:embed="rId3"/>
                <a:stretch>
                  <a:fillRect l="-1367" t="-2970" r="-957" b="-19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4145453"/>
                <a:ext cx="7696200" cy="101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sup>
                    </m:sSubSup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piecewise constant as function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but has nontrivial chamber dependence.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45453"/>
                <a:ext cx="7696200" cy="1012906"/>
              </a:xfrm>
              <a:prstGeom prst="rect">
                <a:avLst/>
              </a:prstGeom>
              <a:blipFill>
                <a:blip r:embed="rId4"/>
                <a:stretch>
                  <a:fillRect l="-1664" t="-1205"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71600" y="5781714"/>
                <a:ext cx="7772400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Chambers defined by various walls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781714"/>
                <a:ext cx="7772400" cy="557910"/>
              </a:xfrm>
              <a:prstGeom prst="rect">
                <a:avLst/>
              </a:prstGeom>
              <a:blipFill>
                <a:blip r:embed="rId5"/>
                <a:stretch>
                  <a:fillRect l="-1569" t="-11957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24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81200" y="1600200"/>
            <a:ext cx="4574309" cy="4724400"/>
            <a:chOff x="1826491" y="457200"/>
            <a:chExt cx="4574309" cy="4724400"/>
          </a:xfrm>
        </p:grpSpPr>
        <p:sp>
          <p:nvSpPr>
            <p:cNvPr id="3" name="Oval 2"/>
            <p:cNvSpPr/>
            <p:nvPr/>
          </p:nvSpPr>
          <p:spPr>
            <a:xfrm>
              <a:off x="1826491" y="457200"/>
              <a:ext cx="4572000" cy="91440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828800" y="4267200"/>
              <a:ext cx="4572000" cy="91440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1826491" y="1066800"/>
              <a:ext cx="4572000" cy="363220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4" idx="6"/>
              <a:endCxn id="3" idx="2"/>
            </p:cNvCxnSpPr>
            <p:nvPr/>
          </p:nvCxnSpPr>
          <p:spPr>
            <a:xfrm flipH="1" flipV="1">
              <a:off x="1826491" y="914400"/>
              <a:ext cx="4574309" cy="381000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3" idx="3"/>
          </p:cNvCxnSpPr>
          <p:nvPr/>
        </p:nvCxnSpPr>
        <p:spPr>
          <a:xfrm flipV="1">
            <a:off x="2650754" y="1676400"/>
            <a:ext cx="2988046" cy="704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24200" y="1676400"/>
            <a:ext cx="3200400" cy="533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3" idx="6"/>
          </p:cNvCxnSpPr>
          <p:nvPr/>
        </p:nvCxnSpPr>
        <p:spPr>
          <a:xfrm flipV="1">
            <a:off x="2286000" y="2057400"/>
            <a:ext cx="4267200" cy="152400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24600" y="304800"/>
                <a:ext cx="2133600" cy="75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04800"/>
                <a:ext cx="2133600" cy="757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6172200" y="1062251"/>
            <a:ext cx="762000" cy="995149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0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636"/>
            <a:ext cx="8229600" cy="1143000"/>
          </a:xfrm>
        </p:spPr>
        <p:txBody>
          <a:bodyPr/>
          <a:lstStyle/>
          <a:p>
            <a:r>
              <a:rPr lang="en-US" dirty="0" smtClean="0"/>
              <a:t>Continuous Metric Dependence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18" y="1579699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the boundary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→∞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modular parameter</a:t>
                </a:r>
              </a:p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This leads to </a:t>
                </a:r>
                <a:r>
                  <a:rPr lang="en-US" sz="2800" b="1" i="1" u="sng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continuous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metric dependence.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" y="1579699"/>
                <a:ext cx="9144000" cy="954107"/>
              </a:xfrm>
              <a:prstGeom prst="rect">
                <a:avLst/>
              </a:prstGeom>
              <a:blipFill>
                <a:blip r:embed="rId2"/>
                <a:stretch>
                  <a:fillRect t="-6369" r="-867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31027" y="2864957"/>
                <a:ext cx="38723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ℐ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one finds: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027" y="2864957"/>
                <a:ext cx="3872345" cy="523220"/>
              </a:xfrm>
              <a:prstGeom prst="rect">
                <a:avLst/>
              </a:prstGeom>
              <a:blipFill>
                <a:blip r:embed="rId3"/>
                <a:stretch>
                  <a:fillRect l="-314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15455" y="3801707"/>
                <a:ext cx="9296400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𝜂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rad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rad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455" y="3801707"/>
                <a:ext cx="9296400" cy="1137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24000" y="5252262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Another Term </a:t>
            </a:r>
            <a:endParaRPr lang="en-US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0690" y="6088161"/>
                <a:ext cx="7930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Closely related: 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Nonholomorphic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𝐼𝑚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90" y="6088161"/>
                <a:ext cx="7930220" cy="523220"/>
              </a:xfrm>
              <a:prstGeom prst="rect">
                <a:avLst/>
              </a:prstGeom>
              <a:blipFill>
                <a:blip r:embed="rId5"/>
                <a:stretch>
                  <a:fillRect l="-153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1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653526"/>
            <a:ext cx="7924800" cy="1546849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3781864"/>
            <a:ext cx="7994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u-plane integral make sense for </a:t>
            </a:r>
          </a:p>
          <a:p>
            <a:r>
              <a:rPr lang="en-US" sz="4000" b="1" i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family of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-Witten curves ? 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305" y="996192"/>
            <a:ext cx="9412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It doesn’t work!  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Correct version appears to be non-holomorphic.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5148" y="23091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Surprise!! 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324859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Jan </a:t>
            </a:r>
            <a:r>
              <a:rPr lang="en-US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Manschot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have an alternative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which is currently being checked.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6388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dirty="0">
                <a:solidFill>
                  <a:srgbClr val="000000"/>
                </a:solidFill>
                <a:latin typeface="Verdana" panose="020B0604030504040204" pitchFamily="34" charset="0"/>
              </a:rPr>
              <a:t>どうも</a:t>
            </a:r>
            <a:r>
              <a:rPr lang="ja-JP" altLang="en-US" sz="6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あ</a:t>
            </a:r>
            <a:r>
              <a:rPr lang="ja-JP" altLang="en-US" sz="6000" dirty="0">
                <a:solidFill>
                  <a:srgbClr val="000000"/>
                </a:solidFill>
                <a:latin typeface="Verdana" panose="020B0604030504040204" pitchFamily="34" charset="0"/>
              </a:rPr>
              <a:t>りがとうございま</a:t>
            </a:r>
            <a:r>
              <a:rPr lang="ja-JP" altLang="en-US" sz="6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す</a:t>
            </a:r>
            <a:endParaRPr lang="en-US" sz="6000" dirty="0"/>
          </a:p>
        </p:txBody>
      </p:sp>
      <p:sp>
        <p:nvSpPr>
          <p:cNvPr id="2" name="Oval 1"/>
          <p:cNvSpPr/>
          <p:nvPr/>
        </p:nvSpPr>
        <p:spPr>
          <a:xfrm>
            <a:off x="-23306" y="1981200"/>
            <a:ext cx="9167305" cy="18006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The Special Period Point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8709" y="1464629"/>
                <a:ext cx="845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any manifold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∃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1464629"/>
                <a:ext cx="8458200" cy="523220"/>
              </a:xfrm>
              <a:prstGeom prst="rect">
                <a:avLst/>
              </a:prstGeom>
              <a:blipFill>
                <a:blip r:embed="rId2"/>
                <a:stretch>
                  <a:fillRect l="-144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371600" y="2398445"/>
                <a:ext cx="71244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1600" y="2398445"/>
                <a:ext cx="712443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7400" y="2423892"/>
                <a:ext cx="7772922" cy="722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p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423892"/>
                <a:ext cx="7772922" cy="722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3940" y="4441652"/>
                <a:ext cx="926869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Well-defined</a:t>
                </a:r>
              </a:p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Nonsingular away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 </m:t>
                    </m:r>
                    <m:r>
                      <m:rPr>
                        <m:lit/>
                      </m:rP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0,1, 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∞,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m:rPr>
                        <m:lit/>
                      </m:rP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US" sz="3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Modular: Good</a:t>
                </a:r>
                <a:r>
                  <a:rPr lang="en-US" sz="3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expansion near cusps </a:t>
                </a:r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40" y="4441652"/>
                <a:ext cx="9268691" cy="1569660"/>
              </a:xfrm>
              <a:prstGeom prst="rect">
                <a:avLst/>
              </a:prstGeom>
              <a:blipFill>
                <a:blip r:embed="rId5"/>
                <a:stretch>
                  <a:fillRect l="-1711" t="-505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3505200"/>
                <a:ext cx="7772400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we can write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  <m:r>
                      <a:rPr lang="en-US" sz="2800" b="0" i="1" dirty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explicitly so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en-US" sz="28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is: </a:t>
                </a:r>
                <a:endParaRPr lang="en-US" sz="28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05200"/>
                <a:ext cx="7772400" cy="537583"/>
              </a:xfrm>
              <a:prstGeom prst="rect">
                <a:avLst/>
              </a:prstGeom>
              <a:blipFill>
                <a:blip r:embed="rId6"/>
                <a:stretch>
                  <a:fillRect l="-1647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06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8789"/>
            <a:ext cx="8229600" cy="1143000"/>
          </a:xfrm>
        </p:spPr>
        <p:txBody>
          <a:bodyPr/>
          <a:lstStyle/>
          <a:p>
            <a:r>
              <a:rPr lang="en-US" dirty="0" smtClean="0"/>
              <a:t>Mock Jacobi-</a:t>
            </a:r>
            <a:r>
              <a:rPr lang="en-US" dirty="0" err="1" smtClean="0"/>
              <a:t>Maass</a:t>
            </a:r>
            <a:r>
              <a:rPr lang="en-US" dirty="0" smtClean="0"/>
              <a:t> Forms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6553" y="1429716"/>
                <a:ext cx="8991600" cy="66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These conditions determine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uniquely.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53" y="1429716"/>
                <a:ext cx="8991600" cy="664990"/>
              </a:xfrm>
              <a:prstGeom prst="rect">
                <a:avLst/>
              </a:prstGeom>
              <a:blipFill>
                <a:blip r:embed="rId2"/>
                <a:stretch>
                  <a:fillRect l="-2102" t="-11927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2590800"/>
                <a:ext cx="8677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 is a Jacobi-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Maass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form evaluated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90800"/>
                <a:ext cx="8677374" cy="523220"/>
              </a:xfrm>
              <a:prstGeom prst="rect">
                <a:avLst/>
              </a:prstGeom>
              <a:blipFill>
                <a:blip r:embed="rId3"/>
                <a:stretch>
                  <a:fillRect l="-147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2455" y="3437998"/>
                <a:ext cx="83058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After doing the integration by parts we obtain mock modular forms as functions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55" y="3437998"/>
                <a:ext cx="8305800" cy="1077218"/>
              </a:xfrm>
              <a:prstGeom prst="rect">
                <a:avLst/>
              </a:prstGeom>
              <a:blipFill>
                <a:blip r:embed="rId4"/>
                <a:stretch>
                  <a:fillRect l="-1542" t="-7345" r="-2717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8844" y="4846603"/>
                <a:ext cx="8458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ℙ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ℐ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reproduce exactly the mock modular forms used in </a:t>
                </a:r>
                <a:r>
                  <a:rPr lang="en-US" sz="3200" dirty="0" err="1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Vafa</a:t>
                </a:r>
                <a:r>
                  <a:rPr lang="en-US" sz="32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-Witten. </a:t>
                </a:r>
                <a:endParaRPr lang="en-US" sz="32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4" y="4846603"/>
                <a:ext cx="8458200" cy="1077218"/>
              </a:xfrm>
              <a:prstGeom prst="rect">
                <a:avLst/>
              </a:prstGeom>
              <a:blipFill>
                <a:blip r:embed="rId5"/>
                <a:stretch>
                  <a:fillRect l="-1801" t="-7345" r="-937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01101" y="6172200"/>
            <a:ext cx="5729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many generalizations</a:t>
            </a:r>
            <a:endParaRPr lang="en-US" sz="3200" dirty="0">
              <a:solidFill>
                <a:srgbClr val="030E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897" y="4909242"/>
            <a:ext cx="8007135" cy="847459"/>
          </a:xfrm>
          <a:prstGeom prst="rect">
            <a:avLst/>
          </a:prstGeom>
          <a:solidFill>
            <a:srgbClr val="030E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8547" y="3821038"/>
            <a:ext cx="777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Evaluation Of CB Integral: Wall Crossing &amp; Mock Modular &amp; Jacobi-</a:t>
            </a:r>
            <a:r>
              <a:rPr lang="en-US" sz="2800" dirty="0" err="1" smtClean="0">
                <a:solidFill>
                  <a:srgbClr val="FF0000"/>
                </a:solidFill>
              </a:rPr>
              <a:t>Maass</a:t>
            </a:r>
            <a:r>
              <a:rPr lang="en-US" sz="2800" dirty="0" smtClean="0">
                <a:solidFill>
                  <a:srgbClr val="FF0000"/>
                </a:solidFill>
              </a:rPr>
              <a:t> Forms Galore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2149" y="400785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8555" y="1647325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The N=2* Theory: UV Meaning Of Invariants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215" y="507395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LEET Near Cusps &amp; Explicit Results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Remarks On S-Duality Orbits Of Partition Functions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0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Main Claims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765" y="2568119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Coulomb Branch Integral: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New Identities &amp; Interactions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LEET Near Cusps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2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52400" y="1143000"/>
                <a:ext cx="9372600" cy="185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the region of each cusp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=1,2,3 </m:t>
                    </m:r>
                  </m:oMath>
                </a14:m>
                <a:endParaRPr lang="en-US" sz="2800" b="0" i="1" dirty="0" smtClean="0">
                  <a:solidFill>
                    <a:srgbClr val="C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LEET changes: </a:t>
                </a:r>
              </a:p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have a U(1) VM coupled to a charge 1 HM. </a:t>
                </a:r>
              </a:p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the appropriate duality frame) [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Seiberg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-Witten 94]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1143000"/>
                <a:ext cx="9372600" cy="1850571"/>
              </a:xfrm>
              <a:prstGeom prst="rect">
                <a:avLst/>
              </a:prstGeom>
              <a:blipFill>
                <a:blip r:embed="rId3"/>
                <a:stretch>
                  <a:fillRect t="-3960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3200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separate contribution to the path integral coming from the path integral of these three LEET.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" y="4585395"/>
            <a:ext cx="895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add the contributions, because we sum over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4981325"/>
                <a:ext cx="8077200" cy="1892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81325"/>
                <a:ext cx="8077200" cy="1892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81000" y="773545"/>
                <a:ext cx="9067800" cy="121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Z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CB</m:t>
                        </m:r>
                      </m:sup>
                    </m:sSubSup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vanishes –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we get true topological invariants: 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773545"/>
                <a:ext cx="9067800" cy="1213537"/>
              </a:xfrm>
              <a:prstGeom prst="rect">
                <a:avLst/>
              </a:prstGeom>
              <a:blipFill>
                <a:blip r:embed="rId2"/>
                <a:stretch>
                  <a:fillRect t="-7035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2556148"/>
                <a:ext cx="8077200" cy="1892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56148"/>
                <a:ext cx="8077200" cy="1892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95300" y="5029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it is quite interesting to determine 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three effective actions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010400" y="4038600"/>
            <a:ext cx="1828800" cy="2057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4038600"/>
            <a:ext cx="1828800" cy="2057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038600"/>
            <a:ext cx="6553200" cy="2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61755" y="6072074"/>
            <a:ext cx="6553200" cy="2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614500" y="4583139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6863" y="208565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1728800" y="2784459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952225" y="2873401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01565" y="4694447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565" y="4694447"/>
                <a:ext cx="914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35900" y="4714944"/>
                <a:ext cx="13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00" y="4714944"/>
                <a:ext cx="13192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46571" y="2357488"/>
                <a:ext cx="678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71" y="2357488"/>
                <a:ext cx="6784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962400" y="5140487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62400" y="5104345"/>
                <a:ext cx="13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104345"/>
                <a:ext cx="13192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8955" y="592110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H="1">
            <a:off x="4063165" y="3229540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58355" y="114073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6871921" y="4675174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62400" y="6178192"/>
                <a:ext cx="3238500" cy="566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178192"/>
                <a:ext cx="3238500" cy="5665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1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390"/>
                <a:ext cx="8229600" cy="114300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General Form Of Effective Action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390"/>
                <a:ext cx="8229600" cy="1143000"/>
              </a:xfrm>
              <a:blipFill>
                <a:blip r:embed="rId2"/>
                <a:stretch>
                  <a:fillRect t="-26738" b="-34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0327" y="2453509"/>
                <a:ext cx="7696200" cy="1072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𝐿𝐸𝐸𝑇</m:t>
                          </m:r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𝑆𝑊</m:t>
                          </m:r>
                        </m:sup>
                      </m:sSubSup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7" y="2453509"/>
                <a:ext cx="7696200" cy="1072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6200" y="3467409"/>
                <a:ext cx="7924800" cy="122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𝐸𝑢𝑙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𝑆𝑖𝑔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𝑑𝑦𝑛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467409"/>
                <a:ext cx="7924800" cy="1225272"/>
              </a:xfrm>
              <a:prstGeom prst="rect">
                <a:avLst/>
              </a:prstGeom>
              <a:blipFill>
                <a:blip r:embed="rId4"/>
                <a:stretch>
                  <a:fillRect r="-5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2400" y="4699145"/>
                <a:ext cx="7772400" cy="122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𝑑𝑦𝑛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699145"/>
                <a:ext cx="7772400" cy="1225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0" y="5943600"/>
                <a:ext cx="487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</m:oMath>
                </a14:m>
                <a:endParaRPr lang="en-US" sz="4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943600"/>
                <a:ext cx="4876800" cy="830997"/>
              </a:xfrm>
              <a:prstGeom prst="rect">
                <a:avLst/>
              </a:prstGeom>
              <a:blipFill>
                <a:blip r:embed="rId6"/>
                <a:stretch>
                  <a:fillRect l="-5750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5527" y="1534831"/>
                <a:ext cx="8915400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Local special coordinate vanishing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7" y="1534831"/>
                <a:ext cx="8915400" cy="690895"/>
              </a:xfrm>
              <a:prstGeom prst="rect">
                <a:avLst/>
              </a:prstGeom>
              <a:blipFill>
                <a:blip r:embed="rId7"/>
                <a:stretch>
                  <a:fillRect t="-15044" b="-25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4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45" y="-1513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Determination Of Effective 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909" y="998909"/>
                <a:ext cx="8686800" cy="150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MW97: The terms in the effective action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be determined from the contribution to the wall-crossing behavior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9" y="998909"/>
                <a:ext cx="8686800" cy="1503425"/>
              </a:xfrm>
              <a:prstGeom prst="rect">
                <a:avLst/>
              </a:prstGeom>
              <a:blipFill>
                <a:blip r:embed="rId2"/>
                <a:stretch>
                  <a:fillRect t="-4878" r="-1474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569733"/>
                <a:ext cx="8991600" cy="1196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𝑆𝑊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𝑖𝑟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𝑚𝑜𝑑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𝑖𝑟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𝒜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𝜒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ℬ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𝜎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𝒞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𝑢𝑣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𝒟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𝑖𝑟</m:t>
                                          </m:r>
                                        </m:sub>
                                      </m:sSub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𝑖𝑟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d>
                            </m:e>
                            <m:sub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p>
                              </m:sSubSup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9733"/>
                <a:ext cx="8991600" cy="11960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909" y="4572000"/>
                <a:ext cx="8153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is a prescription for including the homology observables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9" y="4572000"/>
                <a:ext cx="8153400" cy="983154"/>
              </a:xfrm>
              <a:prstGeom prst="rect">
                <a:avLst/>
              </a:prstGeom>
              <a:blipFill>
                <a:blip r:embed="rId4"/>
                <a:stretch>
                  <a:fillRect l="-224" t="-6211" r="-1719" b="-16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2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" y="228600"/>
            <a:ext cx="9077036" cy="28488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3429000"/>
                <a:ext cx="5562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 @ 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&amp;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429000"/>
                <a:ext cx="55626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6" y="4220115"/>
            <a:ext cx="8832317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228600" y="5793360"/>
                <a:ext cx="457200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=12+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5793360"/>
                <a:ext cx="4572000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1000" y="5950455"/>
                <a:ext cx="39243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evaluated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950455"/>
                <a:ext cx="3924300" cy="584775"/>
              </a:xfrm>
              <a:prstGeom prst="rect">
                <a:avLst/>
              </a:prstGeom>
              <a:blipFill>
                <a:blip r:embed="rId6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9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Relation To Previous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088" y="1353486"/>
                <a:ext cx="86491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𝜒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+3 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sz="28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→0 </m:t>
                    </m:r>
                  </m:oMath>
                </a14:m>
                <a:r>
                  <a:rPr lang="en-US" sz="28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recover and generalize formulae of [VW;DPS]  for VW invariants.  </a:t>
                </a:r>
                <a:endParaRPr lang="en-US" sz="28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8" y="1353486"/>
                <a:ext cx="8649101" cy="954107"/>
              </a:xfrm>
              <a:prstGeom prst="rect">
                <a:avLst/>
              </a:prstGeom>
              <a:blipFill>
                <a:blip r:embed="rId2"/>
                <a:stretch>
                  <a:fillRect t="-6369" r="-2468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889" y="3819284"/>
                <a:ext cx="8763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→∞ 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q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→0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after suitable renormalization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recover the ``Witten conjecture’’ for the Donaldson invariants in terms of the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Seiberg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-Witten invariants.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9" y="3819284"/>
                <a:ext cx="8763000" cy="1384995"/>
              </a:xfrm>
              <a:prstGeom prst="rect">
                <a:avLst/>
              </a:prstGeom>
              <a:blipFill>
                <a:blip r:embed="rId3"/>
                <a:stretch>
                  <a:fillRect l="-417" t="-4846" r="-166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-22411" y="5473005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generalization and unification of the 1990’s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formulae:</a:t>
            </a: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Vafa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-Witten; Witten;  Moore-Witten; </a:t>
            </a: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Dijkgraaf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-Park-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Schroers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Labastida-Lozano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96123" y="2596451"/>
                <a:ext cx="58970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recover formulae </a:t>
                </a:r>
              </a:p>
              <a:p>
                <a:r>
                  <a:rPr 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of Labastida-Lozano </a:t>
                </a:r>
                <a:endPara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123" y="2596451"/>
                <a:ext cx="5897030" cy="954107"/>
              </a:xfrm>
              <a:prstGeom prst="rect">
                <a:avLst/>
              </a:prstGeom>
              <a:blipFill>
                <a:blip r:embed="rId4"/>
                <a:stretch>
                  <a:fillRect l="-206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18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" y="152398"/>
            <a:ext cx="4623372" cy="2286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346" y="3962400"/>
            <a:ext cx="4436654" cy="3169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52" y="2699795"/>
            <a:ext cx="91283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rush Script MT" panose="03060802040406070304" pitchFamily="66" charset="0"/>
                <a:cs typeface="Arial" panose="020B0604020202020204" pitchFamily="34" charset="0"/>
              </a:rPr>
              <a:t>And then – oh Muse! – after many years wandering o’er stormy seas, ‘twixt whirlpools o’ singularities and monstrous mock modular forms, unnumbered toils we did endure through dark and dismal </a:t>
            </a:r>
            <a:r>
              <a:rPr lang="en-US" sz="3200" dirty="0" err="1" smtClean="0">
                <a:latin typeface="Brush Script MT" panose="03060802040406070304" pitchFamily="66" charset="0"/>
                <a:cs typeface="Arial" panose="020B0604020202020204" pitchFamily="34" charset="0"/>
              </a:rPr>
              <a:t>nights,‘till</a:t>
            </a:r>
            <a:r>
              <a:rPr lang="en-US" sz="3200" dirty="0" smtClean="0">
                <a:latin typeface="Brush Script MT" panose="03060802040406070304" pitchFamily="66" charset="0"/>
                <a:cs typeface="Arial" panose="020B0604020202020204" pitchFamily="34" charset="0"/>
              </a:rPr>
              <a:t> with the rosy-fingered</a:t>
            </a:r>
          </a:p>
          <a:p>
            <a:r>
              <a:rPr lang="en-US" sz="3200" dirty="0" smtClean="0">
                <a:latin typeface="Brush Script MT" panose="03060802040406070304" pitchFamily="66" charset="0"/>
                <a:cs typeface="Arial" panose="020B0604020202020204" pitchFamily="34" charset="0"/>
              </a:rPr>
              <a:t>dawn, in the safe haven of explicit </a:t>
            </a:r>
          </a:p>
          <a:p>
            <a:r>
              <a:rPr lang="en-US" sz="3200" dirty="0" smtClean="0">
                <a:latin typeface="Brush Script MT" panose="03060802040406070304" pitchFamily="66" charset="0"/>
                <a:cs typeface="Arial" panose="020B0604020202020204" pitchFamily="34" charset="0"/>
              </a:rPr>
              <a:t>formulae, with full many consistency </a:t>
            </a:r>
          </a:p>
          <a:p>
            <a:r>
              <a:rPr lang="en-US" sz="3200" dirty="0" smtClean="0">
                <a:latin typeface="Brush Script MT" panose="03060802040406070304" pitchFamily="66" charset="0"/>
                <a:cs typeface="Arial" panose="020B0604020202020204" pitchFamily="34" charset="0"/>
              </a:rPr>
              <a:t>checks, we did arrive.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47780"/>
            <a:ext cx="3592493" cy="23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215" y="5840350"/>
            <a:ext cx="8254785" cy="847459"/>
          </a:xfrm>
          <a:prstGeom prst="rect">
            <a:avLst/>
          </a:prstGeom>
          <a:solidFill>
            <a:srgbClr val="030E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8547" y="3821038"/>
            <a:ext cx="777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Evaluation Of CB Integral: Wall Crossing &amp; Mock Modular &amp; Jacobi-</a:t>
            </a:r>
            <a:r>
              <a:rPr lang="en-US" sz="2800" dirty="0" err="1" smtClean="0">
                <a:solidFill>
                  <a:srgbClr val="FF0000"/>
                </a:solidFill>
              </a:rPr>
              <a:t>Maass</a:t>
            </a:r>
            <a:r>
              <a:rPr lang="en-US" sz="2800" dirty="0" smtClean="0">
                <a:solidFill>
                  <a:srgbClr val="FF0000"/>
                </a:solidFill>
              </a:rPr>
              <a:t> Forms Galore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2149" y="400785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8555" y="1647325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The N=2* Theory: UV Meaning Of Invariants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215" y="507395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LEET Near Cusps &amp; Explicit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Remarks On S-Duality Orbits Of Partition Functions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0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Main Claims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765" y="2568119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Coulomb Branch Integral: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New Identities &amp; Interactions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374397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Twisted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four-manifolds with a spin-c structure unifies and generalizes previous expressions for invariants of 4-manifolds derived from SYM.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74397"/>
                <a:ext cx="9144000" cy="1384995"/>
              </a:xfrm>
              <a:prstGeom prst="rect">
                <a:avLst/>
              </a:prstGeom>
              <a:blipFill>
                <a:blip r:embed="rId2"/>
                <a:stretch>
                  <a:fillRect l="-200" t="-4386" r="-1533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73076" y="3967503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Non-simply connected generalization and implications for three-manifold invariants?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170995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Hamiltonian formulation (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Floer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theory)?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6043587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Derivation from 6d (2,0) theory?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021" y="3108764"/>
            <a:ext cx="8056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technical points are still being sorted out.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S-Duality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1132" y="1219200"/>
                <a:ext cx="7086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𝑆𝑈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partition function in the presence of ‘t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Hooft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flux 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32" y="1219200"/>
                <a:ext cx="7086600" cy="1077218"/>
              </a:xfrm>
              <a:prstGeom prst="rect">
                <a:avLst/>
              </a:prstGeom>
              <a:blipFill>
                <a:blip r:embed="rId2"/>
                <a:stretch>
                  <a:fillRect l="-2150" t="-7345" r="-5331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4432" y="2590428"/>
                <a:ext cx="7620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75E0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``Partition function in a background field for a magnetic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75E0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75E0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75E0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75E0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75E0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1-form symmetry.’’ </a:t>
                </a:r>
                <a:endParaRPr lang="en-US" sz="3200" dirty="0">
                  <a:solidFill>
                    <a:srgbClr val="F75E0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32" y="2590428"/>
                <a:ext cx="7620000" cy="1077218"/>
              </a:xfrm>
              <a:prstGeom prst="rect">
                <a:avLst/>
              </a:prstGeom>
              <a:blipFill>
                <a:blip r:embed="rId3"/>
                <a:stretch>
                  <a:fillRect l="-160" t="-7345" r="-160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800" y="4052790"/>
                <a:ext cx="7162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span a vector space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𝒱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052790"/>
                <a:ext cx="7162800" cy="584775"/>
              </a:xfrm>
              <a:prstGeom prst="rect">
                <a:avLst/>
              </a:prstGeom>
              <a:blipFill>
                <a:blip r:embed="rId4"/>
                <a:stretch>
                  <a:fillRect l="-221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76300" y="5097681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arbitrary linear combinations aren’t physically meaningful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40587"/>
            <a:ext cx="8229600" cy="1143000"/>
          </a:xfrm>
        </p:spPr>
        <p:txBody>
          <a:bodyPr/>
          <a:lstStyle/>
          <a:p>
            <a:r>
              <a:rPr lang="en-US" dirty="0" smtClean="0"/>
              <a:t>Three Distinct Theories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52800" y="1447801"/>
                <a:ext cx="2209800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𝒯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𝑆𝑈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447801"/>
                <a:ext cx="2209800" cy="787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63609" y="3721587"/>
                <a:ext cx="2209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𝒯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𝑆𝑂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609" y="3721587"/>
                <a:ext cx="2209800" cy="707886"/>
              </a:xfrm>
              <a:prstGeom prst="rect">
                <a:avLst/>
              </a:prstGeom>
              <a:blipFill>
                <a:blip r:embed="rId3"/>
                <a:stretch>
                  <a:fillRect r="-10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3794873"/>
                <a:ext cx="2209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𝒯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𝑆𝑂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794873"/>
                <a:ext cx="2209800" cy="646331"/>
              </a:xfrm>
              <a:prstGeom prst="rect">
                <a:avLst/>
              </a:prstGeom>
              <a:blipFill>
                <a:blip r:embed="rId4"/>
                <a:stretch>
                  <a:fillRect r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192518" y="2183397"/>
            <a:ext cx="922282" cy="147420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694183" y="2183397"/>
            <a:ext cx="1173217" cy="147420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810000" y="4038600"/>
            <a:ext cx="188923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295400" y="1803270"/>
            <a:ext cx="6324600" cy="299733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435670" y="1282073"/>
                <a:ext cx="1143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670" y="1282073"/>
                <a:ext cx="11430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H="1" flipV="1">
            <a:off x="4419600" y="1052378"/>
            <a:ext cx="76200" cy="4129222"/>
          </a:xfrm>
          <a:prstGeom prst="line">
            <a:avLst/>
          </a:prstGeom>
          <a:ln w="571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21217" y="804448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217" y="804448"/>
                <a:ext cx="10668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676400" y="55626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Gaiotto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Moore,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Neitzke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2009;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Aharony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Tachikawa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6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6" grpId="0"/>
      <p:bldP spid="32" grpId="0"/>
      <p:bldP spid="3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36945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Partition Functions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Theories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36945"/>
                <a:ext cx="8229600" cy="1143000"/>
              </a:xfrm>
              <a:blipFill>
                <a:blip r:embed="rId2"/>
                <a:stretch>
                  <a:fillRect t="-17553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1600200"/>
                <a:ext cx="6705600" cy="1817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𝑆𝑂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b>
                          </m:sSub>
                        </m:sup>
                      </m:sSub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0200"/>
                <a:ext cx="6705600" cy="1817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3665316"/>
                <a:ext cx="7162800" cy="1660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𝑆𝑂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b>
                          </m:sSub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665316"/>
                <a:ext cx="7162800" cy="16609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5817124"/>
                <a:ext cx="5410200" cy="992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817124"/>
                <a:ext cx="5410200" cy="9928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876800" y="3638195"/>
            <a:ext cx="1066800" cy="1077858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81400" y="4572000"/>
            <a:ext cx="1600200" cy="1247397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73579" y="604830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Aharony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Tachikawa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5624"/>
            <a:ext cx="8229600" cy="1143000"/>
          </a:xfrm>
        </p:spPr>
        <p:txBody>
          <a:bodyPr/>
          <a:lstStyle/>
          <a:p>
            <a:r>
              <a:rPr lang="en-US" dirty="0" smtClean="0"/>
              <a:t>S-Duality Transformations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4631882"/>
                <a:ext cx="6172200" cy="984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𝜉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(2</m:t>
                          </m:r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+12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631882"/>
                <a:ext cx="6172200" cy="9845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5585" y="3175075"/>
                <a:ext cx="59436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+3 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585" y="3175075"/>
                <a:ext cx="5943600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62200" y="5906787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Derivation from 6d ?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29400" y="4633997"/>
                <a:ext cx="2286000" cy="9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n-US" sz="36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36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633997"/>
                <a:ext cx="2286000" cy="9156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600" y="1196912"/>
                <a:ext cx="6400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196912"/>
                <a:ext cx="64008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5985" y="1815185"/>
                <a:ext cx="7162800" cy="1190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𝜋𝜈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85" y="1815185"/>
                <a:ext cx="7162800" cy="11906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7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Orbit Of Partition Functions -1/2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1355987"/>
                <a:ext cx="708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span a vector space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𝒱</m:t>
                    </m:r>
                  </m:oMath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55987"/>
                <a:ext cx="7086600" cy="707886"/>
              </a:xfrm>
              <a:prstGeom prst="rect">
                <a:avLst/>
              </a:prstGeom>
              <a:blipFill>
                <a:blip r:embed="rId2"/>
                <a:stretch>
                  <a:fillRect l="-3098"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0500" y="2553593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physical partition functions of the theories form an </a:t>
            </a:r>
            <a:r>
              <a:rPr lang="en-US" sz="3600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that vector space.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320852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3200" dirty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finite covering of the triangle of </a:t>
            </a:r>
            <a:r>
              <a:rPr lang="en-US" sz="3200" dirty="0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theories. </a:t>
            </a:r>
            <a:endParaRPr lang="en-US" sz="3200" dirty="0">
              <a:solidFill>
                <a:srgbClr val="030E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895600" y="0"/>
            <a:ext cx="6390209" cy="6913239"/>
            <a:chOff x="1334080" y="-36290"/>
            <a:chExt cx="6390209" cy="6913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520765" y="-36290"/>
                  <a:ext cx="1873270" cy="757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𝑆𝑈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765" y="-36290"/>
                  <a:ext cx="1873270" cy="75751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551234" y="6011199"/>
                  <a:ext cx="2332498" cy="865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</m:d>
                          </m:sub>
                          <m:sup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𝑆𝑈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1234" y="6011199"/>
                  <a:ext cx="2332498" cy="8657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575065" y="1953400"/>
                  <a:ext cx="2085699" cy="778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𝑆𝑂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</m:sub>
                            </m:sSub>
                          </m:sup>
                        </m:sSub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3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065" y="1953400"/>
                  <a:ext cx="2085699" cy="7782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800493" y="2943470"/>
                  <a:ext cx="1923796" cy="7707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3600" i="1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𝑆𝑂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600" i="1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b>
                          </m:sSub>
                        </m:sup>
                      </m:sSubSup>
                    </m:oMath>
                  </a14:m>
                  <a:r>
                    <a:rPr lang="en-US" sz="3600" dirty="0" smtClean="0">
                      <a:solidFill>
                        <a:srgbClr val="0F0498"/>
                      </a:solidFill>
                    </a:rPr>
                    <a:t>]</a:t>
                  </a:r>
                  <a:endParaRPr lang="en-US" sz="3600" dirty="0">
                    <a:solidFill>
                      <a:srgbClr val="0F0498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493" y="2943470"/>
                  <a:ext cx="1923796" cy="770788"/>
                </a:xfrm>
                <a:prstGeom prst="rect">
                  <a:avLst/>
                </a:prstGeom>
                <a:blipFill>
                  <a:blip r:embed="rId5"/>
                  <a:stretch>
                    <a:fillRect r="-8889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468497" y="4102307"/>
                  <a:ext cx="2298834" cy="8865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</m:d>
                        </m:sub>
                        <m:sup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𝑆𝑂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b>
                          </m:sSub>
                        </m:sup>
                      </m:sSubSup>
                    </m:oMath>
                  </a14:m>
                  <a:r>
                    <a:rPr lang="en-US" sz="3600" dirty="0" smtClean="0">
                      <a:solidFill>
                        <a:srgbClr val="00B050"/>
                      </a:solidFill>
                    </a:rPr>
                    <a:t> ]</a:t>
                  </a:r>
                  <a:endParaRPr lang="en-US" sz="3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8497" y="4102307"/>
                  <a:ext cx="2298834" cy="886525"/>
                </a:xfrm>
                <a:prstGeom prst="rect">
                  <a:avLst/>
                </a:prstGeom>
                <a:blipFill>
                  <a:blip r:embed="rId6"/>
                  <a:stretch>
                    <a:fillRect r="-7427" b="-117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334080" y="2929330"/>
                  <a:ext cx="2332498" cy="8790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3600" i="1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  <m:r>
                              <a:rPr lang="en-US" sz="3600" b="0" i="1" smtClean="0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</m:d>
                          </m:sub>
                          <m:sup>
                            <m:r>
                              <a:rPr lang="en-US" sz="3600" i="1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𝑆𝑂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srgbClr val="0F0498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solidFill>
                                          <a:srgbClr val="0F0498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</m:sub>
                            </m:sSub>
                          </m:sup>
                        </m:sSubSup>
                        <m:r>
                          <a:rPr lang="en-US" sz="360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3600" dirty="0">
                    <a:solidFill>
                      <a:srgbClr val="0F0498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080" y="2929330"/>
                  <a:ext cx="2332498" cy="8790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/>
            <p:cNvGrpSpPr/>
            <p:nvPr/>
          </p:nvGrpSpPr>
          <p:grpSpPr>
            <a:xfrm>
              <a:off x="5228993" y="45425"/>
              <a:ext cx="1143000" cy="914400"/>
              <a:chOff x="6430875" y="848626"/>
              <a:chExt cx="1143000" cy="914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626021" y="924826"/>
                <a:ext cx="947854" cy="838200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430875" y="1130407"/>
                <a:ext cx="457200" cy="40401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>
                <a:off x="6672146" y="848626"/>
                <a:ext cx="76200" cy="281781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2" idx="0"/>
              </p:cNvCxnSpPr>
              <p:nvPr/>
            </p:nvCxnSpPr>
            <p:spPr>
              <a:xfrm flipV="1">
                <a:off x="6659475" y="1095760"/>
                <a:ext cx="304800" cy="34647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5724293" y="5902249"/>
              <a:ext cx="1143000" cy="914400"/>
              <a:chOff x="6430875" y="848626"/>
              <a:chExt cx="1143000" cy="914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626021" y="924826"/>
                <a:ext cx="947854" cy="838200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430875" y="1130407"/>
                <a:ext cx="457200" cy="40401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>
                <a:off x="6672146" y="848626"/>
                <a:ext cx="76200" cy="281781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8" idx="0"/>
              </p:cNvCxnSpPr>
              <p:nvPr/>
            </p:nvCxnSpPr>
            <p:spPr>
              <a:xfrm flipV="1">
                <a:off x="6659475" y="1095760"/>
                <a:ext cx="304800" cy="34647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/>
            <p:cNvCxnSpPr>
              <a:stCxn id="3" idx="2"/>
            </p:cNvCxnSpPr>
            <p:nvPr/>
          </p:nvCxnSpPr>
          <p:spPr>
            <a:xfrm flipH="1">
              <a:off x="4419600" y="721225"/>
              <a:ext cx="37800" cy="1183775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7" idx="2"/>
            </p:cNvCxnSpPr>
            <p:nvPr/>
          </p:nvCxnSpPr>
          <p:spPr>
            <a:xfrm flipH="1">
              <a:off x="4583655" y="4988832"/>
              <a:ext cx="34259" cy="1137056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/>
            <p:cNvSpPr/>
            <p:nvPr/>
          </p:nvSpPr>
          <p:spPr>
            <a:xfrm>
              <a:off x="4724400" y="2310851"/>
              <a:ext cx="1981199" cy="1314257"/>
            </a:xfrm>
            <a:prstGeom prst="arc">
              <a:avLst/>
            </a:prstGeom>
            <a:ln w="571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5400000">
              <a:off x="5089129" y="3019635"/>
              <a:ext cx="1981199" cy="1314257"/>
            </a:xfrm>
            <a:prstGeom prst="arc">
              <a:avLst>
                <a:gd name="adj1" fmla="val 16026240"/>
                <a:gd name="adj2" fmla="val 214107"/>
              </a:avLst>
            </a:prstGeom>
            <a:ln w="571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rot="10800000">
              <a:off x="2261855" y="3328429"/>
              <a:ext cx="1981199" cy="1314257"/>
            </a:xfrm>
            <a:prstGeom prst="arc">
              <a:avLst/>
            </a:prstGeom>
            <a:ln w="571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rot="16428902">
              <a:off x="2806644" y="1726649"/>
              <a:ext cx="1536841" cy="2685183"/>
            </a:xfrm>
            <a:prstGeom prst="arc">
              <a:avLst>
                <a:gd name="adj1" fmla="val 16822722"/>
                <a:gd name="adj2" fmla="val 0"/>
              </a:avLst>
            </a:prstGeom>
            <a:ln w="571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3810000" y="3505200"/>
              <a:ext cx="185076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255" y="391625"/>
                <a:ext cx="7162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simplicity, work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𝒱</m:t>
                    </m:r>
                  </m:oMath>
                </a14:m>
                <a:endParaRPr lang="en-US" sz="32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5" y="391625"/>
                <a:ext cx="7162800" cy="584775"/>
              </a:xfrm>
              <a:prstGeom prst="rect">
                <a:avLst/>
              </a:prstGeom>
              <a:blipFill>
                <a:blip r:embed="rId8"/>
                <a:stretch>
                  <a:fillRect l="-221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-203256" y="1152794"/>
            <a:ext cx="4492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 functions live in a disjoint union of connected orbits, each double-covering the triangle of theories. 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7510" y="4974251"/>
                <a:ext cx="4876800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Orbits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𝑆𝑈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7030A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  <a:cs typeface="Arial" panose="020B0604020202020204" pitchFamily="34" charset="0"/>
                  </a:rPr>
                  <a:t>and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</m:d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𝑆𝑈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  <a:cs typeface="Arial" panose="020B0604020202020204" pitchFamily="34" charset="0"/>
                  </a:rPr>
                  <a:t>are the same.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0" y="4974251"/>
                <a:ext cx="4876800" cy="1211422"/>
              </a:xfrm>
              <a:prstGeom prst="rect">
                <a:avLst/>
              </a:prstGeom>
              <a:blipFill>
                <a:blip r:embed="rId9"/>
                <a:stretch>
                  <a:fillRect l="-2500" b="-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1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764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REMARKS ON CLASS S: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SLIDES FROM MY 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STRING MATH 2018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TALK IN  SENDAI, JAPAN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3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u-plane for class S: General Remarks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" y="1066800"/>
            <a:ext cx="8683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UV interpretation is not clear in general.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theories might give new 4-manifold invariants.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" y="2133600"/>
                <a:ext cx="895309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u-plane is an integral over the base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a </a:t>
                </a:r>
              </a:p>
              <a:p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Hitchin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fibration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a theta function associated </a:t>
                </a:r>
              </a:p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to the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Hitchin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torus. It will have the form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2133600"/>
                <a:ext cx="8953092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702" t="-5058" r="-749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290" y="3779460"/>
                <a:ext cx="4177234" cy="122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ℬ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𝑑𝑢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ℋ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Ψ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90" y="3779460"/>
                <a:ext cx="4177234" cy="12277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0410" y="4843983"/>
                <a:ext cx="85282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ℋ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 </a:t>
                </a:r>
                <a:r>
                  <a:rPr lang="en-US" sz="3200" b="1" i="1" u="sng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holomorphic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3200" b="1" i="1" u="sng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metric-independent</a:t>
                </a:r>
                <a:endParaRPr lang="en-US" sz="3200" b="1" i="1" u="sng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10" y="4843983"/>
                <a:ext cx="8528297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107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857" y="5562600"/>
                <a:ext cx="911499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u="sng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𝚿</m:t>
                    </m:r>
                    <m:r>
                      <a:rPr lang="en-US" sz="3200" b="1" i="0" u="sng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3200" b="1" i="1" u="sng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 holomorphic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3200" b="1" i="1" u="sng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metric- DEPENDENT</a:t>
                </a:r>
              </a:p>
              <a:p>
                <a:r>
                  <a:rPr lang="en-US" sz="3200" b="1" i="1" u="sng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``theta function’’</a:t>
                </a:r>
                <a:endParaRPr lang="en-US" sz="3200" b="1" i="1" u="sng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7" y="5562600"/>
                <a:ext cx="9114996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1739" t="-7386" r="-870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4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 &amp; Main Claims – 1/6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591844"/>
                <a:ext cx="937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Smooth, compact, oriented,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𝜕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=∅ ,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&gt;0,  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91844"/>
                <a:ext cx="937260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5367" y="4034638"/>
                <a:ext cx="4520533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67" y="4034638"/>
                <a:ext cx="4520533" cy="664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4391" y="2379637"/>
                <a:ext cx="86105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simplicity: Connected,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ignore torsion</a:t>
                </a:r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91" y="2379637"/>
                <a:ext cx="8610571" cy="523220"/>
              </a:xfrm>
              <a:prstGeom prst="rect">
                <a:avLst/>
              </a:prstGeom>
              <a:blipFill>
                <a:blip r:embed="rId5"/>
                <a:stretch>
                  <a:fillRect l="-141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95400" y="928773"/>
                <a:ext cx="800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d=4 N=2*  SYM.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𝑆𝑈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928773"/>
                <a:ext cx="8001000" cy="523220"/>
              </a:xfrm>
              <a:prstGeom prst="rect">
                <a:avLst/>
              </a:prstGeom>
              <a:blipFill>
                <a:blip r:embed="rId6"/>
                <a:stretch>
                  <a:fillRect l="-38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21527" y="4087695"/>
                <a:ext cx="7391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ℂ</m:t>
                      </m:r>
                    </m:oMath>
                  </m:oMathPara>
                </a14:m>
                <a:endParaRPr lang="en-US" sz="3600" b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527" y="4087695"/>
                <a:ext cx="73914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4373" y="5025992"/>
                <a:ext cx="88114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(UV) Spin-c structure: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r>
                      <a:rPr lang="en-US" sz="32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73" y="5025992"/>
                <a:ext cx="8811492" cy="584775"/>
              </a:xfrm>
              <a:prstGeom prst="rect">
                <a:avLst/>
              </a:prstGeom>
              <a:blipFill>
                <a:blip r:embed="rId8"/>
                <a:stretch>
                  <a:fillRect l="-1729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90600" y="3268225"/>
            <a:ext cx="764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Data needed to formulate the invariants: 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762000" y="5949641"/>
                <a:ext cx="594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𝜈</m:t>
                      </m:r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/2</m:t>
                          </m:r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5949641"/>
                <a:ext cx="594360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400" y="5980420"/>
                <a:ext cx="480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75E0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Orientation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75E0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75E0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75E0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F75E0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75E0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F75E0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F75E0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F75E0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980420"/>
                <a:ext cx="4800600" cy="584775"/>
              </a:xfrm>
              <a:prstGeom prst="rect">
                <a:avLst/>
              </a:prstGeom>
              <a:blipFill>
                <a:blip r:embed="rId10"/>
                <a:stretch>
                  <a:fillRect l="-3304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1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5" grpId="0"/>
      <p:bldP spid="8" grpId="0"/>
      <p:bldP spid="6" grpId="0"/>
      <p:bldP spid="10" grpId="0"/>
      <p:bldP spid="4" grpId="0"/>
      <p:bldP spid="12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Class S: General 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3071" y="1066800"/>
                <a:ext cx="6700937" cy="1631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𝜒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𝜎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𝜒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</m:sSup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Δ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𝑝h𝑦𝑠</m:t>
                          </m:r>
                        </m:sub>
                        <m:sup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071" y="1066800"/>
                <a:ext cx="6700937" cy="16312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7967" y="2743200"/>
                <a:ext cx="8763000" cy="1116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Δ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𝑝h𝑦𝑠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holomorphic function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first-order zeros at the loci of massless BPS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hypers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67" y="2743200"/>
                <a:ext cx="8763000" cy="1116075"/>
              </a:xfrm>
              <a:prstGeom prst="rect">
                <a:avLst/>
              </a:prstGeom>
              <a:blipFill rotWithShape="1">
                <a:blip r:embed="rId3"/>
                <a:stretch>
                  <a:fillRect l="-1809" t="-7650" b="-16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4114800"/>
                <a:ext cx="76109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will be automorphic </a:t>
                </a:r>
                <a:r>
                  <a:rPr lang="en-US" sz="3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orms on </a:t>
                </a:r>
              </a:p>
              <a:p>
                <a:r>
                  <a:rPr lang="en-US" sz="36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Teichmuller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space of the UV curve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7610930" cy="1200329"/>
              </a:xfrm>
              <a:prstGeom prst="rect">
                <a:avLst/>
              </a:prstGeom>
              <a:blipFill>
                <a:blip r:embed="rId4"/>
                <a:stretch>
                  <a:fillRect l="-2484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567" y="5562600"/>
                <a:ext cx="90678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related to correlation functions for fields in the (0,2) QFT gotten from reducing 6d (0,2)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7" y="5562600"/>
                <a:ext cx="9067800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1748" t="-7386" r="-336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1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Class S: General Remarks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25" y="1179437"/>
                <a:ext cx="9144000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Ψ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𝜋𝜆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𝜉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𝜋𝜏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+⋯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" y="1179437"/>
                <a:ext cx="9144000" cy="14366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743200"/>
                <a:ext cx="563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𝜆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0"/>
                <a:ext cx="56388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7400" y="2420034"/>
                <a:ext cx="2830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⊂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Σ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20034"/>
                <a:ext cx="283007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3618754"/>
                <a:ext cx="441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𝜉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ℝ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18754"/>
                <a:ext cx="44196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8137" y="4555309"/>
                <a:ext cx="88058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u="sng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𝜉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⊗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𝑚𝑜𝑑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2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b="1" i="1" u="sng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WC from interior                  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will be cancelled by SW invariants</a:t>
                </a:r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7" y="4555309"/>
                <a:ext cx="8805863" cy="1077218"/>
              </a:xfrm>
              <a:prstGeom prst="rect">
                <a:avLst/>
              </a:prstGeom>
              <a:blipFill>
                <a:blip r:embed="rId6"/>
                <a:stretch>
                  <a:fillRect l="-1730" t="-7345" r="-23114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5867400"/>
                <a:ext cx="876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 new four-manifold invariants…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867400"/>
                <a:ext cx="8763000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4151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19800" y="3066365"/>
            <a:ext cx="285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Lagrangian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sublattice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0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698" y="431765"/>
                <a:ext cx="84293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Ψ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comes from a ``partition function’’ of </a:t>
                </a:r>
              </a:p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level 1 SD 3-form 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Σ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98" y="431765"/>
                <a:ext cx="8429382" cy="1200329"/>
              </a:xfrm>
              <a:prstGeom prst="rect">
                <a:avLst/>
              </a:prstGeom>
              <a:blipFill>
                <a:blip r:embed="rId3"/>
                <a:stretch>
                  <a:fillRect l="-2169"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1669" y="1979364"/>
                <a:ext cx="84160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Quantization: Choose a QRIF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32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3366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3366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69" y="1979364"/>
                <a:ext cx="8416022" cy="584775"/>
              </a:xfrm>
              <a:prstGeom prst="rect">
                <a:avLst/>
              </a:prstGeom>
              <a:blipFill>
                <a:blip r:embed="rId4"/>
                <a:stretch>
                  <a:fillRect l="-1884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8200" y="2812339"/>
            <a:ext cx="6846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choice: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[Witten 96,99;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-Moore 2004]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4270" y="3819074"/>
                <a:ext cx="8330101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Ω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𝑊𝐶𝑆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∪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;  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70" y="3819074"/>
                <a:ext cx="8330101" cy="717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3600" y="6096000"/>
                <a:ext cx="36779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𝜉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⊗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096000"/>
                <a:ext cx="367799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5380" y="4771116"/>
                <a:ext cx="7848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Choice of weak-coupling duality frame +    natural choice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𝑠𝑝𝑖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structure gives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0" y="4771116"/>
                <a:ext cx="7848600" cy="1077218"/>
              </a:xfrm>
              <a:prstGeom prst="rect">
                <a:avLst/>
              </a:prstGeom>
              <a:blipFill>
                <a:blip r:embed="rId7"/>
                <a:stretch>
                  <a:fillRect l="-1941" t="-7386" r="-186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9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/>
                  <a:t>Case Of SU(2)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𝒩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914400"/>
                <a:ext cx="9144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 the tail-wagging-dog argument,  analogous formulae were worked out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𝒩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by Moore-Witten and  Labastida-Lozano in 1998,  but </a:t>
                </a:r>
                <a:r>
                  <a:rPr lang="en-US" sz="3600" i="1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the case when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spin.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914400"/>
                <a:ext cx="9144000" cy="2123658"/>
              </a:xfrm>
              <a:prstGeom prst="rect">
                <a:avLst/>
              </a:prstGeom>
              <a:blipFill>
                <a:blip r:embed="rId3"/>
                <a:stretch>
                  <a:fillRect l="-1733" t="-3736" r="-1533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4419600"/>
                <a:ext cx="80772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generalization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which is NOT spin is nontrivial: The standard expression from 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Moore-Witten and Labastida-Lozano is 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 single-valued on the u-plane.  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19600"/>
                <a:ext cx="8077200" cy="2062103"/>
              </a:xfrm>
              <a:prstGeom prst="rect">
                <a:avLst/>
              </a:prstGeom>
              <a:blipFill>
                <a:blip r:embed="rId4"/>
                <a:stretch>
                  <a:fillRect l="-1887" t="-3846" r="-75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3367683"/>
                <a:ext cx="9067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L&amp;L  checked S-duality for the case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367683"/>
                <a:ext cx="9067800" cy="646331"/>
              </a:xfrm>
              <a:prstGeom prst="rect">
                <a:avLst/>
              </a:prstGeom>
              <a:blipFill>
                <a:blip r:embed="rId5"/>
                <a:stretch>
                  <a:fillRect l="-2085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7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24825" y="5029200"/>
                <a:ext cx="6856877" cy="1174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𝔰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𝔰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825" y="5029200"/>
                <a:ext cx="6856877" cy="11749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0168" y="457200"/>
                <a:ext cx="8806193" cy="1608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is not surprising: The presence of external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𝑏𝑎𝑟𝑦𝑜𝑛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gauge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𝑏𝑎𝑟𝑦𝑜𝑛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∼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𝔰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means </a:t>
                </a:r>
              </a:p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should be new interactions: 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68" y="457200"/>
                <a:ext cx="8806193" cy="1608517"/>
              </a:xfrm>
              <a:prstGeom prst="rect">
                <a:avLst/>
              </a:prstGeom>
              <a:blipFill rotWithShape="1">
                <a:blip r:embed="rId3"/>
                <a:stretch>
                  <a:fillRect l="-1801" t="-4924" r="-831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8575" y="2321554"/>
                <a:ext cx="5680466" cy="862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𝔰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𝔰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575" y="2321554"/>
                <a:ext cx="5680466" cy="8624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16695" y="3522643"/>
            <a:ext cx="6936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Holomorphy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1-loop singularities, </a:t>
            </a:r>
          </a:p>
          <a:p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single-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valuedness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forces: 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552707"/>
            <a:ext cx="2661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Tachikawa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7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733835"/>
            <a:ext cx="7924800" cy="1546849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4985284"/>
            <a:ext cx="7994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u-plane integral make sense for </a:t>
            </a:r>
          </a:p>
          <a:p>
            <a:r>
              <a:rPr lang="en-US" sz="4000" b="1" i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family of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-Witten curves ? 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293" y="1676400"/>
            <a:ext cx="9412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It doesn’t work!  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Correct version appears to be non-holomorphic.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900" y="457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Surprise!! 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200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Jan </a:t>
            </a:r>
            <a:r>
              <a:rPr lang="en-US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Manschot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have an alternative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which is currently being checked.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8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764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MORE DETAILS ABOUT MOCK MODULAR FORMS :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SLIDES FROM MY 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JMM TALK 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JANUARY, 2020, DENVER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8906" y="881136"/>
                <a:ext cx="85588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:   A sum of integrals of the form : 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06" y="881136"/>
                <a:ext cx="8558893" cy="707886"/>
              </a:xfrm>
              <a:prstGeom prst="rect">
                <a:avLst/>
              </a:prstGeom>
              <a:blipFill>
                <a:blip r:embed="rId3"/>
                <a:stretch>
                  <a:fillRect t="-15517" r="-292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22464" y="1681492"/>
                <a:ext cx="8763000" cy="142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464" y="1681492"/>
                <a:ext cx="8763000" cy="1427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91067" y="2880291"/>
                <a:ext cx="6934200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67" y="2880291"/>
                <a:ext cx="6934200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112902"/>
                <a:ext cx="3200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Support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is bounded below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2902"/>
                <a:ext cx="3200400" cy="1077218"/>
              </a:xfrm>
              <a:prstGeom prst="rect">
                <a:avLst/>
              </a:prstGeom>
              <a:blipFill>
                <a:blip r:embed="rId6"/>
                <a:stretch>
                  <a:fillRect l="-4762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6418" y="4384447"/>
                <a:ext cx="8001000" cy="740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Strategy: 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4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such that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18" y="4384447"/>
                <a:ext cx="8001000" cy="740780"/>
              </a:xfrm>
              <a:prstGeom prst="rect">
                <a:avLst/>
              </a:prstGeom>
              <a:blipFill>
                <a:blip r:embed="rId7"/>
                <a:stretch>
                  <a:fillRect l="-2744" t="-9836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381000" y="5143936"/>
                <a:ext cx="7467600" cy="805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5143936"/>
                <a:ext cx="7467600" cy="8056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738" y="6073428"/>
                <a:ext cx="7696200" cy="676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is modular of weight (2,0)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8" y="6073428"/>
                <a:ext cx="7696200" cy="676019"/>
              </a:xfrm>
              <a:prstGeom prst="rect">
                <a:avLst/>
              </a:prstGeom>
              <a:blipFill>
                <a:blip r:embed="rId9"/>
                <a:stretch>
                  <a:fillRect t="-900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2464" y="-178258"/>
            <a:ext cx="919026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Relation To Mock Modular Forms -1.1    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3774140"/>
            <a:ext cx="1009650" cy="29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60733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Relation To Mock Modular Forms – 1.2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19942" y="906297"/>
                <a:ext cx="5045529" cy="805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42" y="906297"/>
                <a:ext cx="5045529" cy="805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819633"/>
                <a:ext cx="9144000" cy="1820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B050"/>
                    </a:solidFill>
                  </a:rPr>
                  <a:t>We choose an explicit solution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𝐼𝑚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 </a:t>
                </a:r>
              </a:p>
              <a:p>
                <a:pPr algn="ctr"/>
                <a:r>
                  <a:rPr lang="en-US" sz="3600" dirty="0" smtClean="0">
                    <a:solidFill>
                      <a:srgbClr val="00B050"/>
                    </a:solidFill>
                  </a:rPr>
                  <a:t>vanishing exponentially fast 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19633"/>
                <a:ext cx="9144000" cy="1820755"/>
              </a:xfrm>
              <a:prstGeom prst="rect">
                <a:avLst/>
              </a:prstGeom>
              <a:blipFill>
                <a:blip r:embed="rId3"/>
                <a:stretch>
                  <a:fillRect t="-5017" b="-8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8408" y="4031855"/>
                <a:ext cx="5486400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08" y="4031855"/>
                <a:ext cx="5486400" cy="14366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219200" y="5457208"/>
                <a:ext cx="6781800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9200" y="5457208"/>
                <a:ext cx="6781800" cy="11988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05200" y="5791200"/>
                <a:ext cx="4833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91200"/>
                <a:ext cx="48332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52800" y="5456951"/>
                <a:ext cx="4419600" cy="1199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3200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456951"/>
                <a:ext cx="4419600" cy="11991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5143" y="3535926"/>
                <a:ext cx="69233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:  mock modular form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43" y="3535926"/>
                <a:ext cx="6923314" cy="646331"/>
              </a:xfrm>
              <a:prstGeom prst="rect">
                <a:avLst/>
              </a:prstGeom>
              <a:blipFill>
                <a:blip r:embed="rId9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21828" y="4322379"/>
                <a:ext cx="2057400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828" y="4322379"/>
                <a:ext cx="2057400" cy="6643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67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  <p:bldP spid="2" grpId="0"/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25884"/>
            <a:ext cx="8229600" cy="1143000"/>
          </a:xfrm>
        </p:spPr>
        <p:txBody>
          <a:bodyPr/>
          <a:lstStyle/>
          <a:p>
            <a:r>
              <a:rPr lang="en-US" dirty="0" smtClean="0"/>
              <a:t>Doing The Integral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52400" y="698431"/>
                <a:ext cx="8763000" cy="11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698431"/>
                <a:ext cx="8763000" cy="11603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5300" y="1977498"/>
                <a:ext cx="7467600" cy="611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977498"/>
                <a:ext cx="7467600" cy="6111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5900" y="2643807"/>
                <a:ext cx="5486400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2643807"/>
                <a:ext cx="5486400" cy="1287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3980777"/>
                <a:ext cx="4876800" cy="82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980777"/>
                <a:ext cx="4876800" cy="823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300" y="4786687"/>
                <a:ext cx="84963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</a:rPr>
                  <a:t>Note: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undetermined by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diffeq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but fixed by the modular properties: Subtle!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786687"/>
                <a:ext cx="8496300" cy="1077218"/>
              </a:xfrm>
              <a:prstGeom prst="rect">
                <a:avLst/>
              </a:prstGeom>
              <a:blipFill>
                <a:blip r:embed="rId6"/>
                <a:stretch>
                  <a:fillRect l="-215" t="-6780" r="-1291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5904914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  </m:t>
                    </m:r>
                  </m:oMath>
                </a14:m>
                <a:r>
                  <a:rPr lang="en-US" sz="2800" dirty="0" smtClean="0"/>
                  <a:t>Long history of the definition &amp; evaluation of such   integrals with singular modular forms – refs at the end. 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04914"/>
                <a:ext cx="8534400" cy="954107"/>
              </a:xfrm>
              <a:prstGeom prst="rect">
                <a:avLst/>
              </a:prstGeom>
              <a:blipFill>
                <a:blip r:embed="rId7"/>
                <a:stretch>
                  <a:fillRect l="-1429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78932"/>
            <a:ext cx="1600200" cy="47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5" y="-239400"/>
            <a:ext cx="8229600" cy="1143000"/>
          </a:xfrm>
        </p:spPr>
        <p:txBody>
          <a:bodyPr/>
          <a:lstStyle/>
          <a:p>
            <a:r>
              <a:rPr lang="en-US" dirty="0" smtClean="0"/>
              <a:t>Intro &amp; Main Claims – 2/6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809867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integral defines a ``function’’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592883"/>
                <a:ext cx="731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ℂ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92883"/>
                <a:ext cx="73152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3345" y="2198328"/>
                <a:ext cx="8077200" cy="11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≥0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𝐸𝑢𝑙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𝔰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5" y="2198328"/>
                <a:ext cx="8077200" cy="1138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6018" y="5562600"/>
                <a:ext cx="74537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U(1)-</a:t>
                </a:r>
                <a:r>
                  <a:rPr lang="en-US" sz="3600" dirty="0" err="1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equivariant</a:t>
                </a:r>
                <a:r>
                  <a:rPr lang="en-US" sz="36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virtual bundle </a:t>
                </a:r>
              </a:p>
              <a:p>
                <a:r>
                  <a:rPr lang="en-US" sz="36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over moduli space of instantons</a:t>
                </a:r>
                <a:endParaRPr lang="en-US" sz="36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18" y="5562600"/>
                <a:ext cx="7453745" cy="1200329"/>
              </a:xfrm>
              <a:prstGeom prst="rect">
                <a:avLst/>
              </a:prstGeom>
              <a:blipFill>
                <a:blip r:embed="rId4"/>
                <a:stretch>
                  <a:fillRect l="-2537" t="-8163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38745" y="4631316"/>
                <a:ext cx="5486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4−∗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ℚ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745" y="4631316"/>
                <a:ext cx="54864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3945" y="3418813"/>
                <a:ext cx="876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Moduli of ASD connections on a principal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bundle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instanton no.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45" y="3418813"/>
                <a:ext cx="8763000" cy="954107"/>
              </a:xfrm>
              <a:prstGeom prst="rect">
                <a:avLst/>
              </a:prstGeom>
              <a:blipFill>
                <a:blip r:embed="rId6"/>
                <a:stretch>
                  <a:fillRect l="-1461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0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-268471"/>
            <a:ext cx="8229600" cy="1143000"/>
          </a:xfrm>
        </p:spPr>
        <p:txBody>
          <a:bodyPr/>
          <a:lstStyle/>
          <a:p>
            <a:r>
              <a:rPr lang="en-US" dirty="0" smtClean="0"/>
              <a:t>Examples 1.1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801402"/>
                <a:ext cx="6934200" cy="70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01402"/>
                <a:ext cx="6934200" cy="7080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1596685"/>
                <a:ext cx="6934200" cy="129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ℋ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596685"/>
                <a:ext cx="6934200" cy="1293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22021" y="2925018"/>
                <a:ext cx="6858000" cy="103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</m:fName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]    </m:t>
                        </m:r>
                      </m:e>
                    </m:func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 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021" y="2925018"/>
                <a:ext cx="6858000" cy="10351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4058024"/>
                <a:ext cx="8610600" cy="139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rad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058024"/>
                <a:ext cx="8610600" cy="1391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2021" y="5483695"/>
                <a:ext cx="44196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021" y="5483695"/>
                <a:ext cx="4419600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86400" y="5483695"/>
                <a:ext cx="2362200" cy="126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𝐼𝑚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483695"/>
                <a:ext cx="2362200" cy="12621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700" y="5744802"/>
                <a:ext cx="2667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5744802"/>
                <a:ext cx="266700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32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6300" y="1195372"/>
                <a:ext cx="7277100" cy="189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1195372"/>
                <a:ext cx="7277100" cy="1895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762000" y="3386601"/>
                <a:ext cx="4724400" cy="72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3386601"/>
                <a:ext cx="4724400" cy="727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6250" y="4471950"/>
                <a:ext cx="8077200" cy="85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4471950"/>
                <a:ext cx="8077200" cy="8525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9984" y="5781365"/>
                <a:ext cx="843642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𝐷𝑊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+3 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+54 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+2540 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84" y="5781365"/>
                <a:ext cx="8436429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5000" y="3063709"/>
                <a:ext cx="441960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063709"/>
                <a:ext cx="4419600" cy="12488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6800" y="3427349"/>
                <a:ext cx="426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427349"/>
                <a:ext cx="42672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715"/>
            <a:ext cx="8229600" cy="1143000"/>
          </a:xfrm>
        </p:spPr>
        <p:txBody>
          <a:bodyPr/>
          <a:lstStyle/>
          <a:p>
            <a:r>
              <a:rPr lang="en-US" dirty="0" smtClean="0"/>
              <a:t>Examples 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Intro &amp; Main Claims – 3/6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6436" y="1371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Special cases were studied in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[Moore &amp; Witten 1997; Labastida &amp; Lozano 1998 ] 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3751846"/>
                <a:ext cx="8153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Related work: 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Dijkgraaf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Park,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Schroers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1998</a:t>
                </a:r>
              </a:p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N=1 deformation of N=4 SYM, twisted using </a:t>
                </a:r>
              </a:p>
              <a:p>
                <a:r>
                  <a:rPr lang="en-US" sz="28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Kahler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structure for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Kahler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4-folds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≥3. 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751846"/>
                <a:ext cx="8153400" cy="1384995"/>
              </a:xfrm>
              <a:prstGeom prst="rect">
                <a:avLst/>
              </a:prstGeom>
              <a:blipFill>
                <a:blip r:embed="rId2"/>
                <a:stretch>
                  <a:fillRect l="-1495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2524381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studies were limited to spin manifolds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with trivial spin-c structure. 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81" y="5410200"/>
            <a:ext cx="8449519" cy="11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67134</TotalTime>
  <Words>9007</Words>
  <Application>Microsoft Office PowerPoint</Application>
  <PresentationFormat>On-screen Show (4:3)</PresentationFormat>
  <Paragraphs>619</Paragraphs>
  <Slides>81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ＭＳ Ｐゴシック</vt:lpstr>
      <vt:lpstr>Arial</vt:lpstr>
      <vt:lpstr>Brush Script MT</vt:lpstr>
      <vt:lpstr>Calibri</vt:lpstr>
      <vt:lpstr>Cambria Math</vt:lpstr>
      <vt:lpstr>Verdana</vt:lpstr>
      <vt:lpstr>Office Theme</vt:lpstr>
      <vt:lpstr>Breaking News About  N=2* SYM On Four-Manifolds, Without Spin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 &amp; Main Claims – 1/6</vt:lpstr>
      <vt:lpstr>Intro &amp; Main Claims – 2/6 </vt:lpstr>
      <vt:lpstr>Intro &amp; Main Claims – 3/6</vt:lpstr>
      <vt:lpstr>Intro &amp; Main Claims – 4/6 </vt:lpstr>
      <vt:lpstr>Intro &amp; Main Claims – 5/6 </vt:lpstr>
      <vt:lpstr>Intro &amp; Main Claims – 6/6 </vt:lpstr>
      <vt:lpstr>PowerPoint Presentation</vt:lpstr>
      <vt:lpstr>N=2^∗   Theory</vt:lpstr>
      <vt:lpstr>Topological Twisting</vt:lpstr>
      <vt:lpstr>Topological Twisting</vt:lpstr>
      <vt:lpstr>Observables</vt:lpstr>
      <vt:lpstr>Localization</vt:lpstr>
      <vt:lpstr>Index Computations </vt:lpstr>
      <vt:lpstr>Relation To Vafa-Witten Equations-1/2</vt:lpstr>
      <vt:lpstr>Relation To Vafa-Witten Equations -2/2</vt:lpstr>
      <vt:lpstr>Mass Limits</vt:lpstr>
      <vt:lpstr>Mass Limits – 2 </vt:lpstr>
      <vt:lpstr>PowerPoint Presentation</vt:lpstr>
      <vt:lpstr>Coulomb Branch Integral </vt:lpstr>
      <vt:lpstr>Seiberg-Witten Geometry</vt:lpstr>
      <vt:lpstr>PowerPoint Presentation</vt:lpstr>
      <vt:lpstr>Path Integral Of U(1) LEET</vt:lpstr>
      <vt:lpstr> CB Measure: 1997-1998  </vt:lpstr>
      <vt:lpstr>CB Measure Only SV For X Spin </vt:lpstr>
      <vt:lpstr>CB Measure: New Interactions </vt:lpstr>
      <vt:lpstr>Resolution</vt:lpstr>
      <vt:lpstr>Non-Holomorphic Coupling</vt:lpstr>
      <vt:lpstr>Remark: SW limit m→∞</vt:lpstr>
      <vt:lpstr>Coulomb Branch Measure: 2019 -2020 </vt:lpstr>
      <vt:lpstr>Modular Parametrization</vt:lpstr>
      <vt:lpstr>Modular Parametrization </vt:lpstr>
      <vt:lpstr>Modular Parametrization </vt:lpstr>
      <vt:lpstr>Two New Nontrivial Identities</vt:lpstr>
      <vt:lpstr>The ``Period Point’’ J</vt:lpstr>
      <vt:lpstr>Maxwell Partition Function </vt:lpstr>
      <vt:lpstr>PowerPoint Presentation</vt:lpstr>
      <vt:lpstr>PowerPoint Presentation</vt:lpstr>
      <vt:lpstr>Evaluation Of CB Integral ? </vt:lpstr>
      <vt:lpstr>Evaluation Of CB Integral ?</vt:lpstr>
      <vt:lpstr>Evaluating Difference Of CB Integrals  </vt:lpstr>
      <vt:lpstr>Wall-Crossing</vt:lpstr>
      <vt:lpstr>PowerPoint Presentation</vt:lpstr>
      <vt:lpstr>Continuous Metric Dependence</vt:lpstr>
      <vt:lpstr>The Special Period Point</vt:lpstr>
      <vt:lpstr>Mock Jacobi-Maass Forms</vt:lpstr>
      <vt:lpstr>PowerPoint Presentation</vt:lpstr>
      <vt:lpstr>LEET Near Cusps u_j</vt:lpstr>
      <vt:lpstr>PowerPoint Presentation</vt:lpstr>
      <vt:lpstr>PowerPoint Presentation</vt:lpstr>
      <vt:lpstr>General Form Of Effective Action Near u_j</vt:lpstr>
      <vt:lpstr>Determination Of Effective Action</vt:lpstr>
      <vt:lpstr>PowerPoint Presentation</vt:lpstr>
      <vt:lpstr>Relation To Previous Results</vt:lpstr>
      <vt:lpstr>PowerPoint Presentation</vt:lpstr>
      <vt:lpstr>Concluding Remarks</vt:lpstr>
      <vt:lpstr>S-Duality</vt:lpstr>
      <vt:lpstr>Three Distinct Theories </vt:lpstr>
      <vt:lpstr>Partition Functions For The SO(3)_±  Theories </vt:lpstr>
      <vt:lpstr>S-Duality Transformations </vt:lpstr>
      <vt:lpstr>Orbit Of Partition Functions -1/2</vt:lpstr>
      <vt:lpstr>PowerPoint Presentation</vt:lpstr>
      <vt:lpstr>PowerPoint Presentation</vt:lpstr>
      <vt:lpstr>u-plane for class S: General Remarks</vt:lpstr>
      <vt:lpstr>Class S: General Remarks</vt:lpstr>
      <vt:lpstr>Class S: General Remarks </vt:lpstr>
      <vt:lpstr>PowerPoint Presentation</vt:lpstr>
      <vt:lpstr>Case Of SU(2) N=2^∗</vt:lpstr>
      <vt:lpstr>PowerPoint Presentation</vt:lpstr>
      <vt:lpstr>PowerPoint Presentation</vt:lpstr>
      <vt:lpstr>PowerPoint Presentation</vt:lpstr>
      <vt:lpstr>Relation To Mock Modular Forms -1.1    </vt:lpstr>
      <vt:lpstr>Relation To Mock Modular Forms – 1.2</vt:lpstr>
      <vt:lpstr>Doing The Integral </vt:lpstr>
      <vt:lpstr>Examples 1.1</vt:lpstr>
      <vt:lpstr>Examples 1.2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N=2 Field Theory</dc:title>
  <dc:creator>Greg</dc:creator>
  <cp:lastModifiedBy>Greg Moore</cp:lastModifiedBy>
  <cp:revision>3829</cp:revision>
  <cp:lastPrinted>2019-04-25T18:31:23Z</cp:lastPrinted>
  <dcterms:created xsi:type="dcterms:W3CDTF">2012-07-01T03:15:52Z</dcterms:created>
  <dcterms:modified xsi:type="dcterms:W3CDTF">2020-07-20T18:14:49Z</dcterms:modified>
</cp:coreProperties>
</file>