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6" r:id="rId2"/>
    <p:sldId id="445" r:id="rId3"/>
    <p:sldId id="462" r:id="rId4"/>
    <p:sldId id="463" r:id="rId5"/>
    <p:sldId id="446" r:id="rId6"/>
    <p:sldId id="447" r:id="rId7"/>
    <p:sldId id="460" r:id="rId8"/>
    <p:sldId id="448" r:id="rId9"/>
    <p:sldId id="450" r:id="rId10"/>
    <p:sldId id="451" r:id="rId11"/>
    <p:sldId id="452" r:id="rId12"/>
    <p:sldId id="453" r:id="rId13"/>
    <p:sldId id="454" r:id="rId14"/>
    <p:sldId id="461" r:id="rId15"/>
    <p:sldId id="455" r:id="rId16"/>
    <p:sldId id="457" r:id="rId17"/>
    <p:sldId id="459" r:id="rId18"/>
    <p:sldId id="464" r:id="rId19"/>
    <p:sldId id="465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386"/>
    <a:srgbClr val="05265B"/>
    <a:srgbClr val="0000FF"/>
    <a:srgbClr val="0033CC"/>
    <a:srgbClr val="011E5F"/>
    <a:srgbClr val="352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82" autoAdjust="0"/>
    <p:restoredTop sz="93557" autoAdjust="0"/>
  </p:normalViewPr>
  <p:slideViewPr>
    <p:cSldViewPr snapToGrid="0">
      <p:cViewPr varScale="1">
        <p:scale>
          <a:sx n="55" d="100"/>
          <a:sy n="55" d="100"/>
        </p:scale>
        <p:origin x="48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620"/>
    </p:cViewPr>
  </p:sorterViewPr>
  <p:notesViewPr>
    <p:cSldViewPr snapToGrid="0">
      <p:cViewPr varScale="1">
        <p:scale>
          <a:sx n="48" d="100"/>
          <a:sy n="48" d="100"/>
        </p:scale>
        <p:origin x="273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200"/>
            </a:lvl1pPr>
          </a:lstStyle>
          <a:p>
            <a:fld id="{0FB6726F-C11F-4BF2-8246-491B0B96B71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200"/>
            </a:lvl1pPr>
          </a:lstStyle>
          <a:p>
            <a:fld id="{98E96B5F-9D92-40FB-A186-BE754F1D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200"/>
            </a:lvl1pPr>
          </a:lstStyle>
          <a:p>
            <a:fld id="{25E7FFD5-E068-4745-8992-B25380099DE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2" rIns="93163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3" tIns="46582" rIns="93163" bIns="4658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200"/>
            </a:lvl1pPr>
          </a:lstStyle>
          <a:p>
            <a:fld id="{B689D21C-D59E-4939-884C-8EBE4EA8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6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2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9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2430-E407-46AC-8985-029B462AA44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3439" y="-78160"/>
            <a:ext cx="1213378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+mn-lt"/>
              </a:rPr>
              <a:t>Simons Collaboration Discussion – Gauge Symmetries</a:t>
            </a:r>
            <a:endParaRPr lang="en-US" sz="3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0145" y="769671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Gregory Moore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7805" y="778411"/>
            <a:ext cx="2358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Rutgers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38112" y="5889008"/>
            <a:ext cx="1228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October 13,  2021 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66262" y="1717968"/>
            <a:ext cx="6858000" cy="4867764"/>
            <a:chOff x="2110145" y="1963295"/>
            <a:chExt cx="6858000" cy="48677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0145" y="1963295"/>
              <a:ext cx="6858000" cy="48677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3170" y="2502931"/>
              <a:ext cx="4780381" cy="267701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-446301" y="5600060"/>
            <a:ext cx="1228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October 13,  2021 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122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Generalizations Of Symmetry – 1 </a:t>
            </a:r>
            <a:endParaRPr lang="en-US" sz="4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80246" y="2146483"/>
                <a:ext cx="71144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𝐵𝑉</m:t>
                    </m:r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246" y="2146483"/>
                <a:ext cx="7114417" cy="769441"/>
              </a:xfrm>
              <a:prstGeom prst="rect">
                <a:avLst/>
              </a:prstGeom>
              <a:blipFill>
                <a:blip r:embed="rId2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3172997"/>
            <a:ext cx="12336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has been showing up in various aspects of supersymmetric field theories in diverse dimensions. </a:t>
            </a:r>
            <a:endParaRPr lang="en-US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721660"/>
                <a:ext cx="1207491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000FF"/>
                    </a:solidFill>
                  </a:rPr>
                  <a:t>Do they lead to new gauge principles, and what would it mean to gauge – e.g.  - the degree zero elements of an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structure in the category of branes? 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1660"/>
                <a:ext cx="12074911" cy="1938992"/>
              </a:xfrm>
              <a:prstGeom prst="rect">
                <a:avLst/>
              </a:prstGeom>
              <a:blipFill>
                <a:blip r:embed="rId3"/>
                <a:stretch>
                  <a:fillRect l="-353" t="-5660" r="-1363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86325" y="1119970"/>
            <a:ext cx="6003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</a:rPr>
              <a:t>Homotopical</a:t>
            </a:r>
            <a:r>
              <a:rPr lang="en-US" sz="4400" dirty="0" smtClean="0">
                <a:solidFill>
                  <a:srgbClr val="C00000"/>
                </a:solidFill>
              </a:rPr>
              <a:t> algebra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7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1540" y="-1538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Generalizations Of Symmetry – 2</a:t>
            </a:r>
            <a:endParaRPr lang="en-US" sz="4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927" y="1109535"/>
            <a:ext cx="9946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p-form gauge theories/symmetries:  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4927" y="5642517"/>
                <a:ext cx="1092819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B050"/>
                    </a:solidFill>
                  </a:rPr>
                  <a:t>e.g. the </a:t>
                </a:r>
                <a:r>
                  <a:rPr lang="en-US" sz="3200" dirty="0" err="1" smtClean="0">
                    <a:solidFill>
                      <a:srgbClr val="00B050"/>
                    </a:solidFill>
                  </a:rPr>
                  <a:t>groupoid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bundles with connection is a useful model for the M-theory C-field, in some situations. 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27" y="5642517"/>
                <a:ext cx="10928195" cy="1077218"/>
              </a:xfrm>
              <a:prstGeom prst="rect">
                <a:avLst/>
              </a:prstGeom>
              <a:blipFill>
                <a:blip r:embed="rId2"/>
                <a:stretch>
                  <a:fillRect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0" y="2929134"/>
            <a:ext cx="1203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The language of </a:t>
            </a:r>
            <a:r>
              <a:rPr lang="en-US" sz="3600" dirty="0" err="1" smtClean="0">
                <a:solidFill>
                  <a:srgbClr val="0000FF"/>
                </a:solidFill>
              </a:rPr>
              <a:t>groupoids</a:t>
            </a:r>
            <a:r>
              <a:rPr lang="en-US" sz="3600" dirty="0" smtClean="0">
                <a:solidFill>
                  <a:srgbClr val="0000FF"/>
                </a:solidFill>
              </a:rPr>
              <a:t> is very useful: The gauge fields are objects, the gauge symmetries are invertible morphisms.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107" y="4361839"/>
            <a:ext cx="10983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Leads to different models for differential </a:t>
            </a:r>
            <a:r>
              <a:rPr lang="en-US" sz="3200" dirty="0" err="1" smtClean="0">
                <a:solidFill>
                  <a:srgbClr val="C00000"/>
                </a:solidFill>
              </a:rPr>
              <a:t>cohomologies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different models have different pros/cons in different situations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4857" y="2050427"/>
                <a:ext cx="117399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Traditional descriptions: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etc. have limitations.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57" y="2050427"/>
                <a:ext cx="11739984" cy="646331"/>
              </a:xfrm>
              <a:prstGeom prst="rect">
                <a:avLst/>
              </a:prstGeom>
              <a:blipFill>
                <a:blip r:embed="rId3"/>
                <a:stretch>
                  <a:fillRect l="-155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55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375" y="-154701"/>
            <a:ext cx="9818779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What Is The </a:t>
            </a:r>
            <a:r>
              <a:rPr lang="en-US" dirty="0" err="1" smtClean="0">
                <a:latin typeface="+mn-lt"/>
              </a:rPr>
              <a:t>Nonabelian</a:t>
            </a:r>
            <a:r>
              <a:rPr lang="en-US" dirty="0" smtClean="0">
                <a:latin typeface="+mn-lt"/>
              </a:rPr>
              <a:t> 6d (2,0) Theory ?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536" y="1039316"/>
            <a:ext cx="1128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No known local field theoretic degrees of freedom in the </a:t>
            </a:r>
            <a:r>
              <a:rPr lang="en-US" sz="3600" dirty="0" err="1" smtClean="0">
                <a:solidFill>
                  <a:srgbClr val="0000FF"/>
                </a:solidFill>
              </a:rPr>
              <a:t>nonabelian</a:t>
            </a:r>
            <a:r>
              <a:rPr lang="en-US" sz="3600" dirty="0" smtClean="0">
                <a:solidFill>
                  <a:srgbClr val="0000FF"/>
                </a:solidFill>
              </a:rPr>
              <a:t> case. (And maybe there shouldn’t be.)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531" y="2427612"/>
            <a:ext cx="12054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``Parallel transport’’ </a:t>
            </a:r>
            <a:r>
              <a:rPr lang="en-US" sz="3600" dirty="0" err="1" smtClean="0">
                <a:solidFill>
                  <a:srgbClr val="C00000"/>
                </a:solidFill>
              </a:rPr>
              <a:t>wrt</a:t>
            </a:r>
            <a:r>
              <a:rPr lang="en-US" sz="3600" dirty="0" smtClean="0">
                <a:solidFill>
                  <a:srgbClr val="C00000"/>
                </a:solidFill>
              </a:rPr>
              <a:t> ``</a:t>
            </a:r>
            <a:r>
              <a:rPr lang="en-US" sz="3600" dirty="0" err="1" smtClean="0">
                <a:solidFill>
                  <a:srgbClr val="C00000"/>
                </a:solidFill>
              </a:rPr>
              <a:t>nonabelian</a:t>
            </a:r>
            <a:r>
              <a:rPr lang="en-US" sz="3600" dirty="0" smtClean="0">
                <a:solidFill>
                  <a:srgbClr val="C00000"/>
                </a:solidFill>
              </a:rPr>
              <a:t> 2-form gauge potential’’ should be a map of chiral WZW models associated with </a:t>
            </a:r>
            <a:r>
              <a:rPr lang="en-US" sz="3600" dirty="0" err="1" smtClean="0">
                <a:solidFill>
                  <a:srgbClr val="C00000"/>
                </a:solidFill>
              </a:rPr>
              <a:t>bordisms</a:t>
            </a:r>
            <a:r>
              <a:rPr lang="en-US" sz="3600" dirty="0" smtClean="0">
                <a:solidFill>
                  <a:srgbClr val="C00000"/>
                </a:solidFill>
              </a:rPr>
              <a:t> between surfaces…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7103" y="4345251"/>
            <a:ext cx="2352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Not flat.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531" y="5216450"/>
            <a:ext cx="12054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Can a generalized notion of gauge symmetry lead to a local field theoretic description of the </a:t>
            </a:r>
            <a:r>
              <a:rPr lang="en-US" sz="3600" dirty="0" err="1" smtClean="0">
                <a:solidFill>
                  <a:srgbClr val="7030A0"/>
                </a:solidFill>
              </a:rPr>
              <a:t>nonabelian</a:t>
            </a:r>
            <a:r>
              <a:rPr lang="en-US" sz="3600" dirty="0" smtClean="0">
                <a:solidFill>
                  <a:srgbClr val="7030A0"/>
                </a:solidFill>
              </a:rPr>
              <a:t> 6d (2,0) theories?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33337" y="5481796"/>
            <a:ext cx="7688179" cy="13762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1767" y="-1238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Generalizations Of Symmetry – 3</a:t>
            </a:r>
            <a:endParaRPr lang="en-US" sz="4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210" y="1103697"/>
            <a:ext cx="9946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``Categorical symmetry’’ </a:t>
            </a:r>
            <a:endParaRPr lang="en-US" sz="4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38657" y="2175799"/>
                <a:ext cx="1203216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C00000"/>
                    </a:solidFill>
                  </a:rPr>
                  <a:t>Suppose we have a family of field theories </a:t>
                </a:r>
              </a:p>
              <a:p>
                <a:pPr algn="ctr"/>
                <a:r>
                  <a:rPr lang="en-US" sz="4800" dirty="0" smtClean="0">
                    <a:solidFill>
                      <a:srgbClr val="C00000"/>
                    </a:solidFill>
                  </a:rPr>
                  <a:t>with control parameters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8657" y="2175799"/>
                <a:ext cx="12032166" cy="1569660"/>
              </a:xfrm>
              <a:prstGeom prst="rect">
                <a:avLst/>
              </a:prstGeom>
              <a:blipFill>
                <a:blip r:embed="rId2"/>
                <a:stretch>
                  <a:fillRect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077" y="4063773"/>
                <a:ext cx="124298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2d (2,2)  LG models: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</m:oMath>
                </a14:m>
                <a:r>
                  <a:rPr lang="en-US" sz="2800" dirty="0" err="1" smtClean="0">
                    <a:solidFill>
                      <a:srgbClr val="7030A0"/>
                    </a:solidFill>
                  </a:rPr>
                  <a:t>Kahler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metrics} x {Holomorphic Morse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superpotentials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}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77" y="4063773"/>
                <a:ext cx="12429893" cy="523220"/>
              </a:xfrm>
              <a:prstGeom prst="rect">
                <a:avLst/>
              </a:prstGeom>
              <a:blipFill>
                <a:blip r:embed="rId3"/>
                <a:stretch>
                  <a:fillRect l="-981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73255" y="4719580"/>
                <a:ext cx="54083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Bundle of defects over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255" y="4719580"/>
                <a:ext cx="5408342" cy="646331"/>
              </a:xfrm>
              <a:prstGeom prst="rect">
                <a:avLst/>
              </a:prstGeom>
              <a:blipFill>
                <a:blip r:embed="rId4"/>
                <a:stretch>
                  <a:fillRect l="-3495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679593" y="5778531"/>
            <a:ext cx="7278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They form a local system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4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2" grpId="0"/>
      <p:bldP spid="4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9579" y="485394"/>
                <a:ext cx="110062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℘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err="1" smtClean="0">
                    <a:solidFill>
                      <a:srgbClr val="7030A0"/>
                    </a:solidFill>
                  </a:rPr>
                  <a:t>functor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𝔽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℘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𝔅𝔯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𝔅𝔯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9" y="485394"/>
                <a:ext cx="11006253" cy="646331"/>
              </a:xfrm>
              <a:prstGeom prst="rect">
                <a:avLst/>
              </a:prstGeom>
              <a:blipFill>
                <a:blip r:embed="rId2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27927" y="3950543"/>
                <a:ext cx="1178126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05265B"/>
                    </a:solidFill>
                  </a:rPr>
                  <a:t>Making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48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5265B"/>
                    </a:solidFill>
                  </a:rPr>
                  <a:t> the target space of fields  we see that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𝔽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℘</m:t>
                        </m:r>
                      </m:e>
                    </m:d>
                    <m:r>
                      <a:rPr lang="en-US" sz="48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5265B"/>
                    </a:solidFill>
                  </a:rPr>
                  <a:t> describes a defect. </a:t>
                </a:r>
                <a:endParaRPr lang="en-US" sz="4800" dirty="0">
                  <a:solidFill>
                    <a:srgbClr val="05265B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927" y="3950543"/>
                <a:ext cx="11781264" cy="1569660"/>
              </a:xfrm>
              <a:prstGeom prst="rect">
                <a:avLst/>
              </a:prstGeom>
              <a:blipFill>
                <a:blip r:embed="rId3"/>
                <a:stretch>
                  <a:fillRect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02578" y="2927803"/>
                <a:ext cx="87202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𝔽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℘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)∘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𝔽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℘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∼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𝔽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℘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℘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578" y="2927803"/>
                <a:ext cx="872025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25395" y="5908822"/>
            <a:ext cx="8335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DA386"/>
                </a:solidFill>
              </a:rPr>
              <a:t>We know how </a:t>
            </a:r>
            <a:r>
              <a:rPr lang="en-US" sz="4400" dirty="0" smtClean="0">
                <a:solidFill>
                  <a:srgbClr val="0DA386"/>
                </a:solidFill>
              </a:rPr>
              <a:t>to collide them. </a:t>
            </a:r>
            <a:endParaRPr lang="en-US" sz="4400" dirty="0">
              <a:solidFill>
                <a:srgbClr val="0DA38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8959" y="1675821"/>
                <a:ext cx="100303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℘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℘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⇒    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𝔽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℘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∼  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𝔽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℘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59" y="1675821"/>
                <a:ext cx="1003032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6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0958" y="218330"/>
                <a:ext cx="1157496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 smtClean="0">
                    <a:solidFill>
                      <a:srgbClr val="FF0000"/>
                    </a:solidFill>
                  </a:rPr>
                  <a:t>Think of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𝔽</m:t>
                    </m:r>
                    <m:d>
                      <m:dPr>
                        <m:ctrlP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℘</m:t>
                        </m:r>
                      </m:e>
                    </m:d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dirty="0" smtClean="0">
                    <a:solidFill>
                      <a:srgbClr val="FF0000"/>
                    </a:solidFill>
                  </a:rPr>
                  <a:t> as a (categorical)  </a:t>
                </a:r>
              </a:p>
              <a:p>
                <a:pPr algn="ctr"/>
                <a:r>
                  <a:rPr lang="en-US" sz="5400" dirty="0" smtClean="0">
                    <a:solidFill>
                      <a:srgbClr val="FF0000"/>
                    </a:solidFill>
                  </a:rPr>
                  <a:t>parallel transport of a ``gauge field’’ </a:t>
                </a:r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8" y="218330"/>
                <a:ext cx="11574966" cy="1754326"/>
              </a:xfrm>
              <a:prstGeom prst="rect">
                <a:avLst/>
              </a:prstGeom>
              <a:blipFill>
                <a:blip r:embed="rId2"/>
                <a:stretch>
                  <a:fillRect t="-9375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0958" y="2333603"/>
            <a:ext cx="11095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Is the underlying ``gauge principle’’  a valid way of describing ``categorical symmetry’’  ?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4756" y="4446915"/>
            <a:ext cx="8831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FF"/>
                </a:solidFill>
              </a:rPr>
              <a:t>What would it mean to gauge a categorical symmetry ? 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122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Generalizations Of Symmetry – 4</a:t>
            </a:r>
            <a:endParaRPr lang="en-US" sz="4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137" y="1332949"/>
            <a:ext cx="9946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33CC"/>
                </a:solidFill>
              </a:rPr>
              <a:t>Morphisms in a categorical symmetry are not necessarily invertible 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18817" y="2678907"/>
            <a:ext cx="1203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So can we describe </a:t>
            </a:r>
            <a:r>
              <a:rPr lang="en-US" sz="3600" dirty="0" err="1" smtClean="0">
                <a:solidFill>
                  <a:srgbClr val="0000FF"/>
                </a:solidFill>
              </a:rPr>
              <a:t>bordisms</a:t>
            </a:r>
            <a:r>
              <a:rPr lang="en-US" sz="3600" dirty="0" smtClean="0">
                <a:solidFill>
                  <a:srgbClr val="0000FF"/>
                </a:solidFill>
              </a:rPr>
              <a:t> of manifolds as </a:t>
            </a: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morphisms in a categorical symmetry in gravity? 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884" y="4070509"/>
            <a:ext cx="11708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That would suggest that it is interesting to consider the result of summing over </a:t>
            </a:r>
            <a:r>
              <a:rPr lang="en-US" sz="3600" dirty="0" err="1" smtClean="0">
                <a:solidFill>
                  <a:srgbClr val="C00000"/>
                </a:solidFill>
              </a:rPr>
              <a:t>bordisms</a:t>
            </a:r>
            <a:r>
              <a:rPr lang="en-US" sz="3600" dirty="0" smtClean="0">
                <a:solidFill>
                  <a:srgbClr val="C00000"/>
                </a:solidFill>
              </a:rPr>
              <a:t> in a topological field theory.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8492" y="5416467"/>
            <a:ext cx="10963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Indeed, in the past two years the quantum gravity community has been discussing exactly this idea.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data:image/jpg;base64,/9j/4AAQSkZJRgABAQAAAQABAAD/2wCEAAkGBhQSEBUUEhQUFBQUFBQVFBUVFBQUFBQUFBQVFBQUFBUXHCYeFxkkGRUUHy8gIycpLCwsFR4xNTAqNSYrLCkBCQoKDgwOGg8PGiwkHyQsKSwsLCwsLCwsLSwsKSwpKi0sLCwsLCwsKSwsKSwsKiwsLCwsLCwsLCwsLCwsLCwsLP/AABEIAMMBAwMBIgACEQEDEQH/xAAbAAACAwEBAQAAAAAAAAAAAAADBAACBQEGB//EAEAQAAICAQIDBQUGAwUIAwAAAAECAAMEESEFEjEGQVFhcRMiMoGRFEKhscHRUmLwByOy4fEVQ1Nyc4KDkjOio//EABoBAAIDAQEAAAAAAAAAAAAAAAIDAQQFAAb/xAAzEQACAQMDAgMHAgYDAAAAAAABAgADESEEEjFBURMicQUyYYGhsfAjwRRCkdHh8TNSYv/aAAwDAQACEQMRAD8A+GySSyrOkgXl6kjvthWuvf3D9TBJoo1Py84rY5J1MVbcfhLwf+HXHvH6TtlhY6k6kyoEgEIqQ+JUALHM4qwyVy1dUZVQB4RTNNCjp75M5XVO2Xqvr4D+totfmdy7Dx7z+0XCyAl8mMfVBPLSHzhbctm8h5fvBaS61wyUQ7heJV2VKpu2YuElhVHFx4VcaAakspomMQFM77CaQx500QfFlkaCZnsZw1TT+zSHHneLIOgMyzVKFJpHHgnohipK76MiIaRinNZfMeB/eWemBNcK4bmVgtSkbqbTRpyFfpsfA/1vJZVMzljdGdps+48e8fvFlLZWX6erV/LVFvj/AHlbKoBlmi6AjbeK2VyVaLr0LZEVInarip1H9eRlmWUIjeZnm6m4mibA66j5jwMQtrkptKnUf6xuxQw1EXbYZcLfxK3PvD8vM4ichbEg44GZjLtNpySSSTBnYxQkDWsLc2g0+sE5xH0gFG8wd1up8u6VAkAl1WdxBy5uZ1FjFdcrWkYUaDU9Ipml+jR6md2A1MTvvLeQ8P3nL7uY+XcJxEkqtsmDWrGp5E4+84qRiumXqpjlVMB3ljT6S/MDXRGEpl7GCDVjp+Z9BEb+IM2y+6Px+vdFDc80HNLTjzc9hHbHVfiIHl3/AEi7cTUdFJ+gERFJMKuLD2KOZWOrrv7gA+v5/SFPFm7lUeuplDxJ/L6S64st9kk+QdJFtU3LGCHEn8vpLrxQ96g+moljiSpxJ3k7Trapf5j94ZOIoeoK/jDKAw2IPpM9saD9mR02kbFPEMaqqv8AyLf6TQeiAemSniBGz7jxHX/OOgBhqp1EE3XmWFFKuPLz26zLemBZZqWVRWymMV5Qr6W3EXoyCvmPD9o8QGGo3Ez3SXx7+U+R6/vCZb5ETRrbDsfj7S9lcXZZo2LqNRFbEkK0KvRtkRUiGxbtDoeh/rWUYShEbyLSgCabbhG8iqJssdofmXTvH5Re5IKm2DH10DDevWAnJ0iSNmfGKhoNYEnU6wtx0AHzg1EAd5Yfoo6SAQ1ayqLGKkgsY+jTuYStIvk3a7DoPzh8izlXzP8AWsTVYKDqZY1D2/TX5zqJGqaZWqqPU1QXeN0umuZ2mmTJywmw3b8B6yZmTyDQfEfw8/WIV1EmKVb5aXq1bw/06XPU9v8AMqQWOp3MYqxoenHjtdHf3SWqdBIoaK/maK140OuJO2ZIGy7+fdAszN1P7fSLyZeARcAXh+VR1InPap4/gYFaJcY8jEMFzwJfnTx/AywVT0IgjjyponYk+cciFfFi1mNCq5XoYZLweu35SbkQCtN8EWmXbjwKMUOo2/X1m1ZjRG/HjFfoZQraMr5lhcfJFg8D3j9ROW1TPKFTqNiJo414ceDDr+8hltkQ6Nbxf06nvfeJW1RR1mrbVErqoxGlHVae2ZXDv0PKeh6eRh7a4gyzQx7OZd+o6yXFvMIGmfePCb5RSxIFhHbUiziGplatSsZWmzlIMYyEihEbobVdO8flObvIoG4NM/KIuN5IS1d5I0GUmWxMq7anWWUSohEEExii5vCVrG61gqlhMluVPXaIY3Npq0lCKWPSJ3Wcza93d6S9SQaLG6UhsbCVqKmo24w1FcZst5F1+g85ymuJ5NnO23QbD95XA3GbTN4FPHJ4g0QsdTuTHqMeVx6ppVV6DU7Ad852viFpdOANzSiqFGp/zi9thbyHcP38ZZ2LHy7h4RinGgS7tL4HEBXjxurC8oyECjfr4SaM3kPAfr4ybSwtMDiU9go6kenX8BJonn9IwmFtCfY4W2ESO8UIXz+kr9nB6ER37J5Qb4c7bOuDM+zEiz0TWKEefkZRqQekG1oLUwZmVWlfMeH7Qz1AjUdDJbRB1OVPkeokRNiuDxFL8eJglG1HdN26kHfxmZkUxit0Mz9Vp7eZYyGDKCO+K3VznD7uVuU9G6eRjd9cgjaYakV6d+vWY9yTmLbyt5HYxq+uJOssKbi0xKyGk+4TQtSJ2LHKG5kHlsYC1ItTY2lquodQw6xMiExX0b12nHWUj+RMvKMDL3r7x/rukl7dzr5D8hJIBxCdLsSIuoh61gkEYqE5jOorcw9SwOc3vAeA/ExqoRC1tWJ84pMm8vany0gvcy1Sx6lItSsepWDUMfo6c7kvyp5nYfr+EUx64XPbVgPAfiZfHSCMLHuPErW6DEdxap3Ms35R0HX1hqvdUt4D/SK0pqfMxc0yOFENjU6zS+ADTqf61nMSkAanoBL0JzHU/wBeUMLLAAGJKMYnc98atCVLzOwUePifADqTLZeStFXO3oq67s3h6eJnjMzMa1+Zzqe4dyjwUdwl6jpt2TxMT2j7VGn8i5b7es2sntX3VINP4n1/wg/rM9+0N5+/p6Kv7TP0nouxPZb7bkEOxSipDbkWdOWte4E7Bjod+4Bj3S8KSKOJ5Wp7Q1FU5c/LH2mdV2jvH3g3/Mi/oBNLD7UKdrV5P5l94fNeo/GafHuxKf7Xrw8bUV3Cll1JYorrzOdTudFVm39J6D+0Z8Z+E1/ZkCpj5rY9egG/s0sWwgjqCQDr3kayGpIcWhUvaGppZDE+uZh+zDKGUhgehG4PoRFxguW/u1ZmHcqlj9BPNcN4o1Daj3lPxIeh/Y+c+v8AaG+7HppXFLV45qrb2te3tXcaku431I0I37/pTfT7eeJ6TS+1/GsoHmPc4/PhPHt2dvcbY14P/Ss6/SDXsJmv8ONb/wBwCD5liJt8BtyLrHe3Lvrx6E5739rYSF3Cou/xMRt6egOZ2k4kbXJRrhUQNEsvstJ/mOp038O6VzTS1zeXvFrtUNIbfibEgfUZmGcY1u9TkFkJHusGXUfEAw2Py8DEcqqEI0II7p9H7DcBpBpvyEDte7LjowBUIilrb3U7EDQga+X8Q0Sib2sIWprDT0rvn9zPj96aHWaiWc6BvEb+vfG14KczONOOABbc/Jt7qV8zNzH+VU3+Wk9F2t4DiY1WOuIxcutxdyxPtOR1r5wOgHOHA5dtB39Y00yQT2lCjWFOuE/7Dj6zw96TOuWa96zNvSBTMjW0+snD33I8d/pCWiAoQqysQQGJAJB0Omx0PfprHLlhPhojTndRt2iFggTGLRAGMWZ9UWMqXklWnYyVSxvCJGahF0jVQinmhpxmHGwJ8jM1Jo3fA3pEKxAp8GP1fvKPhG6Fj9AidImhQsU809IthM606uT5mOYyxOsT0vZns+2RelZ/u1ZWsaxhoq0pqXsGuxHukeGskgnAgUGVbu/HP7xLLOiAeJ/L/WTDTeanbTg4xcxqVYsqqrKTpro45t9NtRrp8ongVyChDbTNChUWr+ovBjl+yhfHf5Dp+P5TX4FwOy4OyDUVLzvqQNt+nifdb6QPCODtk5KVKDpqgdgpIrU7szdw2J6zW7T4BwKcgpcnMyvUqBua1arDyhnI0AOm3/dt5XKNLcbniVdbrFooVU+a158745xL21pIPuL7qDyH3vU9fpM7SX5YxgcNtvfkpre1zvyopdtPHQd3nNcLYTwFSo1RyzcmLKs+i8IxDXwmihNruL5QQ/xDGrYVn5dflY08Vm8FuoVWuqesMbAvOvKSaiA45TvsSBuJ9HzG+y2C5unDOH0Y9IP3s7Kq128SqsWPoIL9B+dv3kJ1JlX4ov8AtDiucu4xaDTSe4WNy46EfNH/APaeW7S2+y4bw/F+8Usy7B/13Ip18+QE/ObHZTg3teE2h25arM2s5Fh+5jY1XtbG8yWblA72cTx/aHjBysmy4jlDHRE7q6kAWqseiBR9ZAGfz0kscTKnrux2flWg4q+3tp01CLzulbA8w10BCg+HjpB4HYB3pS27IxcUXDmpXIs5HsX+IDTZTtoT4jxlsLjuaLKeH0XhFW0VL9mKhbGazQ2NYm9nXXXXoILgMsZQqGlUDjkT1fHcR8fAqpKsrXO11+oI05fcqRj06Dm08RPMVe9X46HT9v68p9JPErXzLyt714uP/wDJ0cFaxy8oVgQWZlbf9dJk04a8T+0WJ7OmyvQVUKqKWTTmL2tsWJJ016A+soPTvYfKew02rNNCXH/okdN3AIt2+PE8Lh8LN99dK9bHVB5cx0J+Q1Pynu+P8SFVdrptzocLCUfcxqtFvvHhzspUHv5QYHhPBfsBszL2rZqE9yhLAz89v92hdl2Tqw7z1PdPJDPtyrmLDmd+RURRsAAVSqte5QNgPn4xQ/SB7niHVtq6wIPkUZPc8/a1/hfvN3sbw1kxr7lISy7XGqsOwpqVefKyCe4Kum/8Sgd88hxnjS35o9kCtFdYx6FPUU1LohP8xILHzafUOKcOoGPRwxssUWMqq6pWXNljnn0duiqz76agt7vz+PZmE2Plmp9Oaq0oxHT3W5SR5d8JwVphf6zPpuKmoNU98enF4XJEXxuHNddXUnx2OqL6sQNfQa6/Kb/HezluPXU9oC+25iqE/wB4Aum7r93XmH66RrsCi1W35lg1TDpZwD962zWupfnq34SuiHeFmjrKqmkXU3/vxFv7Vc1Fvpw6f/iwahWPOxgrOT56BNfPmnm7d4lnZDWWM7nV3ZmY+LMSSfqTHPuj0H5Q6xubiUNCu0MpidwixjVwirQllbUDMGZ2QyRkomGSNVRZIzXEvNPT8wt/wH+u+J1iO2fA3pEqjBTgx+p99fT95qcNwXucJUjO56KoLE/Id09pR2BapebMyKcUEfCzB7encin9ZMfJfC4LTZj+5Zl2uLrl+JUQuFrDfd15f8XjPN1BmfQ6lydPe15ix6a6767jr4yWVUtcXJ/pH6ZqlW4RgoGO5x9B9Z6zD4bg4+LZk0VfaRX7q3ZjGumyz+CjHUc1p/5tB57GG7LJdmjIsc6vktTjcwAVa6B/e38oGyoK0RQP5x4zF7eNy304NWpTEqrqCqNea+wBrGAHViWUfXxnpjgZGLiU8OpXXIyg91/KdPZ1kqpQt0A0UAt/KQOolj+b4Dt3megvT58zHF+ijJPpjM8p224mMjPttX4DoqeaIORT8+XX5x3s02Iic96222c3u1KRXVy6DRns11O+uw8O+Cp7K2W56Yre42pWw7EIqe87eB90jTx1E9NgJgrRlXYyW60p7BWtYOtjX/3a2qO46BvDY9PBSIzPuP5/qarVqVGkKS3OBbb8cC5+J7R7s/2ota+wAV049GPbd7KpAqkqoC8zHdjq3l0mbwDs4uafZ2kisFGsIIDOxb3awfFip366AwOEOTDyrf8AinHx1Pqxss/+qiM2W2UYqNWDqjrkue428vtKKT/4VJ/80tISbGUtQiqKgpjmy/S59ebetp8wzAPavyoaxzvpWSSaxzEBCTuSvTU+E9lxCxsDhONVSSl2eGvudSVc1DQU1BhuFPMD683jA/2r4KV8RLVjQX1V3MPB2LKTp4nkBPmTN3imbw+xMHMtyA32fHpr+yIAbXsrIOjb6oobrqNwo0O8vs3BnkgLEiI9u6nv4ljYS81hoqx6DuWYuwVrWJP8nKSf5TO9vDdn8TfDxk0WqxmbfRTYVQWZFrdFUIEUE9Am250lu0vbnGqyXt4eC9tzq9+S/MCVBUmikMNUVgoDHTy37srtd/aQ+WGSmsY9VmnteUg2XEdBa4A1UD7v18IIBx6QiRmafabHKYWFw/BZr1va6xig0+0OtgQFR3Vc4cgnbRFJO2s8Xx/hQxr3p9otpQAOyfCLeX361P3gpPLzbakHYTZr/tHyEw0xahXXyIa/bKD7Y1lieVW+513I327jPKyVuILEdJ7z+0vAuvyK8imt7MV8ekUPWrOqqFOqHlB5SGJ2P6QPZrAbh1VnEMhDW4Rq8KtwVey91Km3kO/Iik7+Z8tfN8I7T5OKCMe+2oHcqre6T48p1GvnpBZOddl3KbrHtsYhAzsWIBPQeA310EjgWMIZbHJn1Ts9Q1/Db6qzzXH2FhUkBnULWTufFlf5nzinDsJ8Km+29TXbdWaKK20DkMQbbCO5Roo17/mJkZV5QgoSpX4SpKkDu0I36RFMhnZndmZtAOZmLHr4nfuma72InuaWjfYVv5TYnGemL9jaepp7NG3haEWVUpZkPbc9h5VCV81VY6b6aMdNRuZbsfk41VzjGBZKKmtycuwaNYq9KqV/3aFtPMhSPOeEy7SdtSQNdBqdB6DuhOHZbrXYoYhLCgcDo3JzMuviAWJ0iPGAIxxDq6B2VgX943txz372HHSe47S8cSgUZ9eHS73oGFzlz7K/TRlZB7pYabHY+6fCeTwccY7DPzhz33OXxaG2NljNr9puX7tQJ1A+8dNNhB4PbXJxa2rqdeQnm5XRbArHqy83Tffw13gez3aofaL/ALZ7S77XV7J7AVNqEMGDLzbaDl6bdB4aRgqhjc/49ZmVdM9IbbX6XubkXwPh8pt/2hMbRiZROpvxl5vJ6yOfQd27/gZh8Wv9jw2mgfHkucq3x9mutWOh/wDV3+YjfG+L1Xvj1DnrxqAtQLaNZys4NtrBduY9dB4Tz3aNaRkWDHZnpDaVs/xFQAPAba66bDbSAzeYsOwH0zH+GVpJTYEWuflc2HrmYVs0F+BfQTPtmgR7o9B+UB+BF6b3mitsVaM3RVoaSpqOZQySGSNlAw6RmuKpGKzEtNKgY2q6gjxBmdXNGpo7wHsfblNYymuqms6WX3NyVLr0GvedxsPEa6aiDTBJIEs6whVVzD8D7YZWNWaqbeVCdeUqjgMepXmB0O3dNfsXScjiNJsJYmw22MTqTya2szE+JX8Zi9oezb4Nwrd635kDo9Z1VlJI10O43B/zno+wp9lRm5X/AAsf2Sf9S88q/PYf+0KzbwrdJKugoNUQC5Fr/E4+8x045aOJPfUFN1ttnsiw5uVriRW6j+JQy6a66ET6FxXjJHE6MTHYhg2NVkWg6u4qPN7LmPRdCzN/EznXpPH9iuFi3imMT8Ka2N5ewUsv48k52U49X/tYZNzBUa26zmOugNgs5NdO7VgIaudt+5/3FVKCiqUtfap+faetXJ1yOKXqCTXRkhT4E6Vjf0qJ9BFuyXZ17uFOOZalfJS0u+w9hUnKW9Obm010HuneBs7UpRdy4RDVA2NY1gLDIst+IuNiUUaBen3j37+W4vx+7IuZrSAdFTkQctaoh1VFQbcoJJ313Oslqqg9+frG0dLWcC3lB25PPl4x8TmfQHycFsILzn2ePeX9n/vMohCqk/wq5br3KNNpj8O7RWB3c8j+1YPYroGrLA6qQvdy9Bp0AA7p5/AyNdj0MIrcjaH5eYneLcCaSaBE3KxLX7/X6/t2mZ2ze18prbWL+10ZWPQAADkGmwC+HgR5zz+s+gXYyX1Gt/VT3q3cR+08VxLhj0PyuP8AlYfCw8VP6dZo0aocW6zyHtLQNp3LKPKfpFA0k5rKkx15lWltZNZXWdkXk2nZ6TsfwzVjcw2TVU83I0JHoCfmfKZ/AeAPkNrutQPvP4/yp4t+A7/Ce0vK1oEQcqqNAB3D+vziatQAWm17L0LVHFRhgcTOz7IuPdr823/b8PznNOd9O4dfT/ODz799pku18z3QWwCxG59TD1jSsee/16fgBFVTmYL4n/UxjMs02Hyle/WQTmZmW8Bw4a2a+AJ+u36yZLwvDU0Rm8ToPlGDAmYx31wO2YfIaZ1xjdzxC5pCyNW+Iuw1MftiVA1cfWM3NGtyJn0MKzRa0xdjDWGLkxiiUKzZnDJOESRkpwqmHrMVUw9bRbCXKL5j9RnrO2mqcK4cte1TiyyzTo1vukFvEjmcD08p42t56zg3aGlsVsTNV3x9eet69Pa0PudVB6jdjp5nrrBpkKTfrLmpVqtMFc2N7TyFTT6DxFPsnCMek7WZdpybB3itQBWD/wDmfkZn4t3B8YixTlZjqdUrdFqq1G459RuNfUeRmNxvtFZmXtdbpqdAqj4UQfCi+W59SSe+EwCA94qg5quotgG5+XE1eDcefG9q1ahmeiypSdfd5+XVxp1I5ek8zTZH8eyJ5tPK2o6HcfqJWU42mbOoQA+Mvof2mlh3xjOq1HOP+79D+kyMa2bGHk9x312MA4Mu038RILFv0M2UYOuh2Pcf67piZWNyHUfCeh8PIwmNlaQla0aDux1mvTaUOh2P9fhH/aLYvK6hlPUHf5+R84jXkK40b5eI9JGpYbr7w8uv0j1btFuquNriKZfY+tt6bCp/hccw+TDcfPWZ79jsgdPZt6OB/iAm4mbpCrn+csjUsJkVfYtFzcC3pMCrsXefiNajzfX/AAgzVwuydNe9rG0j7unInz31P1EZfPi9mYT06yG1LGTR9i0UNyL+s07M4KAFAUDoAAAB4AdJl25BsOg/08zOfZmPxe6PPr9O6cuyFUaKNPzPqZXaoTNhFVMJO22BF0G/ifEzJus1M7ffqZ3Go5jqfhH4+UrsbwybCFxU5RzHqenkP84ll3dYzl5HpMrJtnAXleq4RYvc2p0E0yvKoUdw/HvMU4dVqec9BsPXxhrrYTdpU04sDUbrx6QFzxC14e+yJuY1FmbqqtzGMQdT8p215ZV0UD6wFjyeTBJ8OmFgnMETLO0oBqY4CZdRrmFWraSEadgXMsbFGIsw0OnhCI0vmJ0bx6+sAphDIiWHhuRHK3jVTzPRoxW8UyzRoVrQeQnK3kdxLVWQ9ycy+Y6ftEVaSMiBVHhVLjgzVpsjbKHXQ/I+B7jMmq2OVWxDKQbzW09dWXaYvoVbQ9RHce+dup9ov8w6H9DElJU6HqJ3vCQN2nb4dJ6DHyARodweoMFfgFfeTdfxHr+8Qoumhj5hEXxiaIYOLiDqydI/j8S0g7Kkff4W8R0+Yiz4bjoOYeI/brJGOIe7owmwM9T8Wh9d50ezPd9Cf3mD7QjxlxkGFvkbV6G02z7Ifd19Sf3nGz1X4QB6bTFN5lOcnznb5G1epJj+RxAmIvdrLpiMevujxP7QyqqeZ8T+g7oJzzJ32wIOrF21bYdw7z+wncjJ7hsB3SmRl6zPuvnAXi3cKLmdvuildZdtB8z4CdALtoP69Y9WoRdB8z4mM90TPsdQ2fdEu5AGg6DpEbrIS22I22zlW87U1gosJS15XHTU+Qg2OscROVdPrHnAmRT/AFHueBOWvFHaEteLM0lBFaipczhMLjLvr4QEbUcq+u8NuJWoi7XPSUdt5IItOzrSTUzHVHMunj+cRIh8eyWyq/vD5+sAYNpYqDxKYccj7QCmGRoAS6tCIiab2MeqeCy6fvD5/vKI8ZreK903mkCKqbDEkeNU2wGRRy7jp+XlBo0MgMJVV2otYzYpuh7ag432Pcf38plVXRuq+VmQjIm3R1Cuu1pR0ZDof8j6QteRGRYCNDuIF8H+A/I/oZFweYzw3TNM3H1hq8mHTMMym1XqCJ0XztkJdV0abRzdeu/rvOi9D91foJji+d+0SNpjPHQzXF6fwr9JDnadAB6bflMg5EqciTYyDXQTUszdYpZkRNsicRWboPn3fWTt7xTanosvZfKVUl/Id57oxXhgfFufAdP84R7vDpJuBxA8JnzUwO06AEGi/M959YvbbKWXRS26cqkwK2oVBtWWttirtIzy9NWu56SwAAJiu7VWsJfGr03Py/edteWseLO8gC5vDdhTXaJR2gzOkzgEcJmsbmEx69T5DrCXvLheVdPrFrGgcmWSPCp7ep5lCZJJIyU5ZGjlVmo0PfEYSt4DLeWKNXYZayvQzgjHxDT6QBXSQDeMdNpuvEsph0eLiEUwSI2m1o2jePSLXY2m46flLoYwjRdysvbVrCzRAGFrshrcTXdfpFimkO4aVjTekcxyu+MJkTNBlw8AoJbpaplmsuT47+so9SHu09DpM9bpcXxewjiWv4pXHmEZOGO5j8xK/Y/5h9DA+3nftEmzQd1E9IX7H/N+EsMRf4ifoIv9olTfOs0jfRHSOBUHcPU7/nOvkzPN8qbZOy/Mg6sKLKI2+RF3vgGeUJhhBKdTVM0u90ExnQpPSMV4+m5h3AlUK9UwVVGu56QzvI7wDtI5jSRSFhOO8CTLGV0jBKLksZyMY9WnvH5StNOu56Ql1kgm+BGUqe0b2+UHdZFyZZmlYQFpXqNuMk5O6SQouSSSSdOh6WhbhtOyRR5mhT/4zAiESSScYKcwiwqTskWZfpwqmduUEbzskV1l7lTeJESaSSR8y+skkkkiTJJJJJnSGSckkSJycnZIUCQiQLJJOnCNqgA2g3kkihLz4FhFngzJJHCZbypkEkkKJ6xt9hFLDJJASWNRBzkkkbKE7JJJJnT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g;base64,/9j/4AAQSkZJRgABAQAAAQABAAD/2wCEAAkGBhQSEBUUEhQUFBQUFBQVFBUVFBQUFBQUFBQVFBQUFBUXHCYeFxkkGRUUHy8gIycpLCwsFR4xNTAqNSYrLCkBCQoKDgwOGg8PGiwkHyQsKSwsLCwsLCwsLSwsKSwpKi0sLCwsLCwsKSwsKSwsKiwsLCwsLCwsLCwsLCwsLCwsLP/AABEIAMMBAwMBIgACEQEDEQH/xAAbAAACAwEBAQAAAAAAAAAAAAADBAACBQEGB//EAEAQAAICAQIDBQUGAwUIAwAAAAECAAMEESEFEjEGQVFhcRMiMoGRFEKhscHRUmLwByOy4fEVQ1Nyc4KDkjOio//EABoBAAIDAQEAAAAAAAAAAAAAAAIDAQQFAAb/xAAzEQACAQMDAgMHAgYDAAAAAAABAgADESEEEjFBURMicQUyYYGhsfAjwRRCkdHh8TNSYv/aAAwDAQACEQMRAD8A+GySSyrOkgXl6kjvthWuvf3D9TBJoo1Py84rY5J1MVbcfhLwf+HXHvH6TtlhY6k6kyoEgEIqQ+JUALHM4qwyVy1dUZVQB4RTNNCjp75M5XVO2Xqvr4D+totfmdy7Dx7z+0XCyAl8mMfVBPLSHzhbctm8h5fvBaS61wyUQ7heJV2VKpu2YuElhVHFx4VcaAakspomMQFM77CaQx500QfFlkaCZnsZw1TT+zSHHneLIOgMyzVKFJpHHgnohipK76MiIaRinNZfMeB/eWemBNcK4bmVgtSkbqbTRpyFfpsfA/1vJZVMzljdGdps+48e8fvFlLZWX6erV/LVFvj/AHlbKoBlmi6AjbeK2VyVaLr0LZEVInarip1H9eRlmWUIjeZnm6m4mibA66j5jwMQtrkptKnUf6xuxQw1EXbYZcLfxK3PvD8vM4ichbEg44GZjLtNpySSSTBnYxQkDWsLc2g0+sE5xH0gFG8wd1up8u6VAkAl1WdxBy5uZ1FjFdcrWkYUaDU9Ipml+jR6md2A1MTvvLeQ8P3nL7uY+XcJxEkqtsmDWrGp5E4+84qRiumXqpjlVMB3ljT6S/MDXRGEpl7GCDVjp+Z9BEb+IM2y+6Px+vdFDc80HNLTjzc9hHbHVfiIHl3/AEi7cTUdFJ+gERFJMKuLD2KOZWOrrv7gA+v5/SFPFm7lUeuplDxJ/L6S64st9kk+QdJFtU3LGCHEn8vpLrxQ96g+moljiSpxJ3k7Trapf5j94ZOIoeoK/jDKAw2IPpM9saD9mR02kbFPEMaqqv8AyLf6TQeiAemSniBGz7jxHX/OOgBhqp1EE3XmWFFKuPLz26zLemBZZqWVRWymMV5Qr6W3EXoyCvmPD9o8QGGo3Ez3SXx7+U+R6/vCZb5ETRrbDsfj7S9lcXZZo2LqNRFbEkK0KvRtkRUiGxbtDoeh/rWUYShEbyLSgCabbhG8iqJssdofmXTvH5Re5IKm2DH10DDevWAnJ0iSNmfGKhoNYEnU6wtx0AHzg1EAd5Yfoo6SAQ1ayqLGKkgsY+jTuYStIvk3a7DoPzh8izlXzP8AWsTVYKDqZY1D2/TX5zqJGqaZWqqPU1QXeN0umuZ2mmTJywmw3b8B6yZmTyDQfEfw8/WIV1EmKVb5aXq1bw/06XPU9v8AMqQWOp3MYqxoenHjtdHf3SWqdBIoaK/maK140OuJO2ZIGy7+fdAszN1P7fSLyZeARcAXh+VR1InPap4/gYFaJcY8jEMFzwJfnTx/AywVT0IgjjyponYk+cciFfFi1mNCq5XoYZLweu35SbkQCtN8EWmXbjwKMUOo2/X1m1ZjRG/HjFfoZQraMr5lhcfJFg8D3j9ROW1TPKFTqNiJo414ceDDr+8hltkQ6Nbxf06nvfeJW1RR1mrbVErqoxGlHVae2ZXDv0PKeh6eRh7a4gyzQx7OZd+o6yXFvMIGmfePCb5RSxIFhHbUiziGplatSsZWmzlIMYyEihEbobVdO8flObvIoG4NM/KIuN5IS1d5I0GUmWxMq7anWWUSohEEExii5vCVrG61gqlhMluVPXaIY3Npq0lCKWPSJ3Wcza93d6S9SQaLG6UhsbCVqKmo24w1FcZst5F1+g85ymuJ5NnO23QbD95XA3GbTN4FPHJ4g0QsdTuTHqMeVx6ppVV6DU7Ad852viFpdOANzSiqFGp/zi9thbyHcP38ZZ2LHy7h4RinGgS7tL4HEBXjxurC8oyECjfr4SaM3kPAfr4ybSwtMDiU9go6kenX8BJonn9IwmFtCfY4W2ESO8UIXz+kr9nB6ER37J5Qb4c7bOuDM+zEiz0TWKEefkZRqQekG1oLUwZmVWlfMeH7Qz1AjUdDJbRB1OVPkeokRNiuDxFL8eJglG1HdN26kHfxmZkUxit0Mz9Vp7eZYyGDKCO+K3VznD7uVuU9G6eRjd9cgjaYakV6d+vWY9yTmLbyt5HYxq+uJOssKbi0xKyGk+4TQtSJ2LHKG5kHlsYC1ItTY2lquodQw6xMiExX0b12nHWUj+RMvKMDL3r7x/rukl7dzr5D8hJIBxCdLsSIuoh61gkEYqE5jOorcw9SwOc3vAeA/ExqoRC1tWJ84pMm8vany0gvcy1Sx6lItSsepWDUMfo6c7kvyp5nYfr+EUx64XPbVgPAfiZfHSCMLHuPErW6DEdxap3Ms35R0HX1hqvdUt4D/SK0pqfMxc0yOFENjU6zS+ADTqf61nMSkAanoBL0JzHU/wBeUMLLAAGJKMYnc98atCVLzOwUePifADqTLZeStFXO3oq67s3h6eJnjMzMa1+Zzqe4dyjwUdwl6jpt2TxMT2j7VGn8i5b7es2sntX3VINP4n1/wg/rM9+0N5+/p6Kv7TP0nouxPZb7bkEOxSipDbkWdOWte4E7Bjod+4Bj3S8KSKOJ5Wp7Q1FU5c/LH2mdV2jvH3g3/Mi/oBNLD7UKdrV5P5l94fNeo/GafHuxKf7Xrw8bUV3Cll1JYorrzOdTudFVm39J6D+0Z8Z+E1/ZkCpj5rY9egG/s0sWwgjqCQDr3kayGpIcWhUvaGppZDE+uZh+zDKGUhgehG4PoRFxguW/u1ZmHcqlj9BPNcN4o1Daj3lPxIeh/Y+c+v8AaG+7HppXFLV45qrb2te3tXcaku431I0I37/pTfT7eeJ6TS+1/GsoHmPc4/PhPHt2dvcbY14P/Ss6/SDXsJmv8ONb/wBwCD5liJt8BtyLrHe3Lvrx6E5739rYSF3Cou/xMRt6egOZ2k4kbXJRrhUQNEsvstJ/mOp038O6VzTS1zeXvFrtUNIbfibEgfUZmGcY1u9TkFkJHusGXUfEAw2Py8DEcqqEI0II7p9H7DcBpBpvyEDte7LjowBUIilrb3U7EDQga+X8Q0Sib2sIWprDT0rvn9zPj96aHWaiWc6BvEb+vfG14KczONOOABbc/Jt7qV8zNzH+VU3+Wk9F2t4DiY1WOuIxcutxdyxPtOR1r5wOgHOHA5dtB39Y00yQT2lCjWFOuE/7Dj6zw96TOuWa96zNvSBTMjW0+snD33I8d/pCWiAoQqysQQGJAJB0Omx0PfprHLlhPhojTndRt2iFggTGLRAGMWZ9UWMqXklWnYyVSxvCJGahF0jVQinmhpxmHGwJ8jM1Jo3fA3pEKxAp8GP1fvKPhG6Fj9AidImhQsU809IthM606uT5mOYyxOsT0vZns+2RelZ/u1ZWsaxhoq0pqXsGuxHukeGskgnAgUGVbu/HP7xLLOiAeJ/L/WTDTeanbTg4xcxqVYsqqrKTpro45t9NtRrp8ongVyChDbTNChUWr+ovBjl+yhfHf5Dp+P5TX4FwOy4OyDUVLzvqQNt+nifdb6QPCODtk5KVKDpqgdgpIrU7szdw2J6zW7T4BwKcgpcnMyvUqBua1arDyhnI0AOm3/dt5XKNLcbniVdbrFooVU+a158745xL21pIPuL7qDyH3vU9fpM7SX5YxgcNtvfkpre1zvyopdtPHQd3nNcLYTwFSo1RyzcmLKs+i8IxDXwmihNruL5QQ/xDGrYVn5dflY08Vm8FuoVWuqesMbAvOvKSaiA45TvsSBuJ9HzG+y2C5unDOH0Y9IP3s7Kq128SqsWPoIL9B+dv3kJ1JlX4ov8AtDiucu4xaDTSe4WNy46EfNH/APaeW7S2+y4bw/F+8Usy7B/13Ip18+QE/ObHZTg3teE2h25arM2s5Fh+5jY1XtbG8yWblA72cTx/aHjBysmy4jlDHRE7q6kAWqseiBR9ZAGfz0kscTKnrux2flWg4q+3tp01CLzulbA8w10BCg+HjpB4HYB3pS27IxcUXDmpXIs5HsX+IDTZTtoT4jxlsLjuaLKeH0XhFW0VL9mKhbGazQ2NYm9nXXXXoILgMsZQqGlUDjkT1fHcR8fAqpKsrXO11+oI05fcqRj06Dm08RPMVe9X46HT9v68p9JPErXzLyt714uP/wDJ0cFaxy8oVgQWZlbf9dJk04a8T+0WJ7OmyvQVUKqKWTTmL2tsWJJ016A+soPTvYfKew02rNNCXH/okdN3AIt2+PE8Lh8LN99dK9bHVB5cx0J+Q1Pynu+P8SFVdrptzocLCUfcxqtFvvHhzspUHv5QYHhPBfsBszL2rZqE9yhLAz89v92hdl2Tqw7z1PdPJDPtyrmLDmd+RURRsAAVSqte5QNgPn4xQ/SB7niHVtq6wIPkUZPc8/a1/hfvN3sbw1kxr7lISy7XGqsOwpqVefKyCe4Kum/8Sgd88hxnjS35o9kCtFdYx6FPUU1LohP8xILHzafUOKcOoGPRwxssUWMqq6pWXNljnn0duiqz76agt7vz+PZmE2Plmp9Oaq0oxHT3W5SR5d8JwVphf6zPpuKmoNU98enF4XJEXxuHNddXUnx2OqL6sQNfQa6/Kb/HezluPXU9oC+25iqE/wB4Aum7r93XmH66RrsCi1W35lg1TDpZwD962zWupfnq34SuiHeFmjrKqmkXU3/vxFv7Vc1Fvpw6f/iwahWPOxgrOT56BNfPmnm7d4lnZDWWM7nV3ZmY+LMSSfqTHPuj0H5Q6xubiUNCu0MpidwixjVwirQllbUDMGZ2QyRkomGSNVRZIzXEvNPT8wt/wH+u+J1iO2fA3pEqjBTgx+p99fT95qcNwXucJUjO56KoLE/Id09pR2BapebMyKcUEfCzB7encin9ZMfJfC4LTZj+5Zl2uLrl+JUQuFrDfd15f8XjPN1BmfQ6lydPe15ix6a6767jr4yWVUtcXJ/pH6ZqlW4RgoGO5x9B9Z6zD4bg4+LZk0VfaRX7q3ZjGumyz+CjHUc1p/5tB57GG7LJdmjIsc6vktTjcwAVa6B/e38oGyoK0RQP5x4zF7eNy304NWpTEqrqCqNea+wBrGAHViWUfXxnpjgZGLiU8OpXXIyg91/KdPZ1kqpQt0A0UAt/KQOolj+b4Dt3megvT58zHF+ijJPpjM8p224mMjPttX4DoqeaIORT8+XX5x3s02Iic96222c3u1KRXVy6DRns11O+uw8O+Cp7K2W56Yre42pWw7EIqe87eB90jTx1E9NgJgrRlXYyW60p7BWtYOtjX/3a2qO46BvDY9PBSIzPuP5/qarVqVGkKS3OBbb8cC5+J7R7s/2ota+wAV049GPbd7KpAqkqoC8zHdjq3l0mbwDs4uafZ2kisFGsIIDOxb3awfFip366AwOEOTDyrf8AinHx1Pqxss/+qiM2W2UYqNWDqjrkue428vtKKT/4VJ/80tISbGUtQiqKgpjmy/S59ebetp8wzAPavyoaxzvpWSSaxzEBCTuSvTU+E9lxCxsDhONVSSl2eGvudSVc1DQU1BhuFPMD683jA/2r4KV8RLVjQX1V3MPB2LKTp4nkBPmTN3imbw+xMHMtyA32fHpr+yIAbXsrIOjb6oobrqNwo0O8vs3BnkgLEiI9u6nv4ljYS81hoqx6DuWYuwVrWJP8nKSf5TO9vDdn8TfDxk0WqxmbfRTYVQWZFrdFUIEUE9Am250lu0vbnGqyXt4eC9tzq9+S/MCVBUmikMNUVgoDHTy37srtd/aQ+WGSmsY9VmnteUg2XEdBa4A1UD7v18IIBx6QiRmafabHKYWFw/BZr1va6xig0+0OtgQFR3Vc4cgnbRFJO2s8Xx/hQxr3p9otpQAOyfCLeX361P3gpPLzbakHYTZr/tHyEw0xahXXyIa/bKD7Y1lieVW+513I327jPKyVuILEdJ7z+0vAuvyK8imt7MV8ekUPWrOqqFOqHlB5SGJ2P6QPZrAbh1VnEMhDW4Rq8KtwVey91Km3kO/Iik7+Z8tfN8I7T5OKCMe+2oHcqre6T48p1GvnpBZOddl3KbrHtsYhAzsWIBPQeA310EjgWMIZbHJn1Ts9Q1/Db6qzzXH2FhUkBnULWTufFlf5nzinDsJ8Km+29TXbdWaKK20DkMQbbCO5Roo17/mJkZV5QgoSpX4SpKkDu0I36RFMhnZndmZtAOZmLHr4nfuma72InuaWjfYVv5TYnGemL9jaepp7NG3haEWVUpZkPbc9h5VCV81VY6b6aMdNRuZbsfk41VzjGBZKKmtycuwaNYq9KqV/3aFtPMhSPOeEy7SdtSQNdBqdB6DuhOHZbrXYoYhLCgcDo3JzMuviAWJ0iPGAIxxDq6B2VgX943txz372HHSe47S8cSgUZ9eHS73oGFzlz7K/TRlZB7pYabHY+6fCeTwccY7DPzhz33OXxaG2NljNr9puX7tQJ1A+8dNNhB4PbXJxa2rqdeQnm5XRbArHqy83Tffw13gez3aofaL/ALZ7S77XV7J7AVNqEMGDLzbaDl6bdB4aRgqhjc/49ZmVdM9IbbX6XubkXwPh8pt/2hMbRiZROpvxl5vJ6yOfQd27/gZh8Wv9jw2mgfHkucq3x9mutWOh/wDV3+YjfG+L1Xvj1DnrxqAtQLaNZys4NtrBduY9dB4Tz3aNaRkWDHZnpDaVs/xFQAPAba66bDbSAzeYsOwH0zH+GVpJTYEWuflc2HrmYVs0F+BfQTPtmgR7o9B+UB+BF6b3mitsVaM3RVoaSpqOZQySGSNlAw6RmuKpGKzEtNKgY2q6gjxBmdXNGpo7wHsfblNYymuqms6WX3NyVLr0GvedxsPEa6aiDTBJIEs6whVVzD8D7YZWNWaqbeVCdeUqjgMepXmB0O3dNfsXScjiNJsJYmw22MTqTya2szE+JX8Zi9oezb4Nwrd635kDo9Z1VlJI10O43B/zno+wp9lRm5X/AAsf2Sf9S88q/PYf+0KzbwrdJKugoNUQC5Fr/E4+8x045aOJPfUFN1ttnsiw5uVriRW6j+JQy6a66ET6FxXjJHE6MTHYhg2NVkWg6u4qPN7LmPRdCzN/EznXpPH9iuFi3imMT8Ka2N5ewUsv48k52U49X/tYZNzBUa26zmOugNgs5NdO7VgIaudt+5/3FVKCiqUtfap+faetXJ1yOKXqCTXRkhT4E6Vjf0qJ9BFuyXZ17uFOOZalfJS0u+w9hUnKW9Obm010HuneBs7UpRdy4RDVA2NY1gLDIst+IuNiUUaBen3j37+W4vx+7IuZrSAdFTkQctaoh1VFQbcoJJ313Oslqqg9+frG0dLWcC3lB25PPl4x8TmfQHycFsILzn2ePeX9n/vMohCqk/wq5br3KNNpj8O7RWB3c8j+1YPYroGrLA6qQvdy9Bp0AA7p5/AyNdj0MIrcjaH5eYneLcCaSaBE3KxLX7/X6/t2mZ2ze18prbWL+10ZWPQAADkGmwC+HgR5zz+s+gXYyX1Gt/VT3q3cR+08VxLhj0PyuP8AlYfCw8VP6dZo0aocW6zyHtLQNp3LKPKfpFA0k5rKkx15lWltZNZXWdkXk2nZ6TsfwzVjcw2TVU83I0JHoCfmfKZ/AeAPkNrutQPvP4/yp4t+A7/Ce0vK1oEQcqqNAB3D+vziatQAWm17L0LVHFRhgcTOz7IuPdr823/b8PznNOd9O4dfT/ODz799pku18z3QWwCxG59TD1jSsee/16fgBFVTmYL4n/UxjMs02Hyle/WQTmZmW8Bw4a2a+AJ+u36yZLwvDU0Rm8ToPlGDAmYx31wO2YfIaZ1xjdzxC5pCyNW+Iuw1MftiVA1cfWM3NGtyJn0MKzRa0xdjDWGLkxiiUKzZnDJOESRkpwqmHrMVUw9bRbCXKL5j9RnrO2mqcK4cte1TiyyzTo1vukFvEjmcD08p42t56zg3aGlsVsTNV3x9eet69Pa0PudVB6jdjp5nrrBpkKTfrLmpVqtMFc2N7TyFTT6DxFPsnCMek7WZdpybB3itQBWD/wDmfkZn4t3B8YixTlZjqdUrdFqq1G459RuNfUeRmNxvtFZmXtdbpqdAqj4UQfCi+W59SSe+EwCA94qg5quotgG5+XE1eDcefG9q1ahmeiypSdfd5+XVxp1I5ek8zTZH8eyJ5tPK2o6HcfqJWU42mbOoQA+Mvof2mlh3xjOq1HOP+79D+kyMa2bGHk9x312MA4Mu038RILFv0M2UYOuh2Pcf67piZWNyHUfCeh8PIwmNlaQla0aDux1mvTaUOh2P9fhH/aLYvK6hlPUHf5+R84jXkK40b5eI9JGpYbr7w8uv0j1btFuquNriKZfY+tt6bCp/hccw+TDcfPWZ79jsgdPZt6OB/iAm4mbpCrn+csjUsJkVfYtFzcC3pMCrsXefiNajzfX/AAgzVwuydNe9rG0j7unInz31P1EZfPi9mYT06yG1LGTR9i0UNyL+s07M4KAFAUDoAAAB4AdJl25BsOg/08zOfZmPxe6PPr9O6cuyFUaKNPzPqZXaoTNhFVMJO22BF0G/ifEzJus1M7ffqZ3Go5jqfhH4+UrsbwybCFxU5RzHqenkP84ll3dYzl5HpMrJtnAXleq4RYvc2p0E0yvKoUdw/HvMU4dVqec9BsPXxhrrYTdpU04sDUbrx6QFzxC14e+yJuY1FmbqqtzGMQdT8p215ZV0UD6wFjyeTBJ8OmFgnMETLO0oBqY4CZdRrmFWraSEadgXMsbFGIsw0OnhCI0vmJ0bx6+sAphDIiWHhuRHK3jVTzPRoxW8UyzRoVrQeQnK3kdxLVWQ9ycy+Y6ftEVaSMiBVHhVLjgzVpsjbKHXQ/I+B7jMmq2OVWxDKQbzW09dWXaYvoVbQ9RHce+dup9ov8w6H9DElJU6HqJ3vCQN2nb4dJ6DHyARodweoMFfgFfeTdfxHr+8Qoumhj5hEXxiaIYOLiDqydI/j8S0g7Kkff4W8R0+Yiz4bjoOYeI/brJGOIe7owmwM9T8Wh9d50ezPd9Cf3mD7QjxlxkGFvkbV6G02z7Ifd19Sf3nGz1X4QB6bTFN5lOcnznb5G1epJj+RxAmIvdrLpiMevujxP7QyqqeZ8T+g7oJzzJ32wIOrF21bYdw7z+wncjJ7hsB3SmRl6zPuvnAXi3cKLmdvuildZdtB8z4CdALtoP69Y9WoRdB8z4mM90TPsdQ2fdEu5AGg6DpEbrIS22I22zlW87U1gosJS15XHTU+Qg2OscROVdPrHnAmRT/AFHueBOWvFHaEteLM0lBFaipczhMLjLvr4QEbUcq+u8NuJWoi7XPSUdt5IItOzrSTUzHVHMunj+cRIh8eyWyq/vD5+sAYNpYqDxKYccj7QCmGRoAS6tCIiab2MeqeCy6fvD5/vKI8ZreK903mkCKqbDEkeNU2wGRRy7jp+XlBo0MgMJVV2otYzYpuh7ag432Pcf38plVXRuq+VmQjIm3R1Cuu1pR0ZDof8j6QteRGRYCNDuIF8H+A/I/oZFweYzw3TNM3H1hq8mHTMMym1XqCJ0XztkJdV0abRzdeu/rvOi9D91foJji+d+0SNpjPHQzXF6fwr9JDnadAB6bflMg5EqciTYyDXQTUszdYpZkRNsicRWboPn3fWTt7xTanosvZfKVUl/Id57oxXhgfFufAdP84R7vDpJuBxA8JnzUwO06AEGi/M959YvbbKWXRS26cqkwK2oVBtWWttirtIzy9NWu56SwAAJiu7VWsJfGr03Py/edteWseLO8gC5vDdhTXaJR2gzOkzgEcJmsbmEx69T5DrCXvLheVdPrFrGgcmWSPCp7ep5lCZJJIyU5ZGjlVmo0PfEYSt4DLeWKNXYZayvQzgjHxDT6QBXSQDeMdNpuvEsph0eLiEUwSI2m1o2jePSLXY2m46flLoYwjRdysvbVrCzRAGFrshrcTXdfpFimkO4aVjTekcxyu+MJkTNBlw8AoJbpaplmsuT47+so9SHu09DpM9bpcXxewjiWv4pXHmEZOGO5j8xK/Y/5h9DA+3nftEmzQd1E9IX7H/N+EsMRf4ifoIv9olTfOs0jfRHSOBUHcPU7/nOvkzPN8qbZOy/Mg6sKLKI2+RF3vgGeUJhhBKdTVM0u90ExnQpPSMV4+m5h3AlUK9UwVVGu56QzvI7wDtI5jSRSFhOO8CTLGV0jBKLksZyMY9WnvH5StNOu56Ql1kgm+BGUqe0b2+UHdZFyZZmlYQFpXqNuMk5O6SQouSSSSdOh6WhbhtOyRR5mhT/4zAiESSScYKcwiwqTskWZfpwqmduUEbzskV1l7lTeJESaSSR8y+skkkkiTJJJJJnSGSckkSJycnZIUCQiQLJJOnCNqgA2g3kkihLz4FhFngzJJHCZbypkEkkKJ6xt9hFLDJJASWNRBzkkkbKE7JJJJnT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geenkgo.fr/mode-developpement-durable/wp-content/uploads/blog/images/t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36579"/>
            <a:ext cx="9144000" cy="6894579"/>
          </a:xfrm>
          <a:prstGeom prst="rect">
            <a:avLst/>
          </a:prstGeom>
          <a:noFill/>
        </p:spPr>
      </p:pic>
      <p:grpSp>
        <p:nvGrpSpPr>
          <p:cNvPr id="2" name="Group 8"/>
          <p:cNvGrpSpPr/>
          <p:nvPr/>
        </p:nvGrpSpPr>
        <p:grpSpPr>
          <a:xfrm>
            <a:off x="3657600" y="1676400"/>
            <a:ext cx="2667000" cy="1553350"/>
            <a:chOff x="2133600" y="1676400"/>
            <a:chExt cx="2667000" cy="1553350"/>
          </a:xfrm>
        </p:grpSpPr>
        <p:grpSp>
          <p:nvGrpSpPr>
            <p:cNvPr id="3" name="Group 6"/>
            <p:cNvGrpSpPr/>
            <p:nvPr/>
          </p:nvGrpSpPr>
          <p:grpSpPr>
            <a:xfrm rot="21003426">
              <a:off x="2133600" y="1676400"/>
              <a:ext cx="2667000" cy="838200"/>
              <a:chOff x="2133600" y="1676400"/>
              <a:chExt cx="2667000" cy="8382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133600" y="1676400"/>
                <a:ext cx="2667000" cy="838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714577" y="1799317"/>
                <a:ext cx="18128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FF00"/>
                    </a:solidFill>
                  </a:rPr>
                  <a:t>REALLY!</a:t>
                </a: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" name="Down Arrow 7"/>
            <p:cNvSpPr/>
            <p:nvPr/>
          </p:nvSpPr>
          <p:spPr>
            <a:xfrm rot="-660000">
              <a:off x="3421998" y="2467750"/>
              <a:ext cx="381000" cy="7620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17312"/>
      </p:ext>
    </p:extLst>
  </p:cSld>
  <p:clrMapOvr>
    <a:masterClrMapping/>
  </p:clrMapOvr>
  <p:transition advTm="7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313" y="0"/>
            <a:ext cx="7465827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Summing </a:t>
            </a:r>
            <a:r>
              <a:rPr lang="en-US" dirty="0" err="1" smtClean="0">
                <a:latin typeface="+mn-lt"/>
              </a:rPr>
              <a:t>Bordisms</a:t>
            </a:r>
            <a:r>
              <a:rPr lang="en-US" dirty="0" smtClean="0">
                <a:latin typeface="+mn-lt"/>
              </a:rPr>
              <a:t> In 2d TQFT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30551" y="1467292"/>
                <a:ext cx="60286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 smtClean="0"/>
                  <a:t> 2d open-closed TQFT </a:t>
                </a:r>
                <a:endParaRPr lang="en-US" sz="4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551" y="1467292"/>
                <a:ext cx="602866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0313" y="2503408"/>
            <a:ext cx="671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Describe/investigate/interpret 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99708" y="3353023"/>
                <a:ext cx="8420986" cy="151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</m:acc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𝐴𝑢𝑡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708" y="3353023"/>
                <a:ext cx="8420986" cy="15184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31357" y="5252482"/>
                <a:ext cx="9760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N.B.!!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i="1" dirty="0" smtClean="0"/>
                  <a:t> need not be connected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3200" dirty="0" smtClean="0"/>
                  <a:t> nontrivial, even in 2d  </a:t>
                </a:r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57" y="5252482"/>
                <a:ext cx="9760688" cy="584775"/>
              </a:xfrm>
              <a:prstGeom prst="rect">
                <a:avLst/>
              </a:prstGeom>
              <a:blipFill>
                <a:blip r:embed="rId4"/>
                <a:stretch>
                  <a:fillRect l="-1562" t="-12500" r="-17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31357" y="6092456"/>
            <a:ext cx="1076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Maxfield</a:t>
            </a:r>
            <a:r>
              <a:rPr lang="en-US" sz="2800" dirty="0" smtClean="0"/>
              <a:t> &amp; </a:t>
            </a:r>
            <a:r>
              <a:rPr lang="en-US" sz="2800" dirty="0" err="1" smtClean="0"/>
              <a:t>Marolf</a:t>
            </a:r>
            <a:r>
              <a:rPr lang="en-US" sz="2800" dirty="0" smtClean="0"/>
              <a:t>;  Gardiner &amp; </a:t>
            </a:r>
            <a:r>
              <a:rPr lang="en-US" sz="2800" dirty="0" err="1" smtClean="0"/>
              <a:t>Megas</a:t>
            </a:r>
            <a:r>
              <a:rPr lang="en-US" sz="2800" dirty="0" smtClean="0"/>
              <a:t>;  </a:t>
            </a:r>
            <a:r>
              <a:rPr lang="en-US" sz="2800" dirty="0" err="1" smtClean="0"/>
              <a:t>Anindya</a:t>
            </a:r>
            <a:r>
              <a:rPr lang="en-US" sz="2800" dirty="0" smtClean="0"/>
              <a:t> Banerjee &amp; GM </a:t>
            </a:r>
            <a:r>
              <a:rPr lang="en-US" sz="2800" dirty="0" err="1" smtClean="0"/>
              <a:t>wip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9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6713" y="-252913"/>
            <a:ext cx="2723707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Example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658679" y="1122305"/>
                <a:ext cx="3083442" cy="143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∐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679" y="1122305"/>
                <a:ext cx="3083442" cy="1434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55019" y="1122305"/>
                <a:ext cx="3083442" cy="143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∐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19" y="1122305"/>
                <a:ext cx="3083442" cy="14340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360968" y="2899344"/>
                <a:ext cx="75916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𝐻𝑜𝑚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𝒞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968" y="2899344"/>
                <a:ext cx="759164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360968" y="3953113"/>
                <a:ext cx="9090837" cy="71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Assemble into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𝐻𝑜𝑚</m:t>
                    </m:r>
                    <m:d>
                      <m:d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</m:d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𝐹𝑜𝑐𝑘</m:t>
                        </m:r>
                        <m:d>
                          <m:d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𝒞</m:t>
                            </m:r>
                          </m:e>
                        </m:d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968" y="3953113"/>
                <a:ext cx="9090837" cy="717697"/>
              </a:xfrm>
              <a:prstGeom prst="rect">
                <a:avLst/>
              </a:prstGeom>
              <a:blipFill>
                <a:blip r:embed="rId5"/>
                <a:stretch>
                  <a:fillRect l="-2011" t="-5932" b="-27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655981" y="4951511"/>
                <a:ext cx="37958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981" y="4951511"/>
                <a:ext cx="379582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303374" y="6015091"/>
                <a:ext cx="10154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constructed from a coherent state in the </a:t>
                </a:r>
                <a:r>
                  <a:rPr lang="en-US" sz="3200" dirty="0" err="1" smtClean="0"/>
                  <a:t>Fock</a:t>
                </a:r>
                <a:r>
                  <a:rPr lang="en-US" sz="3200" dirty="0" smtClean="0"/>
                  <a:t> space </a:t>
                </a:r>
                <a:endParaRPr lang="en-US" sz="3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374" y="6015091"/>
                <a:ext cx="10154092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303374" y="4951511"/>
                <a:ext cx="56680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:  </m:t>
                    </m:r>
                  </m:oMath>
                </a14:m>
                <a:r>
                  <a:rPr lang="en-US" sz="4000" dirty="0" smtClean="0"/>
                  <a:t>Fully extended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374" y="4951511"/>
                <a:ext cx="5668039" cy="707886"/>
              </a:xfrm>
              <a:prstGeom prst="rect">
                <a:avLst/>
              </a:prstGeom>
              <a:blipFill>
                <a:blip r:embed="rId8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39" y="80325"/>
            <a:ext cx="1124786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organizers 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asked me to suggest some </a:t>
            </a: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thoughts and 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problems on the topic of ``</a:t>
            </a:r>
            <a:r>
              <a:rPr lang="en-US" sz="36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gauge symmetries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.''</a:t>
            </a:r>
          </a:p>
        </p:txBody>
      </p:sp>
      <p:sp>
        <p:nvSpPr>
          <p:cNvPr id="3" name="Rectangle 2"/>
          <p:cNvSpPr/>
          <p:nvPr/>
        </p:nvSpPr>
        <p:spPr>
          <a:xfrm>
            <a:off x="4753462" y="1583902"/>
            <a:ext cx="1394934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Huh? </a:t>
            </a:r>
            <a:endParaRPr lang="en-US" sz="4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5409" y="2468401"/>
            <a:ext cx="1079872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Gauge symmetry is a </a:t>
            </a:r>
            <a:r>
              <a:rPr lang="en-US" sz="40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redundancy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not a symmetry. 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9374" y="4701088"/>
            <a:ext cx="8537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Maybe I should answer a</a:t>
            </a:r>
          </a:p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i="1" u="sng" dirty="0" smtClean="0">
                <a:solidFill>
                  <a:srgbClr val="00B050"/>
                </a:solidFill>
              </a:rPr>
              <a:t>different</a:t>
            </a:r>
            <a:r>
              <a:rPr lang="en-US" sz="4400" dirty="0" smtClean="0">
                <a:solidFill>
                  <a:srgbClr val="00B050"/>
                </a:solidFill>
              </a:rPr>
              <a:t> question and just </a:t>
            </a:r>
          </a:p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leave out the </a:t>
            </a:r>
            <a:r>
              <a:rPr lang="en-US" sz="4400" dirty="0" smtClean="0">
                <a:solidFill>
                  <a:srgbClr val="00B050"/>
                </a:solidFill>
              </a:rPr>
              <a:t>word </a:t>
            </a:r>
            <a:r>
              <a:rPr lang="en-US" sz="4400" dirty="0" smtClean="0">
                <a:solidFill>
                  <a:srgbClr val="00B050"/>
                </a:solidFill>
              </a:rPr>
              <a:t>“gauge” … </a:t>
            </a:r>
            <a:endParaRPr lang="en-US" sz="4400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65409" y="3614620"/>
            <a:ext cx="2252353" cy="3243380"/>
            <a:chOff x="3946859" y="1263316"/>
            <a:chExt cx="2228850" cy="34590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624" y="1263316"/>
              <a:ext cx="1127244" cy="157814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6859" y="2664995"/>
              <a:ext cx="2228850" cy="20574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331720" y="3521123"/>
            <a:ext cx="7211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Who wants to be redundant?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219" y="27267"/>
            <a:ext cx="1207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But we live in a world with gravity… </a:t>
            </a:r>
            <a:endParaRPr lang="en-US" sz="5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33" y="950597"/>
            <a:ext cx="8765989" cy="5864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43104">
            <a:off x="7235547" y="3930180"/>
            <a:ext cx="1773865" cy="1540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142639">
            <a:off x="5310793" y="3161522"/>
            <a:ext cx="1475087" cy="144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699" y="1986003"/>
            <a:ext cx="106602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33CC"/>
                </a:solidFill>
              </a:rPr>
              <a:t>and the best experts in quantum gravity ensure us that there are no global symmetries either …</a:t>
            </a:r>
            <a:endParaRPr lang="en-US" sz="5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data:image/jpg;base64,/9j/4AAQSkZJRgABAQAAAQABAAD/2wCEAAkGBhQSEBUUEhQUFBQUFBQVFBUVFBQUFBQUFBQVFBQUFBUXHCYeFxkkGRUUHy8gIycpLCwsFR4xNTAqNSYrLCkBCQoKDgwOGg8PGiwkHyQsKSwsLCwsLCwsLSwsKSwpKi0sLCwsLCwsKSwsKSwsKiwsLCwsLCwsLCwsLCwsLCwsLP/AABEIAMMBAwMBIgACEQEDEQH/xAAbAAACAwEBAQAAAAAAAAAAAAADBAACBQEGB//EAEAQAAICAQIDBQUGAwUIAwAAAAECAAMEESEFEjEGQVFhcRMiMoGRFEKhscHRUmLwByOy4fEVQ1Nyc4KDkjOio//EABoBAAIDAQEAAAAAAAAAAAAAAAIDAQQFAAb/xAAzEQACAQMDAgMHAgYDAAAAAAABAgADESEEEjFBURMicQUyYYGhsfAjwRRCkdHh8TNSYv/aAAwDAQACEQMRAD8A+GySSyrOkgXl6kjvthWuvf3D9TBJoo1Py84rY5J1MVbcfhLwf+HXHvH6TtlhY6k6kyoEgEIqQ+JUALHM4qwyVy1dUZVQB4RTNNCjp75M5XVO2Xqvr4D+totfmdy7Dx7z+0XCyAl8mMfVBPLSHzhbctm8h5fvBaS61wyUQ7heJV2VKpu2YuElhVHFx4VcaAakspomMQFM77CaQx500QfFlkaCZnsZw1TT+zSHHneLIOgMyzVKFJpHHgnohipK76MiIaRinNZfMeB/eWemBNcK4bmVgtSkbqbTRpyFfpsfA/1vJZVMzljdGdps+48e8fvFlLZWX6erV/LVFvj/AHlbKoBlmi6AjbeK2VyVaLr0LZEVInarip1H9eRlmWUIjeZnm6m4mibA66j5jwMQtrkptKnUf6xuxQw1EXbYZcLfxK3PvD8vM4ichbEg44GZjLtNpySSSTBnYxQkDWsLc2g0+sE5xH0gFG8wd1up8u6VAkAl1WdxBy5uZ1FjFdcrWkYUaDU9Ipml+jR6md2A1MTvvLeQ8P3nL7uY+XcJxEkqtsmDWrGp5E4+84qRiumXqpjlVMB3ljT6S/MDXRGEpl7GCDVjp+Z9BEb+IM2y+6Px+vdFDc80HNLTjzc9hHbHVfiIHl3/AEi7cTUdFJ+gERFJMKuLD2KOZWOrrv7gA+v5/SFPFm7lUeuplDxJ/L6S64st9kk+QdJFtU3LGCHEn8vpLrxQ96g+moljiSpxJ3k7Trapf5j94ZOIoeoK/jDKAw2IPpM9saD9mR02kbFPEMaqqv8AyLf6TQeiAemSniBGz7jxHX/OOgBhqp1EE3XmWFFKuPLz26zLemBZZqWVRWymMV5Qr6W3EXoyCvmPD9o8QGGo3Ez3SXx7+U+R6/vCZb5ETRrbDsfj7S9lcXZZo2LqNRFbEkK0KvRtkRUiGxbtDoeh/rWUYShEbyLSgCabbhG8iqJssdofmXTvH5Re5IKm2DH10DDevWAnJ0iSNmfGKhoNYEnU6wtx0AHzg1EAd5Yfoo6SAQ1ayqLGKkgsY+jTuYStIvk3a7DoPzh8izlXzP8AWsTVYKDqZY1D2/TX5zqJGqaZWqqPU1QXeN0umuZ2mmTJywmw3b8B6yZmTyDQfEfw8/WIV1EmKVb5aXq1bw/06XPU9v8AMqQWOp3MYqxoenHjtdHf3SWqdBIoaK/maK140OuJO2ZIGy7+fdAszN1P7fSLyZeARcAXh+VR1InPap4/gYFaJcY8jEMFzwJfnTx/AywVT0IgjjyponYk+cciFfFi1mNCq5XoYZLweu35SbkQCtN8EWmXbjwKMUOo2/X1m1ZjRG/HjFfoZQraMr5lhcfJFg8D3j9ROW1TPKFTqNiJo414ceDDr+8hltkQ6Nbxf06nvfeJW1RR1mrbVErqoxGlHVae2ZXDv0PKeh6eRh7a4gyzQx7OZd+o6yXFvMIGmfePCb5RSxIFhHbUiziGplatSsZWmzlIMYyEihEbobVdO8flObvIoG4NM/KIuN5IS1d5I0GUmWxMq7anWWUSohEEExii5vCVrG61gqlhMluVPXaIY3Npq0lCKWPSJ3Wcza93d6S9SQaLG6UhsbCVqKmo24w1FcZst5F1+g85ymuJ5NnO23QbD95XA3GbTN4FPHJ4g0QsdTuTHqMeVx6ppVV6DU7Ad852viFpdOANzSiqFGp/zi9thbyHcP38ZZ2LHy7h4RinGgS7tL4HEBXjxurC8oyECjfr4SaM3kPAfr4ybSwtMDiU9go6kenX8BJonn9IwmFtCfY4W2ESO8UIXz+kr9nB6ER37J5Qb4c7bOuDM+zEiz0TWKEefkZRqQekG1oLUwZmVWlfMeH7Qz1AjUdDJbRB1OVPkeokRNiuDxFL8eJglG1HdN26kHfxmZkUxit0Mz9Vp7eZYyGDKCO+K3VznD7uVuU9G6eRjd9cgjaYakV6d+vWY9yTmLbyt5HYxq+uJOssKbi0xKyGk+4TQtSJ2LHKG5kHlsYC1ItTY2lquodQw6xMiExX0b12nHWUj+RMvKMDL3r7x/rukl7dzr5D8hJIBxCdLsSIuoh61gkEYqE5jOorcw9SwOc3vAeA/ExqoRC1tWJ84pMm8vany0gvcy1Sx6lItSsepWDUMfo6c7kvyp5nYfr+EUx64XPbVgPAfiZfHSCMLHuPErW6DEdxap3Ms35R0HX1hqvdUt4D/SK0pqfMxc0yOFENjU6zS+ADTqf61nMSkAanoBL0JzHU/wBeUMLLAAGJKMYnc98atCVLzOwUePifADqTLZeStFXO3oq67s3h6eJnjMzMa1+Zzqe4dyjwUdwl6jpt2TxMT2j7VGn8i5b7es2sntX3VINP4n1/wg/rM9+0N5+/p6Kv7TP0nouxPZb7bkEOxSipDbkWdOWte4E7Bjod+4Bj3S8KSKOJ5Wp7Q1FU5c/LH2mdV2jvH3g3/Mi/oBNLD7UKdrV5P5l94fNeo/GafHuxKf7Xrw8bUV3Cll1JYorrzOdTudFVm39J6D+0Z8Z+E1/ZkCpj5rY9egG/s0sWwgjqCQDr3kayGpIcWhUvaGppZDE+uZh+zDKGUhgehG4PoRFxguW/u1ZmHcqlj9BPNcN4o1Daj3lPxIeh/Y+c+v8AaG+7HppXFLV45qrb2te3tXcaku431I0I37/pTfT7eeJ6TS+1/GsoHmPc4/PhPHt2dvcbY14P/Ss6/SDXsJmv8ONb/wBwCD5liJt8BtyLrHe3Lvrx6E5739rYSF3Cou/xMRt6egOZ2k4kbXJRrhUQNEsvstJ/mOp038O6VzTS1zeXvFrtUNIbfibEgfUZmGcY1u9TkFkJHusGXUfEAw2Py8DEcqqEI0II7p9H7DcBpBpvyEDte7LjowBUIilrb3U7EDQga+X8Q0Sib2sIWprDT0rvn9zPj96aHWaiWc6BvEb+vfG14KczONOOABbc/Jt7qV8zNzH+VU3+Wk9F2t4DiY1WOuIxcutxdyxPtOR1r5wOgHOHA5dtB39Y00yQT2lCjWFOuE/7Dj6zw96TOuWa96zNvSBTMjW0+snD33I8d/pCWiAoQqysQQGJAJB0Omx0PfprHLlhPhojTndRt2iFggTGLRAGMWZ9UWMqXklWnYyVSxvCJGahF0jVQinmhpxmHGwJ8jM1Jo3fA3pEKxAp8GP1fvKPhG6Fj9AidImhQsU809IthM606uT5mOYyxOsT0vZns+2RelZ/u1ZWsaxhoq0pqXsGuxHukeGskgnAgUGVbu/HP7xLLOiAeJ/L/WTDTeanbTg4xcxqVYsqqrKTpro45t9NtRrp8ongVyChDbTNChUWr+ovBjl+yhfHf5Dp+P5TX4FwOy4OyDUVLzvqQNt+nifdb6QPCODtk5KVKDpqgdgpIrU7szdw2J6zW7T4BwKcgpcnMyvUqBua1arDyhnI0AOm3/dt5XKNLcbniVdbrFooVU+a158745xL21pIPuL7qDyH3vU9fpM7SX5YxgcNtvfkpre1zvyopdtPHQd3nNcLYTwFSo1RyzcmLKs+i8IxDXwmihNruL5QQ/xDGrYVn5dflY08Vm8FuoVWuqesMbAvOvKSaiA45TvsSBuJ9HzG+y2C5unDOH0Y9IP3s7Kq128SqsWPoIL9B+dv3kJ1JlX4ov8AtDiucu4xaDTSe4WNy46EfNH/APaeW7S2+y4bw/F+8Usy7B/13Ip18+QE/ObHZTg3teE2h25arM2s5Fh+5jY1XtbG8yWblA72cTx/aHjBysmy4jlDHRE7q6kAWqseiBR9ZAGfz0kscTKnrux2flWg4q+3tp01CLzulbA8w10BCg+HjpB4HYB3pS27IxcUXDmpXIs5HsX+IDTZTtoT4jxlsLjuaLKeH0XhFW0VL9mKhbGazQ2NYm9nXXXXoILgMsZQqGlUDjkT1fHcR8fAqpKsrXO11+oI05fcqRj06Dm08RPMVe9X46HT9v68p9JPErXzLyt714uP/wDJ0cFaxy8oVgQWZlbf9dJk04a8T+0WJ7OmyvQVUKqKWTTmL2tsWJJ016A+soPTvYfKew02rNNCXH/okdN3AIt2+PE8Lh8LN99dK9bHVB5cx0J+Q1Pynu+P8SFVdrptzocLCUfcxqtFvvHhzspUHv5QYHhPBfsBszL2rZqE9yhLAz89v92hdl2Tqw7z1PdPJDPtyrmLDmd+RURRsAAVSqte5QNgPn4xQ/SB7niHVtq6wIPkUZPc8/a1/hfvN3sbw1kxr7lISy7XGqsOwpqVefKyCe4Kum/8Sgd88hxnjS35o9kCtFdYx6FPUU1LohP8xILHzafUOKcOoGPRwxssUWMqq6pWXNljnn0duiqz76agt7vz+PZmE2Plmp9Oaq0oxHT3W5SR5d8JwVphf6zPpuKmoNU98enF4XJEXxuHNddXUnx2OqL6sQNfQa6/Kb/HezluPXU9oC+25iqE/wB4Aum7r93XmH66RrsCi1W35lg1TDpZwD962zWupfnq34SuiHeFmjrKqmkXU3/vxFv7Vc1Fvpw6f/iwahWPOxgrOT56BNfPmnm7d4lnZDWWM7nV3ZmY+LMSSfqTHPuj0H5Q6xubiUNCu0MpidwixjVwirQllbUDMGZ2QyRkomGSNVRZIzXEvNPT8wt/wH+u+J1iO2fA3pEqjBTgx+p99fT95qcNwXucJUjO56KoLE/Id09pR2BapebMyKcUEfCzB7encin9ZMfJfC4LTZj+5Zl2uLrl+JUQuFrDfd15f8XjPN1BmfQ6lydPe15ix6a6767jr4yWVUtcXJ/pH6ZqlW4RgoGO5x9B9Z6zD4bg4+LZk0VfaRX7q3ZjGumyz+CjHUc1p/5tB57GG7LJdmjIsc6vktTjcwAVa6B/e38oGyoK0RQP5x4zF7eNy304NWpTEqrqCqNea+wBrGAHViWUfXxnpjgZGLiU8OpXXIyg91/KdPZ1kqpQt0A0UAt/KQOolj+b4Dt3megvT58zHF+ijJPpjM8p224mMjPttX4DoqeaIORT8+XX5x3s02Iic96222c3u1KRXVy6DRns11O+uw8O+Cp7K2W56Yre42pWw7EIqe87eB90jTx1E9NgJgrRlXYyW60p7BWtYOtjX/3a2qO46BvDY9PBSIzPuP5/qarVqVGkKS3OBbb8cC5+J7R7s/2ota+wAV049GPbd7KpAqkqoC8zHdjq3l0mbwDs4uafZ2kisFGsIIDOxb3awfFip366AwOEOTDyrf8AinHx1Pqxss/+qiM2W2UYqNWDqjrkue428vtKKT/4VJ/80tISbGUtQiqKgpjmy/S59ebetp8wzAPavyoaxzvpWSSaxzEBCTuSvTU+E9lxCxsDhONVSSl2eGvudSVc1DQU1BhuFPMD683jA/2r4KV8RLVjQX1V3MPB2LKTp4nkBPmTN3imbw+xMHMtyA32fHpr+yIAbXsrIOjb6oobrqNwo0O8vs3BnkgLEiI9u6nv4ljYS81hoqx6DuWYuwVrWJP8nKSf5TO9vDdn8TfDxk0WqxmbfRTYVQWZFrdFUIEUE9Am250lu0vbnGqyXt4eC9tzq9+S/MCVBUmikMNUVgoDHTy37srtd/aQ+WGSmsY9VmnteUg2XEdBa4A1UD7v18IIBx6QiRmafabHKYWFw/BZr1va6xig0+0OtgQFR3Vc4cgnbRFJO2s8Xx/hQxr3p9otpQAOyfCLeX361P3gpPLzbakHYTZr/tHyEw0xahXXyIa/bKD7Y1lieVW+513I327jPKyVuILEdJ7z+0vAuvyK8imt7MV8ekUPWrOqqFOqHlB5SGJ2P6QPZrAbh1VnEMhDW4Rq8KtwVey91Km3kO/Iik7+Z8tfN8I7T5OKCMe+2oHcqre6T48p1GvnpBZOddl3KbrHtsYhAzsWIBPQeA310EjgWMIZbHJn1Ts9Q1/Db6qzzXH2FhUkBnULWTufFlf5nzinDsJ8Km+29TXbdWaKK20DkMQbbCO5Roo17/mJkZV5QgoSpX4SpKkDu0I36RFMhnZndmZtAOZmLHr4nfuma72InuaWjfYVv5TYnGemL9jaepp7NG3haEWVUpZkPbc9h5VCV81VY6b6aMdNRuZbsfk41VzjGBZKKmtycuwaNYq9KqV/3aFtPMhSPOeEy7SdtSQNdBqdB6DuhOHZbrXYoYhLCgcDo3JzMuviAWJ0iPGAIxxDq6B2VgX943txz372HHSe47S8cSgUZ9eHS73oGFzlz7K/TRlZB7pYabHY+6fCeTwccY7DPzhz33OXxaG2NljNr9puX7tQJ1A+8dNNhB4PbXJxa2rqdeQnm5XRbArHqy83Tffw13gez3aofaL/ALZ7S77XV7J7AVNqEMGDLzbaDl6bdB4aRgqhjc/49ZmVdM9IbbX6XubkXwPh8pt/2hMbRiZROpvxl5vJ6yOfQd27/gZh8Wv9jw2mgfHkucq3x9mutWOh/wDV3+YjfG+L1Xvj1DnrxqAtQLaNZys4NtrBduY9dB4Tz3aNaRkWDHZnpDaVs/xFQAPAba66bDbSAzeYsOwH0zH+GVpJTYEWuflc2HrmYVs0F+BfQTPtmgR7o9B+UB+BF6b3mitsVaM3RVoaSpqOZQySGSNlAw6RmuKpGKzEtNKgY2q6gjxBmdXNGpo7wHsfblNYymuqms6WX3NyVLr0GvedxsPEa6aiDTBJIEs6whVVzD8D7YZWNWaqbeVCdeUqjgMepXmB0O3dNfsXScjiNJsJYmw22MTqTya2szE+JX8Zi9oezb4Nwrd635kDo9Z1VlJI10O43B/zno+wp9lRm5X/AAsf2Sf9S88q/PYf+0KzbwrdJKugoNUQC5Fr/E4+8x045aOJPfUFN1ttnsiw5uVriRW6j+JQy6a66ET6FxXjJHE6MTHYhg2NVkWg6u4qPN7LmPRdCzN/EznXpPH9iuFi3imMT8Ka2N5ewUsv48k52U49X/tYZNzBUa26zmOugNgs5NdO7VgIaudt+5/3FVKCiqUtfap+faetXJ1yOKXqCTXRkhT4E6Vjf0qJ9BFuyXZ17uFOOZalfJS0u+w9hUnKW9Obm010HuneBs7UpRdy4RDVA2NY1gLDIst+IuNiUUaBen3j37+W4vx+7IuZrSAdFTkQctaoh1VFQbcoJJ313Oslqqg9+frG0dLWcC3lB25PPl4x8TmfQHycFsILzn2ePeX9n/vMohCqk/wq5br3KNNpj8O7RWB3c8j+1YPYroGrLA6qQvdy9Bp0AA7p5/AyNdj0MIrcjaH5eYneLcCaSaBE3KxLX7/X6/t2mZ2ze18prbWL+10ZWPQAADkGmwC+HgR5zz+s+gXYyX1Gt/VT3q3cR+08VxLhj0PyuP8AlYfCw8VP6dZo0aocW6zyHtLQNp3LKPKfpFA0k5rKkx15lWltZNZXWdkXk2nZ6TsfwzVjcw2TVU83I0JHoCfmfKZ/AeAPkNrutQPvP4/yp4t+A7/Ce0vK1oEQcqqNAB3D+vziatQAWm17L0LVHFRhgcTOz7IuPdr823/b8PznNOd9O4dfT/ODz799pku18z3QWwCxG59TD1jSsee/16fgBFVTmYL4n/UxjMs02Hyle/WQTmZmW8Bw4a2a+AJ+u36yZLwvDU0Rm8ToPlGDAmYx31wO2YfIaZ1xjdzxC5pCyNW+Iuw1MftiVA1cfWM3NGtyJn0MKzRa0xdjDWGLkxiiUKzZnDJOESRkpwqmHrMVUw9bRbCXKL5j9RnrO2mqcK4cte1TiyyzTo1vukFvEjmcD08p42t56zg3aGlsVsTNV3x9eet69Pa0PudVB6jdjp5nrrBpkKTfrLmpVqtMFc2N7TyFTT6DxFPsnCMek7WZdpybB3itQBWD/wDmfkZn4t3B8YixTlZjqdUrdFqq1G459RuNfUeRmNxvtFZmXtdbpqdAqj4UQfCi+W59SSe+EwCA94qg5quotgG5+XE1eDcefG9q1ahmeiypSdfd5+XVxp1I5ek8zTZH8eyJ5tPK2o6HcfqJWU42mbOoQA+Mvof2mlh3xjOq1HOP+79D+kyMa2bGHk9x312MA4Mu038RILFv0M2UYOuh2Pcf67piZWNyHUfCeh8PIwmNlaQla0aDux1mvTaUOh2P9fhH/aLYvK6hlPUHf5+R84jXkK40b5eI9JGpYbr7w8uv0j1btFuquNriKZfY+tt6bCp/hccw+TDcfPWZ79jsgdPZt6OB/iAm4mbpCrn+csjUsJkVfYtFzcC3pMCrsXefiNajzfX/AAgzVwuydNe9rG0j7unInz31P1EZfPi9mYT06yG1LGTR9i0UNyL+s07M4KAFAUDoAAAB4AdJl25BsOg/08zOfZmPxe6PPr9O6cuyFUaKNPzPqZXaoTNhFVMJO22BF0G/ifEzJus1M7ffqZ3Go5jqfhH4+UrsbwybCFxU5RzHqenkP84ll3dYzl5HpMrJtnAXleq4RYvc2p0E0yvKoUdw/HvMU4dVqec9BsPXxhrrYTdpU04sDUbrx6QFzxC14e+yJuY1FmbqqtzGMQdT8p215ZV0UD6wFjyeTBJ8OmFgnMETLO0oBqY4CZdRrmFWraSEadgXMsbFGIsw0OnhCI0vmJ0bx6+sAphDIiWHhuRHK3jVTzPRoxW8UyzRoVrQeQnK3kdxLVWQ9ycy+Y6ftEVaSMiBVHhVLjgzVpsjbKHXQ/I+B7jMmq2OVWxDKQbzW09dWXaYvoVbQ9RHce+dup9ov8w6H9DElJU6HqJ3vCQN2nb4dJ6DHyARodweoMFfgFfeTdfxHr+8Qoumhj5hEXxiaIYOLiDqydI/j8S0g7Kkff4W8R0+Yiz4bjoOYeI/brJGOIe7owmwM9T8Wh9d50ezPd9Cf3mD7QjxlxkGFvkbV6G02z7Ifd19Sf3nGz1X4QB6bTFN5lOcnznb5G1epJj+RxAmIvdrLpiMevujxP7QyqqeZ8T+g7oJzzJ32wIOrF21bYdw7z+wncjJ7hsB3SmRl6zPuvnAXi3cKLmdvuildZdtB8z4CdALtoP69Y9WoRdB8z4mM90TPsdQ2fdEu5AGg6DpEbrIS22I22zlW87U1gosJS15XHTU+Qg2OscROVdPrHnAmRT/AFHueBOWvFHaEteLM0lBFaipczhMLjLvr4QEbUcq+u8NuJWoi7XPSUdt5IItOzrSTUzHVHMunj+cRIh8eyWyq/vD5+sAYNpYqDxKYccj7QCmGRoAS6tCIiab2MeqeCy6fvD5/vKI8ZreK903mkCKqbDEkeNU2wGRRy7jp+XlBo0MgMJVV2otYzYpuh7ag432Pcf38plVXRuq+VmQjIm3R1Cuu1pR0ZDof8j6QteRGRYCNDuIF8H+A/I/oZFweYzw3TNM3H1hq8mHTMMym1XqCJ0XztkJdV0abRzdeu/rvOi9D91foJji+d+0SNpjPHQzXF6fwr9JDnadAB6bflMg5EqciTYyDXQTUszdYpZkRNsicRWboPn3fWTt7xTanosvZfKVUl/Id57oxXhgfFufAdP84R7vDpJuBxA8JnzUwO06AEGi/M959YvbbKWXRS26cqkwK2oVBtWWttirtIzy9NWu56SwAAJiu7VWsJfGr03Py/edteWseLO8gC5vDdhTXaJR2gzOkzgEcJmsbmEx69T5DrCXvLheVdPrFrGgcmWSPCp7ep5lCZJJIyU5ZGjlVmo0PfEYSt4DLeWKNXYZayvQzgjHxDT6QBXSQDeMdNpuvEsph0eLiEUwSI2m1o2jePSLXY2m46flLoYwjRdysvbVrCzRAGFrshrcTXdfpFimkO4aVjTekcxyu+MJkTNBlw8AoJbpaplmsuT47+so9SHu09DpM9bpcXxewjiWv4pXHmEZOGO5j8xK/Y/5h9DA+3nftEmzQd1E9IX7H/N+EsMRf4ifoIv9olTfOs0jfRHSOBUHcPU7/nOvkzPN8qbZOy/Mg6sKLKI2+RF3vgGeUJhhBKdTVM0u90ExnQpPSMV4+m5h3AlUK9UwVVGu56QzvI7wDtI5jSRSFhOO8CTLGV0jBKLksZyMY9WnvH5StNOu56Ql1kgm+BGUqe0b2+UHdZFyZZmlYQFpXqNuMk5O6SQouSSSSdOh6WhbhtOyRR5mhT/4zAiESSScYKcwiwqTskWZfpwqmduUEbzskV1l7lTeJESaSSR8y+skkkkiTJJJJJnSGSckkSJycnZIUCQiQLJJOnCNqgA2g3kkihLz4FhFngzJJHCZbypkEkkKJ6xt9hFLDJJASWNRBzkkkbKE7JJJJnT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g;base64,/9j/4AAQSkZJRgABAQAAAQABAAD/2wCEAAkGBhQSEBUUEhQUFBQUFBQVFBUVFBQUFBQUFBQVFBQUFBUXHCYeFxkkGRUUHy8gIycpLCwsFR4xNTAqNSYrLCkBCQoKDgwOGg8PGiwkHyQsKSwsLCwsLCwsLSwsKSwpKi0sLCwsLCwsKSwsKSwsKiwsLCwsLCwsLCwsLCwsLCwsLP/AABEIAMMBAwMBIgACEQEDEQH/xAAbAAACAwEBAQAAAAAAAAAAAAADBAACBQEGB//EAEAQAAICAQIDBQUGAwUIAwAAAAECAAMEESEFEjEGQVFhcRMiMoGRFEKhscHRUmLwByOy4fEVQ1Nyc4KDkjOio//EABoBAAIDAQEAAAAAAAAAAAAAAAIDAQQFAAb/xAAzEQACAQMDAgMHAgYDAAAAAAABAgADESEEEjFBURMicQUyYYGhsfAjwRRCkdHh8TNSYv/aAAwDAQACEQMRAD8A+GySSyrOkgXl6kjvthWuvf3D9TBJoo1Py84rY5J1MVbcfhLwf+HXHvH6TtlhY6k6kyoEgEIqQ+JUALHM4qwyVy1dUZVQB4RTNNCjp75M5XVO2Xqvr4D+totfmdy7Dx7z+0XCyAl8mMfVBPLSHzhbctm8h5fvBaS61wyUQ7heJV2VKpu2YuElhVHFx4VcaAakspomMQFM77CaQx500QfFlkaCZnsZw1TT+zSHHneLIOgMyzVKFJpHHgnohipK76MiIaRinNZfMeB/eWemBNcK4bmVgtSkbqbTRpyFfpsfA/1vJZVMzljdGdps+48e8fvFlLZWX6erV/LVFvj/AHlbKoBlmi6AjbeK2VyVaLr0LZEVInarip1H9eRlmWUIjeZnm6m4mibA66j5jwMQtrkptKnUf6xuxQw1EXbYZcLfxK3PvD8vM4ichbEg44GZjLtNpySSSTBnYxQkDWsLc2g0+sE5xH0gFG8wd1up8u6VAkAl1WdxBy5uZ1FjFdcrWkYUaDU9Ipml+jR6md2A1MTvvLeQ8P3nL7uY+XcJxEkqtsmDWrGp5E4+84qRiumXqpjlVMB3ljT6S/MDXRGEpl7GCDVjp+Z9BEb+IM2y+6Px+vdFDc80HNLTjzc9hHbHVfiIHl3/AEi7cTUdFJ+gERFJMKuLD2KOZWOrrv7gA+v5/SFPFm7lUeuplDxJ/L6S64st9kk+QdJFtU3LGCHEn8vpLrxQ96g+moljiSpxJ3k7Trapf5j94ZOIoeoK/jDKAw2IPpM9saD9mR02kbFPEMaqqv8AyLf6TQeiAemSniBGz7jxHX/OOgBhqp1EE3XmWFFKuPLz26zLemBZZqWVRWymMV5Qr6W3EXoyCvmPD9o8QGGo3Ez3SXx7+U+R6/vCZb5ETRrbDsfj7S9lcXZZo2LqNRFbEkK0KvRtkRUiGxbtDoeh/rWUYShEbyLSgCabbhG8iqJssdofmXTvH5Re5IKm2DH10DDevWAnJ0iSNmfGKhoNYEnU6wtx0AHzg1EAd5Yfoo6SAQ1ayqLGKkgsY+jTuYStIvk3a7DoPzh8izlXzP8AWsTVYKDqZY1D2/TX5zqJGqaZWqqPU1QXeN0umuZ2mmTJywmw3b8B6yZmTyDQfEfw8/WIV1EmKVb5aXq1bw/06XPU9v8AMqQWOp3MYqxoenHjtdHf3SWqdBIoaK/maK140OuJO2ZIGy7+fdAszN1P7fSLyZeARcAXh+VR1InPap4/gYFaJcY8jEMFzwJfnTx/AywVT0IgjjyponYk+cciFfFi1mNCq5XoYZLweu35SbkQCtN8EWmXbjwKMUOo2/X1m1ZjRG/HjFfoZQraMr5lhcfJFg8D3j9ROW1TPKFTqNiJo414ceDDr+8hltkQ6Nbxf06nvfeJW1RR1mrbVErqoxGlHVae2ZXDv0PKeh6eRh7a4gyzQx7OZd+o6yXFvMIGmfePCb5RSxIFhHbUiziGplatSsZWmzlIMYyEihEbobVdO8flObvIoG4NM/KIuN5IS1d5I0GUmWxMq7anWWUSohEEExii5vCVrG61gqlhMluVPXaIY3Npq0lCKWPSJ3Wcza93d6S9SQaLG6UhsbCVqKmo24w1FcZst5F1+g85ymuJ5NnO23QbD95XA3GbTN4FPHJ4g0QsdTuTHqMeVx6ppVV6DU7Ad852viFpdOANzSiqFGp/zi9thbyHcP38ZZ2LHy7h4RinGgS7tL4HEBXjxurC8oyECjfr4SaM3kPAfr4ybSwtMDiU9go6kenX8BJonn9IwmFtCfY4W2ESO8UIXz+kr9nB6ER37J5Qb4c7bOuDM+zEiz0TWKEefkZRqQekG1oLUwZmVWlfMeH7Qz1AjUdDJbRB1OVPkeokRNiuDxFL8eJglG1HdN26kHfxmZkUxit0Mz9Vp7eZYyGDKCO+K3VznD7uVuU9G6eRjd9cgjaYakV6d+vWY9yTmLbyt5HYxq+uJOssKbi0xKyGk+4TQtSJ2LHKG5kHlsYC1ItTY2lquodQw6xMiExX0b12nHWUj+RMvKMDL3r7x/rukl7dzr5D8hJIBxCdLsSIuoh61gkEYqE5jOorcw9SwOc3vAeA/ExqoRC1tWJ84pMm8vany0gvcy1Sx6lItSsepWDUMfo6c7kvyp5nYfr+EUx64XPbVgPAfiZfHSCMLHuPErW6DEdxap3Ms35R0HX1hqvdUt4D/SK0pqfMxc0yOFENjU6zS+ADTqf61nMSkAanoBL0JzHU/wBeUMLLAAGJKMYnc98atCVLzOwUePifADqTLZeStFXO3oq67s3h6eJnjMzMa1+Zzqe4dyjwUdwl6jpt2TxMT2j7VGn8i5b7es2sntX3VINP4n1/wg/rM9+0N5+/p6Kv7TP0nouxPZb7bkEOxSipDbkWdOWte4E7Bjod+4Bj3S8KSKOJ5Wp7Q1FU5c/LH2mdV2jvH3g3/Mi/oBNLD7UKdrV5P5l94fNeo/GafHuxKf7Xrw8bUV3Cll1JYorrzOdTudFVm39J6D+0Z8Z+E1/ZkCpj5rY9egG/s0sWwgjqCQDr3kayGpIcWhUvaGppZDE+uZh+zDKGUhgehG4PoRFxguW/u1ZmHcqlj9BPNcN4o1Daj3lPxIeh/Y+c+v8AaG+7HppXFLV45qrb2te3tXcaku431I0I37/pTfT7eeJ6TS+1/GsoHmPc4/PhPHt2dvcbY14P/Ss6/SDXsJmv8ONb/wBwCD5liJt8BtyLrHe3Lvrx6E5739rYSF3Cou/xMRt6egOZ2k4kbXJRrhUQNEsvstJ/mOp038O6VzTS1zeXvFrtUNIbfibEgfUZmGcY1u9TkFkJHusGXUfEAw2Py8DEcqqEI0II7p9H7DcBpBpvyEDte7LjowBUIilrb3U7EDQga+X8Q0Sib2sIWprDT0rvn9zPj96aHWaiWc6BvEb+vfG14KczONOOABbc/Jt7qV8zNzH+VU3+Wk9F2t4DiY1WOuIxcutxdyxPtOR1r5wOgHOHA5dtB39Y00yQT2lCjWFOuE/7Dj6zw96TOuWa96zNvSBTMjW0+snD33I8d/pCWiAoQqysQQGJAJB0Omx0PfprHLlhPhojTndRt2iFggTGLRAGMWZ9UWMqXklWnYyVSxvCJGahF0jVQinmhpxmHGwJ8jM1Jo3fA3pEKxAp8GP1fvKPhG6Fj9AidImhQsU809IthM606uT5mOYyxOsT0vZns+2RelZ/u1ZWsaxhoq0pqXsGuxHukeGskgnAgUGVbu/HP7xLLOiAeJ/L/WTDTeanbTg4xcxqVYsqqrKTpro45t9NtRrp8ongVyChDbTNChUWr+ovBjl+yhfHf5Dp+P5TX4FwOy4OyDUVLzvqQNt+nifdb6QPCODtk5KVKDpqgdgpIrU7szdw2J6zW7T4BwKcgpcnMyvUqBua1arDyhnI0AOm3/dt5XKNLcbniVdbrFooVU+a158745xL21pIPuL7qDyH3vU9fpM7SX5YxgcNtvfkpre1zvyopdtPHQd3nNcLYTwFSo1RyzcmLKs+i8IxDXwmihNruL5QQ/xDGrYVn5dflY08Vm8FuoVWuqesMbAvOvKSaiA45TvsSBuJ9HzG+y2C5unDOH0Y9IP3s7Kq128SqsWPoIL9B+dv3kJ1JlX4ov8AtDiucu4xaDTSe4WNy46EfNH/APaeW7S2+y4bw/F+8Usy7B/13Ip18+QE/ObHZTg3teE2h25arM2s5Fh+5jY1XtbG8yWblA72cTx/aHjBysmy4jlDHRE7q6kAWqseiBR9ZAGfz0kscTKnrux2flWg4q+3tp01CLzulbA8w10BCg+HjpB4HYB3pS27IxcUXDmpXIs5HsX+IDTZTtoT4jxlsLjuaLKeH0XhFW0VL9mKhbGazQ2NYm9nXXXXoILgMsZQqGlUDjkT1fHcR8fAqpKsrXO11+oI05fcqRj06Dm08RPMVe9X46HT9v68p9JPErXzLyt714uP/wDJ0cFaxy8oVgQWZlbf9dJk04a8T+0WJ7OmyvQVUKqKWTTmL2tsWJJ016A+soPTvYfKew02rNNCXH/okdN3AIt2+PE8Lh8LN99dK9bHVB5cx0J+Q1Pynu+P8SFVdrptzocLCUfcxqtFvvHhzspUHv5QYHhPBfsBszL2rZqE9yhLAz89v92hdl2Tqw7z1PdPJDPtyrmLDmd+RURRsAAVSqte5QNgPn4xQ/SB7niHVtq6wIPkUZPc8/a1/hfvN3sbw1kxr7lISy7XGqsOwpqVefKyCe4Kum/8Sgd88hxnjS35o9kCtFdYx6FPUU1LohP8xILHzafUOKcOoGPRwxssUWMqq6pWXNljnn0duiqz76agt7vz+PZmE2Plmp9Oaq0oxHT3W5SR5d8JwVphf6zPpuKmoNU98enF4XJEXxuHNddXUnx2OqL6sQNfQa6/Kb/HezluPXU9oC+25iqE/wB4Aum7r93XmH66RrsCi1W35lg1TDpZwD962zWupfnq34SuiHeFmjrKqmkXU3/vxFv7Vc1Fvpw6f/iwahWPOxgrOT56BNfPmnm7d4lnZDWWM7nV3ZmY+LMSSfqTHPuj0H5Q6xubiUNCu0MpidwixjVwirQllbUDMGZ2QyRkomGSNVRZIzXEvNPT8wt/wH+u+J1iO2fA3pEqjBTgx+p99fT95qcNwXucJUjO56KoLE/Id09pR2BapebMyKcUEfCzB7encin9ZMfJfC4LTZj+5Zl2uLrl+JUQuFrDfd15f8XjPN1BmfQ6lydPe15ix6a6767jr4yWVUtcXJ/pH6ZqlW4RgoGO5x9B9Z6zD4bg4+LZk0VfaRX7q3ZjGumyz+CjHUc1p/5tB57GG7LJdmjIsc6vktTjcwAVa6B/e38oGyoK0RQP5x4zF7eNy304NWpTEqrqCqNea+wBrGAHViWUfXxnpjgZGLiU8OpXXIyg91/KdPZ1kqpQt0A0UAt/KQOolj+b4Dt3megvT58zHF+ijJPpjM8p224mMjPttX4DoqeaIORT8+XX5x3s02Iic96222c3u1KRXVy6DRns11O+uw8O+Cp7K2W56Yre42pWw7EIqe87eB90jTx1E9NgJgrRlXYyW60p7BWtYOtjX/3a2qO46BvDY9PBSIzPuP5/qarVqVGkKS3OBbb8cC5+J7R7s/2ota+wAV049GPbd7KpAqkqoC8zHdjq3l0mbwDs4uafZ2kisFGsIIDOxb3awfFip366AwOEOTDyrf8AinHx1Pqxss/+qiM2W2UYqNWDqjrkue428vtKKT/4VJ/80tISbGUtQiqKgpjmy/S59ebetp8wzAPavyoaxzvpWSSaxzEBCTuSvTU+E9lxCxsDhONVSSl2eGvudSVc1DQU1BhuFPMD683jA/2r4KV8RLVjQX1V3MPB2LKTp4nkBPmTN3imbw+xMHMtyA32fHpr+yIAbXsrIOjb6oobrqNwo0O8vs3BnkgLEiI9u6nv4ljYS81hoqx6DuWYuwVrWJP8nKSf5TO9vDdn8TfDxk0WqxmbfRTYVQWZFrdFUIEUE9Am250lu0vbnGqyXt4eC9tzq9+S/MCVBUmikMNUVgoDHTy37srtd/aQ+WGSmsY9VmnteUg2XEdBa4A1UD7v18IIBx6QiRmafabHKYWFw/BZr1va6xig0+0OtgQFR3Vc4cgnbRFJO2s8Xx/hQxr3p9otpQAOyfCLeX361P3gpPLzbakHYTZr/tHyEw0xahXXyIa/bKD7Y1lieVW+513I327jPKyVuILEdJ7z+0vAuvyK8imt7MV8ekUPWrOqqFOqHlB5SGJ2P6QPZrAbh1VnEMhDW4Rq8KtwVey91Km3kO/Iik7+Z8tfN8I7T5OKCMe+2oHcqre6T48p1GvnpBZOddl3KbrHtsYhAzsWIBPQeA310EjgWMIZbHJn1Ts9Q1/Db6qzzXH2FhUkBnULWTufFlf5nzinDsJ8Km+29TXbdWaKK20DkMQbbCO5Roo17/mJkZV5QgoSpX4SpKkDu0I36RFMhnZndmZtAOZmLHr4nfuma72InuaWjfYVv5TYnGemL9jaepp7NG3haEWVUpZkPbc9h5VCV81VY6b6aMdNRuZbsfk41VzjGBZKKmtycuwaNYq9KqV/3aFtPMhSPOeEy7SdtSQNdBqdB6DuhOHZbrXYoYhLCgcDo3JzMuviAWJ0iPGAIxxDq6B2VgX943txz372HHSe47S8cSgUZ9eHS73oGFzlz7K/TRlZB7pYabHY+6fCeTwccY7DPzhz33OXxaG2NljNr9puX7tQJ1A+8dNNhB4PbXJxa2rqdeQnm5XRbArHqy83Tffw13gez3aofaL/ALZ7S77XV7J7AVNqEMGDLzbaDl6bdB4aRgqhjc/49ZmVdM9IbbX6XubkXwPh8pt/2hMbRiZROpvxl5vJ6yOfQd27/gZh8Wv9jw2mgfHkucq3x9mutWOh/wDV3+YjfG+L1Xvj1DnrxqAtQLaNZys4NtrBduY9dB4Tz3aNaRkWDHZnpDaVs/xFQAPAba66bDbSAzeYsOwH0zH+GVpJTYEWuflc2HrmYVs0F+BfQTPtmgR7o9B+UB+BF6b3mitsVaM3RVoaSpqOZQySGSNlAw6RmuKpGKzEtNKgY2q6gjxBmdXNGpo7wHsfblNYymuqms6WX3NyVLr0GvedxsPEa6aiDTBJIEs6whVVzD8D7YZWNWaqbeVCdeUqjgMepXmB0O3dNfsXScjiNJsJYmw22MTqTya2szE+JX8Zi9oezb4Nwrd635kDo9Z1VlJI10O43B/zno+wp9lRm5X/AAsf2Sf9S88q/PYf+0KzbwrdJKugoNUQC5Fr/E4+8x045aOJPfUFN1ttnsiw5uVriRW6j+JQy6a66ET6FxXjJHE6MTHYhg2NVkWg6u4qPN7LmPRdCzN/EznXpPH9iuFi3imMT8Ka2N5ewUsv48k52U49X/tYZNzBUa26zmOugNgs5NdO7VgIaudt+5/3FVKCiqUtfap+faetXJ1yOKXqCTXRkhT4E6Vjf0qJ9BFuyXZ17uFOOZalfJS0u+w9hUnKW9Obm010HuneBs7UpRdy4RDVA2NY1gLDIst+IuNiUUaBen3j37+W4vx+7IuZrSAdFTkQctaoh1VFQbcoJJ313Oslqqg9+frG0dLWcC3lB25PPl4x8TmfQHycFsILzn2ePeX9n/vMohCqk/wq5br3KNNpj8O7RWB3c8j+1YPYroGrLA6qQvdy9Bp0AA7p5/AyNdj0MIrcjaH5eYneLcCaSaBE3KxLX7/X6/t2mZ2ze18prbWL+10ZWPQAADkGmwC+HgR5zz+s+gXYyX1Gt/VT3q3cR+08VxLhj0PyuP8AlYfCw8VP6dZo0aocW6zyHtLQNp3LKPKfpFA0k5rKkx15lWltZNZXWdkXk2nZ6TsfwzVjcw2TVU83I0JHoCfmfKZ/AeAPkNrutQPvP4/yp4t+A7/Ce0vK1oEQcqqNAB3D+vziatQAWm17L0LVHFRhgcTOz7IuPdr823/b8PznNOd9O4dfT/ODz799pku18z3QWwCxG59TD1jSsee/16fgBFVTmYL4n/UxjMs02Hyle/WQTmZmW8Bw4a2a+AJ+u36yZLwvDU0Rm8ToPlGDAmYx31wO2YfIaZ1xjdzxC5pCyNW+Iuw1MftiVA1cfWM3NGtyJn0MKzRa0xdjDWGLkxiiUKzZnDJOESRkpwqmHrMVUw9bRbCXKL5j9RnrO2mqcK4cte1TiyyzTo1vukFvEjmcD08p42t56zg3aGlsVsTNV3x9eet69Pa0PudVB6jdjp5nrrBpkKTfrLmpVqtMFc2N7TyFTT6DxFPsnCMek7WZdpybB3itQBWD/wDmfkZn4t3B8YixTlZjqdUrdFqq1G459RuNfUeRmNxvtFZmXtdbpqdAqj4UQfCi+W59SSe+EwCA94qg5quotgG5+XE1eDcefG9q1ahmeiypSdfd5+XVxp1I5ek8zTZH8eyJ5tPK2o6HcfqJWU42mbOoQA+Mvof2mlh3xjOq1HOP+79D+kyMa2bGHk9x312MA4Mu038RILFv0M2UYOuh2Pcf67piZWNyHUfCeh8PIwmNlaQla0aDux1mvTaUOh2P9fhH/aLYvK6hlPUHf5+R84jXkK40b5eI9JGpYbr7w8uv0j1btFuquNriKZfY+tt6bCp/hccw+TDcfPWZ79jsgdPZt6OB/iAm4mbpCrn+csjUsJkVfYtFzcC3pMCrsXefiNajzfX/AAgzVwuydNe9rG0j7unInz31P1EZfPi9mYT06yG1LGTR9i0UNyL+s07M4KAFAUDoAAAB4AdJl25BsOg/08zOfZmPxe6PPr9O6cuyFUaKNPzPqZXaoTNhFVMJO22BF0G/ifEzJus1M7ffqZ3Go5jqfhH4+UrsbwybCFxU5RzHqenkP84ll3dYzl5HpMrJtnAXleq4RYvc2p0E0yvKoUdw/HvMU4dVqec9BsPXxhrrYTdpU04sDUbrx6QFzxC14e+yJuY1FmbqqtzGMQdT8p215ZV0UD6wFjyeTBJ8OmFgnMETLO0oBqY4CZdRrmFWraSEadgXMsbFGIsw0OnhCI0vmJ0bx6+sAphDIiWHhuRHK3jVTzPRoxW8UyzRoVrQeQnK3kdxLVWQ9ycy+Y6ftEVaSMiBVHhVLjgzVpsjbKHXQ/I+B7jMmq2OVWxDKQbzW09dWXaYvoVbQ9RHce+dup9ov8w6H9DElJU6HqJ3vCQN2nb4dJ6DHyARodweoMFfgFfeTdfxHr+8Qoumhj5hEXxiaIYOLiDqydI/j8S0g7Kkff4W8R0+Yiz4bjoOYeI/brJGOIe7owmwM9T8Wh9d50ezPd9Cf3mD7QjxlxkGFvkbV6G02z7Ifd19Sf3nGz1X4QB6bTFN5lOcnznb5G1epJj+RxAmIvdrLpiMevujxP7QyqqeZ8T+g7oJzzJ32wIOrF21bYdw7z+wncjJ7hsB3SmRl6zPuvnAXi3cKLmdvuildZdtB8z4CdALtoP69Y9WoRdB8z4mM90TPsdQ2fdEu5AGg6DpEbrIS22I22zlW87U1gosJS15XHTU+Qg2OscROVdPrHnAmRT/AFHueBOWvFHaEteLM0lBFaipczhMLjLvr4QEbUcq+u8NuJWoi7XPSUdt5IItOzrSTUzHVHMunj+cRIh8eyWyq/vD5+sAYNpYqDxKYccj7QCmGRoAS6tCIiab2MeqeCy6fvD5/vKI8ZreK903mkCKqbDEkeNU2wGRRy7jp+XlBo0MgMJVV2otYzYpuh7ag432Pcf38plVXRuq+VmQjIm3R1Cuu1pR0ZDof8j6QteRGRYCNDuIF8H+A/I/oZFweYzw3TNM3H1hq8mHTMMym1XqCJ0XztkJdV0abRzdeu/rvOi9D91foJji+d+0SNpjPHQzXF6fwr9JDnadAB6bflMg5EqciTYyDXQTUszdYpZkRNsicRWboPn3fWTt7xTanosvZfKVUl/Id57oxXhgfFufAdP84R7vDpJuBxA8JnzUwO06AEGi/M959YvbbKWXRS26cqkwK2oVBtWWttirtIzy9NWu56SwAAJiu7VWsJfGr03Py/edteWseLO8gC5vDdhTXaJR2gzOkzgEcJmsbmEx69T5DrCXvLheVdPrFrGgcmWSPCp7ep5lCZJJIyU5ZGjlVmo0PfEYSt4DLeWKNXYZayvQzgjHxDT6QBXSQDeMdNpuvEsph0eLiEUwSI2m1o2jePSLXY2m46flLoYwjRdysvbVrCzRAGFrshrcTXdfpFimkO4aVjTekcxyu+MJkTNBlw8AoJbpaplmsuT47+so9SHu09DpM9bpcXxewjiWv4pXHmEZOGO5j8xK/Y/5h9DA+3nftEmzQd1E9IX7H/N+EsMRf4ifoIv9olTfOs0jfRHSOBUHcPU7/nOvkzPN8qbZOy/Mg6sKLKI2+RF3vgGeUJhhBKdTVM0u90ExnQpPSMV4+m5h3AlUK9UwVVGu56QzvI7wDtI5jSRSFhOO8CTLGV0jBKLksZyMY9WnvH5StNOu56Ql1kgm+BGUqe0b2+UHdZFyZZmlYQFpXqNuMk5O6SQouSSSSdOh6WhbhtOyRR5mhT/4zAiESSScYKcwiwqTskWZfpwqmduUEbzskV1l7lTeJESaSSR8y+skkkkiTJJJJJnSGSckkSJycnZIUCQiQLJJOnCNqgA2g3kkihLz4FhFngzJJHCZbypkEkkKJ6xt9hFLDJJASWNRBzkkkbKE7JJJJnT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geenkgo.fr/mode-developpement-durable/wp-content/uploads/blog/images/t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36579"/>
            <a:ext cx="9144000" cy="6894579"/>
          </a:xfrm>
          <a:prstGeom prst="rect">
            <a:avLst/>
          </a:prstGeom>
          <a:noFill/>
        </p:spPr>
      </p:pic>
      <p:grpSp>
        <p:nvGrpSpPr>
          <p:cNvPr id="2" name="Group 8"/>
          <p:cNvGrpSpPr/>
          <p:nvPr/>
        </p:nvGrpSpPr>
        <p:grpSpPr>
          <a:xfrm>
            <a:off x="3657600" y="1676400"/>
            <a:ext cx="2667000" cy="1553350"/>
            <a:chOff x="2133600" y="1676400"/>
            <a:chExt cx="2667000" cy="1553350"/>
          </a:xfrm>
        </p:grpSpPr>
        <p:grpSp>
          <p:nvGrpSpPr>
            <p:cNvPr id="3" name="Group 6"/>
            <p:cNvGrpSpPr/>
            <p:nvPr/>
          </p:nvGrpSpPr>
          <p:grpSpPr>
            <a:xfrm rot="21003426">
              <a:off x="2133600" y="1676400"/>
              <a:ext cx="2667000" cy="838200"/>
              <a:chOff x="2133600" y="1676400"/>
              <a:chExt cx="2667000" cy="8382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133600" y="1676400"/>
                <a:ext cx="2667000" cy="8382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819400" y="1828800"/>
                <a:ext cx="137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FF00"/>
                    </a:solidFill>
                  </a:rPr>
                  <a:t>NOT</a:t>
                </a:r>
              </a:p>
            </p:txBody>
          </p:sp>
        </p:grpSp>
        <p:sp>
          <p:nvSpPr>
            <p:cNvPr id="8" name="Down Arrow 7"/>
            <p:cNvSpPr/>
            <p:nvPr/>
          </p:nvSpPr>
          <p:spPr>
            <a:xfrm rot="-660000">
              <a:off x="3421998" y="2467750"/>
              <a:ext cx="381000" cy="7620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5801"/>
      </p:ext>
    </p:extLst>
  </p:cSld>
  <p:clrMapOvr>
    <a:masterClrMapping/>
  </p:clrMapOvr>
  <p:transition advTm="7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486" y="212774"/>
            <a:ext cx="8653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Why are gauge symmetries useful?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985137" y="1238505"/>
            <a:ext cx="6519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Locality in field theory  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4" y="2803365"/>
            <a:ext cx="4052382" cy="2700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6" y="2390140"/>
            <a:ext cx="3394778" cy="2542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142" y="4668189"/>
            <a:ext cx="3781353" cy="2117558"/>
          </a:xfrm>
          <a:prstGeom prst="rect">
            <a:avLst/>
          </a:prstGeom>
        </p:spPr>
      </p:pic>
      <p:pic>
        <p:nvPicPr>
          <p:cNvPr id="12" name="Picture 2" descr="Large Hadron Collider prepares to deliver six times the d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94" y="2085203"/>
            <a:ext cx="5268995" cy="270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7134" y="4486153"/>
            <a:ext cx="3446263" cy="280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63745" y="4678341"/>
                <a:ext cx="103272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C00000"/>
                    </a:solidFill>
                  </a:rPr>
                  <a:t>Homogeneous coordinates for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? 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745" y="4678341"/>
                <a:ext cx="10327203" cy="769441"/>
              </a:xfrm>
              <a:prstGeom prst="rect">
                <a:avLst/>
              </a:prstGeom>
              <a:blipFill>
                <a:blip r:embed="rId2"/>
                <a:stretch>
                  <a:fillRect l="-2361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43994" y="219793"/>
            <a:ext cx="10203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33CC"/>
                </a:solidFill>
              </a:rPr>
              <a:t>Intersection theory on moduli spaces of PDE’s  </a:t>
            </a:r>
          </a:p>
          <a:p>
            <a:pPr algn="ctr"/>
            <a:r>
              <a:rPr lang="en-US" sz="4000" dirty="0" smtClean="0">
                <a:solidFill>
                  <a:srgbClr val="0033CC"/>
                </a:solidFill>
              </a:rPr>
              <a:t>(often associated with a Q-fixed points) </a:t>
            </a:r>
            <a:br>
              <a:rPr lang="en-US" sz="4000" dirty="0" smtClean="0">
                <a:solidFill>
                  <a:srgbClr val="0033CC"/>
                </a:solidFill>
              </a:rPr>
            </a:br>
            <a:r>
              <a:rPr lang="en-US" sz="4000" dirty="0" smtClean="0">
                <a:solidFill>
                  <a:srgbClr val="0033CC"/>
                </a:solidFill>
              </a:rPr>
              <a:t>lead to </a:t>
            </a:r>
            <a:r>
              <a:rPr lang="en-US" sz="4000" b="1" i="1" u="sng" dirty="0" smtClean="0">
                <a:solidFill>
                  <a:srgbClr val="0033CC"/>
                </a:solidFill>
              </a:rPr>
              <a:t>global</a:t>
            </a:r>
            <a:r>
              <a:rPr lang="en-US" sz="4000" dirty="0" smtClean="0">
                <a:solidFill>
                  <a:srgbClr val="0033CC"/>
                </a:solidFill>
              </a:rPr>
              <a:t> invariants of manifolds.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621" y="2403602"/>
            <a:ext cx="11973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A386"/>
                </a:solidFill>
              </a:rPr>
              <a:t>These moduli spaces are often stacks, and the </a:t>
            </a:r>
            <a:r>
              <a:rPr lang="en-US" sz="4000" dirty="0" err="1" smtClean="0">
                <a:solidFill>
                  <a:srgbClr val="0DA386"/>
                </a:solidFill>
              </a:rPr>
              <a:t>automorphisms</a:t>
            </a:r>
            <a:r>
              <a:rPr lang="en-US" sz="4000" dirty="0" smtClean="0">
                <a:solidFill>
                  <a:srgbClr val="0DA386"/>
                </a:solidFill>
              </a:rPr>
              <a:t> of objects are important information, that you can only recover from a gauge principle. </a:t>
            </a:r>
            <a:endParaRPr lang="en-US" sz="4000" dirty="0">
              <a:solidFill>
                <a:srgbClr val="0DA38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3872" y="5783529"/>
            <a:ext cx="8938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5265B"/>
                </a:solidFill>
              </a:rPr>
              <a:t>Projective/injective resolutions ?  </a:t>
            </a:r>
            <a:endParaRPr lang="en-US" sz="4400" dirty="0">
              <a:solidFill>
                <a:srgbClr val="0526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5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73049" y="-86245"/>
            <a:ext cx="9005919" cy="2473154"/>
            <a:chOff x="876300" y="5218287"/>
            <a:chExt cx="7505700" cy="1828800"/>
          </a:xfrm>
        </p:grpSpPr>
        <p:sp>
          <p:nvSpPr>
            <p:cNvPr id="7" name="Horizontal Scroll 6"/>
            <p:cNvSpPr/>
            <p:nvPr/>
          </p:nvSpPr>
          <p:spPr>
            <a:xfrm>
              <a:off x="876300" y="5218287"/>
              <a:ext cx="7391400" cy="1828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3000" y="5717188"/>
              <a:ext cx="7239000" cy="75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000" dirty="0">
                <a:latin typeface="Old English Text MT" panose="03040902040508030806" pitchFamily="66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9267" y="403462"/>
            <a:ext cx="8685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ld English Text MT" panose="03040902040508030806" pitchFamily="66" charset="0"/>
              </a:rPr>
              <a:t>Traditional Questions</a:t>
            </a:r>
            <a:endParaRPr lang="en-US" sz="6000" dirty="0">
              <a:latin typeface="Old English Text MT" panose="03040902040508030806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4547" y="2093807"/>
                <a:ext cx="1009185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C00000"/>
                    </a:solidFill>
                    <a:latin typeface="Old English Text MT" panose="03040902040508030806" pitchFamily="66" charset="0"/>
                  </a:rPr>
                  <a:t>What are the interesting extensions of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𝐴𝑢𝑡</m:t>
                    </m:r>
                    <m:r>
                      <a:rPr lang="en-US" sz="4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  <a:latin typeface="Old English Text MT" panose="03040902040508030806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  <a:latin typeface="Old English Text MT" panose="03040902040508030806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𝐷𝑖𝑓𝑓</m:t>
                    </m:r>
                    <m:r>
                      <a:rPr lang="en-US" sz="4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  <a:latin typeface="Old English Text MT" panose="03040902040508030806" pitchFamily="66" charset="0"/>
                  </a:rPr>
                  <a:t> in higher dimensions? </a:t>
                </a:r>
                <a:endParaRPr lang="en-US" sz="4400" dirty="0">
                  <a:solidFill>
                    <a:srgbClr val="C00000"/>
                  </a:solidFill>
                  <a:latin typeface="Old English Text MT" panose="03040902040508030806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47" y="2093807"/>
                <a:ext cx="10091853" cy="1446550"/>
              </a:xfrm>
              <a:prstGeom prst="rect">
                <a:avLst/>
              </a:prstGeom>
              <a:blipFill>
                <a:blip r:embed="rId2"/>
                <a:stretch>
                  <a:fillRect t="-7983" r="-1390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57225" y="3653034"/>
            <a:ext cx="10091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Old English Text MT" panose="03040902040508030806" pitchFamily="66" charset="0"/>
              </a:rPr>
              <a:t>What  can we say about the topology and geometry of these groups? </a:t>
            </a:r>
            <a:endParaRPr lang="en-US" sz="4800" dirty="0">
              <a:solidFill>
                <a:srgbClr val="0000FF"/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134" y="5103674"/>
            <a:ext cx="11054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Old English Text MT" panose="03040902040508030806" pitchFamily="66" charset="0"/>
              </a:rPr>
              <a:t>What can we say about the representation theory of these groups? </a:t>
            </a:r>
            <a:endParaRPr lang="en-US" sz="5400" dirty="0">
              <a:solidFill>
                <a:srgbClr val="FF0000"/>
              </a:solidFill>
              <a:latin typeface="Old English Text MT" panose="03040902040508030806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555269" y="3062177"/>
            <a:ext cx="6638" cy="2764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3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-152399" y="121363"/>
                <a:ext cx="12344399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0000FF"/>
                    </a:solidFill>
                  </a:rPr>
                  <a:t>Topology change and duality symmetry in string theory suggest that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𝐴𝑢𝑡</m:t>
                    </m:r>
                    <m:r>
                      <a:rPr lang="en-US" sz="4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𝐷𝑖𝑓𝑓</m:t>
                    </m:r>
                    <m:r>
                      <a:rPr lang="en-US" sz="4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4400" dirty="0" smtClean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4400" dirty="0" smtClean="0">
                    <a:solidFill>
                      <a:srgbClr val="0000FF"/>
                    </a:solidFill>
                  </a:rPr>
                  <a:t>are </a:t>
                </a:r>
                <a:r>
                  <a:rPr lang="en-US" sz="4400" dirty="0" smtClean="0">
                    <a:solidFill>
                      <a:srgbClr val="0000FF"/>
                    </a:solidFill>
                  </a:rPr>
                  <a:t>not the full story in the search for </a:t>
                </a:r>
                <a:endParaRPr lang="en-US" sz="4400" dirty="0" smtClean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4400" dirty="0" smtClean="0">
                    <a:solidFill>
                      <a:srgbClr val="0000FF"/>
                    </a:solidFill>
                  </a:rPr>
                  <a:t>``</a:t>
                </a:r>
                <a:r>
                  <a:rPr lang="en-US" sz="4400" dirty="0" smtClean="0">
                    <a:solidFill>
                      <a:srgbClr val="0000FF"/>
                    </a:solidFill>
                  </a:rPr>
                  <a:t>the gauge </a:t>
                </a:r>
                <a:r>
                  <a:rPr lang="en-US" sz="4400" dirty="0" smtClean="0">
                    <a:solidFill>
                      <a:srgbClr val="0000FF"/>
                    </a:solidFill>
                  </a:rPr>
                  <a:t>group of nature</a:t>
                </a:r>
                <a:r>
                  <a:rPr lang="en-US" sz="4400" dirty="0" smtClean="0">
                    <a:solidFill>
                      <a:srgbClr val="0000FF"/>
                    </a:solidFill>
                  </a:rPr>
                  <a:t>.’’</a:t>
                </a:r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399" y="121363"/>
                <a:ext cx="12344399" cy="2800767"/>
              </a:xfrm>
              <a:prstGeom prst="rect">
                <a:avLst/>
              </a:prstGeom>
              <a:blipFill>
                <a:blip r:embed="rId2"/>
                <a:stretch>
                  <a:fillRect t="-4575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53967" y="3378526"/>
            <a:ext cx="9723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String field theory gives a hint  </a:t>
            </a:r>
            <a:endParaRPr lang="en-US" sz="4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8615" y="4880041"/>
                <a:ext cx="1070517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B050"/>
                    </a:solidFill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B050"/>
                    </a:solidFill>
                  </a:rPr>
                  <a:t>  structures &amp; BV quantization (odd </a:t>
                </a:r>
                <a:r>
                  <a:rPr lang="en-US" sz="4800" dirty="0" err="1" smtClean="0">
                    <a:solidFill>
                      <a:srgbClr val="00B050"/>
                    </a:solidFill>
                  </a:rPr>
                  <a:t>symplectic</a:t>
                </a:r>
                <a:r>
                  <a:rPr lang="en-US" sz="4800" dirty="0" smtClean="0">
                    <a:solidFill>
                      <a:srgbClr val="00B050"/>
                    </a:solidFill>
                  </a:rPr>
                  <a:t> geometry)  </a:t>
                </a:r>
                <a:endParaRPr lang="en-US" sz="4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15" y="4880041"/>
                <a:ext cx="10705170" cy="1569660"/>
              </a:xfrm>
              <a:prstGeom prst="rect">
                <a:avLst/>
              </a:prstGeom>
              <a:blipFill>
                <a:blip r:embed="rId3"/>
                <a:stretch>
                  <a:fillRect t="-8560" r="-1993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1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13543</TotalTime>
  <Words>1053</Words>
  <Application>Microsoft Office PowerPoint</Application>
  <PresentationFormat>Widescreen</PresentationFormat>
  <Paragraphs>90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Old English Text MT</vt:lpstr>
      <vt:lpstr>Times New Roman</vt:lpstr>
      <vt:lpstr>Office Theme</vt:lpstr>
      <vt:lpstr>Simons Collaboration Discussion – Gauge Symmetries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Generalizations Of Symmetry – 1 </vt:lpstr>
      <vt:lpstr>Generalizations Of Symmetry – 2</vt:lpstr>
      <vt:lpstr>What Is The Nonabelian 6d (2,0) Theory ?</vt:lpstr>
      <vt:lpstr>Generalizations Of Symmetry – 3</vt:lpstr>
      <vt:lpstr>PowerPoint Presentation</vt:lpstr>
      <vt:lpstr>PowerPoint Presentation</vt:lpstr>
      <vt:lpstr>Generalizations Of Symmetry – 4</vt:lpstr>
      <vt:lpstr>PowerPoint Presentation</vt:lpstr>
      <vt:lpstr>Summing Bordisms In 2d TQFT</vt:lpstr>
      <vt:lpstr>Example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Moore</dc:creator>
  <cp:lastModifiedBy>Greg Moore</cp:lastModifiedBy>
  <cp:revision>920</cp:revision>
  <cp:lastPrinted>2021-09-23T21:26:40Z</cp:lastPrinted>
  <dcterms:created xsi:type="dcterms:W3CDTF">2020-09-07T19:09:53Z</dcterms:created>
  <dcterms:modified xsi:type="dcterms:W3CDTF">2021-10-13T01:14:28Z</dcterms:modified>
</cp:coreProperties>
</file>