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302" r:id="rId4"/>
    <p:sldId id="257" r:id="rId5"/>
    <p:sldId id="258" r:id="rId6"/>
    <p:sldId id="303" r:id="rId7"/>
    <p:sldId id="260" r:id="rId8"/>
    <p:sldId id="262" r:id="rId9"/>
    <p:sldId id="311" r:id="rId10"/>
    <p:sldId id="263" r:id="rId11"/>
    <p:sldId id="264" r:id="rId12"/>
    <p:sldId id="265" r:id="rId13"/>
    <p:sldId id="304" r:id="rId14"/>
    <p:sldId id="266" r:id="rId15"/>
    <p:sldId id="267" r:id="rId16"/>
    <p:sldId id="268" r:id="rId17"/>
    <p:sldId id="269" r:id="rId18"/>
    <p:sldId id="271" r:id="rId19"/>
    <p:sldId id="305" r:id="rId20"/>
    <p:sldId id="270" r:id="rId21"/>
    <p:sldId id="272" r:id="rId22"/>
    <p:sldId id="301" r:id="rId23"/>
    <p:sldId id="312" r:id="rId24"/>
    <p:sldId id="273" r:id="rId25"/>
    <p:sldId id="274" r:id="rId26"/>
    <p:sldId id="306" r:id="rId27"/>
    <p:sldId id="275" r:id="rId28"/>
    <p:sldId id="276" r:id="rId29"/>
    <p:sldId id="277" r:id="rId30"/>
    <p:sldId id="278" r:id="rId31"/>
    <p:sldId id="307" r:id="rId32"/>
    <p:sldId id="291" r:id="rId33"/>
    <p:sldId id="292" r:id="rId34"/>
    <p:sldId id="308" r:id="rId35"/>
    <p:sldId id="279" r:id="rId36"/>
    <p:sldId id="280" r:id="rId37"/>
    <p:sldId id="287" r:id="rId38"/>
    <p:sldId id="281" r:id="rId39"/>
    <p:sldId id="316" r:id="rId40"/>
    <p:sldId id="282" r:id="rId41"/>
    <p:sldId id="283" r:id="rId42"/>
    <p:sldId id="309" r:id="rId43"/>
    <p:sldId id="284" r:id="rId44"/>
    <p:sldId id="285" r:id="rId45"/>
    <p:sldId id="286" r:id="rId46"/>
    <p:sldId id="288" r:id="rId47"/>
    <p:sldId id="289" r:id="rId48"/>
    <p:sldId id="295" r:id="rId49"/>
    <p:sldId id="290" r:id="rId50"/>
    <p:sldId id="293" r:id="rId51"/>
    <p:sldId id="294" r:id="rId52"/>
    <p:sldId id="296" r:id="rId53"/>
    <p:sldId id="310" r:id="rId54"/>
    <p:sldId id="297" r:id="rId55"/>
    <p:sldId id="298" r:id="rId56"/>
    <p:sldId id="299" r:id="rId57"/>
    <p:sldId id="314" r:id="rId58"/>
    <p:sldId id="315" r:id="rId59"/>
    <p:sldId id="300" r:id="rId6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089F"/>
    <a:srgbClr val="030C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p:cViewPr varScale="1">
        <p:scale>
          <a:sx n="70" d="100"/>
          <a:sy n="70" d="100"/>
        </p:scale>
        <p:origin x="624"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DA76D3-3B68-47FB-9B26-485DFD70874E}" type="datetimeFigureOut">
              <a:rPr lang="en-US" smtClean="0"/>
              <a:pPr/>
              <a:t>6/12/2013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140EC-04E5-487C-B102-445AC97EBE5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DA76D3-3B68-47FB-9B26-485DFD70874E}" type="datetimeFigureOut">
              <a:rPr lang="en-US" smtClean="0"/>
              <a:pPr/>
              <a:t>6/12/2013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140EC-04E5-487C-B102-445AC97EBE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DA76D3-3B68-47FB-9B26-485DFD70874E}" type="datetimeFigureOut">
              <a:rPr lang="en-US" smtClean="0"/>
              <a:pPr/>
              <a:t>6/12/2013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140EC-04E5-487C-B102-445AC97EBE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DA76D3-3B68-47FB-9B26-485DFD70874E}" type="datetimeFigureOut">
              <a:rPr lang="en-US" smtClean="0"/>
              <a:pPr/>
              <a:t>6/12/2013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140EC-04E5-487C-B102-445AC97EBE5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DA76D3-3B68-47FB-9B26-485DFD70874E}" type="datetimeFigureOut">
              <a:rPr lang="en-US" smtClean="0"/>
              <a:pPr/>
              <a:t>6/12/2013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140EC-04E5-487C-B102-445AC97EBE5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DA76D3-3B68-47FB-9B26-485DFD70874E}" type="datetimeFigureOut">
              <a:rPr lang="en-US" smtClean="0"/>
              <a:pPr/>
              <a:t>6/12/2013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140EC-04E5-487C-B102-445AC97EBE5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DA76D3-3B68-47FB-9B26-485DFD70874E}" type="datetimeFigureOut">
              <a:rPr lang="en-US" smtClean="0"/>
              <a:pPr/>
              <a:t>6/12/2013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0140EC-04E5-487C-B102-445AC97EBE5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DA76D3-3B68-47FB-9B26-485DFD70874E}" type="datetimeFigureOut">
              <a:rPr lang="en-US" smtClean="0"/>
              <a:pPr/>
              <a:t>6/12/2013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0140EC-04E5-487C-B102-445AC97EBE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A76D3-3B68-47FB-9B26-485DFD70874E}" type="datetimeFigureOut">
              <a:rPr lang="en-US" smtClean="0"/>
              <a:pPr/>
              <a:t>6/12/2013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0140EC-04E5-487C-B102-445AC97EBE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DA76D3-3B68-47FB-9B26-485DFD70874E}" type="datetimeFigureOut">
              <a:rPr lang="en-US" smtClean="0"/>
              <a:pPr/>
              <a:t>6/12/2013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140EC-04E5-487C-B102-445AC97EBE5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DA76D3-3B68-47FB-9B26-485DFD70874E}" type="datetimeFigureOut">
              <a:rPr lang="en-US" smtClean="0"/>
              <a:pPr/>
              <a:t>6/12/2013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140EC-04E5-487C-B102-445AC97EBE5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DA76D3-3B68-47FB-9B26-485DFD70874E}" type="datetimeFigureOut">
              <a:rPr lang="en-US" smtClean="0"/>
              <a:pPr/>
              <a:t>6/12/2013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0140EC-04E5-487C-B102-445AC97EBE5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arxiv.org/abs/arXiv:1208.5055"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image" Target="../media/image17.png"/><Relationship Id="rId3" Type="http://schemas.openxmlformats.org/officeDocument/2006/relationships/tags" Target="../tags/tag35.xml"/><Relationship Id="rId21" Type="http://schemas.openxmlformats.org/officeDocument/2006/relationships/image" Target="../media/image21.png"/><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image" Target="../media/image14.png"/><Relationship Id="rId2" Type="http://schemas.openxmlformats.org/officeDocument/2006/relationships/tags" Target="../tags/tag34.xml"/><Relationship Id="rId16" Type="http://schemas.openxmlformats.org/officeDocument/2006/relationships/image" Target="../media/image11.png"/><Relationship Id="rId20" Type="http://schemas.openxmlformats.org/officeDocument/2006/relationships/image" Target="../media/image20.png"/><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24" Type="http://schemas.openxmlformats.org/officeDocument/2006/relationships/image" Target="../media/image29.png"/><Relationship Id="rId5" Type="http://schemas.openxmlformats.org/officeDocument/2006/relationships/tags" Target="../tags/tag37.xml"/><Relationship Id="rId15" Type="http://schemas.openxmlformats.org/officeDocument/2006/relationships/slideLayout" Target="../slideLayouts/slideLayout6.xml"/><Relationship Id="rId23" Type="http://schemas.openxmlformats.org/officeDocument/2006/relationships/image" Target="../media/image28.png"/><Relationship Id="rId10" Type="http://schemas.openxmlformats.org/officeDocument/2006/relationships/tags" Target="../tags/tag42.xml"/><Relationship Id="rId19" Type="http://schemas.openxmlformats.org/officeDocument/2006/relationships/image" Target="../media/image19.png"/><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 Id="rId22"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49.xml"/><Relationship Id="rId7" Type="http://schemas.openxmlformats.org/officeDocument/2006/relationships/image" Target="../media/image30.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Layout" Target="../slideLayouts/slideLayout6.xml"/><Relationship Id="rId11" Type="http://schemas.openxmlformats.org/officeDocument/2006/relationships/image" Target="../media/image34.png"/><Relationship Id="rId5" Type="http://schemas.openxmlformats.org/officeDocument/2006/relationships/tags" Target="../tags/tag51.xml"/><Relationship Id="rId10" Type="http://schemas.openxmlformats.org/officeDocument/2006/relationships/image" Target="../media/image33.png"/><Relationship Id="rId4" Type="http://schemas.openxmlformats.org/officeDocument/2006/relationships/tags" Target="../tags/tag50.xml"/><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tags" Target="../tags/tag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38.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slideLayout" Target="../slideLayouts/slideLayout6.xml"/><Relationship Id="rId18" Type="http://schemas.openxmlformats.org/officeDocument/2006/relationships/image" Target="../media/image20.png"/><Relationship Id="rId3" Type="http://schemas.openxmlformats.org/officeDocument/2006/relationships/tags" Target="../tags/tag58.xml"/><Relationship Id="rId21" Type="http://schemas.openxmlformats.org/officeDocument/2006/relationships/image" Target="../media/image38.png"/><Relationship Id="rId7" Type="http://schemas.openxmlformats.org/officeDocument/2006/relationships/tags" Target="../tags/tag62.xml"/><Relationship Id="rId12" Type="http://schemas.openxmlformats.org/officeDocument/2006/relationships/tags" Target="../tags/tag67.xml"/><Relationship Id="rId17" Type="http://schemas.openxmlformats.org/officeDocument/2006/relationships/image" Target="../media/image19.png"/><Relationship Id="rId2" Type="http://schemas.openxmlformats.org/officeDocument/2006/relationships/tags" Target="../tags/tag57.xml"/><Relationship Id="rId16" Type="http://schemas.openxmlformats.org/officeDocument/2006/relationships/image" Target="../media/image17.png"/><Relationship Id="rId20" Type="http://schemas.openxmlformats.org/officeDocument/2006/relationships/image" Target="../media/image37.png"/><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tags" Target="../tags/tag66.xml"/><Relationship Id="rId5" Type="http://schemas.openxmlformats.org/officeDocument/2006/relationships/tags" Target="../tags/tag60.xml"/><Relationship Id="rId15" Type="http://schemas.openxmlformats.org/officeDocument/2006/relationships/image" Target="../media/image14.png"/><Relationship Id="rId10" Type="http://schemas.openxmlformats.org/officeDocument/2006/relationships/tags" Target="../tags/tag65.xml"/><Relationship Id="rId19" Type="http://schemas.openxmlformats.org/officeDocument/2006/relationships/image" Target="../media/image21.png"/><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70.xml"/><Relationship Id="rId7" Type="http://schemas.openxmlformats.org/officeDocument/2006/relationships/image" Target="../media/image41.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40.png"/><Relationship Id="rId5" Type="http://schemas.openxmlformats.org/officeDocument/2006/relationships/slideLayout" Target="../slideLayouts/slideLayout6.xml"/><Relationship Id="rId4" Type="http://schemas.openxmlformats.org/officeDocument/2006/relationships/tags" Target="../tags/tag71.xml"/><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46.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77.xml"/><Relationship Id="rId7" Type="http://schemas.openxmlformats.org/officeDocument/2006/relationships/image" Target="../media/image47.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Layout" Target="../slideLayouts/slideLayout6.xml"/><Relationship Id="rId11" Type="http://schemas.openxmlformats.org/officeDocument/2006/relationships/image" Target="../media/image51.png"/><Relationship Id="rId5" Type="http://schemas.openxmlformats.org/officeDocument/2006/relationships/tags" Target="../tags/tag79.xml"/><Relationship Id="rId10" Type="http://schemas.openxmlformats.org/officeDocument/2006/relationships/image" Target="../media/image50.png"/><Relationship Id="rId4" Type="http://schemas.openxmlformats.org/officeDocument/2006/relationships/tags" Target="../tags/tag78.xml"/><Relationship Id="rId9" Type="http://schemas.openxmlformats.org/officeDocument/2006/relationships/image" Target="../media/image4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6.xml"/><Relationship Id="rId1" Type="http://schemas.openxmlformats.org/officeDocument/2006/relationships/tags" Target="../tags/tag80.xml"/></Relationships>
</file>

<file path=ppt/slides/_rels/slide21.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55.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7.xml"/><Relationship Id="rId1" Type="http://schemas.openxmlformats.org/officeDocument/2006/relationships/tags" Target="../tags/tag84.xml"/></Relationships>
</file>

<file path=ppt/slides/_rels/slide23.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image" Target="../media/image59.png"/><Relationship Id="rId18" Type="http://schemas.openxmlformats.org/officeDocument/2006/relationships/image" Target="../media/image64.png"/><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image" Target="../media/image58.png"/><Relationship Id="rId17" Type="http://schemas.openxmlformats.org/officeDocument/2006/relationships/image" Target="../media/image63.png"/><Relationship Id="rId2" Type="http://schemas.openxmlformats.org/officeDocument/2006/relationships/tags" Target="../tags/tag86.xml"/><Relationship Id="rId16" Type="http://schemas.openxmlformats.org/officeDocument/2006/relationships/image" Target="../media/image62.png"/><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image" Target="../media/image57.png"/><Relationship Id="rId5" Type="http://schemas.openxmlformats.org/officeDocument/2006/relationships/tags" Target="../tags/tag89.xml"/><Relationship Id="rId15" Type="http://schemas.openxmlformats.org/officeDocument/2006/relationships/image" Target="../media/image61.png"/><Relationship Id="rId10" Type="http://schemas.openxmlformats.org/officeDocument/2006/relationships/slideLayout" Target="../slideLayouts/slideLayout6.xml"/><Relationship Id="rId19" Type="http://schemas.openxmlformats.org/officeDocument/2006/relationships/image" Target="../media/image65.png"/><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image" Target="../media/image60.png"/></Relationships>
</file>

<file path=ppt/slides/_rels/slide2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tags" Target="../tags/tag96.xml"/><Relationship Id="rId7" Type="http://schemas.openxmlformats.org/officeDocument/2006/relationships/image" Target="../media/image66.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slideLayout" Target="../slideLayouts/slideLayout7.xml"/><Relationship Id="rId11" Type="http://schemas.openxmlformats.org/officeDocument/2006/relationships/image" Target="../media/image70.png"/><Relationship Id="rId5" Type="http://schemas.openxmlformats.org/officeDocument/2006/relationships/tags" Target="../tags/tag98.xml"/><Relationship Id="rId10" Type="http://schemas.openxmlformats.org/officeDocument/2006/relationships/image" Target="../media/image69.png"/><Relationship Id="rId4" Type="http://schemas.openxmlformats.org/officeDocument/2006/relationships/tags" Target="../tags/tag97.xml"/><Relationship Id="rId9" Type="http://schemas.openxmlformats.org/officeDocument/2006/relationships/image" Target="../media/image68.png"/></Relationships>
</file>

<file path=ppt/slides/_rels/slide25.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image" Target="../media/image72.png"/><Relationship Id="rId18" Type="http://schemas.openxmlformats.org/officeDocument/2006/relationships/image" Target="../media/image77.png"/><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image" Target="../media/image71.png"/><Relationship Id="rId17" Type="http://schemas.openxmlformats.org/officeDocument/2006/relationships/image" Target="../media/image76.png"/><Relationship Id="rId2" Type="http://schemas.openxmlformats.org/officeDocument/2006/relationships/tags" Target="../tags/tag100.xml"/><Relationship Id="rId16" Type="http://schemas.openxmlformats.org/officeDocument/2006/relationships/image" Target="../media/image75.png"/><Relationship Id="rId20" Type="http://schemas.openxmlformats.org/officeDocument/2006/relationships/image" Target="../media/image79.png"/><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slideLayout" Target="../slideLayouts/slideLayout6.xml"/><Relationship Id="rId5" Type="http://schemas.openxmlformats.org/officeDocument/2006/relationships/tags" Target="../tags/tag103.xml"/><Relationship Id="rId15" Type="http://schemas.openxmlformats.org/officeDocument/2006/relationships/image" Target="../media/image74.png"/><Relationship Id="rId10" Type="http://schemas.openxmlformats.org/officeDocument/2006/relationships/tags" Target="../tags/tag108.xml"/><Relationship Id="rId19" Type="http://schemas.openxmlformats.org/officeDocument/2006/relationships/image" Target="../media/image78.png"/><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image" Target="../media/image7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81.png"/><Relationship Id="rId4" Type="http://schemas.openxmlformats.org/officeDocument/2006/relationships/image" Target="../media/image80.png"/></Relationships>
</file>

<file path=ppt/slides/_rels/slide28.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image" Target="../media/image84.png"/><Relationship Id="rId18" Type="http://schemas.openxmlformats.org/officeDocument/2006/relationships/image" Target="../media/image88.png"/><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image" Target="../media/image83.png"/><Relationship Id="rId17" Type="http://schemas.openxmlformats.org/officeDocument/2006/relationships/image" Target="../media/image87.png"/><Relationship Id="rId2" Type="http://schemas.openxmlformats.org/officeDocument/2006/relationships/tags" Target="../tags/tag112.xml"/><Relationship Id="rId16" Type="http://schemas.openxmlformats.org/officeDocument/2006/relationships/image" Target="../media/image86.png"/><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image" Target="../media/image82.png"/><Relationship Id="rId5" Type="http://schemas.openxmlformats.org/officeDocument/2006/relationships/tags" Target="../tags/tag115.xml"/><Relationship Id="rId15" Type="http://schemas.openxmlformats.org/officeDocument/2006/relationships/image" Target="../media/image21.png"/><Relationship Id="rId10" Type="http://schemas.openxmlformats.org/officeDocument/2006/relationships/slideLayout" Target="../slideLayouts/slideLayout6.xml"/><Relationship Id="rId19" Type="http://schemas.openxmlformats.org/officeDocument/2006/relationships/image" Target="../media/image89.png"/><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image" Target="../media/image8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92.emf"/><Relationship Id="rId5" Type="http://schemas.openxmlformats.org/officeDocument/2006/relationships/image" Target="../media/image91.png"/><Relationship Id="rId4" Type="http://schemas.openxmlformats.org/officeDocument/2006/relationships/image" Target="../media/image9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95.emf"/><Relationship Id="rId5" Type="http://schemas.openxmlformats.org/officeDocument/2006/relationships/image" Target="../media/image94.png"/><Relationship Id="rId4" Type="http://schemas.openxmlformats.org/officeDocument/2006/relationships/image" Target="../media/image9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tags" Target="../tags/tag126.xml"/><Relationship Id="rId7" Type="http://schemas.openxmlformats.org/officeDocument/2006/relationships/image" Target="../media/image98.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tags" Target="../tags/tag129.xml"/><Relationship Id="rId7" Type="http://schemas.openxmlformats.org/officeDocument/2006/relationships/image" Target="../media/image101.pn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image" Target="../media/image102.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tags" Target="../tags/tag134.xml"/><Relationship Id="rId7" Type="http://schemas.openxmlformats.org/officeDocument/2006/relationships/image" Target="../media/image105.pn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slideLayout" Target="../slideLayouts/slideLayout6.xml"/><Relationship Id="rId1" Type="http://schemas.openxmlformats.org/officeDocument/2006/relationships/tags" Target="../tags/tag135.xml"/></Relationships>
</file>

<file path=ppt/slides/_rels/slide38.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tags" Target="../tags/tag138.xml"/><Relationship Id="rId7" Type="http://schemas.openxmlformats.org/officeDocument/2006/relationships/image" Target="../media/image108.pn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107.png"/><Relationship Id="rId5" Type="http://schemas.openxmlformats.org/officeDocument/2006/relationships/slideLayout" Target="../slideLayouts/slideLayout6.xml"/><Relationship Id="rId4" Type="http://schemas.openxmlformats.org/officeDocument/2006/relationships/tags" Target="../tags/tag139.xml"/><Relationship Id="rId9" Type="http://schemas.openxmlformats.org/officeDocument/2006/relationships/image" Target="../media/image110.png"/></Relationships>
</file>

<file path=ppt/slides/_rels/slide39.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image" Target="../media/image113.png"/><Relationship Id="rId18" Type="http://schemas.openxmlformats.org/officeDocument/2006/relationships/image" Target="../media/image117.png"/><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image" Target="../media/image112.png"/><Relationship Id="rId17" Type="http://schemas.openxmlformats.org/officeDocument/2006/relationships/image" Target="../media/image116.png"/><Relationship Id="rId2" Type="http://schemas.openxmlformats.org/officeDocument/2006/relationships/tags" Target="../tags/tag141.xml"/><Relationship Id="rId16" Type="http://schemas.openxmlformats.org/officeDocument/2006/relationships/image" Target="../media/image115.png"/><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image" Target="../media/image111.png"/><Relationship Id="rId5" Type="http://schemas.openxmlformats.org/officeDocument/2006/relationships/tags" Target="../tags/tag144.xml"/><Relationship Id="rId15" Type="http://schemas.openxmlformats.org/officeDocument/2006/relationships/image" Target="../media/image114.png"/><Relationship Id="rId10" Type="http://schemas.openxmlformats.org/officeDocument/2006/relationships/slideLayout" Target="../slideLayouts/slideLayout6.xml"/><Relationship Id="rId19" Type="http://schemas.openxmlformats.org/officeDocument/2006/relationships/image" Target="../media/image118.png"/><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image" Target="../media/image10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tags" Target="../tags/tag151.xml"/><Relationship Id="rId7" Type="http://schemas.openxmlformats.org/officeDocument/2006/relationships/image" Target="../media/image121.png"/><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tags" Target="../tags/tag154.xml"/><Relationship Id="rId7" Type="http://schemas.openxmlformats.org/officeDocument/2006/relationships/image" Target="../media/image123.pn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slideLayout" Target="../slideLayouts/slideLayout6.xml"/><Relationship Id="rId5" Type="http://schemas.openxmlformats.org/officeDocument/2006/relationships/tags" Target="../tags/tag156.xml"/><Relationship Id="rId10" Type="http://schemas.openxmlformats.org/officeDocument/2006/relationships/image" Target="../media/image126.png"/><Relationship Id="rId4" Type="http://schemas.openxmlformats.org/officeDocument/2006/relationships/tags" Target="../tags/tag155.xml"/><Relationship Id="rId9" Type="http://schemas.openxmlformats.org/officeDocument/2006/relationships/image" Target="../media/image125.png"/></Relationships>
</file>

<file path=ppt/slides/_rels/slide44.xml.rels><?xml version="1.0" encoding="UTF-8" standalone="yes"?>
<Relationships xmlns="http://schemas.openxmlformats.org/package/2006/relationships"><Relationship Id="rId3" Type="http://schemas.openxmlformats.org/officeDocument/2006/relationships/tags" Target="../tags/tag159.xml"/><Relationship Id="rId7" Type="http://schemas.openxmlformats.org/officeDocument/2006/relationships/image" Target="../media/image129.png"/><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tags" Target="../tags/tag162.xml"/><Relationship Id="rId7" Type="http://schemas.openxmlformats.org/officeDocument/2006/relationships/image" Target="../media/image132.png"/><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image" Target="../media/image38.png"/><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image" Target="../media/image37.png"/><Relationship Id="rId5" Type="http://schemas.openxmlformats.org/officeDocument/2006/relationships/image" Target="../media/image133.png"/><Relationship Id="rId4"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8" Type="http://schemas.openxmlformats.org/officeDocument/2006/relationships/image" Target="../media/image134.png"/><Relationship Id="rId13" Type="http://schemas.openxmlformats.org/officeDocument/2006/relationships/image" Target="../media/image138.png"/><Relationship Id="rId3" Type="http://schemas.openxmlformats.org/officeDocument/2006/relationships/tags" Target="../tags/tag168.xml"/><Relationship Id="rId7" Type="http://schemas.openxmlformats.org/officeDocument/2006/relationships/slideLayout" Target="../slideLayouts/slideLayout6.xml"/><Relationship Id="rId12" Type="http://schemas.openxmlformats.org/officeDocument/2006/relationships/image" Target="../media/image137.png"/><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image" Target="../media/image123.png"/><Relationship Id="rId5" Type="http://schemas.openxmlformats.org/officeDocument/2006/relationships/tags" Target="../tags/tag170.xml"/><Relationship Id="rId10" Type="http://schemas.openxmlformats.org/officeDocument/2006/relationships/image" Target="../media/image136.png"/><Relationship Id="rId4" Type="http://schemas.openxmlformats.org/officeDocument/2006/relationships/tags" Target="../tags/tag169.xml"/><Relationship Id="rId9" Type="http://schemas.openxmlformats.org/officeDocument/2006/relationships/image" Target="../media/image135.png"/></Relationships>
</file>

<file path=ppt/slides/_rels/slide48.xml.rels><?xml version="1.0" encoding="UTF-8" standalone="yes"?>
<Relationships xmlns="http://schemas.openxmlformats.org/package/2006/relationships"><Relationship Id="rId8" Type="http://schemas.openxmlformats.org/officeDocument/2006/relationships/tags" Target="../tags/tag179.xml"/><Relationship Id="rId13" Type="http://schemas.openxmlformats.org/officeDocument/2006/relationships/tags" Target="../tags/tag184.xml"/><Relationship Id="rId18" Type="http://schemas.openxmlformats.org/officeDocument/2006/relationships/image" Target="../media/image134.png"/><Relationship Id="rId3" Type="http://schemas.openxmlformats.org/officeDocument/2006/relationships/tags" Target="../tags/tag174.xml"/><Relationship Id="rId21" Type="http://schemas.openxmlformats.org/officeDocument/2006/relationships/image" Target="../media/image142.png"/><Relationship Id="rId7" Type="http://schemas.openxmlformats.org/officeDocument/2006/relationships/tags" Target="../tags/tag178.xml"/><Relationship Id="rId12" Type="http://schemas.openxmlformats.org/officeDocument/2006/relationships/tags" Target="../tags/tag183.xml"/><Relationship Id="rId17" Type="http://schemas.openxmlformats.org/officeDocument/2006/relationships/image" Target="../media/image141.png"/><Relationship Id="rId25" Type="http://schemas.openxmlformats.org/officeDocument/2006/relationships/image" Target="../media/image146.png"/><Relationship Id="rId2" Type="http://schemas.openxmlformats.org/officeDocument/2006/relationships/tags" Target="../tags/tag173.xml"/><Relationship Id="rId16" Type="http://schemas.openxmlformats.org/officeDocument/2006/relationships/image" Target="../media/image140.png"/><Relationship Id="rId20" Type="http://schemas.openxmlformats.org/officeDocument/2006/relationships/image" Target="../media/image136.png"/><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tags" Target="../tags/tag182.xml"/><Relationship Id="rId24" Type="http://schemas.openxmlformats.org/officeDocument/2006/relationships/image" Target="../media/image145.png"/><Relationship Id="rId5" Type="http://schemas.openxmlformats.org/officeDocument/2006/relationships/tags" Target="../tags/tag176.xml"/><Relationship Id="rId15" Type="http://schemas.openxmlformats.org/officeDocument/2006/relationships/image" Target="../media/image139.png"/><Relationship Id="rId23" Type="http://schemas.openxmlformats.org/officeDocument/2006/relationships/image" Target="../media/image144.png"/><Relationship Id="rId10" Type="http://schemas.openxmlformats.org/officeDocument/2006/relationships/tags" Target="../tags/tag181.xml"/><Relationship Id="rId19" Type="http://schemas.openxmlformats.org/officeDocument/2006/relationships/image" Target="../media/image135.png"/><Relationship Id="rId4" Type="http://schemas.openxmlformats.org/officeDocument/2006/relationships/tags" Target="../tags/tag175.xml"/><Relationship Id="rId9" Type="http://schemas.openxmlformats.org/officeDocument/2006/relationships/tags" Target="../tags/tag180.xml"/><Relationship Id="rId14" Type="http://schemas.openxmlformats.org/officeDocument/2006/relationships/slideLayout" Target="../slideLayouts/slideLayout6.xml"/><Relationship Id="rId22" Type="http://schemas.openxmlformats.org/officeDocument/2006/relationships/image" Target="../media/image143.png"/></Relationships>
</file>

<file path=ppt/slides/_rels/slide49.xml.rels><?xml version="1.0" encoding="UTF-8" standalone="yes"?>
<Relationships xmlns="http://schemas.openxmlformats.org/package/2006/relationships"><Relationship Id="rId8" Type="http://schemas.openxmlformats.org/officeDocument/2006/relationships/image" Target="../media/image149.png"/><Relationship Id="rId3" Type="http://schemas.openxmlformats.org/officeDocument/2006/relationships/tags" Target="../tags/tag187.xml"/><Relationship Id="rId7" Type="http://schemas.openxmlformats.org/officeDocument/2006/relationships/image" Target="../media/image148.png"/><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image" Target="../media/image147.png"/><Relationship Id="rId5" Type="http://schemas.openxmlformats.org/officeDocument/2006/relationships/slideLayout" Target="../slideLayouts/slideLayout6.xml"/><Relationship Id="rId4" Type="http://schemas.openxmlformats.org/officeDocument/2006/relationships/tags" Target="../tags/tag188.xml"/><Relationship Id="rId9" Type="http://schemas.openxmlformats.org/officeDocument/2006/relationships/image" Target="../media/image15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slideLayout" Target="../slideLayouts/slideLayout6.xml"/><Relationship Id="rId1" Type="http://schemas.openxmlformats.org/officeDocument/2006/relationships/tags" Target="../tags/tag189.xml"/></Relationships>
</file>

<file path=ppt/slides/_rels/slide51.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tags" Target="../tags/tag192.xml"/><Relationship Id="rId7" Type="http://schemas.openxmlformats.org/officeDocument/2006/relationships/image" Target="../media/image153.png"/><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image" Target="../media/image152.png"/><Relationship Id="rId5" Type="http://schemas.openxmlformats.org/officeDocument/2006/relationships/slideLayout" Target="../slideLayouts/slideLayout6.xml"/><Relationship Id="rId4" Type="http://schemas.openxmlformats.org/officeDocument/2006/relationships/tags" Target="../tags/tag193.xml"/><Relationship Id="rId9" Type="http://schemas.openxmlformats.org/officeDocument/2006/relationships/image" Target="../media/image155.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95.xml"/><Relationship Id="rId1" Type="http://schemas.openxmlformats.org/officeDocument/2006/relationships/tags" Target="../tags/tag194.xml"/><Relationship Id="rId5" Type="http://schemas.openxmlformats.org/officeDocument/2006/relationships/image" Target="../media/image157.png"/><Relationship Id="rId4" Type="http://schemas.openxmlformats.org/officeDocument/2006/relationships/image" Target="../media/image15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image" Target="../media/image162.png"/><Relationship Id="rId3" Type="http://schemas.openxmlformats.org/officeDocument/2006/relationships/tags" Target="../tags/tag198.xml"/><Relationship Id="rId7" Type="http://schemas.openxmlformats.org/officeDocument/2006/relationships/tags" Target="../tags/tag202.xml"/><Relationship Id="rId12" Type="http://schemas.openxmlformats.org/officeDocument/2006/relationships/image" Target="../media/image161.png"/><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tags" Target="../tags/tag201.xml"/><Relationship Id="rId11" Type="http://schemas.openxmlformats.org/officeDocument/2006/relationships/image" Target="../media/image160.png"/><Relationship Id="rId5" Type="http://schemas.openxmlformats.org/officeDocument/2006/relationships/tags" Target="../tags/tag200.xml"/><Relationship Id="rId10" Type="http://schemas.openxmlformats.org/officeDocument/2006/relationships/image" Target="../media/image159.png"/><Relationship Id="rId4" Type="http://schemas.openxmlformats.org/officeDocument/2006/relationships/tags" Target="../tags/tag199.xml"/><Relationship Id="rId9" Type="http://schemas.openxmlformats.org/officeDocument/2006/relationships/image" Target="../media/image158.png"/></Relationships>
</file>

<file path=ppt/slides/_rels/slide55.xml.rels><?xml version="1.0" encoding="UTF-8" standalone="yes"?>
<Relationships xmlns="http://schemas.openxmlformats.org/package/2006/relationships"><Relationship Id="rId8" Type="http://schemas.openxmlformats.org/officeDocument/2006/relationships/tags" Target="../tags/tag210.xml"/><Relationship Id="rId13" Type="http://schemas.openxmlformats.org/officeDocument/2006/relationships/slideLayout" Target="../slideLayouts/slideLayout6.xml"/><Relationship Id="rId18" Type="http://schemas.openxmlformats.org/officeDocument/2006/relationships/image" Target="../media/image165.png"/><Relationship Id="rId3" Type="http://schemas.openxmlformats.org/officeDocument/2006/relationships/tags" Target="../tags/tag205.xml"/><Relationship Id="rId21" Type="http://schemas.openxmlformats.org/officeDocument/2006/relationships/image" Target="../media/image168.png"/><Relationship Id="rId7" Type="http://schemas.openxmlformats.org/officeDocument/2006/relationships/tags" Target="../tags/tag209.xml"/><Relationship Id="rId12" Type="http://schemas.openxmlformats.org/officeDocument/2006/relationships/tags" Target="../tags/tag214.xml"/><Relationship Id="rId17" Type="http://schemas.openxmlformats.org/officeDocument/2006/relationships/image" Target="../media/image83.png"/><Relationship Id="rId2" Type="http://schemas.openxmlformats.org/officeDocument/2006/relationships/tags" Target="../tags/tag204.xml"/><Relationship Id="rId16" Type="http://schemas.openxmlformats.org/officeDocument/2006/relationships/image" Target="../media/image21.png"/><Relationship Id="rId20" Type="http://schemas.openxmlformats.org/officeDocument/2006/relationships/image" Target="../media/image167.png"/><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tags" Target="../tags/tag213.xml"/><Relationship Id="rId24" Type="http://schemas.openxmlformats.org/officeDocument/2006/relationships/image" Target="../media/image162.png"/><Relationship Id="rId5" Type="http://schemas.openxmlformats.org/officeDocument/2006/relationships/tags" Target="../tags/tag207.xml"/><Relationship Id="rId15" Type="http://schemas.openxmlformats.org/officeDocument/2006/relationships/image" Target="../media/image164.png"/><Relationship Id="rId23" Type="http://schemas.openxmlformats.org/officeDocument/2006/relationships/image" Target="../media/image170.png"/><Relationship Id="rId10" Type="http://schemas.openxmlformats.org/officeDocument/2006/relationships/tags" Target="../tags/tag212.xml"/><Relationship Id="rId19" Type="http://schemas.openxmlformats.org/officeDocument/2006/relationships/image" Target="../media/image166.png"/><Relationship Id="rId4" Type="http://schemas.openxmlformats.org/officeDocument/2006/relationships/tags" Target="../tags/tag206.xml"/><Relationship Id="rId9" Type="http://schemas.openxmlformats.org/officeDocument/2006/relationships/tags" Target="../tags/tag211.xml"/><Relationship Id="rId14" Type="http://schemas.openxmlformats.org/officeDocument/2006/relationships/image" Target="../media/image163.png"/><Relationship Id="rId22" Type="http://schemas.openxmlformats.org/officeDocument/2006/relationships/image" Target="../media/image169.png"/></Relationships>
</file>

<file path=ppt/slides/_rels/slide56.xml.rels><?xml version="1.0" encoding="UTF-8" standalone="yes"?>
<Relationships xmlns="http://schemas.openxmlformats.org/package/2006/relationships"><Relationship Id="rId8" Type="http://schemas.openxmlformats.org/officeDocument/2006/relationships/tags" Target="../tags/tag222.xml"/><Relationship Id="rId13" Type="http://schemas.openxmlformats.org/officeDocument/2006/relationships/image" Target="../media/image174.png"/><Relationship Id="rId3" Type="http://schemas.openxmlformats.org/officeDocument/2006/relationships/tags" Target="../tags/tag217.xml"/><Relationship Id="rId7" Type="http://schemas.openxmlformats.org/officeDocument/2006/relationships/tags" Target="../tags/tag221.xml"/><Relationship Id="rId12" Type="http://schemas.openxmlformats.org/officeDocument/2006/relationships/image" Target="../media/image173.png"/><Relationship Id="rId17" Type="http://schemas.openxmlformats.org/officeDocument/2006/relationships/image" Target="../media/image178.png"/><Relationship Id="rId2" Type="http://schemas.openxmlformats.org/officeDocument/2006/relationships/tags" Target="../tags/tag216.xml"/><Relationship Id="rId16" Type="http://schemas.openxmlformats.org/officeDocument/2006/relationships/image" Target="../media/image177.png"/><Relationship Id="rId1" Type="http://schemas.openxmlformats.org/officeDocument/2006/relationships/tags" Target="../tags/tag215.xml"/><Relationship Id="rId6" Type="http://schemas.openxmlformats.org/officeDocument/2006/relationships/tags" Target="../tags/tag220.xml"/><Relationship Id="rId11" Type="http://schemas.openxmlformats.org/officeDocument/2006/relationships/image" Target="../media/image172.png"/><Relationship Id="rId5" Type="http://schemas.openxmlformats.org/officeDocument/2006/relationships/tags" Target="../tags/tag219.xml"/><Relationship Id="rId15" Type="http://schemas.openxmlformats.org/officeDocument/2006/relationships/image" Target="../media/image176.png"/><Relationship Id="rId10" Type="http://schemas.openxmlformats.org/officeDocument/2006/relationships/image" Target="../media/image171.png"/><Relationship Id="rId4" Type="http://schemas.openxmlformats.org/officeDocument/2006/relationships/tags" Target="../tags/tag218.xml"/><Relationship Id="rId9" Type="http://schemas.openxmlformats.org/officeDocument/2006/relationships/slideLayout" Target="../slideLayouts/slideLayout6.xml"/><Relationship Id="rId14" Type="http://schemas.openxmlformats.org/officeDocument/2006/relationships/image" Target="../media/image175.png"/></Relationships>
</file>

<file path=ppt/slides/_rels/slide57.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tags" Target="../tags/tag225.xml"/><Relationship Id="rId7" Type="http://schemas.openxmlformats.org/officeDocument/2006/relationships/image" Target="../media/image180.png"/><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image" Target="../media/image179.png"/><Relationship Id="rId5" Type="http://schemas.openxmlformats.org/officeDocument/2006/relationships/slideLayout" Target="../slideLayouts/slideLayout6.xml"/><Relationship Id="rId4" Type="http://schemas.openxmlformats.org/officeDocument/2006/relationships/tags" Target="../tags/tag226.xml"/><Relationship Id="rId9" Type="http://schemas.openxmlformats.org/officeDocument/2006/relationships/image" Target="../media/image182.png"/></Relationships>
</file>

<file path=ppt/slides/_rels/slide58.xml.rels><?xml version="1.0" encoding="UTF-8" standalone="yes"?>
<Relationships xmlns="http://schemas.openxmlformats.org/package/2006/relationships"><Relationship Id="rId8" Type="http://schemas.openxmlformats.org/officeDocument/2006/relationships/image" Target="../media/image186.png"/><Relationship Id="rId3" Type="http://schemas.openxmlformats.org/officeDocument/2006/relationships/tags" Target="../tags/tag229.xml"/><Relationship Id="rId7" Type="http://schemas.openxmlformats.org/officeDocument/2006/relationships/image" Target="../media/image185.png"/><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image" Target="../media/image184.png"/><Relationship Id="rId5" Type="http://schemas.openxmlformats.org/officeDocument/2006/relationships/image" Target="../media/image183.png"/><Relationship Id="rId4"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5.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4.png"/><Relationship Id="rId17" Type="http://schemas.openxmlformats.org/officeDocument/2006/relationships/image" Target="../media/image9.png"/><Relationship Id="rId2" Type="http://schemas.openxmlformats.org/officeDocument/2006/relationships/tags" Target="../tags/tag3.xml"/><Relationship Id="rId16" Type="http://schemas.openxmlformats.org/officeDocument/2006/relationships/image" Target="../media/image8.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3.png"/><Relationship Id="rId5" Type="http://schemas.openxmlformats.org/officeDocument/2006/relationships/tags" Target="../tags/tag6.xml"/><Relationship Id="rId1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tags" Target="../tags/tag5.xml"/><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8.xml.rels><?xml version="1.0" encoding="UTF-8" standalone="yes"?>
<Relationships xmlns="http://schemas.openxmlformats.org/package/2006/relationships"><Relationship Id="rId13" Type="http://schemas.openxmlformats.org/officeDocument/2006/relationships/tags" Target="../tags/tag22.xml"/><Relationship Id="rId18" Type="http://schemas.openxmlformats.org/officeDocument/2006/relationships/tags" Target="../tags/tag27.xml"/><Relationship Id="rId26" Type="http://schemas.openxmlformats.org/officeDocument/2006/relationships/image" Target="../media/image15.png"/><Relationship Id="rId3" Type="http://schemas.openxmlformats.org/officeDocument/2006/relationships/tags" Target="../tags/tag12.xml"/><Relationship Id="rId21" Type="http://schemas.openxmlformats.org/officeDocument/2006/relationships/image" Target="../media/image10.png"/><Relationship Id="rId34" Type="http://schemas.openxmlformats.org/officeDocument/2006/relationships/image" Target="../media/image23.png"/><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image" Target="../media/image14.png"/><Relationship Id="rId33" Type="http://schemas.openxmlformats.org/officeDocument/2006/relationships/image" Target="../media/image22.png"/><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slideLayout" Target="../slideLayouts/slideLayout6.xml"/><Relationship Id="rId29" Type="http://schemas.openxmlformats.org/officeDocument/2006/relationships/image" Target="../media/image18.pn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image" Target="../media/image13.png"/><Relationship Id="rId32" Type="http://schemas.openxmlformats.org/officeDocument/2006/relationships/image" Target="../media/image21.png"/><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image" Target="../media/image12.png"/><Relationship Id="rId28" Type="http://schemas.openxmlformats.org/officeDocument/2006/relationships/image" Target="../media/image17.png"/><Relationship Id="rId10" Type="http://schemas.openxmlformats.org/officeDocument/2006/relationships/tags" Target="../tags/tag19.xml"/><Relationship Id="rId19" Type="http://schemas.openxmlformats.org/officeDocument/2006/relationships/tags" Target="../tags/tag28.xml"/><Relationship Id="rId31" Type="http://schemas.openxmlformats.org/officeDocument/2006/relationships/image" Target="../media/image20.png"/><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image" Target="../media/image11.png"/><Relationship Id="rId27" Type="http://schemas.openxmlformats.org/officeDocument/2006/relationships/image" Target="../media/image16.png"/><Relationship Id="rId30" Type="http://schemas.openxmlformats.org/officeDocument/2006/relationships/image" Target="../media/image19.png"/><Relationship Id="rId8" Type="http://schemas.openxmlformats.org/officeDocument/2006/relationships/tags" Target="../tags/tag17.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31.xml"/><Relationship Id="rId7" Type="http://schemas.openxmlformats.org/officeDocument/2006/relationships/image" Target="../media/image25.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24.png"/><Relationship Id="rId5" Type="http://schemas.openxmlformats.org/officeDocument/2006/relationships/slideLayout" Target="../slideLayouts/slideLayout6.xml"/><Relationship Id="rId4" Type="http://schemas.openxmlformats.org/officeDocument/2006/relationships/tags" Target="../tags/tag32.xml"/><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Twisted </a:t>
            </a:r>
            <a:r>
              <a:rPr lang="en-US" dirty="0" err="1" smtClean="0"/>
              <a:t>Equivariant</a:t>
            </a:r>
            <a:r>
              <a:rPr lang="en-US" dirty="0" smtClean="0"/>
              <a:t> Matter</a:t>
            </a:r>
            <a:endParaRPr lang="en-US" dirty="0"/>
          </a:p>
        </p:txBody>
      </p:sp>
      <p:sp>
        <p:nvSpPr>
          <p:cNvPr id="3" name="TextBox 2"/>
          <p:cNvSpPr txBox="1"/>
          <p:nvPr/>
        </p:nvSpPr>
        <p:spPr>
          <a:xfrm>
            <a:off x="0" y="1981200"/>
            <a:ext cx="9144000" cy="523220"/>
          </a:xfrm>
          <a:prstGeom prst="rect">
            <a:avLst/>
          </a:prstGeom>
          <a:noFill/>
        </p:spPr>
        <p:txBody>
          <a:bodyPr wrap="square" rtlCol="0">
            <a:spAutoFit/>
          </a:bodyPr>
          <a:lstStyle/>
          <a:p>
            <a:r>
              <a:rPr lang="en-US" sz="2800" dirty="0" smtClean="0"/>
              <a:t>Gregory Moore, Rutgers University, SCGP,  June 12 , 2013</a:t>
            </a:r>
            <a:endParaRPr lang="en-US" sz="2800" dirty="0"/>
          </a:p>
        </p:txBody>
      </p:sp>
      <p:sp>
        <p:nvSpPr>
          <p:cNvPr id="6" name="TextBox 5"/>
          <p:cNvSpPr txBox="1"/>
          <p:nvPr/>
        </p:nvSpPr>
        <p:spPr>
          <a:xfrm>
            <a:off x="2971800" y="2944078"/>
            <a:ext cx="2743200" cy="523220"/>
          </a:xfrm>
          <a:prstGeom prst="rect">
            <a:avLst/>
          </a:prstGeom>
          <a:noFill/>
        </p:spPr>
        <p:txBody>
          <a:bodyPr wrap="square" rtlCol="0">
            <a:spAutoFit/>
          </a:bodyPr>
          <a:lstStyle/>
          <a:p>
            <a:r>
              <a:rPr lang="en-US" sz="2800" dirty="0" smtClean="0"/>
              <a:t>References: </a:t>
            </a:r>
            <a:endParaRPr lang="en-US" sz="2800" dirty="0"/>
          </a:p>
        </p:txBody>
      </p:sp>
      <p:sp>
        <p:nvSpPr>
          <p:cNvPr id="7" name="TextBox 6"/>
          <p:cNvSpPr txBox="1"/>
          <p:nvPr/>
        </p:nvSpPr>
        <p:spPr>
          <a:xfrm>
            <a:off x="0" y="3834983"/>
            <a:ext cx="9144000" cy="461665"/>
          </a:xfrm>
          <a:prstGeom prst="rect">
            <a:avLst/>
          </a:prstGeom>
          <a:noFill/>
        </p:spPr>
        <p:txBody>
          <a:bodyPr wrap="square" rtlCol="0">
            <a:spAutoFit/>
          </a:bodyPr>
          <a:lstStyle/>
          <a:p>
            <a:r>
              <a:rPr lang="en-US" sz="2400" dirty="0" smtClean="0"/>
              <a:t>1. D. Freed and G. Moore, Twisted </a:t>
            </a:r>
            <a:r>
              <a:rPr lang="en-US" sz="2400" dirty="0" err="1" smtClean="0"/>
              <a:t>Equivariant</a:t>
            </a:r>
            <a:r>
              <a:rPr lang="en-US" sz="2400" dirty="0" smtClean="0"/>
              <a:t> Matter, </a:t>
            </a:r>
            <a:r>
              <a:rPr lang="en-US" sz="2400" dirty="0"/>
              <a:t> </a:t>
            </a:r>
            <a:r>
              <a:rPr lang="en-US" sz="2400" b="1" dirty="0">
                <a:hlinkClick r:id="rId2"/>
              </a:rPr>
              <a:t>arXiv:1208.5055</a:t>
            </a:r>
            <a:endParaRPr lang="en-US" sz="2400" dirty="0"/>
          </a:p>
        </p:txBody>
      </p:sp>
      <p:sp>
        <p:nvSpPr>
          <p:cNvPr id="8" name="TextBox 7"/>
          <p:cNvSpPr txBox="1"/>
          <p:nvPr/>
        </p:nvSpPr>
        <p:spPr>
          <a:xfrm>
            <a:off x="0" y="4797861"/>
            <a:ext cx="9144000" cy="830997"/>
          </a:xfrm>
          <a:prstGeom prst="rect">
            <a:avLst/>
          </a:prstGeom>
          <a:noFill/>
        </p:spPr>
        <p:txBody>
          <a:bodyPr wrap="square" rtlCol="0">
            <a:spAutoFit/>
          </a:bodyPr>
          <a:lstStyle/>
          <a:p>
            <a:r>
              <a:rPr lang="en-US" sz="2400" dirty="0" smtClean="0"/>
              <a:t>2. G. Moore, Quantum Symmetries and K-Theory,    </a:t>
            </a:r>
          </a:p>
          <a:p>
            <a:r>
              <a:rPr lang="en-US" sz="2400" dirty="0"/>
              <a:t> </a:t>
            </a:r>
            <a:r>
              <a:rPr lang="en-US" sz="2400" dirty="0" smtClean="0"/>
              <a:t>                                       Lecture Notes,  Home page: Talk 44</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412" y="-27224"/>
            <a:ext cx="8229600" cy="1143000"/>
          </a:xfrm>
        </p:spPr>
        <p:txBody>
          <a:bodyPr/>
          <a:lstStyle/>
          <a:p>
            <a:r>
              <a:rPr lang="en-US" dirty="0" smtClean="0">
                <a:sym typeface="Mathematica1" panose="05000502060100000001" pitchFamily="2" charset="2"/>
              </a:rPr>
              <a:t>-Twisted Extension</a:t>
            </a:r>
            <a:endParaRPr lang="en-US" dirty="0"/>
          </a:p>
        </p:txBody>
      </p:sp>
      <p:pic>
        <p:nvPicPr>
          <p:cNvPr id="3" name="Picture 2"/>
          <p:cNvPicPr>
            <a:picLocks noChangeAspect="1"/>
          </p:cNvPicPr>
          <p:nvPr>
            <p:custDataLst>
              <p:tags r:id="rId1"/>
            </p:custDataLst>
          </p:nvPr>
        </p:nvPicPr>
        <p:blipFill>
          <a:blip r:embed="rId16" cstate="print">
            <a:extLst>
              <a:ext uri="{28A0092B-C50C-407E-A947-70E740481C1C}">
                <a14:useLocalDpi xmlns:a14="http://schemas.microsoft.com/office/drawing/2010/main" val="0"/>
              </a:ext>
            </a:extLst>
          </a:blip>
          <a:stretch>
            <a:fillRect/>
          </a:stretch>
        </p:blipFill>
        <p:spPr>
          <a:xfrm>
            <a:off x="5542958" y="4308394"/>
            <a:ext cx="2093768" cy="457451"/>
          </a:xfrm>
          <a:prstGeom prst="rect">
            <a:avLst/>
          </a:prstGeom>
        </p:spPr>
      </p:pic>
      <p:pic>
        <p:nvPicPr>
          <p:cNvPr id="4" name="Picture 3"/>
          <p:cNvPicPr>
            <a:picLocks noChangeAspect="1"/>
          </p:cNvPicPr>
          <p:nvPr>
            <p:custDataLst>
              <p:tags r:id="rId2"/>
            </p:custDataLst>
          </p:nvPr>
        </p:nvPicPr>
        <p:blipFill>
          <a:blip r:embed="rId17" cstate="print">
            <a:extLst>
              <a:ext uri="{28A0092B-C50C-407E-A947-70E740481C1C}">
                <a14:useLocalDpi xmlns:a14="http://schemas.microsoft.com/office/drawing/2010/main" val="0"/>
              </a:ext>
            </a:extLst>
          </a:blip>
          <a:stretch>
            <a:fillRect/>
          </a:stretch>
        </p:blipFill>
        <p:spPr>
          <a:xfrm>
            <a:off x="6346693" y="2135664"/>
            <a:ext cx="361950" cy="369570"/>
          </a:xfrm>
          <a:prstGeom prst="rect">
            <a:avLst/>
          </a:prstGeom>
        </p:spPr>
      </p:pic>
      <p:pic>
        <p:nvPicPr>
          <p:cNvPr id="5" name="Picture 4"/>
          <p:cNvPicPr>
            <a:picLocks noChangeAspect="1"/>
          </p:cNvPicPr>
          <p:nvPr>
            <p:custDataLst>
              <p:tags r:id="rId3"/>
            </p:custDataLst>
          </p:nvPr>
        </p:nvPicPr>
        <p:blipFill>
          <a:blip r:embed="rId18" cstate="print">
            <a:extLst>
              <a:ext uri="{28A0092B-C50C-407E-A947-70E740481C1C}">
                <a14:useLocalDpi xmlns:a14="http://schemas.microsoft.com/office/drawing/2010/main" val="0"/>
              </a:ext>
            </a:extLst>
          </a:blip>
          <a:stretch>
            <a:fillRect/>
          </a:stretch>
        </p:blipFill>
        <p:spPr>
          <a:xfrm>
            <a:off x="3681986" y="2096710"/>
            <a:ext cx="582930" cy="369570"/>
          </a:xfrm>
          <a:prstGeom prst="rect">
            <a:avLst/>
          </a:prstGeom>
        </p:spPr>
      </p:pic>
      <p:pic>
        <p:nvPicPr>
          <p:cNvPr id="6" name="Picture 5"/>
          <p:cNvPicPr>
            <a:picLocks noChangeAspect="1"/>
          </p:cNvPicPr>
          <p:nvPr>
            <p:custDataLst>
              <p:tags r:id="rId4"/>
            </p:custDataLst>
          </p:nvPr>
        </p:nvPicPr>
        <p:blipFill>
          <a:blip r:embed="rId19" cstate="print">
            <a:extLst>
              <a:ext uri="{28A0092B-C50C-407E-A947-70E740481C1C}">
                <a14:useLocalDpi xmlns:a14="http://schemas.microsoft.com/office/drawing/2010/main" val="0"/>
              </a:ext>
            </a:extLst>
          </a:blip>
          <a:stretch>
            <a:fillRect/>
          </a:stretch>
        </p:blipFill>
        <p:spPr>
          <a:xfrm>
            <a:off x="2798199" y="2162739"/>
            <a:ext cx="453390" cy="266700"/>
          </a:xfrm>
          <a:prstGeom prst="rect">
            <a:avLst/>
          </a:prstGeom>
        </p:spPr>
      </p:pic>
      <p:pic>
        <p:nvPicPr>
          <p:cNvPr id="7" name="Picture 6"/>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4736058" y="2054318"/>
            <a:ext cx="920375" cy="541397"/>
          </a:xfrm>
          <a:prstGeom prst="rect">
            <a:avLst/>
          </a:prstGeom>
        </p:spPr>
      </p:pic>
      <p:pic>
        <p:nvPicPr>
          <p:cNvPr id="8" name="Picture 7"/>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tretch>
            <a:fillRect/>
          </a:stretch>
        </p:blipFill>
        <p:spPr>
          <a:xfrm>
            <a:off x="1516718" y="2098992"/>
            <a:ext cx="967740" cy="510540"/>
          </a:xfrm>
          <a:prstGeom prst="rect">
            <a:avLst/>
          </a:prstGeom>
        </p:spPr>
      </p:pic>
      <p:pic>
        <p:nvPicPr>
          <p:cNvPr id="9" name="Picture 8"/>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7132750" y="2140666"/>
            <a:ext cx="453390" cy="266700"/>
          </a:xfrm>
          <a:prstGeom prst="rect">
            <a:avLst/>
          </a:prstGeom>
        </p:spPr>
      </p:pic>
      <p:pic>
        <p:nvPicPr>
          <p:cNvPr id="10" name="Picture 9"/>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940940" y="2140666"/>
            <a:ext cx="453390" cy="266700"/>
          </a:xfrm>
          <a:prstGeom prst="rect">
            <a:avLst/>
          </a:prstGeom>
        </p:spPr>
      </p:pic>
      <p:pic>
        <p:nvPicPr>
          <p:cNvPr id="11" name="Picture 10"/>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520026" y="2102566"/>
            <a:ext cx="171450" cy="342900"/>
          </a:xfrm>
          <a:prstGeom prst="rect">
            <a:avLst/>
          </a:prstGeom>
        </p:spPr>
      </p:pic>
      <p:pic>
        <p:nvPicPr>
          <p:cNvPr id="12" name="Picture 11"/>
          <p:cNvPicPr>
            <a:picLocks noChangeAspect="1"/>
          </p:cNvPicPr>
          <p:nvPr>
            <p:custDataLst>
              <p:tags r:id="rId10"/>
            </p:custDataLst>
          </p:nvPr>
        </p:nvPicPr>
        <p:blipFill>
          <a:blip r:embed="rId21" cstate="print">
            <a:extLst>
              <a:ext uri="{28A0092B-C50C-407E-A947-70E740481C1C}">
                <a14:useLocalDpi xmlns:a14="http://schemas.microsoft.com/office/drawing/2010/main" val="0"/>
              </a:ext>
            </a:extLst>
          </a:blip>
          <a:stretch>
            <a:fillRect/>
          </a:stretch>
        </p:blipFill>
        <p:spPr>
          <a:xfrm>
            <a:off x="7880672" y="2092246"/>
            <a:ext cx="171450" cy="342900"/>
          </a:xfrm>
          <a:prstGeom prst="rect">
            <a:avLst/>
          </a:prstGeom>
        </p:spPr>
      </p:pic>
      <p:pic>
        <p:nvPicPr>
          <p:cNvPr id="13" name="Picture 12"/>
          <p:cNvPicPr>
            <a:picLocks noChangeAspect="1"/>
          </p:cNvPicPr>
          <p:nvPr>
            <p:custDataLst>
              <p:tags r:id="rId11"/>
            </p:custDataLst>
          </p:nvPr>
        </p:nvPicPr>
        <p:blipFill>
          <a:blip r:embed="rId22">
            <a:extLst>
              <a:ext uri="{28A0092B-C50C-407E-A947-70E740481C1C}">
                <a14:useLocalDpi xmlns:a14="http://schemas.microsoft.com/office/drawing/2010/main" val="0"/>
              </a:ext>
            </a:extLst>
          </a:blip>
          <a:stretch>
            <a:fillRect/>
          </a:stretch>
        </p:blipFill>
        <p:spPr>
          <a:xfrm>
            <a:off x="6953564" y="3068716"/>
            <a:ext cx="358372" cy="605699"/>
          </a:xfrm>
          <a:prstGeom prst="rect">
            <a:avLst/>
          </a:prstGeom>
        </p:spPr>
      </p:pic>
      <p:cxnSp>
        <p:nvCxnSpPr>
          <p:cNvPr id="14" name="Straight Arrow Connector 13"/>
          <p:cNvCxnSpPr/>
          <p:nvPr/>
        </p:nvCxnSpPr>
        <p:spPr>
          <a:xfrm>
            <a:off x="6512107" y="2609532"/>
            <a:ext cx="15561" cy="1533366"/>
          </a:xfrm>
          <a:prstGeom prst="straightConnector1">
            <a:avLst/>
          </a:prstGeom>
          <a:ln w="762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191000" y="2631776"/>
            <a:ext cx="1589560" cy="1511122"/>
          </a:xfrm>
          <a:prstGeom prst="straightConnector1">
            <a:avLst/>
          </a:prstGeom>
          <a:ln w="762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custDataLst>
              <p:tags r:id="rId12"/>
            </p:custDataLst>
          </p:nvPr>
        </p:nvPicPr>
        <p:blipFill>
          <a:blip r:embed="rId22">
            <a:extLst>
              <a:ext uri="{28A0092B-C50C-407E-A947-70E740481C1C}">
                <a14:useLocalDpi xmlns:a14="http://schemas.microsoft.com/office/drawing/2010/main" val="0"/>
              </a:ext>
            </a:extLst>
          </a:blip>
          <a:stretch>
            <a:fillRect/>
          </a:stretch>
        </p:blipFill>
        <p:spPr>
          <a:xfrm>
            <a:off x="4085730" y="3073365"/>
            <a:ext cx="358372" cy="605699"/>
          </a:xfrm>
          <a:prstGeom prst="rect">
            <a:avLst/>
          </a:prstGeom>
        </p:spPr>
      </p:pic>
      <p:pic>
        <p:nvPicPr>
          <p:cNvPr id="21" name="Picture 20"/>
          <p:cNvPicPr>
            <a:picLocks noChangeAspect="1"/>
          </p:cNvPicPr>
          <p:nvPr>
            <p:custDataLst>
              <p:tags r:id="rId13"/>
            </p:custDataLst>
          </p:nvPr>
        </p:nvPicPr>
        <p:blipFill>
          <a:blip r:embed="rId23" cstate="print">
            <a:extLst>
              <a:ext uri="{28A0092B-C50C-407E-A947-70E740481C1C}">
                <a14:useLocalDpi xmlns:a14="http://schemas.microsoft.com/office/drawing/2010/main" val="0"/>
              </a:ext>
            </a:extLst>
          </a:blip>
          <a:stretch>
            <a:fillRect/>
          </a:stretch>
        </p:blipFill>
        <p:spPr>
          <a:xfrm>
            <a:off x="605751" y="3582827"/>
            <a:ext cx="2487930" cy="560070"/>
          </a:xfrm>
          <a:prstGeom prst="rect">
            <a:avLst/>
          </a:prstGeom>
        </p:spPr>
      </p:pic>
      <p:pic>
        <p:nvPicPr>
          <p:cNvPr id="20" name="Picture 19"/>
          <p:cNvPicPr>
            <a:picLocks noChangeAspect="1"/>
          </p:cNvPicPr>
          <p:nvPr>
            <p:custDataLst>
              <p:tags r:id="rId14"/>
            </p:custDataLst>
          </p:nvPr>
        </p:nvPicPr>
        <p:blipFill>
          <a:blip r:embed="rId24" cstate="print">
            <a:extLst>
              <a:ext uri="{28A0092B-C50C-407E-A947-70E740481C1C}">
                <a14:useLocalDpi xmlns:a14="http://schemas.microsoft.com/office/drawing/2010/main" val="0"/>
              </a:ext>
            </a:extLst>
          </a:blip>
          <a:stretch>
            <a:fillRect/>
          </a:stretch>
        </p:blipFill>
        <p:spPr>
          <a:xfrm>
            <a:off x="1516718" y="5510548"/>
            <a:ext cx="6939577" cy="1370738"/>
          </a:xfrm>
          <a:prstGeom prst="rect">
            <a:avLst/>
          </a:prstGeom>
        </p:spPr>
      </p:pic>
      <p:sp>
        <p:nvSpPr>
          <p:cNvPr id="15" name="TextBox 14"/>
          <p:cNvSpPr txBox="1"/>
          <p:nvPr/>
        </p:nvSpPr>
        <p:spPr>
          <a:xfrm>
            <a:off x="0" y="1115776"/>
            <a:ext cx="9144000" cy="461665"/>
          </a:xfrm>
          <a:prstGeom prst="rect">
            <a:avLst/>
          </a:prstGeom>
          <a:noFill/>
        </p:spPr>
        <p:txBody>
          <a:bodyPr wrap="square" rtlCol="0">
            <a:spAutoFit/>
          </a:bodyPr>
          <a:lstStyle/>
          <a:p>
            <a:r>
              <a:rPr lang="en-US" sz="2400" dirty="0" smtClean="0">
                <a:solidFill>
                  <a:srgbClr val="C00000"/>
                </a:solidFill>
              </a:rPr>
              <a:t>So define abstract notion of a </a:t>
            </a:r>
            <a:r>
              <a:rPr lang="en-US" sz="2400" dirty="0" smtClean="0">
                <a:solidFill>
                  <a:srgbClr val="C00000"/>
                </a:solidFill>
                <a:sym typeface="Mathematica1" panose="05000502060100000001" pitchFamily="2" charset="2"/>
              </a:rPr>
              <a:t>-twisted extension of a </a:t>
            </a:r>
            <a:r>
              <a:rPr lang="en-US" sz="2400" dirty="0" smtClean="0">
                <a:solidFill>
                  <a:srgbClr val="C00000"/>
                </a:solidFill>
                <a:latin typeface="Mathematica7Mono" panose="00000400000000000000" pitchFamily="2" charset="0"/>
                <a:ea typeface="Mathematica7Mono" panose="00000400000000000000" pitchFamily="2" charset="0"/>
                <a:sym typeface="Mathematica1" panose="05000502060100000001" pitchFamily="2" charset="2"/>
              </a:rPr>
              <a:t>Z</a:t>
            </a:r>
            <a:r>
              <a:rPr lang="en-US" sz="2400" baseline="-25000" dirty="0" smtClean="0">
                <a:solidFill>
                  <a:srgbClr val="C00000"/>
                </a:solidFill>
                <a:sym typeface="Mathematica1" panose="05000502060100000001" pitchFamily="2" charset="2"/>
              </a:rPr>
              <a:t>2</a:t>
            </a:r>
            <a:r>
              <a:rPr lang="en-US" sz="2400" dirty="0" smtClean="0">
                <a:solidFill>
                  <a:srgbClr val="C00000"/>
                </a:solidFill>
                <a:sym typeface="Mathematica1" panose="05000502060100000001" pitchFamily="2" charset="2"/>
              </a:rPr>
              <a:t>-graded group</a:t>
            </a:r>
            <a:endParaRPr lang="en-US" sz="2400" dirty="0">
              <a:solidFill>
                <a:srgbClr val="C00000"/>
              </a:solidFill>
            </a:endParaRPr>
          </a:p>
        </p:txBody>
      </p:sp>
      <p:sp>
        <p:nvSpPr>
          <p:cNvPr id="16" name="TextBox 15"/>
          <p:cNvSpPr txBox="1"/>
          <p:nvPr/>
        </p:nvSpPr>
        <p:spPr>
          <a:xfrm>
            <a:off x="76200" y="4749983"/>
            <a:ext cx="8991600" cy="830997"/>
          </a:xfrm>
          <a:prstGeom prst="rect">
            <a:avLst/>
          </a:prstGeom>
          <a:noFill/>
        </p:spPr>
        <p:txBody>
          <a:bodyPr wrap="square" rtlCol="0">
            <a:spAutoFit/>
          </a:bodyPr>
          <a:lstStyle/>
          <a:p>
            <a:r>
              <a:rPr lang="en-US" sz="2400" dirty="0" smtClean="0">
                <a:solidFill>
                  <a:srgbClr val="0070C0"/>
                </a:solidFill>
              </a:rPr>
              <a:t>Wigner: Given a quantum symmetry group G of the states we get a </a:t>
            </a:r>
          </a:p>
          <a:p>
            <a:r>
              <a:rPr lang="en-US" sz="2400" dirty="0" smtClean="0">
                <a:solidFill>
                  <a:srgbClr val="0070C0"/>
                </a:solidFill>
                <a:sym typeface="Mathematica1" panose="05000502060100000001" pitchFamily="2" charset="2"/>
              </a:rPr>
              <a:t></a:t>
            </a:r>
            <a:r>
              <a:rPr lang="en-US" sz="2400" dirty="0">
                <a:solidFill>
                  <a:srgbClr val="0070C0"/>
                </a:solidFill>
                <a:sym typeface="Mathematica1" panose="05000502060100000001" pitchFamily="2" charset="2"/>
              </a:rPr>
              <a:t>-twisted </a:t>
            </a:r>
            <a:r>
              <a:rPr lang="en-US" sz="2400" dirty="0" smtClean="0">
                <a:solidFill>
                  <a:srgbClr val="0070C0"/>
                </a:solidFill>
                <a:sym typeface="Mathematica1" panose="05000502060100000001" pitchFamily="2" charset="2"/>
              </a:rPr>
              <a:t>extension of G with a ``-twisted representation’’</a:t>
            </a:r>
            <a:endParaRPr lang="en-US" sz="2400" dirty="0">
              <a:solidFill>
                <a:srgbClr val="0070C0"/>
              </a:solidFill>
            </a:endParaRPr>
          </a:p>
        </p:txBody>
      </p:sp>
    </p:spTree>
    <p:extLst>
      <p:ext uri="{BB962C8B-B14F-4D97-AF65-F5344CB8AC3E}">
        <p14:creationId xmlns:p14="http://schemas.microsoft.com/office/powerpoint/2010/main" val="121972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94"/>
            <a:ext cx="8229600" cy="1143000"/>
          </a:xfrm>
        </p:spPr>
        <p:txBody>
          <a:bodyPr/>
          <a:lstStyle/>
          <a:p>
            <a:r>
              <a:rPr lang="en-US" dirty="0" smtClean="0"/>
              <a:t>Symmetry of the Dynamics</a:t>
            </a:r>
            <a:endParaRPr lang="en-US" dirty="0"/>
          </a:p>
        </p:txBody>
      </p:sp>
      <p:sp>
        <p:nvSpPr>
          <p:cNvPr id="3" name="TextBox 2"/>
          <p:cNvSpPr txBox="1"/>
          <p:nvPr/>
        </p:nvSpPr>
        <p:spPr>
          <a:xfrm>
            <a:off x="0" y="940514"/>
            <a:ext cx="9144000" cy="954107"/>
          </a:xfrm>
          <a:prstGeom prst="rect">
            <a:avLst/>
          </a:prstGeom>
          <a:noFill/>
        </p:spPr>
        <p:txBody>
          <a:bodyPr wrap="square" rtlCol="0">
            <a:spAutoFit/>
          </a:bodyPr>
          <a:lstStyle/>
          <a:p>
            <a:r>
              <a:rPr lang="en-US" sz="2800" dirty="0" smtClean="0">
                <a:solidFill>
                  <a:srgbClr val="FF0000"/>
                </a:solidFill>
              </a:rPr>
              <a:t>If the physical system has a notion of time-orientation, then a physical symmetry group has a homomorphism </a:t>
            </a:r>
            <a:endParaRPr lang="en-US" sz="2800" dirty="0">
              <a:solidFill>
                <a:srgbClr val="FF0000"/>
              </a:solidFill>
            </a:endParaRPr>
          </a:p>
        </p:txBody>
      </p:sp>
      <p:pic>
        <p:nvPicPr>
          <p:cNvPr id="8" name="Picture 7"/>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057400" y="2070774"/>
            <a:ext cx="4286250" cy="506730"/>
          </a:xfrm>
          <a:prstGeom prst="rect">
            <a:avLst/>
          </a:prstGeom>
        </p:spPr>
      </p:pic>
      <p:sp>
        <p:nvSpPr>
          <p:cNvPr id="5" name="TextBox 4"/>
          <p:cNvSpPr txBox="1"/>
          <p:nvPr/>
        </p:nvSpPr>
        <p:spPr>
          <a:xfrm>
            <a:off x="0" y="2668303"/>
            <a:ext cx="9144000" cy="954107"/>
          </a:xfrm>
          <a:prstGeom prst="rect">
            <a:avLst/>
          </a:prstGeom>
          <a:noFill/>
        </p:spPr>
        <p:txBody>
          <a:bodyPr wrap="square" rtlCol="0">
            <a:spAutoFit/>
          </a:bodyPr>
          <a:lstStyle/>
          <a:p>
            <a:r>
              <a:rPr lang="en-US" sz="2800" dirty="0" smtClean="0">
                <a:solidFill>
                  <a:srgbClr val="002060"/>
                </a:solidFill>
              </a:rPr>
              <a:t>Time-</a:t>
            </a:r>
            <a:r>
              <a:rPr lang="en-US" sz="2800" dirty="0" err="1" smtClean="0">
                <a:solidFill>
                  <a:srgbClr val="002060"/>
                </a:solidFill>
              </a:rPr>
              <a:t>translationally</a:t>
            </a:r>
            <a:r>
              <a:rPr lang="en-US" sz="2800" dirty="0" smtClean="0">
                <a:solidFill>
                  <a:srgbClr val="002060"/>
                </a:solidFill>
              </a:rPr>
              <a:t> invariant systems have unitary evolution: U(s). Then G is a symmetry of the dynamics if:  </a:t>
            </a:r>
            <a:endParaRPr lang="en-US" sz="2800" dirty="0">
              <a:solidFill>
                <a:srgbClr val="002060"/>
              </a:solidFill>
            </a:endParaRPr>
          </a:p>
        </p:txBody>
      </p:sp>
      <p:pic>
        <p:nvPicPr>
          <p:cNvPr id="7" name="Picture 6"/>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52399" y="3916382"/>
            <a:ext cx="5889877" cy="505147"/>
          </a:xfrm>
          <a:prstGeom prst="rect">
            <a:avLst/>
          </a:prstGeom>
        </p:spPr>
      </p:pic>
      <p:pic>
        <p:nvPicPr>
          <p:cNvPr id="12" name="Picture 11"/>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1929765" y="4907631"/>
            <a:ext cx="4747260" cy="510540"/>
          </a:xfrm>
          <a:prstGeom prst="rect">
            <a:avLst/>
          </a:prstGeom>
        </p:spPr>
      </p:pic>
      <p:pic>
        <p:nvPicPr>
          <p:cNvPr id="6" name="Picture 5"/>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6172200" y="3830839"/>
            <a:ext cx="2838450" cy="461010"/>
          </a:xfrm>
          <a:prstGeom prst="rect">
            <a:avLst/>
          </a:prstGeom>
        </p:spPr>
      </p:pic>
      <p:pic>
        <p:nvPicPr>
          <p:cNvPr id="9" name="Picture 8"/>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2607296" y="5904273"/>
            <a:ext cx="3413760" cy="510540"/>
          </a:xfrm>
          <a:prstGeom prst="rect">
            <a:avLst/>
          </a:prstGeom>
        </p:spPr>
      </p:pic>
    </p:spTree>
    <p:extLst>
      <p:ext uri="{BB962C8B-B14F-4D97-AF65-F5344CB8AC3E}">
        <p14:creationId xmlns:p14="http://schemas.microsoft.com/office/powerpoint/2010/main" val="274738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980" y="-14468"/>
            <a:ext cx="8229600" cy="1143000"/>
          </a:xfrm>
        </p:spPr>
        <p:txBody>
          <a:bodyPr/>
          <a:lstStyle/>
          <a:p>
            <a:r>
              <a:rPr lang="en-US" dirty="0" smtClean="0"/>
              <a:t>Dynamics - Remarks</a:t>
            </a:r>
            <a:endParaRPr lang="en-US" dirty="0"/>
          </a:p>
        </p:txBody>
      </p:sp>
      <p:sp>
        <p:nvSpPr>
          <p:cNvPr id="5" name="TextBox 4"/>
          <p:cNvSpPr txBox="1"/>
          <p:nvPr/>
        </p:nvSpPr>
        <p:spPr>
          <a:xfrm>
            <a:off x="500122" y="2607644"/>
            <a:ext cx="7958077" cy="1077218"/>
          </a:xfrm>
          <a:prstGeom prst="rect">
            <a:avLst/>
          </a:prstGeom>
          <a:noFill/>
        </p:spPr>
        <p:txBody>
          <a:bodyPr wrap="square" rtlCol="0">
            <a:spAutoFit/>
          </a:bodyPr>
          <a:lstStyle/>
          <a:p>
            <a:r>
              <a:rPr lang="en-US" sz="3200" dirty="0" smtClean="0">
                <a:solidFill>
                  <a:srgbClr val="FF0000"/>
                </a:solidFill>
              </a:rPr>
              <a:t>Which one is dependent on the other two depends on what problem you are solving. </a:t>
            </a:r>
            <a:endParaRPr lang="en-US" sz="3200" dirty="0">
              <a:solidFill>
                <a:srgbClr val="FF0000"/>
              </a:solidFill>
            </a:endParaRPr>
          </a:p>
        </p:txBody>
      </p:sp>
      <p:sp>
        <p:nvSpPr>
          <p:cNvPr id="6" name="TextBox 5"/>
          <p:cNvSpPr txBox="1"/>
          <p:nvPr/>
        </p:nvSpPr>
        <p:spPr>
          <a:xfrm>
            <a:off x="435980" y="3907373"/>
            <a:ext cx="7239000" cy="1077218"/>
          </a:xfrm>
          <a:prstGeom prst="rect">
            <a:avLst/>
          </a:prstGeom>
          <a:noFill/>
        </p:spPr>
        <p:txBody>
          <a:bodyPr wrap="square" rtlCol="0">
            <a:spAutoFit/>
          </a:bodyPr>
          <a:lstStyle/>
          <a:p>
            <a:r>
              <a:rPr lang="en-US" sz="3200" dirty="0" smtClean="0">
                <a:solidFill>
                  <a:srgbClr val="0070C0"/>
                </a:solidFill>
              </a:rPr>
              <a:t>If c(g) = -1  for any group element then Spec(H) is symmetric around zero</a:t>
            </a:r>
            <a:endParaRPr lang="en-US" sz="3200" dirty="0">
              <a:solidFill>
                <a:srgbClr val="0070C0"/>
              </a:solidFill>
            </a:endParaRPr>
          </a:p>
        </p:txBody>
      </p:sp>
      <p:sp>
        <p:nvSpPr>
          <p:cNvPr id="7" name="TextBox 6"/>
          <p:cNvSpPr txBox="1"/>
          <p:nvPr/>
        </p:nvSpPr>
        <p:spPr>
          <a:xfrm>
            <a:off x="500122" y="5224464"/>
            <a:ext cx="7424677" cy="1569660"/>
          </a:xfrm>
          <a:prstGeom prst="rect">
            <a:avLst/>
          </a:prstGeom>
          <a:noFill/>
        </p:spPr>
        <p:txBody>
          <a:bodyPr wrap="square" rtlCol="0">
            <a:spAutoFit/>
          </a:bodyPr>
          <a:lstStyle/>
          <a:p>
            <a:r>
              <a:rPr lang="en-US" sz="3200" dirty="0" smtClean="0">
                <a:solidFill>
                  <a:srgbClr val="7030A0"/>
                </a:solidFill>
              </a:rPr>
              <a:t>So, if H is bounded below and not above </a:t>
            </a:r>
          </a:p>
          <a:p>
            <a:r>
              <a:rPr lang="en-US" sz="3200" dirty="0" smtClean="0">
                <a:solidFill>
                  <a:srgbClr val="7030A0"/>
                </a:solidFill>
              </a:rPr>
              <a:t>(as in typical relativistic QFT examples) </a:t>
            </a:r>
          </a:p>
          <a:p>
            <a:r>
              <a:rPr lang="en-US" sz="3200" dirty="0" smtClean="0">
                <a:solidFill>
                  <a:srgbClr val="7030A0"/>
                </a:solidFill>
              </a:rPr>
              <a:t>then c=1 and  </a:t>
            </a:r>
            <a:r>
              <a:rPr lang="en-US" sz="3200" dirty="0" smtClean="0">
                <a:solidFill>
                  <a:srgbClr val="7030A0"/>
                </a:solidFill>
                <a:sym typeface="Mathematica1" panose="05000502060100000001" pitchFamily="2" charset="2"/>
              </a:rPr>
              <a:t>=t  (as is usually assumed). </a:t>
            </a:r>
            <a:endParaRPr lang="en-US" sz="3200" dirty="0">
              <a:solidFill>
                <a:srgbClr val="7030A0"/>
              </a:solidFill>
            </a:endParaRPr>
          </a:p>
        </p:txBody>
      </p:sp>
      <p:grpSp>
        <p:nvGrpSpPr>
          <p:cNvPr id="8" name="Group 7"/>
          <p:cNvGrpSpPr/>
          <p:nvPr/>
        </p:nvGrpSpPr>
        <p:grpSpPr>
          <a:xfrm>
            <a:off x="2150480" y="1195222"/>
            <a:ext cx="4800600" cy="1066800"/>
            <a:chOff x="2252723" y="1223971"/>
            <a:chExt cx="4800600" cy="1066800"/>
          </a:xfrm>
        </p:grpSpPr>
        <p:pic>
          <p:nvPicPr>
            <p:cNvPr id="4" name="Picture 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887088" y="1502101"/>
              <a:ext cx="3531870" cy="510540"/>
            </a:xfrm>
            <a:prstGeom prst="rect">
              <a:avLst/>
            </a:prstGeom>
          </p:spPr>
        </p:pic>
        <p:sp>
          <p:nvSpPr>
            <p:cNvPr id="3" name="Rectangle 2"/>
            <p:cNvSpPr/>
            <p:nvPr/>
          </p:nvSpPr>
          <p:spPr>
            <a:xfrm>
              <a:off x="2252723" y="1223971"/>
              <a:ext cx="4800600" cy="10668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66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990600" y="1866900"/>
            <a:ext cx="7924800" cy="523220"/>
          </a:xfrm>
          <a:prstGeom prst="rect">
            <a:avLst/>
          </a:prstGeom>
          <a:solidFill>
            <a:srgbClr val="002060"/>
          </a:solidFill>
        </p:spPr>
        <p:txBody>
          <a:bodyPr wrap="square" rtlCol="0">
            <a:spAutoFit/>
          </a:bodyPr>
          <a:lstStyle/>
          <a:p>
            <a:endParaRPr lang="en-US" sz="2800" dirty="0">
              <a:solidFill>
                <a:srgbClr val="FFFF00"/>
              </a:solidFill>
            </a:endParaRPr>
          </a:p>
        </p:txBody>
      </p:sp>
      <p:sp>
        <p:nvSpPr>
          <p:cNvPr id="3" name="Slide Number Placeholder 2"/>
          <p:cNvSpPr>
            <a:spLocks noGrp="1"/>
          </p:cNvSpPr>
          <p:nvPr>
            <p:ph type="sldNum" sz="quarter" idx="12"/>
          </p:nvPr>
        </p:nvSpPr>
        <p:spPr/>
        <p:txBody>
          <a:bodyPr/>
          <a:lstStyle/>
          <a:p>
            <a:fld id="{8CC33826-6C47-413F-88A8-05EB57E6DE90}" type="slidenum">
              <a:rPr lang="en-US" smtClean="0"/>
              <a:pPr/>
              <a:t>13</a:t>
            </a:fld>
            <a:endParaRPr lang="en-US" dirty="0"/>
          </a:p>
        </p:txBody>
      </p:sp>
      <p:sp>
        <p:nvSpPr>
          <p:cNvPr id="16" name="TextBox 15"/>
          <p:cNvSpPr txBox="1"/>
          <p:nvPr/>
        </p:nvSpPr>
        <p:spPr>
          <a:xfrm>
            <a:off x="914400" y="1828800"/>
            <a:ext cx="7620000" cy="523220"/>
          </a:xfrm>
          <a:prstGeom prst="rect">
            <a:avLst/>
          </a:prstGeom>
          <a:noFill/>
        </p:spPr>
        <p:txBody>
          <a:bodyPr wrap="square" rtlCol="0">
            <a:spAutoFit/>
          </a:bodyPr>
          <a:lstStyle/>
          <a:p>
            <a:r>
              <a:rPr lang="en-US" sz="2800" dirty="0" smtClean="0">
                <a:solidFill>
                  <a:srgbClr val="FFFF00"/>
                </a:solidFill>
              </a:rPr>
              <a:t>Gapped systems and (reduced)  topological phases</a:t>
            </a:r>
            <a:endParaRPr lang="en-US" sz="2800" dirty="0">
              <a:solidFill>
                <a:srgbClr val="FFFF00"/>
              </a:solidFill>
            </a:endParaRPr>
          </a:p>
        </p:txBody>
      </p:sp>
      <p:sp>
        <p:nvSpPr>
          <p:cNvPr id="21" name="Oval 20"/>
          <p:cNvSpPr/>
          <p:nvPr/>
        </p:nvSpPr>
        <p:spPr>
          <a:xfrm>
            <a:off x="0" y="2286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33" name="TextBox 32"/>
          <p:cNvSpPr txBox="1"/>
          <p:nvPr/>
        </p:nvSpPr>
        <p:spPr>
          <a:xfrm>
            <a:off x="1066800" y="6334780"/>
            <a:ext cx="6720875" cy="523220"/>
          </a:xfrm>
          <a:prstGeom prst="rect">
            <a:avLst/>
          </a:prstGeom>
          <a:noFill/>
        </p:spPr>
        <p:txBody>
          <a:bodyPr wrap="square" rtlCol="0">
            <a:spAutoFit/>
          </a:bodyPr>
          <a:lstStyle/>
          <a:p>
            <a:r>
              <a:rPr lang="en-US" sz="2800" dirty="0" smtClean="0"/>
              <a:t>Back to Bloch</a:t>
            </a:r>
            <a:endParaRPr lang="en-US" sz="2800" dirty="0"/>
          </a:p>
        </p:txBody>
      </p:sp>
      <p:sp>
        <p:nvSpPr>
          <p:cNvPr id="20" name="Rectangle 19"/>
          <p:cNvSpPr/>
          <p:nvPr/>
        </p:nvSpPr>
        <p:spPr>
          <a:xfrm>
            <a:off x="914400" y="990600"/>
            <a:ext cx="6533648" cy="523220"/>
          </a:xfrm>
          <a:prstGeom prst="rect">
            <a:avLst/>
          </a:prstGeom>
        </p:spPr>
        <p:txBody>
          <a:bodyPr wrap="none">
            <a:spAutoFit/>
          </a:bodyPr>
          <a:lstStyle/>
          <a:p>
            <a:pPr marL="342900" indent="-342900"/>
            <a:r>
              <a:rPr lang="en-US" sz="2800" dirty="0" smtClean="0">
                <a:solidFill>
                  <a:srgbClr val="FF0000"/>
                </a:solidFill>
              </a:rPr>
              <a:t>Review of symmetry in quantum mechanics</a:t>
            </a:r>
          </a:p>
        </p:txBody>
      </p:sp>
      <p:sp>
        <p:nvSpPr>
          <p:cNvPr id="25" name="Oval 24"/>
          <p:cNvSpPr/>
          <p:nvPr/>
        </p:nvSpPr>
        <p:spPr>
          <a:xfrm>
            <a:off x="0" y="10668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2" name="Oval 31"/>
          <p:cNvSpPr/>
          <p:nvPr/>
        </p:nvSpPr>
        <p:spPr>
          <a:xfrm>
            <a:off x="0" y="19050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a:t>
            </a:r>
            <a:endParaRPr lang="en-US" dirty="0"/>
          </a:p>
        </p:txBody>
      </p:sp>
      <p:sp>
        <p:nvSpPr>
          <p:cNvPr id="34" name="Oval 33"/>
          <p:cNvSpPr/>
          <p:nvPr/>
        </p:nvSpPr>
        <p:spPr>
          <a:xfrm>
            <a:off x="0" y="2743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4</a:t>
            </a:r>
            <a:endParaRPr lang="en-US" dirty="0"/>
          </a:p>
        </p:txBody>
      </p:sp>
      <p:sp>
        <p:nvSpPr>
          <p:cNvPr id="35" name="Oval 34"/>
          <p:cNvSpPr/>
          <p:nvPr/>
        </p:nvSpPr>
        <p:spPr>
          <a:xfrm>
            <a:off x="0" y="3505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5</a:t>
            </a:r>
            <a:endParaRPr lang="en-US" dirty="0"/>
          </a:p>
        </p:txBody>
      </p:sp>
      <p:sp>
        <p:nvSpPr>
          <p:cNvPr id="36" name="Oval 35"/>
          <p:cNvSpPr/>
          <p:nvPr/>
        </p:nvSpPr>
        <p:spPr>
          <a:xfrm>
            <a:off x="0" y="4267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6</a:t>
            </a:r>
            <a:endParaRPr lang="en-US" dirty="0"/>
          </a:p>
        </p:txBody>
      </p:sp>
      <p:sp>
        <p:nvSpPr>
          <p:cNvPr id="38" name="Oval 37"/>
          <p:cNvSpPr/>
          <p:nvPr/>
        </p:nvSpPr>
        <p:spPr>
          <a:xfrm>
            <a:off x="0" y="5029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7</a:t>
            </a:r>
            <a:endParaRPr lang="en-US" dirty="0"/>
          </a:p>
        </p:txBody>
      </p:sp>
      <p:sp>
        <p:nvSpPr>
          <p:cNvPr id="39" name="Oval 38"/>
          <p:cNvSpPr/>
          <p:nvPr/>
        </p:nvSpPr>
        <p:spPr>
          <a:xfrm>
            <a:off x="0" y="57150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8</a:t>
            </a:r>
            <a:endParaRPr lang="en-US" dirty="0"/>
          </a:p>
        </p:txBody>
      </p:sp>
      <p:sp>
        <p:nvSpPr>
          <p:cNvPr id="40" name="Oval 39"/>
          <p:cNvSpPr/>
          <p:nvPr/>
        </p:nvSpPr>
        <p:spPr>
          <a:xfrm>
            <a:off x="0" y="64008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9</a:t>
            </a:r>
            <a:endParaRPr lang="en-US" dirty="0"/>
          </a:p>
        </p:txBody>
      </p:sp>
      <p:sp>
        <p:nvSpPr>
          <p:cNvPr id="42" name="TextBox 41"/>
          <p:cNvSpPr txBox="1"/>
          <p:nvPr/>
        </p:nvSpPr>
        <p:spPr>
          <a:xfrm>
            <a:off x="914400" y="2667000"/>
            <a:ext cx="6720875" cy="523220"/>
          </a:xfrm>
          <a:prstGeom prst="rect">
            <a:avLst/>
          </a:prstGeom>
          <a:noFill/>
        </p:spPr>
        <p:txBody>
          <a:bodyPr wrap="square" rtlCol="0">
            <a:spAutoFit/>
          </a:bodyPr>
          <a:lstStyle/>
          <a:p>
            <a:r>
              <a:rPr lang="en-US" sz="2800" dirty="0" err="1" smtClean="0"/>
              <a:t>Equivariant</a:t>
            </a:r>
            <a:r>
              <a:rPr lang="en-US" sz="2800" dirty="0" smtClean="0"/>
              <a:t> twisted K-theory of a point</a:t>
            </a:r>
            <a:endParaRPr lang="en-US" sz="2800" dirty="0"/>
          </a:p>
        </p:txBody>
      </p:sp>
      <p:sp>
        <p:nvSpPr>
          <p:cNvPr id="43" name="TextBox 42"/>
          <p:cNvSpPr txBox="1"/>
          <p:nvPr/>
        </p:nvSpPr>
        <p:spPr>
          <a:xfrm>
            <a:off x="990600" y="3429000"/>
            <a:ext cx="7315200" cy="523220"/>
          </a:xfrm>
          <a:prstGeom prst="rect">
            <a:avLst/>
          </a:prstGeom>
          <a:noFill/>
        </p:spPr>
        <p:txBody>
          <a:bodyPr wrap="square" rtlCol="0">
            <a:spAutoFit/>
          </a:bodyPr>
          <a:lstStyle/>
          <a:p>
            <a:r>
              <a:rPr lang="en-US" sz="2800" dirty="0" smtClean="0"/>
              <a:t>Finite-dimensional systems and the 10 CT-groups</a:t>
            </a:r>
            <a:endParaRPr lang="en-US" sz="2800" dirty="0"/>
          </a:p>
        </p:txBody>
      </p:sp>
      <p:sp>
        <p:nvSpPr>
          <p:cNvPr id="44" name="TextBox 43"/>
          <p:cNvSpPr txBox="1"/>
          <p:nvPr/>
        </p:nvSpPr>
        <p:spPr>
          <a:xfrm>
            <a:off x="990600" y="4191000"/>
            <a:ext cx="7848600" cy="523220"/>
          </a:xfrm>
          <a:prstGeom prst="rect">
            <a:avLst/>
          </a:prstGeom>
          <a:noFill/>
        </p:spPr>
        <p:txBody>
          <a:bodyPr wrap="square" rtlCol="0">
            <a:spAutoFit/>
          </a:bodyPr>
          <a:lstStyle/>
          <a:p>
            <a:r>
              <a:rPr lang="en-US" sz="2800" dirty="0" smtClean="0"/>
              <a:t>Digression: Dyson’s 3-fold way and </a:t>
            </a:r>
            <a:r>
              <a:rPr lang="en-US" sz="2800" dirty="0" err="1" smtClean="0"/>
              <a:t>Altland-Zirnbauer</a:t>
            </a:r>
            <a:r>
              <a:rPr lang="en-US" sz="2800" dirty="0" smtClean="0"/>
              <a:t> </a:t>
            </a:r>
            <a:endParaRPr lang="en-US" sz="2800" dirty="0"/>
          </a:p>
        </p:txBody>
      </p:sp>
      <p:sp>
        <p:nvSpPr>
          <p:cNvPr id="45" name="TextBox 44"/>
          <p:cNvSpPr txBox="1"/>
          <p:nvPr/>
        </p:nvSpPr>
        <p:spPr>
          <a:xfrm>
            <a:off x="990600" y="4953000"/>
            <a:ext cx="6720875" cy="523220"/>
          </a:xfrm>
          <a:prstGeom prst="rect">
            <a:avLst/>
          </a:prstGeom>
          <a:noFill/>
        </p:spPr>
        <p:txBody>
          <a:bodyPr wrap="square" rtlCol="0">
            <a:spAutoFit/>
          </a:bodyPr>
          <a:lstStyle/>
          <a:p>
            <a:r>
              <a:rPr lang="en-US" sz="2800" dirty="0" smtClean="0"/>
              <a:t>Bloch Theory</a:t>
            </a:r>
            <a:endParaRPr lang="en-US" sz="2800" dirty="0"/>
          </a:p>
        </p:txBody>
      </p:sp>
      <p:sp>
        <p:nvSpPr>
          <p:cNvPr id="46" name="TextBox 45"/>
          <p:cNvSpPr txBox="1"/>
          <p:nvPr/>
        </p:nvSpPr>
        <p:spPr>
          <a:xfrm>
            <a:off x="1066800" y="5638800"/>
            <a:ext cx="6720875" cy="523220"/>
          </a:xfrm>
          <a:prstGeom prst="rect">
            <a:avLst/>
          </a:prstGeom>
          <a:noFill/>
        </p:spPr>
        <p:txBody>
          <a:bodyPr wrap="square" rtlCol="0">
            <a:spAutoFit/>
          </a:bodyPr>
          <a:lstStyle/>
          <a:p>
            <a:r>
              <a:rPr lang="en-US" sz="2800" dirty="0" err="1" smtClean="0"/>
              <a:t>Equivariant</a:t>
            </a:r>
            <a:r>
              <a:rPr lang="en-US" sz="2800" dirty="0" smtClean="0"/>
              <a:t> twisted K-theory of a </a:t>
            </a:r>
            <a:r>
              <a:rPr lang="en-US" sz="2800" dirty="0" err="1" smtClean="0"/>
              <a:t>groupoid</a:t>
            </a:r>
            <a:r>
              <a:rPr lang="en-US" sz="2800" dirty="0" smtClean="0"/>
              <a:t>. </a:t>
            </a:r>
            <a:endParaRPr lang="en-US" sz="2800" dirty="0"/>
          </a:p>
        </p:txBody>
      </p:sp>
      <p:sp>
        <p:nvSpPr>
          <p:cNvPr id="22" name="TextBox 21"/>
          <p:cNvSpPr txBox="1"/>
          <p:nvPr/>
        </p:nvSpPr>
        <p:spPr>
          <a:xfrm>
            <a:off x="990600" y="186670"/>
            <a:ext cx="7620000" cy="523220"/>
          </a:xfrm>
          <a:prstGeom prst="rect">
            <a:avLst/>
          </a:prstGeom>
          <a:noFill/>
        </p:spPr>
        <p:txBody>
          <a:bodyPr wrap="square" rtlCol="0">
            <a:spAutoFit/>
          </a:bodyPr>
          <a:lstStyle/>
          <a:p>
            <a:r>
              <a:rPr lang="en-US" sz="2800" dirty="0" smtClean="0">
                <a:solidFill>
                  <a:srgbClr val="FF0000"/>
                </a:solidFill>
              </a:rPr>
              <a:t>Introduction</a:t>
            </a:r>
            <a:endParaRPr lang="en-US" sz="2800" dirty="0">
              <a:solidFill>
                <a:srgbClr val="FF0000"/>
              </a:solidFill>
            </a:endParaRPr>
          </a:p>
        </p:txBody>
      </p:sp>
    </p:spTree>
    <p:extLst>
      <p:ext uri="{BB962C8B-B14F-4D97-AF65-F5344CB8AC3E}">
        <p14:creationId xmlns:p14="http://schemas.microsoft.com/office/powerpoint/2010/main" val="1490764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62"/>
            <a:ext cx="8229600" cy="1143000"/>
          </a:xfrm>
        </p:spPr>
        <p:txBody>
          <a:bodyPr/>
          <a:lstStyle/>
          <a:p>
            <a:r>
              <a:rPr lang="en-US" dirty="0" smtClean="0"/>
              <a:t>Gapped Systems</a:t>
            </a:r>
            <a:endParaRPr lang="en-US" dirty="0"/>
          </a:p>
        </p:txBody>
      </p:sp>
      <p:sp>
        <p:nvSpPr>
          <p:cNvPr id="3" name="TextBox 2"/>
          <p:cNvSpPr txBox="1"/>
          <p:nvPr/>
        </p:nvSpPr>
        <p:spPr>
          <a:xfrm>
            <a:off x="-4823" y="1140712"/>
            <a:ext cx="9144000" cy="954107"/>
          </a:xfrm>
          <a:prstGeom prst="rect">
            <a:avLst/>
          </a:prstGeom>
          <a:noFill/>
        </p:spPr>
        <p:txBody>
          <a:bodyPr wrap="square" rtlCol="0">
            <a:spAutoFit/>
          </a:bodyPr>
          <a:lstStyle/>
          <a:p>
            <a:r>
              <a:rPr lang="en-US" sz="2800" b="1" u="sng" dirty="0" smtClean="0">
                <a:solidFill>
                  <a:srgbClr val="FF0000"/>
                </a:solidFill>
              </a:rPr>
              <a:t>Definition</a:t>
            </a:r>
            <a:r>
              <a:rPr lang="en-US" sz="2800" dirty="0" smtClean="0">
                <a:solidFill>
                  <a:srgbClr val="FF0000"/>
                </a:solidFill>
              </a:rPr>
              <a:t>: A QM system is gapped if 0 is in the </a:t>
            </a:r>
            <a:r>
              <a:rPr lang="en-US" sz="2800" dirty="0" err="1" smtClean="0">
                <a:solidFill>
                  <a:srgbClr val="FF0000"/>
                </a:solidFill>
              </a:rPr>
              <a:t>resolvent</a:t>
            </a:r>
            <a:r>
              <a:rPr lang="en-US" sz="2800" dirty="0" smtClean="0">
                <a:solidFill>
                  <a:srgbClr val="FF0000"/>
                </a:solidFill>
              </a:rPr>
              <a:t> set of H, i.e. 1/H  exists and is a bounded operator. </a:t>
            </a:r>
            <a:endParaRPr lang="en-US" sz="2800" dirty="0">
              <a:solidFill>
                <a:srgbClr val="FF0000"/>
              </a:solidFill>
            </a:endParaRPr>
          </a:p>
        </p:txBody>
      </p:sp>
      <p:sp>
        <p:nvSpPr>
          <p:cNvPr id="4" name="TextBox 3"/>
          <p:cNvSpPr txBox="1"/>
          <p:nvPr/>
        </p:nvSpPr>
        <p:spPr>
          <a:xfrm>
            <a:off x="82903" y="2358838"/>
            <a:ext cx="8382000" cy="954107"/>
          </a:xfrm>
          <a:prstGeom prst="rect">
            <a:avLst/>
          </a:prstGeom>
          <a:noFill/>
        </p:spPr>
        <p:txBody>
          <a:bodyPr wrap="square" rtlCol="0">
            <a:spAutoFit/>
          </a:bodyPr>
          <a:lstStyle/>
          <a:p>
            <a:r>
              <a:rPr lang="en-US" sz="2800" dirty="0" smtClean="0">
                <a:solidFill>
                  <a:srgbClr val="0070C0"/>
                </a:solidFill>
              </a:rPr>
              <a:t>Remark: In this case the Hilbert space is </a:t>
            </a:r>
            <a:r>
              <a:rPr lang="en-US" sz="2800" dirty="0">
                <a:solidFill>
                  <a:srgbClr val="0070C0"/>
                </a:solidFill>
                <a:latin typeface="Mathematica7Mono" panose="00000400000000000000" pitchFamily="2" charset="0"/>
                <a:ea typeface="Mathematica7Mono" panose="00000400000000000000" pitchFamily="2" charset="0"/>
                <a:sym typeface="Mathematica1" panose="05000502060100000001" pitchFamily="2" charset="2"/>
              </a:rPr>
              <a:t>Z</a:t>
            </a:r>
            <a:r>
              <a:rPr lang="en-US" sz="2800" baseline="-25000" dirty="0">
                <a:solidFill>
                  <a:srgbClr val="0070C0"/>
                </a:solidFill>
                <a:sym typeface="Mathematica1" panose="05000502060100000001" pitchFamily="2" charset="2"/>
              </a:rPr>
              <a:t>2</a:t>
            </a:r>
            <a:r>
              <a:rPr lang="en-US" sz="2800" dirty="0" smtClean="0">
                <a:solidFill>
                  <a:srgbClr val="0070C0"/>
                </a:solidFill>
              </a:rPr>
              <a:t>-graded by sign(H): </a:t>
            </a:r>
            <a:endParaRPr lang="en-US" sz="2800" dirty="0">
              <a:solidFill>
                <a:srgbClr val="0070C0"/>
              </a:solidFill>
            </a:endParaRPr>
          </a:p>
        </p:txBody>
      </p:sp>
      <p:pic>
        <p:nvPicPr>
          <p:cNvPr id="6" name="Picture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808307" y="3055919"/>
            <a:ext cx="2979420" cy="468630"/>
          </a:xfrm>
          <a:prstGeom prst="rect">
            <a:avLst/>
          </a:prstGeom>
        </p:spPr>
      </p:pic>
      <p:cxnSp>
        <p:nvCxnSpPr>
          <p:cNvPr id="10" name="Straight Arrow Connector 9"/>
          <p:cNvCxnSpPr/>
          <p:nvPr/>
        </p:nvCxnSpPr>
        <p:spPr>
          <a:xfrm flipV="1">
            <a:off x="3124200" y="3635717"/>
            <a:ext cx="915365" cy="4645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439040" y="3615764"/>
            <a:ext cx="1224987" cy="4398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20599" y="3986141"/>
            <a:ext cx="1752600" cy="461665"/>
          </a:xfrm>
          <a:prstGeom prst="rect">
            <a:avLst/>
          </a:prstGeom>
          <a:noFill/>
        </p:spPr>
        <p:txBody>
          <a:bodyPr wrap="square" rtlCol="0">
            <a:spAutoFit/>
          </a:bodyPr>
          <a:lstStyle/>
          <a:p>
            <a:r>
              <a:rPr lang="en-US" sz="2400" dirty="0" smtClean="0"/>
              <a:t>E &gt; 0</a:t>
            </a:r>
            <a:endParaRPr lang="en-US" sz="2400" dirty="0"/>
          </a:p>
        </p:txBody>
      </p:sp>
      <p:sp>
        <p:nvSpPr>
          <p:cNvPr id="14" name="TextBox 13"/>
          <p:cNvSpPr txBox="1"/>
          <p:nvPr/>
        </p:nvSpPr>
        <p:spPr>
          <a:xfrm>
            <a:off x="2388483" y="3986141"/>
            <a:ext cx="1752600" cy="461665"/>
          </a:xfrm>
          <a:prstGeom prst="rect">
            <a:avLst/>
          </a:prstGeom>
          <a:noFill/>
        </p:spPr>
        <p:txBody>
          <a:bodyPr wrap="square" rtlCol="0">
            <a:spAutoFit/>
          </a:bodyPr>
          <a:lstStyle/>
          <a:p>
            <a:r>
              <a:rPr lang="en-US" sz="2400" dirty="0" smtClean="0"/>
              <a:t>E &lt; 0</a:t>
            </a:r>
            <a:endParaRPr lang="en-US" sz="2400" dirty="0"/>
          </a:p>
        </p:txBody>
      </p:sp>
      <p:pic>
        <p:nvPicPr>
          <p:cNvPr id="7" name="Picture 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75235" y="5735418"/>
            <a:ext cx="4649165" cy="918325"/>
          </a:xfrm>
          <a:prstGeom prst="rect">
            <a:avLst/>
          </a:prstGeom>
        </p:spPr>
      </p:pic>
      <p:pic>
        <p:nvPicPr>
          <p:cNvPr id="8" name="Picture 7"/>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4953096" y="5622241"/>
            <a:ext cx="3977640" cy="1027900"/>
          </a:xfrm>
          <a:prstGeom prst="rect">
            <a:avLst/>
          </a:prstGeom>
        </p:spPr>
      </p:pic>
      <p:sp>
        <p:nvSpPr>
          <p:cNvPr id="9" name="TextBox 8"/>
          <p:cNvSpPr txBox="1"/>
          <p:nvPr/>
        </p:nvSpPr>
        <p:spPr>
          <a:xfrm>
            <a:off x="0" y="4542537"/>
            <a:ext cx="8953500" cy="954107"/>
          </a:xfrm>
          <a:prstGeom prst="rect">
            <a:avLst/>
          </a:prstGeom>
          <a:noFill/>
        </p:spPr>
        <p:txBody>
          <a:bodyPr wrap="square" rtlCol="0">
            <a:spAutoFit/>
          </a:bodyPr>
          <a:lstStyle/>
          <a:p>
            <a:r>
              <a:rPr lang="en-US" sz="2800" dirty="0" smtClean="0">
                <a:solidFill>
                  <a:srgbClr val="00B050"/>
                </a:solidFill>
              </a:rPr>
              <a:t>So, if G is a symmetry of a </a:t>
            </a:r>
            <a:r>
              <a:rPr lang="en-US" sz="2800" u="sng" dirty="0" smtClean="0">
                <a:solidFill>
                  <a:srgbClr val="00B050"/>
                </a:solidFill>
              </a:rPr>
              <a:t>gapped</a:t>
            </a:r>
            <a:r>
              <a:rPr lang="en-US" sz="2800" dirty="0" smtClean="0">
                <a:solidFill>
                  <a:srgbClr val="00B050"/>
                </a:solidFill>
              </a:rPr>
              <a:t> quantum system we get a </a:t>
            </a:r>
            <a:r>
              <a:rPr lang="en-US" sz="2800" dirty="0" smtClean="0">
                <a:solidFill>
                  <a:srgbClr val="00B050"/>
                </a:solidFill>
                <a:sym typeface="Mathematica1" panose="05000502060100000001" pitchFamily="2" charset="2"/>
              </a:rPr>
              <a:t>-twisted extension with: </a:t>
            </a:r>
            <a:endParaRPr lang="en-US" sz="2800" dirty="0">
              <a:solidFill>
                <a:srgbClr val="00B050"/>
              </a:solidFill>
            </a:endParaRPr>
          </a:p>
        </p:txBody>
      </p:sp>
    </p:spTree>
    <p:extLst>
      <p:ext uri="{BB962C8B-B14F-4D97-AF65-F5344CB8AC3E}">
        <p14:creationId xmlns:p14="http://schemas.microsoft.com/office/powerpoint/2010/main" val="12535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350" y="-11540"/>
            <a:ext cx="8229600" cy="1143000"/>
          </a:xfrm>
        </p:spPr>
        <p:txBody>
          <a:bodyPr>
            <a:normAutofit fontScale="90000"/>
          </a:bodyPr>
          <a:lstStyle/>
          <a:p>
            <a:r>
              <a:rPr lang="en-US" dirty="0" smtClean="0"/>
              <a:t>(</a:t>
            </a:r>
            <a:r>
              <a:rPr lang="en-US" dirty="0">
                <a:sym typeface="Mathematica1" panose="05000502060100000001" pitchFamily="2" charset="2"/>
              </a:rPr>
              <a:t>, </a:t>
            </a:r>
            <a:r>
              <a:rPr lang="en-US" dirty="0" smtClean="0">
                <a:sym typeface="Mathematica1" panose="05000502060100000001" pitchFamily="2" charset="2"/>
              </a:rPr>
              <a:t>, c)-Twisted Representation of G</a:t>
            </a:r>
            <a:endParaRPr lang="en-US" dirty="0"/>
          </a:p>
        </p:txBody>
      </p:sp>
      <p:sp>
        <p:nvSpPr>
          <p:cNvPr id="3" name="TextBox 2"/>
          <p:cNvSpPr txBox="1"/>
          <p:nvPr/>
        </p:nvSpPr>
        <p:spPr>
          <a:xfrm>
            <a:off x="0" y="1877879"/>
            <a:ext cx="9144000" cy="1077218"/>
          </a:xfrm>
          <a:prstGeom prst="rect">
            <a:avLst/>
          </a:prstGeom>
          <a:noFill/>
        </p:spPr>
        <p:txBody>
          <a:bodyPr wrap="square" rtlCol="0">
            <a:spAutoFit/>
          </a:bodyPr>
          <a:lstStyle/>
          <a:p>
            <a:r>
              <a:rPr lang="en-US" sz="3200" b="1" u="sng" dirty="0" smtClean="0">
                <a:solidFill>
                  <a:srgbClr val="FF0000"/>
                </a:solidFill>
              </a:rPr>
              <a:t>Definition</a:t>
            </a:r>
            <a:r>
              <a:rPr lang="en-US" sz="3200" dirty="0" smtClean="0">
                <a:solidFill>
                  <a:srgbClr val="FF0000"/>
                </a:solidFill>
              </a:rPr>
              <a:t>: A  (</a:t>
            </a:r>
            <a:r>
              <a:rPr lang="en-US" sz="3200" dirty="0" smtClean="0">
                <a:solidFill>
                  <a:srgbClr val="FF0000"/>
                </a:solidFill>
                <a:sym typeface="Mathematica1" panose="05000502060100000001" pitchFamily="2" charset="2"/>
              </a:rPr>
              <a:t></a:t>
            </a:r>
            <a:r>
              <a:rPr lang="en-US" sz="3200" dirty="0">
                <a:solidFill>
                  <a:srgbClr val="FF0000"/>
                </a:solidFill>
                <a:sym typeface="Mathematica1" panose="05000502060100000001" pitchFamily="2" charset="2"/>
              </a:rPr>
              <a:t>, </a:t>
            </a:r>
            <a:r>
              <a:rPr lang="en-US" sz="3200" dirty="0" smtClean="0">
                <a:solidFill>
                  <a:srgbClr val="FF0000"/>
                </a:solidFill>
                <a:sym typeface="Mathematica1" panose="05000502060100000001" pitchFamily="2" charset="2"/>
              </a:rPr>
              <a:t>,c)-twisted </a:t>
            </a:r>
            <a:r>
              <a:rPr lang="en-US" sz="3200" dirty="0">
                <a:solidFill>
                  <a:srgbClr val="FF0000"/>
                </a:solidFill>
                <a:sym typeface="Mathematica1" panose="05000502060100000001" pitchFamily="2" charset="2"/>
              </a:rPr>
              <a:t>Representation of </a:t>
            </a:r>
            <a:r>
              <a:rPr lang="en-US" sz="3200" dirty="0" smtClean="0">
                <a:solidFill>
                  <a:srgbClr val="FF0000"/>
                </a:solidFill>
                <a:sym typeface="Mathematica1" panose="05000502060100000001" pitchFamily="2" charset="2"/>
              </a:rPr>
              <a:t>G is:</a:t>
            </a:r>
          </a:p>
          <a:p>
            <a:r>
              <a:rPr lang="en-US" sz="3200" dirty="0" smtClean="0">
                <a:solidFill>
                  <a:srgbClr val="FF0000"/>
                </a:solidFill>
                <a:sym typeface="Mathematica1" panose="05000502060100000001" pitchFamily="2" charset="2"/>
              </a:rPr>
              <a:t>1. A  -twisted extension: </a:t>
            </a:r>
          </a:p>
        </p:txBody>
      </p:sp>
      <p:pic>
        <p:nvPicPr>
          <p:cNvPr id="5" name="Picture 4"/>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3135955" y="4767158"/>
            <a:ext cx="4023360" cy="510540"/>
          </a:xfrm>
          <a:prstGeom prst="rect">
            <a:avLst/>
          </a:prstGeom>
        </p:spPr>
      </p:pic>
      <p:grpSp>
        <p:nvGrpSpPr>
          <p:cNvPr id="15" name="Group 14"/>
          <p:cNvGrpSpPr/>
          <p:nvPr/>
        </p:nvGrpSpPr>
        <p:grpSpPr>
          <a:xfrm>
            <a:off x="907174" y="3329774"/>
            <a:ext cx="6830210" cy="523837"/>
            <a:chOff x="520026" y="2054318"/>
            <a:chExt cx="7532096" cy="555214"/>
          </a:xfrm>
        </p:grpSpPr>
        <p:pic>
          <p:nvPicPr>
            <p:cNvPr id="6" name="Picture 5"/>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6346693" y="2135664"/>
              <a:ext cx="361950" cy="369570"/>
            </a:xfrm>
            <a:prstGeom prst="rect">
              <a:avLst/>
            </a:prstGeom>
          </p:spPr>
        </p:pic>
        <p:pic>
          <p:nvPicPr>
            <p:cNvPr id="7" name="Picture 6"/>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3681986" y="2096710"/>
              <a:ext cx="582930" cy="369570"/>
            </a:xfrm>
            <a:prstGeom prst="rect">
              <a:avLst/>
            </a:prstGeom>
          </p:spPr>
        </p:pic>
        <p:pic>
          <p:nvPicPr>
            <p:cNvPr id="8" name="Picture 7"/>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2798199" y="2162739"/>
              <a:ext cx="453390" cy="266700"/>
            </a:xfrm>
            <a:prstGeom prst="rect">
              <a:avLst/>
            </a:prstGeom>
          </p:spPr>
        </p:pic>
        <p:pic>
          <p:nvPicPr>
            <p:cNvPr id="9" name="Picture 8"/>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4736058" y="2054318"/>
              <a:ext cx="920375" cy="541397"/>
            </a:xfrm>
            <a:prstGeom prst="rect">
              <a:avLst/>
            </a:prstGeom>
          </p:spPr>
        </p:pic>
        <p:pic>
          <p:nvPicPr>
            <p:cNvPr id="10" name="Picture 9"/>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1516718" y="2098992"/>
              <a:ext cx="967740" cy="510540"/>
            </a:xfrm>
            <a:prstGeom prst="rect">
              <a:avLst/>
            </a:prstGeom>
          </p:spPr>
        </p:pic>
        <p:pic>
          <p:nvPicPr>
            <p:cNvPr id="11" name="Picture 10"/>
            <p:cNvPicPr>
              <a:picLocks noChangeAspect="1"/>
            </p:cNvPicPr>
            <p:nvPr>
              <p:custDataLst>
                <p:tags r:id="rId9"/>
              </p:custDataLst>
            </p:nvPr>
          </p:nvPicPr>
          <p:blipFill>
            <a:blip r:embed="rId17" cstate="print">
              <a:extLst>
                <a:ext uri="{28A0092B-C50C-407E-A947-70E740481C1C}">
                  <a14:useLocalDpi xmlns:a14="http://schemas.microsoft.com/office/drawing/2010/main" val="0"/>
                </a:ext>
              </a:extLst>
            </a:blip>
            <a:stretch>
              <a:fillRect/>
            </a:stretch>
          </p:blipFill>
          <p:spPr>
            <a:xfrm>
              <a:off x="7132750" y="2140666"/>
              <a:ext cx="453390" cy="266700"/>
            </a:xfrm>
            <a:prstGeom prst="rect">
              <a:avLst/>
            </a:prstGeom>
          </p:spPr>
        </p:pic>
        <p:pic>
          <p:nvPicPr>
            <p:cNvPr id="12" name="Picture 11"/>
            <p:cNvPicPr>
              <a:picLocks noChangeAspect="1"/>
            </p:cNvPicPr>
            <p:nvPr>
              <p:custDataLst>
                <p:tags r:id="rId10"/>
              </p:custDataLst>
            </p:nvPr>
          </p:nvPicPr>
          <p:blipFill>
            <a:blip r:embed="rId17" cstate="print">
              <a:extLst>
                <a:ext uri="{28A0092B-C50C-407E-A947-70E740481C1C}">
                  <a14:useLocalDpi xmlns:a14="http://schemas.microsoft.com/office/drawing/2010/main" val="0"/>
                </a:ext>
              </a:extLst>
            </a:blip>
            <a:stretch>
              <a:fillRect/>
            </a:stretch>
          </p:blipFill>
          <p:spPr>
            <a:xfrm>
              <a:off x="940940" y="2140666"/>
              <a:ext cx="453390" cy="266700"/>
            </a:xfrm>
            <a:prstGeom prst="rect">
              <a:avLst/>
            </a:prstGeom>
          </p:spPr>
        </p:pic>
        <p:pic>
          <p:nvPicPr>
            <p:cNvPr id="13" name="Picture 12"/>
            <p:cNvPicPr>
              <a:picLocks noChangeAspect="1"/>
            </p:cNvPicPr>
            <p:nvPr>
              <p:custDataLst>
                <p:tags r:id="rId11"/>
              </p:custDataLst>
            </p:nvPr>
          </p:nvPicPr>
          <p:blipFill>
            <a:blip r:embed="rId19" cstate="print">
              <a:extLst>
                <a:ext uri="{28A0092B-C50C-407E-A947-70E740481C1C}">
                  <a14:useLocalDpi xmlns:a14="http://schemas.microsoft.com/office/drawing/2010/main" val="0"/>
                </a:ext>
              </a:extLst>
            </a:blip>
            <a:stretch>
              <a:fillRect/>
            </a:stretch>
          </p:blipFill>
          <p:spPr>
            <a:xfrm>
              <a:off x="520026" y="2102566"/>
              <a:ext cx="171450" cy="342900"/>
            </a:xfrm>
            <a:prstGeom prst="rect">
              <a:avLst/>
            </a:prstGeom>
          </p:spPr>
        </p:pic>
        <p:pic>
          <p:nvPicPr>
            <p:cNvPr id="14" name="Picture 13"/>
            <p:cNvPicPr>
              <a:picLocks noChangeAspect="1"/>
            </p:cNvPicPr>
            <p:nvPr>
              <p:custDataLst>
                <p:tags r:id="rId12"/>
              </p:custDataLst>
            </p:nvPr>
          </p:nvPicPr>
          <p:blipFill>
            <a:blip r:embed="rId19" cstate="print">
              <a:extLst>
                <a:ext uri="{28A0092B-C50C-407E-A947-70E740481C1C}">
                  <a14:useLocalDpi xmlns:a14="http://schemas.microsoft.com/office/drawing/2010/main" val="0"/>
                </a:ext>
              </a:extLst>
            </a:blip>
            <a:stretch>
              <a:fillRect/>
            </a:stretch>
          </p:blipFill>
          <p:spPr>
            <a:xfrm>
              <a:off x="7880672" y="2092246"/>
              <a:ext cx="171450" cy="342900"/>
            </a:xfrm>
            <a:prstGeom prst="rect">
              <a:avLst/>
            </a:prstGeom>
          </p:spPr>
        </p:pic>
      </p:grpSp>
      <p:sp>
        <p:nvSpPr>
          <p:cNvPr id="4" name="TextBox 3"/>
          <p:cNvSpPr txBox="1"/>
          <p:nvPr/>
        </p:nvSpPr>
        <p:spPr>
          <a:xfrm>
            <a:off x="784960" y="1117747"/>
            <a:ext cx="8229600" cy="523220"/>
          </a:xfrm>
          <a:prstGeom prst="rect">
            <a:avLst/>
          </a:prstGeom>
          <a:noFill/>
        </p:spPr>
        <p:txBody>
          <a:bodyPr wrap="square" rtlCol="0">
            <a:spAutoFit/>
          </a:bodyPr>
          <a:lstStyle/>
          <a:p>
            <a:r>
              <a:rPr lang="en-US" sz="2800" dirty="0" smtClean="0">
                <a:solidFill>
                  <a:srgbClr val="C00000"/>
                </a:solidFill>
              </a:rPr>
              <a:t>Again, this motivates an abstract definition: </a:t>
            </a:r>
            <a:endParaRPr lang="en-US" sz="2800" dirty="0">
              <a:solidFill>
                <a:srgbClr val="C00000"/>
              </a:solidFill>
            </a:endParaRPr>
          </a:p>
        </p:txBody>
      </p:sp>
      <p:sp>
        <p:nvSpPr>
          <p:cNvPr id="18" name="TextBox 17"/>
          <p:cNvSpPr txBox="1"/>
          <p:nvPr/>
        </p:nvSpPr>
        <p:spPr>
          <a:xfrm>
            <a:off x="0" y="4023955"/>
            <a:ext cx="8829017" cy="1077218"/>
          </a:xfrm>
          <a:prstGeom prst="rect">
            <a:avLst/>
          </a:prstGeom>
          <a:noFill/>
        </p:spPr>
        <p:txBody>
          <a:bodyPr wrap="square" rtlCol="0">
            <a:spAutoFit/>
          </a:bodyPr>
          <a:lstStyle/>
          <a:p>
            <a:r>
              <a:rPr lang="en-US" sz="3200" dirty="0" smtClean="0">
                <a:solidFill>
                  <a:srgbClr val="7030A0"/>
                </a:solidFill>
              </a:rPr>
              <a:t>2. Together with a </a:t>
            </a:r>
            <a:r>
              <a:rPr lang="en-US" sz="3200" dirty="0">
                <a:solidFill>
                  <a:srgbClr val="7030A0"/>
                </a:solidFill>
                <a:latin typeface="Mathematica7Mono" panose="00000400000000000000" pitchFamily="2" charset="0"/>
                <a:ea typeface="Mathematica7Mono" panose="00000400000000000000" pitchFamily="2" charset="0"/>
                <a:sym typeface="Mathematica1" panose="05000502060100000001" pitchFamily="2" charset="2"/>
              </a:rPr>
              <a:t>Z</a:t>
            </a:r>
            <a:r>
              <a:rPr lang="en-US" sz="3200" baseline="-25000" dirty="0">
                <a:solidFill>
                  <a:srgbClr val="7030A0"/>
                </a:solidFill>
                <a:sym typeface="Mathematica1" panose="05000502060100000001" pitchFamily="2" charset="2"/>
              </a:rPr>
              <a:t>2</a:t>
            </a:r>
            <a:r>
              <a:rPr lang="en-US" sz="3200" dirty="0" smtClean="0">
                <a:solidFill>
                  <a:srgbClr val="7030A0"/>
                </a:solidFill>
              </a:rPr>
              <a:t>-graded vector space V and a homomorphism </a:t>
            </a:r>
            <a:endParaRPr lang="en-US" sz="3200" dirty="0">
              <a:solidFill>
                <a:srgbClr val="7030A0"/>
              </a:solidFill>
            </a:endParaRPr>
          </a:p>
        </p:txBody>
      </p:sp>
      <p:pic>
        <p:nvPicPr>
          <p:cNvPr id="19" name="Picture 18"/>
          <p:cNvPicPr>
            <a:picLocks noChangeAspect="1"/>
          </p:cNvPicPr>
          <p:nvPr>
            <p:custDataLst>
              <p:tags r:id="rId2"/>
            </p:custDataLst>
          </p:nvPr>
        </p:nvPicPr>
        <p:blipFill>
          <a:blip r:embed="rId20" cstate="print">
            <a:extLst>
              <a:ext uri="{28A0092B-C50C-407E-A947-70E740481C1C}">
                <a14:useLocalDpi xmlns:a14="http://schemas.microsoft.com/office/drawing/2010/main" val="0"/>
              </a:ext>
            </a:extLst>
          </a:blip>
          <a:stretch>
            <a:fillRect/>
          </a:stretch>
        </p:blipFill>
        <p:spPr>
          <a:xfrm>
            <a:off x="81166" y="5726475"/>
            <a:ext cx="4649165" cy="918325"/>
          </a:xfrm>
          <a:prstGeom prst="rect">
            <a:avLst/>
          </a:prstGeom>
        </p:spPr>
      </p:pic>
      <p:pic>
        <p:nvPicPr>
          <p:cNvPr id="20" name="Picture 19"/>
          <p:cNvPicPr>
            <a:picLocks noChangeAspect="1"/>
          </p:cNvPicPr>
          <p:nvPr>
            <p:custDataLst>
              <p:tags r:id="rId3"/>
            </p:custDataLst>
          </p:nvPr>
        </p:nvPicPr>
        <p:blipFill>
          <a:blip r:embed="rId21" cstate="print">
            <a:extLst>
              <a:ext uri="{28A0092B-C50C-407E-A947-70E740481C1C}">
                <a14:useLocalDpi xmlns:a14="http://schemas.microsoft.com/office/drawing/2010/main" val="0"/>
              </a:ext>
            </a:extLst>
          </a:blip>
          <a:stretch>
            <a:fillRect/>
          </a:stretch>
        </p:blipFill>
        <p:spPr>
          <a:xfrm>
            <a:off x="4914865" y="5616900"/>
            <a:ext cx="3977640" cy="1027900"/>
          </a:xfrm>
          <a:prstGeom prst="rect">
            <a:avLst/>
          </a:prstGeom>
        </p:spPr>
      </p:pic>
    </p:spTree>
    <p:extLst>
      <p:ext uri="{BB962C8B-B14F-4D97-AF65-F5344CB8AC3E}">
        <p14:creationId xmlns:p14="http://schemas.microsoft.com/office/powerpoint/2010/main" val="86628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08"/>
            <a:ext cx="8229600" cy="1143000"/>
          </a:xfrm>
        </p:spPr>
        <p:txBody>
          <a:bodyPr>
            <a:normAutofit fontScale="90000"/>
          </a:bodyPr>
          <a:lstStyle/>
          <a:p>
            <a:r>
              <a:rPr lang="en-US" dirty="0" smtClean="0"/>
              <a:t>Continuous Families of Quantum Systems with Symmetry</a:t>
            </a:r>
            <a:endParaRPr lang="en-US" dirty="0"/>
          </a:p>
        </p:txBody>
      </p:sp>
      <p:sp>
        <p:nvSpPr>
          <p:cNvPr id="3" name="TextBox 2"/>
          <p:cNvSpPr txBox="1"/>
          <p:nvPr/>
        </p:nvSpPr>
        <p:spPr>
          <a:xfrm>
            <a:off x="0" y="1568383"/>
            <a:ext cx="9144000" cy="830997"/>
          </a:xfrm>
          <a:prstGeom prst="rect">
            <a:avLst/>
          </a:prstGeom>
          <a:noFill/>
        </p:spPr>
        <p:txBody>
          <a:bodyPr wrap="square" rtlCol="0">
            <a:spAutoFit/>
          </a:bodyPr>
          <a:lstStyle/>
          <a:p>
            <a:r>
              <a:rPr lang="en-US" sz="2400" dirty="0" smtClean="0">
                <a:solidFill>
                  <a:srgbClr val="C00000"/>
                </a:solidFill>
              </a:rPr>
              <a:t>Define </a:t>
            </a:r>
            <a:r>
              <a:rPr lang="en-US" sz="2400" u="sng" dirty="0" smtClean="0">
                <a:solidFill>
                  <a:srgbClr val="C00000"/>
                </a:solidFill>
              </a:rPr>
              <a:t>isomorphic</a:t>
            </a:r>
            <a:r>
              <a:rPr lang="en-US" sz="2400" dirty="0" smtClean="0">
                <a:solidFill>
                  <a:srgbClr val="C00000"/>
                </a:solidFill>
              </a:rPr>
              <a:t> quantum systems with symmetry type (G,</a:t>
            </a:r>
            <a:r>
              <a:rPr lang="en-US" sz="2400" dirty="0">
                <a:solidFill>
                  <a:srgbClr val="C00000"/>
                </a:solidFill>
                <a:sym typeface="Mathematica1" panose="05000502060100000001" pitchFamily="2" charset="2"/>
              </a:rPr>
              <a:t> </a:t>
            </a:r>
            <a:r>
              <a:rPr lang="en-US" sz="2400" dirty="0" smtClean="0">
                <a:solidFill>
                  <a:srgbClr val="C00000"/>
                </a:solidFill>
                <a:sym typeface="Mathematica1" panose="05000502060100000001" pitchFamily="2" charset="2"/>
              </a:rPr>
              <a:t>,</a:t>
            </a:r>
            <a:r>
              <a:rPr lang="en-US" sz="2400" dirty="0">
                <a:solidFill>
                  <a:srgbClr val="C00000"/>
                </a:solidFill>
                <a:sym typeface="Mathematica1" panose="05000502060100000001" pitchFamily="2" charset="2"/>
              </a:rPr>
              <a:t> ,c</a:t>
            </a:r>
            <a:r>
              <a:rPr lang="en-US" sz="2400" dirty="0" smtClean="0">
                <a:solidFill>
                  <a:srgbClr val="C00000"/>
                </a:solidFill>
                <a:sym typeface="Mathematica1" panose="05000502060100000001" pitchFamily="2" charset="2"/>
              </a:rPr>
              <a:t>)</a:t>
            </a:r>
          </a:p>
          <a:p>
            <a:endParaRPr lang="en-US" sz="2400" dirty="0">
              <a:solidFill>
                <a:srgbClr val="C00000"/>
              </a:solidFill>
            </a:endParaRPr>
          </a:p>
        </p:txBody>
      </p:sp>
      <p:sp>
        <p:nvSpPr>
          <p:cNvPr id="4" name="TextBox 3"/>
          <p:cNvSpPr txBox="1"/>
          <p:nvPr/>
        </p:nvSpPr>
        <p:spPr>
          <a:xfrm>
            <a:off x="-14468" y="2399380"/>
            <a:ext cx="9144000" cy="1384995"/>
          </a:xfrm>
          <a:prstGeom prst="rect">
            <a:avLst/>
          </a:prstGeom>
          <a:noFill/>
        </p:spPr>
        <p:txBody>
          <a:bodyPr wrap="square" rtlCol="0">
            <a:spAutoFit/>
          </a:bodyPr>
          <a:lstStyle/>
          <a:p>
            <a:r>
              <a:rPr lang="en-US" sz="2800" dirty="0" smtClean="0">
                <a:solidFill>
                  <a:srgbClr val="FF0000"/>
                </a:solidFill>
              </a:rPr>
              <a:t>Define notion of a </a:t>
            </a:r>
            <a:r>
              <a:rPr lang="en-US" sz="2800" u="sng" dirty="0" smtClean="0">
                <a:solidFill>
                  <a:srgbClr val="FF0000"/>
                </a:solidFill>
              </a:rPr>
              <a:t>continuous family</a:t>
            </a:r>
            <a:r>
              <a:rPr lang="en-US" sz="2800" dirty="0" smtClean="0">
                <a:solidFill>
                  <a:srgbClr val="FF0000"/>
                </a:solidFill>
              </a:rPr>
              <a:t> of gapped quantum systems with symmetry type (G,</a:t>
            </a:r>
            <a:r>
              <a:rPr lang="en-US" sz="2800" dirty="0">
                <a:solidFill>
                  <a:srgbClr val="FF0000"/>
                </a:solidFill>
                <a:sym typeface="Mathematica1" panose="05000502060100000001" pitchFamily="2" charset="2"/>
              </a:rPr>
              <a:t> , , c</a:t>
            </a:r>
            <a:r>
              <a:rPr lang="en-US" sz="2800" dirty="0" smtClean="0">
                <a:solidFill>
                  <a:srgbClr val="FF0000"/>
                </a:solidFill>
                <a:sym typeface="Mathematica1" panose="05000502060100000001" pitchFamily="2" charset="2"/>
              </a:rPr>
              <a:t>)</a:t>
            </a:r>
          </a:p>
          <a:p>
            <a:endParaRPr lang="en-US" sz="2800" dirty="0">
              <a:solidFill>
                <a:srgbClr val="FF0000"/>
              </a:solidFill>
            </a:endParaRPr>
          </a:p>
        </p:txBody>
      </p:sp>
      <p:pic>
        <p:nvPicPr>
          <p:cNvPr id="7" name="Picture 6"/>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15240" y="3775710"/>
            <a:ext cx="3691890" cy="510540"/>
          </a:xfrm>
          <a:prstGeom prst="rect">
            <a:avLst/>
          </a:prstGeom>
        </p:spPr>
      </p:pic>
      <p:pic>
        <p:nvPicPr>
          <p:cNvPr id="8" name="Picture 7"/>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5206631" y="3739515"/>
            <a:ext cx="3676650" cy="510540"/>
          </a:xfrm>
          <a:prstGeom prst="rect">
            <a:avLst/>
          </a:prstGeom>
        </p:spPr>
      </p:pic>
      <p:pic>
        <p:nvPicPr>
          <p:cNvPr id="12" name="Picture 11"/>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4232401" y="3923559"/>
            <a:ext cx="635794" cy="228600"/>
          </a:xfrm>
          <a:prstGeom prst="rect">
            <a:avLst/>
          </a:prstGeom>
        </p:spPr>
      </p:pic>
      <p:sp>
        <p:nvSpPr>
          <p:cNvPr id="13" name="TextBox 12"/>
          <p:cNvSpPr txBox="1"/>
          <p:nvPr/>
        </p:nvSpPr>
        <p:spPr>
          <a:xfrm>
            <a:off x="-14468" y="4647456"/>
            <a:ext cx="9129532" cy="954107"/>
          </a:xfrm>
          <a:prstGeom prst="rect">
            <a:avLst/>
          </a:prstGeom>
          <a:noFill/>
        </p:spPr>
        <p:txBody>
          <a:bodyPr wrap="square" rtlCol="0">
            <a:spAutoFit/>
          </a:bodyPr>
          <a:lstStyle/>
          <a:p>
            <a:r>
              <a:rPr lang="en-US" sz="2800" dirty="0">
                <a:solidFill>
                  <a:srgbClr val="002060"/>
                </a:solidFill>
              </a:rPr>
              <a:t>i</a:t>
            </a:r>
            <a:r>
              <a:rPr lang="en-US" sz="2800" dirty="0" smtClean="0">
                <a:solidFill>
                  <a:srgbClr val="002060"/>
                </a:solidFill>
              </a:rPr>
              <a:t>f there is a continuous family </a:t>
            </a:r>
            <a:r>
              <a:rPr lang="en-US" sz="2800" dirty="0" err="1" smtClean="0">
                <a:solidFill>
                  <a:srgbClr val="002060"/>
                </a:solidFill>
              </a:rPr>
              <a:t>parametrized</a:t>
            </a:r>
            <a:r>
              <a:rPr lang="en-US" sz="2800" dirty="0" smtClean="0">
                <a:solidFill>
                  <a:srgbClr val="002060"/>
                </a:solidFill>
              </a:rPr>
              <a:t> by [0,1] with end-systems isomorphic to systems 0 &amp; 1. </a:t>
            </a:r>
            <a:endParaRPr lang="en-US" sz="2800" dirty="0">
              <a:solidFill>
                <a:srgbClr val="002060"/>
              </a:solidFill>
            </a:endParaRPr>
          </a:p>
        </p:txBody>
      </p:sp>
      <p:pic>
        <p:nvPicPr>
          <p:cNvPr id="9" name="Picture 8"/>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443696" y="5921157"/>
            <a:ext cx="2975610" cy="510540"/>
          </a:xfrm>
          <a:prstGeom prst="rect">
            <a:avLst/>
          </a:prstGeom>
        </p:spPr>
      </p:pic>
      <p:sp>
        <p:nvSpPr>
          <p:cNvPr id="17" name="TextBox 16"/>
          <p:cNvSpPr txBox="1"/>
          <p:nvPr/>
        </p:nvSpPr>
        <p:spPr>
          <a:xfrm>
            <a:off x="3624950" y="5760928"/>
            <a:ext cx="5292090" cy="830997"/>
          </a:xfrm>
          <a:prstGeom prst="rect">
            <a:avLst/>
          </a:prstGeom>
          <a:noFill/>
        </p:spPr>
        <p:txBody>
          <a:bodyPr wrap="square" rtlCol="0">
            <a:spAutoFit/>
          </a:bodyPr>
          <a:lstStyle/>
          <a:p>
            <a:r>
              <a:rPr lang="en-US" sz="2400" dirty="0" smtClean="0">
                <a:solidFill>
                  <a:srgbClr val="00B050"/>
                </a:solidFill>
              </a:rPr>
              <a:t>Set of </a:t>
            </a:r>
            <a:r>
              <a:rPr lang="en-US" sz="2400" dirty="0" err="1" smtClean="0">
                <a:solidFill>
                  <a:srgbClr val="00B050"/>
                </a:solidFill>
              </a:rPr>
              <a:t>homotopy</a:t>
            </a:r>
            <a:r>
              <a:rPr lang="en-US" sz="2400" dirty="0" smtClean="0">
                <a:solidFill>
                  <a:srgbClr val="00B050"/>
                </a:solidFill>
              </a:rPr>
              <a:t> classes of gapped systems with symmetry type </a:t>
            </a:r>
            <a:r>
              <a:rPr lang="en-US" sz="2400" dirty="0">
                <a:solidFill>
                  <a:srgbClr val="00B050"/>
                </a:solidFill>
              </a:rPr>
              <a:t>(G</a:t>
            </a:r>
            <a:r>
              <a:rPr lang="en-US" sz="2400" dirty="0" smtClean="0">
                <a:solidFill>
                  <a:srgbClr val="00B050"/>
                </a:solidFill>
              </a:rPr>
              <a:t>,</a:t>
            </a:r>
            <a:r>
              <a:rPr lang="en-US" sz="2400" dirty="0">
                <a:solidFill>
                  <a:srgbClr val="00B050"/>
                </a:solidFill>
                <a:sym typeface="Mathematica1" panose="05000502060100000001" pitchFamily="2" charset="2"/>
              </a:rPr>
              <a:t> , , c)</a:t>
            </a:r>
            <a:endParaRPr lang="en-US" sz="2400" dirty="0">
              <a:solidFill>
                <a:srgbClr val="00B050"/>
              </a:solidFill>
            </a:endParaRPr>
          </a:p>
        </p:txBody>
      </p:sp>
    </p:spTree>
    <p:extLst>
      <p:ext uri="{BB962C8B-B14F-4D97-AF65-F5344CB8AC3E}">
        <p14:creationId xmlns:p14="http://schemas.microsoft.com/office/powerpoint/2010/main" val="19359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81"/>
            <a:ext cx="8229600" cy="1143000"/>
          </a:xfrm>
        </p:spPr>
        <p:txBody>
          <a:bodyPr/>
          <a:lstStyle/>
          <a:p>
            <a:r>
              <a:rPr lang="en-US" dirty="0" smtClean="0"/>
              <a:t>Algebraic Structure -1</a:t>
            </a:r>
            <a:endParaRPr lang="en-US" dirty="0"/>
          </a:p>
        </p:txBody>
      </p:sp>
      <p:sp>
        <p:nvSpPr>
          <p:cNvPr id="3" name="TextBox 2"/>
          <p:cNvSpPr txBox="1"/>
          <p:nvPr/>
        </p:nvSpPr>
        <p:spPr>
          <a:xfrm>
            <a:off x="0" y="1264931"/>
            <a:ext cx="8077200" cy="954107"/>
          </a:xfrm>
          <a:prstGeom prst="rect">
            <a:avLst/>
          </a:prstGeom>
          <a:noFill/>
        </p:spPr>
        <p:txBody>
          <a:bodyPr wrap="square" rtlCol="0">
            <a:spAutoFit/>
          </a:bodyPr>
          <a:lstStyle/>
          <a:p>
            <a:r>
              <a:rPr lang="en-US" sz="2800" dirty="0" smtClean="0">
                <a:solidFill>
                  <a:srgbClr val="FF0000"/>
                </a:solidFill>
              </a:rPr>
              <a:t>In general the only algebraic structure is given by combination of systems with the same symmetry type. </a:t>
            </a:r>
            <a:endParaRPr lang="en-US" sz="2800" dirty="0">
              <a:solidFill>
                <a:srgbClr val="FF0000"/>
              </a:solidFill>
            </a:endParaRPr>
          </a:p>
        </p:txBody>
      </p:sp>
      <p:pic>
        <p:nvPicPr>
          <p:cNvPr id="23" name="Picture 2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981200" y="2736933"/>
            <a:ext cx="3714750" cy="464820"/>
          </a:xfrm>
          <a:prstGeom prst="rect">
            <a:avLst/>
          </a:prstGeom>
        </p:spPr>
      </p:pic>
      <p:pic>
        <p:nvPicPr>
          <p:cNvPr id="24" name="Picture 23"/>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752600" y="3929810"/>
            <a:ext cx="5425440" cy="464820"/>
          </a:xfrm>
          <a:prstGeom prst="rect">
            <a:avLst/>
          </a:prstGeom>
        </p:spPr>
      </p:pic>
      <p:sp>
        <p:nvSpPr>
          <p:cNvPr id="10" name="TextBox 9"/>
          <p:cNvSpPr txBox="1"/>
          <p:nvPr/>
        </p:nvSpPr>
        <p:spPr>
          <a:xfrm>
            <a:off x="942975" y="4996310"/>
            <a:ext cx="5791200" cy="523220"/>
          </a:xfrm>
          <a:prstGeom prst="rect">
            <a:avLst/>
          </a:prstGeom>
          <a:noFill/>
        </p:spPr>
        <p:txBody>
          <a:bodyPr wrap="square" rtlCol="0">
            <a:spAutoFit/>
          </a:bodyPr>
          <a:lstStyle/>
          <a:p>
            <a:r>
              <a:rPr lang="en-US" sz="2800" dirty="0" smtClean="0">
                <a:solidFill>
                  <a:srgbClr val="0070C0"/>
                </a:solidFill>
              </a:rPr>
              <a:t>Not much explored….</a:t>
            </a:r>
            <a:endParaRPr lang="en-US" sz="2800" dirty="0">
              <a:solidFill>
                <a:srgbClr val="0070C0"/>
              </a:solidFill>
            </a:endParaRPr>
          </a:p>
        </p:txBody>
      </p:sp>
      <p:sp>
        <p:nvSpPr>
          <p:cNvPr id="7" name="TextBox 6"/>
          <p:cNvSpPr txBox="1"/>
          <p:nvPr/>
        </p:nvSpPr>
        <p:spPr>
          <a:xfrm>
            <a:off x="2438400" y="5782236"/>
            <a:ext cx="5791200" cy="523220"/>
          </a:xfrm>
          <a:prstGeom prst="rect">
            <a:avLst/>
          </a:prstGeom>
          <a:noFill/>
        </p:spPr>
        <p:txBody>
          <a:bodyPr wrap="square" rtlCol="0">
            <a:spAutoFit/>
          </a:bodyPr>
          <a:lstStyle/>
          <a:p>
            <a:r>
              <a:rPr lang="en-US" sz="2800" dirty="0" smtClean="0">
                <a:solidFill>
                  <a:srgbClr val="002060"/>
                </a:solidFill>
              </a:rPr>
              <a:t>…. might not be that interesting …</a:t>
            </a:r>
            <a:endParaRPr lang="en-US" sz="2800" dirty="0">
              <a:solidFill>
                <a:srgbClr val="002060"/>
              </a:solidFill>
            </a:endParaRPr>
          </a:p>
        </p:txBody>
      </p:sp>
      <p:pic>
        <p:nvPicPr>
          <p:cNvPr id="4" name="Picture 3"/>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7728585" y="3914512"/>
            <a:ext cx="1002030" cy="342900"/>
          </a:xfrm>
          <a:prstGeom prst="rect">
            <a:avLst/>
          </a:prstGeom>
        </p:spPr>
      </p:pic>
    </p:spTree>
    <p:extLst>
      <p:ext uri="{BB962C8B-B14F-4D97-AF65-F5344CB8AC3E}">
        <p14:creationId xmlns:p14="http://schemas.microsoft.com/office/powerpoint/2010/main" val="200929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81"/>
            <a:ext cx="8229600" cy="1143000"/>
          </a:xfrm>
        </p:spPr>
        <p:txBody>
          <a:bodyPr/>
          <a:lstStyle/>
          <a:p>
            <a:r>
              <a:rPr lang="en-US" dirty="0" smtClean="0"/>
              <a:t>Algebraic Structure: Free Fermions</a:t>
            </a:r>
            <a:endParaRPr lang="en-US" dirty="0"/>
          </a:p>
        </p:txBody>
      </p:sp>
      <p:pic>
        <p:nvPicPr>
          <p:cNvPr id="3" name="Picture 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5715000" y="1420047"/>
            <a:ext cx="3147060" cy="476250"/>
          </a:xfrm>
          <a:prstGeom prst="rect">
            <a:avLst/>
          </a:prstGeom>
        </p:spPr>
      </p:pic>
      <p:pic>
        <p:nvPicPr>
          <p:cNvPr id="16" name="Picture 15"/>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771043" y="1372628"/>
            <a:ext cx="1242060" cy="453390"/>
          </a:xfrm>
          <a:prstGeom prst="rect">
            <a:avLst/>
          </a:prstGeom>
        </p:spPr>
      </p:pic>
      <p:sp>
        <p:nvSpPr>
          <p:cNvPr id="17" name="Right Arrow 16"/>
          <p:cNvSpPr/>
          <p:nvPr/>
        </p:nvSpPr>
        <p:spPr>
          <a:xfrm rot="10800000">
            <a:off x="4289889" y="1524635"/>
            <a:ext cx="838200" cy="224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55461" y="2409394"/>
            <a:ext cx="3962400" cy="584775"/>
          </a:xfrm>
          <a:prstGeom prst="rect">
            <a:avLst/>
          </a:prstGeom>
          <a:noFill/>
        </p:spPr>
        <p:txBody>
          <a:bodyPr wrap="square" rtlCol="0">
            <a:spAutoFit/>
          </a:bodyPr>
          <a:lstStyle/>
          <a:p>
            <a:r>
              <a:rPr lang="en-US" sz="3200" dirty="0" err="1" smtClean="0">
                <a:solidFill>
                  <a:srgbClr val="FF0000"/>
                </a:solidFill>
              </a:rPr>
              <a:t>Monoid</a:t>
            </a:r>
            <a:r>
              <a:rPr lang="en-US" sz="3200" dirty="0" smtClean="0">
                <a:solidFill>
                  <a:srgbClr val="FF0000"/>
                </a:solidFill>
              </a:rPr>
              <a:t> structure:</a:t>
            </a:r>
            <a:endParaRPr lang="en-US" sz="3200" dirty="0">
              <a:solidFill>
                <a:srgbClr val="FF0000"/>
              </a:solidFill>
            </a:endParaRPr>
          </a:p>
        </p:txBody>
      </p:sp>
      <p:pic>
        <p:nvPicPr>
          <p:cNvPr id="6" name="Picture 5"/>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919547" y="2409394"/>
            <a:ext cx="4728210" cy="594360"/>
          </a:xfrm>
          <a:prstGeom prst="rect">
            <a:avLst/>
          </a:prstGeom>
        </p:spPr>
      </p:pic>
      <p:sp>
        <p:nvSpPr>
          <p:cNvPr id="21" name="Right Arrow 20"/>
          <p:cNvSpPr/>
          <p:nvPr/>
        </p:nvSpPr>
        <p:spPr>
          <a:xfrm>
            <a:off x="451413" y="5249634"/>
            <a:ext cx="156169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303745" y="5181409"/>
            <a:ext cx="2667000" cy="584775"/>
          </a:xfrm>
          <a:prstGeom prst="rect">
            <a:avLst/>
          </a:prstGeom>
          <a:noFill/>
        </p:spPr>
        <p:txBody>
          <a:bodyPr wrap="square" rtlCol="0">
            <a:spAutoFit/>
          </a:bodyPr>
          <a:lstStyle/>
          <a:p>
            <a:r>
              <a:rPr lang="en-US" sz="3200" dirty="0" err="1" smtClean="0">
                <a:solidFill>
                  <a:srgbClr val="002060"/>
                </a:solidFill>
              </a:rPr>
              <a:t>Abelian</a:t>
            </a:r>
            <a:r>
              <a:rPr lang="en-US" sz="3200" dirty="0" smtClean="0">
                <a:solidFill>
                  <a:srgbClr val="002060"/>
                </a:solidFill>
              </a:rPr>
              <a:t> group</a:t>
            </a:r>
            <a:endParaRPr lang="en-US" sz="3200" dirty="0">
              <a:solidFill>
                <a:srgbClr val="002060"/>
              </a:solidFill>
            </a:endParaRPr>
          </a:p>
        </p:txBody>
      </p:sp>
      <p:sp>
        <p:nvSpPr>
          <p:cNvPr id="5" name="TextBox 4"/>
          <p:cNvSpPr txBox="1"/>
          <p:nvPr/>
        </p:nvSpPr>
        <p:spPr>
          <a:xfrm>
            <a:off x="1392073" y="3346866"/>
            <a:ext cx="6961008" cy="523220"/>
          </a:xfrm>
          <a:prstGeom prst="rect">
            <a:avLst/>
          </a:prstGeom>
          <a:noFill/>
        </p:spPr>
        <p:txBody>
          <a:bodyPr wrap="none" rtlCol="0">
            <a:spAutoFit/>
          </a:bodyPr>
          <a:lstStyle/>
          <a:p>
            <a:r>
              <a:rPr lang="en-US" sz="2800" dirty="0" smtClean="0">
                <a:solidFill>
                  <a:srgbClr val="0070C0"/>
                </a:solidFill>
              </a:rPr>
              <a:t>Now define ``Free fermions with a symmetry’’ </a:t>
            </a:r>
            <a:endParaRPr lang="en-US" sz="2800" dirty="0">
              <a:solidFill>
                <a:srgbClr val="0070C0"/>
              </a:solidFill>
            </a:endParaRPr>
          </a:p>
        </p:txBody>
      </p:sp>
      <p:sp>
        <p:nvSpPr>
          <p:cNvPr id="8" name="TextBox 7"/>
          <p:cNvSpPr txBox="1"/>
          <p:nvPr/>
        </p:nvSpPr>
        <p:spPr>
          <a:xfrm>
            <a:off x="597230" y="4034341"/>
            <a:ext cx="7543800" cy="954107"/>
          </a:xfrm>
          <a:prstGeom prst="rect">
            <a:avLst/>
          </a:prstGeom>
          <a:noFill/>
        </p:spPr>
        <p:txBody>
          <a:bodyPr wrap="square" rtlCol="0">
            <a:spAutoFit/>
          </a:bodyPr>
          <a:lstStyle/>
          <a:p>
            <a:r>
              <a:rPr lang="en-US" sz="2800" smtClean="0">
                <a:solidFill>
                  <a:srgbClr val="002060"/>
                </a:solidFill>
              </a:rPr>
              <a:t>``Group completion’’ or ``quotient’’ </a:t>
            </a:r>
            <a:r>
              <a:rPr lang="en-US" sz="2800" dirty="0" smtClean="0">
                <a:solidFill>
                  <a:srgbClr val="002060"/>
                </a:solidFill>
              </a:rPr>
              <a:t>by a suitable notion of ``topologically trivial systems’’ </a:t>
            </a:r>
            <a:endParaRPr lang="en-US" sz="2800" dirty="0">
              <a:solidFill>
                <a:srgbClr val="002060"/>
              </a:solidFill>
            </a:endParaRPr>
          </a:p>
        </p:txBody>
      </p:sp>
      <p:sp>
        <p:nvSpPr>
          <p:cNvPr id="12" name="TextBox 11"/>
          <p:cNvSpPr txBox="1"/>
          <p:nvPr/>
        </p:nvSpPr>
        <p:spPr>
          <a:xfrm>
            <a:off x="0" y="5959144"/>
            <a:ext cx="9144000" cy="1384995"/>
          </a:xfrm>
          <a:prstGeom prst="rect">
            <a:avLst/>
          </a:prstGeom>
          <a:noFill/>
        </p:spPr>
        <p:txBody>
          <a:bodyPr wrap="square" rtlCol="0">
            <a:spAutoFit/>
          </a:bodyPr>
          <a:lstStyle/>
          <a:p>
            <a:r>
              <a:rPr lang="en-US" sz="2800" dirty="0" smtClean="0">
                <a:solidFill>
                  <a:srgbClr val="FF0000"/>
                </a:solidFill>
              </a:rPr>
              <a:t>Under </a:t>
            </a:r>
            <a:r>
              <a:rPr lang="en-US" sz="2800" u="sng" dirty="0" smtClean="0">
                <a:solidFill>
                  <a:srgbClr val="FF0000"/>
                </a:solidFill>
              </a:rPr>
              <a:t>special</a:t>
            </a:r>
            <a:r>
              <a:rPr lang="en-US" sz="2800" dirty="0" smtClean="0">
                <a:solidFill>
                  <a:srgbClr val="FF0000"/>
                </a:solidFill>
              </a:rPr>
              <a:t> </a:t>
            </a:r>
            <a:r>
              <a:rPr lang="en-US" sz="2800" u="sng" dirty="0" smtClean="0">
                <a:solidFill>
                  <a:srgbClr val="FF0000"/>
                </a:solidFill>
              </a:rPr>
              <a:t>assumptions</a:t>
            </a:r>
            <a:r>
              <a:rPr lang="en-US" sz="2800" dirty="0" smtClean="0">
                <a:solidFill>
                  <a:srgbClr val="FF0000"/>
                </a:solidFill>
              </a:rPr>
              <a:t> about the symmetry </a:t>
            </a:r>
            <a:r>
              <a:rPr lang="en-US" sz="2800" dirty="0">
                <a:solidFill>
                  <a:srgbClr val="FF0000"/>
                </a:solidFill>
              </a:rPr>
              <a:t>type (G</a:t>
            </a:r>
            <a:r>
              <a:rPr lang="en-US" sz="2800" dirty="0" smtClean="0">
                <a:solidFill>
                  <a:srgbClr val="FF0000"/>
                </a:solidFill>
              </a:rPr>
              <a:t>,</a:t>
            </a:r>
            <a:r>
              <a:rPr lang="en-US" sz="2800" dirty="0" smtClean="0">
                <a:solidFill>
                  <a:srgbClr val="FF0000"/>
                </a:solidFill>
                <a:sym typeface="Mathematica1" panose="05000502060100000001" pitchFamily="2" charset="2"/>
              </a:rPr>
              <a:t>,,c) </a:t>
            </a:r>
            <a:r>
              <a:rPr lang="en-US" sz="2800" dirty="0">
                <a:solidFill>
                  <a:srgbClr val="FF0000"/>
                </a:solidFill>
                <a:sym typeface="Mathematica1" panose="05000502060100000001" pitchFamily="2" charset="2"/>
              </a:rPr>
              <a:t> </a:t>
            </a:r>
            <a:r>
              <a:rPr lang="en-US" sz="2800" dirty="0" smtClean="0">
                <a:solidFill>
                  <a:srgbClr val="FF0000"/>
                </a:solidFill>
                <a:sym typeface="Mathematica1" panose="05000502060100000001" pitchFamily="2" charset="2"/>
              </a:rPr>
              <a:t>  </a:t>
            </a:r>
            <a:r>
              <a:rPr lang="en-US" sz="2800" dirty="0" smtClean="0">
                <a:solidFill>
                  <a:srgbClr val="FF0000"/>
                </a:solidFill>
                <a:latin typeface="Script MT Bold" panose="03040602040607080904" pitchFamily="66" charset="0"/>
                <a:sym typeface="Mathematica1" panose="05000502060100000001" pitchFamily="2" charset="2"/>
              </a:rPr>
              <a:t>RTP</a:t>
            </a:r>
            <a:r>
              <a:rPr lang="en-US" sz="2800" dirty="0" smtClean="0">
                <a:solidFill>
                  <a:srgbClr val="FF0000"/>
                </a:solidFill>
                <a:sym typeface="Mathematica1" panose="05000502060100000001" pitchFamily="2" charset="2"/>
              </a:rPr>
              <a:t> can be identified with a twisted K-theory group. </a:t>
            </a:r>
            <a:endParaRPr lang="en-US" sz="2800" dirty="0">
              <a:solidFill>
                <a:srgbClr val="FF0000"/>
              </a:solidFill>
              <a:sym typeface="Mathematica1" panose="05000502060100000001" pitchFamily="2" charset="2"/>
            </a:endParaRPr>
          </a:p>
          <a:p>
            <a:r>
              <a:rPr lang="en-US" sz="2800" dirty="0" smtClean="0">
                <a:solidFill>
                  <a:srgbClr val="FF0000"/>
                </a:solidFill>
              </a:rPr>
              <a:t> </a:t>
            </a:r>
            <a:endParaRPr lang="en-US" sz="2800" dirty="0">
              <a:solidFill>
                <a:srgbClr val="FF0000"/>
              </a:solidFill>
            </a:endParaRPr>
          </a:p>
        </p:txBody>
      </p:sp>
      <p:pic>
        <p:nvPicPr>
          <p:cNvPr id="7" name="Picture 6"/>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303745" y="1438458"/>
            <a:ext cx="1485900" cy="377190"/>
          </a:xfrm>
          <a:prstGeom prst="rect">
            <a:avLst/>
          </a:prstGeom>
        </p:spPr>
      </p:pic>
      <p:pic>
        <p:nvPicPr>
          <p:cNvPr id="10" name="Picture 9"/>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5128089" y="5218526"/>
            <a:ext cx="3413760" cy="510540"/>
          </a:xfrm>
          <a:prstGeom prst="rect">
            <a:avLst/>
          </a:prstGeom>
        </p:spPr>
      </p:pic>
    </p:spTree>
    <p:extLst>
      <p:ext uri="{BB962C8B-B14F-4D97-AF65-F5344CB8AC3E}">
        <p14:creationId xmlns:p14="http://schemas.microsoft.com/office/powerpoint/2010/main" val="409785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1" grpId="0" animBg="1"/>
      <p:bldP spid="22" grpId="0"/>
      <p:bldP spid="5" grpId="0"/>
      <p:bldP spid="8"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952500" y="2688570"/>
            <a:ext cx="7924800" cy="523220"/>
          </a:xfrm>
          <a:prstGeom prst="rect">
            <a:avLst/>
          </a:prstGeom>
          <a:solidFill>
            <a:srgbClr val="002060"/>
          </a:solidFill>
        </p:spPr>
        <p:txBody>
          <a:bodyPr wrap="square" rtlCol="0">
            <a:spAutoFit/>
          </a:bodyPr>
          <a:lstStyle/>
          <a:p>
            <a:endParaRPr lang="en-US" sz="2800" dirty="0">
              <a:solidFill>
                <a:srgbClr val="FFFF00"/>
              </a:solidFill>
            </a:endParaRPr>
          </a:p>
        </p:txBody>
      </p:sp>
      <p:sp>
        <p:nvSpPr>
          <p:cNvPr id="3" name="Slide Number Placeholder 2"/>
          <p:cNvSpPr>
            <a:spLocks noGrp="1"/>
          </p:cNvSpPr>
          <p:nvPr>
            <p:ph type="sldNum" sz="quarter" idx="12"/>
          </p:nvPr>
        </p:nvSpPr>
        <p:spPr/>
        <p:txBody>
          <a:bodyPr/>
          <a:lstStyle/>
          <a:p>
            <a:fld id="{8CC33826-6C47-413F-88A8-05EB57E6DE90}" type="slidenum">
              <a:rPr lang="en-US" smtClean="0"/>
              <a:pPr/>
              <a:t>19</a:t>
            </a:fld>
            <a:endParaRPr lang="en-US" dirty="0"/>
          </a:p>
        </p:txBody>
      </p:sp>
      <p:sp>
        <p:nvSpPr>
          <p:cNvPr id="16" name="TextBox 15"/>
          <p:cNvSpPr txBox="1"/>
          <p:nvPr/>
        </p:nvSpPr>
        <p:spPr>
          <a:xfrm>
            <a:off x="914400" y="1828800"/>
            <a:ext cx="7620000" cy="523220"/>
          </a:xfrm>
          <a:prstGeom prst="rect">
            <a:avLst/>
          </a:prstGeom>
          <a:noFill/>
        </p:spPr>
        <p:txBody>
          <a:bodyPr wrap="square" rtlCol="0">
            <a:spAutoFit/>
          </a:bodyPr>
          <a:lstStyle/>
          <a:p>
            <a:r>
              <a:rPr lang="en-US" sz="2800" dirty="0" smtClean="0">
                <a:solidFill>
                  <a:srgbClr val="FF0000"/>
                </a:solidFill>
              </a:rPr>
              <a:t>Gapped systems and (reduced)  topological phases</a:t>
            </a:r>
            <a:endParaRPr lang="en-US" sz="2800" dirty="0">
              <a:solidFill>
                <a:srgbClr val="FF0000"/>
              </a:solidFill>
            </a:endParaRPr>
          </a:p>
        </p:txBody>
      </p:sp>
      <p:sp>
        <p:nvSpPr>
          <p:cNvPr id="21" name="Oval 20"/>
          <p:cNvSpPr/>
          <p:nvPr/>
        </p:nvSpPr>
        <p:spPr>
          <a:xfrm>
            <a:off x="0" y="2286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33" name="TextBox 32"/>
          <p:cNvSpPr txBox="1"/>
          <p:nvPr/>
        </p:nvSpPr>
        <p:spPr>
          <a:xfrm>
            <a:off x="1066800" y="6334780"/>
            <a:ext cx="6720875" cy="523220"/>
          </a:xfrm>
          <a:prstGeom prst="rect">
            <a:avLst/>
          </a:prstGeom>
          <a:noFill/>
        </p:spPr>
        <p:txBody>
          <a:bodyPr wrap="square" rtlCol="0">
            <a:spAutoFit/>
          </a:bodyPr>
          <a:lstStyle/>
          <a:p>
            <a:r>
              <a:rPr lang="en-US" sz="2800" dirty="0" smtClean="0"/>
              <a:t>Back to Bloch</a:t>
            </a:r>
            <a:endParaRPr lang="en-US" sz="2800" dirty="0"/>
          </a:p>
        </p:txBody>
      </p:sp>
      <p:sp>
        <p:nvSpPr>
          <p:cNvPr id="20" name="Rectangle 19"/>
          <p:cNvSpPr/>
          <p:nvPr/>
        </p:nvSpPr>
        <p:spPr>
          <a:xfrm>
            <a:off x="914400" y="990600"/>
            <a:ext cx="6533648" cy="523220"/>
          </a:xfrm>
          <a:prstGeom prst="rect">
            <a:avLst/>
          </a:prstGeom>
        </p:spPr>
        <p:txBody>
          <a:bodyPr wrap="none">
            <a:spAutoFit/>
          </a:bodyPr>
          <a:lstStyle/>
          <a:p>
            <a:pPr marL="342900" indent="-342900"/>
            <a:r>
              <a:rPr lang="en-US" sz="2800" dirty="0" smtClean="0">
                <a:solidFill>
                  <a:srgbClr val="FF0000"/>
                </a:solidFill>
              </a:rPr>
              <a:t>Review of symmetry in quantum mechanics</a:t>
            </a:r>
          </a:p>
        </p:txBody>
      </p:sp>
      <p:sp>
        <p:nvSpPr>
          <p:cNvPr id="25" name="Oval 24"/>
          <p:cNvSpPr/>
          <p:nvPr/>
        </p:nvSpPr>
        <p:spPr>
          <a:xfrm>
            <a:off x="0" y="10668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2" name="Oval 31"/>
          <p:cNvSpPr/>
          <p:nvPr/>
        </p:nvSpPr>
        <p:spPr>
          <a:xfrm>
            <a:off x="0" y="19050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a:t>
            </a:r>
            <a:endParaRPr lang="en-US" dirty="0"/>
          </a:p>
        </p:txBody>
      </p:sp>
      <p:sp>
        <p:nvSpPr>
          <p:cNvPr id="34" name="Oval 33"/>
          <p:cNvSpPr/>
          <p:nvPr/>
        </p:nvSpPr>
        <p:spPr>
          <a:xfrm>
            <a:off x="0" y="2743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4</a:t>
            </a:r>
            <a:endParaRPr lang="en-US" dirty="0"/>
          </a:p>
        </p:txBody>
      </p:sp>
      <p:sp>
        <p:nvSpPr>
          <p:cNvPr id="35" name="Oval 34"/>
          <p:cNvSpPr/>
          <p:nvPr/>
        </p:nvSpPr>
        <p:spPr>
          <a:xfrm>
            <a:off x="0" y="3505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5</a:t>
            </a:r>
            <a:endParaRPr lang="en-US" dirty="0"/>
          </a:p>
        </p:txBody>
      </p:sp>
      <p:sp>
        <p:nvSpPr>
          <p:cNvPr id="36" name="Oval 35"/>
          <p:cNvSpPr/>
          <p:nvPr/>
        </p:nvSpPr>
        <p:spPr>
          <a:xfrm>
            <a:off x="0" y="4267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6</a:t>
            </a:r>
            <a:endParaRPr lang="en-US" dirty="0"/>
          </a:p>
        </p:txBody>
      </p:sp>
      <p:sp>
        <p:nvSpPr>
          <p:cNvPr id="38" name="Oval 37"/>
          <p:cNvSpPr/>
          <p:nvPr/>
        </p:nvSpPr>
        <p:spPr>
          <a:xfrm>
            <a:off x="0" y="5029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7</a:t>
            </a:r>
            <a:endParaRPr lang="en-US" dirty="0"/>
          </a:p>
        </p:txBody>
      </p:sp>
      <p:sp>
        <p:nvSpPr>
          <p:cNvPr id="39" name="Oval 38"/>
          <p:cNvSpPr/>
          <p:nvPr/>
        </p:nvSpPr>
        <p:spPr>
          <a:xfrm>
            <a:off x="0" y="57150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8</a:t>
            </a:r>
            <a:endParaRPr lang="en-US" dirty="0"/>
          </a:p>
        </p:txBody>
      </p:sp>
      <p:sp>
        <p:nvSpPr>
          <p:cNvPr id="40" name="Oval 39"/>
          <p:cNvSpPr/>
          <p:nvPr/>
        </p:nvSpPr>
        <p:spPr>
          <a:xfrm>
            <a:off x="0" y="64008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9</a:t>
            </a:r>
            <a:endParaRPr lang="en-US" dirty="0"/>
          </a:p>
        </p:txBody>
      </p:sp>
      <p:sp>
        <p:nvSpPr>
          <p:cNvPr id="42" name="TextBox 41"/>
          <p:cNvSpPr txBox="1"/>
          <p:nvPr/>
        </p:nvSpPr>
        <p:spPr>
          <a:xfrm>
            <a:off x="914400" y="2667000"/>
            <a:ext cx="6720875" cy="523220"/>
          </a:xfrm>
          <a:prstGeom prst="rect">
            <a:avLst/>
          </a:prstGeom>
          <a:noFill/>
        </p:spPr>
        <p:txBody>
          <a:bodyPr wrap="square" rtlCol="0">
            <a:spAutoFit/>
          </a:bodyPr>
          <a:lstStyle/>
          <a:p>
            <a:r>
              <a:rPr lang="en-US" sz="2800" dirty="0" err="1" smtClean="0">
                <a:solidFill>
                  <a:srgbClr val="FFFF00"/>
                </a:solidFill>
              </a:rPr>
              <a:t>Equivariant</a:t>
            </a:r>
            <a:r>
              <a:rPr lang="en-US" sz="2800" dirty="0" smtClean="0">
                <a:solidFill>
                  <a:srgbClr val="FFFF00"/>
                </a:solidFill>
              </a:rPr>
              <a:t> twisted K-theory of a point</a:t>
            </a:r>
            <a:endParaRPr lang="en-US" sz="2800" dirty="0">
              <a:solidFill>
                <a:srgbClr val="FFFF00"/>
              </a:solidFill>
            </a:endParaRPr>
          </a:p>
        </p:txBody>
      </p:sp>
      <p:sp>
        <p:nvSpPr>
          <p:cNvPr id="43" name="TextBox 42"/>
          <p:cNvSpPr txBox="1"/>
          <p:nvPr/>
        </p:nvSpPr>
        <p:spPr>
          <a:xfrm>
            <a:off x="990600" y="3429000"/>
            <a:ext cx="7315200" cy="523220"/>
          </a:xfrm>
          <a:prstGeom prst="rect">
            <a:avLst/>
          </a:prstGeom>
          <a:noFill/>
        </p:spPr>
        <p:txBody>
          <a:bodyPr wrap="square" rtlCol="0">
            <a:spAutoFit/>
          </a:bodyPr>
          <a:lstStyle/>
          <a:p>
            <a:r>
              <a:rPr lang="en-US" sz="2800" dirty="0" smtClean="0"/>
              <a:t>Finite-dimensional systems and the 10 CT-groups</a:t>
            </a:r>
            <a:endParaRPr lang="en-US" sz="2800" dirty="0"/>
          </a:p>
        </p:txBody>
      </p:sp>
      <p:sp>
        <p:nvSpPr>
          <p:cNvPr id="44" name="TextBox 43"/>
          <p:cNvSpPr txBox="1"/>
          <p:nvPr/>
        </p:nvSpPr>
        <p:spPr>
          <a:xfrm>
            <a:off x="990600" y="4191000"/>
            <a:ext cx="7848600" cy="523220"/>
          </a:xfrm>
          <a:prstGeom prst="rect">
            <a:avLst/>
          </a:prstGeom>
          <a:noFill/>
        </p:spPr>
        <p:txBody>
          <a:bodyPr wrap="square" rtlCol="0">
            <a:spAutoFit/>
          </a:bodyPr>
          <a:lstStyle/>
          <a:p>
            <a:r>
              <a:rPr lang="en-US" sz="2800" dirty="0" smtClean="0"/>
              <a:t>Digression: Dyson’s 3-fold way and </a:t>
            </a:r>
            <a:r>
              <a:rPr lang="en-US" sz="2800" dirty="0" err="1" smtClean="0"/>
              <a:t>Altland-Zirnbauer</a:t>
            </a:r>
            <a:r>
              <a:rPr lang="en-US" sz="2800" dirty="0" smtClean="0"/>
              <a:t> </a:t>
            </a:r>
            <a:endParaRPr lang="en-US" sz="2800" dirty="0"/>
          </a:p>
        </p:txBody>
      </p:sp>
      <p:sp>
        <p:nvSpPr>
          <p:cNvPr id="45" name="TextBox 44"/>
          <p:cNvSpPr txBox="1"/>
          <p:nvPr/>
        </p:nvSpPr>
        <p:spPr>
          <a:xfrm>
            <a:off x="990600" y="4953000"/>
            <a:ext cx="6720875" cy="523220"/>
          </a:xfrm>
          <a:prstGeom prst="rect">
            <a:avLst/>
          </a:prstGeom>
          <a:noFill/>
        </p:spPr>
        <p:txBody>
          <a:bodyPr wrap="square" rtlCol="0">
            <a:spAutoFit/>
          </a:bodyPr>
          <a:lstStyle/>
          <a:p>
            <a:r>
              <a:rPr lang="en-US" sz="2800" dirty="0" smtClean="0"/>
              <a:t>Bloch Theory</a:t>
            </a:r>
            <a:endParaRPr lang="en-US" sz="2800" dirty="0"/>
          </a:p>
        </p:txBody>
      </p:sp>
      <p:sp>
        <p:nvSpPr>
          <p:cNvPr id="46" name="TextBox 45"/>
          <p:cNvSpPr txBox="1"/>
          <p:nvPr/>
        </p:nvSpPr>
        <p:spPr>
          <a:xfrm>
            <a:off x="1066800" y="5638800"/>
            <a:ext cx="6720875" cy="523220"/>
          </a:xfrm>
          <a:prstGeom prst="rect">
            <a:avLst/>
          </a:prstGeom>
          <a:noFill/>
        </p:spPr>
        <p:txBody>
          <a:bodyPr wrap="square" rtlCol="0">
            <a:spAutoFit/>
          </a:bodyPr>
          <a:lstStyle/>
          <a:p>
            <a:r>
              <a:rPr lang="en-US" sz="2800" dirty="0" err="1" smtClean="0"/>
              <a:t>Equivariant</a:t>
            </a:r>
            <a:r>
              <a:rPr lang="en-US" sz="2800" dirty="0" smtClean="0"/>
              <a:t> twisted K-theory of a </a:t>
            </a:r>
            <a:r>
              <a:rPr lang="en-US" sz="2800" dirty="0" err="1" smtClean="0"/>
              <a:t>groupoid</a:t>
            </a:r>
            <a:r>
              <a:rPr lang="en-US" sz="2800" dirty="0" smtClean="0"/>
              <a:t>. </a:t>
            </a:r>
            <a:endParaRPr lang="en-US" sz="2800" dirty="0"/>
          </a:p>
        </p:txBody>
      </p:sp>
      <p:sp>
        <p:nvSpPr>
          <p:cNvPr id="22" name="TextBox 21"/>
          <p:cNvSpPr txBox="1"/>
          <p:nvPr/>
        </p:nvSpPr>
        <p:spPr>
          <a:xfrm>
            <a:off x="990600" y="186670"/>
            <a:ext cx="7620000" cy="523220"/>
          </a:xfrm>
          <a:prstGeom prst="rect">
            <a:avLst/>
          </a:prstGeom>
          <a:noFill/>
        </p:spPr>
        <p:txBody>
          <a:bodyPr wrap="square" rtlCol="0">
            <a:spAutoFit/>
          </a:bodyPr>
          <a:lstStyle/>
          <a:p>
            <a:r>
              <a:rPr lang="en-US" sz="2800" dirty="0" smtClean="0">
                <a:solidFill>
                  <a:srgbClr val="FF0000"/>
                </a:solidFill>
              </a:rPr>
              <a:t>Introduction</a:t>
            </a:r>
            <a:endParaRPr lang="en-US" sz="2800" dirty="0">
              <a:solidFill>
                <a:srgbClr val="FF0000"/>
              </a:solidFill>
            </a:endParaRPr>
          </a:p>
        </p:txBody>
      </p:sp>
    </p:spTree>
    <p:extLst>
      <p:ext uri="{BB962C8B-B14F-4D97-AF65-F5344CB8AC3E}">
        <p14:creationId xmlns:p14="http://schemas.microsoft.com/office/powerpoint/2010/main" val="3800721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38"/>
            <a:ext cx="8229600" cy="1143000"/>
          </a:xfrm>
        </p:spPr>
        <p:txBody>
          <a:bodyPr/>
          <a:lstStyle/>
          <a:p>
            <a:r>
              <a:rPr lang="en-US" dirty="0" smtClean="0"/>
              <a:t>Prologue &amp; Apologia</a:t>
            </a:r>
            <a:endParaRPr lang="en-US" dirty="0"/>
          </a:p>
        </p:txBody>
      </p:sp>
      <p:sp>
        <p:nvSpPr>
          <p:cNvPr id="4" name="TextBox 3"/>
          <p:cNvSpPr txBox="1"/>
          <p:nvPr/>
        </p:nvSpPr>
        <p:spPr>
          <a:xfrm>
            <a:off x="0" y="1080093"/>
            <a:ext cx="9144000" cy="1569660"/>
          </a:xfrm>
          <a:prstGeom prst="rect">
            <a:avLst/>
          </a:prstGeom>
          <a:noFill/>
        </p:spPr>
        <p:txBody>
          <a:bodyPr wrap="square" rtlCol="0">
            <a:spAutoFit/>
          </a:bodyPr>
          <a:lstStyle/>
          <a:p>
            <a:r>
              <a:rPr lang="en-US" sz="2400" dirty="0" smtClean="0">
                <a:solidFill>
                  <a:srgbClr val="030CBD"/>
                </a:solidFill>
              </a:rPr>
              <a:t>A few years ago, Dan Freed and I were quite intrigued by the papers of </a:t>
            </a:r>
          </a:p>
          <a:p>
            <a:r>
              <a:rPr lang="en-US" sz="2400" dirty="0" err="1" smtClean="0">
                <a:solidFill>
                  <a:srgbClr val="B8089F"/>
                </a:solidFill>
              </a:rPr>
              <a:t>Kitaev</a:t>
            </a:r>
            <a:r>
              <a:rPr lang="en-US" sz="2400" dirty="0">
                <a:solidFill>
                  <a:srgbClr val="B8089F"/>
                </a:solidFill>
              </a:rPr>
              <a:t>;</a:t>
            </a:r>
            <a:r>
              <a:rPr lang="en-US" sz="2400" dirty="0" smtClean="0">
                <a:solidFill>
                  <a:srgbClr val="B8089F"/>
                </a:solidFill>
              </a:rPr>
              <a:t> Fu, Kane &amp; </a:t>
            </a:r>
            <a:r>
              <a:rPr lang="en-US" sz="2400" dirty="0" err="1" smtClean="0">
                <a:solidFill>
                  <a:srgbClr val="B8089F"/>
                </a:solidFill>
              </a:rPr>
              <a:t>Mele</a:t>
            </a:r>
            <a:r>
              <a:rPr lang="en-US" sz="2400" dirty="0" smtClean="0">
                <a:solidFill>
                  <a:srgbClr val="B8089F"/>
                </a:solidFill>
              </a:rPr>
              <a:t>; </a:t>
            </a:r>
            <a:r>
              <a:rPr lang="en-US" sz="2400" dirty="0" err="1" smtClean="0">
                <a:solidFill>
                  <a:srgbClr val="B8089F"/>
                </a:solidFill>
              </a:rPr>
              <a:t>Balents</a:t>
            </a:r>
            <a:r>
              <a:rPr lang="en-US" sz="2400" dirty="0">
                <a:solidFill>
                  <a:srgbClr val="B8089F"/>
                </a:solidFill>
              </a:rPr>
              <a:t> </a:t>
            </a:r>
            <a:r>
              <a:rPr lang="en-US" sz="2400" dirty="0" smtClean="0">
                <a:solidFill>
                  <a:srgbClr val="B8089F"/>
                </a:solidFill>
              </a:rPr>
              <a:t>&amp; J.E. Moore;</a:t>
            </a:r>
            <a:r>
              <a:rPr lang="en-US" sz="2400" dirty="0">
                <a:solidFill>
                  <a:srgbClr val="B8089F"/>
                </a:solidFill>
              </a:rPr>
              <a:t> </a:t>
            </a:r>
            <a:r>
              <a:rPr lang="en-US" sz="2400" dirty="0" err="1" smtClean="0">
                <a:solidFill>
                  <a:srgbClr val="B8089F"/>
                </a:solidFill>
              </a:rPr>
              <a:t>Furusaki</a:t>
            </a:r>
            <a:r>
              <a:rPr lang="en-US" sz="2400" dirty="0" smtClean="0">
                <a:solidFill>
                  <a:srgbClr val="B8089F"/>
                </a:solidFill>
              </a:rPr>
              <a:t>, Ludwig, </a:t>
            </a:r>
            <a:r>
              <a:rPr lang="en-US" sz="2400" dirty="0" err="1" smtClean="0">
                <a:solidFill>
                  <a:srgbClr val="B8089F"/>
                </a:solidFill>
              </a:rPr>
              <a:t>Ryu</a:t>
            </a:r>
            <a:r>
              <a:rPr lang="en-US" sz="2400" dirty="0" smtClean="0">
                <a:solidFill>
                  <a:srgbClr val="B8089F"/>
                </a:solidFill>
              </a:rPr>
              <a:t> &amp; </a:t>
            </a:r>
            <a:r>
              <a:rPr lang="en-US" sz="2400" dirty="0" err="1" smtClean="0">
                <a:solidFill>
                  <a:srgbClr val="B8089F"/>
                </a:solidFill>
              </a:rPr>
              <a:t>Schnyder</a:t>
            </a:r>
            <a:r>
              <a:rPr lang="en-US" sz="2400" dirty="0" smtClean="0">
                <a:solidFill>
                  <a:srgbClr val="B8089F"/>
                </a:solidFill>
              </a:rPr>
              <a:t>;  Roy; Stone, et. al. </a:t>
            </a:r>
            <a:r>
              <a:rPr lang="en-US" sz="2400" dirty="0" smtClean="0">
                <a:solidFill>
                  <a:srgbClr val="030CBD"/>
                </a:solidFill>
              </a:rPr>
              <a:t> </a:t>
            </a:r>
            <a:r>
              <a:rPr lang="en-US" sz="2400" dirty="0">
                <a:solidFill>
                  <a:srgbClr val="030CBD"/>
                </a:solidFill>
              </a:rPr>
              <a:t>r</a:t>
            </a:r>
            <a:r>
              <a:rPr lang="en-US" sz="2400" dirty="0" smtClean="0">
                <a:solidFill>
                  <a:srgbClr val="030CBD"/>
                </a:solidFill>
              </a:rPr>
              <a:t>elating classification of topological phases of matter to </a:t>
            </a:r>
            <a:r>
              <a:rPr lang="en-US" sz="2400" b="1" i="1" u="sng" dirty="0" smtClean="0">
                <a:solidFill>
                  <a:srgbClr val="030CBD"/>
                </a:solidFill>
              </a:rPr>
              <a:t>K-theory</a:t>
            </a:r>
            <a:r>
              <a:rPr lang="en-US" sz="2400" dirty="0" smtClean="0">
                <a:solidFill>
                  <a:srgbClr val="030CBD"/>
                </a:solidFill>
              </a:rPr>
              <a:t>. </a:t>
            </a:r>
            <a:endParaRPr lang="en-US" sz="2400" dirty="0">
              <a:solidFill>
                <a:srgbClr val="030CBD"/>
              </a:solidFill>
            </a:endParaRPr>
          </a:p>
        </p:txBody>
      </p:sp>
      <p:sp>
        <p:nvSpPr>
          <p:cNvPr id="5" name="TextBox 4"/>
          <p:cNvSpPr txBox="1"/>
          <p:nvPr/>
        </p:nvSpPr>
        <p:spPr>
          <a:xfrm>
            <a:off x="0" y="2844056"/>
            <a:ext cx="9144000" cy="1200329"/>
          </a:xfrm>
          <a:prstGeom prst="rect">
            <a:avLst/>
          </a:prstGeom>
          <a:noFill/>
        </p:spPr>
        <p:txBody>
          <a:bodyPr wrap="square" rtlCol="0">
            <a:spAutoFit/>
          </a:bodyPr>
          <a:lstStyle/>
          <a:p>
            <a:r>
              <a:rPr lang="en-US" sz="2400" dirty="0" smtClean="0">
                <a:solidFill>
                  <a:srgbClr val="7030A0"/>
                </a:solidFill>
              </a:rPr>
              <a:t>So, we spent some time struggling to understand what these papers had to say to us, and then we wrote our own version of this story. That paper is the subject of today’s talk. </a:t>
            </a:r>
            <a:endParaRPr lang="en-US" sz="2400" dirty="0">
              <a:solidFill>
                <a:srgbClr val="7030A0"/>
              </a:solidFill>
            </a:endParaRPr>
          </a:p>
        </p:txBody>
      </p:sp>
      <p:sp>
        <p:nvSpPr>
          <p:cNvPr id="6" name="TextBox 5"/>
          <p:cNvSpPr txBox="1"/>
          <p:nvPr/>
        </p:nvSpPr>
        <p:spPr>
          <a:xfrm>
            <a:off x="0" y="4267200"/>
            <a:ext cx="9144000" cy="830997"/>
          </a:xfrm>
          <a:prstGeom prst="rect">
            <a:avLst/>
          </a:prstGeom>
          <a:noFill/>
        </p:spPr>
        <p:txBody>
          <a:bodyPr wrap="square" rtlCol="0">
            <a:spAutoFit/>
          </a:bodyPr>
          <a:lstStyle/>
          <a:p>
            <a:r>
              <a:rPr lang="en-US" sz="2400" dirty="0" smtClean="0">
                <a:solidFill>
                  <a:srgbClr val="C00000"/>
                </a:solidFill>
              </a:rPr>
              <a:t>I’ll be explaining things that you all probably know, but in a language which is perhaps somewhat unusual.  </a:t>
            </a:r>
            <a:endParaRPr lang="en-US" sz="2400" dirty="0">
              <a:solidFill>
                <a:srgbClr val="C00000"/>
              </a:solidFill>
            </a:endParaRPr>
          </a:p>
        </p:txBody>
      </p:sp>
      <p:sp>
        <p:nvSpPr>
          <p:cNvPr id="7" name="TextBox 6"/>
          <p:cNvSpPr txBox="1"/>
          <p:nvPr/>
        </p:nvSpPr>
        <p:spPr>
          <a:xfrm>
            <a:off x="0" y="5257800"/>
            <a:ext cx="9144000" cy="1200329"/>
          </a:xfrm>
          <a:prstGeom prst="rect">
            <a:avLst/>
          </a:prstGeom>
          <a:noFill/>
        </p:spPr>
        <p:txBody>
          <a:bodyPr wrap="square" rtlCol="0">
            <a:spAutoFit/>
          </a:bodyPr>
          <a:lstStyle/>
          <a:p>
            <a:r>
              <a:rPr lang="en-US" sz="2400" dirty="0" smtClean="0">
                <a:solidFill>
                  <a:srgbClr val="00B050"/>
                </a:solidFill>
              </a:rPr>
              <a:t>This is perhaps not a completely silly exercise because the new language suggests interesting (?) questions which might not otherwise have been asked. </a:t>
            </a:r>
            <a:endParaRPr lang="en-US" sz="2400" dirty="0">
              <a:solidFill>
                <a:srgbClr val="00B050"/>
              </a:solidFill>
            </a:endParaRPr>
          </a:p>
        </p:txBody>
      </p:sp>
    </p:spTree>
    <p:extLst>
      <p:ext uri="{BB962C8B-B14F-4D97-AF65-F5344CB8AC3E}">
        <p14:creationId xmlns:p14="http://schemas.microsoft.com/office/powerpoint/2010/main" val="70771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008"/>
            <a:ext cx="8229600" cy="1143000"/>
          </a:xfrm>
        </p:spPr>
        <p:txBody>
          <a:bodyPr/>
          <a:lstStyle/>
          <a:p>
            <a:r>
              <a:rPr lang="en-US" dirty="0" err="1" smtClean="0"/>
              <a:t>Equivariant</a:t>
            </a:r>
            <a:r>
              <a:rPr lang="en-US" dirty="0" smtClean="0"/>
              <a:t> K-theory of a Point</a:t>
            </a:r>
            <a:endParaRPr lang="en-US" dirty="0"/>
          </a:p>
        </p:txBody>
      </p:sp>
      <p:sp>
        <p:nvSpPr>
          <p:cNvPr id="3" name="TextBox 2"/>
          <p:cNvSpPr txBox="1"/>
          <p:nvPr/>
        </p:nvSpPr>
        <p:spPr>
          <a:xfrm>
            <a:off x="-76200" y="1447800"/>
            <a:ext cx="9220200" cy="523220"/>
          </a:xfrm>
          <a:prstGeom prst="rect">
            <a:avLst/>
          </a:prstGeom>
          <a:noFill/>
        </p:spPr>
        <p:txBody>
          <a:bodyPr wrap="square" rtlCol="0">
            <a:spAutoFit/>
          </a:bodyPr>
          <a:lstStyle/>
          <a:p>
            <a:r>
              <a:rPr lang="en-US" sz="2800" dirty="0" smtClean="0">
                <a:solidFill>
                  <a:srgbClr val="FF0000"/>
                </a:solidFill>
              </a:rPr>
              <a:t>Now let G be compact Lie group. (It could be a finite group.)   </a:t>
            </a:r>
            <a:endParaRPr lang="en-US" sz="2800" dirty="0">
              <a:solidFill>
                <a:srgbClr val="FF0000"/>
              </a:solidFill>
            </a:endParaRPr>
          </a:p>
        </p:txBody>
      </p:sp>
      <p:sp>
        <p:nvSpPr>
          <p:cNvPr id="4" name="TextBox 3"/>
          <p:cNvSpPr txBox="1"/>
          <p:nvPr/>
        </p:nvSpPr>
        <p:spPr>
          <a:xfrm>
            <a:off x="76200" y="2945645"/>
            <a:ext cx="9067800" cy="954107"/>
          </a:xfrm>
          <a:prstGeom prst="rect">
            <a:avLst/>
          </a:prstGeom>
          <a:noFill/>
        </p:spPr>
        <p:txBody>
          <a:bodyPr wrap="square" rtlCol="0">
            <a:spAutoFit/>
          </a:bodyPr>
          <a:lstStyle/>
          <a:p>
            <a:r>
              <a:rPr lang="en-US" sz="2800" dirty="0" smtClean="0">
                <a:solidFill>
                  <a:srgbClr val="7030A0"/>
                </a:solidFill>
              </a:rPr>
              <a:t>Group completion of the </a:t>
            </a:r>
            <a:r>
              <a:rPr lang="en-US" sz="2800" dirty="0" err="1" smtClean="0">
                <a:solidFill>
                  <a:srgbClr val="7030A0"/>
                </a:solidFill>
              </a:rPr>
              <a:t>monoid</a:t>
            </a:r>
            <a:r>
              <a:rPr lang="en-US" sz="2800" dirty="0" smtClean="0">
                <a:solidFill>
                  <a:srgbClr val="7030A0"/>
                </a:solidFill>
              </a:rPr>
              <a:t> of finite-dimensional complex representations. </a:t>
            </a:r>
            <a:endParaRPr lang="en-US" sz="2800" dirty="0">
              <a:solidFill>
                <a:srgbClr val="7030A0"/>
              </a:solidFill>
            </a:endParaRPr>
          </a:p>
        </p:txBody>
      </p:sp>
      <p:sp>
        <p:nvSpPr>
          <p:cNvPr id="5" name="TextBox 4"/>
          <p:cNvSpPr txBox="1"/>
          <p:nvPr/>
        </p:nvSpPr>
        <p:spPr>
          <a:xfrm>
            <a:off x="-38100" y="5039323"/>
            <a:ext cx="8915400" cy="523220"/>
          </a:xfrm>
          <a:prstGeom prst="rect">
            <a:avLst/>
          </a:prstGeom>
          <a:noFill/>
        </p:spPr>
        <p:txBody>
          <a:bodyPr wrap="square" rtlCol="0">
            <a:spAutoFit/>
          </a:bodyPr>
          <a:lstStyle/>
          <a:p>
            <a:r>
              <a:rPr lang="en-US" sz="2800" dirty="0" smtClean="0">
                <a:solidFill>
                  <a:srgbClr val="C00000"/>
                </a:solidFill>
              </a:rPr>
              <a:t>Rep</a:t>
            </a:r>
            <a:r>
              <a:rPr lang="en-US" sz="2800" baseline="-25000" dirty="0">
                <a:solidFill>
                  <a:srgbClr val="C00000"/>
                </a:solidFill>
              </a:rPr>
              <a:t>s</a:t>
            </a:r>
            <a:r>
              <a:rPr lang="en-US" sz="2800" dirty="0" smtClean="0">
                <a:solidFill>
                  <a:srgbClr val="C00000"/>
                </a:solidFill>
              </a:rPr>
              <a:t>(G): </a:t>
            </a:r>
            <a:r>
              <a:rPr lang="en-US" sz="2800" dirty="0" smtClean="0">
                <a:solidFill>
                  <a:srgbClr val="C00000"/>
                </a:solidFill>
                <a:latin typeface="Mathematica7Mono" panose="00000400000000000000" pitchFamily="2" charset="0"/>
                <a:ea typeface="Mathematica7Mono" panose="00000400000000000000" pitchFamily="2" charset="0"/>
              </a:rPr>
              <a:t>Z</a:t>
            </a:r>
            <a:r>
              <a:rPr lang="en-US" sz="2800" baseline="-25000" dirty="0" smtClean="0">
                <a:solidFill>
                  <a:srgbClr val="C00000"/>
                </a:solidFill>
              </a:rPr>
              <a:t>2</a:t>
            </a:r>
            <a:r>
              <a:rPr lang="en-US" sz="2800" dirty="0" smtClean="0">
                <a:solidFill>
                  <a:srgbClr val="C00000"/>
                </a:solidFill>
              </a:rPr>
              <a:t>-graded fin. dim. </a:t>
            </a:r>
            <a:r>
              <a:rPr lang="en-US" sz="2800" dirty="0" err="1" smtClean="0">
                <a:solidFill>
                  <a:srgbClr val="C00000"/>
                </a:solidFill>
              </a:rPr>
              <a:t>cplx</a:t>
            </a:r>
            <a:r>
              <a:rPr lang="en-US" sz="2800" dirty="0" smtClean="0">
                <a:solidFill>
                  <a:srgbClr val="C00000"/>
                </a:solidFill>
              </a:rPr>
              <a:t> reps (with </a:t>
            </a:r>
            <a:r>
              <a:rPr lang="en-US" sz="2800" u="sng" dirty="0" smtClean="0">
                <a:solidFill>
                  <a:srgbClr val="C00000"/>
                </a:solidFill>
              </a:rPr>
              <a:t>even</a:t>
            </a:r>
            <a:r>
              <a:rPr lang="en-US" sz="2800" dirty="0" smtClean="0">
                <a:solidFill>
                  <a:srgbClr val="C00000"/>
                </a:solidFill>
              </a:rPr>
              <a:t> G-action);   </a:t>
            </a:r>
          </a:p>
        </p:txBody>
      </p:sp>
      <p:pic>
        <p:nvPicPr>
          <p:cNvPr id="6" name="Picture 5"/>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499018" y="6258131"/>
            <a:ext cx="6294120" cy="514350"/>
          </a:xfrm>
          <a:prstGeom prst="rect">
            <a:avLst/>
          </a:prstGeom>
        </p:spPr>
      </p:pic>
      <p:sp>
        <p:nvSpPr>
          <p:cNvPr id="8" name="TextBox 7"/>
          <p:cNvSpPr txBox="1"/>
          <p:nvPr/>
        </p:nvSpPr>
        <p:spPr>
          <a:xfrm>
            <a:off x="-38100" y="2205299"/>
            <a:ext cx="9218078" cy="492443"/>
          </a:xfrm>
          <a:prstGeom prst="rect">
            <a:avLst/>
          </a:prstGeom>
          <a:noFill/>
        </p:spPr>
        <p:txBody>
          <a:bodyPr wrap="square" rtlCol="0">
            <a:spAutoFit/>
          </a:bodyPr>
          <a:lstStyle/>
          <a:p>
            <a:r>
              <a:rPr lang="en-US" sz="2600" dirty="0" smtClean="0">
                <a:solidFill>
                  <a:srgbClr val="00B050"/>
                </a:solidFill>
              </a:rPr>
              <a:t>K</a:t>
            </a:r>
            <a:r>
              <a:rPr lang="en-US" sz="2600" baseline="-25000" dirty="0" smtClean="0">
                <a:solidFill>
                  <a:srgbClr val="00B050"/>
                </a:solidFill>
              </a:rPr>
              <a:t>G</a:t>
            </a:r>
            <a:r>
              <a:rPr lang="en-US" sz="2600" dirty="0" smtClean="0">
                <a:solidFill>
                  <a:srgbClr val="00B050"/>
                </a:solidFill>
              </a:rPr>
              <a:t>(</a:t>
            </a:r>
            <a:r>
              <a:rPr lang="en-US" sz="2600" dirty="0" err="1" smtClean="0">
                <a:solidFill>
                  <a:srgbClr val="00B050"/>
                </a:solidFill>
              </a:rPr>
              <a:t>pt</a:t>
            </a:r>
            <a:r>
              <a:rPr lang="en-US" sz="2600" dirty="0" smtClean="0">
                <a:solidFill>
                  <a:srgbClr val="00B050"/>
                </a:solidFill>
              </a:rPr>
              <a:t>) is the representation ring of G. It can be defined in two ways: </a:t>
            </a:r>
            <a:endParaRPr lang="en-US" sz="2600" dirty="0">
              <a:solidFill>
                <a:srgbClr val="00B050"/>
              </a:solidFill>
            </a:endParaRPr>
          </a:p>
        </p:txBody>
      </p:sp>
      <p:sp>
        <p:nvSpPr>
          <p:cNvPr id="9" name="TextBox 8"/>
          <p:cNvSpPr txBox="1"/>
          <p:nvPr/>
        </p:nvSpPr>
        <p:spPr>
          <a:xfrm>
            <a:off x="0" y="3999236"/>
            <a:ext cx="9179978" cy="954107"/>
          </a:xfrm>
          <a:prstGeom prst="rect">
            <a:avLst/>
          </a:prstGeom>
          <a:noFill/>
        </p:spPr>
        <p:txBody>
          <a:bodyPr wrap="square" rtlCol="0">
            <a:spAutoFit/>
          </a:bodyPr>
          <a:lstStyle/>
          <a:p>
            <a:r>
              <a:rPr lang="en-US" sz="2800" dirty="0" smtClean="0">
                <a:solidFill>
                  <a:srgbClr val="7030A0"/>
                </a:solidFill>
              </a:rPr>
              <a:t>Typical element:  R</a:t>
            </a:r>
            <a:r>
              <a:rPr lang="en-US" sz="2800" baseline="-25000" dirty="0" smtClean="0">
                <a:solidFill>
                  <a:srgbClr val="7030A0"/>
                </a:solidFill>
              </a:rPr>
              <a:t>1</a:t>
            </a:r>
            <a:r>
              <a:rPr lang="en-US" sz="2800" dirty="0" smtClean="0">
                <a:solidFill>
                  <a:srgbClr val="7030A0"/>
                </a:solidFill>
              </a:rPr>
              <a:t> – R</a:t>
            </a:r>
            <a:r>
              <a:rPr lang="en-US" sz="2800" baseline="-25000" dirty="0" smtClean="0">
                <a:solidFill>
                  <a:srgbClr val="7030A0"/>
                </a:solidFill>
              </a:rPr>
              <a:t>2</a:t>
            </a:r>
            <a:r>
              <a:rPr lang="en-US" sz="2800" dirty="0" smtClean="0">
                <a:solidFill>
                  <a:srgbClr val="7030A0"/>
                </a:solidFill>
              </a:rPr>
              <a:t>, with R</a:t>
            </a:r>
            <a:r>
              <a:rPr lang="en-US" sz="2800" baseline="-25000" dirty="0" smtClean="0">
                <a:solidFill>
                  <a:srgbClr val="7030A0"/>
                </a:solidFill>
              </a:rPr>
              <a:t>1</a:t>
            </a:r>
            <a:r>
              <a:rPr lang="en-US" sz="2800" dirty="0" smtClean="0">
                <a:solidFill>
                  <a:srgbClr val="7030A0"/>
                </a:solidFill>
              </a:rPr>
              <a:t>,R</a:t>
            </a:r>
            <a:r>
              <a:rPr lang="en-US" sz="2800" baseline="-25000" dirty="0" smtClean="0">
                <a:solidFill>
                  <a:srgbClr val="7030A0"/>
                </a:solidFill>
              </a:rPr>
              <a:t>2</a:t>
            </a:r>
            <a:r>
              <a:rPr lang="en-US" sz="2800" dirty="0" smtClean="0">
                <a:solidFill>
                  <a:srgbClr val="7030A0"/>
                </a:solidFill>
              </a:rPr>
              <a:t>, finite-dimensional representations on complex vector spaces. </a:t>
            </a:r>
          </a:p>
        </p:txBody>
      </p:sp>
      <p:sp>
        <p:nvSpPr>
          <p:cNvPr id="7" name="TextBox 6"/>
          <p:cNvSpPr txBox="1"/>
          <p:nvPr/>
        </p:nvSpPr>
        <p:spPr>
          <a:xfrm>
            <a:off x="0" y="5561199"/>
            <a:ext cx="9144000" cy="954107"/>
          </a:xfrm>
          <a:prstGeom prst="rect">
            <a:avLst/>
          </a:prstGeom>
          <a:noFill/>
        </p:spPr>
        <p:txBody>
          <a:bodyPr wrap="square" rtlCol="0">
            <a:spAutoFit/>
          </a:bodyPr>
          <a:lstStyle/>
          <a:p>
            <a:r>
              <a:rPr lang="en-US" sz="2800" dirty="0" err="1">
                <a:solidFill>
                  <a:srgbClr val="C00000"/>
                </a:solidFill>
              </a:rPr>
              <a:t>Triv</a:t>
            </a:r>
            <a:r>
              <a:rPr lang="en-US" sz="2800" baseline="-25000" dirty="0" err="1">
                <a:solidFill>
                  <a:srgbClr val="C00000"/>
                </a:solidFill>
              </a:rPr>
              <a:t>s</a:t>
            </a:r>
            <a:r>
              <a:rPr lang="en-US" sz="2800" dirty="0">
                <a:solidFill>
                  <a:srgbClr val="C00000"/>
                </a:solidFill>
              </a:rPr>
              <a:t>(G) : Those with an odd </a:t>
            </a:r>
            <a:r>
              <a:rPr lang="en-US" sz="2800" dirty="0" err="1">
                <a:solidFill>
                  <a:srgbClr val="C00000"/>
                </a:solidFill>
              </a:rPr>
              <a:t>automorphism</a:t>
            </a:r>
            <a:r>
              <a:rPr lang="en-US" sz="2800" dirty="0">
                <a:solidFill>
                  <a:srgbClr val="C00000"/>
                </a:solidFill>
              </a:rPr>
              <a:t> P:  P</a:t>
            </a:r>
            <a:r>
              <a:rPr lang="en-US" sz="2800" dirty="0">
                <a:solidFill>
                  <a:srgbClr val="C00000"/>
                </a:solidFill>
                <a:sym typeface="Mathematica1" panose="05000502060100000001" pitchFamily="2" charset="2"/>
              </a:rPr>
              <a:t>(g) = (g) P. </a:t>
            </a:r>
            <a:r>
              <a:rPr lang="en-US" sz="2800" dirty="0">
                <a:solidFill>
                  <a:srgbClr val="C00000"/>
                </a:solidFill>
              </a:rPr>
              <a:t> </a:t>
            </a:r>
          </a:p>
          <a:p>
            <a:endParaRPr lang="en-US" sz="2800" dirty="0"/>
          </a:p>
        </p:txBody>
      </p:sp>
    </p:spTree>
    <p:extLst>
      <p:ext uri="{BB962C8B-B14F-4D97-AF65-F5344CB8AC3E}">
        <p14:creationId xmlns:p14="http://schemas.microsoft.com/office/powerpoint/2010/main" val="316527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6856"/>
            <a:ext cx="9220200" cy="1143000"/>
          </a:xfrm>
        </p:spPr>
        <p:txBody>
          <a:bodyPr>
            <a:normAutofit/>
          </a:bodyPr>
          <a:lstStyle/>
          <a:p>
            <a:r>
              <a:rPr lang="en-US" dirty="0" smtClean="0"/>
              <a:t>Twisting </a:t>
            </a:r>
            <a:r>
              <a:rPr lang="en-US" dirty="0" err="1" smtClean="0"/>
              <a:t>Equivariant</a:t>
            </a:r>
            <a:r>
              <a:rPr lang="en-US" dirty="0" smtClean="0"/>
              <a:t> K-theory of a point</a:t>
            </a:r>
            <a:endParaRPr lang="en-US" dirty="0"/>
          </a:p>
        </p:txBody>
      </p:sp>
      <p:sp>
        <p:nvSpPr>
          <p:cNvPr id="3" name="TextBox 2"/>
          <p:cNvSpPr txBox="1"/>
          <p:nvPr/>
        </p:nvSpPr>
        <p:spPr>
          <a:xfrm>
            <a:off x="0" y="1144560"/>
            <a:ext cx="9144000" cy="1292662"/>
          </a:xfrm>
          <a:prstGeom prst="rect">
            <a:avLst/>
          </a:prstGeom>
          <a:noFill/>
        </p:spPr>
        <p:txBody>
          <a:bodyPr wrap="square" rtlCol="0">
            <a:spAutoFit/>
          </a:bodyPr>
          <a:lstStyle/>
          <a:p>
            <a:r>
              <a:rPr lang="en-US" sz="2600" dirty="0" smtClean="0">
                <a:solidFill>
                  <a:srgbClr val="00B050"/>
                </a:solidFill>
              </a:rPr>
              <a:t>There are very sophisticated viewpoints in terms of ``nontrivial bundles of spectra’’ …   but here twisting just amounts to changing some signs and phases in various defining equations. </a:t>
            </a:r>
            <a:endParaRPr lang="en-US" sz="2600" dirty="0">
              <a:solidFill>
                <a:srgbClr val="00B050"/>
              </a:solidFill>
            </a:endParaRPr>
          </a:p>
        </p:txBody>
      </p:sp>
      <p:sp>
        <p:nvSpPr>
          <p:cNvPr id="4" name="TextBox 3"/>
          <p:cNvSpPr txBox="1"/>
          <p:nvPr/>
        </p:nvSpPr>
        <p:spPr>
          <a:xfrm>
            <a:off x="969645" y="2635166"/>
            <a:ext cx="7391400" cy="584775"/>
          </a:xfrm>
          <a:prstGeom prst="rect">
            <a:avLst/>
          </a:prstGeom>
          <a:noFill/>
        </p:spPr>
        <p:txBody>
          <a:bodyPr wrap="square" rtlCol="0">
            <a:spAutoFit/>
          </a:bodyPr>
          <a:lstStyle/>
          <a:p>
            <a:r>
              <a:rPr lang="en-US" sz="3200" dirty="0" smtClean="0">
                <a:solidFill>
                  <a:srgbClr val="00B0F0"/>
                </a:solidFill>
              </a:rPr>
              <a:t>We’ll get a little more sophisticated later. </a:t>
            </a:r>
            <a:endParaRPr lang="en-US" sz="3200" dirty="0">
              <a:solidFill>
                <a:srgbClr val="00B0F0"/>
              </a:solidFill>
            </a:endParaRPr>
          </a:p>
        </p:txBody>
      </p:sp>
      <p:sp>
        <p:nvSpPr>
          <p:cNvPr id="9" name="TextBox 8"/>
          <p:cNvSpPr txBox="1"/>
          <p:nvPr/>
        </p:nvSpPr>
        <p:spPr>
          <a:xfrm>
            <a:off x="55245" y="5035327"/>
            <a:ext cx="4114800" cy="584775"/>
          </a:xfrm>
          <a:prstGeom prst="rect">
            <a:avLst/>
          </a:prstGeom>
          <a:noFill/>
        </p:spPr>
        <p:txBody>
          <a:bodyPr wrap="square" rtlCol="0">
            <a:spAutoFit/>
          </a:bodyPr>
          <a:lstStyle/>
          <a:p>
            <a:r>
              <a:rPr lang="en-US" sz="3200" dirty="0" smtClean="0">
                <a:solidFill>
                  <a:srgbClr val="002060"/>
                </a:solidFill>
              </a:rPr>
              <a:t>Preserve associativity: </a:t>
            </a:r>
            <a:endParaRPr lang="en-US" sz="3200" dirty="0">
              <a:solidFill>
                <a:srgbClr val="002060"/>
              </a:solidFill>
            </a:endParaRPr>
          </a:p>
        </p:txBody>
      </p:sp>
      <p:sp>
        <p:nvSpPr>
          <p:cNvPr id="10" name="Right Arrow 9"/>
          <p:cNvSpPr/>
          <p:nvPr/>
        </p:nvSpPr>
        <p:spPr>
          <a:xfrm>
            <a:off x="4572000" y="5132418"/>
            <a:ext cx="990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943600" y="5028931"/>
            <a:ext cx="2819400" cy="584775"/>
          </a:xfrm>
          <a:prstGeom prst="rect">
            <a:avLst/>
          </a:prstGeom>
          <a:noFill/>
        </p:spPr>
        <p:txBody>
          <a:bodyPr wrap="square" rtlCol="0">
            <a:spAutoFit/>
          </a:bodyPr>
          <a:lstStyle/>
          <a:p>
            <a:r>
              <a:rPr lang="en-US" sz="3200" dirty="0" smtClean="0">
                <a:solidFill>
                  <a:srgbClr val="002060"/>
                </a:solidFill>
                <a:sym typeface="Mathematica1" panose="05000502060100000001" pitchFamily="2" charset="2"/>
              </a:rPr>
              <a:t> Is a 2-cocycle</a:t>
            </a:r>
            <a:r>
              <a:rPr lang="en-US" sz="3200" dirty="0" smtClean="0">
                <a:solidFill>
                  <a:srgbClr val="002060"/>
                </a:solidFill>
              </a:rPr>
              <a:t> </a:t>
            </a:r>
            <a:endParaRPr lang="en-US" sz="3200" dirty="0">
              <a:solidFill>
                <a:srgbClr val="002060"/>
              </a:solidFill>
            </a:endParaRPr>
          </a:p>
        </p:txBody>
      </p:sp>
      <p:pic>
        <p:nvPicPr>
          <p:cNvPr id="6" name="Picture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642872" y="3481210"/>
            <a:ext cx="6309360" cy="510540"/>
          </a:xfrm>
          <a:prstGeom prst="rect">
            <a:avLst/>
          </a:prstGeom>
        </p:spPr>
      </p:pic>
      <p:pic>
        <p:nvPicPr>
          <p:cNvPr id="7" name="Picture 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811780" y="4342128"/>
            <a:ext cx="3444240" cy="510540"/>
          </a:xfrm>
          <a:prstGeom prst="rect">
            <a:avLst/>
          </a:prstGeom>
        </p:spPr>
      </p:pic>
      <p:pic>
        <p:nvPicPr>
          <p:cNvPr id="8" name="Picture 7"/>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1828800" y="6072919"/>
            <a:ext cx="5673090" cy="510540"/>
          </a:xfrm>
          <a:prstGeom prst="rect">
            <a:avLst/>
          </a:prstGeom>
        </p:spPr>
      </p:pic>
    </p:spTree>
    <p:extLst>
      <p:ext uri="{BB962C8B-B14F-4D97-AF65-F5344CB8AC3E}">
        <p14:creationId xmlns:p14="http://schemas.microsoft.com/office/powerpoint/2010/main" val="144194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0"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90" y="2861711"/>
            <a:ext cx="9124709" cy="1938992"/>
          </a:xfrm>
          <a:prstGeom prst="rect">
            <a:avLst/>
          </a:prstGeom>
          <a:noFill/>
        </p:spPr>
        <p:txBody>
          <a:bodyPr wrap="square" rtlCol="0">
            <a:spAutoFit/>
          </a:bodyPr>
          <a:lstStyle/>
          <a:p>
            <a:r>
              <a:rPr lang="en-US" sz="3000" dirty="0" smtClean="0">
                <a:solidFill>
                  <a:srgbClr val="002060"/>
                </a:solidFill>
              </a:rPr>
              <a:t>Now we can form a </a:t>
            </a:r>
            <a:r>
              <a:rPr lang="en-US" sz="3000" dirty="0" err="1" smtClean="0">
                <a:solidFill>
                  <a:srgbClr val="002060"/>
                </a:solidFill>
              </a:rPr>
              <a:t>monoid</a:t>
            </a:r>
            <a:r>
              <a:rPr lang="en-US" sz="3000" dirty="0" smtClean="0">
                <a:solidFill>
                  <a:srgbClr val="002060"/>
                </a:solidFill>
              </a:rPr>
              <a:t> of twisted representations </a:t>
            </a:r>
          </a:p>
          <a:p>
            <a:r>
              <a:rPr lang="en-US" sz="3000" dirty="0" smtClean="0">
                <a:solidFill>
                  <a:srgbClr val="002060"/>
                </a:solidFill>
              </a:rPr>
              <a:t>(= projective representations of G = representations of G</a:t>
            </a:r>
            <a:r>
              <a:rPr lang="en-US" sz="3000" baseline="30000" dirty="0" smtClean="0">
                <a:solidFill>
                  <a:srgbClr val="002060"/>
                </a:solidFill>
                <a:sym typeface="Mathematica1" panose="05000502060100000001" pitchFamily="2" charset="2"/>
              </a:rPr>
              <a:t></a:t>
            </a:r>
            <a:r>
              <a:rPr lang="en-US" sz="3000" dirty="0" smtClean="0">
                <a:solidFill>
                  <a:srgbClr val="002060"/>
                </a:solidFill>
                <a:sym typeface="Mathematica1" panose="05000502060100000001" pitchFamily="2" charset="2"/>
              </a:rPr>
              <a:t>) and group complete or divide by the </a:t>
            </a:r>
            <a:r>
              <a:rPr lang="en-US" sz="3000" dirty="0" err="1" smtClean="0">
                <a:solidFill>
                  <a:srgbClr val="002060"/>
                </a:solidFill>
                <a:sym typeface="Mathematica1" panose="05000502060100000001" pitchFamily="2" charset="2"/>
              </a:rPr>
              <a:t>monoid</a:t>
            </a:r>
            <a:r>
              <a:rPr lang="en-US" sz="3000" dirty="0" smtClean="0">
                <a:solidFill>
                  <a:srgbClr val="002060"/>
                </a:solidFill>
                <a:sym typeface="Mathematica1" panose="05000502060100000001" pitchFamily="2" charset="2"/>
              </a:rPr>
              <a:t> of trivial representations to get an </a:t>
            </a:r>
            <a:r>
              <a:rPr lang="en-US" sz="3000" dirty="0" err="1" smtClean="0">
                <a:solidFill>
                  <a:srgbClr val="002060"/>
                </a:solidFill>
                <a:sym typeface="Mathematica1" panose="05000502060100000001" pitchFamily="2" charset="2"/>
              </a:rPr>
              <a:t>abelian</a:t>
            </a:r>
            <a:r>
              <a:rPr lang="en-US" sz="3000" dirty="0" smtClean="0">
                <a:solidFill>
                  <a:srgbClr val="002060"/>
                </a:solidFill>
                <a:sym typeface="Mathematica1" panose="05000502060100000001" pitchFamily="2" charset="2"/>
              </a:rPr>
              <a:t> group: </a:t>
            </a:r>
            <a:endParaRPr lang="en-US" sz="3000" dirty="0">
              <a:solidFill>
                <a:srgbClr val="002060"/>
              </a:solidFill>
            </a:endParaRPr>
          </a:p>
        </p:txBody>
      </p:sp>
      <p:sp>
        <p:nvSpPr>
          <p:cNvPr id="4" name="TextBox 3"/>
          <p:cNvSpPr txBox="1"/>
          <p:nvPr/>
        </p:nvSpPr>
        <p:spPr>
          <a:xfrm>
            <a:off x="0" y="762000"/>
            <a:ext cx="9143999" cy="1569660"/>
          </a:xfrm>
          <a:prstGeom prst="rect">
            <a:avLst/>
          </a:prstGeom>
          <a:noFill/>
        </p:spPr>
        <p:txBody>
          <a:bodyPr wrap="square" rtlCol="0">
            <a:spAutoFit/>
          </a:bodyPr>
          <a:lstStyle/>
          <a:p>
            <a:r>
              <a:rPr lang="en-US" sz="3200" dirty="0" smtClean="0">
                <a:solidFill>
                  <a:srgbClr val="00B050"/>
                </a:solidFill>
              </a:rPr>
              <a:t>An </a:t>
            </a:r>
            <a:r>
              <a:rPr lang="en-US" sz="3200" u="sng" dirty="0" smtClean="0">
                <a:solidFill>
                  <a:srgbClr val="00B050"/>
                </a:solidFill>
              </a:rPr>
              <a:t>example</a:t>
            </a:r>
            <a:r>
              <a:rPr lang="en-US" sz="3200" dirty="0" smtClean="0">
                <a:solidFill>
                  <a:srgbClr val="00B050"/>
                </a:solidFill>
              </a:rPr>
              <a:t> of a ``twisting of the </a:t>
            </a:r>
            <a:r>
              <a:rPr lang="en-US" sz="3200" dirty="0" err="1" smtClean="0">
                <a:solidFill>
                  <a:srgbClr val="00B050"/>
                </a:solidFill>
              </a:rPr>
              <a:t>equivariant</a:t>
            </a:r>
            <a:r>
              <a:rPr lang="en-US" sz="3200" dirty="0" smtClean="0">
                <a:solidFill>
                  <a:srgbClr val="00B050"/>
                </a:solidFill>
              </a:rPr>
              <a:t> K-theory of a point’’ is just an isomorphism class of a central extension of G</a:t>
            </a:r>
            <a:endParaRPr lang="en-US" sz="3200" dirty="0">
              <a:solidFill>
                <a:srgbClr val="00B050"/>
              </a:solidFill>
            </a:endParaRPr>
          </a:p>
        </p:txBody>
      </p:sp>
      <p:pic>
        <p:nvPicPr>
          <p:cNvPr id="2" name="Picture 1"/>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828800" y="5562600"/>
            <a:ext cx="4781006" cy="609600"/>
          </a:xfrm>
          <a:prstGeom prst="rect">
            <a:avLst/>
          </a:prstGeom>
        </p:spPr>
      </p:pic>
    </p:spTree>
    <p:extLst>
      <p:ext uri="{BB962C8B-B14F-4D97-AF65-F5344CB8AC3E}">
        <p14:creationId xmlns:p14="http://schemas.microsoft.com/office/powerpoint/2010/main" val="210327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Example</a:t>
            </a:r>
            <a:endParaRPr lang="en-US" dirty="0"/>
          </a:p>
        </p:txBody>
      </p:sp>
      <p:sp>
        <p:nvSpPr>
          <p:cNvPr id="3" name="TextBox 2"/>
          <p:cNvSpPr txBox="1"/>
          <p:nvPr/>
        </p:nvSpPr>
        <p:spPr>
          <a:xfrm>
            <a:off x="457200" y="1047024"/>
            <a:ext cx="8058150" cy="584775"/>
          </a:xfrm>
          <a:prstGeom prst="rect">
            <a:avLst/>
          </a:prstGeom>
          <a:noFill/>
        </p:spPr>
        <p:txBody>
          <a:bodyPr wrap="square" rtlCol="0">
            <a:spAutoFit/>
          </a:bodyPr>
          <a:lstStyle/>
          <a:p>
            <a:r>
              <a:rPr lang="en-US" sz="3200" dirty="0" smtClean="0">
                <a:solidFill>
                  <a:srgbClr val="7030A0"/>
                </a:solidFill>
              </a:rPr>
              <a:t>Consider a 2-dimensional Hilbert space </a:t>
            </a:r>
            <a:r>
              <a:rPr lang="en-US" sz="3200" dirty="0" smtClean="0">
                <a:solidFill>
                  <a:srgbClr val="7030A0"/>
                </a:solidFill>
                <a:latin typeface="Script MT Bold" panose="03040602040607080904" pitchFamily="66" charset="0"/>
              </a:rPr>
              <a:t>H</a:t>
            </a:r>
            <a:r>
              <a:rPr lang="en-US" sz="3200" dirty="0" smtClean="0">
                <a:solidFill>
                  <a:srgbClr val="7030A0"/>
                </a:solidFill>
              </a:rPr>
              <a:t> = </a:t>
            </a:r>
            <a:r>
              <a:rPr lang="en-US" sz="3200" dirty="0">
                <a:solidFill>
                  <a:srgbClr val="7030A0"/>
                </a:solidFill>
                <a:latin typeface="Mathematica7Mono" panose="00000400000000000000" pitchFamily="2" charset="0"/>
                <a:ea typeface="Mathematica7Mono" panose="00000400000000000000" pitchFamily="2" charset="0"/>
              </a:rPr>
              <a:t>C</a:t>
            </a:r>
            <a:r>
              <a:rPr lang="en-US" sz="3200" baseline="30000" dirty="0" smtClean="0">
                <a:solidFill>
                  <a:srgbClr val="7030A0"/>
                </a:solidFill>
              </a:rPr>
              <a:t>2</a:t>
            </a:r>
            <a:endParaRPr lang="en-US" sz="3200" baseline="30000" dirty="0">
              <a:solidFill>
                <a:srgbClr val="7030A0"/>
              </a:solidFill>
            </a:endParaRPr>
          </a:p>
        </p:txBody>
      </p:sp>
      <p:pic>
        <p:nvPicPr>
          <p:cNvPr id="6" name="Picture 5"/>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304800" y="1981198"/>
            <a:ext cx="8736876" cy="473218"/>
          </a:xfrm>
          <a:prstGeom prst="rect">
            <a:avLst/>
          </a:prstGeom>
        </p:spPr>
      </p:pic>
      <p:pic>
        <p:nvPicPr>
          <p:cNvPr id="5" name="Picture 4"/>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1043940" y="2758431"/>
            <a:ext cx="7056120" cy="510540"/>
          </a:xfrm>
          <a:prstGeom prst="rect">
            <a:avLst/>
          </a:prstGeom>
        </p:spPr>
      </p:pic>
      <p:pic>
        <p:nvPicPr>
          <p:cNvPr id="23" name="Picture 22"/>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6382839" y="3788579"/>
            <a:ext cx="2625090" cy="525780"/>
          </a:xfrm>
          <a:prstGeom prst="rect">
            <a:avLst/>
          </a:prstGeom>
        </p:spPr>
      </p:pic>
      <p:pic>
        <p:nvPicPr>
          <p:cNvPr id="10" name="Picture 9"/>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556126" y="3751421"/>
            <a:ext cx="1203960" cy="525780"/>
          </a:xfrm>
          <a:prstGeom prst="rect">
            <a:avLst/>
          </a:prstGeom>
        </p:spPr>
      </p:pic>
      <p:pic>
        <p:nvPicPr>
          <p:cNvPr id="14" name="Picture 13"/>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2773953" y="3779196"/>
            <a:ext cx="2621280" cy="525780"/>
          </a:xfrm>
          <a:prstGeom prst="rect">
            <a:avLst/>
          </a:prstGeom>
        </p:spPr>
      </p:pic>
      <p:pic>
        <p:nvPicPr>
          <p:cNvPr id="15" name="Picture 14"/>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5732826" y="3855087"/>
            <a:ext cx="312420" cy="297180"/>
          </a:xfrm>
          <a:prstGeom prst="rect">
            <a:avLst/>
          </a:prstGeom>
        </p:spPr>
      </p:pic>
      <p:pic>
        <p:nvPicPr>
          <p:cNvPr id="17" name="Picture 16"/>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2123940" y="3865721"/>
            <a:ext cx="312420" cy="297180"/>
          </a:xfrm>
          <a:prstGeom prst="rect">
            <a:avLst/>
          </a:prstGeom>
        </p:spPr>
      </p:pic>
      <p:pic>
        <p:nvPicPr>
          <p:cNvPr id="25" name="Picture 24"/>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914673" y="4784111"/>
            <a:ext cx="6339840" cy="613410"/>
          </a:xfrm>
          <a:prstGeom prst="rect">
            <a:avLst/>
          </a:prstGeom>
        </p:spPr>
      </p:pic>
      <p:pic>
        <p:nvPicPr>
          <p:cNvPr id="27" name="Picture 26"/>
          <p:cNvPicPr>
            <a:picLocks noChangeAspect="1"/>
          </p:cNvPicPr>
          <p:nvPr>
            <p:custDataLst>
              <p:tags r:id="rId9"/>
            </p:custDataLst>
          </p:nvPr>
        </p:nvPicPr>
        <p:blipFill>
          <a:blip r:embed="rId19" cstate="print">
            <a:extLst>
              <a:ext uri="{28A0092B-C50C-407E-A947-70E740481C1C}">
                <a14:useLocalDpi xmlns:a14="http://schemas.microsoft.com/office/drawing/2010/main" val="0"/>
              </a:ext>
            </a:extLst>
          </a:blip>
          <a:stretch>
            <a:fillRect/>
          </a:stretch>
        </p:blipFill>
        <p:spPr>
          <a:xfrm>
            <a:off x="2436360" y="5785257"/>
            <a:ext cx="4164330" cy="613410"/>
          </a:xfrm>
          <a:prstGeom prst="rect">
            <a:avLst/>
          </a:prstGeom>
        </p:spPr>
      </p:pic>
    </p:spTree>
    <p:extLst>
      <p:ext uri="{BB962C8B-B14F-4D97-AF65-F5344CB8AC3E}">
        <p14:creationId xmlns:p14="http://schemas.microsoft.com/office/powerpoint/2010/main" val="304883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5184"/>
            <a:ext cx="9128567" cy="1384995"/>
          </a:xfrm>
          <a:prstGeom prst="rect">
            <a:avLst/>
          </a:prstGeom>
          <a:noFill/>
        </p:spPr>
        <p:txBody>
          <a:bodyPr wrap="square" rtlCol="0">
            <a:spAutoFit/>
          </a:bodyPr>
          <a:lstStyle/>
          <a:p>
            <a:r>
              <a:rPr lang="en-US" sz="2800" dirty="0" smtClean="0">
                <a:solidFill>
                  <a:srgbClr val="FF0000"/>
                </a:solidFill>
              </a:rPr>
              <a:t>Adding the other ingredients we saw from the general realization of symmetry in gapped quantum mechanics gives new </a:t>
            </a:r>
            <a:r>
              <a:rPr lang="en-US" sz="2800" dirty="0" err="1" smtClean="0">
                <a:solidFill>
                  <a:srgbClr val="FF0000"/>
                </a:solidFill>
              </a:rPr>
              <a:t>twistings</a:t>
            </a:r>
            <a:r>
              <a:rPr lang="en-US" sz="2800" dirty="0" smtClean="0">
                <a:solidFill>
                  <a:srgbClr val="FF0000"/>
                </a:solidFill>
              </a:rPr>
              <a:t>:  </a:t>
            </a:r>
            <a:endParaRPr lang="en-US" sz="2800" dirty="0">
              <a:solidFill>
                <a:srgbClr val="FF0000"/>
              </a:solidFill>
            </a:endParaRPr>
          </a:p>
        </p:txBody>
      </p:sp>
      <p:pic>
        <p:nvPicPr>
          <p:cNvPr id="7" name="Picture 6"/>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464198" y="1359601"/>
            <a:ext cx="7440930" cy="529590"/>
          </a:xfrm>
          <a:prstGeom prst="rect">
            <a:avLst/>
          </a:prstGeom>
        </p:spPr>
      </p:pic>
      <p:pic>
        <p:nvPicPr>
          <p:cNvPr id="12" name="Picture 11"/>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72389" y="4626488"/>
            <a:ext cx="8983787" cy="562171"/>
          </a:xfrm>
          <a:prstGeom prst="rect">
            <a:avLst/>
          </a:prstGeom>
        </p:spPr>
      </p:pic>
      <p:pic>
        <p:nvPicPr>
          <p:cNvPr id="8" name="Picture 7"/>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1943100" y="5993436"/>
            <a:ext cx="4648200" cy="510540"/>
          </a:xfrm>
          <a:prstGeom prst="rect">
            <a:avLst/>
          </a:prstGeom>
        </p:spPr>
      </p:pic>
      <p:sp>
        <p:nvSpPr>
          <p:cNvPr id="2" name="TextBox 1"/>
          <p:cNvSpPr txBox="1"/>
          <p:nvPr/>
        </p:nvSpPr>
        <p:spPr>
          <a:xfrm>
            <a:off x="16398" y="5919201"/>
            <a:ext cx="2895600" cy="584775"/>
          </a:xfrm>
          <a:prstGeom prst="rect">
            <a:avLst/>
          </a:prstGeom>
          <a:noFill/>
        </p:spPr>
        <p:txBody>
          <a:bodyPr wrap="square" rtlCol="0">
            <a:spAutoFit/>
          </a:bodyPr>
          <a:lstStyle/>
          <a:p>
            <a:r>
              <a:rPr lang="en-US" sz="3200" dirty="0" smtClean="0">
                <a:solidFill>
                  <a:srgbClr val="FF0000"/>
                </a:solidFill>
              </a:rPr>
              <a:t>``Trivial”</a:t>
            </a:r>
            <a:endParaRPr lang="en-US" sz="3200" dirty="0">
              <a:solidFill>
                <a:srgbClr val="FF0000"/>
              </a:solidFill>
            </a:endParaRPr>
          </a:p>
        </p:txBody>
      </p:sp>
      <p:sp>
        <p:nvSpPr>
          <p:cNvPr id="4" name="TextBox 3"/>
          <p:cNvSpPr txBox="1"/>
          <p:nvPr/>
        </p:nvSpPr>
        <p:spPr>
          <a:xfrm>
            <a:off x="7010400" y="5657671"/>
            <a:ext cx="2667000" cy="1200329"/>
          </a:xfrm>
          <a:prstGeom prst="rect">
            <a:avLst/>
          </a:prstGeom>
          <a:noFill/>
        </p:spPr>
        <p:txBody>
          <a:bodyPr wrap="square" rtlCol="0">
            <a:spAutoFit/>
          </a:bodyPr>
          <a:lstStyle/>
          <a:p>
            <a:r>
              <a:rPr lang="en-US" sz="2400" dirty="0" smtClean="0">
                <a:solidFill>
                  <a:srgbClr val="FF0000"/>
                </a:solidFill>
              </a:rPr>
              <a:t>``Pairing of </a:t>
            </a:r>
          </a:p>
          <a:p>
            <a:r>
              <a:rPr lang="en-US" sz="2400" dirty="0" smtClean="0">
                <a:solidFill>
                  <a:srgbClr val="FF0000"/>
                </a:solidFill>
              </a:rPr>
              <a:t>particles and </a:t>
            </a:r>
          </a:p>
          <a:p>
            <a:r>
              <a:rPr lang="en-US" sz="2400" dirty="0" smtClean="0">
                <a:solidFill>
                  <a:srgbClr val="FF0000"/>
                </a:solidFill>
              </a:rPr>
              <a:t>holes” </a:t>
            </a:r>
            <a:endParaRPr lang="en-US" sz="2400" dirty="0">
              <a:solidFill>
                <a:srgbClr val="FF0000"/>
              </a:solidFill>
            </a:endParaRPr>
          </a:p>
        </p:txBody>
      </p:sp>
      <p:pic>
        <p:nvPicPr>
          <p:cNvPr id="10" name="Picture 9"/>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743200" y="2213824"/>
            <a:ext cx="5673090" cy="510540"/>
          </a:xfrm>
          <a:prstGeom prst="rect">
            <a:avLst/>
          </a:prstGeom>
        </p:spPr>
      </p:pic>
      <p:pic>
        <p:nvPicPr>
          <p:cNvPr id="5" name="Picture 4"/>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426238" y="3170027"/>
            <a:ext cx="8582578" cy="504082"/>
          </a:xfrm>
          <a:prstGeom prst="rect">
            <a:avLst/>
          </a:prstGeom>
        </p:spPr>
      </p:pic>
      <p:sp>
        <p:nvSpPr>
          <p:cNvPr id="3" name="TextBox 2"/>
          <p:cNvSpPr txBox="1"/>
          <p:nvPr/>
        </p:nvSpPr>
        <p:spPr>
          <a:xfrm>
            <a:off x="473598" y="1950978"/>
            <a:ext cx="1981200" cy="954107"/>
          </a:xfrm>
          <a:prstGeom prst="rect">
            <a:avLst/>
          </a:prstGeom>
          <a:noFill/>
        </p:spPr>
        <p:txBody>
          <a:bodyPr wrap="square" rtlCol="0">
            <a:spAutoFit/>
          </a:bodyPr>
          <a:lstStyle/>
          <a:p>
            <a:r>
              <a:rPr lang="en-US" sz="2800" dirty="0">
                <a:sym typeface="Mathematica1" panose="05000502060100000001" pitchFamily="2" charset="2"/>
              </a:rPr>
              <a:t>-twisted extension</a:t>
            </a:r>
            <a:endParaRPr lang="en-US" sz="2800" dirty="0"/>
          </a:p>
        </p:txBody>
      </p:sp>
      <p:sp>
        <p:nvSpPr>
          <p:cNvPr id="9" name="Rectangle 8"/>
          <p:cNvSpPr/>
          <p:nvPr/>
        </p:nvSpPr>
        <p:spPr>
          <a:xfrm>
            <a:off x="16398" y="4343400"/>
            <a:ext cx="9112169" cy="11430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13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456" y="-14468"/>
            <a:ext cx="8229600" cy="1143000"/>
          </a:xfrm>
        </p:spPr>
        <p:txBody>
          <a:bodyPr/>
          <a:lstStyle/>
          <a:p>
            <a:r>
              <a:rPr lang="en-US" dirty="0" smtClean="0"/>
              <a:t>Example</a:t>
            </a:r>
            <a:endParaRPr lang="en-US" dirty="0"/>
          </a:p>
        </p:txBody>
      </p:sp>
      <p:pic>
        <p:nvPicPr>
          <p:cNvPr id="5" name="Picture 4"/>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2866326" y="1059162"/>
            <a:ext cx="3097530" cy="510540"/>
          </a:xfrm>
          <a:prstGeom prst="rect">
            <a:avLst/>
          </a:prstGeom>
        </p:spPr>
      </p:pic>
      <p:pic>
        <p:nvPicPr>
          <p:cNvPr id="7" name="Picture 6"/>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220884" y="1806326"/>
            <a:ext cx="2263140" cy="510540"/>
          </a:xfrm>
          <a:prstGeom prst="rect">
            <a:avLst/>
          </a:prstGeom>
        </p:spPr>
      </p:pic>
      <p:pic>
        <p:nvPicPr>
          <p:cNvPr id="9" name="Picture 8"/>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3220656" y="1880339"/>
            <a:ext cx="5486400" cy="362514"/>
          </a:xfrm>
          <a:prstGeom prst="rect">
            <a:avLst/>
          </a:prstGeom>
        </p:spPr>
      </p:pic>
      <p:pic>
        <p:nvPicPr>
          <p:cNvPr id="11" name="Picture 10"/>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220884" y="2883736"/>
            <a:ext cx="2263140" cy="510540"/>
          </a:xfrm>
          <a:prstGeom prst="rect">
            <a:avLst/>
          </a:prstGeom>
        </p:spPr>
      </p:pic>
      <p:pic>
        <p:nvPicPr>
          <p:cNvPr id="13" name="Picture 12"/>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3212940" y="2921643"/>
            <a:ext cx="5854860" cy="471912"/>
          </a:xfrm>
          <a:prstGeom prst="rect">
            <a:avLst/>
          </a:prstGeom>
        </p:spPr>
      </p:pic>
      <p:pic>
        <p:nvPicPr>
          <p:cNvPr id="14" name="Picture 13"/>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217990" y="3961146"/>
            <a:ext cx="2263140" cy="510540"/>
          </a:xfrm>
          <a:prstGeom prst="rect">
            <a:avLst/>
          </a:prstGeom>
        </p:spPr>
      </p:pic>
      <p:pic>
        <p:nvPicPr>
          <p:cNvPr id="16" name="Picture 15"/>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3212940" y="3961146"/>
            <a:ext cx="5854860" cy="421123"/>
          </a:xfrm>
          <a:prstGeom prst="rect">
            <a:avLst/>
          </a:prstGeom>
        </p:spPr>
      </p:pic>
      <p:pic>
        <p:nvPicPr>
          <p:cNvPr id="18" name="Picture 17"/>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2277030" y="4694590"/>
            <a:ext cx="3863340" cy="510540"/>
          </a:xfrm>
          <a:prstGeom prst="rect">
            <a:avLst/>
          </a:prstGeom>
        </p:spPr>
      </p:pic>
      <p:pic>
        <p:nvPicPr>
          <p:cNvPr id="20" name="Picture 19"/>
          <p:cNvPicPr>
            <a:picLocks noChangeAspect="1"/>
          </p:cNvPicPr>
          <p:nvPr>
            <p:custDataLst>
              <p:tags r:id="rId9"/>
            </p:custDataLst>
          </p:nvPr>
        </p:nvPicPr>
        <p:blipFill>
          <a:blip r:embed="rId19" cstate="print">
            <a:extLst>
              <a:ext uri="{28A0092B-C50C-407E-A947-70E740481C1C}">
                <a14:useLocalDpi xmlns:a14="http://schemas.microsoft.com/office/drawing/2010/main" val="0"/>
              </a:ext>
            </a:extLst>
          </a:blip>
          <a:stretch>
            <a:fillRect/>
          </a:stretch>
        </p:blipFill>
        <p:spPr>
          <a:xfrm>
            <a:off x="2264491" y="5427007"/>
            <a:ext cx="3581400" cy="632460"/>
          </a:xfrm>
          <a:prstGeom prst="rect">
            <a:avLst/>
          </a:prstGeom>
        </p:spPr>
      </p:pic>
      <p:pic>
        <p:nvPicPr>
          <p:cNvPr id="22" name="Picture 21"/>
          <p:cNvPicPr>
            <a:picLocks noChangeAspect="1"/>
          </p:cNvPicPr>
          <p:nvPr>
            <p:custDataLst>
              <p:tags r:id="rId10"/>
            </p:custDataLst>
          </p:nvPr>
        </p:nvPicPr>
        <p:blipFill>
          <a:blip r:embed="rId20" cstate="print">
            <a:extLst>
              <a:ext uri="{28A0092B-C50C-407E-A947-70E740481C1C}">
                <a14:useLocalDpi xmlns:a14="http://schemas.microsoft.com/office/drawing/2010/main" val="0"/>
              </a:ext>
            </a:extLst>
          </a:blip>
          <a:stretch>
            <a:fillRect/>
          </a:stretch>
        </p:blipFill>
        <p:spPr>
          <a:xfrm>
            <a:off x="2226874" y="6225540"/>
            <a:ext cx="3870960" cy="632460"/>
          </a:xfrm>
          <a:prstGeom prst="rect">
            <a:avLst/>
          </a:prstGeom>
        </p:spPr>
      </p:pic>
      <p:sp>
        <p:nvSpPr>
          <p:cNvPr id="23" name="TextBox 22"/>
          <p:cNvSpPr txBox="1"/>
          <p:nvPr/>
        </p:nvSpPr>
        <p:spPr>
          <a:xfrm>
            <a:off x="6987251" y="4719027"/>
            <a:ext cx="1524000" cy="461665"/>
          </a:xfrm>
          <a:prstGeom prst="rect">
            <a:avLst/>
          </a:prstGeom>
          <a:noFill/>
        </p:spPr>
        <p:txBody>
          <a:bodyPr wrap="square" rtlCol="0">
            <a:spAutoFit/>
          </a:bodyPr>
          <a:lstStyle/>
          <a:p>
            <a:r>
              <a:rPr lang="en-US" sz="2400" dirty="0" smtClean="0"/>
              <a:t>Sign rep. </a:t>
            </a:r>
            <a:endParaRPr lang="en-US" sz="2400" dirty="0"/>
          </a:p>
        </p:txBody>
      </p:sp>
      <p:sp>
        <p:nvSpPr>
          <p:cNvPr id="24" name="TextBox 23"/>
          <p:cNvSpPr txBox="1"/>
          <p:nvPr/>
        </p:nvSpPr>
        <p:spPr>
          <a:xfrm>
            <a:off x="6629400" y="5485621"/>
            <a:ext cx="2077656" cy="461665"/>
          </a:xfrm>
          <a:prstGeom prst="rect">
            <a:avLst/>
          </a:prstGeom>
          <a:noFill/>
        </p:spPr>
        <p:txBody>
          <a:bodyPr wrap="square" rtlCol="0">
            <a:spAutoFit/>
          </a:bodyPr>
          <a:lstStyle/>
          <a:p>
            <a:r>
              <a:rPr lang="en-US" sz="2400" dirty="0" smtClean="0"/>
              <a:t>Real rep f = </a:t>
            </a:r>
            <a:r>
              <a:rPr lang="en-US" sz="2400" dirty="0" smtClean="0">
                <a:latin typeface="Mathematica7Mono" panose="00000400000000000000" pitchFamily="2" charset="0"/>
                <a:ea typeface="Mathematica7Mono" panose="00000400000000000000" pitchFamily="2" charset="0"/>
              </a:rPr>
              <a:t>R</a:t>
            </a:r>
            <a:r>
              <a:rPr lang="en-US" sz="2400" baseline="30000" dirty="0" smtClean="0"/>
              <a:t>2</a:t>
            </a:r>
            <a:r>
              <a:rPr lang="en-US" sz="2400" dirty="0" smtClean="0"/>
              <a:t> </a:t>
            </a:r>
            <a:endParaRPr lang="en-US" sz="2400" dirty="0"/>
          </a:p>
        </p:txBody>
      </p:sp>
      <p:sp>
        <p:nvSpPr>
          <p:cNvPr id="25" name="TextBox 24"/>
          <p:cNvSpPr txBox="1"/>
          <p:nvPr/>
        </p:nvSpPr>
        <p:spPr>
          <a:xfrm>
            <a:off x="6616861" y="6126271"/>
            <a:ext cx="2438400" cy="830997"/>
          </a:xfrm>
          <a:prstGeom prst="rect">
            <a:avLst/>
          </a:prstGeom>
          <a:noFill/>
        </p:spPr>
        <p:txBody>
          <a:bodyPr wrap="square" rtlCol="0">
            <a:spAutoFit/>
          </a:bodyPr>
          <a:lstStyle/>
          <a:p>
            <a:r>
              <a:rPr lang="en-US" sz="2400" dirty="0" smtClean="0">
                <a:latin typeface="Mathematica7Mono" panose="00000400000000000000" pitchFamily="2" charset="0"/>
                <a:ea typeface="Mathematica7Mono" panose="00000400000000000000" pitchFamily="2" charset="0"/>
              </a:rPr>
              <a:t>H</a:t>
            </a:r>
            <a:r>
              <a:rPr lang="en-US" sz="2400" dirty="0" smtClean="0"/>
              <a:t>-rep. q=</a:t>
            </a:r>
            <a:r>
              <a:rPr lang="en-US" sz="2400" dirty="0" smtClean="0">
                <a:latin typeface="Mathematica7Mono" panose="00000400000000000000" pitchFamily="2" charset="0"/>
                <a:ea typeface="Mathematica7Mono" panose="00000400000000000000" pitchFamily="2" charset="0"/>
              </a:rPr>
              <a:t>H</a:t>
            </a:r>
            <a:r>
              <a:rPr lang="en-US" sz="2400" dirty="0" smtClean="0"/>
              <a:t>, odd powers </a:t>
            </a:r>
            <a:endParaRPr lang="en-US" sz="2400" dirty="0"/>
          </a:p>
        </p:txBody>
      </p:sp>
    </p:spTree>
    <p:extLst>
      <p:ext uri="{BB962C8B-B14F-4D97-AF65-F5344CB8AC3E}">
        <p14:creationId xmlns:p14="http://schemas.microsoft.com/office/powerpoint/2010/main" val="82272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990600" y="3429000"/>
            <a:ext cx="7924800" cy="523220"/>
          </a:xfrm>
          <a:prstGeom prst="rect">
            <a:avLst/>
          </a:prstGeom>
          <a:solidFill>
            <a:srgbClr val="002060"/>
          </a:solidFill>
        </p:spPr>
        <p:txBody>
          <a:bodyPr wrap="square" rtlCol="0">
            <a:spAutoFit/>
          </a:bodyPr>
          <a:lstStyle/>
          <a:p>
            <a:endParaRPr lang="en-US" sz="2800" dirty="0">
              <a:solidFill>
                <a:srgbClr val="FFFF00"/>
              </a:solidFill>
            </a:endParaRPr>
          </a:p>
        </p:txBody>
      </p:sp>
      <p:sp>
        <p:nvSpPr>
          <p:cNvPr id="3" name="Slide Number Placeholder 2"/>
          <p:cNvSpPr>
            <a:spLocks noGrp="1"/>
          </p:cNvSpPr>
          <p:nvPr>
            <p:ph type="sldNum" sz="quarter" idx="12"/>
          </p:nvPr>
        </p:nvSpPr>
        <p:spPr/>
        <p:txBody>
          <a:bodyPr/>
          <a:lstStyle/>
          <a:p>
            <a:fld id="{8CC33826-6C47-413F-88A8-05EB57E6DE90}" type="slidenum">
              <a:rPr lang="en-US" smtClean="0"/>
              <a:pPr/>
              <a:t>26</a:t>
            </a:fld>
            <a:endParaRPr lang="en-US" dirty="0"/>
          </a:p>
        </p:txBody>
      </p:sp>
      <p:sp>
        <p:nvSpPr>
          <p:cNvPr id="16" name="TextBox 15"/>
          <p:cNvSpPr txBox="1"/>
          <p:nvPr/>
        </p:nvSpPr>
        <p:spPr>
          <a:xfrm>
            <a:off x="914400" y="1828800"/>
            <a:ext cx="7620000" cy="523220"/>
          </a:xfrm>
          <a:prstGeom prst="rect">
            <a:avLst/>
          </a:prstGeom>
          <a:noFill/>
        </p:spPr>
        <p:txBody>
          <a:bodyPr wrap="square" rtlCol="0">
            <a:spAutoFit/>
          </a:bodyPr>
          <a:lstStyle/>
          <a:p>
            <a:r>
              <a:rPr lang="en-US" sz="2800" dirty="0" smtClean="0">
                <a:solidFill>
                  <a:srgbClr val="FF0000"/>
                </a:solidFill>
              </a:rPr>
              <a:t>Gapped systems and (reduced)  topological phases</a:t>
            </a:r>
            <a:endParaRPr lang="en-US" sz="2800" dirty="0">
              <a:solidFill>
                <a:srgbClr val="FF0000"/>
              </a:solidFill>
            </a:endParaRPr>
          </a:p>
        </p:txBody>
      </p:sp>
      <p:sp>
        <p:nvSpPr>
          <p:cNvPr id="21" name="Oval 20"/>
          <p:cNvSpPr/>
          <p:nvPr/>
        </p:nvSpPr>
        <p:spPr>
          <a:xfrm>
            <a:off x="0" y="2286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33" name="TextBox 32"/>
          <p:cNvSpPr txBox="1"/>
          <p:nvPr/>
        </p:nvSpPr>
        <p:spPr>
          <a:xfrm>
            <a:off x="1066800" y="6334780"/>
            <a:ext cx="6720875" cy="523220"/>
          </a:xfrm>
          <a:prstGeom prst="rect">
            <a:avLst/>
          </a:prstGeom>
          <a:noFill/>
        </p:spPr>
        <p:txBody>
          <a:bodyPr wrap="square" rtlCol="0">
            <a:spAutoFit/>
          </a:bodyPr>
          <a:lstStyle/>
          <a:p>
            <a:r>
              <a:rPr lang="en-US" sz="2800" dirty="0" smtClean="0"/>
              <a:t>Back to Bloch</a:t>
            </a:r>
            <a:endParaRPr lang="en-US" sz="2800" dirty="0"/>
          </a:p>
        </p:txBody>
      </p:sp>
      <p:sp>
        <p:nvSpPr>
          <p:cNvPr id="20" name="Rectangle 19"/>
          <p:cNvSpPr/>
          <p:nvPr/>
        </p:nvSpPr>
        <p:spPr>
          <a:xfrm>
            <a:off x="914400" y="990600"/>
            <a:ext cx="6533648" cy="523220"/>
          </a:xfrm>
          <a:prstGeom prst="rect">
            <a:avLst/>
          </a:prstGeom>
        </p:spPr>
        <p:txBody>
          <a:bodyPr wrap="none">
            <a:spAutoFit/>
          </a:bodyPr>
          <a:lstStyle/>
          <a:p>
            <a:pPr marL="342900" indent="-342900"/>
            <a:r>
              <a:rPr lang="en-US" sz="2800" dirty="0" smtClean="0">
                <a:solidFill>
                  <a:srgbClr val="FF0000"/>
                </a:solidFill>
              </a:rPr>
              <a:t>Review of symmetry in quantum mechanics</a:t>
            </a:r>
          </a:p>
        </p:txBody>
      </p:sp>
      <p:sp>
        <p:nvSpPr>
          <p:cNvPr id="25" name="Oval 24"/>
          <p:cNvSpPr/>
          <p:nvPr/>
        </p:nvSpPr>
        <p:spPr>
          <a:xfrm>
            <a:off x="0" y="10668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2" name="Oval 31"/>
          <p:cNvSpPr/>
          <p:nvPr/>
        </p:nvSpPr>
        <p:spPr>
          <a:xfrm>
            <a:off x="0" y="19050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a:t>
            </a:r>
            <a:endParaRPr lang="en-US" dirty="0"/>
          </a:p>
        </p:txBody>
      </p:sp>
      <p:sp>
        <p:nvSpPr>
          <p:cNvPr id="34" name="Oval 33"/>
          <p:cNvSpPr/>
          <p:nvPr/>
        </p:nvSpPr>
        <p:spPr>
          <a:xfrm>
            <a:off x="0" y="2743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4</a:t>
            </a:r>
            <a:endParaRPr lang="en-US" dirty="0"/>
          </a:p>
        </p:txBody>
      </p:sp>
      <p:sp>
        <p:nvSpPr>
          <p:cNvPr id="35" name="Oval 34"/>
          <p:cNvSpPr/>
          <p:nvPr/>
        </p:nvSpPr>
        <p:spPr>
          <a:xfrm>
            <a:off x="0" y="3505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5</a:t>
            </a:r>
            <a:endParaRPr lang="en-US" dirty="0"/>
          </a:p>
        </p:txBody>
      </p:sp>
      <p:sp>
        <p:nvSpPr>
          <p:cNvPr id="36" name="Oval 35"/>
          <p:cNvSpPr/>
          <p:nvPr/>
        </p:nvSpPr>
        <p:spPr>
          <a:xfrm>
            <a:off x="0" y="4267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6</a:t>
            </a:r>
            <a:endParaRPr lang="en-US" dirty="0"/>
          </a:p>
        </p:txBody>
      </p:sp>
      <p:sp>
        <p:nvSpPr>
          <p:cNvPr id="38" name="Oval 37"/>
          <p:cNvSpPr/>
          <p:nvPr/>
        </p:nvSpPr>
        <p:spPr>
          <a:xfrm>
            <a:off x="0" y="5029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7</a:t>
            </a:r>
            <a:endParaRPr lang="en-US" dirty="0"/>
          </a:p>
        </p:txBody>
      </p:sp>
      <p:sp>
        <p:nvSpPr>
          <p:cNvPr id="39" name="Oval 38"/>
          <p:cNvSpPr/>
          <p:nvPr/>
        </p:nvSpPr>
        <p:spPr>
          <a:xfrm>
            <a:off x="0" y="57150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8</a:t>
            </a:r>
            <a:endParaRPr lang="en-US" dirty="0"/>
          </a:p>
        </p:txBody>
      </p:sp>
      <p:sp>
        <p:nvSpPr>
          <p:cNvPr id="40" name="Oval 39"/>
          <p:cNvSpPr/>
          <p:nvPr/>
        </p:nvSpPr>
        <p:spPr>
          <a:xfrm>
            <a:off x="0" y="64008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9</a:t>
            </a:r>
            <a:endParaRPr lang="en-US" dirty="0"/>
          </a:p>
        </p:txBody>
      </p:sp>
      <p:sp>
        <p:nvSpPr>
          <p:cNvPr id="42" name="TextBox 41"/>
          <p:cNvSpPr txBox="1"/>
          <p:nvPr/>
        </p:nvSpPr>
        <p:spPr>
          <a:xfrm>
            <a:off x="914400" y="2667000"/>
            <a:ext cx="6720875" cy="523220"/>
          </a:xfrm>
          <a:prstGeom prst="rect">
            <a:avLst/>
          </a:prstGeom>
          <a:noFill/>
        </p:spPr>
        <p:txBody>
          <a:bodyPr wrap="square" rtlCol="0">
            <a:spAutoFit/>
          </a:bodyPr>
          <a:lstStyle/>
          <a:p>
            <a:r>
              <a:rPr lang="en-US" sz="2800" dirty="0" err="1" smtClean="0">
                <a:solidFill>
                  <a:srgbClr val="FF0000"/>
                </a:solidFill>
              </a:rPr>
              <a:t>Equivariant</a:t>
            </a:r>
            <a:r>
              <a:rPr lang="en-US" sz="2800" dirty="0" smtClean="0">
                <a:solidFill>
                  <a:srgbClr val="FF0000"/>
                </a:solidFill>
              </a:rPr>
              <a:t> twisted K-theory of a point</a:t>
            </a:r>
            <a:endParaRPr lang="en-US" sz="2800" dirty="0">
              <a:solidFill>
                <a:srgbClr val="FF0000"/>
              </a:solidFill>
            </a:endParaRPr>
          </a:p>
        </p:txBody>
      </p:sp>
      <p:sp>
        <p:nvSpPr>
          <p:cNvPr id="43" name="TextBox 42"/>
          <p:cNvSpPr txBox="1"/>
          <p:nvPr/>
        </p:nvSpPr>
        <p:spPr>
          <a:xfrm>
            <a:off x="990600" y="3429000"/>
            <a:ext cx="7315200" cy="523220"/>
          </a:xfrm>
          <a:prstGeom prst="rect">
            <a:avLst/>
          </a:prstGeom>
          <a:noFill/>
        </p:spPr>
        <p:txBody>
          <a:bodyPr wrap="square" rtlCol="0">
            <a:spAutoFit/>
          </a:bodyPr>
          <a:lstStyle/>
          <a:p>
            <a:r>
              <a:rPr lang="en-US" sz="2800" dirty="0" smtClean="0">
                <a:solidFill>
                  <a:srgbClr val="FFFF00"/>
                </a:solidFill>
              </a:rPr>
              <a:t>Finite-dimensional systems and the 10 CT-groups</a:t>
            </a:r>
            <a:endParaRPr lang="en-US" sz="2800" dirty="0">
              <a:solidFill>
                <a:srgbClr val="FFFF00"/>
              </a:solidFill>
            </a:endParaRPr>
          </a:p>
        </p:txBody>
      </p:sp>
      <p:sp>
        <p:nvSpPr>
          <p:cNvPr id="44" name="TextBox 43"/>
          <p:cNvSpPr txBox="1"/>
          <p:nvPr/>
        </p:nvSpPr>
        <p:spPr>
          <a:xfrm>
            <a:off x="990600" y="4191000"/>
            <a:ext cx="7848600" cy="523220"/>
          </a:xfrm>
          <a:prstGeom prst="rect">
            <a:avLst/>
          </a:prstGeom>
          <a:noFill/>
        </p:spPr>
        <p:txBody>
          <a:bodyPr wrap="square" rtlCol="0">
            <a:spAutoFit/>
          </a:bodyPr>
          <a:lstStyle/>
          <a:p>
            <a:r>
              <a:rPr lang="en-US" sz="2800" dirty="0" smtClean="0"/>
              <a:t>Digression: Dyson’s 3-fold way and </a:t>
            </a:r>
            <a:r>
              <a:rPr lang="en-US" sz="2800" dirty="0" err="1" smtClean="0"/>
              <a:t>Altland-Zirnbauer</a:t>
            </a:r>
            <a:r>
              <a:rPr lang="en-US" sz="2800" dirty="0" smtClean="0"/>
              <a:t> </a:t>
            </a:r>
            <a:endParaRPr lang="en-US" sz="2800" dirty="0"/>
          </a:p>
        </p:txBody>
      </p:sp>
      <p:sp>
        <p:nvSpPr>
          <p:cNvPr id="45" name="TextBox 44"/>
          <p:cNvSpPr txBox="1"/>
          <p:nvPr/>
        </p:nvSpPr>
        <p:spPr>
          <a:xfrm>
            <a:off x="990600" y="4953000"/>
            <a:ext cx="6720875" cy="523220"/>
          </a:xfrm>
          <a:prstGeom prst="rect">
            <a:avLst/>
          </a:prstGeom>
          <a:noFill/>
        </p:spPr>
        <p:txBody>
          <a:bodyPr wrap="square" rtlCol="0">
            <a:spAutoFit/>
          </a:bodyPr>
          <a:lstStyle/>
          <a:p>
            <a:r>
              <a:rPr lang="en-US" sz="2800" dirty="0" smtClean="0"/>
              <a:t>Bloch Theory</a:t>
            </a:r>
            <a:endParaRPr lang="en-US" sz="2800" dirty="0"/>
          </a:p>
        </p:txBody>
      </p:sp>
      <p:sp>
        <p:nvSpPr>
          <p:cNvPr id="46" name="TextBox 45"/>
          <p:cNvSpPr txBox="1"/>
          <p:nvPr/>
        </p:nvSpPr>
        <p:spPr>
          <a:xfrm>
            <a:off x="1066800" y="5638800"/>
            <a:ext cx="6720875" cy="523220"/>
          </a:xfrm>
          <a:prstGeom prst="rect">
            <a:avLst/>
          </a:prstGeom>
          <a:noFill/>
        </p:spPr>
        <p:txBody>
          <a:bodyPr wrap="square" rtlCol="0">
            <a:spAutoFit/>
          </a:bodyPr>
          <a:lstStyle/>
          <a:p>
            <a:r>
              <a:rPr lang="en-US" sz="2800" dirty="0" err="1" smtClean="0"/>
              <a:t>Equivariant</a:t>
            </a:r>
            <a:r>
              <a:rPr lang="en-US" sz="2800" dirty="0" smtClean="0"/>
              <a:t> twisted K-theory of a </a:t>
            </a:r>
            <a:r>
              <a:rPr lang="en-US" sz="2800" dirty="0" err="1" smtClean="0"/>
              <a:t>groupoid</a:t>
            </a:r>
            <a:r>
              <a:rPr lang="en-US" sz="2800" dirty="0" smtClean="0"/>
              <a:t>. </a:t>
            </a:r>
            <a:endParaRPr lang="en-US" sz="2800" dirty="0"/>
          </a:p>
        </p:txBody>
      </p:sp>
      <p:sp>
        <p:nvSpPr>
          <p:cNvPr id="22" name="TextBox 21"/>
          <p:cNvSpPr txBox="1"/>
          <p:nvPr/>
        </p:nvSpPr>
        <p:spPr>
          <a:xfrm>
            <a:off x="990600" y="186670"/>
            <a:ext cx="7620000" cy="523220"/>
          </a:xfrm>
          <a:prstGeom prst="rect">
            <a:avLst/>
          </a:prstGeom>
          <a:noFill/>
        </p:spPr>
        <p:txBody>
          <a:bodyPr wrap="square" rtlCol="0">
            <a:spAutoFit/>
          </a:bodyPr>
          <a:lstStyle/>
          <a:p>
            <a:r>
              <a:rPr lang="en-US" sz="2800" dirty="0" smtClean="0">
                <a:solidFill>
                  <a:srgbClr val="FF0000"/>
                </a:solidFill>
              </a:rPr>
              <a:t>Introduction</a:t>
            </a:r>
            <a:endParaRPr lang="en-US" sz="2800" dirty="0">
              <a:solidFill>
                <a:srgbClr val="FF0000"/>
              </a:solidFill>
            </a:endParaRPr>
          </a:p>
        </p:txBody>
      </p:sp>
    </p:spTree>
    <p:extLst>
      <p:ext uri="{BB962C8B-B14F-4D97-AF65-F5344CB8AC3E}">
        <p14:creationId xmlns:p14="http://schemas.microsoft.com/office/powerpoint/2010/main" val="2367382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086" y="-14468"/>
            <a:ext cx="8229600" cy="1143000"/>
          </a:xfrm>
        </p:spPr>
        <p:txBody>
          <a:bodyPr/>
          <a:lstStyle/>
          <a:p>
            <a:r>
              <a:rPr lang="en-US" dirty="0" smtClean="0"/>
              <a:t>Finite-Dimensional Systems</a:t>
            </a:r>
            <a:endParaRPr lang="en-US" dirty="0"/>
          </a:p>
        </p:txBody>
      </p:sp>
      <p:sp>
        <p:nvSpPr>
          <p:cNvPr id="3" name="TextBox 2"/>
          <p:cNvSpPr txBox="1"/>
          <p:nvPr/>
        </p:nvSpPr>
        <p:spPr>
          <a:xfrm>
            <a:off x="1372588" y="1192086"/>
            <a:ext cx="6457951" cy="523220"/>
          </a:xfrm>
          <a:prstGeom prst="rect">
            <a:avLst/>
          </a:prstGeom>
          <a:noFill/>
        </p:spPr>
        <p:txBody>
          <a:bodyPr wrap="square" rtlCol="0">
            <a:spAutoFit/>
          </a:bodyPr>
          <a:lstStyle/>
          <a:p>
            <a:r>
              <a:rPr lang="en-US" sz="2800" dirty="0" smtClean="0">
                <a:solidFill>
                  <a:srgbClr val="FF0000"/>
                </a:solidFill>
              </a:rPr>
              <a:t>Continue to take G to be a compact group. </a:t>
            </a:r>
            <a:endParaRPr lang="en-US" sz="2800" dirty="0">
              <a:solidFill>
                <a:srgbClr val="FF0000"/>
              </a:solidFill>
            </a:endParaRPr>
          </a:p>
        </p:txBody>
      </p:sp>
      <p:pic>
        <p:nvPicPr>
          <p:cNvPr id="12" name="Picture 11"/>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33136" y="2674768"/>
            <a:ext cx="7871460" cy="514350"/>
          </a:xfrm>
          <a:prstGeom prst="rect">
            <a:avLst/>
          </a:prstGeom>
        </p:spPr>
      </p:pic>
      <p:sp>
        <p:nvSpPr>
          <p:cNvPr id="5" name="TextBox 4"/>
          <p:cNvSpPr txBox="1"/>
          <p:nvPr/>
        </p:nvSpPr>
        <p:spPr>
          <a:xfrm>
            <a:off x="1421275" y="1862699"/>
            <a:ext cx="6920214" cy="523220"/>
          </a:xfrm>
          <a:prstGeom prst="rect">
            <a:avLst/>
          </a:prstGeom>
          <a:noFill/>
        </p:spPr>
        <p:txBody>
          <a:bodyPr wrap="square" rtlCol="0">
            <a:spAutoFit/>
          </a:bodyPr>
          <a:lstStyle/>
          <a:p>
            <a:r>
              <a:rPr lang="en-US" sz="2800" dirty="0" smtClean="0">
                <a:solidFill>
                  <a:srgbClr val="00B0F0"/>
                </a:solidFill>
              </a:rPr>
              <a:t>Restrict to </a:t>
            </a:r>
            <a:r>
              <a:rPr lang="en-US" sz="2800" u="sng" dirty="0" smtClean="0">
                <a:solidFill>
                  <a:srgbClr val="00B0F0"/>
                </a:solidFill>
              </a:rPr>
              <a:t>finite-dimensional</a:t>
            </a:r>
            <a:r>
              <a:rPr lang="en-US" sz="2800" dirty="0" smtClean="0">
                <a:solidFill>
                  <a:srgbClr val="00B0F0"/>
                </a:solidFill>
              </a:rPr>
              <a:t> Hilbert space </a:t>
            </a:r>
            <a:r>
              <a:rPr lang="en-US" sz="2800" dirty="0" smtClean="0">
                <a:solidFill>
                  <a:srgbClr val="00B0F0"/>
                </a:solidFill>
                <a:latin typeface="Script MT Bold" panose="03040602040607080904" pitchFamily="66" charset="0"/>
              </a:rPr>
              <a:t>H</a:t>
            </a:r>
            <a:endParaRPr lang="en-US" sz="2800" dirty="0">
              <a:solidFill>
                <a:srgbClr val="00B0F0"/>
              </a:solidFill>
              <a:latin typeface="Script MT Bold" panose="03040602040607080904" pitchFamily="66" charset="0"/>
            </a:endParaRPr>
          </a:p>
        </p:txBody>
      </p:sp>
      <p:sp>
        <p:nvSpPr>
          <p:cNvPr id="8" name="TextBox 7"/>
          <p:cNvSpPr txBox="1"/>
          <p:nvPr/>
        </p:nvSpPr>
        <p:spPr>
          <a:xfrm>
            <a:off x="-24114" y="3526296"/>
            <a:ext cx="9144000" cy="954107"/>
          </a:xfrm>
          <a:prstGeom prst="rect">
            <a:avLst/>
          </a:prstGeom>
          <a:noFill/>
        </p:spPr>
        <p:txBody>
          <a:bodyPr wrap="square" rtlCol="0">
            <a:spAutoFit/>
          </a:bodyPr>
          <a:lstStyle/>
          <a:p>
            <a:r>
              <a:rPr lang="en-US" sz="2800" dirty="0" smtClean="0">
                <a:solidFill>
                  <a:srgbClr val="C00000"/>
                </a:solidFill>
              </a:rPr>
              <a:t>Proof:  1. </a:t>
            </a:r>
            <a:r>
              <a:rPr lang="en-US" sz="2800" dirty="0" err="1" smtClean="0">
                <a:solidFill>
                  <a:srgbClr val="C00000"/>
                </a:solidFill>
              </a:rPr>
              <a:t>Homotope</a:t>
            </a:r>
            <a:r>
              <a:rPr lang="en-US" sz="2800" dirty="0" smtClean="0">
                <a:solidFill>
                  <a:srgbClr val="C00000"/>
                </a:solidFill>
              </a:rPr>
              <a:t> H to H</a:t>
            </a:r>
            <a:r>
              <a:rPr lang="en-US" sz="2800" baseline="30000" dirty="0" smtClean="0">
                <a:solidFill>
                  <a:srgbClr val="C00000"/>
                </a:solidFill>
              </a:rPr>
              <a:t>2</a:t>
            </a:r>
            <a:r>
              <a:rPr lang="en-US" sz="2800" dirty="0" smtClean="0">
                <a:solidFill>
                  <a:srgbClr val="C00000"/>
                </a:solidFill>
              </a:rPr>
              <a:t> = 1  &amp; (twisted) reps of compact groups are discrete. </a:t>
            </a:r>
            <a:endParaRPr lang="en-US" sz="2800" dirty="0">
              <a:solidFill>
                <a:srgbClr val="C00000"/>
              </a:solidFill>
            </a:endParaRPr>
          </a:p>
        </p:txBody>
      </p:sp>
      <p:pic>
        <p:nvPicPr>
          <p:cNvPr id="11" name="Picture 10"/>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973455" y="6204819"/>
            <a:ext cx="7075170" cy="586740"/>
          </a:xfrm>
          <a:prstGeom prst="rect">
            <a:avLst/>
          </a:prstGeom>
        </p:spPr>
      </p:pic>
      <p:sp>
        <p:nvSpPr>
          <p:cNvPr id="4" name="TextBox 3"/>
          <p:cNvSpPr txBox="1"/>
          <p:nvPr/>
        </p:nvSpPr>
        <p:spPr>
          <a:xfrm>
            <a:off x="0" y="5122733"/>
            <a:ext cx="9144000" cy="954107"/>
          </a:xfrm>
          <a:prstGeom prst="rect">
            <a:avLst/>
          </a:prstGeom>
          <a:noFill/>
        </p:spPr>
        <p:txBody>
          <a:bodyPr wrap="square" rtlCol="0">
            <a:spAutoFit/>
          </a:bodyPr>
          <a:lstStyle/>
          <a:p>
            <a:r>
              <a:rPr lang="en-US" sz="2800" dirty="0" smtClean="0">
                <a:solidFill>
                  <a:srgbClr val="C00000"/>
                </a:solidFill>
              </a:rPr>
              <a:t>With a suitable notion of ``trivial system’’ – perhaps justified by ``pairing of particles and holes’’ we obtain: </a:t>
            </a:r>
            <a:endParaRPr lang="en-US" sz="2800" dirty="0">
              <a:solidFill>
                <a:srgbClr val="C00000"/>
              </a:solidFill>
            </a:endParaRPr>
          </a:p>
        </p:txBody>
      </p:sp>
      <p:sp>
        <p:nvSpPr>
          <p:cNvPr id="6" name="TextBox 5"/>
          <p:cNvSpPr txBox="1"/>
          <p:nvPr/>
        </p:nvSpPr>
        <p:spPr>
          <a:xfrm>
            <a:off x="0" y="4503620"/>
            <a:ext cx="9144000" cy="523220"/>
          </a:xfrm>
          <a:prstGeom prst="rect">
            <a:avLst/>
          </a:prstGeom>
          <a:noFill/>
        </p:spPr>
        <p:txBody>
          <a:bodyPr wrap="square" rtlCol="0">
            <a:spAutoFit/>
          </a:bodyPr>
          <a:lstStyle/>
          <a:p>
            <a:r>
              <a:rPr lang="en-US" sz="2800" dirty="0" smtClean="0">
                <a:solidFill>
                  <a:srgbClr val="7030A0"/>
                </a:solidFill>
              </a:rPr>
              <a:t>For </a:t>
            </a:r>
            <a:r>
              <a:rPr lang="en-US" sz="2800" dirty="0" smtClean="0">
                <a:solidFill>
                  <a:srgbClr val="7030A0"/>
                </a:solidFill>
                <a:latin typeface="Script MT Bold" panose="03040602040607080904" pitchFamily="66" charset="0"/>
              </a:rPr>
              <a:t>RTP</a:t>
            </a:r>
            <a:r>
              <a:rPr lang="en-US" sz="2800" dirty="0" smtClean="0">
                <a:solidFill>
                  <a:srgbClr val="7030A0"/>
                </a:solidFill>
              </a:rPr>
              <a:t>: Use </a:t>
            </a:r>
            <a:r>
              <a:rPr lang="en-US" sz="2800" dirty="0" err="1" smtClean="0">
                <a:solidFill>
                  <a:srgbClr val="7030A0"/>
                </a:solidFill>
              </a:rPr>
              <a:t>monoid</a:t>
            </a:r>
            <a:r>
              <a:rPr lang="en-US" sz="2800" dirty="0" smtClean="0">
                <a:solidFill>
                  <a:srgbClr val="7030A0"/>
                </a:solidFill>
              </a:rPr>
              <a:t> structure provided by free fermions: </a:t>
            </a:r>
            <a:endParaRPr lang="en-US" sz="2800" dirty="0">
              <a:solidFill>
                <a:srgbClr val="7030A0"/>
              </a:solidFill>
            </a:endParaRPr>
          </a:p>
        </p:txBody>
      </p:sp>
    </p:spTree>
    <p:extLst>
      <p:ext uri="{BB962C8B-B14F-4D97-AF65-F5344CB8AC3E}">
        <p14:creationId xmlns:p14="http://schemas.microsoft.com/office/powerpoint/2010/main" val="104886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4"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10 CT-groups</a:t>
            </a:r>
            <a:endParaRPr lang="en-US" dirty="0"/>
          </a:p>
        </p:txBody>
      </p:sp>
      <p:grpSp>
        <p:nvGrpSpPr>
          <p:cNvPr id="35" name="Group 34"/>
          <p:cNvGrpSpPr/>
          <p:nvPr/>
        </p:nvGrpSpPr>
        <p:grpSpPr>
          <a:xfrm>
            <a:off x="4876800" y="2982127"/>
            <a:ext cx="3941445" cy="2514600"/>
            <a:chOff x="1610677" y="2974109"/>
            <a:chExt cx="5647336" cy="3693152"/>
          </a:xfrm>
        </p:grpSpPr>
        <p:cxnSp>
          <p:nvCxnSpPr>
            <p:cNvPr id="20" name="Straight Arrow Connector 19"/>
            <p:cNvCxnSpPr/>
            <p:nvPr/>
          </p:nvCxnSpPr>
          <p:spPr>
            <a:xfrm flipV="1">
              <a:off x="5047260" y="5369429"/>
              <a:ext cx="1371600" cy="91233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610677" y="2974109"/>
              <a:ext cx="5647336" cy="3693152"/>
              <a:chOff x="1610677" y="2974109"/>
              <a:chExt cx="5647336" cy="3693152"/>
            </a:xfrm>
          </p:grpSpPr>
          <p:pic>
            <p:nvPicPr>
              <p:cNvPr id="31" name="Picture 30"/>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3838670" y="2974109"/>
                <a:ext cx="1272540" cy="560070"/>
              </a:xfrm>
              <a:prstGeom prst="rect">
                <a:avLst/>
              </a:prstGeom>
            </p:spPr>
          </p:pic>
          <p:pic>
            <p:nvPicPr>
              <p:cNvPr id="6" name="Picture 5"/>
              <p:cNvPicPr>
                <a:picLocks noChangeAspect="1"/>
              </p:cNvPicPr>
              <p:nvPr>
                <p:custDataLst>
                  <p:tags r:id="rId6"/>
                </p:custDataLst>
              </p:nvPr>
            </p:nvPicPr>
            <p:blipFill>
              <a:blip r:embed="rId12" cstate="print">
                <a:extLst>
                  <a:ext uri="{28A0092B-C50C-407E-A947-70E740481C1C}">
                    <a14:useLocalDpi xmlns:a14="http://schemas.microsoft.com/office/drawing/2010/main" val="0"/>
                  </a:ext>
                </a:extLst>
              </a:blip>
              <a:stretch>
                <a:fillRect/>
              </a:stretch>
            </p:blipFill>
            <p:spPr>
              <a:xfrm>
                <a:off x="1610677" y="4611846"/>
                <a:ext cx="651510" cy="560070"/>
              </a:xfrm>
              <a:prstGeom prst="rect">
                <a:avLst/>
              </a:prstGeom>
            </p:spPr>
          </p:pic>
          <p:pic>
            <p:nvPicPr>
              <p:cNvPr id="8" name="Picture 7"/>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tretch>
                <a:fillRect/>
              </a:stretch>
            </p:blipFill>
            <p:spPr>
              <a:xfrm>
                <a:off x="3896677" y="4611846"/>
                <a:ext cx="1047750" cy="560070"/>
              </a:xfrm>
              <a:prstGeom prst="rect">
                <a:avLst/>
              </a:prstGeom>
            </p:spPr>
          </p:pic>
          <p:pic>
            <p:nvPicPr>
              <p:cNvPr id="10" name="Picture 9"/>
              <p:cNvPicPr>
                <a:picLocks noChangeAspect="1"/>
              </p:cNvPicPr>
              <p:nvPr>
                <p:custDataLst>
                  <p:tags r:id="rId8"/>
                </p:custDataLst>
              </p:nvPr>
            </p:nvPicPr>
            <p:blipFill>
              <a:blip r:embed="rId14" cstate="print">
                <a:extLst>
                  <a:ext uri="{28A0092B-C50C-407E-A947-70E740481C1C}">
                    <a14:useLocalDpi xmlns:a14="http://schemas.microsoft.com/office/drawing/2010/main" val="0"/>
                  </a:ext>
                </a:extLst>
              </a:blip>
              <a:stretch>
                <a:fillRect/>
              </a:stretch>
            </p:blipFill>
            <p:spPr>
              <a:xfrm>
                <a:off x="6576023" y="4611846"/>
                <a:ext cx="681990" cy="560070"/>
              </a:xfrm>
              <a:prstGeom prst="rect">
                <a:avLst/>
              </a:prstGeom>
            </p:spPr>
          </p:pic>
          <p:pic>
            <p:nvPicPr>
              <p:cNvPr id="12" name="Picture 11"/>
              <p:cNvPicPr>
                <a:picLocks noChangeAspect="1"/>
              </p:cNvPicPr>
              <p:nvPr>
                <p:custDataLst>
                  <p:tags r:id="rId9"/>
                </p:custDataLst>
              </p:nvPr>
            </p:nvPicPr>
            <p:blipFill>
              <a:blip r:embed="rId15" cstate="print">
                <a:extLst>
                  <a:ext uri="{28A0092B-C50C-407E-A947-70E740481C1C}">
                    <a14:useLocalDpi xmlns:a14="http://schemas.microsoft.com/office/drawing/2010/main" val="0"/>
                  </a:ext>
                </a:extLst>
              </a:blip>
              <a:stretch>
                <a:fillRect/>
              </a:stretch>
            </p:blipFill>
            <p:spPr>
              <a:xfrm>
                <a:off x="4378520" y="6324361"/>
                <a:ext cx="171450" cy="342900"/>
              </a:xfrm>
              <a:prstGeom prst="rect">
                <a:avLst/>
              </a:prstGeom>
            </p:spPr>
          </p:pic>
          <p:cxnSp>
            <p:nvCxnSpPr>
              <p:cNvPr id="14" name="Straight Arrow Connector 13"/>
              <p:cNvCxnSpPr/>
              <p:nvPr/>
            </p:nvCxnSpPr>
            <p:spPr>
              <a:xfrm flipV="1">
                <a:off x="2372677" y="3664932"/>
                <a:ext cx="1371600" cy="91233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4805604" y="3664933"/>
                <a:ext cx="1605673" cy="91233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464245" y="3654233"/>
                <a:ext cx="7308" cy="93166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2372678" y="5340295"/>
                <a:ext cx="1620323" cy="98406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460591" y="5271536"/>
                <a:ext cx="7308" cy="93166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pSp>
      <p:pic>
        <p:nvPicPr>
          <p:cNvPr id="3" name="Picture 2"/>
          <p:cNvPicPr>
            <a:picLocks noChangeAspect="1"/>
          </p:cNvPicPr>
          <p:nvPr>
            <p:custDataLst>
              <p:tags r:id="rId1"/>
            </p:custDataLst>
          </p:nvPr>
        </p:nvPicPr>
        <p:blipFill>
          <a:blip r:embed="rId16" cstate="print">
            <a:extLst>
              <a:ext uri="{28A0092B-C50C-407E-A947-70E740481C1C}">
                <a14:useLocalDpi xmlns:a14="http://schemas.microsoft.com/office/drawing/2010/main" val="0"/>
              </a:ext>
            </a:extLst>
          </a:blip>
          <a:stretch>
            <a:fillRect/>
          </a:stretch>
        </p:blipFill>
        <p:spPr>
          <a:xfrm>
            <a:off x="1773555" y="1254373"/>
            <a:ext cx="5901690" cy="575310"/>
          </a:xfrm>
          <a:prstGeom prst="rect">
            <a:avLst/>
          </a:prstGeom>
        </p:spPr>
      </p:pic>
      <p:pic>
        <p:nvPicPr>
          <p:cNvPr id="33" name="Picture 32"/>
          <p:cNvPicPr>
            <a:picLocks noChangeAspect="1"/>
          </p:cNvPicPr>
          <p:nvPr>
            <p:custDataLst>
              <p:tags r:id="rId2"/>
            </p:custDataLst>
          </p:nvPr>
        </p:nvPicPr>
        <p:blipFill>
          <a:blip r:embed="rId17" cstate="print">
            <a:extLst>
              <a:ext uri="{28A0092B-C50C-407E-A947-70E740481C1C}">
                <a14:useLocalDpi xmlns:a14="http://schemas.microsoft.com/office/drawing/2010/main" val="0"/>
              </a:ext>
            </a:extLst>
          </a:blip>
          <a:stretch>
            <a:fillRect/>
          </a:stretch>
        </p:blipFill>
        <p:spPr>
          <a:xfrm>
            <a:off x="2294982" y="2127775"/>
            <a:ext cx="4088130" cy="556260"/>
          </a:xfrm>
          <a:prstGeom prst="rect">
            <a:avLst/>
          </a:prstGeom>
        </p:spPr>
      </p:pic>
      <p:sp>
        <p:nvSpPr>
          <p:cNvPr id="36" name="TextBox 35"/>
          <p:cNvSpPr txBox="1"/>
          <p:nvPr/>
        </p:nvSpPr>
        <p:spPr>
          <a:xfrm>
            <a:off x="2429179" y="3345186"/>
            <a:ext cx="3048000" cy="523220"/>
          </a:xfrm>
          <a:prstGeom prst="rect">
            <a:avLst/>
          </a:prstGeom>
          <a:noFill/>
        </p:spPr>
        <p:txBody>
          <a:bodyPr wrap="square" rtlCol="0">
            <a:spAutoFit/>
          </a:bodyPr>
          <a:lstStyle/>
          <a:p>
            <a:r>
              <a:rPr lang="en-US" sz="2800" dirty="0" smtClean="0">
                <a:solidFill>
                  <a:srgbClr val="C00000"/>
                </a:solidFill>
              </a:rPr>
              <a:t>5 subgroups:</a:t>
            </a:r>
            <a:endParaRPr lang="en-US" sz="2800" dirty="0">
              <a:solidFill>
                <a:srgbClr val="C00000"/>
              </a:solidFill>
            </a:endParaRPr>
          </a:p>
        </p:txBody>
      </p:sp>
      <p:sp>
        <p:nvSpPr>
          <p:cNvPr id="37" name="TextBox 36"/>
          <p:cNvSpPr txBox="1"/>
          <p:nvPr/>
        </p:nvSpPr>
        <p:spPr>
          <a:xfrm>
            <a:off x="46917" y="4287902"/>
            <a:ext cx="4957352" cy="1384995"/>
          </a:xfrm>
          <a:prstGeom prst="rect">
            <a:avLst/>
          </a:prstGeom>
          <a:noFill/>
        </p:spPr>
        <p:txBody>
          <a:bodyPr wrap="square" rtlCol="0">
            <a:spAutoFit/>
          </a:bodyPr>
          <a:lstStyle/>
          <a:p>
            <a:r>
              <a:rPr lang="en-US" sz="2800" dirty="0" smtClean="0">
                <a:solidFill>
                  <a:srgbClr val="002060"/>
                </a:solidFill>
              </a:rPr>
              <a:t>There are 10 possible </a:t>
            </a:r>
            <a:r>
              <a:rPr lang="en-US" sz="2800" dirty="0" smtClean="0">
                <a:solidFill>
                  <a:srgbClr val="002060"/>
                </a:solidFill>
                <a:sym typeface="Mathematica1" panose="05000502060100000001" pitchFamily="2" charset="2"/>
              </a:rPr>
              <a:t>-twisted extensions. They are determined by whether the lifts T,C satisfy:  </a:t>
            </a:r>
            <a:endParaRPr lang="en-US" sz="2800" dirty="0" smtClean="0">
              <a:solidFill>
                <a:srgbClr val="002060"/>
              </a:solidFill>
            </a:endParaRPr>
          </a:p>
        </p:txBody>
      </p:sp>
      <p:pic>
        <p:nvPicPr>
          <p:cNvPr id="39" name="Picture 38"/>
          <p:cNvPicPr>
            <a:picLocks noChangeAspect="1"/>
          </p:cNvPicPr>
          <p:nvPr>
            <p:custDataLst>
              <p:tags r:id="rId3"/>
            </p:custDataLst>
          </p:nvPr>
        </p:nvPicPr>
        <p:blipFill>
          <a:blip r:embed="rId18" cstate="print">
            <a:extLst>
              <a:ext uri="{28A0092B-C50C-407E-A947-70E740481C1C}">
                <a14:useLocalDpi xmlns:a14="http://schemas.microsoft.com/office/drawing/2010/main" val="0"/>
              </a:ext>
            </a:extLst>
          </a:blip>
          <a:stretch>
            <a:fillRect/>
          </a:stretch>
        </p:blipFill>
        <p:spPr>
          <a:xfrm>
            <a:off x="1066800" y="6032661"/>
            <a:ext cx="1863090" cy="426720"/>
          </a:xfrm>
          <a:prstGeom prst="rect">
            <a:avLst/>
          </a:prstGeom>
        </p:spPr>
      </p:pic>
      <p:pic>
        <p:nvPicPr>
          <p:cNvPr id="41" name="Picture 40"/>
          <p:cNvPicPr>
            <a:picLocks noChangeAspect="1"/>
          </p:cNvPicPr>
          <p:nvPr>
            <p:custDataLst>
              <p:tags r:id="rId4"/>
            </p:custDataLst>
          </p:nvPr>
        </p:nvPicPr>
        <p:blipFill>
          <a:blip r:embed="rId19" cstate="print">
            <a:extLst>
              <a:ext uri="{28A0092B-C50C-407E-A947-70E740481C1C}">
                <a14:useLocalDpi xmlns:a14="http://schemas.microsoft.com/office/drawing/2010/main" val="0"/>
              </a:ext>
            </a:extLst>
          </a:blip>
          <a:stretch>
            <a:fillRect/>
          </a:stretch>
        </p:blipFill>
        <p:spPr>
          <a:xfrm>
            <a:off x="5784818" y="6018930"/>
            <a:ext cx="1882140" cy="434340"/>
          </a:xfrm>
          <a:prstGeom prst="rect">
            <a:avLst/>
          </a:prstGeom>
        </p:spPr>
      </p:pic>
      <p:sp>
        <p:nvSpPr>
          <p:cNvPr id="42" name="TextBox 41"/>
          <p:cNvSpPr txBox="1"/>
          <p:nvPr/>
        </p:nvSpPr>
        <p:spPr>
          <a:xfrm>
            <a:off x="3657600" y="5965439"/>
            <a:ext cx="1600200" cy="584775"/>
          </a:xfrm>
          <a:prstGeom prst="rect">
            <a:avLst/>
          </a:prstGeom>
          <a:noFill/>
        </p:spPr>
        <p:txBody>
          <a:bodyPr wrap="square" rtlCol="0">
            <a:spAutoFit/>
          </a:bodyPr>
          <a:lstStyle/>
          <a:p>
            <a:r>
              <a:rPr lang="en-US" sz="3200" dirty="0"/>
              <a:t>a</a:t>
            </a:r>
            <a:r>
              <a:rPr lang="en-US" sz="3200" dirty="0" smtClean="0"/>
              <a:t>nd/or</a:t>
            </a:r>
            <a:endParaRPr lang="en-US" sz="3200" dirty="0"/>
          </a:p>
        </p:txBody>
      </p:sp>
    </p:spTree>
    <p:extLst>
      <p:ext uri="{BB962C8B-B14F-4D97-AF65-F5344CB8AC3E}">
        <p14:creationId xmlns:p14="http://schemas.microsoft.com/office/powerpoint/2010/main" val="70966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685800" y="381000"/>
            <a:ext cx="3657600" cy="429614"/>
          </a:xfrm>
          <a:prstGeom prst="rect">
            <a:avLst/>
          </a:prstGeom>
        </p:spPr>
      </p:pic>
      <p:pic>
        <p:nvPicPr>
          <p:cNvPr id="4" name="Picture 3"/>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4953000" y="409953"/>
            <a:ext cx="3457755" cy="400661"/>
          </a:xfrm>
          <a:prstGeom prst="rect">
            <a:avLst/>
          </a:prstGeom>
        </p:spPr>
      </p:pic>
      <p:sp>
        <p:nvSpPr>
          <p:cNvPr id="5" name="TextBox 4"/>
          <p:cNvSpPr txBox="1"/>
          <p:nvPr/>
        </p:nvSpPr>
        <p:spPr>
          <a:xfrm>
            <a:off x="6752" y="1367242"/>
            <a:ext cx="9137248" cy="1384995"/>
          </a:xfrm>
          <a:prstGeom prst="rect">
            <a:avLst/>
          </a:prstGeom>
          <a:noFill/>
        </p:spPr>
        <p:txBody>
          <a:bodyPr wrap="square" rtlCol="0">
            <a:spAutoFit/>
          </a:bodyPr>
          <a:lstStyle/>
          <a:p>
            <a:r>
              <a:rPr lang="en-US" sz="2800" dirty="0" smtClean="0">
                <a:solidFill>
                  <a:srgbClr val="FF0000"/>
                </a:solidFill>
              </a:rPr>
              <a:t>Theorem: The category of (A,</a:t>
            </a:r>
            <a:r>
              <a:rPr lang="en-US" sz="2800" dirty="0">
                <a:solidFill>
                  <a:srgbClr val="FF0000"/>
                </a:solidFill>
                <a:sym typeface="Mathematica1" panose="05000502060100000001" pitchFamily="2" charset="2"/>
              </a:rPr>
              <a:t> , , c</a:t>
            </a:r>
            <a:r>
              <a:rPr lang="en-US" sz="2800" dirty="0" smtClean="0">
                <a:solidFill>
                  <a:srgbClr val="FF0000"/>
                </a:solidFill>
                <a:sym typeface="Mathematica1" panose="05000502060100000001" pitchFamily="2" charset="2"/>
              </a:rPr>
              <a:t>)-twisted representations, where A is a subgroup of M</a:t>
            </a:r>
            <a:r>
              <a:rPr lang="en-US" sz="2800" baseline="-25000" dirty="0" smtClean="0">
                <a:solidFill>
                  <a:srgbClr val="FF0000"/>
                </a:solidFill>
                <a:sym typeface="Mathematica1" panose="05000502060100000001" pitchFamily="2" charset="2"/>
              </a:rPr>
              <a:t>2,2</a:t>
            </a:r>
            <a:r>
              <a:rPr lang="en-US" sz="2800" dirty="0" smtClean="0">
                <a:solidFill>
                  <a:srgbClr val="FF0000"/>
                </a:solidFill>
                <a:sym typeface="Mathematica1" panose="05000502060100000001" pitchFamily="2" charset="2"/>
              </a:rPr>
              <a:t> , is equivalent to the category of modules of real or complex Clifford algebras. </a:t>
            </a:r>
            <a:endParaRPr lang="en-US" sz="2800" dirty="0">
              <a:solidFill>
                <a:srgbClr val="FF0000"/>
              </a:solidFill>
            </a:endParaRPr>
          </a:p>
        </p:txBody>
      </p:sp>
      <p:pic>
        <p:nvPicPr>
          <p:cNvPr id="6" name="Picture 5"/>
          <p:cNvPicPr>
            <a:picLocks noChangeAspect="1"/>
          </p:cNvPicPr>
          <p:nvPr/>
        </p:nvPicPr>
        <p:blipFill>
          <a:blip r:embed="rId6"/>
          <a:stretch>
            <a:fillRect/>
          </a:stretch>
        </p:blipFill>
        <p:spPr>
          <a:xfrm>
            <a:off x="25079" y="2941130"/>
            <a:ext cx="9144000" cy="1841690"/>
          </a:xfrm>
          <a:prstGeom prst="rect">
            <a:avLst/>
          </a:prstGeom>
        </p:spPr>
      </p:pic>
      <p:sp>
        <p:nvSpPr>
          <p:cNvPr id="2" name="TextBox 1"/>
          <p:cNvSpPr txBox="1"/>
          <p:nvPr/>
        </p:nvSpPr>
        <p:spPr>
          <a:xfrm>
            <a:off x="0" y="4971713"/>
            <a:ext cx="9144000" cy="830997"/>
          </a:xfrm>
          <a:prstGeom prst="rect">
            <a:avLst/>
          </a:prstGeom>
          <a:noFill/>
        </p:spPr>
        <p:txBody>
          <a:bodyPr wrap="square" rtlCol="0">
            <a:spAutoFit/>
          </a:bodyPr>
          <a:lstStyle/>
          <a:p>
            <a:r>
              <a:rPr lang="en-US" sz="2400" dirty="0" smtClean="0">
                <a:solidFill>
                  <a:srgbClr val="00B050"/>
                </a:solidFill>
              </a:rPr>
              <a:t>Various versions of this statement have appeared in </a:t>
            </a:r>
            <a:r>
              <a:rPr lang="en-US" sz="2400" dirty="0" err="1" smtClean="0">
                <a:solidFill>
                  <a:srgbClr val="00B050"/>
                </a:solidFill>
              </a:rPr>
              <a:t>Kitaev</a:t>
            </a:r>
            <a:r>
              <a:rPr lang="en-US" sz="2400" dirty="0" smtClean="0">
                <a:solidFill>
                  <a:srgbClr val="00B050"/>
                </a:solidFill>
              </a:rPr>
              <a:t>; Ludwig et. al.; </a:t>
            </a:r>
            <a:r>
              <a:rPr lang="en-US" sz="2400" dirty="0" err="1" smtClean="0">
                <a:solidFill>
                  <a:srgbClr val="00B050"/>
                </a:solidFill>
              </a:rPr>
              <a:t>Fidkowski</a:t>
            </a:r>
            <a:r>
              <a:rPr lang="en-US" sz="2400" dirty="0" smtClean="0">
                <a:solidFill>
                  <a:srgbClr val="00B050"/>
                </a:solidFill>
              </a:rPr>
              <a:t> &amp; </a:t>
            </a:r>
            <a:r>
              <a:rPr lang="en-US" sz="2400" dirty="0" err="1" smtClean="0">
                <a:solidFill>
                  <a:srgbClr val="00B050"/>
                </a:solidFill>
              </a:rPr>
              <a:t>Kitaev</a:t>
            </a:r>
            <a:r>
              <a:rPr lang="en-US" sz="2400" dirty="0" smtClean="0">
                <a:solidFill>
                  <a:srgbClr val="00B050"/>
                </a:solidFill>
              </a:rPr>
              <a:t>; Freed &amp; Moore</a:t>
            </a:r>
            <a:endParaRPr lang="en-US" sz="2400" dirty="0">
              <a:solidFill>
                <a:srgbClr val="00B050"/>
              </a:solidFill>
            </a:endParaRPr>
          </a:p>
        </p:txBody>
      </p:sp>
      <p:sp>
        <p:nvSpPr>
          <p:cNvPr id="7" name="TextBox 6"/>
          <p:cNvSpPr txBox="1"/>
          <p:nvPr/>
        </p:nvSpPr>
        <p:spPr>
          <a:xfrm>
            <a:off x="-14468" y="5996426"/>
            <a:ext cx="9150752" cy="830997"/>
          </a:xfrm>
          <a:prstGeom prst="rect">
            <a:avLst/>
          </a:prstGeom>
          <a:noFill/>
        </p:spPr>
        <p:txBody>
          <a:bodyPr wrap="square" rtlCol="0">
            <a:spAutoFit/>
          </a:bodyPr>
          <a:lstStyle/>
          <a:p>
            <a:r>
              <a:rPr lang="en-US" sz="2400" dirty="0" smtClean="0">
                <a:solidFill>
                  <a:srgbClr val="00B0F0"/>
                </a:solidFill>
              </a:rPr>
              <a:t>It is also related to the </a:t>
            </a:r>
            <a:r>
              <a:rPr lang="en-US" sz="2400" dirty="0" err="1" smtClean="0">
                <a:solidFill>
                  <a:srgbClr val="00B0F0"/>
                </a:solidFill>
              </a:rPr>
              <a:t>Altland</a:t>
            </a:r>
            <a:r>
              <a:rPr lang="en-US" sz="2400" dirty="0" smtClean="0">
                <a:solidFill>
                  <a:srgbClr val="00B0F0"/>
                </a:solidFill>
              </a:rPr>
              <a:t>-</a:t>
            </a:r>
            <a:r>
              <a:rPr lang="en-US" sz="2400" dirty="0" err="1" smtClean="0">
                <a:solidFill>
                  <a:srgbClr val="00B0F0"/>
                </a:solidFill>
              </a:rPr>
              <a:t>Zirnbauer</a:t>
            </a:r>
            <a:r>
              <a:rPr lang="en-US" sz="2400" dirty="0" smtClean="0">
                <a:solidFill>
                  <a:srgbClr val="00B0F0"/>
                </a:solidFill>
              </a:rPr>
              <a:t>-</a:t>
            </a:r>
            <a:r>
              <a:rPr lang="en-US" sz="2400" dirty="0" err="1" smtClean="0">
                <a:solidFill>
                  <a:srgbClr val="00B0F0"/>
                </a:solidFill>
              </a:rPr>
              <a:t>Heinzner</a:t>
            </a:r>
            <a:r>
              <a:rPr lang="en-US" sz="2400" dirty="0" smtClean="0">
                <a:solidFill>
                  <a:srgbClr val="00B0F0"/>
                </a:solidFill>
              </a:rPr>
              <a:t>-Huckleberry solution of the free fermion Dyson problem. (See below.)  </a:t>
            </a:r>
            <a:endParaRPr lang="en-US" sz="2400" dirty="0">
              <a:solidFill>
                <a:srgbClr val="00B0F0"/>
              </a:solidFill>
            </a:endParaRPr>
          </a:p>
        </p:txBody>
      </p:sp>
    </p:spTree>
    <p:extLst>
      <p:ext uri="{BB962C8B-B14F-4D97-AF65-F5344CB8AC3E}">
        <p14:creationId xmlns:p14="http://schemas.microsoft.com/office/powerpoint/2010/main" val="6494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114" y="1676400"/>
            <a:ext cx="9144000" cy="2554545"/>
          </a:xfrm>
          <a:prstGeom prst="rect">
            <a:avLst/>
          </a:prstGeom>
          <a:noFill/>
        </p:spPr>
        <p:txBody>
          <a:bodyPr wrap="square" rtlCol="0">
            <a:spAutoFit/>
          </a:bodyPr>
          <a:lstStyle/>
          <a:p>
            <a:r>
              <a:rPr lang="en-US" sz="4000" dirty="0" smtClean="0">
                <a:solidFill>
                  <a:srgbClr val="FF0000"/>
                </a:solidFill>
              </a:rPr>
              <a:t>Give some inkling of how classification of topological phases can be made </a:t>
            </a:r>
            <a:r>
              <a:rPr lang="en-US" sz="4000" dirty="0" err="1" smtClean="0">
                <a:solidFill>
                  <a:srgbClr val="FF0000"/>
                </a:solidFill>
              </a:rPr>
              <a:t>equivariant</a:t>
            </a:r>
            <a:r>
              <a:rPr lang="en-US" sz="4000" dirty="0" smtClean="0">
                <a:solidFill>
                  <a:srgbClr val="FF0000"/>
                </a:solidFill>
              </a:rPr>
              <a:t> </a:t>
            </a:r>
            <a:r>
              <a:rPr lang="en-US" sz="4000" dirty="0" err="1" smtClean="0">
                <a:solidFill>
                  <a:srgbClr val="FF0000"/>
                </a:solidFill>
              </a:rPr>
              <a:t>wrt</a:t>
            </a:r>
            <a:r>
              <a:rPr lang="en-US" sz="4000" dirty="0" smtClean="0">
                <a:solidFill>
                  <a:srgbClr val="FF0000"/>
                </a:solidFill>
              </a:rPr>
              <a:t> physical symmetries, just using basic axioms of quantum mechanics.</a:t>
            </a:r>
            <a:endParaRPr lang="en-US" sz="4000" dirty="0">
              <a:solidFill>
                <a:srgbClr val="FF0000"/>
              </a:solidFill>
            </a:endParaRPr>
          </a:p>
        </p:txBody>
      </p:sp>
      <p:sp>
        <p:nvSpPr>
          <p:cNvPr id="2" name="Title 1"/>
          <p:cNvSpPr>
            <a:spLocks noGrp="1"/>
          </p:cNvSpPr>
          <p:nvPr>
            <p:ph type="title"/>
          </p:nvPr>
        </p:nvSpPr>
        <p:spPr>
          <a:xfrm>
            <a:off x="393057" y="-2894"/>
            <a:ext cx="8229600" cy="1143000"/>
          </a:xfrm>
        </p:spPr>
        <p:txBody>
          <a:bodyPr/>
          <a:lstStyle/>
          <a:p>
            <a:r>
              <a:rPr lang="en-US" dirty="0"/>
              <a:t>Main goal for today:</a:t>
            </a:r>
          </a:p>
        </p:txBody>
      </p:sp>
      <p:sp>
        <p:nvSpPr>
          <p:cNvPr id="4" name="TextBox 3"/>
          <p:cNvSpPr txBox="1"/>
          <p:nvPr/>
        </p:nvSpPr>
        <p:spPr>
          <a:xfrm>
            <a:off x="13228" y="4767239"/>
            <a:ext cx="8967486" cy="1323439"/>
          </a:xfrm>
          <a:prstGeom prst="rect">
            <a:avLst/>
          </a:prstGeom>
          <a:noFill/>
        </p:spPr>
        <p:txBody>
          <a:bodyPr wrap="square" rtlCol="0">
            <a:spAutoFit/>
          </a:bodyPr>
          <a:lstStyle/>
          <a:p>
            <a:r>
              <a:rPr lang="en-US" sz="4000" dirty="0">
                <a:solidFill>
                  <a:srgbClr val="0070C0"/>
                </a:solidFill>
              </a:rPr>
              <a:t>and in particular for free fermions how one is led to twisted </a:t>
            </a:r>
            <a:r>
              <a:rPr lang="en-US" sz="4000" dirty="0" err="1">
                <a:solidFill>
                  <a:srgbClr val="0070C0"/>
                </a:solidFill>
              </a:rPr>
              <a:t>equivariant</a:t>
            </a:r>
            <a:r>
              <a:rPr lang="en-US" sz="4000" dirty="0">
                <a:solidFill>
                  <a:srgbClr val="0070C0"/>
                </a:solidFill>
              </a:rPr>
              <a:t> K-theory.</a:t>
            </a:r>
          </a:p>
        </p:txBody>
      </p:sp>
    </p:spTree>
    <p:extLst>
      <p:ext uri="{BB962C8B-B14F-4D97-AF65-F5344CB8AC3E}">
        <p14:creationId xmlns:p14="http://schemas.microsoft.com/office/powerpoint/2010/main" val="39375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 to standard K-theories</a:t>
            </a:r>
            <a:endParaRPr lang="en-US" dirty="0"/>
          </a:p>
        </p:txBody>
      </p:sp>
      <p:sp>
        <p:nvSpPr>
          <p:cNvPr id="3" name="TextBox 2"/>
          <p:cNvSpPr txBox="1"/>
          <p:nvPr/>
        </p:nvSpPr>
        <p:spPr>
          <a:xfrm>
            <a:off x="304800" y="1478351"/>
            <a:ext cx="8839200" cy="1384995"/>
          </a:xfrm>
          <a:prstGeom prst="rect">
            <a:avLst/>
          </a:prstGeom>
          <a:noFill/>
        </p:spPr>
        <p:txBody>
          <a:bodyPr wrap="square" rtlCol="0">
            <a:spAutoFit/>
          </a:bodyPr>
          <a:lstStyle/>
          <a:p>
            <a:r>
              <a:rPr lang="en-US" sz="2800" dirty="0" smtClean="0">
                <a:solidFill>
                  <a:srgbClr val="C00000"/>
                </a:solidFill>
              </a:rPr>
              <a:t>There is in turn a relation between </a:t>
            </a:r>
            <a:r>
              <a:rPr lang="en-US" sz="2800" dirty="0" err="1" smtClean="0">
                <a:solidFill>
                  <a:srgbClr val="C00000"/>
                </a:solidFill>
              </a:rPr>
              <a:t>twistings</a:t>
            </a:r>
            <a:r>
              <a:rPr lang="en-US" sz="2800" dirty="0" smtClean="0">
                <a:solidFill>
                  <a:srgbClr val="C00000"/>
                </a:solidFill>
              </a:rPr>
              <a:t> of K-theories,  central simple </a:t>
            </a:r>
            <a:r>
              <a:rPr lang="en-US" sz="2800" dirty="0" err="1" smtClean="0">
                <a:solidFill>
                  <a:srgbClr val="C00000"/>
                </a:solidFill>
              </a:rPr>
              <a:t>superalgebras</a:t>
            </a:r>
            <a:r>
              <a:rPr lang="en-US" sz="2800" dirty="0" smtClean="0">
                <a:solidFill>
                  <a:srgbClr val="C00000"/>
                </a:solidFill>
              </a:rPr>
              <a:t>, and simple degree shift of K-groups, so that in the </a:t>
            </a:r>
            <a:r>
              <a:rPr lang="en-US" sz="2800" u="sng" dirty="0" smtClean="0">
                <a:solidFill>
                  <a:srgbClr val="C00000"/>
                </a:solidFill>
              </a:rPr>
              <a:t>very</a:t>
            </a:r>
            <a:r>
              <a:rPr lang="en-US" sz="2800" dirty="0" smtClean="0">
                <a:solidFill>
                  <a:srgbClr val="C00000"/>
                </a:solidFill>
              </a:rPr>
              <a:t> </a:t>
            </a:r>
            <a:r>
              <a:rPr lang="en-US" sz="2800" u="sng" dirty="0" smtClean="0">
                <a:solidFill>
                  <a:srgbClr val="C00000"/>
                </a:solidFill>
              </a:rPr>
              <a:t>special</a:t>
            </a:r>
            <a:r>
              <a:rPr lang="en-US" sz="2800" dirty="0" smtClean="0">
                <a:solidFill>
                  <a:srgbClr val="C00000"/>
                </a:solidFill>
              </a:rPr>
              <a:t> </a:t>
            </a:r>
            <a:r>
              <a:rPr lang="en-US" sz="2800" u="sng" dirty="0" smtClean="0">
                <a:solidFill>
                  <a:srgbClr val="C00000"/>
                </a:solidFill>
              </a:rPr>
              <a:t>case</a:t>
            </a:r>
            <a:r>
              <a:rPr lang="en-US" sz="2800" dirty="0" smtClean="0">
                <a:solidFill>
                  <a:srgbClr val="C00000"/>
                </a:solidFill>
              </a:rPr>
              <a:t> where </a:t>
            </a:r>
            <a:endParaRPr lang="en-US" sz="2800" dirty="0">
              <a:solidFill>
                <a:srgbClr val="C00000"/>
              </a:solidFill>
            </a:endParaRPr>
          </a:p>
        </p:txBody>
      </p:sp>
      <p:pic>
        <p:nvPicPr>
          <p:cNvPr id="5" name="Picture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066800" y="3304134"/>
            <a:ext cx="3135630" cy="449580"/>
          </a:xfrm>
          <a:prstGeom prst="rect">
            <a:avLst/>
          </a:prstGeom>
        </p:spPr>
      </p:pic>
      <p:pic>
        <p:nvPicPr>
          <p:cNvPr id="7" name="Picture 6"/>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5257800" y="3282747"/>
            <a:ext cx="2929890" cy="510540"/>
          </a:xfrm>
          <a:prstGeom prst="rect">
            <a:avLst/>
          </a:prstGeom>
        </p:spPr>
      </p:pic>
      <p:pic>
        <p:nvPicPr>
          <p:cNvPr id="4" name="Picture 3"/>
          <p:cNvPicPr>
            <a:picLocks noChangeAspect="1"/>
          </p:cNvPicPr>
          <p:nvPr/>
        </p:nvPicPr>
        <p:blipFill>
          <a:blip r:embed="rId6"/>
          <a:stretch>
            <a:fillRect/>
          </a:stretch>
        </p:blipFill>
        <p:spPr>
          <a:xfrm>
            <a:off x="83543" y="4343400"/>
            <a:ext cx="9091323" cy="1686171"/>
          </a:xfrm>
          <a:prstGeom prst="rect">
            <a:avLst/>
          </a:prstGeom>
        </p:spPr>
      </p:pic>
    </p:spTree>
    <p:extLst>
      <p:ext uri="{BB962C8B-B14F-4D97-AF65-F5344CB8AC3E}">
        <p14:creationId xmlns:p14="http://schemas.microsoft.com/office/powerpoint/2010/main" val="349317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990600" y="4201180"/>
            <a:ext cx="7924800" cy="523220"/>
          </a:xfrm>
          <a:prstGeom prst="rect">
            <a:avLst/>
          </a:prstGeom>
          <a:solidFill>
            <a:srgbClr val="002060"/>
          </a:solidFill>
        </p:spPr>
        <p:txBody>
          <a:bodyPr wrap="square" rtlCol="0">
            <a:spAutoFit/>
          </a:bodyPr>
          <a:lstStyle/>
          <a:p>
            <a:endParaRPr lang="en-US" sz="2800" dirty="0">
              <a:solidFill>
                <a:srgbClr val="FFFF00"/>
              </a:solidFill>
            </a:endParaRPr>
          </a:p>
        </p:txBody>
      </p:sp>
      <p:sp>
        <p:nvSpPr>
          <p:cNvPr id="3" name="Slide Number Placeholder 2"/>
          <p:cNvSpPr>
            <a:spLocks noGrp="1"/>
          </p:cNvSpPr>
          <p:nvPr>
            <p:ph type="sldNum" sz="quarter" idx="12"/>
          </p:nvPr>
        </p:nvSpPr>
        <p:spPr/>
        <p:txBody>
          <a:bodyPr/>
          <a:lstStyle/>
          <a:p>
            <a:fld id="{8CC33826-6C47-413F-88A8-05EB57E6DE90}" type="slidenum">
              <a:rPr lang="en-US" smtClean="0"/>
              <a:pPr/>
              <a:t>31</a:t>
            </a:fld>
            <a:endParaRPr lang="en-US" dirty="0"/>
          </a:p>
        </p:txBody>
      </p:sp>
      <p:sp>
        <p:nvSpPr>
          <p:cNvPr id="16" name="TextBox 15"/>
          <p:cNvSpPr txBox="1"/>
          <p:nvPr/>
        </p:nvSpPr>
        <p:spPr>
          <a:xfrm>
            <a:off x="914400" y="1828800"/>
            <a:ext cx="7620000" cy="523220"/>
          </a:xfrm>
          <a:prstGeom prst="rect">
            <a:avLst/>
          </a:prstGeom>
          <a:noFill/>
        </p:spPr>
        <p:txBody>
          <a:bodyPr wrap="square" rtlCol="0">
            <a:spAutoFit/>
          </a:bodyPr>
          <a:lstStyle/>
          <a:p>
            <a:r>
              <a:rPr lang="en-US" sz="2800" dirty="0" smtClean="0">
                <a:solidFill>
                  <a:srgbClr val="FF0000"/>
                </a:solidFill>
              </a:rPr>
              <a:t>Gapped systems and (reduced)  topological phases</a:t>
            </a:r>
            <a:endParaRPr lang="en-US" sz="2800" dirty="0">
              <a:solidFill>
                <a:srgbClr val="FF0000"/>
              </a:solidFill>
            </a:endParaRPr>
          </a:p>
        </p:txBody>
      </p:sp>
      <p:sp>
        <p:nvSpPr>
          <p:cNvPr id="21" name="Oval 20"/>
          <p:cNvSpPr/>
          <p:nvPr/>
        </p:nvSpPr>
        <p:spPr>
          <a:xfrm>
            <a:off x="0" y="2286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33" name="TextBox 32"/>
          <p:cNvSpPr txBox="1"/>
          <p:nvPr/>
        </p:nvSpPr>
        <p:spPr>
          <a:xfrm>
            <a:off x="1066800" y="6334780"/>
            <a:ext cx="6720875" cy="523220"/>
          </a:xfrm>
          <a:prstGeom prst="rect">
            <a:avLst/>
          </a:prstGeom>
          <a:noFill/>
        </p:spPr>
        <p:txBody>
          <a:bodyPr wrap="square" rtlCol="0">
            <a:spAutoFit/>
          </a:bodyPr>
          <a:lstStyle/>
          <a:p>
            <a:r>
              <a:rPr lang="en-US" sz="2800" dirty="0" smtClean="0"/>
              <a:t>Back to Bloch</a:t>
            </a:r>
            <a:endParaRPr lang="en-US" sz="2800" dirty="0"/>
          </a:p>
        </p:txBody>
      </p:sp>
      <p:sp>
        <p:nvSpPr>
          <p:cNvPr id="20" name="Rectangle 19"/>
          <p:cNvSpPr/>
          <p:nvPr/>
        </p:nvSpPr>
        <p:spPr>
          <a:xfrm>
            <a:off x="914400" y="990600"/>
            <a:ext cx="6533648" cy="523220"/>
          </a:xfrm>
          <a:prstGeom prst="rect">
            <a:avLst/>
          </a:prstGeom>
        </p:spPr>
        <p:txBody>
          <a:bodyPr wrap="none">
            <a:spAutoFit/>
          </a:bodyPr>
          <a:lstStyle/>
          <a:p>
            <a:pPr marL="342900" indent="-342900"/>
            <a:r>
              <a:rPr lang="en-US" sz="2800" dirty="0" smtClean="0">
                <a:solidFill>
                  <a:srgbClr val="FF0000"/>
                </a:solidFill>
              </a:rPr>
              <a:t>Review of symmetry in quantum mechanics</a:t>
            </a:r>
          </a:p>
        </p:txBody>
      </p:sp>
      <p:sp>
        <p:nvSpPr>
          <p:cNvPr id="25" name="Oval 24"/>
          <p:cNvSpPr/>
          <p:nvPr/>
        </p:nvSpPr>
        <p:spPr>
          <a:xfrm>
            <a:off x="0" y="10668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2" name="Oval 31"/>
          <p:cNvSpPr/>
          <p:nvPr/>
        </p:nvSpPr>
        <p:spPr>
          <a:xfrm>
            <a:off x="0" y="19050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a:t>
            </a:r>
            <a:endParaRPr lang="en-US" dirty="0"/>
          </a:p>
        </p:txBody>
      </p:sp>
      <p:sp>
        <p:nvSpPr>
          <p:cNvPr id="34" name="Oval 33"/>
          <p:cNvSpPr/>
          <p:nvPr/>
        </p:nvSpPr>
        <p:spPr>
          <a:xfrm>
            <a:off x="0" y="2743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4</a:t>
            </a:r>
            <a:endParaRPr lang="en-US" dirty="0"/>
          </a:p>
        </p:txBody>
      </p:sp>
      <p:sp>
        <p:nvSpPr>
          <p:cNvPr id="35" name="Oval 34"/>
          <p:cNvSpPr/>
          <p:nvPr/>
        </p:nvSpPr>
        <p:spPr>
          <a:xfrm>
            <a:off x="0" y="3505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5</a:t>
            </a:r>
            <a:endParaRPr lang="en-US" dirty="0"/>
          </a:p>
        </p:txBody>
      </p:sp>
      <p:sp>
        <p:nvSpPr>
          <p:cNvPr id="36" name="Oval 35"/>
          <p:cNvSpPr/>
          <p:nvPr/>
        </p:nvSpPr>
        <p:spPr>
          <a:xfrm>
            <a:off x="0" y="4267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6</a:t>
            </a:r>
            <a:endParaRPr lang="en-US" dirty="0"/>
          </a:p>
        </p:txBody>
      </p:sp>
      <p:sp>
        <p:nvSpPr>
          <p:cNvPr id="38" name="Oval 37"/>
          <p:cNvSpPr/>
          <p:nvPr/>
        </p:nvSpPr>
        <p:spPr>
          <a:xfrm>
            <a:off x="0" y="5029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7</a:t>
            </a:r>
            <a:endParaRPr lang="en-US" dirty="0"/>
          </a:p>
        </p:txBody>
      </p:sp>
      <p:sp>
        <p:nvSpPr>
          <p:cNvPr id="39" name="Oval 38"/>
          <p:cNvSpPr/>
          <p:nvPr/>
        </p:nvSpPr>
        <p:spPr>
          <a:xfrm>
            <a:off x="0" y="57150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8</a:t>
            </a:r>
            <a:endParaRPr lang="en-US" dirty="0"/>
          </a:p>
        </p:txBody>
      </p:sp>
      <p:sp>
        <p:nvSpPr>
          <p:cNvPr id="40" name="Oval 39"/>
          <p:cNvSpPr/>
          <p:nvPr/>
        </p:nvSpPr>
        <p:spPr>
          <a:xfrm>
            <a:off x="0" y="64008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9</a:t>
            </a:r>
            <a:endParaRPr lang="en-US" dirty="0"/>
          </a:p>
        </p:txBody>
      </p:sp>
      <p:sp>
        <p:nvSpPr>
          <p:cNvPr id="42" name="TextBox 41"/>
          <p:cNvSpPr txBox="1"/>
          <p:nvPr/>
        </p:nvSpPr>
        <p:spPr>
          <a:xfrm>
            <a:off x="914400" y="2667000"/>
            <a:ext cx="6720875" cy="523220"/>
          </a:xfrm>
          <a:prstGeom prst="rect">
            <a:avLst/>
          </a:prstGeom>
          <a:noFill/>
        </p:spPr>
        <p:txBody>
          <a:bodyPr wrap="square" rtlCol="0">
            <a:spAutoFit/>
          </a:bodyPr>
          <a:lstStyle/>
          <a:p>
            <a:r>
              <a:rPr lang="en-US" sz="2800" dirty="0" err="1" smtClean="0">
                <a:solidFill>
                  <a:srgbClr val="FF0000"/>
                </a:solidFill>
              </a:rPr>
              <a:t>Equivariant</a:t>
            </a:r>
            <a:r>
              <a:rPr lang="en-US" sz="2800" dirty="0" smtClean="0">
                <a:solidFill>
                  <a:srgbClr val="FF0000"/>
                </a:solidFill>
              </a:rPr>
              <a:t> twisted K-theory of a point</a:t>
            </a:r>
            <a:endParaRPr lang="en-US" sz="2800" dirty="0">
              <a:solidFill>
                <a:srgbClr val="FF0000"/>
              </a:solidFill>
            </a:endParaRPr>
          </a:p>
        </p:txBody>
      </p:sp>
      <p:sp>
        <p:nvSpPr>
          <p:cNvPr id="43" name="TextBox 42"/>
          <p:cNvSpPr txBox="1"/>
          <p:nvPr/>
        </p:nvSpPr>
        <p:spPr>
          <a:xfrm>
            <a:off x="990600" y="3429000"/>
            <a:ext cx="7315200" cy="523220"/>
          </a:xfrm>
          <a:prstGeom prst="rect">
            <a:avLst/>
          </a:prstGeom>
          <a:noFill/>
        </p:spPr>
        <p:txBody>
          <a:bodyPr wrap="square" rtlCol="0">
            <a:spAutoFit/>
          </a:bodyPr>
          <a:lstStyle/>
          <a:p>
            <a:r>
              <a:rPr lang="en-US" sz="2800" dirty="0" smtClean="0">
                <a:solidFill>
                  <a:srgbClr val="FF0000"/>
                </a:solidFill>
              </a:rPr>
              <a:t>Finite-dimensional systems and the 10 CT-groups</a:t>
            </a:r>
            <a:endParaRPr lang="en-US" sz="2800" dirty="0">
              <a:solidFill>
                <a:srgbClr val="FF0000"/>
              </a:solidFill>
            </a:endParaRPr>
          </a:p>
        </p:txBody>
      </p:sp>
      <p:sp>
        <p:nvSpPr>
          <p:cNvPr id="44" name="TextBox 43"/>
          <p:cNvSpPr txBox="1"/>
          <p:nvPr/>
        </p:nvSpPr>
        <p:spPr>
          <a:xfrm>
            <a:off x="990600" y="4191000"/>
            <a:ext cx="7848600" cy="523220"/>
          </a:xfrm>
          <a:prstGeom prst="rect">
            <a:avLst/>
          </a:prstGeom>
          <a:noFill/>
        </p:spPr>
        <p:txBody>
          <a:bodyPr wrap="square" rtlCol="0">
            <a:spAutoFit/>
          </a:bodyPr>
          <a:lstStyle/>
          <a:p>
            <a:r>
              <a:rPr lang="en-US" sz="2800" dirty="0" smtClean="0">
                <a:solidFill>
                  <a:srgbClr val="FFFF00"/>
                </a:solidFill>
              </a:rPr>
              <a:t>Digression: Dyson’s 3-fold way and </a:t>
            </a:r>
            <a:r>
              <a:rPr lang="en-US" sz="2800" dirty="0" err="1" smtClean="0">
                <a:solidFill>
                  <a:srgbClr val="FFFF00"/>
                </a:solidFill>
              </a:rPr>
              <a:t>Altland-Zirnbauer</a:t>
            </a:r>
            <a:r>
              <a:rPr lang="en-US" sz="2800" dirty="0" smtClean="0">
                <a:solidFill>
                  <a:srgbClr val="FFFF00"/>
                </a:solidFill>
              </a:rPr>
              <a:t> </a:t>
            </a:r>
            <a:endParaRPr lang="en-US" sz="2800" dirty="0">
              <a:solidFill>
                <a:srgbClr val="FFFF00"/>
              </a:solidFill>
            </a:endParaRPr>
          </a:p>
        </p:txBody>
      </p:sp>
      <p:sp>
        <p:nvSpPr>
          <p:cNvPr id="45" name="TextBox 44"/>
          <p:cNvSpPr txBox="1"/>
          <p:nvPr/>
        </p:nvSpPr>
        <p:spPr>
          <a:xfrm>
            <a:off x="990600" y="4953000"/>
            <a:ext cx="6720875" cy="523220"/>
          </a:xfrm>
          <a:prstGeom prst="rect">
            <a:avLst/>
          </a:prstGeom>
          <a:noFill/>
        </p:spPr>
        <p:txBody>
          <a:bodyPr wrap="square" rtlCol="0">
            <a:spAutoFit/>
          </a:bodyPr>
          <a:lstStyle/>
          <a:p>
            <a:r>
              <a:rPr lang="en-US" sz="2800" dirty="0" smtClean="0"/>
              <a:t>Bloch Theory</a:t>
            </a:r>
            <a:endParaRPr lang="en-US" sz="2800" dirty="0"/>
          </a:p>
        </p:txBody>
      </p:sp>
      <p:sp>
        <p:nvSpPr>
          <p:cNvPr id="46" name="TextBox 45"/>
          <p:cNvSpPr txBox="1"/>
          <p:nvPr/>
        </p:nvSpPr>
        <p:spPr>
          <a:xfrm>
            <a:off x="1066800" y="5638800"/>
            <a:ext cx="6720875" cy="523220"/>
          </a:xfrm>
          <a:prstGeom prst="rect">
            <a:avLst/>
          </a:prstGeom>
          <a:noFill/>
        </p:spPr>
        <p:txBody>
          <a:bodyPr wrap="square" rtlCol="0">
            <a:spAutoFit/>
          </a:bodyPr>
          <a:lstStyle/>
          <a:p>
            <a:r>
              <a:rPr lang="en-US" sz="2800" dirty="0" err="1" smtClean="0"/>
              <a:t>Equivariant</a:t>
            </a:r>
            <a:r>
              <a:rPr lang="en-US" sz="2800" dirty="0" smtClean="0"/>
              <a:t> twisted K-theory of a </a:t>
            </a:r>
            <a:r>
              <a:rPr lang="en-US" sz="2800" dirty="0" err="1" smtClean="0"/>
              <a:t>groupoid</a:t>
            </a:r>
            <a:r>
              <a:rPr lang="en-US" sz="2800" dirty="0" smtClean="0"/>
              <a:t>. </a:t>
            </a:r>
            <a:endParaRPr lang="en-US" sz="2800" dirty="0"/>
          </a:p>
        </p:txBody>
      </p:sp>
      <p:sp>
        <p:nvSpPr>
          <p:cNvPr id="22" name="TextBox 21"/>
          <p:cNvSpPr txBox="1"/>
          <p:nvPr/>
        </p:nvSpPr>
        <p:spPr>
          <a:xfrm>
            <a:off x="990600" y="186670"/>
            <a:ext cx="7620000" cy="523220"/>
          </a:xfrm>
          <a:prstGeom prst="rect">
            <a:avLst/>
          </a:prstGeom>
          <a:noFill/>
        </p:spPr>
        <p:txBody>
          <a:bodyPr wrap="square" rtlCol="0">
            <a:spAutoFit/>
          </a:bodyPr>
          <a:lstStyle/>
          <a:p>
            <a:r>
              <a:rPr lang="en-US" sz="2800" dirty="0" smtClean="0">
                <a:solidFill>
                  <a:srgbClr val="FF0000"/>
                </a:solidFill>
              </a:rPr>
              <a:t>Introduction</a:t>
            </a:r>
            <a:endParaRPr lang="en-US" sz="2800" dirty="0">
              <a:solidFill>
                <a:srgbClr val="FF0000"/>
              </a:solidFill>
            </a:endParaRPr>
          </a:p>
        </p:txBody>
      </p:sp>
    </p:spTree>
    <p:extLst>
      <p:ext uri="{BB962C8B-B14F-4D97-AF65-F5344CB8AC3E}">
        <p14:creationId xmlns:p14="http://schemas.microsoft.com/office/powerpoint/2010/main" val="4941070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33"/>
            <a:ext cx="8229600" cy="1143000"/>
          </a:xfrm>
        </p:spPr>
        <p:txBody>
          <a:bodyPr/>
          <a:lstStyle/>
          <a:p>
            <a:r>
              <a:rPr lang="en-US" dirty="0" smtClean="0"/>
              <a:t>Digression: Dyson’s 3-fold way</a:t>
            </a:r>
            <a:endParaRPr lang="en-US" dirty="0"/>
          </a:p>
        </p:txBody>
      </p:sp>
      <p:sp>
        <p:nvSpPr>
          <p:cNvPr id="3" name="TextBox 2"/>
          <p:cNvSpPr txBox="1"/>
          <p:nvPr/>
        </p:nvSpPr>
        <p:spPr>
          <a:xfrm>
            <a:off x="0" y="1178048"/>
            <a:ext cx="9144000" cy="954107"/>
          </a:xfrm>
          <a:prstGeom prst="rect">
            <a:avLst/>
          </a:prstGeom>
          <a:noFill/>
        </p:spPr>
        <p:txBody>
          <a:bodyPr wrap="square" rtlCol="0">
            <a:spAutoFit/>
          </a:bodyPr>
          <a:lstStyle/>
          <a:p>
            <a:r>
              <a:rPr lang="en-US" sz="2800" dirty="0" smtClean="0">
                <a:solidFill>
                  <a:srgbClr val="FF0000"/>
                </a:solidFill>
              </a:rPr>
              <a:t>Dyson’s Problem: Given a symmetry type (G,</a:t>
            </a:r>
            <a:r>
              <a:rPr lang="en-US" sz="2800" dirty="0" smtClean="0">
                <a:solidFill>
                  <a:srgbClr val="FF0000"/>
                </a:solidFill>
                <a:sym typeface="Mathematica1" panose="05000502060100000001" pitchFamily="2" charset="2"/>
              </a:rPr>
              <a:t>,) with c=1 and</a:t>
            </a:r>
          </a:p>
          <a:p>
            <a:r>
              <a:rPr lang="en-US" sz="2800" dirty="0" smtClean="0">
                <a:solidFill>
                  <a:srgbClr val="FF0000"/>
                </a:solidFill>
                <a:latin typeface="Script MT Bold" panose="03040602040607080904" pitchFamily="66" charset="0"/>
                <a:sym typeface="Mathematica1" panose="05000502060100000001" pitchFamily="2" charset="2"/>
              </a:rPr>
              <a:t>H</a:t>
            </a:r>
            <a:r>
              <a:rPr lang="en-US" sz="2800" dirty="0">
                <a:solidFill>
                  <a:srgbClr val="FF0000"/>
                </a:solidFill>
                <a:sym typeface="Mathematica1" panose="05000502060100000001" pitchFamily="2" charset="2"/>
              </a:rPr>
              <a:t>,</a:t>
            </a:r>
            <a:r>
              <a:rPr lang="en-US" sz="2800" dirty="0" smtClean="0">
                <a:solidFill>
                  <a:srgbClr val="FF0000"/>
                </a:solidFill>
                <a:sym typeface="Mathematica1" panose="05000502060100000001" pitchFamily="2" charset="2"/>
              </a:rPr>
              <a:t>  what is the ensemble of commuting Hamiltonians? </a:t>
            </a:r>
            <a:endParaRPr lang="en-US" sz="2800" dirty="0">
              <a:solidFill>
                <a:srgbClr val="FF0000"/>
              </a:solidFill>
            </a:endParaRPr>
          </a:p>
        </p:txBody>
      </p:sp>
      <p:sp>
        <p:nvSpPr>
          <p:cNvPr id="4" name="TextBox 3"/>
          <p:cNvSpPr txBox="1"/>
          <p:nvPr/>
        </p:nvSpPr>
        <p:spPr>
          <a:xfrm>
            <a:off x="0" y="2438910"/>
            <a:ext cx="9144000" cy="954107"/>
          </a:xfrm>
          <a:prstGeom prst="rect">
            <a:avLst/>
          </a:prstGeom>
          <a:noFill/>
        </p:spPr>
        <p:txBody>
          <a:bodyPr wrap="square" rtlCol="0">
            <a:spAutoFit/>
          </a:bodyPr>
          <a:lstStyle/>
          <a:p>
            <a:r>
              <a:rPr lang="en-US" sz="2800" dirty="0" err="1" smtClean="0">
                <a:solidFill>
                  <a:srgbClr val="0070C0"/>
                </a:solidFill>
              </a:rPr>
              <a:t>Schur’s</a:t>
            </a:r>
            <a:r>
              <a:rPr lang="en-US" sz="2800" dirty="0" smtClean="0">
                <a:solidFill>
                  <a:srgbClr val="0070C0"/>
                </a:solidFill>
              </a:rPr>
              <a:t> lemma for irreducible </a:t>
            </a:r>
            <a:r>
              <a:rPr lang="en-US" sz="2800" dirty="0" smtClean="0">
                <a:solidFill>
                  <a:srgbClr val="0070C0"/>
                </a:solidFill>
                <a:sym typeface="Mathematica1" panose="05000502060100000001" pitchFamily="2" charset="2"/>
              </a:rPr>
              <a:t>-twisted representations: Z(</a:t>
            </a:r>
            <a:r>
              <a:rPr lang="en-US" sz="2800" dirty="0" smtClean="0">
                <a:solidFill>
                  <a:srgbClr val="0070C0"/>
                </a:solidFill>
                <a:latin typeface="Script MT Bold" panose="03040602040607080904" pitchFamily="66" charset="0"/>
                <a:sym typeface="Mathematica1" panose="05000502060100000001" pitchFamily="2" charset="2"/>
              </a:rPr>
              <a:t>H</a:t>
            </a:r>
            <a:r>
              <a:rPr lang="en-US" sz="2800" baseline="-25000" dirty="0" smtClean="0">
                <a:solidFill>
                  <a:srgbClr val="0070C0"/>
                </a:solidFill>
                <a:latin typeface="Script MT Bold" panose="03040602040607080904" pitchFamily="66" charset="0"/>
                <a:sym typeface="Mathematica1" panose="05000502060100000001" pitchFamily="2" charset="2"/>
              </a:rPr>
              <a:t></a:t>
            </a:r>
            <a:r>
              <a:rPr lang="en-US" sz="2800" dirty="0" smtClean="0">
                <a:solidFill>
                  <a:srgbClr val="0070C0"/>
                </a:solidFill>
                <a:sym typeface="Mathematica1" panose="05000502060100000001" pitchFamily="2" charset="2"/>
              </a:rPr>
              <a:t>) is a real associative division algebra. </a:t>
            </a:r>
            <a:endParaRPr lang="en-US" sz="2800" dirty="0">
              <a:solidFill>
                <a:srgbClr val="0070C0"/>
              </a:solidFill>
            </a:endParaRPr>
          </a:p>
        </p:txBody>
      </p:sp>
      <p:sp>
        <p:nvSpPr>
          <p:cNvPr id="5" name="TextBox 4"/>
          <p:cNvSpPr txBox="1"/>
          <p:nvPr/>
        </p:nvSpPr>
        <p:spPr>
          <a:xfrm>
            <a:off x="0" y="3534910"/>
            <a:ext cx="9144000" cy="1077218"/>
          </a:xfrm>
          <a:prstGeom prst="rect">
            <a:avLst/>
          </a:prstGeom>
          <a:noFill/>
        </p:spPr>
        <p:txBody>
          <a:bodyPr wrap="square" rtlCol="0">
            <a:spAutoFit/>
          </a:bodyPr>
          <a:lstStyle/>
          <a:p>
            <a:r>
              <a:rPr lang="en-US" sz="3200" dirty="0" err="1" smtClean="0">
                <a:solidFill>
                  <a:srgbClr val="7030A0"/>
                </a:solidFill>
              </a:rPr>
              <a:t>Frobenius</a:t>
            </a:r>
            <a:r>
              <a:rPr lang="en-US" sz="3200" dirty="0" smtClean="0">
                <a:solidFill>
                  <a:srgbClr val="7030A0"/>
                </a:solidFill>
              </a:rPr>
              <a:t> theorem: There are three real associative division algebras </a:t>
            </a:r>
            <a:r>
              <a:rPr lang="en-US" sz="3200" dirty="0" smtClean="0">
                <a:solidFill>
                  <a:srgbClr val="7030A0"/>
                </a:solidFill>
                <a:latin typeface="Mathematica7Mono" panose="00000400000000000000" pitchFamily="2" charset="0"/>
                <a:ea typeface="Mathematica7Mono" panose="00000400000000000000" pitchFamily="2" charset="0"/>
              </a:rPr>
              <a:t>R</a:t>
            </a:r>
            <a:r>
              <a:rPr lang="en-US" sz="3200" dirty="0" smtClean="0">
                <a:solidFill>
                  <a:srgbClr val="7030A0"/>
                </a:solidFill>
              </a:rPr>
              <a:t>,</a:t>
            </a:r>
            <a:r>
              <a:rPr lang="en-US" sz="3200" dirty="0" smtClean="0">
                <a:solidFill>
                  <a:srgbClr val="7030A0"/>
                </a:solidFill>
                <a:latin typeface="Mathematica7Mono" panose="00000400000000000000" pitchFamily="2" charset="0"/>
                <a:ea typeface="Mathematica7Mono" panose="00000400000000000000" pitchFamily="2" charset="0"/>
              </a:rPr>
              <a:t>C</a:t>
            </a:r>
            <a:r>
              <a:rPr lang="en-US" sz="3200" dirty="0" smtClean="0">
                <a:solidFill>
                  <a:srgbClr val="7030A0"/>
                </a:solidFill>
              </a:rPr>
              <a:t>,</a:t>
            </a:r>
            <a:r>
              <a:rPr lang="en-US" sz="3200" dirty="0" smtClean="0">
                <a:solidFill>
                  <a:srgbClr val="7030A0"/>
                </a:solidFill>
                <a:latin typeface="Mathematica7Mono" panose="00000400000000000000" pitchFamily="2" charset="0"/>
                <a:ea typeface="Mathematica7Mono" panose="00000400000000000000" pitchFamily="2" charset="0"/>
              </a:rPr>
              <a:t>H</a:t>
            </a:r>
            <a:r>
              <a:rPr lang="en-US" sz="3200" dirty="0" smtClean="0">
                <a:solidFill>
                  <a:srgbClr val="7030A0"/>
                </a:solidFill>
              </a:rPr>
              <a:t>.  </a:t>
            </a:r>
            <a:endParaRPr lang="en-US" sz="3200" dirty="0">
              <a:solidFill>
                <a:srgbClr val="7030A0"/>
              </a:solidFill>
            </a:endParaRPr>
          </a:p>
        </p:txBody>
      </p:sp>
      <p:pic>
        <p:nvPicPr>
          <p:cNvPr id="7" name="Picture 6"/>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548070" y="4883765"/>
            <a:ext cx="3699510" cy="426720"/>
          </a:xfrm>
          <a:prstGeom prst="rect">
            <a:avLst/>
          </a:prstGeom>
        </p:spPr>
      </p:pic>
      <p:pic>
        <p:nvPicPr>
          <p:cNvPr id="8" name="Picture 7"/>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697355" y="5562600"/>
            <a:ext cx="5749290" cy="510540"/>
          </a:xfrm>
          <a:prstGeom prst="rect">
            <a:avLst/>
          </a:prstGeom>
        </p:spPr>
      </p:pic>
      <p:pic>
        <p:nvPicPr>
          <p:cNvPr id="10" name="Picture 9"/>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907030" y="6325255"/>
            <a:ext cx="3329940" cy="506730"/>
          </a:xfrm>
          <a:prstGeom prst="rect">
            <a:avLst/>
          </a:prstGeom>
        </p:spPr>
      </p:pic>
    </p:spTree>
    <p:extLst>
      <p:ext uri="{BB962C8B-B14F-4D97-AF65-F5344CB8AC3E}">
        <p14:creationId xmlns:p14="http://schemas.microsoft.com/office/powerpoint/2010/main" val="247528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Generalizes to 10-fold way</a:t>
            </a:r>
            <a:endParaRPr lang="en-US" dirty="0"/>
          </a:p>
        </p:txBody>
      </p:sp>
      <p:sp>
        <p:nvSpPr>
          <p:cNvPr id="3" name="TextBox 2"/>
          <p:cNvSpPr txBox="1"/>
          <p:nvPr/>
        </p:nvSpPr>
        <p:spPr>
          <a:xfrm>
            <a:off x="0" y="1132020"/>
            <a:ext cx="9144000" cy="954107"/>
          </a:xfrm>
          <a:prstGeom prst="rect">
            <a:avLst/>
          </a:prstGeom>
          <a:noFill/>
        </p:spPr>
        <p:txBody>
          <a:bodyPr wrap="square" rtlCol="0">
            <a:spAutoFit/>
          </a:bodyPr>
          <a:lstStyle/>
          <a:p>
            <a:r>
              <a:rPr lang="en-US" sz="2800" dirty="0" smtClean="0">
                <a:solidFill>
                  <a:srgbClr val="FF0000"/>
                </a:solidFill>
              </a:rPr>
              <a:t>Given a symmetry type (G,</a:t>
            </a:r>
            <a:r>
              <a:rPr lang="en-US" sz="2800" dirty="0" smtClean="0">
                <a:solidFill>
                  <a:srgbClr val="FF0000"/>
                </a:solidFill>
                <a:sym typeface="Mathematica1" panose="05000502060100000001" pitchFamily="2" charset="2"/>
              </a:rPr>
              <a:t>,,c) and  </a:t>
            </a:r>
            <a:r>
              <a:rPr lang="en-US" sz="2800" dirty="0" smtClean="0">
                <a:solidFill>
                  <a:srgbClr val="FF0000"/>
                </a:solidFill>
                <a:latin typeface="Script MT Bold" panose="03040602040607080904" pitchFamily="66" charset="0"/>
                <a:sym typeface="Mathematica1" panose="05000502060100000001" pitchFamily="2" charset="2"/>
              </a:rPr>
              <a:t>H</a:t>
            </a:r>
            <a:r>
              <a:rPr lang="en-US" sz="2800" dirty="0" smtClean="0">
                <a:solidFill>
                  <a:srgbClr val="FF0000"/>
                </a:solidFill>
                <a:sym typeface="Mathematica1" panose="05000502060100000001" pitchFamily="2" charset="2"/>
              </a:rPr>
              <a:t>,  what is the ensemble of </a:t>
            </a:r>
            <a:r>
              <a:rPr lang="en-US" sz="2800" u="sng" dirty="0" smtClean="0">
                <a:solidFill>
                  <a:srgbClr val="FF0000"/>
                </a:solidFill>
                <a:sym typeface="Mathematica1" panose="05000502060100000001" pitchFamily="2" charset="2"/>
              </a:rPr>
              <a:t>graded-commuting</a:t>
            </a:r>
            <a:r>
              <a:rPr lang="en-US" sz="2800" dirty="0" smtClean="0">
                <a:solidFill>
                  <a:srgbClr val="FF0000"/>
                </a:solidFill>
                <a:sym typeface="Mathematica1" panose="05000502060100000001" pitchFamily="2" charset="2"/>
              </a:rPr>
              <a:t> Hamiltonians? </a:t>
            </a:r>
            <a:endParaRPr lang="en-US" sz="2800" dirty="0">
              <a:solidFill>
                <a:srgbClr val="FF0000"/>
              </a:solidFill>
            </a:endParaRPr>
          </a:p>
        </p:txBody>
      </p:sp>
      <p:sp>
        <p:nvSpPr>
          <p:cNvPr id="4" name="TextBox 3"/>
          <p:cNvSpPr txBox="1"/>
          <p:nvPr/>
        </p:nvSpPr>
        <p:spPr>
          <a:xfrm>
            <a:off x="0" y="2237072"/>
            <a:ext cx="9144000" cy="954107"/>
          </a:xfrm>
          <a:prstGeom prst="rect">
            <a:avLst/>
          </a:prstGeom>
          <a:noFill/>
        </p:spPr>
        <p:txBody>
          <a:bodyPr wrap="square" rtlCol="0">
            <a:spAutoFit/>
          </a:bodyPr>
          <a:lstStyle/>
          <a:p>
            <a:r>
              <a:rPr lang="en-US" sz="2800" dirty="0" err="1" smtClean="0">
                <a:solidFill>
                  <a:srgbClr val="0070C0"/>
                </a:solidFill>
              </a:rPr>
              <a:t>Schur’s</a:t>
            </a:r>
            <a:r>
              <a:rPr lang="en-US" sz="2800" dirty="0" smtClean="0">
                <a:solidFill>
                  <a:srgbClr val="0070C0"/>
                </a:solidFill>
              </a:rPr>
              <a:t> lemma for irreducible (</a:t>
            </a:r>
            <a:r>
              <a:rPr lang="en-US" sz="2800" dirty="0" smtClean="0">
                <a:solidFill>
                  <a:srgbClr val="0070C0"/>
                </a:solidFill>
                <a:sym typeface="Mathematica1" panose="05000502060100000001" pitchFamily="2" charset="2"/>
              </a:rPr>
              <a:t>,,c)-twisted representations: </a:t>
            </a:r>
            <a:r>
              <a:rPr lang="en-US" sz="2800" dirty="0" err="1" smtClean="0">
                <a:solidFill>
                  <a:srgbClr val="0070C0"/>
                </a:solidFill>
                <a:sym typeface="Mathematica1" panose="05000502060100000001" pitchFamily="2" charset="2"/>
              </a:rPr>
              <a:t>Z</a:t>
            </a:r>
            <a:r>
              <a:rPr lang="en-US" sz="2800" baseline="-25000" dirty="0" err="1" smtClean="0">
                <a:solidFill>
                  <a:srgbClr val="0070C0"/>
                </a:solidFill>
                <a:sym typeface="Mathematica1" panose="05000502060100000001" pitchFamily="2" charset="2"/>
              </a:rPr>
              <a:t>s</a:t>
            </a:r>
            <a:r>
              <a:rPr lang="en-US" sz="2800" dirty="0" smtClean="0">
                <a:solidFill>
                  <a:srgbClr val="0070C0"/>
                </a:solidFill>
                <a:sym typeface="Mathematica1" panose="05000502060100000001" pitchFamily="2" charset="2"/>
              </a:rPr>
              <a:t>(</a:t>
            </a:r>
            <a:r>
              <a:rPr lang="en-US" sz="2800" dirty="0" smtClean="0">
                <a:solidFill>
                  <a:srgbClr val="0070C0"/>
                </a:solidFill>
                <a:latin typeface="Script MT Bold" panose="03040602040607080904" pitchFamily="66" charset="0"/>
                <a:sym typeface="Mathematica1" panose="05000502060100000001" pitchFamily="2" charset="2"/>
              </a:rPr>
              <a:t>H</a:t>
            </a:r>
            <a:r>
              <a:rPr lang="en-US" sz="2800" baseline="-25000" dirty="0" smtClean="0">
                <a:solidFill>
                  <a:srgbClr val="0070C0"/>
                </a:solidFill>
                <a:latin typeface="Script MT Bold" panose="03040602040607080904" pitchFamily="66" charset="0"/>
                <a:sym typeface="Mathematica1" panose="05000502060100000001" pitchFamily="2" charset="2"/>
              </a:rPr>
              <a:t></a:t>
            </a:r>
            <a:r>
              <a:rPr lang="en-US" sz="2800" dirty="0" smtClean="0">
                <a:solidFill>
                  <a:srgbClr val="0070C0"/>
                </a:solidFill>
                <a:sym typeface="Mathematica1" panose="05000502060100000001" pitchFamily="2" charset="2"/>
              </a:rPr>
              <a:t>) is a real associative super-division algebra. </a:t>
            </a:r>
            <a:endParaRPr lang="en-US" sz="2800" dirty="0">
              <a:solidFill>
                <a:srgbClr val="0070C0"/>
              </a:solidFill>
            </a:endParaRPr>
          </a:p>
        </p:txBody>
      </p:sp>
      <p:sp>
        <p:nvSpPr>
          <p:cNvPr id="5" name="TextBox 4"/>
          <p:cNvSpPr txBox="1"/>
          <p:nvPr/>
        </p:nvSpPr>
        <p:spPr>
          <a:xfrm>
            <a:off x="0" y="3392946"/>
            <a:ext cx="9144000" cy="954107"/>
          </a:xfrm>
          <a:prstGeom prst="rect">
            <a:avLst/>
          </a:prstGeom>
          <a:noFill/>
        </p:spPr>
        <p:txBody>
          <a:bodyPr wrap="square" rtlCol="0">
            <a:spAutoFit/>
          </a:bodyPr>
          <a:lstStyle/>
          <a:p>
            <a:r>
              <a:rPr lang="en-US" sz="2800" dirty="0" smtClean="0">
                <a:solidFill>
                  <a:srgbClr val="7030A0"/>
                </a:solidFill>
              </a:rPr>
              <a:t>Theorem</a:t>
            </a:r>
            <a:r>
              <a:rPr lang="en-US" sz="2800" dirty="0">
                <a:solidFill>
                  <a:srgbClr val="7030A0"/>
                </a:solidFill>
              </a:rPr>
              <a:t> </a:t>
            </a:r>
            <a:r>
              <a:rPr lang="en-US" sz="2800" dirty="0" smtClean="0">
                <a:solidFill>
                  <a:srgbClr val="7030A0"/>
                </a:solidFill>
              </a:rPr>
              <a:t>(Wall, </a:t>
            </a:r>
            <a:r>
              <a:rPr lang="en-US" sz="2800" dirty="0" err="1" smtClean="0">
                <a:solidFill>
                  <a:srgbClr val="7030A0"/>
                </a:solidFill>
              </a:rPr>
              <a:t>Deligne</a:t>
            </a:r>
            <a:r>
              <a:rPr lang="en-US" sz="2800" dirty="0" smtClean="0">
                <a:solidFill>
                  <a:srgbClr val="7030A0"/>
                </a:solidFill>
              </a:rPr>
              <a:t>):  There are ten real associative super-division algebras:  </a:t>
            </a:r>
            <a:endParaRPr lang="en-US" sz="2800" dirty="0">
              <a:solidFill>
                <a:srgbClr val="7030A0"/>
              </a:solidFill>
            </a:endParaRPr>
          </a:p>
        </p:txBody>
      </p:sp>
      <p:pic>
        <p:nvPicPr>
          <p:cNvPr id="8" name="Picture 7"/>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447800" y="6172200"/>
            <a:ext cx="5928360" cy="533400"/>
          </a:xfrm>
          <a:prstGeom prst="rect">
            <a:avLst/>
          </a:prstGeom>
        </p:spPr>
      </p:pic>
      <p:pic>
        <p:nvPicPr>
          <p:cNvPr id="6" name="Picture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066800" y="4628734"/>
            <a:ext cx="6473190" cy="529590"/>
          </a:xfrm>
          <a:prstGeom prst="rect">
            <a:avLst/>
          </a:prstGeom>
        </p:spPr>
      </p:pic>
      <p:pic>
        <p:nvPicPr>
          <p:cNvPr id="7" name="Picture 6"/>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362200" y="5460905"/>
            <a:ext cx="3699510" cy="426720"/>
          </a:xfrm>
          <a:prstGeom prst="rect">
            <a:avLst/>
          </a:prstGeom>
        </p:spPr>
      </p:pic>
    </p:spTree>
    <p:extLst>
      <p:ext uri="{BB962C8B-B14F-4D97-AF65-F5344CB8AC3E}">
        <p14:creationId xmlns:p14="http://schemas.microsoft.com/office/powerpoint/2010/main" val="255675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990600" y="5001280"/>
            <a:ext cx="7924800" cy="523220"/>
          </a:xfrm>
          <a:prstGeom prst="rect">
            <a:avLst/>
          </a:prstGeom>
          <a:solidFill>
            <a:srgbClr val="002060"/>
          </a:solidFill>
        </p:spPr>
        <p:txBody>
          <a:bodyPr wrap="square" rtlCol="0">
            <a:spAutoFit/>
          </a:bodyPr>
          <a:lstStyle/>
          <a:p>
            <a:endParaRPr lang="en-US" sz="2800" dirty="0">
              <a:solidFill>
                <a:srgbClr val="FFFF00"/>
              </a:solidFill>
            </a:endParaRPr>
          </a:p>
        </p:txBody>
      </p:sp>
      <p:sp>
        <p:nvSpPr>
          <p:cNvPr id="3" name="Slide Number Placeholder 2"/>
          <p:cNvSpPr>
            <a:spLocks noGrp="1"/>
          </p:cNvSpPr>
          <p:nvPr>
            <p:ph type="sldNum" sz="quarter" idx="12"/>
          </p:nvPr>
        </p:nvSpPr>
        <p:spPr/>
        <p:txBody>
          <a:bodyPr/>
          <a:lstStyle/>
          <a:p>
            <a:fld id="{8CC33826-6C47-413F-88A8-05EB57E6DE90}" type="slidenum">
              <a:rPr lang="en-US" smtClean="0"/>
              <a:pPr/>
              <a:t>34</a:t>
            </a:fld>
            <a:endParaRPr lang="en-US" dirty="0"/>
          </a:p>
        </p:txBody>
      </p:sp>
      <p:sp>
        <p:nvSpPr>
          <p:cNvPr id="16" name="TextBox 15"/>
          <p:cNvSpPr txBox="1"/>
          <p:nvPr/>
        </p:nvSpPr>
        <p:spPr>
          <a:xfrm>
            <a:off x="914400" y="1828800"/>
            <a:ext cx="7620000" cy="523220"/>
          </a:xfrm>
          <a:prstGeom prst="rect">
            <a:avLst/>
          </a:prstGeom>
          <a:noFill/>
        </p:spPr>
        <p:txBody>
          <a:bodyPr wrap="square" rtlCol="0">
            <a:spAutoFit/>
          </a:bodyPr>
          <a:lstStyle/>
          <a:p>
            <a:r>
              <a:rPr lang="en-US" sz="2800" dirty="0" smtClean="0">
                <a:solidFill>
                  <a:srgbClr val="FF0000"/>
                </a:solidFill>
              </a:rPr>
              <a:t>Gapped systems and (reduced)  topological phases</a:t>
            </a:r>
            <a:endParaRPr lang="en-US" sz="2800" dirty="0">
              <a:solidFill>
                <a:srgbClr val="FF0000"/>
              </a:solidFill>
            </a:endParaRPr>
          </a:p>
        </p:txBody>
      </p:sp>
      <p:sp>
        <p:nvSpPr>
          <p:cNvPr id="21" name="Oval 20"/>
          <p:cNvSpPr/>
          <p:nvPr/>
        </p:nvSpPr>
        <p:spPr>
          <a:xfrm>
            <a:off x="0" y="2286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33" name="TextBox 32"/>
          <p:cNvSpPr txBox="1"/>
          <p:nvPr/>
        </p:nvSpPr>
        <p:spPr>
          <a:xfrm>
            <a:off x="1066800" y="6334780"/>
            <a:ext cx="6720875" cy="523220"/>
          </a:xfrm>
          <a:prstGeom prst="rect">
            <a:avLst/>
          </a:prstGeom>
          <a:noFill/>
        </p:spPr>
        <p:txBody>
          <a:bodyPr wrap="square" rtlCol="0">
            <a:spAutoFit/>
          </a:bodyPr>
          <a:lstStyle/>
          <a:p>
            <a:r>
              <a:rPr lang="en-US" sz="2800" dirty="0" smtClean="0"/>
              <a:t>Back to Bloch</a:t>
            </a:r>
            <a:endParaRPr lang="en-US" sz="2800" dirty="0"/>
          </a:p>
        </p:txBody>
      </p:sp>
      <p:sp>
        <p:nvSpPr>
          <p:cNvPr id="20" name="Rectangle 19"/>
          <p:cNvSpPr/>
          <p:nvPr/>
        </p:nvSpPr>
        <p:spPr>
          <a:xfrm>
            <a:off x="914400" y="990600"/>
            <a:ext cx="6533648" cy="523220"/>
          </a:xfrm>
          <a:prstGeom prst="rect">
            <a:avLst/>
          </a:prstGeom>
        </p:spPr>
        <p:txBody>
          <a:bodyPr wrap="none">
            <a:spAutoFit/>
          </a:bodyPr>
          <a:lstStyle/>
          <a:p>
            <a:pPr marL="342900" indent="-342900"/>
            <a:r>
              <a:rPr lang="en-US" sz="2800" dirty="0" smtClean="0">
                <a:solidFill>
                  <a:srgbClr val="FF0000"/>
                </a:solidFill>
              </a:rPr>
              <a:t>Review of symmetry in quantum mechanics</a:t>
            </a:r>
          </a:p>
        </p:txBody>
      </p:sp>
      <p:sp>
        <p:nvSpPr>
          <p:cNvPr id="25" name="Oval 24"/>
          <p:cNvSpPr/>
          <p:nvPr/>
        </p:nvSpPr>
        <p:spPr>
          <a:xfrm>
            <a:off x="0" y="10668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2" name="Oval 31"/>
          <p:cNvSpPr/>
          <p:nvPr/>
        </p:nvSpPr>
        <p:spPr>
          <a:xfrm>
            <a:off x="0" y="19050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a:t>
            </a:r>
            <a:endParaRPr lang="en-US" dirty="0"/>
          </a:p>
        </p:txBody>
      </p:sp>
      <p:sp>
        <p:nvSpPr>
          <p:cNvPr id="34" name="Oval 33"/>
          <p:cNvSpPr/>
          <p:nvPr/>
        </p:nvSpPr>
        <p:spPr>
          <a:xfrm>
            <a:off x="0" y="2743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4</a:t>
            </a:r>
            <a:endParaRPr lang="en-US" dirty="0"/>
          </a:p>
        </p:txBody>
      </p:sp>
      <p:sp>
        <p:nvSpPr>
          <p:cNvPr id="35" name="Oval 34"/>
          <p:cNvSpPr/>
          <p:nvPr/>
        </p:nvSpPr>
        <p:spPr>
          <a:xfrm>
            <a:off x="0" y="3505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5</a:t>
            </a:r>
            <a:endParaRPr lang="en-US" dirty="0"/>
          </a:p>
        </p:txBody>
      </p:sp>
      <p:sp>
        <p:nvSpPr>
          <p:cNvPr id="36" name="Oval 35"/>
          <p:cNvSpPr/>
          <p:nvPr/>
        </p:nvSpPr>
        <p:spPr>
          <a:xfrm>
            <a:off x="0" y="4267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6</a:t>
            </a:r>
            <a:endParaRPr lang="en-US" dirty="0"/>
          </a:p>
        </p:txBody>
      </p:sp>
      <p:sp>
        <p:nvSpPr>
          <p:cNvPr id="38" name="Oval 37"/>
          <p:cNvSpPr/>
          <p:nvPr/>
        </p:nvSpPr>
        <p:spPr>
          <a:xfrm>
            <a:off x="0" y="5029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7</a:t>
            </a:r>
            <a:endParaRPr lang="en-US" dirty="0"/>
          </a:p>
        </p:txBody>
      </p:sp>
      <p:sp>
        <p:nvSpPr>
          <p:cNvPr id="39" name="Oval 38"/>
          <p:cNvSpPr/>
          <p:nvPr/>
        </p:nvSpPr>
        <p:spPr>
          <a:xfrm>
            <a:off x="0" y="57150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8</a:t>
            </a:r>
            <a:endParaRPr lang="en-US" dirty="0"/>
          </a:p>
        </p:txBody>
      </p:sp>
      <p:sp>
        <p:nvSpPr>
          <p:cNvPr id="40" name="Oval 39"/>
          <p:cNvSpPr/>
          <p:nvPr/>
        </p:nvSpPr>
        <p:spPr>
          <a:xfrm>
            <a:off x="0" y="64008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9</a:t>
            </a:r>
            <a:endParaRPr lang="en-US" dirty="0"/>
          </a:p>
        </p:txBody>
      </p:sp>
      <p:sp>
        <p:nvSpPr>
          <p:cNvPr id="42" name="TextBox 41"/>
          <p:cNvSpPr txBox="1"/>
          <p:nvPr/>
        </p:nvSpPr>
        <p:spPr>
          <a:xfrm>
            <a:off x="914400" y="2667000"/>
            <a:ext cx="6720875" cy="523220"/>
          </a:xfrm>
          <a:prstGeom prst="rect">
            <a:avLst/>
          </a:prstGeom>
          <a:noFill/>
        </p:spPr>
        <p:txBody>
          <a:bodyPr wrap="square" rtlCol="0">
            <a:spAutoFit/>
          </a:bodyPr>
          <a:lstStyle/>
          <a:p>
            <a:r>
              <a:rPr lang="en-US" sz="2800" dirty="0" err="1" smtClean="0">
                <a:solidFill>
                  <a:srgbClr val="FF0000"/>
                </a:solidFill>
              </a:rPr>
              <a:t>Equivariant</a:t>
            </a:r>
            <a:r>
              <a:rPr lang="en-US" sz="2800" dirty="0" smtClean="0">
                <a:solidFill>
                  <a:srgbClr val="FF0000"/>
                </a:solidFill>
              </a:rPr>
              <a:t> twisted K-theory of a point</a:t>
            </a:r>
            <a:endParaRPr lang="en-US" sz="2800" dirty="0">
              <a:solidFill>
                <a:srgbClr val="FF0000"/>
              </a:solidFill>
            </a:endParaRPr>
          </a:p>
        </p:txBody>
      </p:sp>
      <p:sp>
        <p:nvSpPr>
          <p:cNvPr id="43" name="TextBox 42"/>
          <p:cNvSpPr txBox="1"/>
          <p:nvPr/>
        </p:nvSpPr>
        <p:spPr>
          <a:xfrm>
            <a:off x="990600" y="3429000"/>
            <a:ext cx="7315200" cy="523220"/>
          </a:xfrm>
          <a:prstGeom prst="rect">
            <a:avLst/>
          </a:prstGeom>
          <a:noFill/>
        </p:spPr>
        <p:txBody>
          <a:bodyPr wrap="square" rtlCol="0">
            <a:spAutoFit/>
          </a:bodyPr>
          <a:lstStyle/>
          <a:p>
            <a:r>
              <a:rPr lang="en-US" sz="2800" dirty="0" smtClean="0">
                <a:solidFill>
                  <a:srgbClr val="FF0000"/>
                </a:solidFill>
              </a:rPr>
              <a:t>Finite-dimensional systems and the 10 CT-groups</a:t>
            </a:r>
            <a:endParaRPr lang="en-US" sz="2800" dirty="0">
              <a:solidFill>
                <a:srgbClr val="FF0000"/>
              </a:solidFill>
            </a:endParaRPr>
          </a:p>
        </p:txBody>
      </p:sp>
      <p:sp>
        <p:nvSpPr>
          <p:cNvPr id="44" name="TextBox 43"/>
          <p:cNvSpPr txBox="1"/>
          <p:nvPr/>
        </p:nvSpPr>
        <p:spPr>
          <a:xfrm>
            <a:off x="990600" y="4191000"/>
            <a:ext cx="7848600" cy="523220"/>
          </a:xfrm>
          <a:prstGeom prst="rect">
            <a:avLst/>
          </a:prstGeom>
          <a:noFill/>
        </p:spPr>
        <p:txBody>
          <a:bodyPr wrap="square" rtlCol="0">
            <a:spAutoFit/>
          </a:bodyPr>
          <a:lstStyle/>
          <a:p>
            <a:r>
              <a:rPr lang="en-US" sz="2800" dirty="0" smtClean="0">
                <a:solidFill>
                  <a:srgbClr val="FF0000"/>
                </a:solidFill>
              </a:rPr>
              <a:t>Digression: Dyson’s 3-fold way and </a:t>
            </a:r>
            <a:r>
              <a:rPr lang="en-US" sz="2800" dirty="0" err="1" smtClean="0">
                <a:solidFill>
                  <a:srgbClr val="FF0000"/>
                </a:solidFill>
              </a:rPr>
              <a:t>Altland-Zirnbauer</a:t>
            </a:r>
            <a:r>
              <a:rPr lang="en-US" sz="2800" dirty="0" smtClean="0">
                <a:solidFill>
                  <a:srgbClr val="FF0000"/>
                </a:solidFill>
              </a:rPr>
              <a:t> </a:t>
            </a:r>
            <a:endParaRPr lang="en-US" sz="2800" dirty="0">
              <a:solidFill>
                <a:srgbClr val="FF0000"/>
              </a:solidFill>
            </a:endParaRPr>
          </a:p>
        </p:txBody>
      </p:sp>
      <p:sp>
        <p:nvSpPr>
          <p:cNvPr id="45" name="TextBox 44"/>
          <p:cNvSpPr txBox="1"/>
          <p:nvPr/>
        </p:nvSpPr>
        <p:spPr>
          <a:xfrm>
            <a:off x="990600" y="4953000"/>
            <a:ext cx="6720875" cy="523220"/>
          </a:xfrm>
          <a:prstGeom prst="rect">
            <a:avLst/>
          </a:prstGeom>
          <a:noFill/>
        </p:spPr>
        <p:txBody>
          <a:bodyPr wrap="square" rtlCol="0">
            <a:spAutoFit/>
          </a:bodyPr>
          <a:lstStyle/>
          <a:p>
            <a:r>
              <a:rPr lang="en-US" sz="2800" dirty="0" smtClean="0">
                <a:solidFill>
                  <a:srgbClr val="FFFF00"/>
                </a:solidFill>
              </a:rPr>
              <a:t>Bloch Theory</a:t>
            </a:r>
            <a:endParaRPr lang="en-US" sz="2800" dirty="0">
              <a:solidFill>
                <a:srgbClr val="FFFF00"/>
              </a:solidFill>
            </a:endParaRPr>
          </a:p>
        </p:txBody>
      </p:sp>
      <p:sp>
        <p:nvSpPr>
          <p:cNvPr id="46" name="TextBox 45"/>
          <p:cNvSpPr txBox="1"/>
          <p:nvPr/>
        </p:nvSpPr>
        <p:spPr>
          <a:xfrm>
            <a:off x="1066800" y="5638800"/>
            <a:ext cx="6720875" cy="523220"/>
          </a:xfrm>
          <a:prstGeom prst="rect">
            <a:avLst/>
          </a:prstGeom>
          <a:noFill/>
        </p:spPr>
        <p:txBody>
          <a:bodyPr wrap="square" rtlCol="0">
            <a:spAutoFit/>
          </a:bodyPr>
          <a:lstStyle/>
          <a:p>
            <a:r>
              <a:rPr lang="en-US" sz="2800" dirty="0" err="1" smtClean="0"/>
              <a:t>Equivariant</a:t>
            </a:r>
            <a:r>
              <a:rPr lang="en-US" sz="2800" dirty="0" smtClean="0"/>
              <a:t> twisted K-theory of a </a:t>
            </a:r>
            <a:r>
              <a:rPr lang="en-US" sz="2800" dirty="0" err="1" smtClean="0"/>
              <a:t>groupoid</a:t>
            </a:r>
            <a:r>
              <a:rPr lang="en-US" sz="2800" dirty="0" smtClean="0"/>
              <a:t>. </a:t>
            </a:r>
            <a:endParaRPr lang="en-US" sz="2800" dirty="0"/>
          </a:p>
        </p:txBody>
      </p:sp>
      <p:sp>
        <p:nvSpPr>
          <p:cNvPr id="22" name="TextBox 21"/>
          <p:cNvSpPr txBox="1"/>
          <p:nvPr/>
        </p:nvSpPr>
        <p:spPr>
          <a:xfrm>
            <a:off x="914400" y="294620"/>
            <a:ext cx="7620000" cy="523220"/>
          </a:xfrm>
          <a:prstGeom prst="rect">
            <a:avLst/>
          </a:prstGeom>
          <a:noFill/>
        </p:spPr>
        <p:txBody>
          <a:bodyPr wrap="square" rtlCol="0">
            <a:spAutoFit/>
          </a:bodyPr>
          <a:lstStyle/>
          <a:p>
            <a:r>
              <a:rPr lang="en-US" sz="2800" dirty="0" smtClean="0">
                <a:solidFill>
                  <a:srgbClr val="FF0000"/>
                </a:solidFill>
              </a:rPr>
              <a:t>Introduction</a:t>
            </a:r>
            <a:endParaRPr lang="en-US" sz="2800" dirty="0">
              <a:solidFill>
                <a:srgbClr val="FF0000"/>
              </a:solidFill>
            </a:endParaRPr>
          </a:p>
        </p:txBody>
      </p:sp>
    </p:spTree>
    <p:extLst>
      <p:ext uri="{BB962C8B-B14F-4D97-AF65-F5344CB8AC3E}">
        <p14:creationId xmlns:p14="http://schemas.microsoft.com/office/powerpoint/2010/main" val="31584253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5"/>
            <a:ext cx="8229600" cy="1143000"/>
          </a:xfrm>
        </p:spPr>
        <p:txBody>
          <a:bodyPr/>
          <a:lstStyle/>
          <a:p>
            <a:r>
              <a:rPr lang="en-US" dirty="0" err="1" smtClean="0"/>
              <a:t>Noncompact</a:t>
            </a:r>
            <a:r>
              <a:rPr lang="en-US" dirty="0" smtClean="0"/>
              <a:t> groups? </a:t>
            </a:r>
            <a:endParaRPr lang="en-US" dirty="0"/>
          </a:p>
        </p:txBody>
      </p:sp>
      <p:pic>
        <p:nvPicPr>
          <p:cNvPr id="11" name="Picture 10"/>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524000" y="4765158"/>
            <a:ext cx="5539740" cy="510540"/>
          </a:xfrm>
          <a:prstGeom prst="rect">
            <a:avLst/>
          </a:prstGeom>
        </p:spPr>
      </p:pic>
      <p:sp>
        <p:nvSpPr>
          <p:cNvPr id="4" name="TextBox 3"/>
          <p:cNvSpPr txBox="1"/>
          <p:nvPr/>
        </p:nvSpPr>
        <p:spPr>
          <a:xfrm>
            <a:off x="76200" y="1062594"/>
            <a:ext cx="9144000" cy="954107"/>
          </a:xfrm>
          <a:prstGeom prst="rect">
            <a:avLst/>
          </a:prstGeom>
          <a:noFill/>
        </p:spPr>
        <p:txBody>
          <a:bodyPr wrap="square" rtlCol="0">
            <a:spAutoFit/>
          </a:bodyPr>
          <a:lstStyle/>
          <a:p>
            <a:r>
              <a:rPr lang="en-US" sz="2800" dirty="0" smtClean="0">
                <a:solidFill>
                  <a:srgbClr val="00B0F0"/>
                </a:solidFill>
              </a:rPr>
              <a:t>When we generalize to </a:t>
            </a:r>
            <a:r>
              <a:rPr lang="en-US" sz="2800" dirty="0" err="1" smtClean="0">
                <a:solidFill>
                  <a:srgbClr val="00B0F0"/>
                </a:solidFill>
              </a:rPr>
              <a:t>noncompact</a:t>
            </a:r>
            <a:r>
              <a:rPr lang="en-US" sz="2800" dirty="0" smtClean="0">
                <a:solidFill>
                  <a:srgbClr val="00B0F0"/>
                </a:solidFill>
              </a:rPr>
              <a:t> groups and infinite-dimensional Hilbert spaces there are many possibilities. </a:t>
            </a:r>
            <a:endParaRPr lang="en-US" sz="2800" dirty="0">
              <a:solidFill>
                <a:srgbClr val="00B0F0"/>
              </a:solidFill>
            </a:endParaRPr>
          </a:p>
        </p:txBody>
      </p:sp>
      <p:sp>
        <p:nvSpPr>
          <p:cNvPr id="5" name="TextBox 4"/>
          <p:cNvSpPr txBox="1"/>
          <p:nvPr/>
        </p:nvSpPr>
        <p:spPr>
          <a:xfrm>
            <a:off x="76200" y="2083391"/>
            <a:ext cx="9067800" cy="523220"/>
          </a:xfrm>
          <a:prstGeom prst="rect">
            <a:avLst/>
          </a:prstGeom>
          <a:noFill/>
        </p:spPr>
        <p:txBody>
          <a:bodyPr wrap="square" rtlCol="0">
            <a:spAutoFit/>
          </a:bodyPr>
          <a:lstStyle/>
          <a:p>
            <a:r>
              <a:rPr lang="en-US" sz="2800" dirty="0" smtClean="0">
                <a:solidFill>
                  <a:srgbClr val="FF0000"/>
                </a:solidFill>
              </a:rPr>
              <a:t>One physically important case is where we consider a crystal </a:t>
            </a:r>
            <a:endParaRPr lang="en-US" sz="2800" dirty="0">
              <a:solidFill>
                <a:srgbClr val="FF0000"/>
              </a:solidFill>
            </a:endParaRPr>
          </a:p>
        </p:txBody>
      </p:sp>
      <p:pic>
        <p:nvPicPr>
          <p:cNvPr id="10" name="Picture 9"/>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2872740" y="2723386"/>
            <a:ext cx="2842260" cy="453390"/>
          </a:xfrm>
          <a:prstGeom prst="rect">
            <a:avLst/>
          </a:prstGeom>
        </p:spPr>
      </p:pic>
      <p:sp>
        <p:nvSpPr>
          <p:cNvPr id="8" name="TextBox 7"/>
          <p:cNvSpPr txBox="1"/>
          <p:nvPr/>
        </p:nvSpPr>
        <p:spPr>
          <a:xfrm>
            <a:off x="0" y="3319631"/>
            <a:ext cx="9144000" cy="1569660"/>
          </a:xfrm>
          <a:prstGeom prst="rect">
            <a:avLst/>
          </a:prstGeom>
          <a:noFill/>
        </p:spPr>
        <p:txBody>
          <a:bodyPr wrap="square" rtlCol="0">
            <a:spAutoFit/>
          </a:bodyPr>
          <a:lstStyle/>
          <a:p>
            <a:r>
              <a:rPr lang="en-US" sz="2400" dirty="0" smtClean="0">
                <a:solidFill>
                  <a:srgbClr val="FF0000"/>
                </a:solidFill>
              </a:rPr>
              <a:t>A set of points C with atoms, spins or currents invariant under translation by a rank d  lattice </a:t>
            </a:r>
            <a:r>
              <a:rPr lang="en-US" sz="2400" dirty="0" smtClean="0">
                <a:solidFill>
                  <a:srgbClr val="FF0000"/>
                </a:solidFill>
                <a:sym typeface="Mathematica1" panose="05000502060100000001" pitchFamily="2" charset="2"/>
              </a:rPr>
              <a:t>. Then C is invariant under the magnetic crystallographic group. So there is an extension:</a:t>
            </a:r>
          </a:p>
          <a:p>
            <a:endParaRPr lang="en-US" sz="2400" dirty="0">
              <a:solidFill>
                <a:srgbClr val="FF0000"/>
              </a:solidFill>
            </a:endParaRPr>
          </a:p>
        </p:txBody>
      </p:sp>
      <p:sp>
        <p:nvSpPr>
          <p:cNvPr id="9" name="TextBox 8"/>
          <p:cNvSpPr txBox="1"/>
          <p:nvPr/>
        </p:nvSpPr>
        <p:spPr>
          <a:xfrm>
            <a:off x="0" y="6034719"/>
            <a:ext cx="9144000" cy="830997"/>
          </a:xfrm>
          <a:prstGeom prst="rect">
            <a:avLst/>
          </a:prstGeom>
          <a:noFill/>
        </p:spPr>
        <p:txBody>
          <a:bodyPr wrap="square" rtlCol="0">
            <a:spAutoFit/>
          </a:bodyPr>
          <a:lstStyle/>
          <a:p>
            <a:r>
              <a:rPr lang="en-US" sz="2400" dirty="0" smtClean="0">
                <a:solidFill>
                  <a:srgbClr val="002060"/>
                </a:solidFill>
              </a:rPr>
              <a:t>There are still too many possibilities for (</a:t>
            </a:r>
            <a:r>
              <a:rPr lang="en-US" sz="2400" dirty="0" smtClean="0">
                <a:solidFill>
                  <a:srgbClr val="002060"/>
                </a:solidFill>
                <a:sym typeface="Mathematica1" panose="05000502060100000001" pitchFamily="2" charset="2"/>
              </a:rPr>
              <a:t>,) to say something about </a:t>
            </a:r>
          </a:p>
          <a:p>
            <a:r>
              <a:rPr lang="en-US" sz="2400" dirty="0" smtClean="0">
                <a:solidFill>
                  <a:srgbClr val="002060"/>
                </a:solidFill>
                <a:latin typeface="Script MT Bold" panose="03040602040607080904" pitchFamily="66" charset="0"/>
                <a:sym typeface="Mathematica1" panose="05000502060100000001" pitchFamily="2" charset="2"/>
              </a:rPr>
              <a:t>TP</a:t>
            </a:r>
            <a:r>
              <a:rPr lang="en-US" sz="2400" dirty="0">
                <a:solidFill>
                  <a:srgbClr val="002060"/>
                </a:solidFill>
              </a:rPr>
              <a:t> (</a:t>
            </a:r>
            <a:r>
              <a:rPr lang="en-US" sz="2400" dirty="0">
                <a:solidFill>
                  <a:srgbClr val="002060"/>
                </a:solidFill>
                <a:sym typeface="Mathematica1" panose="05000502060100000001" pitchFamily="2" charset="2"/>
              </a:rPr>
              <a:t>,)</a:t>
            </a:r>
            <a:r>
              <a:rPr lang="en-US" sz="2400" dirty="0" smtClean="0">
                <a:solidFill>
                  <a:srgbClr val="002060"/>
                </a:solidFill>
              </a:rPr>
              <a:t> so we narrow it down </a:t>
            </a:r>
            <a:r>
              <a:rPr lang="en-US" sz="2400" dirty="0">
                <a:solidFill>
                  <a:srgbClr val="002060"/>
                </a:solidFill>
              </a:rPr>
              <a:t>using </a:t>
            </a:r>
            <a:r>
              <a:rPr lang="en-US" sz="2400" dirty="0" smtClean="0">
                <a:solidFill>
                  <a:srgbClr val="002060"/>
                </a:solidFill>
              </a:rPr>
              <a:t>some more physics. </a:t>
            </a:r>
            <a:endParaRPr lang="en-US" sz="2400" dirty="0">
              <a:solidFill>
                <a:srgbClr val="002060"/>
              </a:solidFill>
            </a:endParaRPr>
          </a:p>
        </p:txBody>
      </p:sp>
      <p:sp>
        <p:nvSpPr>
          <p:cNvPr id="6" name="TextBox 5"/>
          <p:cNvSpPr txBox="1"/>
          <p:nvPr/>
        </p:nvSpPr>
        <p:spPr>
          <a:xfrm>
            <a:off x="398989" y="5354298"/>
            <a:ext cx="8229600" cy="523220"/>
          </a:xfrm>
          <a:prstGeom prst="rect">
            <a:avLst/>
          </a:prstGeom>
          <a:noFill/>
        </p:spPr>
        <p:txBody>
          <a:bodyPr wrap="square" rtlCol="0">
            <a:spAutoFit/>
          </a:bodyPr>
          <a:lstStyle/>
          <a:p>
            <a:r>
              <a:rPr lang="en-US" sz="2800" dirty="0">
                <a:solidFill>
                  <a:srgbClr val="00B050"/>
                </a:solidFill>
                <a:sym typeface="Mathematica1" panose="05000502060100000001" pitchFamily="2" charset="2"/>
              </a:rPr>
              <a:t> </a:t>
            </a:r>
            <a:r>
              <a:rPr lang="en-US" sz="2800" dirty="0" smtClean="0">
                <a:solidFill>
                  <a:srgbClr val="00B050"/>
                </a:solidFill>
                <a:sym typeface="Mathematica1" panose="05000502060100000001" pitchFamily="2" charset="2"/>
              </a:rPr>
              <a:t>P </a:t>
            </a:r>
            <a:r>
              <a:rPr lang="en-US" sz="2800" dirty="0">
                <a:solidFill>
                  <a:srgbClr val="00B050"/>
                </a:solidFill>
                <a:sym typeface="Mathematica1" panose="05000502060100000001" pitchFamily="2" charset="2"/>
              </a:rPr>
              <a:t> O(d) x </a:t>
            </a:r>
            <a:r>
              <a:rPr lang="en-US" sz="2800" dirty="0">
                <a:solidFill>
                  <a:srgbClr val="00B050"/>
                </a:solidFill>
                <a:latin typeface="Mathematica7Mono" panose="00000400000000000000" pitchFamily="2" charset="0"/>
                <a:ea typeface="Mathematica7Mono" panose="00000400000000000000" pitchFamily="2" charset="0"/>
                <a:sym typeface="Mathematica1" panose="05000502060100000001" pitchFamily="2" charset="2"/>
              </a:rPr>
              <a:t>Z</a:t>
            </a:r>
            <a:r>
              <a:rPr lang="en-US" sz="2800" baseline="-25000" dirty="0">
                <a:solidFill>
                  <a:srgbClr val="00B050"/>
                </a:solidFill>
                <a:sym typeface="Mathematica1" panose="05000502060100000001" pitchFamily="2" charset="2"/>
              </a:rPr>
              <a:t>2</a:t>
            </a:r>
            <a:r>
              <a:rPr lang="en-US" sz="2800" dirty="0">
                <a:solidFill>
                  <a:srgbClr val="00B050"/>
                </a:solidFill>
                <a:sym typeface="Mathematica1" panose="05000502060100000001" pitchFamily="2" charset="2"/>
              </a:rPr>
              <a:t>  </a:t>
            </a:r>
            <a:r>
              <a:rPr lang="en-US" sz="2800" dirty="0" smtClean="0">
                <a:solidFill>
                  <a:srgbClr val="00B050"/>
                </a:solidFill>
                <a:sym typeface="Mathematica1" panose="05000502060100000001" pitchFamily="2" charset="2"/>
              </a:rPr>
              <a:t>is a finite group: ``Magnetic point group’’ </a:t>
            </a:r>
            <a:endParaRPr lang="en-US" sz="2800" dirty="0">
              <a:solidFill>
                <a:srgbClr val="00B050"/>
              </a:solidFill>
            </a:endParaRPr>
          </a:p>
        </p:txBody>
      </p:sp>
    </p:spTree>
    <p:extLst>
      <p:ext uri="{BB962C8B-B14F-4D97-AF65-F5344CB8AC3E}">
        <p14:creationId xmlns:p14="http://schemas.microsoft.com/office/powerpoint/2010/main" val="139077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46"/>
            <a:ext cx="8229600" cy="1143000"/>
          </a:xfrm>
        </p:spPr>
        <p:txBody>
          <a:bodyPr/>
          <a:lstStyle/>
          <a:p>
            <a:r>
              <a:rPr lang="en-US" dirty="0" smtClean="0"/>
              <a:t>Bloch Theory -1</a:t>
            </a:r>
            <a:endParaRPr lang="en-US" dirty="0"/>
          </a:p>
        </p:txBody>
      </p:sp>
      <p:pic>
        <p:nvPicPr>
          <p:cNvPr id="3" name="Picture 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052823" y="1194318"/>
            <a:ext cx="2842260" cy="453390"/>
          </a:xfrm>
          <a:prstGeom prst="rect">
            <a:avLst/>
          </a:prstGeom>
        </p:spPr>
      </p:pic>
      <p:sp>
        <p:nvSpPr>
          <p:cNvPr id="5" name="TextBox 4"/>
          <p:cNvSpPr txBox="1"/>
          <p:nvPr/>
        </p:nvSpPr>
        <p:spPr>
          <a:xfrm>
            <a:off x="-36315" y="1934145"/>
            <a:ext cx="9144000" cy="954107"/>
          </a:xfrm>
          <a:prstGeom prst="rect">
            <a:avLst/>
          </a:prstGeom>
          <a:noFill/>
        </p:spPr>
        <p:txBody>
          <a:bodyPr wrap="square" rtlCol="0">
            <a:spAutoFit/>
          </a:bodyPr>
          <a:lstStyle/>
          <a:p>
            <a:r>
              <a:rPr lang="en-US" sz="2800" dirty="0" smtClean="0">
                <a:solidFill>
                  <a:srgbClr val="FF0000"/>
                </a:solidFill>
              </a:rPr>
              <a:t>Single electron approximation: </a:t>
            </a:r>
          </a:p>
          <a:p>
            <a:endParaRPr lang="en-US" sz="2800" dirty="0">
              <a:solidFill>
                <a:srgbClr val="FF0000"/>
              </a:solidFill>
            </a:endParaRPr>
          </a:p>
        </p:txBody>
      </p:sp>
      <p:pic>
        <p:nvPicPr>
          <p:cNvPr id="4" name="Picture 3"/>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905125" y="2713967"/>
            <a:ext cx="3333750" cy="548640"/>
          </a:xfrm>
          <a:prstGeom prst="rect">
            <a:avLst/>
          </a:prstGeom>
        </p:spPr>
      </p:pic>
      <p:sp>
        <p:nvSpPr>
          <p:cNvPr id="6" name="TextBox 5"/>
          <p:cNvSpPr txBox="1"/>
          <p:nvPr/>
        </p:nvSpPr>
        <p:spPr>
          <a:xfrm>
            <a:off x="205041" y="3668074"/>
            <a:ext cx="5690042" cy="954107"/>
          </a:xfrm>
          <a:prstGeom prst="rect">
            <a:avLst/>
          </a:prstGeom>
          <a:noFill/>
        </p:spPr>
        <p:txBody>
          <a:bodyPr wrap="square" rtlCol="0">
            <a:spAutoFit/>
          </a:bodyPr>
          <a:lstStyle/>
          <a:p>
            <a:r>
              <a:rPr lang="en-US" sz="2800" dirty="0" smtClean="0">
                <a:solidFill>
                  <a:srgbClr val="00B050"/>
                </a:solidFill>
              </a:rPr>
              <a:t>W is a finite dimensional vector space.  e.g. for internal spin: </a:t>
            </a:r>
            <a:endParaRPr lang="en-US" sz="2800" dirty="0">
              <a:solidFill>
                <a:srgbClr val="00B050"/>
              </a:solidFill>
            </a:endParaRPr>
          </a:p>
        </p:txBody>
      </p:sp>
      <p:pic>
        <p:nvPicPr>
          <p:cNvPr id="9" name="Picture 8"/>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5638800" y="3927957"/>
            <a:ext cx="1741170" cy="434340"/>
          </a:xfrm>
          <a:prstGeom prst="rect">
            <a:avLst/>
          </a:prstGeom>
        </p:spPr>
      </p:pic>
      <p:sp>
        <p:nvSpPr>
          <p:cNvPr id="7" name="TextBox 6"/>
          <p:cNvSpPr txBox="1"/>
          <p:nvPr/>
        </p:nvSpPr>
        <p:spPr>
          <a:xfrm>
            <a:off x="0" y="5400276"/>
            <a:ext cx="9107685" cy="523220"/>
          </a:xfrm>
          <a:prstGeom prst="rect">
            <a:avLst/>
          </a:prstGeom>
          <a:noFill/>
        </p:spPr>
        <p:txBody>
          <a:bodyPr wrap="square" rtlCol="0">
            <a:spAutoFit/>
          </a:bodyPr>
          <a:lstStyle/>
          <a:p>
            <a:r>
              <a:rPr lang="en-US" sz="2800" dirty="0">
                <a:solidFill>
                  <a:srgbClr val="FF0000"/>
                </a:solidFill>
              </a:rPr>
              <a:t>The Schrödinger operator H is invariant under </a:t>
            </a:r>
            <a:r>
              <a:rPr lang="en-US" sz="2800" dirty="0" smtClean="0">
                <a:solidFill>
                  <a:srgbClr val="FF0000"/>
                </a:solidFill>
              </a:rPr>
              <a:t> G(C)</a:t>
            </a:r>
            <a:endParaRPr lang="en-US" sz="2800" dirty="0"/>
          </a:p>
        </p:txBody>
      </p:sp>
    </p:spTree>
    <p:extLst>
      <p:ext uri="{BB962C8B-B14F-4D97-AF65-F5344CB8AC3E}">
        <p14:creationId xmlns:p14="http://schemas.microsoft.com/office/powerpoint/2010/main" val="82465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30" y="1306948"/>
            <a:ext cx="9144000" cy="1815882"/>
          </a:xfrm>
          <a:prstGeom prst="rect">
            <a:avLst/>
          </a:prstGeom>
          <a:noFill/>
        </p:spPr>
        <p:txBody>
          <a:bodyPr wrap="square" rtlCol="0">
            <a:spAutoFit/>
          </a:bodyPr>
          <a:lstStyle/>
          <a:p>
            <a:r>
              <a:rPr lang="en-US" sz="2800" dirty="0" smtClean="0">
                <a:solidFill>
                  <a:srgbClr val="FF0000"/>
                </a:solidFill>
              </a:rPr>
              <a:t>Now, because G(C) is a symmetry of the quantum system the Hilbert space </a:t>
            </a:r>
            <a:r>
              <a:rPr lang="en-US" sz="2800" dirty="0" smtClean="0">
                <a:solidFill>
                  <a:srgbClr val="FF0000"/>
                </a:solidFill>
                <a:latin typeface="Script MT Bold" panose="03040602040607080904" pitchFamily="66" charset="0"/>
              </a:rPr>
              <a:t>H</a:t>
            </a:r>
            <a:r>
              <a:rPr lang="en-US" sz="2800" dirty="0" smtClean="0">
                <a:solidFill>
                  <a:srgbClr val="FF0000"/>
                </a:solidFill>
              </a:rPr>
              <a:t> is a (</a:t>
            </a:r>
            <a:r>
              <a:rPr lang="en-US" sz="2800" dirty="0" smtClean="0">
                <a:solidFill>
                  <a:srgbClr val="FF0000"/>
                </a:solidFill>
                <a:sym typeface="Mathematica1" panose="05000502060100000001" pitchFamily="2" charset="2"/>
              </a:rPr>
              <a:t>,,c)-twisted representation of G(C) for some </a:t>
            </a:r>
            <a:r>
              <a:rPr lang="en-US" sz="2800" dirty="0">
                <a:solidFill>
                  <a:srgbClr val="FF0000"/>
                </a:solidFill>
              </a:rPr>
              <a:t>(</a:t>
            </a:r>
            <a:r>
              <a:rPr lang="en-US" sz="2800" dirty="0">
                <a:solidFill>
                  <a:srgbClr val="FF0000"/>
                </a:solidFill>
                <a:sym typeface="Mathematica1" panose="05000502060100000001" pitchFamily="2" charset="2"/>
              </a:rPr>
              <a:t>,,c</a:t>
            </a:r>
            <a:r>
              <a:rPr lang="en-US" sz="2800" dirty="0" smtClean="0">
                <a:solidFill>
                  <a:srgbClr val="FF0000"/>
                </a:solidFill>
                <a:sym typeface="Mathematica1" panose="05000502060100000001" pitchFamily="2" charset="2"/>
              </a:rPr>
              <a:t>).</a:t>
            </a:r>
            <a:endParaRPr lang="en-US" sz="2800" dirty="0" smtClean="0">
              <a:solidFill>
                <a:srgbClr val="FF0000"/>
              </a:solidFill>
            </a:endParaRPr>
          </a:p>
          <a:p>
            <a:endParaRPr lang="en-US" sz="2800" dirty="0">
              <a:solidFill>
                <a:srgbClr val="FF0000"/>
              </a:solidFill>
            </a:endParaRPr>
          </a:p>
        </p:txBody>
      </p:sp>
      <p:sp>
        <p:nvSpPr>
          <p:cNvPr id="3" name="TextBox 2"/>
          <p:cNvSpPr txBox="1"/>
          <p:nvPr/>
        </p:nvSpPr>
        <p:spPr>
          <a:xfrm>
            <a:off x="92364" y="3647241"/>
            <a:ext cx="9143999" cy="954107"/>
          </a:xfrm>
          <a:prstGeom prst="rect">
            <a:avLst/>
          </a:prstGeom>
          <a:noFill/>
        </p:spPr>
        <p:txBody>
          <a:bodyPr wrap="square" rtlCol="0">
            <a:spAutoFit/>
          </a:bodyPr>
          <a:lstStyle/>
          <a:p>
            <a:r>
              <a:rPr lang="en-US" sz="2800" dirty="0" smtClean="0">
                <a:solidFill>
                  <a:srgbClr val="0070C0"/>
                </a:solidFill>
                <a:sym typeface="Mathematica1" panose="05000502060100000001" pitchFamily="2" charset="2"/>
              </a:rPr>
              <a:t>For simplicity assume  acts without central extension </a:t>
            </a:r>
          </a:p>
          <a:p>
            <a:r>
              <a:rPr lang="en-US" sz="2800" dirty="0" smtClean="0">
                <a:solidFill>
                  <a:srgbClr val="0070C0"/>
                </a:solidFill>
                <a:sym typeface="Mathematica1" panose="05000502060100000001" pitchFamily="2" charset="2"/>
              </a:rPr>
              <a:t>(i.e. no magnetic field). </a:t>
            </a:r>
            <a:endParaRPr lang="en-US" sz="2800" dirty="0">
              <a:solidFill>
                <a:srgbClr val="0070C0"/>
              </a:solidFill>
            </a:endParaRP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115445" y="5008448"/>
            <a:ext cx="6046470" cy="510540"/>
          </a:xfrm>
          <a:prstGeom prst="rect">
            <a:avLst/>
          </a:prstGeom>
        </p:spPr>
      </p:pic>
      <p:sp>
        <p:nvSpPr>
          <p:cNvPr id="7" name="TextBox 6"/>
          <p:cNvSpPr txBox="1"/>
          <p:nvPr/>
        </p:nvSpPr>
        <p:spPr>
          <a:xfrm>
            <a:off x="2234565" y="2788370"/>
            <a:ext cx="4979670" cy="523220"/>
          </a:xfrm>
          <a:prstGeom prst="rect">
            <a:avLst/>
          </a:prstGeom>
          <a:noFill/>
        </p:spPr>
        <p:txBody>
          <a:bodyPr wrap="square" rtlCol="0">
            <a:spAutoFit/>
          </a:bodyPr>
          <a:lstStyle/>
          <a:p>
            <a:r>
              <a:rPr lang="en-US" sz="2800" dirty="0">
                <a:solidFill>
                  <a:srgbClr val="C00000"/>
                </a:solidFill>
              </a:rPr>
              <a:t>G(C)</a:t>
            </a:r>
            <a:r>
              <a:rPr lang="en-US" sz="2800" baseline="30000" dirty="0">
                <a:solidFill>
                  <a:srgbClr val="C00000"/>
                </a:solidFill>
                <a:sym typeface="Mathematica1" panose="05000502060100000001" pitchFamily="2" charset="2"/>
              </a:rPr>
              <a:t></a:t>
            </a:r>
            <a:r>
              <a:rPr lang="en-US" sz="2800" dirty="0">
                <a:solidFill>
                  <a:srgbClr val="C00000"/>
                </a:solidFill>
                <a:sym typeface="Mathematica1" panose="05000502060100000001" pitchFamily="2" charset="2"/>
              </a:rPr>
              <a:t> acts on Hilbert </a:t>
            </a:r>
            <a:r>
              <a:rPr lang="en-US" sz="2800" dirty="0" smtClean="0">
                <a:solidFill>
                  <a:srgbClr val="C00000"/>
                </a:solidFill>
                <a:sym typeface="Mathematica1" panose="05000502060100000001" pitchFamily="2" charset="2"/>
              </a:rPr>
              <a:t>space </a:t>
            </a:r>
            <a:r>
              <a:rPr lang="en-US" sz="2800" dirty="0">
                <a:solidFill>
                  <a:srgbClr val="C00000"/>
                </a:solidFill>
                <a:latin typeface="Script MT Bold" panose="03040602040607080904" pitchFamily="66" charset="0"/>
              </a:rPr>
              <a:t>H</a:t>
            </a:r>
            <a:r>
              <a:rPr lang="en-US" sz="2800" dirty="0" smtClean="0">
                <a:solidFill>
                  <a:srgbClr val="C00000"/>
                </a:solidFill>
                <a:sym typeface="Mathematica1" panose="05000502060100000001" pitchFamily="2" charset="2"/>
              </a:rPr>
              <a:t> </a:t>
            </a:r>
            <a:endParaRPr lang="en-US" sz="2800" dirty="0">
              <a:solidFill>
                <a:srgbClr val="C00000"/>
              </a:solidFill>
            </a:endParaRPr>
          </a:p>
        </p:txBody>
      </p:sp>
      <p:sp>
        <p:nvSpPr>
          <p:cNvPr id="8" name="Title 7"/>
          <p:cNvSpPr>
            <a:spLocks noGrp="1"/>
          </p:cNvSpPr>
          <p:nvPr>
            <p:ph type="title"/>
          </p:nvPr>
        </p:nvSpPr>
        <p:spPr>
          <a:xfrm>
            <a:off x="425370" y="-3877"/>
            <a:ext cx="8229600" cy="1143000"/>
          </a:xfrm>
        </p:spPr>
        <p:txBody>
          <a:bodyPr/>
          <a:lstStyle/>
          <a:p>
            <a:r>
              <a:rPr lang="en-US" dirty="0" smtClean="0"/>
              <a:t>Bloch Theory -2 </a:t>
            </a:r>
            <a:endParaRPr lang="en-US" dirty="0"/>
          </a:p>
        </p:txBody>
      </p:sp>
    </p:spTree>
    <p:extLst>
      <p:ext uri="{BB962C8B-B14F-4D97-AF65-F5344CB8AC3E}">
        <p14:creationId xmlns:p14="http://schemas.microsoft.com/office/powerpoint/2010/main" val="213817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62000" y="5257800"/>
            <a:ext cx="2846070" cy="510540"/>
          </a:xfrm>
          <a:prstGeom prst="rect">
            <a:avLst/>
          </a:prstGeom>
        </p:spPr>
      </p:pic>
      <p:sp>
        <p:nvSpPr>
          <p:cNvPr id="4" name="TextBox 3"/>
          <p:cNvSpPr txBox="1"/>
          <p:nvPr/>
        </p:nvSpPr>
        <p:spPr>
          <a:xfrm>
            <a:off x="4344539" y="5239333"/>
            <a:ext cx="5349240" cy="523220"/>
          </a:xfrm>
          <a:prstGeom prst="rect">
            <a:avLst/>
          </a:prstGeom>
          <a:noFill/>
        </p:spPr>
        <p:txBody>
          <a:bodyPr wrap="square" rtlCol="0">
            <a:spAutoFit/>
          </a:bodyPr>
          <a:lstStyle/>
          <a:p>
            <a:r>
              <a:rPr lang="en-US" sz="2800" dirty="0" err="1" smtClean="0">
                <a:solidFill>
                  <a:srgbClr val="FF0000"/>
                </a:solidFill>
                <a:sym typeface="Mathematica1" panose="05000502060100000001" pitchFamily="2" charset="2"/>
              </a:rPr>
              <a:t>Brillouin</a:t>
            </a:r>
            <a:r>
              <a:rPr lang="en-US" sz="2800" dirty="0" smtClean="0">
                <a:solidFill>
                  <a:srgbClr val="FF0000"/>
                </a:solidFill>
                <a:sym typeface="Mathematica1" panose="05000502060100000001" pitchFamily="2" charset="2"/>
              </a:rPr>
              <a:t> torus; </a:t>
            </a:r>
            <a:r>
              <a:rPr lang="en-US" sz="2800" dirty="0" err="1" smtClean="0">
                <a:solidFill>
                  <a:srgbClr val="FF0000"/>
                </a:solidFill>
                <a:sym typeface="Mathematica1" panose="05000502060100000001" pitchFamily="2" charset="2"/>
              </a:rPr>
              <a:t>Irreps</a:t>
            </a:r>
            <a:r>
              <a:rPr lang="en-US" sz="2800" dirty="0" smtClean="0">
                <a:solidFill>
                  <a:srgbClr val="FF0000"/>
                </a:solidFill>
                <a:sym typeface="Mathematica1" panose="05000502060100000001" pitchFamily="2" charset="2"/>
              </a:rPr>
              <a:t> of </a:t>
            </a:r>
            <a:endParaRPr lang="en-US" sz="2800" dirty="0">
              <a:solidFill>
                <a:srgbClr val="FF0000"/>
              </a:solidFill>
            </a:endParaRPr>
          </a:p>
        </p:txBody>
      </p:sp>
      <p:pic>
        <p:nvPicPr>
          <p:cNvPr id="15" name="Picture 14"/>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469894" y="2929844"/>
            <a:ext cx="5749290" cy="563880"/>
          </a:xfrm>
          <a:prstGeom prst="rect">
            <a:avLst/>
          </a:prstGeom>
        </p:spPr>
      </p:pic>
      <p:pic>
        <p:nvPicPr>
          <p:cNvPr id="17" name="Picture 16"/>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057400" y="4232887"/>
            <a:ext cx="1352550" cy="373380"/>
          </a:xfrm>
          <a:prstGeom prst="rect">
            <a:avLst/>
          </a:prstGeom>
        </p:spPr>
      </p:pic>
      <p:pic>
        <p:nvPicPr>
          <p:cNvPr id="21" name="Picture 20"/>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4724400" y="4145257"/>
            <a:ext cx="1413510" cy="461010"/>
          </a:xfrm>
          <a:prstGeom prst="rect">
            <a:avLst/>
          </a:prstGeom>
        </p:spPr>
      </p:pic>
      <p:sp>
        <p:nvSpPr>
          <p:cNvPr id="2" name="Title 1"/>
          <p:cNvSpPr>
            <a:spLocks noGrp="1"/>
          </p:cNvSpPr>
          <p:nvPr>
            <p:ph type="title"/>
          </p:nvPr>
        </p:nvSpPr>
        <p:spPr>
          <a:xfrm>
            <a:off x="378710" y="-70728"/>
            <a:ext cx="8229600" cy="1143000"/>
          </a:xfrm>
        </p:spPr>
        <p:txBody>
          <a:bodyPr/>
          <a:lstStyle/>
          <a:p>
            <a:r>
              <a:rPr lang="en-US" dirty="0" smtClean="0"/>
              <a:t>Bloch Theory -3</a:t>
            </a:r>
            <a:endParaRPr lang="en-US" dirty="0"/>
          </a:p>
        </p:txBody>
      </p:sp>
      <p:sp>
        <p:nvSpPr>
          <p:cNvPr id="16" name="TextBox 15"/>
          <p:cNvSpPr txBox="1"/>
          <p:nvPr/>
        </p:nvSpPr>
        <p:spPr>
          <a:xfrm>
            <a:off x="-2894" y="1186016"/>
            <a:ext cx="9144000" cy="954107"/>
          </a:xfrm>
          <a:prstGeom prst="rect">
            <a:avLst/>
          </a:prstGeom>
          <a:noFill/>
        </p:spPr>
        <p:txBody>
          <a:bodyPr wrap="square" rtlCol="0">
            <a:spAutoFit/>
          </a:bodyPr>
          <a:lstStyle/>
          <a:p>
            <a:r>
              <a:rPr lang="en-US" sz="2800" dirty="0" smtClean="0">
                <a:solidFill>
                  <a:srgbClr val="0070C0"/>
                </a:solidFill>
              </a:rPr>
              <a:t>Now reinterpret </a:t>
            </a:r>
            <a:r>
              <a:rPr lang="en-US" sz="2800" dirty="0" smtClean="0">
                <a:solidFill>
                  <a:srgbClr val="0070C0"/>
                </a:solidFill>
                <a:latin typeface="Script MT Bold" panose="03040602040607080904" pitchFamily="66" charset="0"/>
              </a:rPr>
              <a:t>H</a:t>
            </a:r>
            <a:r>
              <a:rPr lang="en-US" sz="2800" dirty="0" smtClean="0">
                <a:solidFill>
                  <a:srgbClr val="0070C0"/>
                </a:solidFill>
                <a:latin typeface="Lucida Calligraphy" panose="03010101010101010101" pitchFamily="66" charset="0"/>
              </a:rPr>
              <a:t>  </a:t>
            </a:r>
            <a:r>
              <a:rPr lang="en-US" sz="2800" dirty="0" smtClean="0">
                <a:solidFill>
                  <a:srgbClr val="0070C0"/>
                </a:solidFill>
              </a:rPr>
              <a:t>as the Hilbert space of sections of a twisted </a:t>
            </a:r>
            <a:r>
              <a:rPr lang="en-US" sz="2800" dirty="0" err="1" smtClean="0">
                <a:solidFill>
                  <a:srgbClr val="0070C0"/>
                </a:solidFill>
              </a:rPr>
              <a:t>equivariant</a:t>
            </a:r>
            <a:r>
              <a:rPr lang="en-US" sz="2800" dirty="0" smtClean="0">
                <a:solidFill>
                  <a:srgbClr val="0070C0"/>
                </a:solidFill>
              </a:rPr>
              <a:t> Hilbert bundle over the </a:t>
            </a:r>
            <a:r>
              <a:rPr lang="en-US" sz="2800" dirty="0" err="1" smtClean="0">
                <a:solidFill>
                  <a:srgbClr val="0070C0"/>
                </a:solidFill>
              </a:rPr>
              <a:t>Brillouin</a:t>
            </a:r>
            <a:r>
              <a:rPr lang="en-US" sz="2800" dirty="0" smtClean="0">
                <a:solidFill>
                  <a:srgbClr val="0070C0"/>
                </a:solidFill>
              </a:rPr>
              <a:t> torus. </a:t>
            </a:r>
            <a:endParaRPr lang="en-US" sz="2800" dirty="0">
              <a:solidFill>
                <a:srgbClr val="0070C0"/>
              </a:solidFill>
              <a:latin typeface="Lucida Calligraphy" panose="03010101010101010101" pitchFamily="66" charset="0"/>
            </a:endParaRPr>
          </a:p>
        </p:txBody>
      </p:sp>
    </p:spTree>
    <p:extLst>
      <p:ext uri="{BB962C8B-B14F-4D97-AF65-F5344CB8AC3E}">
        <p14:creationId xmlns:p14="http://schemas.microsoft.com/office/powerpoint/2010/main" val="311799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Bloch Theory - 4</a:t>
            </a:r>
            <a:endParaRPr lang="en-US" dirty="0"/>
          </a:p>
        </p:txBody>
      </p:sp>
      <p:pic>
        <p:nvPicPr>
          <p:cNvPr id="12" name="Picture 11"/>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1143000" y="6019800"/>
            <a:ext cx="7277100" cy="548640"/>
          </a:xfrm>
          <a:prstGeom prst="rect">
            <a:avLst/>
          </a:prstGeom>
        </p:spPr>
      </p:pic>
      <p:pic>
        <p:nvPicPr>
          <p:cNvPr id="5" name="Picture 4"/>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4457367" y="2338985"/>
            <a:ext cx="2851785" cy="390710"/>
          </a:xfrm>
          <a:prstGeom prst="rect">
            <a:avLst/>
          </a:prstGeom>
        </p:spPr>
      </p:pic>
      <p:sp>
        <p:nvSpPr>
          <p:cNvPr id="6" name="TextBox 5"/>
          <p:cNvSpPr txBox="1"/>
          <p:nvPr/>
        </p:nvSpPr>
        <p:spPr>
          <a:xfrm>
            <a:off x="272680" y="2262161"/>
            <a:ext cx="3810000" cy="584775"/>
          </a:xfrm>
          <a:prstGeom prst="rect">
            <a:avLst/>
          </a:prstGeom>
          <a:noFill/>
        </p:spPr>
        <p:txBody>
          <a:bodyPr wrap="square" rtlCol="0">
            <a:spAutoFit/>
          </a:bodyPr>
          <a:lstStyle/>
          <a:p>
            <a:r>
              <a:rPr lang="en-US" sz="3200" dirty="0" smtClean="0">
                <a:solidFill>
                  <a:srgbClr val="0070C0"/>
                </a:solidFill>
              </a:rPr>
              <a:t>Poincare line bundle: </a:t>
            </a:r>
            <a:endParaRPr lang="en-US" sz="3200" dirty="0">
              <a:solidFill>
                <a:srgbClr val="0070C0"/>
              </a:solidFill>
            </a:endParaRPr>
          </a:p>
        </p:txBody>
      </p:sp>
      <p:pic>
        <p:nvPicPr>
          <p:cNvPr id="7" name="Picture 6"/>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1143000" y="1526558"/>
            <a:ext cx="2190750" cy="510540"/>
          </a:xfrm>
          <a:prstGeom prst="rect">
            <a:avLst/>
          </a:prstGeom>
        </p:spPr>
      </p:pic>
      <p:sp>
        <p:nvSpPr>
          <p:cNvPr id="8" name="TextBox 7"/>
          <p:cNvSpPr txBox="1"/>
          <p:nvPr/>
        </p:nvSpPr>
        <p:spPr>
          <a:xfrm>
            <a:off x="457200" y="2856823"/>
            <a:ext cx="8458200" cy="523220"/>
          </a:xfrm>
          <a:prstGeom prst="rect">
            <a:avLst/>
          </a:prstGeom>
          <a:noFill/>
        </p:spPr>
        <p:txBody>
          <a:bodyPr wrap="square" rtlCol="0">
            <a:spAutoFit/>
          </a:bodyPr>
          <a:lstStyle/>
          <a:p>
            <a:r>
              <a:rPr lang="en-US" sz="2800" dirty="0" smtClean="0">
                <a:solidFill>
                  <a:srgbClr val="C00000"/>
                </a:solidFill>
              </a:rPr>
              <a:t>Sections of </a:t>
            </a:r>
            <a:r>
              <a:rPr lang="en-US" sz="2800" dirty="0" smtClean="0">
                <a:solidFill>
                  <a:srgbClr val="C00000"/>
                </a:solidFill>
                <a:latin typeface="Lucida Calligraphy" panose="03010101010101010101" pitchFamily="66" charset="0"/>
              </a:rPr>
              <a:t>L</a:t>
            </a:r>
            <a:r>
              <a:rPr lang="en-US" sz="2800" dirty="0" smtClean="0">
                <a:solidFill>
                  <a:srgbClr val="C00000"/>
                </a:solidFill>
              </a:rPr>
              <a:t>  are equivalent to </a:t>
            </a:r>
            <a:r>
              <a:rPr lang="en-US" sz="2800" dirty="0" smtClean="0">
                <a:solidFill>
                  <a:srgbClr val="C00000"/>
                </a:solidFill>
                <a:sym typeface="Mathematica1" panose="05000502060100000001" pitchFamily="2" charset="2"/>
              </a:rPr>
              <a:t>-</a:t>
            </a:r>
            <a:r>
              <a:rPr lang="en-US" sz="2800" dirty="0" err="1" smtClean="0">
                <a:solidFill>
                  <a:srgbClr val="C00000"/>
                </a:solidFill>
              </a:rPr>
              <a:t>equivariant</a:t>
            </a:r>
            <a:r>
              <a:rPr lang="en-US" sz="2800" dirty="0" smtClean="0">
                <a:solidFill>
                  <a:srgbClr val="C00000"/>
                </a:solidFill>
              </a:rPr>
              <a:t> functions: </a:t>
            </a:r>
            <a:endParaRPr lang="en-US" sz="2800" dirty="0">
              <a:solidFill>
                <a:srgbClr val="C00000"/>
              </a:solidFill>
            </a:endParaRPr>
          </a:p>
        </p:txBody>
      </p:sp>
      <p:sp>
        <p:nvSpPr>
          <p:cNvPr id="10" name="TextBox 9"/>
          <p:cNvSpPr txBox="1"/>
          <p:nvPr/>
        </p:nvSpPr>
        <p:spPr>
          <a:xfrm>
            <a:off x="4038600" y="1399108"/>
            <a:ext cx="5349240" cy="646331"/>
          </a:xfrm>
          <a:prstGeom prst="rect">
            <a:avLst/>
          </a:prstGeom>
          <a:noFill/>
        </p:spPr>
        <p:txBody>
          <a:bodyPr wrap="square" rtlCol="0">
            <a:spAutoFit/>
          </a:bodyPr>
          <a:lstStyle/>
          <a:p>
            <a:r>
              <a:rPr lang="en-US" sz="3600" dirty="0" smtClean="0">
                <a:solidFill>
                  <a:srgbClr val="FF0000"/>
                </a:solidFill>
              </a:rPr>
              <a:t>Dual </a:t>
            </a:r>
            <a:r>
              <a:rPr lang="en-US" sz="3600" dirty="0" smtClean="0">
                <a:solidFill>
                  <a:srgbClr val="FF0000"/>
                </a:solidFill>
                <a:sym typeface="Mathematica1" panose="05000502060100000001" pitchFamily="2" charset="2"/>
              </a:rPr>
              <a:t>torus</a:t>
            </a:r>
            <a:endParaRPr lang="en-US" sz="3600" dirty="0">
              <a:solidFill>
                <a:srgbClr val="FF0000"/>
              </a:solidFill>
            </a:endParaRPr>
          </a:p>
        </p:txBody>
      </p:sp>
      <p:pic>
        <p:nvPicPr>
          <p:cNvPr id="11" name="Picture 10"/>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1559863" y="4301391"/>
            <a:ext cx="5749290" cy="563880"/>
          </a:xfrm>
          <a:prstGeom prst="rect">
            <a:avLst/>
          </a:prstGeom>
        </p:spPr>
      </p:pic>
      <p:pic>
        <p:nvPicPr>
          <p:cNvPr id="4" name="Picture 3"/>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2572309" y="3639517"/>
            <a:ext cx="1596390" cy="350520"/>
          </a:xfrm>
          <a:prstGeom prst="rect">
            <a:avLst/>
          </a:prstGeom>
        </p:spPr>
      </p:pic>
      <p:pic>
        <p:nvPicPr>
          <p:cNvPr id="16" name="Picture 15"/>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5551789" y="3619566"/>
            <a:ext cx="331470" cy="365760"/>
          </a:xfrm>
          <a:prstGeom prst="rect">
            <a:avLst/>
          </a:prstGeom>
        </p:spPr>
      </p:pic>
      <p:pic>
        <p:nvPicPr>
          <p:cNvPr id="18" name="Picture 17"/>
          <p:cNvPicPr>
            <a:picLocks noChangeAspect="1"/>
          </p:cNvPicPr>
          <p:nvPr>
            <p:custDataLst>
              <p:tags r:id="rId7"/>
            </p:custDataLst>
          </p:nvPr>
        </p:nvPicPr>
        <p:blipFill>
          <a:blip r:embed="rId17">
            <a:extLst>
              <a:ext uri="{28A0092B-C50C-407E-A947-70E740481C1C}">
                <a14:useLocalDpi xmlns:a14="http://schemas.microsoft.com/office/drawing/2010/main" val="0"/>
              </a:ext>
            </a:extLst>
          </a:blip>
          <a:stretch>
            <a:fillRect/>
          </a:stretch>
        </p:blipFill>
        <p:spPr>
          <a:xfrm>
            <a:off x="4448245" y="3618520"/>
            <a:ext cx="722543" cy="425025"/>
          </a:xfrm>
          <a:prstGeom prst="rect">
            <a:avLst/>
          </a:prstGeom>
        </p:spPr>
      </p:pic>
      <p:pic>
        <p:nvPicPr>
          <p:cNvPr id="21" name="Picture 20"/>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2238375" y="5176625"/>
            <a:ext cx="1413510" cy="461010"/>
          </a:xfrm>
          <a:prstGeom prst="rect">
            <a:avLst/>
          </a:prstGeom>
        </p:spPr>
      </p:pic>
      <p:pic>
        <p:nvPicPr>
          <p:cNvPr id="23" name="Picture 22"/>
          <p:cNvPicPr>
            <a:picLocks noChangeAspect="1"/>
          </p:cNvPicPr>
          <p:nvPr>
            <p:custDataLst>
              <p:tags r:id="rId9"/>
            </p:custDataLst>
          </p:nvPr>
        </p:nvPicPr>
        <p:blipFill>
          <a:blip r:embed="rId19" cstate="print">
            <a:extLst>
              <a:ext uri="{28A0092B-C50C-407E-A947-70E740481C1C}">
                <a14:useLocalDpi xmlns:a14="http://schemas.microsoft.com/office/drawing/2010/main" val="0"/>
              </a:ext>
            </a:extLst>
          </a:blip>
          <a:stretch>
            <a:fillRect/>
          </a:stretch>
        </p:blipFill>
        <p:spPr>
          <a:xfrm>
            <a:off x="4343400" y="5134296"/>
            <a:ext cx="3429000" cy="548640"/>
          </a:xfrm>
          <a:prstGeom prst="rect">
            <a:avLst/>
          </a:prstGeom>
        </p:spPr>
      </p:pic>
    </p:spTree>
    <p:extLst>
      <p:ext uri="{BB962C8B-B14F-4D97-AF65-F5344CB8AC3E}">
        <p14:creationId xmlns:p14="http://schemas.microsoft.com/office/powerpoint/2010/main" val="167486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p:cNvCxnSpPr/>
          <p:nvPr/>
        </p:nvCxnSpPr>
        <p:spPr>
          <a:xfrm>
            <a:off x="2057400" y="4117538"/>
            <a:ext cx="0" cy="835462"/>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582137" y="4117538"/>
            <a:ext cx="0" cy="835462"/>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5834"/>
            <a:ext cx="8229600" cy="1143000"/>
          </a:xfrm>
        </p:spPr>
        <p:txBody>
          <a:bodyPr/>
          <a:lstStyle/>
          <a:p>
            <a:r>
              <a:rPr lang="en-US" dirty="0" smtClean="0"/>
              <a:t>Physical Motivations -1</a:t>
            </a:r>
            <a:endParaRPr lang="en-US" dirty="0"/>
          </a:p>
        </p:txBody>
      </p:sp>
      <p:sp>
        <p:nvSpPr>
          <p:cNvPr id="3" name="TextBox 2"/>
          <p:cNvSpPr txBox="1"/>
          <p:nvPr/>
        </p:nvSpPr>
        <p:spPr>
          <a:xfrm>
            <a:off x="-76200" y="1230005"/>
            <a:ext cx="9144000" cy="954107"/>
          </a:xfrm>
          <a:prstGeom prst="rect">
            <a:avLst/>
          </a:prstGeom>
          <a:noFill/>
        </p:spPr>
        <p:txBody>
          <a:bodyPr wrap="square" rtlCol="0">
            <a:spAutoFit/>
          </a:bodyPr>
          <a:lstStyle/>
          <a:p>
            <a:r>
              <a:rPr lang="en-US" sz="2800" dirty="0" smtClean="0">
                <a:solidFill>
                  <a:srgbClr val="FF0000"/>
                </a:solidFill>
              </a:rPr>
              <a:t>Topological phases = connected components of continuous families of gapped </a:t>
            </a:r>
            <a:r>
              <a:rPr lang="en-US" sz="2800" dirty="0" err="1" smtClean="0">
                <a:solidFill>
                  <a:srgbClr val="FF0000"/>
                </a:solidFill>
              </a:rPr>
              <a:t>nonrelativistic</a:t>
            </a:r>
            <a:r>
              <a:rPr lang="en-US" sz="2800" dirty="0" smtClean="0">
                <a:solidFill>
                  <a:srgbClr val="FF0000"/>
                </a:solidFill>
              </a:rPr>
              <a:t> QM systems</a:t>
            </a:r>
            <a:endParaRPr lang="en-US" sz="2800" dirty="0">
              <a:solidFill>
                <a:srgbClr val="FF0000"/>
              </a:solidFill>
            </a:endParaRPr>
          </a:p>
        </p:txBody>
      </p:sp>
      <p:sp>
        <p:nvSpPr>
          <p:cNvPr id="4" name="Oval 3"/>
          <p:cNvSpPr/>
          <p:nvPr/>
        </p:nvSpPr>
        <p:spPr>
          <a:xfrm>
            <a:off x="1371600" y="2514600"/>
            <a:ext cx="15240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429000" y="2514600"/>
            <a:ext cx="15240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638800" y="2514600"/>
            <a:ext cx="15240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4029623"/>
            <a:ext cx="9144000" cy="1384995"/>
          </a:xfrm>
          <a:prstGeom prst="rect">
            <a:avLst/>
          </a:prstGeom>
          <a:noFill/>
        </p:spPr>
        <p:txBody>
          <a:bodyPr wrap="square" rtlCol="0">
            <a:spAutoFit/>
          </a:bodyPr>
          <a:lstStyle/>
          <a:p>
            <a:r>
              <a:rPr lang="en-US" sz="2800" dirty="0" smtClean="0">
                <a:solidFill>
                  <a:srgbClr val="00B050"/>
                </a:solidFill>
              </a:rPr>
              <a:t>Restrict to physical systems with a symmetry group G and look at continuous families of systems with G-symmetry:  We get a refined picture</a:t>
            </a:r>
            <a:endParaRPr lang="en-US" sz="2800" dirty="0">
              <a:solidFill>
                <a:srgbClr val="00B050"/>
              </a:solidFill>
            </a:endParaRPr>
          </a:p>
        </p:txBody>
      </p:sp>
      <p:grpSp>
        <p:nvGrpSpPr>
          <p:cNvPr id="16" name="Group 15"/>
          <p:cNvGrpSpPr/>
          <p:nvPr/>
        </p:nvGrpSpPr>
        <p:grpSpPr>
          <a:xfrm>
            <a:off x="1371600" y="5452718"/>
            <a:ext cx="1524000" cy="1371600"/>
            <a:chOff x="1294435" y="5181600"/>
            <a:chExt cx="1524000" cy="1371600"/>
          </a:xfrm>
        </p:grpSpPr>
        <p:sp>
          <p:nvSpPr>
            <p:cNvPr id="11" name="Oval 10"/>
            <p:cNvSpPr/>
            <p:nvPr/>
          </p:nvSpPr>
          <p:spPr>
            <a:xfrm>
              <a:off x="1294435" y="5181600"/>
              <a:ext cx="15240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600200" y="5410200"/>
              <a:ext cx="5334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362200" y="5715000"/>
              <a:ext cx="3048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600200" y="5943600"/>
              <a:ext cx="5334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5943600" y="5453605"/>
            <a:ext cx="1524000" cy="1371600"/>
            <a:chOff x="5867400" y="5068669"/>
            <a:chExt cx="1524000" cy="1371600"/>
          </a:xfrm>
        </p:grpSpPr>
        <p:sp>
          <p:nvSpPr>
            <p:cNvPr id="12" name="Oval 11"/>
            <p:cNvSpPr/>
            <p:nvPr/>
          </p:nvSpPr>
          <p:spPr>
            <a:xfrm>
              <a:off x="5867400" y="5068669"/>
              <a:ext cx="15240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96000" y="5257800"/>
              <a:ext cx="5334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05600" y="5867400"/>
              <a:ext cx="3048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Insulators</a:t>
            </a:r>
            <a:endParaRPr lang="en-US" dirty="0"/>
          </a:p>
        </p:txBody>
      </p:sp>
      <p:sp>
        <p:nvSpPr>
          <p:cNvPr id="3" name="TextBox 2"/>
          <p:cNvSpPr txBox="1"/>
          <p:nvPr/>
        </p:nvSpPr>
        <p:spPr>
          <a:xfrm>
            <a:off x="-33759" y="777806"/>
            <a:ext cx="9177759" cy="954107"/>
          </a:xfrm>
          <a:prstGeom prst="rect">
            <a:avLst/>
          </a:prstGeom>
          <a:noFill/>
        </p:spPr>
        <p:txBody>
          <a:bodyPr wrap="square" rtlCol="0">
            <a:spAutoFit/>
          </a:bodyPr>
          <a:lstStyle/>
          <a:p>
            <a:r>
              <a:rPr lang="en-US" sz="2800" dirty="0" smtClean="0">
                <a:solidFill>
                  <a:srgbClr val="FF0000"/>
                </a:solidFill>
              </a:rPr>
              <a:t>The Hamiltonian H  </a:t>
            </a:r>
            <a:r>
              <a:rPr lang="en-US" sz="2800" dirty="0" smtClean="0">
                <a:solidFill>
                  <a:srgbClr val="FF0000"/>
                </a:solidFill>
                <a:sym typeface="Mathematica1" panose="05000502060100000001" pitchFamily="2" charset="2"/>
              </a:rPr>
              <a:t>defines a continuous family of self-</a:t>
            </a:r>
            <a:r>
              <a:rPr lang="en-US" sz="2800" dirty="0" err="1" smtClean="0">
                <a:solidFill>
                  <a:srgbClr val="FF0000"/>
                </a:solidFill>
                <a:sym typeface="Mathematica1" panose="05000502060100000001" pitchFamily="2" charset="2"/>
              </a:rPr>
              <a:t>adjoint</a:t>
            </a:r>
            <a:r>
              <a:rPr lang="en-US" sz="2800" dirty="0" smtClean="0">
                <a:solidFill>
                  <a:srgbClr val="FF0000"/>
                </a:solidFill>
                <a:sym typeface="Mathematica1" panose="05000502060100000001" pitchFamily="2" charset="2"/>
              </a:rPr>
              <a:t> operators on   </a:t>
            </a:r>
            <a:r>
              <a:rPr lang="en-US" sz="2800" dirty="0" smtClean="0">
                <a:solidFill>
                  <a:srgbClr val="FF0000"/>
                </a:solidFill>
                <a:latin typeface="Script MT Bold" panose="03040602040607080904" pitchFamily="66" charset="0"/>
                <a:sym typeface="Mathematica1" panose="05000502060100000001" pitchFamily="2" charset="2"/>
              </a:rPr>
              <a:t>E . </a:t>
            </a:r>
            <a:r>
              <a:rPr lang="en-US" sz="2800" dirty="0" smtClean="0">
                <a:solidFill>
                  <a:srgbClr val="FF0000"/>
                </a:solidFill>
                <a:sym typeface="Mathematica1" panose="05000502060100000001" pitchFamily="2" charset="2"/>
              </a:rPr>
              <a:t> This gives the usual band structure:</a:t>
            </a:r>
            <a:endParaRPr lang="en-US" sz="2800" dirty="0">
              <a:solidFill>
                <a:srgbClr val="FF0000"/>
              </a:solidFill>
            </a:endParaRPr>
          </a:p>
        </p:txBody>
      </p:sp>
      <p:sp>
        <p:nvSpPr>
          <p:cNvPr id="5" name="TextBox 4"/>
          <p:cNvSpPr txBox="1"/>
          <p:nvPr/>
        </p:nvSpPr>
        <p:spPr>
          <a:xfrm>
            <a:off x="-8115" y="4721655"/>
            <a:ext cx="8927782" cy="954107"/>
          </a:xfrm>
          <a:prstGeom prst="rect">
            <a:avLst/>
          </a:prstGeom>
          <a:noFill/>
        </p:spPr>
        <p:txBody>
          <a:bodyPr wrap="square" rtlCol="0">
            <a:spAutoFit/>
          </a:bodyPr>
          <a:lstStyle/>
          <a:p>
            <a:r>
              <a:rPr lang="en-US" sz="2800" dirty="0" smtClean="0">
                <a:solidFill>
                  <a:srgbClr val="0070C0"/>
                </a:solidFill>
              </a:rPr>
              <a:t>In an insulator there </a:t>
            </a:r>
            <a:r>
              <a:rPr lang="en-US" sz="2800" dirty="0" err="1" smtClean="0">
                <a:solidFill>
                  <a:srgbClr val="0070C0"/>
                </a:solidFill>
              </a:rPr>
              <a:t>wil</a:t>
            </a:r>
            <a:r>
              <a:rPr lang="en-US" sz="2800" dirty="0" smtClean="0">
                <a:solidFill>
                  <a:srgbClr val="0070C0"/>
                </a:solidFill>
              </a:rPr>
              <a:t> be a gap, hence an energy </a:t>
            </a:r>
            <a:r>
              <a:rPr lang="en-US" sz="2800" dirty="0" err="1" smtClean="0">
                <a:solidFill>
                  <a:srgbClr val="0070C0"/>
                </a:solidFill>
              </a:rPr>
              <a:t>E</a:t>
            </a:r>
            <a:r>
              <a:rPr lang="en-US" sz="2800" baseline="-25000" dirty="0" err="1" smtClean="0">
                <a:solidFill>
                  <a:srgbClr val="0070C0"/>
                </a:solidFill>
              </a:rPr>
              <a:t>f</a:t>
            </a:r>
            <a:r>
              <a:rPr lang="en-US" sz="2800" dirty="0" smtClean="0">
                <a:solidFill>
                  <a:srgbClr val="0070C0"/>
                </a:solidFill>
              </a:rPr>
              <a:t> so that we have a direct sum of Hilbert bundles:</a:t>
            </a:r>
            <a:endParaRPr lang="en-US" sz="2800" dirty="0">
              <a:solidFill>
                <a:srgbClr val="0070C0"/>
              </a:solidFill>
            </a:endParaRPr>
          </a:p>
        </p:txBody>
      </p:sp>
      <p:pic>
        <p:nvPicPr>
          <p:cNvPr id="7" name="Picture 6"/>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2986352" y="5695053"/>
            <a:ext cx="3137535" cy="499822"/>
          </a:xfrm>
          <a:prstGeom prst="rect">
            <a:avLst/>
          </a:prstGeom>
        </p:spPr>
      </p:pic>
      <p:pic>
        <p:nvPicPr>
          <p:cNvPr id="9" name="Picture 8"/>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742861" y="6410191"/>
            <a:ext cx="1649730" cy="495300"/>
          </a:xfrm>
          <a:prstGeom prst="rect">
            <a:avLst/>
          </a:prstGeom>
        </p:spPr>
      </p:pic>
      <p:pic>
        <p:nvPicPr>
          <p:cNvPr id="11" name="Picture 10"/>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5715000" y="6428290"/>
            <a:ext cx="1649730" cy="495300"/>
          </a:xfrm>
          <a:prstGeom prst="rect">
            <a:avLst/>
          </a:prstGeom>
        </p:spPr>
      </p:pic>
      <p:pic>
        <p:nvPicPr>
          <p:cNvPr id="13" name="Picture 2" descr="http://www2.warwick.ac.uk/fac/sci/physics/current/postgraduate/regs/mpags/ex5/bandstructure/si-band-schematics.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599" y="1884272"/>
            <a:ext cx="4407305" cy="2894343"/>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3990287" y="2667000"/>
            <a:ext cx="4267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43414" y="2423174"/>
            <a:ext cx="522075" cy="523220"/>
          </a:xfrm>
          <a:prstGeom prst="rect">
            <a:avLst/>
          </a:prstGeom>
          <a:noFill/>
        </p:spPr>
        <p:txBody>
          <a:bodyPr wrap="square" rtlCol="0">
            <a:spAutoFit/>
          </a:bodyPr>
          <a:lstStyle/>
          <a:p>
            <a:r>
              <a:rPr lang="en-US" sz="2800" dirty="0" err="1" smtClean="0">
                <a:solidFill>
                  <a:srgbClr val="C00000"/>
                </a:solidFill>
              </a:rPr>
              <a:t>E</a:t>
            </a:r>
            <a:r>
              <a:rPr lang="en-US" sz="2800" baseline="-25000" dirty="0" err="1" smtClean="0">
                <a:solidFill>
                  <a:srgbClr val="C00000"/>
                </a:solidFill>
              </a:rPr>
              <a:t>f</a:t>
            </a:r>
            <a:endParaRPr lang="en-US" sz="2800" baseline="-25000" dirty="0">
              <a:solidFill>
                <a:srgbClr val="C00000"/>
              </a:solidFill>
            </a:endParaRPr>
          </a:p>
        </p:txBody>
      </p:sp>
    </p:spTree>
    <p:extLst>
      <p:ext uri="{BB962C8B-B14F-4D97-AF65-F5344CB8AC3E}">
        <p14:creationId xmlns:p14="http://schemas.microsoft.com/office/powerpoint/2010/main" val="232155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229600" cy="1143000"/>
          </a:xfrm>
        </p:spPr>
        <p:txBody>
          <a:bodyPr/>
          <a:lstStyle/>
          <a:p>
            <a:r>
              <a:rPr lang="en-US" dirty="0" err="1" smtClean="0"/>
              <a:t>Equivariant</a:t>
            </a:r>
            <a:r>
              <a:rPr lang="en-US" dirty="0" smtClean="0"/>
              <a:t> Insulators: Two Cases</a:t>
            </a:r>
            <a:endParaRPr lang="en-US" dirty="0"/>
          </a:p>
        </p:txBody>
      </p:sp>
      <p:sp>
        <p:nvSpPr>
          <p:cNvPr id="5" name="TextBox 4"/>
          <p:cNvSpPr txBox="1"/>
          <p:nvPr/>
        </p:nvSpPr>
        <p:spPr>
          <a:xfrm>
            <a:off x="0" y="1111803"/>
            <a:ext cx="9144000" cy="1077218"/>
          </a:xfrm>
          <a:prstGeom prst="rect">
            <a:avLst/>
          </a:prstGeom>
          <a:noFill/>
        </p:spPr>
        <p:txBody>
          <a:bodyPr wrap="square" rtlCol="0">
            <a:spAutoFit/>
          </a:bodyPr>
          <a:lstStyle/>
          <a:p>
            <a:r>
              <a:rPr lang="en-US" sz="3200" dirty="0" smtClean="0">
                <a:solidFill>
                  <a:srgbClr val="FF0000"/>
                </a:solidFill>
                <a:latin typeface="Blackadder ITC" panose="04020505051007020D02" pitchFamily="82" charset="0"/>
              </a:rPr>
              <a:t> </a:t>
            </a:r>
            <a:r>
              <a:rPr lang="en-US" sz="3200" dirty="0" smtClean="0">
                <a:solidFill>
                  <a:srgbClr val="FF0000"/>
                </a:solidFill>
                <a:latin typeface="Script MT Bold" panose="03040602040607080904" pitchFamily="66" charset="0"/>
              </a:rPr>
              <a:t>E</a:t>
            </a:r>
            <a:r>
              <a:rPr lang="en-US" sz="3200" baseline="30000" dirty="0" smtClean="0">
                <a:solidFill>
                  <a:srgbClr val="FF0000"/>
                </a:solidFill>
              </a:rPr>
              <a:t>-</a:t>
            </a:r>
            <a:r>
              <a:rPr lang="en-US" sz="3200" dirty="0" smtClean="0">
                <a:solidFill>
                  <a:srgbClr val="FF0000"/>
                </a:solidFill>
              </a:rPr>
              <a:t>  and </a:t>
            </a:r>
            <a:r>
              <a:rPr lang="en-US" sz="3200" dirty="0">
                <a:solidFill>
                  <a:srgbClr val="FF0000"/>
                </a:solidFill>
                <a:latin typeface="Script MT Bold" panose="03040602040607080904" pitchFamily="66" charset="0"/>
              </a:rPr>
              <a:t>E</a:t>
            </a:r>
            <a:r>
              <a:rPr lang="en-US" sz="3200" baseline="30000" dirty="0">
                <a:solidFill>
                  <a:srgbClr val="FF0000"/>
                </a:solidFill>
              </a:rPr>
              <a:t>+ </a:t>
            </a:r>
            <a:r>
              <a:rPr lang="en-US" sz="3200" baseline="30000" dirty="0" smtClean="0">
                <a:solidFill>
                  <a:srgbClr val="FF0000"/>
                </a:solidFill>
              </a:rPr>
              <a:t> </a:t>
            </a:r>
            <a:r>
              <a:rPr lang="en-US" sz="3200" dirty="0" smtClean="0">
                <a:solidFill>
                  <a:srgbClr val="FF0000"/>
                </a:solidFill>
              </a:rPr>
              <a:t>are finite and infinite-dimensional Hilbert bundles over T*, respectively. </a:t>
            </a:r>
            <a:endParaRPr lang="en-US" sz="3200" dirty="0">
              <a:solidFill>
                <a:srgbClr val="FF0000"/>
              </a:solidFill>
            </a:endParaRPr>
          </a:p>
        </p:txBody>
      </p:sp>
      <p:sp>
        <p:nvSpPr>
          <p:cNvPr id="4" name="TextBox 3"/>
          <p:cNvSpPr txBox="1"/>
          <p:nvPr/>
        </p:nvSpPr>
        <p:spPr>
          <a:xfrm>
            <a:off x="76200" y="2254803"/>
            <a:ext cx="9067800" cy="1815882"/>
          </a:xfrm>
          <a:prstGeom prst="rect">
            <a:avLst/>
          </a:prstGeom>
          <a:noFill/>
        </p:spPr>
        <p:txBody>
          <a:bodyPr wrap="square" rtlCol="0">
            <a:spAutoFit/>
          </a:bodyPr>
          <a:lstStyle/>
          <a:p>
            <a:r>
              <a:rPr lang="en-US" sz="2800" dirty="0">
                <a:solidFill>
                  <a:srgbClr val="0070C0"/>
                </a:solidFill>
              </a:rPr>
              <a:t>F</a:t>
            </a:r>
            <a:r>
              <a:rPr lang="en-US" sz="2800" dirty="0" smtClean="0">
                <a:solidFill>
                  <a:srgbClr val="0070C0"/>
                </a:solidFill>
              </a:rPr>
              <a:t>or </a:t>
            </a:r>
            <a:r>
              <a:rPr lang="en-US" sz="2800" dirty="0">
                <a:solidFill>
                  <a:srgbClr val="0070C0"/>
                </a:solidFill>
              </a:rPr>
              <a:t>some purposes it is useful to focus on a finite number of bands above the Fermi level and make </a:t>
            </a:r>
            <a:r>
              <a:rPr lang="en-US" sz="2800" dirty="0" smtClean="0">
                <a:solidFill>
                  <a:srgbClr val="0070C0"/>
                </a:solidFill>
                <a:latin typeface="Script MT Bold" panose="03040602040607080904" pitchFamily="66" charset="0"/>
              </a:rPr>
              <a:t>E</a:t>
            </a:r>
            <a:r>
              <a:rPr lang="en-US" sz="2800" baseline="30000" dirty="0" smtClean="0">
                <a:solidFill>
                  <a:srgbClr val="0070C0"/>
                </a:solidFill>
              </a:rPr>
              <a:t>+  </a:t>
            </a:r>
            <a:r>
              <a:rPr lang="en-US" sz="2800" dirty="0" smtClean="0">
                <a:solidFill>
                  <a:srgbClr val="0070C0"/>
                </a:solidFill>
              </a:rPr>
              <a:t>a finite-dimensional bundle.  </a:t>
            </a:r>
          </a:p>
          <a:p>
            <a:endParaRPr lang="en-US" sz="2800" dirty="0">
              <a:solidFill>
                <a:srgbClr val="0070C0"/>
              </a:solidFill>
            </a:endParaRPr>
          </a:p>
        </p:txBody>
      </p:sp>
      <p:sp>
        <p:nvSpPr>
          <p:cNvPr id="6" name="TextBox 5"/>
          <p:cNvSpPr txBox="1"/>
          <p:nvPr/>
        </p:nvSpPr>
        <p:spPr>
          <a:xfrm>
            <a:off x="0" y="4412616"/>
            <a:ext cx="9144000" cy="1384995"/>
          </a:xfrm>
          <a:prstGeom prst="rect">
            <a:avLst/>
          </a:prstGeom>
          <a:noFill/>
        </p:spPr>
        <p:txBody>
          <a:bodyPr wrap="square" rtlCol="0">
            <a:spAutoFit/>
          </a:bodyPr>
          <a:lstStyle/>
          <a:p>
            <a:r>
              <a:rPr lang="en-US" sz="2800" dirty="0" smtClean="0">
                <a:solidFill>
                  <a:srgbClr val="C00000"/>
                </a:solidFill>
              </a:rPr>
              <a:t>Through the Fourier transform to Bloch waves this translates into </a:t>
            </a:r>
            <a:r>
              <a:rPr lang="en-US" sz="2800" dirty="0" smtClean="0">
                <a:solidFill>
                  <a:srgbClr val="C00000"/>
                </a:solidFill>
                <a:latin typeface="Script MT Bold" panose="03040602040607080904" pitchFamily="66" charset="0"/>
              </a:rPr>
              <a:t>E</a:t>
            </a:r>
            <a:r>
              <a:rPr lang="en-US" sz="2800" baseline="30000" dirty="0" smtClean="0">
                <a:solidFill>
                  <a:srgbClr val="C00000"/>
                </a:solidFill>
              </a:rPr>
              <a:t>-</a:t>
            </a:r>
            <a:r>
              <a:rPr lang="en-US" sz="2800" dirty="0" smtClean="0">
                <a:solidFill>
                  <a:srgbClr val="C00000"/>
                </a:solidFill>
              </a:rPr>
              <a:t>   and </a:t>
            </a:r>
            <a:r>
              <a:rPr lang="en-US" sz="2800" dirty="0" smtClean="0">
                <a:solidFill>
                  <a:srgbClr val="C00000"/>
                </a:solidFill>
                <a:latin typeface="Script MT Bold" panose="03040602040607080904" pitchFamily="66" charset="0"/>
              </a:rPr>
              <a:t>E</a:t>
            </a:r>
            <a:r>
              <a:rPr lang="en-US" sz="2800" baseline="30000" dirty="0" smtClean="0">
                <a:solidFill>
                  <a:srgbClr val="C00000"/>
                </a:solidFill>
              </a:rPr>
              <a:t>+</a:t>
            </a:r>
            <a:r>
              <a:rPr lang="en-US" sz="2800" dirty="0" smtClean="0">
                <a:solidFill>
                  <a:srgbClr val="C00000"/>
                </a:solidFill>
              </a:rPr>
              <a:t>   being   </a:t>
            </a:r>
          </a:p>
          <a:p>
            <a:r>
              <a:rPr lang="en-US" sz="2800" dirty="0" smtClean="0">
                <a:solidFill>
                  <a:srgbClr val="C00000"/>
                </a:solidFill>
              </a:rPr>
              <a:t>``twisted </a:t>
            </a:r>
            <a:r>
              <a:rPr lang="en-US" sz="2800" dirty="0" err="1" smtClean="0">
                <a:solidFill>
                  <a:srgbClr val="C00000"/>
                </a:solidFill>
              </a:rPr>
              <a:t>equivariant</a:t>
            </a:r>
            <a:r>
              <a:rPr lang="en-US" sz="2800" dirty="0" smtClean="0">
                <a:solidFill>
                  <a:srgbClr val="C00000"/>
                </a:solidFill>
              </a:rPr>
              <a:t> bundles over the </a:t>
            </a:r>
            <a:r>
              <a:rPr lang="en-US" sz="2800" dirty="0" err="1" smtClean="0">
                <a:solidFill>
                  <a:srgbClr val="C00000"/>
                </a:solidFill>
              </a:rPr>
              <a:t>groupoid</a:t>
            </a:r>
            <a:r>
              <a:rPr lang="en-US" sz="2800" dirty="0" smtClean="0">
                <a:solidFill>
                  <a:srgbClr val="C00000"/>
                </a:solidFill>
              </a:rPr>
              <a:t>  T*//P ‘’ . </a:t>
            </a:r>
            <a:endParaRPr lang="en-US" sz="2800" baseline="30000" dirty="0">
              <a:solidFill>
                <a:srgbClr val="C00000"/>
              </a:solidFill>
            </a:endParaRPr>
          </a:p>
        </p:txBody>
      </p:sp>
      <p:sp>
        <p:nvSpPr>
          <p:cNvPr id="3" name="TextBox 2"/>
          <p:cNvSpPr txBox="1"/>
          <p:nvPr/>
        </p:nvSpPr>
        <p:spPr>
          <a:xfrm>
            <a:off x="0" y="6096000"/>
            <a:ext cx="9144000" cy="523220"/>
          </a:xfrm>
          <a:prstGeom prst="rect">
            <a:avLst/>
          </a:prstGeom>
          <a:noFill/>
        </p:spPr>
        <p:txBody>
          <a:bodyPr wrap="square" rtlCol="0">
            <a:spAutoFit/>
          </a:bodyPr>
          <a:lstStyle/>
          <a:p>
            <a:r>
              <a:rPr lang="en-US" sz="2800" dirty="0" smtClean="0">
                <a:solidFill>
                  <a:srgbClr val="00B050"/>
                </a:solidFill>
              </a:rPr>
              <a:t>We next spend the next 10 slides explaining this terminology. </a:t>
            </a:r>
            <a:endParaRPr lang="en-US" sz="2800" dirty="0">
              <a:solidFill>
                <a:srgbClr val="00B050"/>
              </a:solidFill>
            </a:endParaRPr>
          </a:p>
        </p:txBody>
      </p:sp>
      <p:sp>
        <p:nvSpPr>
          <p:cNvPr id="7" name="TextBox 6"/>
          <p:cNvSpPr txBox="1"/>
          <p:nvPr/>
        </p:nvSpPr>
        <p:spPr>
          <a:xfrm>
            <a:off x="76200" y="3773622"/>
            <a:ext cx="9067800" cy="954107"/>
          </a:xfrm>
          <a:prstGeom prst="rect">
            <a:avLst/>
          </a:prstGeom>
          <a:noFill/>
        </p:spPr>
        <p:txBody>
          <a:bodyPr wrap="square" rtlCol="0">
            <a:spAutoFit/>
          </a:bodyPr>
          <a:lstStyle/>
          <a:p>
            <a:r>
              <a:rPr lang="en-US" sz="2800" dirty="0">
                <a:solidFill>
                  <a:srgbClr val="7030A0"/>
                </a:solidFill>
              </a:rPr>
              <a:t>Thus, there are two cases: </a:t>
            </a:r>
            <a:r>
              <a:rPr lang="en-US" sz="2800" dirty="0" smtClean="0">
                <a:solidFill>
                  <a:srgbClr val="7030A0"/>
                </a:solidFill>
              </a:rPr>
              <a:t> </a:t>
            </a:r>
            <a:r>
              <a:rPr lang="en-US" sz="2800" dirty="0" smtClean="0">
                <a:solidFill>
                  <a:srgbClr val="7030A0"/>
                </a:solidFill>
                <a:latin typeface="Script MT Bold" panose="03040602040607080904" pitchFamily="66" charset="0"/>
              </a:rPr>
              <a:t>E</a:t>
            </a:r>
            <a:r>
              <a:rPr lang="en-US" sz="2800" baseline="30000" dirty="0">
                <a:solidFill>
                  <a:srgbClr val="7030A0"/>
                </a:solidFill>
              </a:rPr>
              <a:t>+  </a:t>
            </a:r>
            <a:r>
              <a:rPr lang="en-US" sz="2800" dirty="0">
                <a:solidFill>
                  <a:srgbClr val="7030A0"/>
                </a:solidFill>
              </a:rPr>
              <a:t>has finite or infinite dimension. </a:t>
            </a:r>
          </a:p>
          <a:p>
            <a:endParaRPr lang="en-US" sz="2800" dirty="0">
              <a:solidFill>
                <a:srgbClr val="7030A0"/>
              </a:solidFill>
            </a:endParaRPr>
          </a:p>
        </p:txBody>
      </p:sp>
    </p:spTree>
    <p:extLst>
      <p:ext uri="{BB962C8B-B14F-4D97-AF65-F5344CB8AC3E}">
        <p14:creationId xmlns:p14="http://schemas.microsoft.com/office/powerpoint/2010/main" val="269084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3"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990600" y="5649945"/>
            <a:ext cx="7924800" cy="523220"/>
          </a:xfrm>
          <a:prstGeom prst="rect">
            <a:avLst/>
          </a:prstGeom>
          <a:solidFill>
            <a:srgbClr val="002060"/>
          </a:solidFill>
        </p:spPr>
        <p:txBody>
          <a:bodyPr wrap="square" rtlCol="0">
            <a:spAutoFit/>
          </a:bodyPr>
          <a:lstStyle/>
          <a:p>
            <a:endParaRPr lang="en-US" sz="2800" dirty="0">
              <a:solidFill>
                <a:srgbClr val="FFFF00"/>
              </a:solidFill>
            </a:endParaRPr>
          </a:p>
        </p:txBody>
      </p:sp>
      <p:sp>
        <p:nvSpPr>
          <p:cNvPr id="3" name="Slide Number Placeholder 2"/>
          <p:cNvSpPr>
            <a:spLocks noGrp="1"/>
          </p:cNvSpPr>
          <p:nvPr>
            <p:ph type="sldNum" sz="quarter" idx="12"/>
          </p:nvPr>
        </p:nvSpPr>
        <p:spPr/>
        <p:txBody>
          <a:bodyPr/>
          <a:lstStyle/>
          <a:p>
            <a:fld id="{8CC33826-6C47-413F-88A8-05EB57E6DE90}" type="slidenum">
              <a:rPr lang="en-US" smtClean="0"/>
              <a:pPr/>
              <a:t>42</a:t>
            </a:fld>
            <a:endParaRPr lang="en-US" dirty="0"/>
          </a:p>
        </p:txBody>
      </p:sp>
      <p:sp>
        <p:nvSpPr>
          <p:cNvPr id="16" name="TextBox 15"/>
          <p:cNvSpPr txBox="1"/>
          <p:nvPr/>
        </p:nvSpPr>
        <p:spPr>
          <a:xfrm>
            <a:off x="914400" y="1828800"/>
            <a:ext cx="7620000" cy="523220"/>
          </a:xfrm>
          <a:prstGeom prst="rect">
            <a:avLst/>
          </a:prstGeom>
          <a:noFill/>
        </p:spPr>
        <p:txBody>
          <a:bodyPr wrap="square" rtlCol="0">
            <a:spAutoFit/>
          </a:bodyPr>
          <a:lstStyle/>
          <a:p>
            <a:r>
              <a:rPr lang="en-US" sz="2800" dirty="0" smtClean="0">
                <a:solidFill>
                  <a:srgbClr val="FF0000"/>
                </a:solidFill>
              </a:rPr>
              <a:t>Gapped systems and (reduced)  topological phases</a:t>
            </a:r>
            <a:endParaRPr lang="en-US" sz="2800" dirty="0">
              <a:solidFill>
                <a:srgbClr val="FF0000"/>
              </a:solidFill>
            </a:endParaRPr>
          </a:p>
        </p:txBody>
      </p:sp>
      <p:sp>
        <p:nvSpPr>
          <p:cNvPr id="21" name="Oval 20"/>
          <p:cNvSpPr/>
          <p:nvPr/>
        </p:nvSpPr>
        <p:spPr>
          <a:xfrm>
            <a:off x="0" y="2286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33" name="TextBox 32"/>
          <p:cNvSpPr txBox="1"/>
          <p:nvPr/>
        </p:nvSpPr>
        <p:spPr>
          <a:xfrm>
            <a:off x="1066800" y="6334780"/>
            <a:ext cx="6720875" cy="523220"/>
          </a:xfrm>
          <a:prstGeom prst="rect">
            <a:avLst/>
          </a:prstGeom>
          <a:noFill/>
        </p:spPr>
        <p:txBody>
          <a:bodyPr wrap="square" rtlCol="0">
            <a:spAutoFit/>
          </a:bodyPr>
          <a:lstStyle/>
          <a:p>
            <a:r>
              <a:rPr lang="en-US" sz="2800" dirty="0" smtClean="0"/>
              <a:t>Back to Bloch</a:t>
            </a:r>
            <a:endParaRPr lang="en-US" sz="2800" dirty="0"/>
          </a:p>
        </p:txBody>
      </p:sp>
      <p:sp>
        <p:nvSpPr>
          <p:cNvPr id="20" name="Rectangle 19"/>
          <p:cNvSpPr/>
          <p:nvPr/>
        </p:nvSpPr>
        <p:spPr>
          <a:xfrm>
            <a:off x="914400" y="990600"/>
            <a:ext cx="6533648" cy="523220"/>
          </a:xfrm>
          <a:prstGeom prst="rect">
            <a:avLst/>
          </a:prstGeom>
        </p:spPr>
        <p:txBody>
          <a:bodyPr wrap="none">
            <a:spAutoFit/>
          </a:bodyPr>
          <a:lstStyle/>
          <a:p>
            <a:pPr marL="342900" indent="-342900"/>
            <a:r>
              <a:rPr lang="en-US" sz="2800" dirty="0" smtClean="0">
                <a:solidFill>
                  <a:srgbClr val="FF0000"/>
                </a:solidFill>
              </a:rPr>
              <a:t>Review of symmetry in quantum mechanics</a:t>
            </a:r>
          </a:p>
        </p:txBody>
      </p:sp>
      <p:sp>
        <p:nvSpPr>
          <p:cNvPr id="25" name="Oval 24"/>
          <p:cNvSpPr/>
          <p:nvPr/>
        </p:nvSpPr>
        <p:spPr>
          <a:xfrm>
            <a:off x="0" y="10668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2" name="Oval 31"/>
          <p:cNvSpPr/>
          <p:nvPr/>
        </p:nvSpPr>
        <p:spPr>
          <a:xfrm>
            <a:off x="0" y="19050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a:t>
            </a:r>
            <a:endParaRPr lang="en-US" dirty="0"/>
          </a:p>
        </p:txBody>
      </p:sp>
      <p:sp>
        <p:nvSpPr>
          <p:cNvPr id="34" name="Oval 33"/>
          <p:cNvSpPr/>
          <p:nvPr/>
        </p:nvSpPr>
        <p:spPr>
          <a:xfrm>
            <a:off x="0" y="2743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4</a:t>
            </a:r>
            <a:endParaRPr lang="en-US" dirty="0"/>
          </a:p>
        </p:txBody>
      </p:sp>
      <p:sp>
        <p:nvSpPr>
          <p:cNvPr id="35" name="Oval 34"/>
          <p:cNvSpPr/>
          <p:nvPr/>
        </p:nvSpPr>
        <p:spPr>
          <a:xfrm>
            <a:off x="0" y="3505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5</a:t>
            </a:r>
            <a:endParaRPr lang="en-US" dirty="0"/>
          </a:p>
        </p:txBody>
      </p:sp>
      <p:sp>
        <p:nvSpPr>
          <p:cNvPr id="36" name="Oval 35"/>
          <p:cNvSpPr/>
          <p:nvPr/>
        </p:nvSpPr>
        <p:spPr>
          <a:xfrm>
            <a:off x="0" y="4267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6</a:t>
            </a:r>
            <a:endParaRPr lang="en-US" dirty="0"/>
          </a:p>
        </p:txBody>
      </p:sp>
      <p:sp>
        <p:nvSpPr>
          <p:cNvPr id="38" name="Oval 37"/>
          <p:cNvSpPr/>
          <p:nvPr/>
        </p:nvSpPr>
        <p:spPr>
          <a:xfrm>
            <a:off x="0" y="5029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7</a:t>
            </a:r>
            <a:endParaRPr lang="en-US" dirty="0"/>
          </a:p>
        </p:txBody>
      </p:sp>
      <p:sp>
        <p:nvSpPr>
          <p:cNvPr id="39" name="Oval 38"/>
          <p:cNvSpPr/>
          <p:nvPr/>
        </p:nvSpPr>
        <p:spPr>
          <a:xfrm>
            <a:off x="0" y="57150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8</a:t>
            </a:r>
            <a:endParaRPr lang="en-US" dirty="0"/>
          </a:p>
        </p:txBody>
      </p:sp>
      <p:sp>
        <p:nvSpPr>
          <p:cNvPr id="40" name="Oval 39"/>
          <p:cNvSpPr/>
          <p:nvPr/>
        </p:nvSpPr>
        <p:spPr>
          <a:xfrm>
            <a:off x="0" y="64008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9</a:t>
            </a:r>
            <a:endParaRPr lang="en-US" dirty="0"/>
          </a:p>
        </p:txBody>
      </p:sp>
      <p:sp>
        <p:nvSpPr>
          <p:cNvPr id="42" name="TextBox 41"/>
          <p:cNvSpPr txBox="1"/>
          <p:nvPr/>
        </p:nvSpPr>
        <p:spPr>
          <a:xfrm>
            <a:off x="914400" y="2667000"/>
            <a:ext cx="6720875" cy="523220"/>
          </a:xfrm>
          <a:prstGeom prst="rect">
            <a:avLst/>
          </a:prstGeom>
          <a:noFill/>
        </p:spPr>
        <p:txBody>
          <a:bodyPr wrap="square" rtlCol="0">
            <a:spAutoFit/>
          </a:bodyPr>
          <a:lstStyle/>
          <a:p>
            <a:r>
              <a:rPr lang="en-US" sz="2800" dirty="0" err="1" smtClean="0">
                <a:solidFill>
                  <a:srgbClr val="FF0000"/>
                </a:solidFill>
              </a:rPr>
              <a:t>Equivariant</a:t>
            </a:r>
            <a:r>
              <a:rPr lang="en-US" sz="2800" dirty="0" smtClean="0">
                <a:solidFill>
                  <a:srgbClr val="FF0000"/>
                </a:solidFill>
              </a:rPr>
              <a:t> twisted K-theory of a point</a:t>
            </a:r>
            <a:endParaRPr lang="en-US" sz="2800" dirty="0">
              <a:solidFill>
                <a:srgbClr val="FF0000"/>
              </a:solidFill>
            </a:endParaRPr>
          </a:p>
        </p:txBody>
      </p:sp>
      <p:sp>
        <p:nvSpPr>
          <p:cNvPr id="43" name="TextBox 42"/>
          <p:cNvSpPr txBox="1"/>
          <p:nvPr/>
        </p:nvSpPr>
        <p:spPr>
          <a:xfrm>
            <a:off x="990600" y="3429000"/>
            <a:ext cx="7315200" cy="523220"/>
          </a:xfrm>
          <a:prstGeom prst="rect">
            <a:avLst/>
          </a:prstGeom>
          <a:noFill/>
        </p:spPr>
        <p:txBody>
          <a:bodyPr wrap="square" rtlCol="0">
            <a:spAutoFit/>
          </a:bodyPr>
          <a:lstStyle/>
          <a:p>
            <a:r>
              <a:rPr lang="en-US" sz="2800" dirty="0" smtClean="0">
                <a:solidFill>
                  <a:srgbClr val="FF0000"/>
                </a:solidFill>
              </a:rPr>
              <a:t>Finite-dimensional systems and the 10 CT-groups</a:t>
            </a:r>
            <a:endParaRPr lang="en-US" sz="2800" dirty="0">
              <a:solidFill>
                <a:srgbClr val="FF0000"/>
              </a:solidFill>
            </a:endParaRPr>
          </a:p>
        </p:txBody>
      </p:sp>
      <p:sp>
        <p:nvSpPr>
          <p:cNvPr id="44" name="TextBox 43"/>
          <p:cNvSpPr txBox="1"/>
          <p:nvPr/>
        </p:nvSpPr>
        <p:spPr>
          <a:xfrm>
            <a:off x="990600" y="4191000"/>
            <a:ext cx="7848600" cy="523220"/>
          </a:xfrm>
          <a:prstGeom prst="rect">
            <a:avLst/>
          </a:prstGeom>
          <a:noFill/>
        </p:spPr>
        <p:txBody>
          <a:bodyPr wrap="square" rtlCol="0">
            <a:spAutoFit/>
          </a:bodyPr>
          <a:lstStyle/>
          <a:p>
            <a:r>
              <a:rPr lang="en-US" sz="2800" dirty="0" smtClean="0">
                <a:solidFill>
                  <a:srgbClr val="FF0000"/>
                </a:solidFill>
              </a:rPr>
              <a:t>Digression: Dyson’s 3-fold way and </a:t>
            </a:r>
            <a:r>
              <a:rPr lang="en-US" sz="2800" dirty="0" err="1" smtClean="0">
                <a:solidFill>
                  <a:srgbClr val="FF0000"/>
                </a:solidFill>
              </a:rPr>
              <a:t>Altland-Zirnbauer</a:t>
            </a:r>
            <a:r>
              <a:rPr lang="en-US" sz="2800" dirty="0" smtClean="0">
                <a:solidFill>
                  <a:srgbClr val="FF0000"/>
                </a:solidFill>
              </a:rPr>
              <a:t> </a:t>
            </a:r>
            <a:endParaRPr lang="en-US" sz="2800" dirty="0">
              <a:solidFill>
                <a:srgbClr val="FF0000"/>
              </a:solidFill>
            </a:endParaRPr>
          </a:p>
        </p:txBody>
      </p:sp>
      <p:sp>
        <p:nvSpPr>
          <p:cNvPr id="45" name="TextBox 44"/>
          <p:cNvSpPr txBox="1"/>
          <p:nvPr/>
        </p:nvSpPr>
        <p:spPr>
          <a:xfrm>
            <a:off x="990600" y="4953000"/>
            <a:ext cx="6720875" cy="523220"/>
          </a:xfrm>
          <a:prstGeom prst="rect">
            <a:avLst/>
          </a:prstGeom>
          <a:noFill/>
        </p:spPr>
        <p:txBody>
          <a:bodyPr wrap="square" rtlCol="0">
            <a:spAutoFit/>
          </a:bodyPr>
          <a:lstStyle/>
          <a:p>
            <a:r>
              <a:rPr lang="en-US" sz="2800" dirty="0" smtClean="0">
                <a:solidFill>
                  <a:srgbClr val="FF0000"/>
                </a:solidFill>
              </a:rPr>
              <a:t>Bloch Theory</a:t>
            </a:r>
            <a:endParaRPr lang="en-US" sz="2800" dirty="0">
              <a:solidFill>
                <a:srgbClr val="FF0000"/>
              </a:solidFill>
            </a:endParaRPr>
          </a:p>
        </p:txBody>
      </p:sp>
      <p:sp>
        <p:nvSpPr>
          <p:cNvPr id="46" name="TextBox 45"/>
          <p:cNvSpPr txBox="1"/>
          <p:nvPr/>
        </p:nvSpPr>
        <p:spPr>
          <a:xfrm>
            <a:off x="1066800" y="5638800"/>
            <a:ext cx="6720875" cy="523220"/>
          </a:xfrm>
          <a:prstGeom prst="rect">
            <a:avLst/>
          </a:prstGeom>
          <a:noFill/>
        </p:spPr>
        <p:txBody>
          <a:bodyPr wrap="square" rtlCol="0">
            <a:spAutoFit/>
          </a:bodyPr>
          <a:lstStyle/>
          <a:p>
            <a:r>
              <a:rPr lang="en-US" sz="2800" dirty="0" err="1" smtClean="0">
                <a:solidFill>
                  <a:srgbClr val="FFFF00"/>
                </a:solidFill>
              </a:rPr>
              <a:t>Equivariant</a:t>
            </a:r>
            <a:r>
              <a:rPr lang="en-US" sz="2800" dirty="0" smtClean="0">
                <a:solidFill>
                  <a:srgbClr val="FFFF00"/>
                </a:solidFill>
              </a:rPr>
              <a:t> twisted K-theory of a </a:t>
            </a:r>
            <a:r>
              <a:rPr lang="en-US" sz="2800" dirty="0" err="1" smtClean="0">
                <a:solidFill>
                  <a:srgbClr val="FFFF00"/>
                </a:solidFill>
              </a:rPr>
              <a:t>groupoid</a:t>
            </a:r>
            <a:r>
              <a:rPr lang="en-US" sz="2800" dirty="0" smtClean="0">
                <a:solidFill>
                  <a:srgbClr val="FFFF00"/>
                </a:solidFill>
              </a:rPr>
              <a:t>. </a:t>
            </a:r>
            <a:endParaRPr lang="en-US" sz="2800" dirty="0">
              <a:solidFill>
                <a:srgbClr val="FFFF00"/>
              </a:solidFill>
            </a:endParaRPr>
          </a:p>
        </p:txBody>
      </p:sp>
      <p:sp>
        <p:nvSpPr>
          <p:cNvPr id="22" name="TextBox 21"/>
          <p:cNvSpPr txBox="1"/>
          <p:nvPr/>
        </p:nvSpPr>
        <p:spPr>
          <a:xfrm>
            <a:off x="914400" y="294620"/>
            <a:ext cx="7620000" cy="523220"/>
          </a:xfrm>
          <a:prstGeom prst="rect">
            <a:avLst/>
          </a:prstGeom>
          <a:noFill/>
        </p:spPr>
        <p:txBody>
          <a:bodyPr wrap="square" rtlCol="0">
            <a:spAutoFit/>
          </a:bodyPr>
          <a:lstStyle/>
          <a:p>
            <a:r>
              <a:rPr lang="en-US" sz="2800" dirty="0" smtClean="0">
                <a:solidFill>
                  <a:srgbClr val="FF0000"/>
                </a:solidFill>
              </a:rPr>
              <a:t>Introduction</a:t>
            </a:r>
            <a:endParaRPr lang="en-US" sz="2800" dirty="0">
              <a:solidFill>
                <a:srgbClr val="FF0000"/>
              </a:solidFill>
            </a:endParaRPr>
          </a:p>
        </p:txBody>
      </p:sp>
    </p:spTree>
    <p:extLst>
      <p:ext uri="{BB962C8B-B14F-4D97-AF65-F5344CB8AC3E}">
        <p14:creationId xmlns:p14="http://schemas.microsoft.com/office/powerpoint/2010/main" val="37401236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81"/>
            <a:ext cx="8229600" cy="1143000"/>
          </a:xfrm>
        </p:spPr>
        <p:txBody>
          <a:bodyPr/>
          <a:lstStyle/>
          <a:p>
            <a:r>
              <a:rPr lang="en-US" dirty="0" smtClean="0"/>
              <a:t>Groups As Categories</a:t>
            </a:r>
            <a:endParaRPr lang="en-US" dirty="0"/>
          </a:p>
        </p:txBody>
      </p:sp>
      <p:sp>
        <p:nvSpPr>
          <p:cNvPr id="3" name="TextBox 2"/>
          <p:cNvSpPr txBox="1"/>
          <p:nvPr/>
        </p:nvSpPr>
        <p:spPr>
          <a:xfrm>
            <a:off x="0" y="1116957"/>
            <a:ext cx="9144000" cy="830997"/>
          </a:xfrm>
          <a:prstGeom prst="rect">
            <a:avLst/>
          </a:prstGeom>
          <a:noFill/>
        </p:spPr>
        <p:txBody>
          <a:bodyPr wrap="square" rtlCol="0">
            <a:spAutoFit/>
          </a:bodyPr>
          <a:lstStyle/>
          <a:p>
            <a:r>
              <a:rPr lang="en-US" sz="2400" dirty="0" smtClean="0">
                <a:solidFill>
                  <a:srgbClr val="FF0000"/>
                </a:solidFill>
              </a:rPr>
              <a:t>Now we want to give a </a:t>
            </a:r>
            <a:r>
              <a:rPr lang="en-US" sz="2400" u="sng" dirty="0" smtClean="0">
                <a:solidFill>
                  <a:srgbClr val="FF0000"/>
                </a:solidFill>
              </a:rPr>
              <a:t>geometrical</a:t>
            </a:r>
            <a:r>
              <a:rPr lang="en-US" sz="2400" dirty="0" smtClean="0">
                <a:solidFill>
                  <a:srgbClr val="FF0000"/>
                </a:solidFill>
              </a:rPr>
              <a:t> interpretation to (</a:t>
            </a:r>
            <a:r>
              <a:rPr lang="en-US" sz="2400" dirty="0" smtClean="0">
                <a:solidFill>
                  <a:srgbClr val="FF0000"/>
                </a:solidFill>
                <a:sym typeface="Mathematica1" panose="05000502060100000001" pitchFamily="2" charset="2"/>
              </a:rPr>
              <a:t>,,c)-twisted representations of G. </a:t>
            </a:r>
            <a:endParaRPr lang="en-US" sz="2400" dirty="0">
              <a:solidFill>
                <a:srgbClr val="FF0000"/>
              </a:solidFill>
            </a:endParaRPr>
          </a:p>
        </p:txBody>
      </p:sp>
      <p:sp>
        <p:nvSpPr>
          <p:cNvPr id="4" name="TextBox 3"/>
          <p:cNvSpPr txBox="1"/>
          <p:nvPr/>
        </p:nvSpPr>
        <p:spPr>
          <a:xfrm>
            <a:off x="130414" y="2041427"/>
            <a:ext cx="5638800" cy="954107"/>
          </a:xfrm>
          <a:prstGeom prst="rect">
            <a:avLst/>
          </a:prstGeom>
          <a:noFill/>
        </p:spPr>
        <p:txBody>
          <a:bodyPr wrap="square" rtlCol="0">
            <a:spAutoFit/>
          </a:bodyPr>
          <a:lstStyle/>
          <a:p>
            <a:r>
              <a:rPr lang="en-US" sz="2800" dirty="0" smtClean="0">
                <a:solidFill>
                  <a:srgbClr val="00B0F0"/>
                </a:solidFill>
              </a:rPr>
              <a:t>Suppose G is a group, and think of it as acting on a point: </a:t>
            </a:r>
            <a:endParaRPr lang="en-US" sz="2800" dirty="0">
              <a:solidFill>
                <a:srgbClr val="00B0F0"/>
              </a:solidFill>
            </a:endParaRPr>
          </a:p>
        </p:txBody>
      </p:sp>
      <p:sp>
        <p:nvSpPr>
          <p:cNvPr id="14" name="TextBox 13"/>
          <p:cNvSpPr txBox="1"/>
          <p:nvPr/>
        </p:nvSpPr>
        <p:spPr>
          <a:xfrm>
            <a:off x="6019799" y="4308483"/>
            <a:ext cx="3124200" cy="369332"/>
          </a:xfrm>
          <a:prstGeom prst="rect">
            <a:avLst/>
          </a:prstGeom>
          <a:noFill/>
        </p:spPr>
        <p:txBody>
          <a:bodyPr wrap="square" rtlCol="0">
            <a:spAutoFit/>
          </a:bodyPr>
          <a:lstStyle/>
          <a:p>
            <a:r>
              <a:rPr lang="en-US" dirty="0" smtClean="0">
                <a:solidFill>
                  <a:srgbClr val="00B050"/>
                </a:solidFill>
              </a:rPr>
              <a:t>(Two points are identified) </a:t>
            </a:r>
            <a:endParaRPr lang="en-US" dirty="0">
              <a:solidFill>
                <a:srgbClr val="00B050"/>
              </a:solidFill>
            </a:endParaRPr>
          </a:p>
        </p:txBody>
      </p:sp>
      <p:grpSp>
        <p:nvGrpSpPr>
          <p:cNvPr id="7" name="Group 6"/>
          <p:cNvGrpSpPr/>
          <p:nvPr/>
        </p:nvGrpSpPr>
        <p:grpSpPr>
          <a:xfrm>
            <a:off x="6306283" y="2041427"/>
            <a:ext cx="1471476" cy="833377"/>
            <a:chOff x="681680" y="2259957"/>
            <a:chExt cx="1471476" cy="833377"/>
          </a:xfrm>
        </p:grpSpPr>
        <p:sp>
          <p:nvSpPr>
            <p:cNvPr id="5" name="Oval 4"/>
            <p:cNvSpPr/>
            <p:nvPr/>
          </p:nvSpPr>
          <p:spPr>
            <a:xfrm>
              <a:off x="681680" y="2615276"/>
              <a:ext cx="1524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785150" y="2259957"/>
              <a:ext cx="937550" cy="833377"/>
            </a:xfrm>
            <a:custGeom>
              <a:avLst/>
              <a:gdLst>
                <a:gd name="connsiteX0" fmla="*/ 69448 w 937550"/>
                <a:gd name="connsiteY0" fmla="*/ 694481 h 833377"/>
                <a:gd name="connsiteX1" fmla="*/ 185195 w 937550"/>
                <a:gd name="connsiteY1" fmla="*/ 787079 h 833377"/>
                <a:gd name="connsiteX2" fmla="*/ 231494 w 937550"/>
                <a:gd name="connsiteY2" fmla="*/ 798653 h 833377"/>
                <a:gd name="connsiteX3" fmla="*/ 289367 w 937550"/>
                <a:gd name="connsiteY3" fmla="*/ 821803 h 833377"/>
                <a:gd name="connsiteX4" fmla="*/ 324091 w 937550"/>
                <a:gd name="connsiteY4" fmla="*/ 833377 h 833377"/>
                <a:gd name="connsiteX5" fmla="*/ 439838 w 937550"/>
                <a:gd name="connsiteY5" fmla="*/ 821803 h 833377"/>
                <a:gd name="connsiteX6" fmla="*/ 497712 w 937550"/>
                <a:gd name="connsiteY6" fmla="*/ 798653 h 833377"/>
                <a:gd name="connsiteX7" fmla="*/ 567160 w 937550"/>
                <a:gd name="connsiteY7" fmla="*/ 775504 h 833377"/>
                <a:gd name="connsiteX8" fmla="*/ 601884 w 937550"/>
                <a:gd name="connsiteY8" fmla="*/ 763929 h 833377"/>
                <a:gd name="connsiteX9" fmla="*/ 659757 w 937550"/>
                <a:gd name="connsiteY9" fmla="*/ 740780 h 833377"/>
                <a:gd name="connsiteX10" fmla="*/ 694481 w 937550"/>
                <a:gd name="connsiteY10" fmla="*/ 729205 h 833377"/>
                <a:gd name="connsiteX11" fmla="*/ 787079 w 937550"/>
                <a:gd name="connsiteY11" fmla="*/ 648183 h 833377"/>
                <a:gd name="connsiteX12" fmla="*/ 833378 w 937550"/>
                <a:gd name="connsiteY12" fmla="*/ 590309 h 833377"/>
                <a:gd name="connsiteX13" fmla="*/ 868102 w 937550"/>
                <a:gd name="connsiteY13" fmla="*/ 544010 h 833377"/>
                <a:gd name="connsiteX14" fmla="*/ 914400 w 937550"/>
                <a:gd name="connsiteY14" fmla="*/ 451413 h 833377"/>
                <a:gd name="connsiteX15" fmla="*/ 925975 w 937550"/>
                <a:gd name="connsiteY15" fmla="*/ 393539 h 833377"/>
                <a:gd name="connsiteX16" fmla="*/ 937550 w 937550"/>
                <a:gd name="connsiteY16" fmla="*/ 358815 h 833377"/>
                <a:gd name="connsiteX17" fmla="*/ 925975 w 937550"/>
                <a:gd name="connsiteY17" fmla="*/ 185195 h 833377"/>
                <a:gd name="connsiteX18" fmla="*/ 914400 w 937550"/>
                <a:gd name="connsiteY18" fmla="*/ 150471 h 833377"/>
                <a:gd name="connsiteX19" fmla="*/ 879676 w 937550"/>
                <a:gd name="connsiteY19" fmla="*/ 127322 h 833377"/>
                <a:gd name="connsiteX20" fmla="*/ 856527 w 937550"/>
                <a:gd name="connsiteY20" fmla="*/ 92598 h 833377"/>
                <a:gd name="connsiteX21" fmla="*/ 775504 w 937550"/>
                <a:gd name="connsiteY21" fmla="*/ 46299 h 833377"/>
                <a:gd name="connsiteX22" fmla="*/ 706056 w 937550"/>
                <a:gd name="connsiteY22" fmla="*/ 34724 h 833377"/>
                <a:gd name="connsiteX23" fmla="*/ 671332 w 937550"/>
                <a:gd name="connsiteY23" fmla="*/ 23150 h 833377"/>
                <a:gd name="connsiteX24" fmla="*/ 544010 w 937550"/>
                <a:gd name="connsiteY24" fmla="*/ 11575 h 833377"/>
                <a:gd name="connsiteX25" fmla="*/ 451413 w 937550"/>
                <a:gd name="connsiteY25" fmla="*/ 0 h 833377"/>
                <a:gd name="connsiteX26" fmla="*/ 219919 w 937550"/>
                <a:gd name="connsiteY26" fmla="*/ 11575 h 833377"/>
                <a:gd name="connsiteX27" fmla="*/ 185195 w 937550"/>
                <a:gd name="connsiteY27" fmla="*/ 23150 h 833377"/>
                <a:gd name="connsiteX28" fmla="*/ 150471 w 937550"/>
                <a:gd name="connsiteY28" fmla="*/ 46299 h 833377"/>
                <a:gd name="connsiteX29" fmla="*/ 127322 w 937550"/>
                <a:gd name="connsiteY29" fmla="*/ 81023 h 833377"/>
                <a:gd name="connsiteX30" fmla="*/ 81023 w 937550"/>
                <a:gd name="connsiteY30" fmla="*/ 127322 h 833377"/>
                <a:gd name="connsiteX31" fmla="*/ 46299 w 937550"/>
                <a:gd name="connsiteY31" fmla="*/ 162046 h 833377"/>
                <a:gd name="connsiteX32" fmla="*/ 0 w 937550"/>
                <a:gd name="connsiteY32" fmla="*/ 219919 h 83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37550" h="833377">
                  <a:moveTo>
                    <a:pt x="69448" y="694481"/>
                  </a:moveTo>
                  <a:cubicBezTo>
                    <a:pt x="108030" y="725347"/>
                    <a:pt x="137260" y="775096"/>
                    <a:pt x="185195" y="787079"/>
                  </a:cubicBezTo>
                  <a:cubicBezTo>
                    <a:pt x="200628" y="790937"/>
                    <a:pt x="216402" y="793622"/>
                    <a:pt x="231494" y="798653"/>
                  </a:cubicBezTo>
                  <a:cubicBezTo>
                    <a:pt x="251205" y="805223"/>
                    <a:pt x="269913" y="814508"/>
                    <a:pt x="289367" y="821803"/>
                  </a:cubicBezTo>
                  <a:cubicBezTo>
                    <a:pt x="300791" y="826087"/>
                    <a:pt x="312516" y="829519"/>
                    <a:pt x="324091" y="833377"/>
                  </a:cubicBezTo>
                  <a:cubicBezTo>
                    <a:pt x="362673" y="829519"/>
                    <a:pt x="401816" y="829407"/>
                    <a:pt x="439838" y="821803"/>
                  </a:cubicBezTo>
                  <a:cubicBezTo>
                    <a:pt x="460212" y="817728"/>
                    <a:pt x="478185" y="805754"/>
                    <a:pt x="497712" y="798653"/>
                  </a:cubicBezTo>
                  <a:cubicBezTo>
                    <a:pt x="520644" y="790314"/>
                    <a:pt x="544011" y="783220"/>
                    <a:pt x="567160" y="775504"/>
                  </a:cubicBezTo>
                  <a:cubicBezTo>
                    <a:pt x="578735" y="771646"/>
                    <a:pt x="590556" y="768460"/>
                    <a:pt x="601884" y="763929"/>
                  </a:cubicBezTo>
                  <a:cubicBezTo>
                    <a:pt x="621175" y="756213"/>
                    <a:pt x="640303" y="748075"/>
                    <a:pt x="659757" y="740780"/>
                  </a:cubicBezTo>
                  <a:cubicBezTo>
                    <a:pt x="671181" y="736496"/>
                    <a:pt x="683568" y="734661"/>
                    <a:pt x="694481" y="729205"/>
                  </a:cubicBezTo>
                  <a:cubicBezTo>
                    <a:pt x="732764" y="710064"/>
                    <a:pt x="756908" y="678354"/>
                    <a:pt x="787079" y="648183"/>
                  </a:cubicBezTo>
                  <a:cubicBezTo>
                    <a:pt x="825786" y="609476"/>
                    <a:pt x="796880" y="641405"/>
                    <a:pt x="833378" y="590309"/>
                  </a:cubicBezTo>
                  <a:cubicBezTo>
                    <a:pt x="844591" y="574611"/>
                    <a:pt x="858382" y="560673"/>
                    <a:pt x="868102" y="544010"/>
                  </a:cubicBezTo>
                  <a:cubicBezTo>
                    <a:pt x="885490" y="514202"/>
                    <a:pt x="914400" y="451413"/>
                    <a:pt x="914400" y="451413"/>
                  </a:cubicBezTo>
                  <a:cubicBezTo>
                    <a:pt x="918258" y="432122"/>
                    <a:pt x="921203" y="412625"/>
                    <a:pt x="925975" y="393539"/>
                  </a:cubicBezTo>
                  <a:cubicBezTo>
                    <a:pt x="928934" y="381702"/>
                    <a:pt x="937550" y="371016"/>
                    <a:pt x="937550" y="358815"/>
                  </a:cubicBezTo>
                  <a:cubicBezTo>
                    <a:pt x="937550" y="300813"/>
                    <a:pt x="932380" y="242842"/>
                    <a:pt x="925975" y="185195"/>
                  </a:cubicBezTo>
                  <a:cubicBezTo>
                    <a:pt x="924628" y="173069"/>
                    <a:pt x="922022" y="159998"/>
                    <a:pt x="914400" y="150471"/>
                  </a:cubicBezTo>
                  <a:cubicBezTo>
                    <a:pt x="905710" y="139608"/>
                    <a:pt x="891251" y="135038"/>
                    <a:pt x="879676" y="127322"/>
                  </a:cubicBezTo>
                  <a:cubicBezTo>
                    <a:pt x="871960" y="115747"/>
                    <a:pt x="866363" y="102435"/>
                    <a:pt x="856527" y="92598"/>
                  </a:cubicBezTo>
                  <a:cubicBezTo>
                    <a:pt x="844348" y="80418"/>
                    <a:pt x="788476" y="50190"/>
                    <a:pt x="775504" y="46299"/>
                  </a:cubicBezTo>
                  <a:cubicBezTo>
                    <a:pt x="753025" y="39555"/>
                    <a:pt x="728966" y="39815"/>
                    <a:pt x="706056" y="34724"/>
                  </a:cubicBezTo>
                  <a:cubicBezTo>
                    <a:pt x="694146" y="32077"/>
                    <a:pt x="683410" y="24875"/>
                    <a:pt x="671332" y="23150"/>
                  </a:cubicBezTo>
                  <a:cubicBezTo>
                    <a:pt x="629145" y="17123"/>
                    <a:pt x="586392" y="16036"/>
                    <a:pt x="544010" y="11575"/>
                  </a:cubicBezTo>
                  <a:cubicBezTo>
                    <a:pt x="513075" y="8319"/>
                    <a:pt x="482279" y="3858"/>
                    <a:pt x="451413" y="0"/>
                  </a:cubicBezTo>
                  <a:cubicBezTo>
                    <a:pt x="374248" y="3858"/>
                    <a:pt x="296890" y="4882"/>
                    <a:pt x="219919" y="11575"/>
                  </a:cubicBezTo>
                  <a:cubicBezTo>
                    <a:pt x="207764" y="12632"/>
                    <a:pt x="196108" y="17694"/>
                    <a:pt x="185195" y="23150"/>
                  </a:cubicBezTo>
                  <a:cubicBezTo>
                    <a:pt x="172753" y="29371"/>
                    <a:pt x="162046" y="38583"/>
                    <a:pt x="150471" y="46299"/>
                  </a:cubicBezTo>
                  <a:cubicBezTo>
                    <a:pt x="142755" y="57874"/>
                    <a:pt x="136375" y="70461"/>
                    <a:pt x="127322" y="81023"/>
                  </a:cubicBezTo>
                  <a:cubicBezTo>
                    <a:pt x="113118" y="97594"/>
                    <a:pt x="96456" y="111889"/>
                    <a:pt x="81023" y="127322"/>
                  </a:cubicBezTo>
                  <a:lnTo>
                    <a:pt x="46299" y="162046"/>
                  </a:lnTo>
                  <a:cubicBezTo>
                    <a:pt x="5475" y="202870"/>
                    <a:pt x="18896" y="182129"/>
                    <a:pt x="0" y="219919"/>
                  </a:cubicBezTo>
                </a:path>
              </a:pathLst>
            </a:custGeom>
            <a:noFill/>
            <a:ln w="57150">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custDataLst>
                <p:tags r:id="rId5"/>
              </p:custDataLst>
            </p:nvPr>
          </p:nvPicPr>
          <p:blipFill>
            <a:blip r:embed="rId7">
              <a:extLst>
                <a:ext uri="{28A0092B-C50C-407E-A947-70E740481C1C}">
                  <a14:useLocalDpi xmlns:a14="http://schemas.microsoft.com/office/drawing/2010/main" val="0"/>
                </a:ext>
              </a:extLst>
            </a:blip>
            <a:stretch>
              <a:fillRect/>
            </a:stretch>
          </p:blipFill>
          <p:spPr>
            <a:xfrm>
              <a:off x="1826170" y="2471000"/>
              <a:ext cx="326986" cy="453561"/>
            </a:xfrm>
            <a:prstGeom prst="rect">
              <a:avLst/>
            </a:prstGeom>
          </p:spPr>
        </p:pic>
      </p:grpSp>
      <p:grpSp>
        <p:nvGrpSpPr>
          <p:cNvPr id="41" name="Group 40"/>
          <p:cNvGrpSpPr/>
          <p:nvPr/>
        </p:nvGrpSpPr>
        <p:grpSpPr>
          <a:xfrm>
            <a:off x="6501112" y="3235778"/>
            <a:ext cx="1752600" cy="863918"/>
            <a:chOff x="5410200" y="2648477"/>
            <a:chExt cx="1752600" cy="863918"/>
          </a:xfrm>
        </p:grpSpPr>
        <p:sp>
          <p:nvSpPr>
            <p:cNvPr id="8" name="Oval 7"/>
            <p:cNvSpPr/>
            <p:nvPr/>
          </p:nvSpPr>
          <p:spPr>
            <a:xfrm>
              <a:off x="5410200" y="3283795"/>
              <a:ext cx="1524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010400" y="3265990"/>
              <a:ext cx="1524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5715000" y="3398095"/>
              <a:ext cx="1066800" cy="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5928166" y="2648477"/>
              <a:ext cx="326986" cy="453561"/>
            </a:xfrm>
            <a:prstGeom prst="rect">
              <a:avLst/>
            </a:prstGeom>
          </p:spPr>
        </p:pic>
      </p:grpSp>
      <p:sp>
        <p:nvSpPr>
          <p:cNvPr id="15" name="Oval 14"/>
          <p:cNvSpPr/>
          <p:nvPr/>
        </p:nvSpPr>
        <p:spPr>
          <a:xfrm>
            <a:off x="3199937" y="3918778"/>
            <a:ext cx="1524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763484" y="3959772"/>
            <a:ext cx="1524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3551037" y="4074071"/>
            <a:ext cx="1066800" cy="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763484" y="2625346"/>
            <a:ext cx="1524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H="1" flipV="1">
            <a:off x="4839684" y="2960770"/>
            <a:ext cx="13503" cy="85764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416000" y="2960771"/>
            <a:ext cx="1275143" cy="95800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680577" y="4248748"/>
            <a:ext cx="403860" cy="327660"/>
          </a:xfrm>
          <a:prstGeom prst="rect">
            <a:avLst/>
          </a:prstGeom>
        </p:spPr>
      </p:pic>
      <p:pic>
        <p:nvPicPr>
          <p:cNvPr id="33" name="Picture 32"/>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5047881" y="3330464"/>
            <a:ext cx="415290" cy="327660"/>
          </a:xfrm>
          <a:prstGeom prst="rect">
            <a:avLst/>
          </a:prstGeom>
        </p:spPr>
      </p:pic>
      <p:pic>
        <p:nvPicPr>
          <p:cNvPr id="35" name="Picture 34"/>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119617" y="3166634"/>
            <a:ext cx="883920" cy="327660"/>
          </a:xfrm>
          <a:prstGeom prst="rect">
            <a:avLst/>
          </a:prstGeom>
        </p:spPr>
      </p:pic>
      <p:sp>
        <p:nvSpPr>
          <p:cNvPr id="36" name="TextBox 35"/>
          <p:cNvSpPr txBox="1"/>
          <p:nvPr/>
        </p:nvSpPr>
        <p:spPr>
          <a:xfrm>
            <a:off x="-19572" y="4493149"/>
            <a:ext cx="2737029" cy="830997"/>
          </a:xfrm>
          <a:prstGeom prst="rect">
            <a:avLst/>
          </a:prstGeom>
          <a:noFill/>
        </p:spPr>
        <p:txBody>
          <a:bodyPr wrap="square" rtlCol="0">
            <a:spAutoFit/>
          </a:bodyPr>
          <a:lstStyle/>
          <a:p>
            <a:r>
              <a:rPr lang="en-US" sz="2400" dirty="0" smtClean="0">
                <a:solidFill>
                  <a:srgbClr val="C00000"/>
                </a:solidFill>
              </a:rPr>
              <a:t>Therefore, we have a </a:t>
            </a:r>
            <a:r>
              <a:rPr lang="en-US" sz="2400" u="sng" dirty="0" smtClean="0">
                <a:solidFill>
                  <a:srgbClr val="C00000"/>
                </a:solidFill>
              </a:rPr>
              <a:t>category</a:t>
            </a:r>
            <a:r>
              <a:rPr lang="en-US" sz="2400" dirty="0" smtClean="0">
                <a:solidFill>
                  <a:srgbClr val="C00000"/>
                </a:solidFill>
              </a:rPr>
              <a:t>: </a:t>
            </a:r>
            <a:endParaRPr lang="en-US" sz="2400" dirty="0">
              <a:solidFill>
                <a:srgbClr val="C00000"/>
              </a:solidFill>
            </a:endParaRPr>
          </a:p>
        </p:txBody>
      </p:sp>
      <p:sp>
        <p:nvSpPr>
          <p:cNvPr id="37" name="TextBox 36"/>
          <p:cNvSpPr txBox="1"/>
          <p:nvPr/>
        </p:nvSpPr>
        <p:spPr>
          <a:xfrm>
            <a:off x="2568152" y="4880293"/>
            <a:ext cx="2667000" cy="461665"/>
          </a:xfrm>
          <a:prstGeom prst="rect">
            <a:avLst/>
          </a:prstGeom>
          <a:noFill/>
        </p:spPr>
        <p:txBody>
          <a:bodyPr wrap="square" rtlCol="0">
            <a:spAutoFit/>
          </a:bodyPr>
          <a:lstStyle/>
          <a:p>
            <a:r>
              <a:rPr lang="en-US" sz="2400" dirty="0" smtClean="0">
                <a:solidFill>
                  <a:srgbClr val="C00000"/>
                </a:solidFill>
              </a:rPr>
              <a:t>One object: </a:t>
            </a:r>
            <a:endParaRPr lang="en-US" sz="2400" dirty="0">
              <a:solidFill>
                <a:srgbClr val="C00000"/>
              </a:solidFill>
            </a:endParaRPr>
          </a:p>
        </p:txBody>
      </p:sp>
      <p:sp>
        <p:nvSpPr>
          <p:cNvPr id="38" name="Oval 37"/>
          <p:cNvSpPr/>
          <p:nvPr/>
        </p:nvSpPr>
        <p:spPr>
          <a:xfrm>
            <a:off x="4372800" y="5035587"/>
            <a:ext cx="1524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4883089" y="4925057"/>
            <a:ext cx="4250655" cy="461665"/>
          </a:xfrm>
          <a:prstGeom prst="rect">
            <a:avLst/>
          </a:prstGeom>
          <a:noFill/>
        </p:spPr>
        <p:txBody>
          <a:bodyPr wrap="square" rtlCol="0">
            <a:spAutoFit/>
          </a:bodyPr>
          <a:lstStyle/>
          <a:p>
            <a:r>
              <a:rPr lang="en-US" sz="2400" dirty="0" smtClean="0">
                <a:solidFill>
                  <a:srgbClr val="C00000"/>
                </a:solidFill>
              </a:rPr>
              <a:t>Morphisms are group elements </a:t>
            </a:r>
            <a:endParaRPr lang="en-US" sz="2400" dirty="0">
              <a:solidFill>
                <a:srgbClr val="C00000"/>
              </a:solidFill>
            </a:endParaRPr>
          </a:p>
        </p:txBody>
      </p:sp>
      <p:sp>
        <p:nvSpPr>
          <p:cNvPr id="40" name="TextBox 39"/>
          <p:cNvSpPr txBox="1"/>
          <p:nvPr/>
        </p:nvSpPr>
        <p:spPr>
          <a:xfrm>
            <a:off x="243050" y="5563102"/>
            <a:ext cx="4265607" cy="1200329"/>
          </a:xfrm>
          <a:prstGeom prst="rect">
            <a:avLst/>
          </a:prstGeom>
          <a:noFill/>
        </p:spPr>
        <p:txBody>
          <a:bodyPr wrap="square" rtlCol="0">
            <a:spAutoFit/>
          </a:bodyPr>
          <a:lstStyle/>
          <a:p>
            <a:r>
              <a:rPr lang="en-US" sz="2400" dirty="0" smtClean="0">
                <a:solidFill>
                  <a:srgbClr val="7030A0"/>
                </a:solidFill>
              </a:rPr>
              <a:t>Axioms of a category are equivalent to existence of identity and associativity. </a:t>
            </a:r>
            <a:endParaRPr lang="en-US" sz="2400" dirty="0">
              <a:solidFill>
                <a:srgbClr val="7030A0"/>
              </a:solidFill>
            </a:endParaRPr>
          </a:p>
        </p:txBody>
      </p:sp>
      <p:sp>
        <p:nvSpPr>
          <p:cNvPr id="43" name="TextBox 42"/>
          <p:cNvSpPr txBox="1"/>
          <p:nvPr/>
        </p:nvSpPr>
        <p:spPr>
          <a:xfrm>
            <a:off x="4525200" y="5608141"/>
            <a:ext cx="4330543" cy="1200329"/>
          </a:xfrm>
          <a:prstGeom prst="rect">
            <a:avLst/>
          </a:prstGeom>
          <a:noFill/>
        </p:spPr>
        <p:txBody>
          <a:bodyPr wrap="square" rtlCol="0">
            <a:spAutoFit/>
          </a:bodyPr>
          <a:lstStyle/>
          <a:p>
            <a:r>
              <a:rPr lang="en-US" sz="2400" dirty="0" smtClean="0">
                <a:solidFill>
                  <a:srgbClr val="0070C0"/>
                </a:solidFill>
              </a:rPr>
              <a:t>(This is a special category because all morphisms are invertible.) </a:t>
            </a:r>
            <a:endParaRPr lang="en-US" sz="2400" dirty="0">
              <a:solidFill>
                <a:srgbClr val="0070C0"/>
              </a:solidFill>
            </a:endParaRPr>
          </a:p>
        </p:txBody>
      </p:sp>
    </p:spTree>
    <p:extLst>
      <p:ext uri="{BB962C8B-B14F-4D97-AF65-F5344CB8AC3E}">
        <p14:creationId xmlns:p14="http://schemas.microsoft.com/office/powerpoint/2010/main" val="41938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4" grpId="0"/>
      <p:bldP spid="15" grpId="0" animBg="1"/>
      <p:bldP spid="16" grpId="0" animBg="1"/>
      <p:bldP spid="19" grpId="0" animBg="1"/>
      <p:bldP spid="36" grpId="0"/>
      <p:bldP spid="37" grpId="0"/>
      <p:bldP spid="38" grpId="0" animBg="1"/>
      <p:bldP spid="39" grpId="0"/>
      <p:bldP spid="40" grpId="0"/>
      <p:bldP spid="4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986" y="9625"/>
            <a:ext cx="8229600" cy="1143000"/>
          </a:xfrm>
        </p:spPr>
        <p:txBody>
          <a:bodyPr/>
          <a:lstStyle/>
          <a:p>
            <a:r>
              <a:rPr lang="en-US" dirty="0" smtClean="0"/>
              <a:t>Central Extensions as Line Bundles</a:t>
            </a:r>
            <a:endParaRPr lang="en-US" dirty="0"/>
          </a:p>
        </p:txBody>
      </p:sp>
      <p:sp>
        <p:nvSpPr>
          <p:cNvPr id="3" name="TextBox 2"/>
          <p:cNvSpPr txBox="1"/>
          <p:nvPr/>
        </p:nvSpPr>
        <p:spPr>
          <a:xfrm>
            <a:off x="0" y="1215204"/>
            <a:ext cx="9144000" cy="954107"/>
          </a:xfrm>
          <a:prstGeom prst="rect">
            <a:avLst/>
          </a:prstGeom>
          <a:noFill/>
        </p:spPr>
        <p:txBody>
          <a:bodyPr wrap="square" rtlCol="0">
            <a:spAutoFit/>
          </a:bodyPr>
          <a:lstStyle/>
          <a:p>
            <a:r>
              <a:rPr lang="en-US" sz="2800" dirty="0" smtClean="0">
                <a:solidFill>
                  <a:srgbClr val="C00000"/>
                </a:solidFill>
              </a:rPr>
              <a:t>Now, for every group element g we give a complex line </a:t>
            </a:r>
            <a:r>
              <a:rPr lang="en-US" sz="2800" dirty="0" err="1" smtClean="0">
                <a:solidFill>
                  <a:srgbClr val="C00000"/>
                </a:solidFill>
              </a:rPr>
              <a:t>L</a:t>
            </a:r>
            <a:r>
              <a:rPr lang="en-US" sz="2800" baseline="-25000" dirty="0" err="1" smtClean="0">
                <a:solidFill>
                  <a:srgbClr val="C00000"/>
                </a:solidFill>
              </a:rPr>
              <a:t>g</a:t>
            </a:r>
            <a:r>
              <a:rPr lang="en-US" sz="2800" dirty="0" smtClean="0">
                <a:solidFill>
                  <a:srgbClr val="C00000"/>
                </a:solidFill>
              </a:rPr>
              <a:t>, together with a product law: </a:t>
            </a:r>
            <a:endParaRPr lang="en-US" sz="2800" dirty="0">
              <a:solidFill>
                <a:srgbClr val="C00000"/>
              </a:solidFill>
            </a:endParaRPr>
          </a:p>
        </p:txBody>
      </p:sp>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480595" y="2465558"/>
            <a:ext cx="5642610" cy="502920"/>
          </a:xfrm>
          <a:prstGeom prst="rect">
            <a:avLst/>
          </a:prstGeom>
        </p:spPr>
      </p:pic>
      <p:sp>
        <p:nvSpPr>
          <p:cNvPr id="6" name="TextBox 5"/>
          <p:cNvSpPr txBox="1"/>
          <p:nvPr/>
        </p:nvSpPr>
        <p:spPr>
          <a:xfrm>
            <a:off x="2411368" y="4070959"/>
            <a:ext cx="6705600" cy="523220"/>
          </a:xfrm>
          <a:prstGeom prst="rect">
            <a:avLst/>
          </a:prstGeom>
          <a:noFill/>
        </p:spPr>
        <p:txBody>
          <a:bodyPr wrap="square" rtlCol="0">
            <a:spAutoFit/>
          </a:bodyPr>
          <a:lstStyle/>
          <a:p>
            <a:r>
              <a:rPr lang="en-US" sz="2800" dirty="0" smtClean="0">
                <a:solidFill>
                  <a:srgbClr val="7030A0"/>
                </a:solidFill>
              </a:rPr>
              <a:t>Require associativity: </a:t>
            </a:r>
            <a:endParaRPr lang="en-US" sz="2800" dirty="0">
              <a:solidFill>
                <a:srgbClr val="7030A0"/>
              </a:solidFill>
            </a:endParaRPr>
          </a:p>
        </p:txBody>
      </p:sp>
      <p:pic>
        <p:nvPicPr>
          <p:cNvPr id="8" name="Picture 7"/>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480595" y="4824974"/>
            <a:ext cx="5775960" cy="495300"/>
          </a:xfrm>
          <a:prstGeom prst="rect">
            <a:avLst/>
          </a:prstGeom>
        </p:spPr>
      </p:pic>
      <p:sp>
        <p:nvSpPr>
          <p:cNvPr id="9" name="TextBox 8"/>
          <p:cNvSpPr txBox="1"/>
          <p:nvPr/>
        </p:nvSpPr>
        <p:spPr>
          <a:xfrm>
            <a:off x="0" y="5859946"/>
            <a:ext cx="9144000" cy="830997"/>
          </a:xfrm>
          <a:prstGeom prst="rect">
            <a:avLst/>
          </a:prstGeom>
          <a:noFill/>
        </p:spPr>
        <p:txBody>
          <a:bodyPr wrap="square" rtlCol="0">
            <a:spAutoFit/>
          </a:bodyPr>
          <a:lstStyle/>
          <a:p>
            <a:r>
              <a:rPr lang="en-US" sz="2400" dirty="0" smtClean="0">
                <a:solidFill>
                  <a:srgbClr val="0070C0"/>
                </a:solidFill>
              </a:rPr>
              <a:t>This defines a line bundle over the space of morphisms with a product law. Then G</a:t>
            </a:r>
            <a:r>
              <a:rPr lang="en-US" sz="2400" baseline="30000" dirty="0" smtClean="0">
                <a:solidFill>
                  <a:srgbClr val="0070C0"/>
                </a:solidFill>
                <a:sym typeface="Mathematica1" panose="05000502060100000001" pitchFamily="2" charset="2"/>
              </a:rPr>
              <a:t></a:t>
            </a:r>
            <a:r>
              <a:rPr lang="en-US" sz="2400" dirty="0" smtClean="0">
                <a:solidFill>
                  <a:srgbClr val="0070C0"/>
                </a:solidFill>
                <a:sym typeface="Mathematica1" panose="05000502060100000001" pitchFamily="2" charset="2"/>
              </a:rPr>
              <a:t>  is the associated principal U(1) bundle over G. </a:t>
            </a:r>
            <a:endParaRPr lang="en-US" sz="2400" dirty="0">
              <a:solidFill>
                <a:srgbClr val="0070C0"/>
              </a:solidFill>
            </a:endParaRPr>
          </a:p>
        </p:txBody>
      </p:sp>
      <p:pic>
        <p:nvPicPr>
          <p:cNvPr id="7" name="Picture 6"/>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1000776" y="3273457"/>
            <a:ext cx="7094220" cy="533400"/>
          </a:xfrm>
          <a:prstGeom prst="rect">
            <a:avLst/>
          </a:prstGeom>
        </p:spPr>
      </p:pic>
    </p:spTree>
    <p:extLst>
      <p:ext uri="{BB962C8B-B14F-4D97-AF65-F5344CB8AC3E}">
        <p14:creationId xmlns:p14="http://schemas.microsoft.com/office/powerpoint/2010/main" val="15226577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204"/>
            <a:ext cx="8229600" cy="1143000"/>
          </a:xfrm>
        </p:spPr>
        <p:txBody>
          <a:bodyPr/>
          <a:lstStyle/>
          <a:p>
            <a:r>
              <a:rPr lang="en-US" dirty="0" smtClean="0">
                <a:sym typeface="Mathematica1" panose="05000502060100000001" pitchFamily="2" charset="2"/>
              </a:rPr>
              <a:t>-Twisted Extensions</a:t>
            </a:r>
            <a:endParaRPr lang="en-US" dirty="0"/>
          </a:p>
        </p:txBody>
      </p:sp>
      <p:sp>
        <p:nvSpPr>
          <p:cNvPr id="3" name="TextBox 2"/>
          <p:cNvSpPr txBox="1"/>
          <p:nvPr/>
        </p:nvSpPr>
        <p:spPr>
          <a:xfrm>
            <a:off x="167158" y="1563581"/>
            <a:ext cx="3795242" cy="954107"/>
          </a:xfrm>
          <a:prstGeom prst="rect">
            <a:avLst/>
          </a:prstGeom>
          <a:noFill/>
        </p:spPr>
        <p:txBody>
          <a:bodyPr wrap="square" rtlCol="0">
            <a:spAutoFit/>
          </a:bodyPr>
          <a:lstStyle/>
          <a:p>
            <a:r>
              <a:rPr lang="en-US" sz="2800" dirty="0" smtClean="0">
                <a:solidFill>
                  <a:srgbClr val="7030A0"/>
                </a:solidFill>
              </a:rPr>
              <a:t>For a complex vector space V define notation: </a:t>
            </a:r>
            <a:endParaRPr lang="en-US" sz="2800" dirty="0">
              <a:solidFill>
                <a:srgbClr val="7030A0"/>
              </a:solidFill>
            </a:endParaRPr>
          </a:p>
        </p:txBody>
      </p:sp>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328353" y="1341515"/>
            <a:ext cx="4373880" cy="1520190"/>
          </a:xfrm>
          <a:prstGeom prst="rect">
            <a:avLst/>
          </a:prstGeom>
        </p:spPr>
      </p:pic>
      <p:sp>
        <p:nvSpPr>
          <p:cNvPr id="7" name="TextBox 6"/>
          <p:cNvSpPr txBox="1"/>
          <p:nvPr/>
        </p:nvSpPr>
        <p:spPr>
          <a:xfrm>
            <a:off x="0" y="3066722"/>
            <a:ext cx="7924800" cy="954107"/>
          </a:xfrm>
          <a:prstGeom prst="rect">
            <a:avLst/>
          </a:prstGeom>
          <a:noFill/>
        </p:spPr>
        <p:txBody>
          <a:bodyPr wrap="square" rtlCol="0">
            <a:spAutoFit/>
          </a:bodyPr>
          <a:lstStyle/>
          <a:p>
            <a:r>
              <a:rPr lang="en-US" sz="2800" dirty="0" smtClean="0">
                <a:solidFill>
                  <a:srgbClr val="FF0000"/>
                </a:solidFill>
              </a:rPr>
              <a:t>Now each arrow, g, has </a:t>
            </a:r>
            <a:r>
              <a:rPr lang="en-US" sz="2800" dirty="0" smtClean="0">
                <a:solidFill>
                  <a:srgbClr val="FF0000"/>
                </a:solidFill>
                <a:sym typeface="Mathematica1" panose="05000502060100000001" pitchFamily="2" charset="2"/>
              </a:rPr>
              <a:t>(g) = ± 1  attached and we modify the product law to</a:t>
            </a:r>
            <a:endParaRPr lang="en-US" sz="2800" dirty="0">
              <a:solidFill>
                <a:srgbClr val="FF0000"/>
              </a:solidFill>
            </a:endParaRPr>
          </a:p>
        </p:txBody>
      </p:sp>
      <p:pic>
        <p:nvPicPr>
          <p:cNvPr id="9" name="Picture 8"/>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339673" y="4261703"/>
            <a:ext cx="6621780" cy="605790"/>
          </a:xfrm>
          <a:prstGeom prst="rect">
            <a:avLst/>
          </a:prstGeom>
        </p:spPr>
      </p:pic>
      <p:sp>
        <p:nvSpPr>
          <p:cNvPr id="8" name="TextBox 7"/>
          <p:cNvSpPr txBox="1"/>
          <p:nvPr/>
        </p:nvSpPr>
        <p:spPr>
          <a:xfrm>
            <a:off x="2005314" y="5105400"/>
            <a:ext cx="6705600" cy="523220"/>
          </a:xfrm>
          <a:prstGeom prst="rect">
            <a:avLst/>
          </a:prstGeom>
          <a:noFill/>
        </p:spPr>
        <p:txBody>
          <a:bodyPr wrap="square" rtlCol="0">
            <a:spAutoFit/>
          </a:bodyPr>
          <a:lstStyle/>
          <a:p>
            <a:r>
              <a:rPr lang="en-US" sz="2800" dirty="0" smtClean="0">
                <a:solidFill>
                  <a:srgbClr val="002060"/>
                </a:solidFill>
              </a:rPr>
              <a:t>Require associativity: </a:t>
            </a:r>
            <a:endParaRPr lang="en-US" sz="2800" dirty="0">
              <a:solidFill>
                <a:srgbClr val="002060"/>
              </a:solidFill>
            </a:endParaRPr>
          </a:p>
        </p:txBody>
      </p:sp>
      <p:pic>
        <p:nvPicPr>
          <p:cNvPr id="4" name="Picture 3"/>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588042" y="5972274"/>
            <a:ext cx="8126730" cy="605790"/>
          </a:xfrm>
          <a:prstGeom prst="rect">
            <a:avLst/>
          </a:prstGeom>
        </p:spPr>
      </p:pic>
    </p:spTree>
    <p:extLst>
      <p:ext uri="{BB962C8B-B14F-4D97-AF65-F5344CB8AC3E}">
        <p14:creationId xmlns:p14="http://schemas.microsoft.com/office/powerpoint/2010/main" val="6113165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
            </a:r>
            <a:r>
              <a:rPr lang="en-US" dirty="0" smtClean="0">
                <a:sym typeface="Mathematica1" panose="05000502060100000001" pitchFamily="2" charset="2"/>
              </a:rPr>
              <a:t>,,c)-twisted representations, again</a:t>
            </a:r>
            <a:br>
              <a:rPr lang="en-US" dirty="0" smtClean="0">
                <a:sym typeface="Mathematica1" panose="05000502060100000001" pitchFamily="2" charset="2"/>
              </a:rPr>
            </a:br>
            <a:endParaRPr lang="en-US" dirty="0"/>
          </a:p>
        </p:txBody>
      </p:sp>
      <p:sp>
        <p:nvSpPr>
          <p:cNvPr id="3" name="TextBox 2"/>
          <p:cNvSpPr txBox="1"/>
          <p:nvPr/>
        </p:nvSpPr>
        <p:spPr>
          <a:xfrm>
            <a:off x="-5787" y="1239500"/>
            <a:ext cx="9144000" cy="954107"/>
          </a:xfrm>
          <a:prstGeom prst="rect">
            <a:avLst/>
          </a:prstGeom>
          <a:noFill/>
        </p:spPr>
        <p:txBody>
          <a:bodyPr wrap="square" rtlCol="0">
            <a:spAutoFit/>
          </a:bodyPr>
          <a:lstStyle/>
          <a:p>
            <a:r>
              <a:rPr lang="en-US" sz="2800" dirty="0" smtClean="0">
                <a:solidFill>
                  <a:srgbClr val="FF0000"/>
                </a:solidFill>
              </a:rPr>
              <a:t>First we use the homomorphism c: G </a:t>
            </a:r>
            <a:r>
              <a:rPr lang="en-US" sz="2800" dirty="0" smtClean="0">
                <a:solidFill>
                  <a:srgbClr val="FF0000"/>
                </a:solidFill>
                <a:sym typeface="Mathematica1" panose="05000502060100000001" pitchFamily="2" charset="2"/>
              </a:rPr>
              <a:t> </a:t>
            </a:r>
            <a:r>
              <a:rPr lang="en-US" sz="2800" dirty="0" smtClean="0">
                <a:solidFill>
                  <a:srgbClr val="FF0000"/>
                </a:solidFill>
              </a:rPr>
              <a:t>M</a:t>
            </a:r>
            <a:r>
              <a:rPr lang="en-US" sz="2800" baseline="-25000" dirty="0" smtClean="0">
                <a:solidFill>
                  <a:srgbClr val="FF0000"/>
                </a:solidFill>
              </a:rPr>
              <a:t>2</a:t>
            </a:r>
            <a:r>
              <a:rPr lang="en-US" sz="2800" dirty="0" smtClean="0">
                <a:solidFill>
                  <a:srgbClr val="FF0000"/>
                </a:solidFill>
              </a:rPr>
              <a:t>  to give a </a:t>
            </a:r>
          </a:p>
          <a:p>
            <a:r>
              <a:rPr lang="en-US" sz="2800" dirty="0" smtClean="0">
                <a:solidFill>
                  <a:srgbClr val="FF0000"/>
                </a:solidFill>
                <a:latin typeface="Mathematica7Mono" panose="00000400000000000000" pitchFamily="2" charset="0"/>
                <a:ea typeface="Mathematica7Mono" panose="00000400000000000000" pitchFamily="2" charset="0"/>
                <a:sym typeface="Mathematica1" panose="05000502060100000001" pitchFamily="2" charset="2"/>
              </a:rPr>
              <a:t>Z</a:t>
            </a:r>
            <a:r>
              <a:rPr lang="en-US" sz="2800" baseline="-25000" dirty="0" smtClean="0">
                <a:solidFill>
                  <a:srgbClr val="FF0000"/>
                </a:solidFill>
                <a:sym typeface="Mathematica1" panose="05000502060100000001" pitchFamily="2" charset="2"/>
              </a:rPr>
              <a:t>2</a:t>
            </a:r>
            <a:r>
              <a:rPr lang="en-US" sz="2800" dirty="0" smtClean="0">
                <a:solidFill>
                  <a:srgbClr val="FF0000"/>
                </a:solidFill>
              </a:rPr>
              <a:t>-grading to the lines L</a:t>
            </a:r>
            <a:r>
              <a:rPr lang="en-US" sz="2800" baseline="-25000" dirty="0" smtClean="0">
                <a:solidFill>
                  <a:srgbClr val="FF0000"/>
                </a:solidFill>
              </a:rPr>
              <a:t>g</a:t>
            </a:r>
            <a:r>
              <a:rPr lang="en-US" sz="2800" dirty="0" smtClean="0">
                <a:solidFill>
                  <a:srgbClr val="FF0000"/>
                </a:solidFill>
              </a:rPr>
              <a:t>. </a:t>
            </a:r>
            <a:endParaRPr lang="en-US" sz="2800" dirty="0">
              <a:solidFill>
                <a:srgbClr val="FF0000"/>
              </a:solidFill>
            </a:endParaRPr>
          </a:p>
        </p:txBody>
      </p:sp>
      <p:sp>
        <p:nvSpPr>
          <p:cNvPr id="4" name="TextBox 3"/>
          <p:cNvSpPr txBox="1"/>
          <p:nvPr/>
        </p:nvSpPr>
        <p:spPr>
          <a:xfrm>
            <a:off x="-5787" y="2489986"/>
            <a:ext cx="9144000" cy="1384995"/>
          </a:xfrm>
          <a:prstGeom prst="rect">
            <a:avLst/>
          </a:prstGeom>
          <a:noFill/>
        </p:spPr>
        <p:txBody>
          <a:bodyPr wrap="square" rtlCol="0">
            <a:spAutoFit/>
          </a:bodyPr>
          <a:lstStyle/>
          <a:p>
            <a:r>
              <a:rPr lang="en-US" sz="2800" dirty="0" smtClean="0">
                <a:solidFill>
                  <a:srgbClr val="0070C0"/>
                </a:solidFill>
              </a:rPr>
              <a:t>A </a:t>
            </a:r>
            <a:r>
              <a:rPr lang="en-US" sz="2800" dirty="0">
                <a:solidFill>
                  <a:srgbClr val="0070C0"/>
                </a:solidFill>
              </a:rPr>
              <a:t>(</a:t>
            </a:r>
            <a:r>
              <a:rPr lang="en-US" sz="2800" dirty="0">
                <a:solidFill>
                  <a:srgbClr val="0070C0"/>
                </a:solidFill>
                <a:sym typeface="Mathematica1" panose="05000502060100000001" pitchFamily="2" charset="2"/>
              </a:rPr>
              <a:t>,,c)-twisted </a:t>
            </a:r>
            <a:r>
              <a:rPr lang="en-US" sz="2800" dirty="0" smtClean="0">
                <a:solidFill>
                  <a:srgbClr val="0070C0"/>
                </a:solidFill>
                <a:sym typeface="Mathematica1" panose="05000502060100000001" pitchFamily="2" charset="2"/>
              </a:rPr>
              <a:t> representation is a </a:t>
            </a:r>
            <a:r>
              <a:rPr lang="en-US" sz="2800" dirty="0">
                <a:solidFill>
                  <a:srgbClr val="0070C0"/>
                </a:solidFill>
                <a:latin typeface="Mathematica7Mono" panose="00000400000000000000" pitchFamily="2" charset="0"/>
                <a:ea typeface="Mathematica7Mono" panose="00000400000000000000" pitchFamily="2" charset="0"/>
                <a:sym typeface="Mathematica1" panose="05000502060100000001" pitchFamily="2" charset="2"/>
              </a:rPr>
              <a:t>Z</a:t>
            </a:r>
            <a:r>
              <a:rPr lang="en-US" sz="2800" baseline="-25000" dirty="0">
                <a:solidFill>
                  <a:srgbClr val="0070C0"/>
                </a:solidFill>
                <a:sym typeface="Mathematica1" panose="05000502060100000001" pitchFamily="2" charset="2"/>
              </a:rPr>
              <a:t>2</a:t>
            </a:r>
            <a:r>
              <a:rPr lang="en-US" sz="2800" dirty="0" smtClean="0">
                <a:solidFill>
                  <a:srgbClr val="0070C0"/>
                </a:solidFill>
                <a:sym typeface="Mathematica1" panose="05000502060100000001" pitchFamily="2" charset="2"/>
              </a:rPr>
              <a:t>-graded vector space V   (“vector bundle over a point”)  together with a </a:t>
            </a:r>
            <a:r>
              <a:rPr lang="en-US" sz="2800" dirty="0" smtClean="0">
                <a:solidFill>
                  <a:srgbClr val="0070C0"/>
                </a:solidFill>
                <a:latin typeface="Mathematica7Mono" panose="00000400000000000000" pitchFamily="2" charset="0"/>
                <a:ea typeface="Mathematica7Mono" panose="00000400000000000000" pitchFamily="2" charset="0"/>
                <a:sym typeface="Mathematica1" panose="05000502060100000001" pitchFamily="2" charset="2"/>
              </a:rPr>
              <a:t>C</a:t>
            </a:r>
            <a:r>
              <a:rPr lang="en-US" sz="2800" dirty="0" smtClean="0">
                <a:solidFill>
                  <a:srgbClr val="0070C0"/>
                </a:solidFill>
                <a:sym typeface="Mathematica1" panose="05000502060100000001" pitchFamily="2" charset="2"/>
              </a:rPr>
              <a:t>-linear and even isomorphism: </a:t>
            </a:r>
            <a:endParaRPr lang="en-US" sz="2800" dirty="0">
              <a:solidFill>
                <a:srgbClr val="0070C0"/>
              </a:solidFill>
            </a:endParaRPr>
          </a:p>
        </p:txBody>
      </p:sp>
      <p:pic>
        <p:nvPicPr>
          <p:cNvPr id="7" name="Picture 6"/>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082093" y="4302218"/>
            <a:ext cx="4968240" cy="605790"/>
          </a:xfrm>
          <a:prstGeom prst="rect">
            <a:avLst/>
          </a:prstGeom>
        </p:spPr>
      </p:pic>
      <p:pic>
        <p:nvPicPr>
          <p:cNvPr id="9" name="Picture 8"/>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52400" y="5513584"/>
            <a:ext cx="4649165" cy="918325"/>
          </a:xfrm>
          <a:prstGeom prst="rect">
            <a:avLst/>
          </a:prstGeom>
        </p:spPr>
      </p:pic>
      <p:pic>
        <p:nvPicPr>
          <p:cNvPr id="10" name="Picture 9"/>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5061513" y="5404009"/>
            <a:ext cx="3977640" cy="1027900"/>
          </a:xfrm>
          <a:prstGeom prst="rect">
            <a:avLst/>
          </a:prstGeom>
        </p:spPr>
      </p:pic>
    </p:spTree>
    <p:extLst>
      <p:ext uri="{BB962C8B-B14F-4D97-AF65-F5344CB8AC3E}">
        <p14:creationId xmlns:p14="http://schemas.microsoft.com/office/powerpoint/2010/main" val="12155555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199" y="-2602"/>
            <a:ext cx="8229600" cy="1143000"/>
          </a:xfrm>
        </p:spPr>
        <p:txBody>
          <a:bodyPr/>
          <a:lstStyle/>
          <a:p>
            <a:r>
              <a:rPr lang="en-US" dirty="0" err="1" smtClean="0"/>
              <a:t>Groupoids</a:t>
            </a:r>
            <a:endParaRPr lang="en-US" dirty="0"/>
          </a:p>
        </p:txBody>
      </p:sp>
      <p:grpSp>
        <p:nvGrpSpPr>
          <p:cNvPr id="3" name="Group 2"/>
          <p:cNvGrpSpPr/>
          <p:nvPr/>
        </p:nvGrpSpPr>
        <p:grpSpPr>
          <a:xfrm>
            <a:off x="2374878" y="2590800"/>
            <a:ext cx="2925236" cy="2131936"/>
            <a:chOff x="2374878" y="2590800"/>
            <a:chExt cx="2925236" cy="2131936"/>
          </a:xfrm>
        </p:grpSpPr>
        <p:sp>
          <p:nvSpPr>
            <p:cNvPr id="4" name="Oval 3"/>
            <p:cNvSpPr/>
            <p:nvPr/>
          </p:nvSpPr>
          <p:spPr>
            <a:xfrm>
              <a:off x="3073005" y="3909080"/>
              <a:ext cx="1524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615667" y="3925226"/>
              <a:ext cx="152400" cy="2286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3403220" y="4039525"/>
              <a:ext cx="1066800" cy="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4615667" y="2590800"/>
              <a:ext cx="152400" cy="228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4691867" y="2926224"/>
              <a:ext cx="13503" cy="85764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268183" y="2926225"/>
              <a:ext cx="1275143" cy="95800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3532760" y="4261726"/>
              <a:ext cx="388620" cy="461010"/>
            </a:xfrm>
            <a:prstGeom prst="rect">
              <a:avLst/>
            </a:prstGeom>
          </p:spPr>
        </p:pic>
        <p:pic>
          <p:nvPicPr>
            <p:cNvPr id="16" name="Picture 15"/>
            <p:cNvPicPr>
              <a:picLocks noChangeAspect="1"/>
            </p:cNvPicPr>
            <p:nvPr>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4900064" y="3295918"/>
              <a:ext cx="400050" cy="461010"/>
            </a:xfrm>
            <a:prstGeom prst="rect">
              <a:avLst/>
            </a:prstGeom>
          </p:spPr>
        </p:pic>
        <p:pic>
          <p:nvPicPr>
            <p:cNvPr id="14" name="Picture 13"/>
            <p:cNvPicPr>
              <a:picLocks noChangeAspect="1"/>
            </p:cNvPicPr>
            <p:nvPr>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2374878" y="2910781"/>
              <a:ext cx="1341120" cy="461010"/>
            </a:xfrm>
            <a:prstGeom prst="rect">
              <a:avLst/>
            </a:prstGeom>
          </p:spPr>
        </p:pic>
      </p:grpSp>
      <p:sp>
        <p:nvSpPr>
          <p:cNvPr id="13" name="TextBox 12"/>
          <p:cNvSpPr txBox="1"/>
          <p:nvPr/>
        </p:nvSpPr>
        <p:spPr>
          <a:xfrm>
            <a:off x="448299" y="1152193"/>
            <a:ext cx="8153400" cy="954107"/>
          </a:xfrm>
          <a:prstGeom prst="rect">
            <a:avLst/>
          </a:prstGeom>
          <a:noFill/>
        </p:spPr>
        <p:txBody>
          <a:bodyPr wrap="square" rtlCol="0">
            <a:spAutoFit/>
          </a:bodyPr>
          <a:lstStyle/>
          <a:p>
            <a:r>
              <a:rPr lang="en-US" sz="2800" dirty="0" smtClean="0">
                <a:solidFill>
                  <a:srgbClr val="0070C0"/>
                </a:solidFill>
              </a:rPr>
              <a:t>Definition: A </a:t>
            </a:r>
            <a:r>
              <a:rPr lang="en-US" sz="2800" dirty="0" err="1" smtClean="0">
                <a:solidFill>
                  <a:srgbClr val="0070C0"/>
                </a:solidFill>
              </a:rPr>
              <a:t>groupoid</a:t>
            </a:r>
            <a:r>
              <a:rPr lang="en-US" sz="2800" dirty="0" smtClean="0">
                <a:solidFill>
                  <a:srgbClr val="0070C0"/>
                </a:solidFill>
              </a:rPr>
              <a:t>  </a:t>
            </a:r>
            <a:r>
              <a:rPr lang="en-US" sz="2800" dirty="0" smtClean="0">
                <a:solidFill>
                  <a:srgbClr val="0070C0"/>
                </a:solidFill>
                <a:latin typeface="Script MT Bold" panose="03040602040607080904" pitchFamily="66" charset="0"/>
                <a:cs typeface="Arial" panose="020B0604020202020204" pitchFamily="34" charset="0"/>
              </a:rPr>
              <a:t>G</a:t>
            </a:r>
            <a:r>
              <a:rPr lang="en-US" sz="2800" dirty="0" smtClean="0">
                <a:solidFill>
                  <a:srgbClr val="0070C0"/>
                </a:solidFill>
                <a:latin typeface="Script MT Bold" panose="03040602040607080904" pitchFamily="66" charset="0"/>
              </a:rPr>
              <a:t> </a:t>
            </a:r>
            <a:r>
              <a:rPr lang="en-US" sz="2800" dirty="0" smtClean="0">
                <a:solidFill>
                  <a:srgbClr val="0070C0"/>
                </a:solidFill>
              </a:rPr>
              <a:t> is a category all of whose morphisms are invertible</a:t>
            </a:r>
            <a:endParaRPr lang="en-US" sz="2800" dirty="0">
              <a:solidFill>
                <a:srgbClr val="0070C0"/>
              </a:solidFill>
            </a:endParaRPr>
          </a:p>
        </p:txBody>
      </p:sp>
      <p:sp>
        <p:nvSpPr>
          <p:cNvPr id="17" name="TextBox 16"/>
          <p:cNvSpPr txBox="1"/>
          <p:nvPr/>
        </p:nvSpPr>
        <p:spPr>
          <a:xfrm>
            <a:off x="6798356" y="2787474"/>
            <a:ext cx="2345644" cy="1200329"/>
          </a:xfrm>
          <a:prstGeom prst="rect">
            <a:avLst/>
          </a:prstGeom>
          <a:noFill/>
        </p:spPr>
        <p:txBody>
          <a:bodyPr wrap="square" rtlCol="0">
            <a:spAutoFit/>
          </a:bodyPr>
          <a:lstStyle/>
          <a:p>
            <a:r>
              <a:rPr lang="en-US" sz="2400" dirty="0" smtClean="0"/>
              <a:t>Points = objects are now NOT identified. </a:t>
            </a:r>
            <a:endParaRPr lang="en-US" sz="2400" dirty="0"/>
          </a:p>
        </p:txBody>
      </p:sp>
      <p:cxnSp>
        <p:nvCxnSpPr>
          <p:cNvPr id="21" name="Straight Arrow Connector 20"/>
          <p:cNvCxnSpPr/>
          <p:nvPr/>
        </p:nvCxnSpPr>
        <p:spPr>
          <a:xfrm flipH="1" flipV="1">
            <a:off x="5100090" y="2819401"/>
            <a:ext cx="1376910" cy="2158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3464601" y="3260377"/>
            <a:ext cx="3012399" cy="62385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255694" y="3572304"/>
            <a:ext cx="1221306" cy="46818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23726" y="5091787"/>
            <a:ext cx="8839200" cy="954107"/>
          </a:xfrm>
          <a:prstGeom prst="rect">
            <a:avLst/>
          </a:prstGeom>
          <a:noFill/>
        </p:spPr>
        <p:txBody>
          <a:bodyPr wrap="square" rtlCol="0">
            <a:spAutoFit/>
          </a:bodyPr>
          <a:lstStyle/>
          <a:p>
            <a:r>
              <a:rPr lang="en-US" sz="2800" dirty="0" smtClean="0">
                <a:solidFill>
                  <a:srgbClr val="FF0000"/>
                </a:solidFill>
              </a:rPr>
              <a:t>Example:  Group G acts on a topological space X.  </a:t>
            </a:r>
          </a:p>
          <a:p>
            <a:r>
              <a:rPr lang="en-US" sz="2800" dirty="0" smtClean="0">
                <a:solidFill>
                  <a:srgbClr val="FF0000"/>
                </a:solidFill>
              </a:rPr>
              <a:t>Objects = X,  Morphisms = X </a:t>
            </a:r>
            <a:r>
              <a:rPr lang="en-US" sz="2800" dirty="0" err="1" smtClean="0">
                <a:solidFill>
                  <a:srgbClr val="FF0000"/>
                </a:solidFill>
              </a:rPr>
              <a:t>x</a:t>
            </a:r>
            <a:r>
              <a:rPr lang="en-US" sz="2800" dirty="0" smtClean="0">
                <a:solidFill>
                  <a:srgbClr val="FF0000"/>
                </a:solidFill>
              </a:rPr>
              <a:t> G.  </a:t>
            </a:r>
            <a:r>
              <a:rPr lang="en-US" sz="2800" dirty="0" err="1" smtClean="0">
                <a:solidFill>
                  <a:srgbClr val="FF0000"/>
                </a:solidFill>
              </a:rPr>
              <a:t>Groupoid</a:t>
            </a:r>
            <a:r>
              <a:rPr lang="en-US" sz="2800" dirty="0" smtClean="0">
                <a:solidFill>
                  <a:srgbClr val="FF0000"/>
                </a:solidFill>
              </a:rPr>
              <a:t> denoted </a:t>
            </a:r>
            <a:r>
              <a:rPr lang="en-US" sz="2800" dirty="0" smtClean="0">
                <a:solidFill>
                  <a:srgbClr val="FF0000"/>
                </a:solidFill>
                <a:latin typeface="Script MT Bold" panose="03040602040607080904" pitchFamily="66" charset="0"/>
              </a:rPr>
              <a:t>G</a:t>
            </a:r>
            <a:r>
              <a:rPr lang="en-US" sz="2800" dirty="0" smtClean="0">
                <a:solidFill>
                  <a:srgbClr val="FF0000"/>
                </a:solidFill>
              </a:rPr>
              <a:t>=X//G</a:t>
            </a:r>
            <a:endParaRPr lang="en-US" sz="2800" dirty="0">
              <a:solidFill>
                <a:srgbClr val="FF0000"/>
              </a:solidFill>
            </a:endParaRPr>
          </a:p>
        </p:txBody>
      </p:sp>
      <p:sp>
        <p:nvSpPr>
          <p:cNvPr id="31" name="Oval 30"/>
          <p:cNvSpPr/>
          <p:nvPr/>
        </p:nvSpPr>
        <p:spPr>
          <a:xfrm>
            <a:off x="3366567" y="6546756"/>
            <a:ext cx="1524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966767" y="6528951"/>
            <a:ext cx="1524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flipV="1">
            <a:off x="3671367" y="6661056"/>
            <a:ext cx="1066800" cy="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4000936" y="6172200"/>
            <a:ext cx="262670" cy="364348"/>
          </a:xfrm>
          <a:prstGeom prst="rect">
            <a:avLst/>
          </a:prstGeom>
        </p:spPr>
      </p:pic>
      <p:pic>
        <p:nvPicPr>
          <p:cNvPr id="10" name="Picture 9"/>
          <p:cNvPicPr>
            <a:picLocks noChangeAspect="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a:xfrm>
            <a:off x="2739031" y="6413696"/>
            <a:ext cx="380874" cy="341081"/>
          </a:xfrm>
          <a:prstGeom prst="rect">
            <a:avLst/>
          </a:prstGeom>
        </p:spPr>
      </p:pic>
      <p:pic>
        <p:nvPicPr>
          <p:cNvPr id="11" name="Picture 10"/>
          <p:cNvPicPr>
            <a:picLocks noChangeAspect="1"/>
          </p:cNvPicPr>
          <p:nvPr>
            <p:custDataLst>
              <p:tags r:id="rId3"/>
            </p:custDataLst>
          </p:nvPr>
        </p:nvPicPr>
        <p:blipFill>
          <a:blip r:embed="rId13">
            <a:extLst>
              <a:ext uri="{28A0092B-C50C-407E-A947-70E740481C1C}">
                <a14:useLocalDpi xmlns:a14="http://schemas.microsoft.com/office/drawing/2010/main" val="0"/>
              </a:ext>
            </a:extLst>
          </a:blip>
          <a:stretch>
            <a:fillRect/>
          </a:stretch>
        </p:blipFill>
        <p:spPr>
          <a:xfrm>
            <a:off x="5365829" y="6437675"/>
            <a:ext cx="1046961" cy="386432"/>
          </a:xfrm>
          <a:prstGeom prst="rect">
            <a:avLst/>
          </a:prstGeom>
        </p:spPr>
      </p:pic>
    </p:spTree>
    <p:extLst>
      <p:ext uri="{BB962C8B-B14F-4D97-AF65-F5344CB8AC3E}">
        <p14:creationId xmlns:p14="http://schemas.microsoft.com/office/powerpoint/2010/main" val="181921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19" y="-6292"/>
            <a:ext cx="8229600" cy="1143000"/>
          </a:xfrm>
        </p:spPr>
        <p:txBody>
          <a:bodyPr/>
          <a:lstStyle/>
          <a:p>
            <a:r>
              <a:rPr lang="en-US" dirty="0" err="1" smtClean="0"/>
              <a:t>Composable</a:t>
            </a:r>
            <a:r>
              <a:rPr lang="en-US" dirty="0" smtClean="0"/>
              <a:t> Morphisms </a:t>
            </a:r>
            <a:endParaRPr lang="en-US" dirty="0"/>
          </a:p>
        </p:txBody>
      </p:sp>
      <p:pic>
        <p:nvPicPr>
          <p:cNvPr id="4" name="Picture 3"/>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1600200" y="1348740"/>
            <a:ext cx="464820" cy="441960"/>
          </a:xfrm>
          <a:prstGeom prst="rect">
            <a:avLst/>
          </a:prstGeom>
        </p:spPr>
      </p:pic>
      <p:pic>
        <p:nvPicPr>
          <p:cNvPr id="6" name="Picture 5"/>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1615440" y="2381098"/>
            <a:ext cx="449580" cy="434340"/>
          </a:xfrm>
          <a:prstGeom prst="rect">
            <a:avLst/>
          </a:prstGeom>
        </p:spPr>
      </p:pic>
      <p:pic>
        <p:nvPicPr>
          <p:cNvPr id="45" name="Picture 44"/>
          <p:cNvPicPr>
            <a:picLocks noChangeAspect="1"/>
          </p:cNvPicPr>
          <p:nvPr>
            <p:custDataLst>
              <p:tags r:id="rId3"/>
            </p:custDataLst>
          </p:nvPr>
        </p:nvPicPr>
        <p:blipFill>
          <a:blip r:embed="rId17" cstate="print">
            <a:extLst>
              <a:ext uri="{28A0092B-C50C-407E-A947-70E740481C1C}">
                <a14:useLocalDpi xmlns:a14="http://schemas.microsoft.com/office/drawing/2010/main" val="0"/>
              </a:ext>
            </a:extLst>
          </a:blip>
          <a:stretch>
            <a:fillRect/>
          </a:stretch>
        </p:blipFill>
        <p:spPr>
          <a:xfrm>
            <a:off x="493912" y="4922761"/>
            <a:ext cx="464820" cy="441960"/>
          </a:xfrm>
          <a:prstGeom prst="rect">
            <a:avLst/>
          </a:prstGeom>
        </p:spPr>
      </p:pic>
      <p:sp>
        <p:nvSpPr>
          <p:cNvPr id="7" name="Oval 6"/>
          <p:cNvSpPr/>
          <p:nvPr/>
        </p:nvSpPr>
        <p:spPr>
          <a:xfrm>
            <a:off x="2748023" y="1455420"/>
            <a:ext cx="1524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911615" y="1454740"/>
            <a:ext cx="152400" cy="2286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075207" y="1478197"/>
            <a:ext cx="152400" cy="228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748023" y="2449906"/>
            <a:ext cx="1695062" cy="244746"/>
            <a:chOff x="3073005" y="3909080"/>
            <a:chExt cx="1695062" cy="244746"/>
          </a:xfrm>
        </p:grpSpPr>
        <p:sp>
          <p:nvSpPr>
            <p:cNvPr id="12" name="Oval 11"/>
            <p:cNvSpPr/>
            <p:nvPr/>
          </p:nvSpPr>
          <p:spPr>
            <a:xfrm>
              <a:off x="3073005" y="3909080"/>
              <a:ext cx="1524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615667" y="3925226"/>
              <a:ext cx="152400" cy="2286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V="1">
              <a:off x="3403220" y="4039525"/>
              <a:ext cx="1066800" cy="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6418873" y="3184734"/>
            <a:ext cx="1877266" cy="1255453"/>
            <a:chOff x="2374878" y="2590800"/>
            <a:chExt cx="2925236" cy="2131936"/>
          </a:xfrm>
        </p:grpSpPr>
        <p:sp>
          <p:nvSpPr>
            <p:cNvPr id="16" name="Oval 15"/>
            <p:cNvSpPr/>
            <p:nvPr/>
          </p:nvSpPr>
          <p:spPr>
            <a:xfrm>
              <a:off x="3073005" y="3909080"/>
              <a:ext cx="1524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615667" y="3925226"/>
              <a:ext cx="152400" cy="2286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V="1">
              <a:off x="3403220" y="4039525"/>
              <a:ext cx="1066800" cy="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615667" y="2590800"/>
              <a:ext cx="152400" cy="228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H="1" flipV="1">
              <a:off x="4691867" y="2926224"/>
              <a:ext cx="13503" cy="85764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268183" y="2926225"/>
              <a:ext cx="1275143" cy="95800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custDataLst>
                <p:tags r:id="rId11"/>
              </p:custDataLst>
            </p:nvPr>
          </p:nvPicPr>
          <p:blipFill>
            <a:blip r:embed="rId18" cstate="print">
              <a:extLst>
                <a:ext uri="{28A0092B-C50C-407E-A947-70E740481C1C}">
                  <a14:useLocalDpi xmlns:a14="http://schemas.microsoft.com/office/drawing/2010/main" val="0"/>
                </a:ext>
              </a:extLst>
            </a:blip>
            <a:stretch>
              <a:fillRect/>
            </a:stretch>
          </p:blipFill>
          <p:spPr>
            <a:xfrm>
              <a:off x="3532760" y="4261726"/>
              <a:ext cx="388620" cy="461010"/>
            </a:xfrm>
            <a:prstGeom prst="rect">
              <a:avLst/>
            </a:prstGeom>
          </p:spPr>
        </p:pic>
        <p:pic>
          <p:nvPicPr>
            <p:cNvPr id="23" name="Picture 22"/>
            <p:cNvPicPr>
              <a:picLocks noChangeAspect="1"/>
            </p:cNvPicPr>
            <p:nvPr>
              <p:custDataLst>
                <p:tags r:id="rId12"/>
              </p:custDataLst>
            </p:nvPr>
          </p:nvPicPr>
          <p:blipFill>
            <a:blip r:embed="rId19" cstate="print">
              <a:extLst>
                <a:ext uri="{28A0092B-C50C-407E-A947-70E740481C1C}">
                  <a14:useLocalDpi xmlns:a14="http://schemas.microsoft.com/office/drawing/2010/main" val="0"/>
                </a:ext>
              </a:extLst>
            </a:blip>
            <a:stretch>
              <a:fillRect/>
            </a:stretch>
          </p:blipFill>
          <p:spPr>
            <a:xfrm>
              <a:off x="4900064" y="3295918"/>
              <a:ext cx="400050" cy="461010"/>
            </a:xfrm>
            <a:prstGeom prst="rect">
              <a:avLst/>
            </a:prstGeom>
          </p:spPr>
        </p:pic>
        <p:pic>
          <p:nvPicPr>
            <p:cNvPr id="24" name="Picture 23"/>
            <p:cNvPicPr>
              <a:picLocks noChangeAspect="1"/>
            </p:cNvPicPr>
            <p:nvPr>
              <p:custDataLst>
                <p:tags r:id="rId13"/>
              </p:custDataLst>
            </p:nvPr>
          </p:nvPicPr>
          <p:blipFill>
            <a:blip r:embed="rId20" cstate="print">
              <a:extLst>
                <a:ext uri="{28A0092B-C50C-407E-A947-70E740481C1C}">
                  <a14:useLocalDpi xmlns:a14="http://schemas.microsoft.com/office/drawing/2010/main" val="0"/>
                </a:ext>
              </a:extLst>
            </a:blip>
            <a:stretch>
              <a:fillRect/>
            </a:stretch>
          </p:blipFill>
          <p:spPr>
            <a:xfrm>
              <a:off x="2374878" y="2910781"/>
              <a:ext cx="1341120" cy="461010"/>
            </a:xfrm>
            <a:prstGeom prst="rect">
              <a:avLst/>
            </a:prstGeom>
          </p:spPr>
        </p:pic>
      </p:grpSp>
      <p:grpSp>
        <p:nvGrpSpPr>
          <p:cNvPr id="25" name="Group 24"/>
          <p:cNvGrpSpPr/>
          <p:nvPr/>
        </p:nvGrpSpPr>
        <p:grpSpPr>
          <a:xfrm>
            <a:off x="6172200" y="4964863"/>
            <a:ext cx="2123939" cy="1832355"/>
            <a:chOff x="1353322" y="1371600"/>
            <a:chExt cx="6247254" cy="5254514"/>
          </a:xfrm>
        </p:grpSpPr>
        <p:sp>
          <p:nvSpPr>
            <p:cNvPr id="26" name="Oval 25"/>
            <p:cNvSpPr/>
            <p:nvPr/>
          </p:nvSpPr>
          <p:spPr>
            <a:xfrm>
              <a:off x="3917576" y="3607420"/>
              <a:ext cx="513976" cy="51295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a:off x="2375647" y="5915722"/>
              <a:ext cx="4368800" cy="0"/>
            </a:xfrm>
            <a:prstGeom prst="straightConnector1">
              <a:avLst/>
            </a:prstGeom>
            <a:ln w="57150">
              <a:solidFill>
                <a:srgbClr val="1E13F3"/>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4389167" y="1662368"/>
              <a:ext cx="2761733" cy="3761863"/>
            </a:xfrm>
            <a:prstGeom prst="straightConnector1">
              <a:avLst/>
            </a:prstGeom>
            <a:ln w="57150">
              <a:solidFill>
                <a:srgbClr val="1E13F3"/>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2057400" y="1828800"/>
              <a:ext cx="1676400" cy="3276600"/>
            </a:xfrm>
            <a:prstGeom prst="straightConnector1">
              <a:avLst/>
            </a:prstGeom>
            <a:ln w="57150">
              <a:solidFill>
                <a:srgbClr val="1E13F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114800" y="1981200"/>
              <a:ext cx="16435" cy="1600200"/>
            </a:xfrm>
            <a:prstGeom prst="straightConnector1">
              <a:avLst/>
            </a:prstGeom>
            <a:ln w="57150">
              <a:solidFill>
                <a:srgbClr val="1E13F3"/>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2247153" y="4120376"/>
              <a:ext cx="1723647" cy="1410631"/>
            </a:xfrm>
            <a:prstGeom prst="straightConnector1">
              <a:avLst/>
            </a:prstGeom>
            <a:ln w="57150">
              <a:solidFill>
                <a:srgbClr val="1E13F3"/>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724400" y="4191000"/>
              <a:ext cx="2133600" cy="1447800"/>
            </a:xfrm>
            <a:prstGeom prst="straightConnector1">
              <a:avLst/>
            </a:prstGeom>
            <a:ln w="57150">
              <a:solidFill>
                <a:srgbClr val="1E13F3"/>
              </a:solidFill>
              <a:tailEnd type="arrow"/>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3810000" y="1371600"/>
              <a:ext cx="513976" cy="51295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371600" y="5562600"/>
              <a:ext cx="513976" cy="51295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086600" y="5715000"/>
              <a:ext cx="513976" cy="51295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custDataLst>
                <p:tags r:id="rId5"/>
              </p:custDataLst>
            </p:nvPr>
          </p:nvPicPr>
          <p:blipFill>
            <a:blip r:embed="rId21" cstate="print">
              <a:extLst>
                <a:ext uri="{28A0092B-C50C-407E-A947-70E740481C1C}">
                  <a14:useLocalDpi xmlns:a14="http://schemas.microsoft.com/office/drawing/2010/main" val="0"/>
                </a:ext>
              </a:extLst>
            </a:blip>
            <a:stretch>
              <a:fillRect/>
            </a:stretch>
          </p:blipFill>
          <p:spPr>
            <a:xfrm>
              <a:off x="1353322" y="3078372"/>
              <a:ext cx="1356360" cy="461010"/>
            </a:xfrm>
            <a:prstGeom prst="rect">
              <a:avLst/>
            </a:prstGeom>
          </p:spPr>
        </p:pic>
        <p:pic>
          <p:nvPicPr>
            <p:cNvPr id="37" name="Picture 36"/>
            <p:cNvPicPr>
              <a:picLocks noChangeAspect="1"/>
            </p:cNvPicPr>
            <p:nvPr>
              <p:custDataLst>
                <p:tags r:id="rId6"/>
              </p:custDataLst>
            </p:nvPr>
          </p:nvPicPr>
          <p:blipFill>
            <a:blip r:embed="rId22" cstate="print">
              <a:extLst>
                <a:ext uri="{28A0092B-C50C-407E-A947-70E740481C1C}">
                  <a14:useLocalDpi xmlns:a14="http://schemas.microsoft.com/office/drawing/2010/main" val="0"/>
                </a:ext>
              </a:extLst>
            </a:blip>
            <a:stretch>
              <a:fillRect/>
            </a:stretch>
          </p:blipFill>
          <p:spPr>
            <a:xfrm>
              <a:off x="6080537" y="2781300"/>
              <a:ext cx="403860" cy="461010"/>
            </a:xfrm>
            <a:prstGeom prst="rect">
              <a:avLst/>
            </a:prstGeom>
          </p:spPr>
        </p:pic>
        <p:pic>
          <p:nvPicPr>
            <p:cNvPr id="38" name="Picture 37"/>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3125921" y="4948480"/>
              <a:ext cx="388620" cy="461010"/>
            </a:xfrm>
            <a:prstGeom prst="rect">
              <a:avLst/>
            </a:prstGeom>
          </p:spPr>
        </p:pic>
        <p:pic>
          <p:nvPicPr>
            <p:cNvPr id="39" name="Picture 38"/>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4189142" y="6165104"/>
              <a:ext cx="400050" cy="461010"/>
            </a:xfrm>
            <a:prstGeom prst="rect">
              <a:avLst/>
            </a:prstGeom>
          </p:spPr>
        </p:pic>
        <p:pic>
          <p:nvPicPr>
            <p:cNvPr id="40" name="Picture 39"/>
            <p:cNvPicPr>
              <a:picLocks noChangeAspect="1"/>
            </p:cNvPicPr>
            <p:nvPr>
              <p:custDataLst>
                <p:tags r:id="rId9"/>
              </p:custDataLst>
            </p:nvPr>
          </p:nvPicPr>
          <p:blipFill>
            <a:blip r:embed="rId23" cstate="print">
              <a:extLst>
                <a:ext uri="{28A0092B-C50C-407E-A947-70E740481C1C}">
                  <a14:useLocalDpi xmlns:a14="http://schemas.microsoft.com/office/drawing/2010/main" val="0"/>
                </a:ext>
              </a:extLst>
            </a:blip>
            <a:stretch>
              <a:fillRect/>
            </a:stretch>
          </p:blipFill>
          <p:spPr>
            <a:xfrm>
              <a:off x="4929917" y="4684901"/>
              <a:ext cx="1352550" cy="461010"/>
            </a:xfrm>
            <a:prstGeom prst="rect">
              <a:avLst/>
            </a:prstGeom>
          </p:spPr>
        </p:pic>
        <p:pic>
          <p:nvPicPr>
            <p:cNvPr id="41" name="Picture 40"/>
            <p:cNvPicPr>
              <a:picLocks noChangeAspect="1"/>
            </p:cNvPicPr>
            <p:nvPr>
              <p:custDataLst>
                <p:tags r:id="rId10"/>
              </p:custDataLst>
            </p:nvPr>
          </p:nvPicPr>
          <p:blipFill>
            <a:blip r:embed="rId24" cstate="print">
              <a:extLst>
                <a:ext uri="{28A0092B-C50C-407E-A947-70E740481C1C}">
                  <a14:useLocalDpi xmlns:a14="http://schemas.microsoft.com/office/drawing/2010/main" val="0"/>
                </a:ext>
              </a:extLst>
            </a:blip>
            <a:stretch>
              <a:fillRect/>
            </a:stretch>
          </p:blipFill>
          <p:spPr>
            <a:xfrm>
              <a:off x="3561998" y="3069794"/>
              <a:ext cx="1122037" cy="224037"/>
            </a:xfrm>
            <a:prstGeom prst="rect">
              <a:avLst/>
            </a:prstGeom>
          </p:spPr>
        </p:pic>
      </p:grpSp>
      <p:pic>
        <p:nvPicPr>
          <p:cNvPr id="46" name="Picture 45"/>
          <p:cNvPicPr>
            <a:picLocks noChangeAspect="1"/>
          </p:cNvPicPr>
          <p:nvPr>
            <p:custDataLst>
              <p:tags r:id="rId4"/>
            </p:custDataLst>
          </p:nvPr>
        </p:nvPicPr>
        <p:blipFill>
          <a:blip r:embed="rId25" cstate="print">
            <a:extLst>
              <a:ext uri="{28A0092B-C50C-407E-A947-70E740481C1C}">
                <a14:useLocalDpi xmlns:a14="http://schemas.microsoft.com/office/drawing/2010/main" val="0"/>
              </a:ext>
            </a:extLst>
          </a:blip>
          <a:stretch>
            <a:fillRect/>
          </a:stretch>
        </p:blipFill>
        <p:spPr>
          <a:xfrm>
            <a:off x="780580" y="3437102"/>
            <a:ext cx="461010" cy="434340"/>
          </a:xfrm>
          <a:prstGeom prst="rect">
            <a:avLst/>
          </a:prstGeom>
        </p:spPr>
      </p:pic>
      <p:sp>
        <p:nvSpPr>
          <p:cNvPr id="44" name="TextBox 43"/>
          <p:cNvSpPr txBox="1"/>
          <p:nvPr/>
        </p:nvSpPr>
        <p:spPr>
          <a:xfrm>
            <a:off x="1388984" y="4871679"/>
            <a:ext cx="4876800" cy="584775"/>
          </a:xfrm>
          <a:prstGeom prst="rect">
            <a:avLst/>
          </a:prstGeom>
          <a:noFill/>
        </p:spPr>
        <p:txBody>
          <a:bodyPr wrap="square" rtlCol="0">
            <a:spAutoFit/>
          </a:bodyPr>
          <a:lstStyle/>
          <a:p>
            <a:r>
              <a:rPr lang="en-US" sz="3200" dirty="0" smtClean="0"/>
              <a:t>{(f</a:t>
            </a:r>
            <a:r>
              <a:rPr lang="en-US" sz="3200" baseline="-25000" dirty="0" smtClean="0"/>
              <a:t>1</a:t>
            </a:r>
            <a:r>
              <a:rPr lang="en-US" sz="3200" dirty="0" smtClean="0"/>
              <a:t>,f</a:t>
            </a:r>
            <a:r>
              <a:rPr lang="en-US" sz="3200" baseline="-25000" dirty="0" smtClean="0"/>
              <a:t>2</a:t>
            </a:r>
            <a:r>
              <a:rPr lang="en-US" sz="3200" dirty="0" smtClean="0"/>
              <a:t>,f</a:t>
            </a:r>
            <a:r>
              <a:rPr lang="en-US" sz="3200" baseline="-25000" dirty="0" smtClean="0"/>
              <a:t>3</a:t>
            </a:r>
            <a:r>
              <a:rPr lang="en-US" sz="3200" dirty="0" smtClean="0"/>
              <a:t>): end(f</a:t>
            </a:r>
            <a:r>
              <a:rPr lang="en-US" sz="3200" baseline="-25000" dirty="0" smtClean="0"/>
              <a:t>i</a:t>
            </a:r>
            <a:r>
              <a:rPr lang="en-US" sz="3200" dirty="0" smtClean="0"/>
              <a:t>)=beg(f</a:t>
            </a:r>
            <a:r>
              <a:rPr lang="en-US" sz="3200" baseline="-25000" dirty="0" smtClean="0"/>
              <a:t>i+1</a:t>
            </a:r>
            <a:r>
              <a:rPr lang="en-US" sz="3200" dirty="0" smtClean="0"/>
              <a:t>)}</a:t>
            </a:r>
            <a:endParaRPr lang="en-US" sz="3200" dirty="0"/>
          </a:p>
        </p:txBody>
      </p:sp>
      <p:sp>
        <p:nvSpPr>
          <p:cNvPr id="47" name="TextBox 46"/>
          <p:cNvSpPr txBox="1"/>
          <p:nvPr/>
        </p:nvSpPr>
        <p:spPr>
          <a:xfrm>
            <a:off x="1927623" y="3393853"/>
            <a:ext cx="4876800" cy="584775"/>
          </a:xfrm>
          <a:prstGeom prst="rect">
            <a:avLst/>
          </a:prstGeom>
          <a:noFill/>
        </p:spPr>
        <p:txBody>
          <a:bodyPr wrap="square" rtlCol="0">
            <a:spAutoFit/>
          </a:bodyPr>
          <a:lstStyle/>
          <a:p>
            <a:r>
              <a:rPr lang="en-US" sz="3200" dirty="0" smtClean="0"/>
              <a:t>{(f</a:t>
            </a:r>
            <a:r>
              <a:rPr lang="en-US" sz="3200" baseline="-25000" dirty="0" smtClean="0"/>
              <a:t>1</a:t>
            </a:r>
            <a:r>
              <a:rPr lang="en-US" sz="3200" dirty="0" smtClean="0"/>
              <a:t>,f</a:t>
            </a:r>
            <a:r>
              <a:rPr lang="en-US" sz="3200" baseline="-25000" dirty="0" smtClean="0"/>
              <a:t>2</a:t>
            </a:r>
            <a:r>
              <a:rPr lang="en-US" sz="3200" dirty="0" smtClean="0"/>
              <a:t>): end(f</a:t>
            </a:r>
            <a:r>
              <a:rPr lang="en-US" sz="3200" baseline="-25000" dirty="0"/>
              <a:t>1</a:t>
            </a:r>
            <a:r>
              <a:rPr lang="en-US" sz="3200" dirty="0" smtClean="0"/>
              <a:t>)=beg(f</a:t>
            </a:r>
            <a:r>
              <a:rPr lang="en-US" sz="3200" baseline="-25000" dirty="0"/>
              <a:t>2</a:t>
            </a:r>
            <a:r>
              <a:rPr lang="en-US" sz="3200" dirty="0" smtClean="0"/>
              <a:t>)}</a:t>
            </a:r>
            <a:endParaRPr lang="en-US" sz="3200" dirty="0"/>
          </a:p>
        </p:txBody>
      </p:sp>
      <p:sp>
        <p:nvSpPr>
          <p:cNvPr id="48" name="TextBox 47"/>
          <p:cNvSpPr txBox="1"/>
          <p:nvPr/>
        </p:nvSpPr>
        <p:spPr>
          <a:xfrm>
            <a:off x="1241590" y="5948045"/>
            <a:ext cx="3124433" cy="707886"/>
          </a:xfrm>
          <a:prstGeom prst="rect">
            <a:avLst/>
          </a:prstGeom>
          <a:noFill/>
        </p:spPr>
        <p:txBody>
          <a:bodyPr wrap="square" rtlCol="0">
            <a:spAutoFit/>
          </a:bodyPr>
          <a:lstStyle/>
          <a:p>
            <a:r>
              <a:rPr lang="en-US" sz="4000" dirty="0"/>
              <a:t>e</a:t>
            </a:r>
            <a:r>
              <a:rPr lang="en-US" sz="4000" dirty="0" smtClean="0"/>
              <a:t>tc. </a:t>
            </a:r>
            <a:endParaRPr lang="en-US" sz="4000" dirty="0"/>
          </a:p>
        </p:txBody>
      </p:sp>
    </p:spTree>
    <p:extLst>
      <p:ext uri="{BB962C8B-B14F-4D97-AF65-F5344CB8AC3E}">
        <p14:creationId xmlns:p14="http://schemas.microsoft.com/office/powerpoint/2010/main" val="42434454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58"/>
            <a:ext cx="8229600" cy="1143000"/>
          </a:xfrm>
        </p:spPr>
        <p:txBody>
          <a:bodyPr/>
          <a:lstStyle/>
          <a:p>
            <a:r>
              <a:rPr lang="en-US" dirty="0" smtClean="0"/>
              <a:t>Twisting K-theory of a </a:t>
            </a:r>
            <a:r>
              <a:rPr lang="en-US" dirty="0" err="1" smtClean="0"/>
              <a:t>groupoid</a:t>
            </a:r>
            <a:endParaRPr lang="en-US" dirty="0"/>
          </a:p>
        </p:txBody>
      </p:sp>
      <p:sp>
        <p:nvSpPr>
          <p:cNvPr id="3" name="TextBox 2"/>
          <p:cNvSpPr txBox="1"/>
          <p:nvPr/>
        </p:nvSpPr>
        <p:spPr>
          <a:xfrm>
            <a:off x="76200" y="1210216"/>
            <a:ext cx="7620000" cy="523220"/>
          </a:xfrm>
          <a:prstGeom prst="rect">
            <a:avLst/>
          </a:prstGeom>
          <a:noFill/>
        </p:spPr>
        <p:txBody>
          <a:bodyPr wrap="square" rtlCol="0">
            <a:spAutoFit/>
          </a:bodyPr>
          <a:lstStyle/>
          <a:p>
            <a:r>
              <a:rPr lang="en-US" sz="2800" dirty="0" smtClean="0">
                <a:solidFill>
                  <a:srgbClr val="FF0000"/>
                </a:solidFill>
              </a:rPr>
              <a:t>Homomorphism of a </a:t>
            </a:r>
            <a:r>
              <a:rPr lang="en-US" sz="2800" dirty="0" err="1" smtClean="0">
                <a:solidFill>
                  <a:srgbClr val="FF0000"/>
                </a:solidFill>
              </a:rPr>
              <a:t>groupoid</a:t>
            </a:r>
            <a:r>
              <a:rPr lang="en-US" sz="2800" dirty="0" smtClean="0">
                <a:solidFill>
                  <a:srgbClr val="FF0000"/>
                </a:solidFill>
              </a:rPr>
              <a:t> </a:t>
            </a:r>
            <a:r>
              <a:rPr lang="en-US" sz="2800" dirty="0" smtClean="0">
                <a:solidFill>
                  <a:srgbClr val="FF0000"/>
                </a:solidFill>
                <a:latin typeface="Script MT Bold" panose="03040602040607080904" pitchFamily="66" charset="0"/>
                <a:cs typeface="Arial" panose="020B0604020202020204" pitchFamily="34" charset="0"/>
              </a:rPr>
              <a:t>G </a:t>
            </a:r>
            <a:r>
              <a:rPr lang="en-US" sz="2800" dirty="0" smtClean="0">
                <a:solidFill>
                  <a:srgbClr val="FF0000"/>
                </a:solidFill>
                <a:latin typeface="Script MT Bold" panose="03040602040607080904" pitchFamily="66" charset="0"/>
                <a:cs typeface="Arial" panose="020B0604020202020204" pitchFamily="34" charset="0"/>
                <a:sym typeface="Mathematica1" panose="05000502060100000001" pitchFamily="2" charset="2"/>
              </a:rPr>
              <a:t></a:t>
            </a:r>
            <a:r>
              <a:rPr lang="en-US" sz="2800" dirty="0" smtClean="0">
                <a:solidFill>
                  <a:srgbClr val="FF0000"/>
                </a:solidFill>
                <a:cs typeface="Arial" panose="020B0604020202020204" pitchFamily="34" charset="0"/>
                <a:sym typeface="Mathematica1" panose="05000502060100000001" pitchFamily="2" charset="2"/>
              </a:rPr>
              <a:t>M</a:t>
            </a:r>
            <a:r>
              <a:rPr lang="en-US" sz="2800" baseline="-25000" dirty="0" smtClean="0">
                <a:solidFill>
                  <a:srgbClr val="FF0000"/>
                </a:solidFill>
                <a:cs typeface="Arial" panose="020B0604020202020204" pitchFamily="34" charset="0"/>
                <a:sym typeface="Mathematica1" panose="05000502060100000001" pitchFamily="2" charset="2"/>
              </a:rPr>
              <a:t>2</a:t>
            </a:r>
            <a:r>
              <a:rPr lang="en-US" sz="2800" dirty="0" smtClean="0">
                <a:solidFill>
                  <a:srgbClr val="FF0000"/>
                </a:solidFill>
                <a:cs typeface="Arial" panose="020B0604020202020204" pitchFamily="34" charset="0"/>
                <a:sym typeface="Mathematica1" panose="05000502060100000001" pitchFamily="2" charset="2"/>
              </a:rPr>
              <a:t>: </a:t>
            </a:r>
            <a:endParaRPr lang="en-US" sz="2800" dirty="0">
              <a:solidFill>
                <a:srgbClr val="FF0000"/>
              </a:solidFill>
            </a:endParaRPr>
          </a:p>
        </p:txBody>
      </p:sp>
      <p:pic>
        <p:nvPicPr>
          <p:cNvPr id="7" name="Picture 6"/>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6046011" y="1255681"/>
            <a:ext cx="2701290" cy="468630"/>
          </a:xfrm>
          <a:prstGeom prst="rect">
            <a:avLst/>
          </a:prstGeom>
        </p:spPr>
      </p:pic>
      <p:pic>
        <p:nvPicPr>
          <p:cNvPr id="9" name="Picture 8"/>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04800" y="2160955"/>
            <a:ext cx="5090160" cy="510540"/>
          </a:xfrm>
          <a:prstGeom prst="rect">
            <a:avLst/>
          </a:prstGeom>
        </p:spPr>
      </p:pic>
      <p:pic>
        <p:nvPicPr>
          <p:cNvPr id="8" name="Picture 7"/>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5943600" y="2153350"/>
            <a:ext cx="2617470" cy="510540"/>
          </a:xfrm>
          <a:prstGeom prst="rect">
            <a:avLst/>
          </a:prstGeom>
        </p:spPr>
      </p:pic>
      <p:sp>
        <p:nvSpPr>
          <p:cNvPr id="10" name="TextBox 9"/>
          <p:cNvSpPr txBox="1"/>
          <p:nvPr/>
        </p:nvSpPr>
        <p:spPr>
          <a:xfrm>
            <a:off x="30263" y="3031495"/>
            <a:ext cx="9083474" cy="954107"/>
          </a:xfrm>
          <a:prstGeom prst="rect">
            <a:avLst/>
          </a:prstGeom>
          <a:noFill/>
        </p:spPr>
        <p:txBody>
          <a:bodyPr wrap="square" rtlCol="0">
            <a:spAutoFit/>
          </a:bodyPr>
          <a:lstStyle/>
          <a:p>
            <a:r>
              <a:rPr lang="en-US" sz="2800" b="1" u="sng" dirty="0" smtClean="0">
                <a:solidFill>
                  <a:srgbClr val="0070C0"/>
                </a:solidFill>
              </a:rPr>
              <a:t>Definition</a:t>
            </a:r>
            <a:r>
              <a:rPr lang="en-US" sz="2800" dirty="0" smtClean="0">
                <a:solidFill>
                  <a:srgbClr val="0070C0"/>
                </a:solidFill>
              </a:rPr>
              <a:t>: Let </a:t>
            </a:r>
            <a:r>
              <a:rPr lang="en-US" sz="2800" dirty="0" smtClean="0">
                <a:solidFill>
                  <a:srgbClr val="0070C0"/>
                </a:solidFill>
                <a:latin typeface="Script MT Bold" panose="03040602040607080904" pitchFamily="66" charset="0"/>
                <a:cs typeface="Arial" panose="020B0604020202020204" pitchFamily="34" charset="0"/>
              </a:rPr>
              <a:t>G </a:t>
            </a:r>
            <a:r>
              <a:rPr lang="en-US" sz="2800" dirty="0" smtClean="0">
                <a:solidFill>
                  <a:srgbClr val="0070C0"/>
                </a:solidFill>
                <a:latin typeface="+mj-lt"/>
                <a:cs typeface="Arial" panose="020B0604020202020204" pitchFamily="34" charset="0"/>
              </a:rPr>
              <a:t>be a </a:t>
            </a:r>
            <a:r>
              <a:rPr lang="en-US" sz="2800" dirty="0" err="1" smtClean="0">
                <a:solidFill>
                  <a:srgbClr val="0070C0"/>
                </a:solidFill>
                <a:latin typeface="+mj-lt"/>
                <a:cs typeface="Arial" panose="020B0604020202020204" pitchFamily="34" charset="0"/>
              </a:rPr>
              <a:t>groupoid</a:t>
            </a:r>
            <a:r>
              <a:rPr lang="en-US" sz="2800" dirty="0" smtClean="0">
                <a:solidFill>
                  <a:srgbClr val="0070C0"/>
                </a:solidFill>
                <a:latin typeface="+mj-lt"/>
                <a:cs typeface="Arial" panose="020B0604020202020204" pitchFamily="34" charset="0"/>
              </a:rPr>
              <a:t> with </a:t>
            </a:r>
            <a:r>
              <a:rPr lang="en-US" sz="2800" dirty="0" err="1" smtClean="0">
                <a:solidFill>
                  <a:srgbClr val="0070C0"/>
                </a:solidFill>
                <a:latin typeface="+mj-lt"/>
                <a:cs typeface="Arial" panose="020B0604020202020204" pitchFamily="34" charset="0"/>
              </a:rPr>
              <a:t>homomorphisms</a:t>
            </a:r>
            <a:r>
              <a:rPr lang="en-US" sz="2800" dirty="0" smtClean="0">
                <a:solidFill>
                  <a:srgbClr val="0070C0"/>
                </a:solidFill>
                <a:latin typeface="+mj-lt"/>
                <a:cs typeface="Arial" panose="020B0604020202020204" pitchFamily="34" charset="0"/>
              </a:rPr>
              <a:t> </a:t>
            </a:r>
          </a:p>
          <a:p>
            <a:r>
              <a:rPr lang="en-US" sz="2800" dirty="0" smtClean="0">
                <a:solidFill>
                  <a:srgbClr val="0070C0"/>
                </a:solidFill>
                <a:latin typeface="+mj-lt"/>
                <a:cs typeface="Arial" panose="020B0604020202020204" pitchFamily="34" charset="0"/>
                <a:sym typeface="Mathematica1" panose="05000502060100000001" pitchFamily="2" charset="2"/>
              </a:rPr>
              <a:t>,c: </a:t>
            </a:r>
            <a:r>
              <a:rPr lang="en-US" sz="2800" dirty="0">
                <a:solidFill>
                  <a:srgbClr val="0070C0"/>
                </a:solidFill>
                <a:latin typeface="Script MT Bold" panose="03040602040607080904" pitchFamily="66" charset="0"/>
                <a:cs typeface="Arial" panose="020B0604020202020204" pitchFamily="34" charset="0"/>
              </a:rPr>
              <a:t>G </a:t>
            </a:r>
            <a:r>
              <a:rPr lang="en-US" sz="2800" dirty="0">
                <a:solidFill>
                  <a:srgbClr val="0070C0"/>
                </a:solidFill>
                <a:latin typeface="Script MT Bold" panose="03040602040607080904" pitchFamily="66" charset="0"/>
                <a:cs typeface="Arial" panose="020B0604020202020204" pitchFamily="34" charset="0"/>
                <a:sym typeface="Mathematica1" panose="05000502060100000001" pitchFamily="2" charset="2"/>
              </a:rPr>
              <a:t></a:t>
            </a:r>
            <a:r>
              <a:rPr lang="en-US" sz="2800" dirty="0" smtClean="0">
                <a:solidFill>
                  <a:srgbClr val="0070C0"/>
                </a:solidFill>
                <a:cs typeface="Arial" panose="020B0604020202020204" pitchFamily="34" charset="0"/>
                <a:sym typeface="Mathematica1" panose="05000502060100000001" pitchFamily="2" charset="2"/>
              </a:rPr>
              <a:t>M</a:t>
            </a:r>
            <a:r>
              <a:rPr lang="en-US" sz="2800" baseline="-25000" dirty="0" smtClean="0">
                <a:solidFill>
                  <a:srgbClr val="0070C0"/>
                </a:solidFill>
                <a:cs typeface="Arial" panose="020B0604020202020204" pitchFamily="34" charset="0"/>
                <a:sym typeface="Mathematica1" panose="05000502060100000001" pitchFamily="2" charset="2"/>
              </a:rPr>
              <a:t>2</a:t>
            </a:r>
            <a:r>
              <a:rPr lang="en-US" sz="2800" dirty="0" smtClean="0">
                <a:solidFill>
                  <a:srgbClr val="0070C0"/>
                </a:solidFill>
                <a:cs typeface="Arial" panose="020B0604020202020204" pitchFamily="34" charset="0"/>
                <a:sym typeface="Mathematica1" panose="05000502060100000001" pitchFamily="2" charset="2"/>
              </a:rPr>
              <a:t>.</a:t>
            </a:r>
            <a:r>
              <a:rPr lang="en-US" sz="2800" dirty="0">
                <a:solidFill>
                  <a:srgbClr val="0070C0"/>
                </a:solidFill>
                <a:cs typeface="Arial" panose="020B0604020202020204" pitchFamily="34" charset="0"/>
                <a:sym typeface="Mathematica1" panose="05000502060100000001" pitchFamily="2" charset="2"/>
              </a:rPr>
              <a:t> </a:t>
            </a:r>
            <a:r>
              <a:rPr lang="en-US" sz="2800" dirty="0" smtClean="0">
                <a:solidFill>
                  <a:srgbClr val="0070C0"/>
                </a:solidFill>
                <a:cs typeface="Arial" panose="020B0604020202020204" pitchFamily="34" charset="0"/>
                <a:sym typeface="Mathematica1" panose="05000502060100000001" pitchFamily="2" charset="2"/>
              </a:rPr>
              <a:t>A (</a:t>
            </a:r>
            <a:r>
              <a:rPr lang="en-US" sz="2800" dirty="0">
                <a:solidFill>
                  <a:srgbClr val="0070C0"/>
                </a:solidFill>
                <a:cs typeface="Arial" panose="020B0604020202020204" pitchFamily="34" charset="0"/>
                <a:sym typeface="Mathematica1" panose="05000502060100000001" pitchFamily="2" charset="2"/>
              </a:rPr>
              <a:t>,</a:t>
            </a:r>
            <a:r>
              <a:rPr lang="en-US" sz="2800" dirty="0" smtClean="0">
                <a:solidFill>
                  <a:srgbClr val="0070C0"/>
                </a:solidFill>
                <a:cs typeface="Arial" panose="020B0604020202020204" pitchFamily="34" charset="0"/>
                <a:sym typeface="Mathematica1" panose="05000502060100000001" pitchFamily="2" charset="2"/>
              </a:rPr>
              <a:t>c)-twisting of the K-theory of </a:t>
            </a:r>
            <a:r>
              <a:rPr lang="en-US" sz="2800" dirty="0" smtClean="0">
                <a:solidFill>
                  <a:srgbClr val="0070C0"/>
                </a:solidFill>
                <a:latin typeface="Script MT Bold" panose="03040602040607080904" pitchFamily="66" charset="0"/>
                <a:cs typeface="Arial" panose="020B0604020202020204" pitchFamily="34" charset="0"/>
              </a:rPr>
              <a:t>G </a:t>
            </a:r>
            <a:r>
              <a:rPr lang="en-US" sz="2800" dirty="0" smtClean="0">
                <a:solidFill>
                  <a:srgbClr val="0070C0"/>
                </a:solidFill>
                <a:cs typeface="Arial" panose="020B0604020202020204" pitchFamily="34" charset="0"/>
                <a:sym typeface="Mathematica1" panose="05000502060100000001" pitchFamily="2" charset="2"/>
              </a:rPr>
              <a:t> is: </a:t>
            </a:r>
            <a:r>
              <a:rPr lang="en-US" sz="2800" dirty="0" smtClean="0">
                <a:solidFill>
                  <a:srgbClr val="0070C0"/>
                </a:solidFill>
              </a:rPr>
              <a:t> </a:t>
            </a:r>
            <a:endParaRPr lang="en-US" sz="2800" dirty="0">
              <a:solidFill>
                <a:srgbClr val="0070C0"/>
              </a:solidFill>
            </a:endParaRPr>
          </a:p>
        </p:txBody>
      </p:sp>
      <p:sp>
        <p:nvSpPr>
          <p:cNvPr id="11" name="TextBox 10"/>
          <p:cNvSpPr txBox="1"/>
          <p:nvPr/>
        </p:nvSpPr>
        <p:spPr>
          <a:xfrm>
            <a:off x="95250" y="4191000"/>
            <a:ext cx="9048750" cy="461665"/>
          </a:xfrm>
          <a:prstGeom prst="rect">
            <a:avLst/>
          </a:prstGeom>
          <a:noFill/>
        </p:spPr>
        <p:txBody>
          <a:bodyPr wrap="square" rtlCol="0">
            <a:spAutoFit/>
          </a:bodyPr>
          <a:lstStyle/>
          <a:p>
            <a:r>
              <a:rPr lang="en-US" sz="2400" dirty="0" smtClean="0">
                <a:solidFill>
                  <a:srgbClr val="00B050"/>
                </a:solidFill>
              </a:rPr>
              <a:t>a.) A collection of </a:t>
            </a:r>
            <a:r>
              <a:rPr lang="en-US" sz="2400" dirty="0">
                <a:solidFill>
                  <a:srgbClr val="00B050"/>
                </a:solidFill>
                <a:latin typeface="Mathematica7Mono" panose="00000400000000000000" pitchFamily="2" charset="0"/>
                <a:ea typeface="Mathematica7Mono" panose="00000400000000000000" pitchFamily="2" charset="0"/>
                <a:sym typeface="Mathematica1" panose="05000502060100000001" pitchFamily="2" charset="2"/>
              </a:rPr>
              <a:t>Z</a:t>
            </a:r>
            <a:r>
              <a:rPr lang="en-US" sz="2400" baseline="-25000" dirty="0">
                <a:solidFill>
                  <a:srgbClr val="00B050"/>
                </a:solidFill>
                <a:sym typeface="Mathematica1" panose="05000502060100000001" pitchFamily="2" charset="2"/>
              </a:rPr>
              <a:t>2</a:t>
            </a:r>
            <a:r>
              <a:rPr lang="en-US" sz="2400" dirty="0" smtClean="0">
                <a:solidFill>
                  <a:srgbClr val="00B050"/>
                </a:solidFill>
              </a:rPr>
              <a:t>-graded complex lines L</a:t>
            </a:r>
            <a:r>
              <a:rPr lang="en-US" sz="2400" baseline="-25000" dirty="0" smtClean="0">
                <a:solidFill>
                  <a:srgbClr val="00B050"/>
                </a:solidFill>
              </a:rPr>
              <a:t>f</a:t>
            </a:r>
            <a:r>
              <a:rPr lang="en-US" sz="2400" dirty="0" smtClean="0">
                <a:solidFill>
                  <a:srgbClr val="00B050"/>
                </a:solidFill>
              </a:rPr>
              <a:t>, </a:t>
            </a:r>
            <a:r>
              <a:rPr lang="en-US" sz="2400" dirty="0" smtClean="0">
                <a:solidFill>
                  <a:srgbClr val="00B050"/>
                </a:solidFill>
                <a:sym typeface="Mathematica1" panose="05000502060100000001" pitchFamily="2" charset="2"/>
              </a:rPr>
              <a:t> f </a:t>
            </a:r>
            <a:r>
              <a:rPr lang="en-US" sz="2400" dirty="0" smtClean="0">
                <a:solidFill>
                  <a:srgbClr val="00B050"/>
                </a:solidFill>
                <a:latin typeface="Script MT Bold" panose="03040602040607080904" pitchFamily="66" charset="0"/>
                <a:cs typeface="Arial" panose="020B0604020202020204" pitchFamily="34" charset="0"/>
              </a:rPr>
              <a:t>G</a:t>
            </a:r>
            <a:r>
              <a:rPr lang="en-US" sz="2400" baseline="-25000" dirty="0" smtClean="0">
                <a:solidFill>
                  <a:srgbClr val="00B050"/>
                </a:solidFill>
                <a:cs typeface="Arial" panose="020B0604020202020204" pitchFamily="34" charset="0"/>
              </a:rPr>
              <a:t>1</a:t>
            </a:r>
            <a:r>
              <a:rPr lang="en-US" sz="2400" dirty="0" smtClean="0">
                <a:solidFill>
                  <a:srgbClr val="00B050"/>
                </a:solidFill>
                <a:cs typeface="Arial" panose="020B0604020202020204" pitchFamily="34" charset="0"/>
              </a:rPr>
              <a:t>, </a:t>
            </a:r>
            <a:r>
              <a:rPr lang="en-US" sz="2400" dirty="0">
                <a:solidFill>
                  <a:srgbClr val="00B050"/>
                </a:solidFill>
                <a:latin typeface="Mathematica7Mono" panose="00000400000000000000" pitchFamily="2" charset="0"/>
                <a:ea typeface="Mathematica7Mono" panose="00000400000000000000" pitchFamily="2" charset="0"/>
                <a:sym typeface="Mathematica1" panose="05000502060100000001" pitchFamily="2" charset="2"/>
              </a:rPr>
              <a:t>Z</a:t>
            </a:r>
            <a:r>
              <a:rPr lang="en-US" sz="2400" baseline="-25000" dirty="0">
                <a:solidFill>
                  <a:srgbClr val="00B050"/>
                </a:solidFill>
                <a:sym typeface="Mathematica1" panose="05000502060100000001" pitchFamily="2" charset="2"/>
              </a:rPr>
              <a:t>2</a:t>
            </a:r>
            <a:r>
              <a:rPr lang="en-US" sz="2400" dirty="0" smtClean="0">
                <a:solidFill>
                  <a:srgbClr val="00B050"/>
                </a:solidFill>
                <a:cs typeface="Arial" panose="020B0604020202020204" pitchFamily="34" charset="0"/>
              </a:rPr>
              <a:t>-graded by c(f). </a:t>
            </a:r>
            <a:r>
              <a:rPr lang="en-US" sz="2400" dirty="0" smtClean="0">
                <a:solidFill>
                  <a:srgbClr val="00B050"/>
                </a:solidFill>
                <a:sym typeface="Mathematica1" panose="05000502060100000001" pitchFamily="2" charset="2"/>
              </a:rPr>
              <a:t>  </a:t>
            </a:r>
            <a:endParaRPr lang="en-US" sz="2400" dirty="0">
              <a:solidFill>
                <a:srgbClr val="00B050"/>
              </a:solidFill>
            </a:endParaRPr>
          </a:p>
        </p:txBody>
      </p:sp>
      <p:sp>
        <p:nvSpPr>
          <p:cNvPr id="12" name="TextBox 11"/>
          <p:cNvSpPr txBox="1"/>
          <p:nvPr/>
        </p:nvSpPr>
        <p:spPr>
          <a:xfrm>
            <a:off x="95250" y="4846138"/>
            <a:ext cx="8077200" cy="461665"/>
          </a:xfrm>
          <a:prstGeom prst="rect">
            <a:avLst/>
          </a:prstGeom>
          <a:noFill/>
        </p:spPr>
        <p:txBody>
          <a:bodyPr wrap="square" rtlCol="0">
            <a:spAutoFit/>
          </a:bodyPr>
          <a:lstStyle/>
          <a:p>
            <a:r>
              <a:rPr lang="en-US" sz="2400" dirty="0" smtClean="0">
                <a:solidFill>
                  <a:srgbClr val="030CBD"/>
                </a:solidFill>
              </a:rPr>
              <a:t>b.) A collection of </a:t>
            </a:r>
            <a:r>
              <a:rPr lang="en-US" sz="2400" dirty="0" smtClean="0">
                <a:solidFill>
                  <a:srgbClr val="030CBD"/>
                </a:solidFill>
                <a:latin typeface="Mathematica7Mono" panose="00000400000000000000" pitchFamily="2" charset="0"/>
                <a:ea typeface="Mathematica7Mono" panose="00000400000000000000" pitchFamily="2" charset="0"/>
              </a:rPr>
              <a:t>C</a:t>
            </a:r>
            <a:r>
              <a:rPr lang="en-US" sz="2400" dirty="0" smtClean="0">
                <a:solidFill>
                  <a:srgbClr val="030CBD"/>
                </a:solidFill>
              </a:rPr>
              <a:t>-linear, even, </a:t>
            </a:r>
            <a:r>
              <a:rPr lang="en-US" sz="2400" dirty="0" err="1" smtClean="0">
                <a:solidFill>
                  <a:srgbClr val="030CBD"/>
                </a:solidFill>
              </a:rPr>
              <a:t>isomorphisms</a:t>
            </a:r>
            <a:r>
              <a:rPr lang="en-US" sz="2400" dirty="0" smtClean="0">
                <a:solidFill>
                  <a:srgbClr val="030CBD"/>
                </a:solidFill>
              </a:rPr>
              <a:t>  (data on </a:t>
            </a:r>
            <a:r>
              <a:rPr lang="en-US" sz="2400" dirty="0" smtClean="0">
                <a:solidFill>
                  <a:srgbClr val="030CBD"/>
                </a:solidFill>
                <a:latin typeface="Script MT Bold" panose="03040602040607080904" pitchFamily="66" charset="0"/>
              </a:rPr>
              <a:t>G</a:t>
            </a:r>
            <a:r>
              <a:rPr lang="en-US" sz="2400" baseline="-25000" dirty="0" smtClean="0">
                <a:solidFill>
                  <a:srgbClr val="030CBD"/>
                </a:solidFill>
              </a:rPr>
              <a:t>2</a:t>
            </a:r>
            <a:r>
              <a:rPr lang="en-US" sz="2400" dirty="0" smtClean="0">
                <a:solidFill>
                  <a:srgbClr val="030CBD"/>
                </a:solidFill>
              </a:rPr>
              <a:t>):  </a:t>
            </a:r>
            <a:endParaRPr lang="en-US" sz="2400" dirty="0">
              <a:solidFill>
                <a:srgbClr val="030CBD"/>
              </a:solidFill>
            </a:endParaRPr>
          </a:p>
        </p:txBody>
      </p:sp>
      <p:pic>
        <p:nvPicPr>
          <p:cNvPr id="4" name="Picture 3"/>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1524000" y="5532474"/>
            <a:ext cx="6827520" cy="605790"/>
          </a:xfrm>
          <a:prstGeom prst="rect">
            <a:avLst/>
          </a:prstGeom>
        </p:spPr>
      </p:pic>
      <p:sp>
        <p:nvSpPr>
          <p:cNvPr id="15" name="TextBox 14"/>
          <p:cNvSpPr txBox="1"/>
          <p:nvPr/>
        </p:nvSpPr>
        <p:spPr>
          <a:xfrm>
            <a:off x="95250" y="6396335"/>
            <a:ext cx="8077200" cy="461665"/>
          </a:xfrm>
          <a:prstGeom prst="rect">
            <a:avLst/>
          </a:prstGeom>
          <a:noFill/>
        </p:spPr>
        <p:txBody>
          <a:bodyPr wrap="square" rtlCol="0">
            <a:spAutoFit/>
          </a:bodyPr>
          <a:lstStyle/>
          <a:p>
            <a:r>
              <a:rPr lang="en-US" sz="2400" dirty="0">
                <a:solidFill>
                  <a:srgbClr val="B8089F"/>
                </a:solidFill>
              </a:rPr>
              <a:t>c</a:t>
            </a:r>
            <a:r>
              <a:rPr lang="en-US" sz="2400" dirty="0" smtClean="0">
                <a:solidFill>
                  <a:srgbClr val="B8089F"/>
                </a:solidFill>
              </a:rPr>
              <a:t>.) Satisfying the associativity (</a:t>
            </a:r>
            <a:r>
              <a:rPr lang="en-US" sz="2400" dirty="0" err="1" smtClean="0">
                <a:solidFill>
                  <a:srgbClr val="B8089F"/>
                </a:solidFill>
              </a:rPr>
              <a:t>cocycle</a:t>
            </a:r>
            <a:r>
              <a:rPr lang="en-US" sz="2400" dirty="0" smtClean="0">
                <a:solidFill>
                  <a:srgbClr val="B8089F"/>
                </a:solidFill>
              </a:rPr>
              <a:t>) condition  (on </a:t>
            </a:r>
            <a:r>
              <a:rPr lang="en-US" sz="2400" dirty="0" smtClean="0">
                <a:solidFill>
                  <a:srgbClr val="B8089F"/>
                </a:solidFill>
                <a:latin typeface="Script MT Bold" panose="03040602040607080904" pitchFamily="66" charset="0"/>
              </a:rPr>
              <a:t>G</a:t>
            </a:r>
            <a:r>
              <a:rPr lang="en-US" sz="2400" baseline="-25000" dirty="0" smtClean="0">
                <a:solidFill>
                  <a:srgbClr val="B8089F"/>
                </a:solidFill>
              </a:rPr>
              <a:t>3</a:t>
            </a:r>
            <a:r>
              <a:rPr lang="en-US" sz="2400" dirty="0" smtClean="0">
                <a:solidFill>
                  <a:srgbClr val="B8089F"/>
                </a:solidFill>
              </a:rPr>
              <a:t>)  </a:t>
            </a:r>
            <a:endParaRPr lang="en-US" sz="2400" dirty="0">
              <a:solidFill>
                <a:srgbClr val="B8089F"/>
              </a:solidFill>
            </a:endParaRPr>
          </a:p>
        </p:txBody>
      </p:sp>
    </p:spTree>
    <p:extLst>
      <p:ext uri="{BB962C8B-B14F-4D97-AF65-F5344CB8AC3E}">
        <p14:creationId xmlns:p14="http://schemas.microsoft.com/office/powerpoint/2010/main" val="45029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Physical Motivations - 2</a:t>
            </a:r>
            <a:endParaRPr lang="en-US" dirty="0"/>
          </a:p>
        </p:txBody>
      </p:sp>
      <p:sp>
        <p:nvSpPr>
          <p:cNvPr id="4" name="TextBox 3"/>
          <p:cNvSpPr txBox="1"/>
          <p:nvPr/>
        </p:nvSpPr>
        <p:spPr>
          <a:xfrm>
            <a:off x="0" y="1524000"/>
            <a:ext cx="8763000" cy="523220"/>
          </a:xfrm>
          <a:prstGeom prst="rect">
            <a:avLst/>
          </a:prstGeom>
          <a:noFill/>
        </p:spPr>
        <p:txBody>
          <a:bodyPr wrap="square" rtlCol="0">
            <a:spAutoFit/>
          </a:bodyPr>
          <a:lstStyle/>
          <a:p>
            <a:r>
              <a:rPr lang="en-US" sz="2800" dirty="0" smtClean="0">
                <a:solidFill>
                  <a:srgbClr val="FF0000"/>
                </a:solidFill>
              </a:rPr>
              <a:t>Suppose we have a (magnetic) crystallographic group: </a:t>
            </a:r>
            <a:endParaRPr lang="en-US" sz="2800" dirty="0">
              <a:solidFill>
                <a:srgbClr val="FF0000"/>
              </a:solidFill>
            </a:endParaRPr>
          </a:p>
        </p:txBody>
      </p:sp>
      <p:sp>
        <p:nvSpPr>
          <p:cNvPr id="19" name="TextBox 18"/>
          <p:cNvSpPr txBox="1"/>
          <p:nvPr/>
        </p:nvSpPr>
        <p:spPr>
          <a:xfrm>
            <a:off x="0" y="3200400"/>
            <a:ext cx="9144000" cy="1569660"/>
          </a:xfrm>
          <a:prstGeom prst="rect">
            <a:avLst/>
          </a:prstGeom>
          <a:noFill/>
        </p:spPr>
        <p:txBody>
          <a:bodyPr wrap="square" rtlCol="0">
            <a:spAutoFit/>
          </a:bodyPr>
          <a:lstStyle/>
          <a:p>
            <a:r>
              <a:rPr lang="en-US" sz="2400" dirty="0" smtClean="0">
                <a:solidFill>
                  <a:srgbClr val="C00000"/>
                </a:solidFill>
              </a:rPr>
              <a:t>In band structure theory one wants to say how the (magnetic) point group P acts on the Bloch </a:t>
            </a:r>
            <a:r>
              <a:rPr lang="en-US" sz="2400" dirty="0" err="1" smtClean="0">
                <a:solidFill>
                  <a:srgbClr val="C00000"/>
                </a:solidFill>
              </a:rPr>
              <a:t>wavefunctions</a:t>
            </a:r>
            <a:r>
              <a:rPr lang="en-US" sz="2400" dirty="0" smtClean="0">
                <a:solidFill>
                  <a:srgbClr val="C00000"/>
                </a:solidFill>
              </a:rPr>
              <a:t>.  But this can involve tricky phases. If P(k)  is a subgroup of P which fixes k  how are the phase-choices related for different P(k</a:t>
            </a:r>
            <a:r>
              <a:rPr lang="en-US" sz="2400" baseline="-25000" dirty="0" smtClean="0">
                <a:solidFill>
                  <a:srgbClr val="C00000"/>
                </a:solidFill>
              </a:rPr>
              <a:t>1</a:t>
            </a:r>
            <a:r>
              <a:rPr lang="en-US" sz="2400" dirty="0" smtClean="0">
                <a:solidFill>
                  <a:srgbClr val="C00000"/>
                </a:solidFill>
              </a:rPr>
              <a:t>) and P(k</a:t>
            </a:r>
            <a:r>
              <a:rPr lang="en-US" sz="2400" baseline="-25000" dirty="0" smtClean="0">
                <a:solidFill>
                  <a:srgbClr val="C00000"/>
                </a:solidFill>
              </a:rPr>
              <a:t>2</a:t>
            </a:r>
            <a:r>
              <a:rPr lang="en-US" sz="2400" dirty="0" smtClean="0">
                <a:solidFill>
                  <a:srgbClr val="C00000"/>
                </a:solidFill>
              </a:rPr>
              <a:t>)?  </a:t>
            </a:r>
            <a:endParaRPr lang="en-US" sz="2400" dirty="0">
              <a:solidFill>
                <a:srgbClr val="C00000"/>
              </a:solidFill>
            </a:endParaRPr>
          </a:p>
        </p:txBody>
      </p:sp>
      <p:sp>
        <p:nvSpPr>
          <p:cNvPr id="20" name="TextBox 19"/>
          <p:cNvSpPr txBox="1"/>
          <p:nvPr/>
        </p:nvSpPr>
        <p:spPr>
          <a:xfrm>
            <a:off x="0" y="5105400"/>
            <a:ext cx="9144000" cy="461665"/>
          </a:xfrm>
          <a:prstGeom prst="rect">
            <a:avLst/>
          </a:prstGeom>
          <a:noFill/>
        </p:spPr>
        <p:txBody>
          <a:bodyPr wrap="square" rtlCol="0">
            <a:spAutoFit/>
          </a:bodyPr>
          <a:lstStyle/>
          <a:p>
            <a:r>
              <a:rPr lang="en-US" sz="2400" dirty="0" smtClean="0">
                <a:solidFill>
                  <a:srgbClr val="7030A0"/>
                </a:solidFill>
              </a:rPr>
              <a:t>Textbooks deal with this in an ad hoc and unsatisfactory (to me) way. </a:t>
            </a:r>
            <a:endParaRPr lang="en-US" sz="2400" dirty="0">
              <a:solidFill>
                <a:srgbClr val="7030A0"/>
              </a:solidFill>
            </a:endParaRPr>
          </a:p>
        </p:txBody>
      </p:sp>
      <p:sp>
        <p:nvSpPr>
          <p:cNvPr id="21" name="TextBox 20"/>
          <p:cNvSpPr txBox="1"/>
          <p:nvPr/>
        </p:nvSpPr>
        <p:spPr>
          <a:xfrm>
            <a:off x="0" y="5867400"/>
            <a:ext cx="9144000" cy="954107"/>
          </a:xfrm>
          <a:prstGeom prst="rect">
            <a:avLst/>
          </a:prstGeom>
          <a:noFill/>
        </p:spPr>
        <p:txBody>
          <a:bodyPr wrap="square" rtlCol="0">
            <a:spAutoFit/>
          </a:bodyPr>
          <a:lstStyle/>
          <a:p>
            <a:r>
              <a:rPr lang="en-US" sz="2800" dirty="0" smtClean="0">
                <a:solidFill>
                  <a:srgbClr val="00B050"/>
                </a:solidFill>
              </a:rPr>
              <a:t>The theory of </a:t>
            </a:r>
            <a:r>
              <a:rPr lang="en-US" sz="2800" dirty="0" err="1" smtClean="0">
                <a:solidFill>
                  <a:srgbClr val="00B050"/>
                </a:solidFill>
              </a:rPr>
              <a:t>twistings</a:t>
            </a:r>
            <a:r>
              <a:rPr lang="en-US" sz="2800" dirty="0" smtClean="0">
                <a:solidFill>
                  <a:srgbClr val="00B050"/>
                </a:solidFill>
              </a:rPr>
              <a:t> of K-theory provides a systematic approach to that problem. </a:t>
            </a:r>
            <a:endParaRPr lang="en-US" sz="2800" dirty="0">
              <a:solidFill>
                <a:srgbClr val="00B050"/>
              </a:solidFill>
            </a:endParaRP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371600" y="2389525"/>
            <a:ext cx="5539740" cy="5105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Remarks</a:t>
            </a:r>
            <a:endParaRPr lang="en-US" dirty="0"/>
          </a:p>
        </p:txBody>
      </p:sp>
      <p:sp>
        <p:nvSpPr>
          <p:cNvPr id="3" name="TextBox 2"/>
          <p:cNvSpPr txBox="1"/>
          <p:nvPr/>
        </p:nvSpPr>
        <p:spPr>
          <a:xfrm>
            <a:off x="-6752" y="1935253"/>
            <a:ext cx="9144000" cy="954107"/>
          </a:xfrm>
          <a:prstGeom prst="rect">
            <a:avLst/>
          </a:prstGeom>
          <a:noFill/>
        </p:spPr>
        <p:txBody>
          <a:bodyPr wrap="square" rtlCol="0">
            <a:spAutoFit/>
          </a:bodyPr>
          <a:lstStyle/>
          <a:p>
            <a:r>
              <a:rPr lang="en-US" sz="2800" dirty="0" smtClean="0">
                <a:solidFill>
                  <a:srgbClr val="C00000"/>
                </a:solidFill>
                <a:cs typeface="Arial" panose="020B0604020202020204" pitchFamily="34" charset="0"/>
                <a:sym typeface="Mathematica1" panose="05000502060100000001" pitchFamily="2" charset="2"/>
              </a:rPr>
              <a:t>We will think of </a:t>
            </a:r>
            <a:r>
              <a:rPr lang="en-US" sz="2800" dirty="0" err="1" smtClean="0">
                <a:solidFill>
                  <a:srgbClr val="C00000"/>
                </a:solidFill>
                <a:cs typeface="Arial" panose="020B0604020202020204" pitchFamily="34" charset="0"/>
                <a:sym typeface="Mathematica1" panose="05000502060100000001" pitchFamily="2" charset="2"/>
              </a:rPr>
              <a:t>twistings</a:t>
            </a:r>
            <a:r>
              <a:rPr lang="en-US" sz="2800" dirty="0" smtClean="0">
                <a:solidFill>
                  <a:srgbClr val="C00000"/>
                </a:solidFill>
                <a:cs typeface="Arial" panose="020B0604020202020204" pitchFamily="34" charset="0"/>
                <a:sym typeface="Mathematica1" panose="05000502060100000001" pitchFamily="2" charset="2"/>
              </a:rPr>
              <a:t> of T*// P  as defining a symmetry class of the band structure problem.</a:t>
            </a:r>
            <a:endParaRPr lang="en-US" sz="2800" dirty="0">
              <a:solidFill>
                <a:srgbClr val="C00000"/>
              </a:solidFill>
            </a:endParaRPr>
          </a:p>
        </p:txBody>
      </p:sp>
      <p:sp>
        <p:nvSpPr>
          <p:cNvPr id="4" name="TextBox 3"/>
          <p:cNvSpPr txBox="1"/>
          <p:nvPr/>
        </p:nvSpPr>
        <p:spPr>
          <a:xfrm>
            <a:off x="-12539" y="3030378"/>
            <a:ext cx="9144000" cy="1384995"/>
          </a:xfrm>
          <a:prstGeom prst="rect">
            <a:avLst/>
          </a:prstGeom>
          <a:noFill/>
        </p:spPr>
        <p:txBody>
          <a:bodyPr wrap="square" rtlCol="0">
            <a:spAutoFit/>
          </a:bodyPr>
          <a:lstStyle/>
          <a:p>
            <a:r>
              <a:rPr lang="en-US" sz="2800" dirty="0" smtClean="0">
                <a:solidFill>
                  <a:srgbClr val="0070C0"/>
                </a:solidFill>
              </a:rPr>
              <a:t>These </a:t>
            </a:r>
            <a:r>
              <a:rPr lang="en-US" sz="2800" dirty="0" err="1" smtClean="0">
                <a:solidFill>
                  <a:srgbClr val="0070C0"/>
                </a:solidFill>
              </a:rPr>
              <a:t>twistings</a:t>
            </a:r>
            <a:r>
              <a:rPr lang="en-US" sz="2800" dirty="0" smtClean="0">
                <a:solidFill>
                  <a:srgbClr val="0070C0"/>
                </a:solidFill>
              </a:rPr>
              <a:t> have a nice generalization to a class of geometrical </a:t>
            </a:r>
            <a:r>
              <a:rPr lang="en-US" sz="2800" dirty="0" err="1" smtClean="0">
                <a:solidFill>
                  <a:srgbClr val="0070C0"/>
                </a:solidFill>
              </a:rPr>
              <a:t>twistings</a:t>
            </a:r>
            <a:r>
              <a:rPr lang="en-US" sz="2800" dirty="0" smtClean="0">
                <a:solidFill>
                  <a:srgbClr val="0070C0"/>
                </a:solidFill>
              </a:rPr>
              <a:t> given by bundles of central simple </a:t>
            </a:r>
            <a:r>
              <a:rPr lang="en-US" sz="2800" dirty="0" err="1" smtClean="0">
                <a:solidFill>
                  <a:srgbClr val="0070C0"/>
                </a:solidFill>
              </a:rPr>
              <a:t>superalgebras</a:t>
            </a:r>
            <a:r>
              <a:rPr lang="en-US" sz="2800" dirty="0" smtClean="0">
                <a:solidFill>
                  <a:srgbClr val="0070C0"/>
                </a:solidFill>
              </a:rPr>
              <a:t> and invertible </a:t>
            </a:r>
            <a:r>
              <a:rPr lang="en-US" sz="2800" dirty="0" err="1" smtClean="0">
                <a:solidFill>
                  <a:srgbClr val="0070C0"/>
                </a:solidFill>
              </a:rPr>
              <a:t>bimodules</a:t>
            </a:r>
            <a:r>
              <a:rPr lang="en-US" sz="2800" dirty="0" smtClean="0">
                <a:solidFill>
                  <a:srgbClr val="0070C0"/>
                </a:solidFill>
              </a:rPr>
              <a:t>. </a:t>
            </a:r>
            <a:endParaRPr lang="en-US" sz="2800" dirty="0">
              <a:solidFill>
                <a:srgbClr val="0070C0"/>
              </a:solidFill>
            </a:endParaRPr>
          </a:p>
        </p:txBody>
      </p:sp>
      <p:sp>
        <p:nvSpPr>
          <p:cNvPr id="5" name="TextBox 4"/>
          <p:cNvSpPr txBox="1"/>
          <p:nvPr/>
        </p:nvSpPr>
        <p:spPr>
          <a:xfrm>
            <a:off x="-12539" y="4571824"/>
            <a:ext cx="9144000" cy="954107"/>
          </a:xfrm>
          <a:prstGeom prst="rect">
            <a:avLst/>
          </a:prstGeom>
          <a:noFill/>
        </p:spPr>
        <p:txBody>
          <a:bodyPr wrap="square" rtlCol="0">
            <a:spAutoFit/>
          </a:bodyPr>
          <a:lstStyle/>
          <a:p>
            <a:r>
              <a:rPr lang="en-US" sz="2800" dirty="0" smtClean="0">
                <a:solidFill>
                  <a:srgbClr val="7030A0"/>
                </a:solidFill>
              </a:rPr>
              <a:t>Isomorphism classes of such </a:t>
            </a:r>
            <a:r>
              <a:rPr lang="en-US" sz="2800" dirty="0" err="1" smtClean="0">
                <a:solidFill>
                  <a:srgbClr val="7030A0"/>
                </a:solidFill>
              </a:rPr>
              <a:t>twistings</a:t>
            </a:r>
            <a:r>
              <a:rPr lang="en-US" sz="2800" dirty="0" smtClean="0">
                <a:solidFill>
                  <a:srgbClr val="7030A0"/>
                </a:solidFill>
              </a:rPr>
              <a:t>, for  </a:t>
            </a:r>
            <a:r>
              <a:rPr lang="en-US" sz="2800" dirty="0" smtClean="0">
                <a:solidFill>
                  <a:srgbClr val="7030A0"/>
                </a:solidFill>
                <a:latin typeface="Script MT Bold" panose="03040602040607080904" pitchFamily="66" charset="0"/>
              </a:rPr>
              <a:t>G</a:t>
            </a:r>
            <a:r>
              <a:rPr lang="en-US" sz="2800" dirty="0" smtClean="0">
                <a:solidFill>
                  <a:srgbClr val="7030A0"/>
                </a:solidFill>
              </a:rPr>
              <a:t> = X//G are given, as a set, by  </a:t>
            </a:r>
            <a:endParaRPr lang="en-US" sz="2800" dirty="0">
              <a:solidFill>
                <a:srgbClr val="7030A0"/>
              </a:solidFill>
            </a:endParaRPr>
          </a:p>
        </p:txBody>
      </p:sp>
      <p:pic>
        <p:nvPicPr>
          <p:cNvPr id="8" name="Picture 7"/>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41670" y="5715000"/>
            <a:ext cx="8423910" cy="571500"/>
          </a:xfrm>
          <a:prstGeom prst="rect">
            <a:avLst/>
          </a:prstGeom>
        </p:spPr>
      </p:pic>
      <p:sp>
        <p:nvSpPr>
          <p:cNvPr id="6" name="TextBox 5"/>
          <p:cNvSpPr txBox="1"/>
          <p:nvPr/>
        </p:nvSpPr>
        <p:spPr>
          <a:xfrm>
            <a:off x="1371600" y="6393441"/>
            <a:ext cx="6705600" cy="461665"/>
          </a:xfrm>
          <a:prstGeom prst="rect">
            <a:avLst/>
          </a:prstGeom>
          <a:noFill/>
        </p:spPr>
        <p:txBody>
          <a:bodyPr wrap="square" rtlCol="0">
            <a:spAutoFit/>
          </a:bodyPr>
          <a:lstStyle/>
          <a:p>
            <a:r>
              <a:rPr lang="en-US" sz="2400" dirty="0" smtClean="0">
                <a:solidFill>
                  <a:srgbClr val="00B050"/>
                </a:solidFill>
              </a:rPr>
              <a:t>(There are yet more general </a:t>
            </a:r>
            <a:r>
              <a:rPr lang="en-US" sz="2400" dirty="0" err="1" smtClean="0">
                <a:solidFill>
                  <a:srgbClr val="00B050"/>
                </a:solidFill>
              </a:rPr>
              <a:t>twistings</a:t>
            </a:r>
            <a:r>
              <a:rPr lang="en-US" sz="2400" dirty="0" smtClean="0">
                <a:solidFill>
                  <a:srgbClr val="00B050"/>
                </a:solidFill>
              </a:rPr>
              <a:t>,….) </a:t>
            </a:r>
            <a:endParaRPr lang="en-US" sz="2400" dirty="0">
              <a:solidFill>
                <a:srgbClr val="00B050"/>
              </a:solidFill>
            </a:endParaRPr>
          </a:p>
        </p:txBody>
      </p:sp>
      <p:sp>
        <p:nvSpPr>
          <p:cNvPr id="10" name="TextBox 9"/>
          <p:cNvSpPr txBox="1"/>
          <p:nvPr/>
        </p:nvSpPr>
        <p:spPr>
          <a:xfrm>
            <a:off x="0" y="1151681"/>
            <a:ext cx="9009011" cy="461665"/>
          </a:xfrm>
          <a:prstGeom prst="rect">
            <a:avLst/>
          </a:prstGeom>
          <a:noFill/>
        </p:spPr>
        <p:txBody>
          <a:bodyPr wrap="square" rtlCol="0">
            <a:spAutoFit/>
          </a:bodyPr>
          <a:lstStyle/>
          <a:p>
            <a:r>
              <a:rPr lang="en-US" sz="2400" dirty="0">
                <a:solidFill>
                  <a:srgbClr val="0070C0"/>
                </a:solidFill>
              </a:rPr>
              <a:t>We define a </a:t>
            </a:r>
            <a:r>
              <a:rPr lang="en-US" sz="2400" u="sng" dirty="0">
                <a:solidFill>
                  <a:srgbClr val="0070C0"/>
                </a:solidFill>
              </a:rPr>
              <a:t>twisting</a:t>
            </a:r>
            <a:r>
              <a:rPr lang="en-US" sz="2400" dirty="0">
                <a:solidFill>
                  <a:srgbClr val="0070C0"/>
                </a:solidFill>
              </a:rPr>
              <a:t> of K-theory of </a:t>
            </a:r>
            <a:r>
              <a:rPr lang="en-US" sz="2400" dirty="0">
                <a:solidFill>
                  <a:srgbClr val="0070C0"/>
                </a:solidFill>
                <a:latin typeface="Script MT Bold" panose="03040602040607080904" pitchFamily="66" charset="0"/>
                <a:cs typeface="Arial" panose="020B0604020202020204" pitchFamily="34" charset="0"/>
              </a:rPr>
              <a:t>G  </a:t>
            </a:r>
            <a:r>
              <a:rPr lang="en-US" sz="2400" dirty="0">
                <a:solidFill>
                  <a:srgbClr val="0070C0"/>
                </a:solidFill>
                <a:cs typeface="Arial" panose="020B0604020202020204" pitchFamily="34" charset="0"/>
              </a:rPr>
              <a:t>before defining the </a:t>
            </a:r>
            <a:r>
              <a:rPr lang="en-US" sz="2400" dirty="0" smtClean="0">
                <a:solidFill>
                  <a:srgbClr val="0070C0"/>
                </a:solidFill>
                <a:cs typeface="Arial" panose="020B0604020202020204" pitchFamily="34" charset="0"/>
              </a:rPr>
              <a:t>K-theory!</a:t>
            </a:r>
            <a:endParaRPr lang="en-US" sz="2400" dirty="0">
              <a:solidFill>
                <a:srgbClr val="0070C0"/>
              </a:solidFill>
            </a:endParaRPr>
          </a:p>
        </p:txBody>
      </p:sp>
    </p:spTree>
    <p:extLst>
      <p:ext uri="{BB962C8B-B14F-4D97-AF65-F5344CB8AC3E}">
        <p14:creationId xmlns:p14="http://schemas.microsoft.com/office/powerpoint/2010/main" val="193531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4"/>
            <a:ext cx="8229600" cy="1143000"/>
          </a:xfrm>
        </p:spPr>
        <p:txBody>
          <a:bodyPr>
            <a:normAutofit fontScale="90000"/>
          </a:bodyPr>
          <a:lstStyle/>
          <a:p>
            <a:r>
              <a:rPr lang="en-US" dirty="0" smtClean="0"/>
              <a:t>Definition of a </a:t>
            </a:r>
            <a:r>
              <a:rPr lang="en-US" dirty="0"/>
              <a:t>(</a:t>
            </a:r>
            <a:r>
              <a:rPr lang="en-US" dirty="0">
                <a:sym typeface="Mathematica1" panose="05000502060100000001" pitchFamily="2" charset="2"/>
              </a:rPr>
              <a:t>, , c</a:t>
            </a:r>
            <a:r>
              <a:rPr lang="en-US" dirty="0" smtClean="0">
                <a:sym typeface="Mathematica1" panose="05000502060100000001" pitchFamily="2" charset="2"/>
              </a:rPr>
              <a:t>)-twisted bundle</a:t>
            </a:r>
            <a:r>
              <a:rPr lang="en-US" dirty="0" smtClean="0"/>
              <a:t> </a:t>
            </a:r>
            <a:endParaRPr lang="en-US" dirty="0"/>
          </a:p>
        </p:txBody>
      </p:sp>
      <p:sp>
        <p:nvSpPr>
          <p:cNvPr id="3" name="TextBox 2"/>
          <p:cNvSpPr txBox="1"/>
          <p:nvPr/>
        </p:nvSpPr>
        <p:spPr>
          <a:xfrm>
            <a:off x="457200" y="1600501"/>
            <a:ext cx="8077200" cy="584775"/>
          </a:xfrm>
          <a:prstGeom prst="rect">
            <a:avLst/>
          </a:prstGeom>
          <a:noFill/>
        </p:spPr>
        <p:txBody>
          <a:bodyPr wrap="square" rtlCol="0">
            <a:spAutoFit/>
          </a:bodyPr>
          <a:lstStyle/>
          <a:p>
            <a:r>
              <a:rPr lang="en-US" sz="3200" dirty="0" smtClean="0">
                <a:solidFill>
                  <a:srgbClr val="FF0000"/>
                </a:solidFill>
              </a:rPr>
              <a:t>a.) A complex </a:t>
            </a:r>
            <a:r>
              <a:rPr lang="en-US" sz="3200" dirty="0" smtClean="0">
                <a:solidFill>
                  <a:srgbClr val="FF0000"/>
                </a:solidFill>
                <a:latin typeface="Mathematica7Mono" panose="00000400000000000000" pitchFamily="2" charset="0"/>
                <a:ea typeface="Mathematica7Mono" panose="00000400000000000000" pitchFamily="2" charset="0"/>
              </a:rPr>
              <a:t>Z</a:t>
            </a:r>
            <a:r>
              <a:rPr lang="en-US" sz="3200" baseline="-25000" dirty="0" smtClean="0">
                <a:solidFill>
                  <a:srgbClr val="FF0000"/>
                </a:solidFill>
              </a:rPr>
              <a:t>2</a:t>
            </a:r>
            <a:r>
              <a:rPr lang="en-US" sz="3200" dirty="0" smtClean="0">
                <a:solidFill>
                  <a:srgbClr val="FF0000"/>
                </a:solidFill>
              </a:rPr>
              <a:t>-graded  bundle over </a:t>
            </a:r>
            <a:r>
              <a:rPr lang="en-US" sz="3200" dirty="0" smtClean="0">
                <a:solidFill>
                  <a:srgbClr val="FF0000"/>
                </a:solidFill>
                <a:sym typeface="Mathematica1" panose="05000502060100000001" pitchFamily="2" charset="2"/>
              </a:rPr>
              <a:t> </a:t>
            </a:r>
            <a:r>
              <a:rPr lang="en-US" sz="3200" dirty="0" smtClean="0">
                <a:solidFill>
                  <a:srgbClr val="FF0000"/>
                </a:solidFill>
                <a:latin typeface="Script MT Bold" panose="03040602040607080904" pitchFamily="66" charset="0"/>
                <a:cs typeface="Arial" panose="020B0604020202020204" pitchFamily="34" charset="0"/>
              </a:rPr>
              <a:t>G</a:t>
            </a:r>
            <a:r>
              <a:rPr lang="en-US" sz="3200" baseline="-25000" dirty="0" smtClean="0">
                <a:solidFill>
                  <a:srgbClr val="FF0000"/>
                </a:solidFill>
                <a:cs typeface="Arial" panose="020B0604020202020204" pitchFamily="34" charset="0"/>
              </a:rPr>
              <a:t>0.</a:t>
            </a:r>
            <a:r>
              <a:rPr lang="en-US" sz="3200" dirty="0" smtClean="0">
                <a:solidFill>
                  <a:srgbClr val="FF0000"/>
                </a:solidFill>
                <a:cs typeface="Arial" panose="020B0604020202020204" pitchFamily="34" charset="0"/>
              </a:rPr>
              <a:t>  </a:t>
            </a:r>
            <a:r>
              <a:rPr lang="en-US" sz="3200" dirty="0" smtClean="0">
                <a:solidFill>
                  <a:srgbClr val="FF0000"/>
                </a:solidFill>
                <a:sym typeface="Mathematica1" panose="05000502060100000001" pitchFamily="2" charset="2"/>
              </a:rPr>
              <a:t>  </a:t>
            </a:r>
            <a:endParaRPr lang="en-US" sz="3200" dirty="0">
              <a:solidFill>
                <a:srgbClr val="FF0000"/>
              </a:solidFill>
            </a:endParaRPr>
          </a:p>
        </p:txBody>
      </p:sp>
      <p:sp>
        <p:nvSpPr>
          <p:cNvPr id="4" name="TextBox 3"/>
          <p:cNvSpPr txBox="1"/>
          <p:nvPr/>
        </p:nvSpPr>
        <p:spPr>
          <a:xfrm>
            <a:off x="466845" y="2678863"/>
            <a:ext cx="8077200" cy="1077218"/>
          </a:xfrm>
          <a:prstGeom prst="rect">
            <a:avLst/>
          </a:prstGeom>
          <a:noFill/>
        </p:spPr>
        <p:txBody>
          <a:bodyPr wrap="square" rtlCol="0">
            <a:spAutoFit/>
          </a:bodyPr>
          <a:lstStyle/>
          <a:p>
            <a:r>
              <a:rPr lang="en-US" sz="3200" dirty="0" smtClean="0">
                <a:solidFill>
                  <a:srgbClr val="0070C0"/>
                </a:solidFill>
              </a:rPr>
              <a:t>b.) A collection of </a:t>
            </a:r>
            <a:r>
              <a:rPr lang="en-US" sz="3200" dirty="0" smtClean="0">
                <a:solidFill>
                  <a:srgbClr val="0070C0"/>
                </a:solidFill>
                <a:latin typeface="Mathematica7Mono" panose="00000400000000000000" pitchFamily="2" charset="0"/>
                <a:ea typeface="Mathematica7Mono" panose="00000400000000000000" pitchFamily="2" charset="0"/>
              </a:rPr>
              <a:t>C</a:t>
            </a:r>
            <a:r>
              <a:rPr lang="en-US" sz="3200" dirty="0" smtClean="0">
                <a:solidFill>
                  <a:srgbClr val="0070C0"/>
                </a:solidFill>
              </a:rPr>
              <a:t>-linear, even </a:t>
            </a:r>
            <a:r>
              <a:rPr lang="en-US" sz="3200" dirty="0" err="1" smtClean="0">
                <a:solidFill>
                  <a:srgbClr val="0070C0"/>
                </a:solidFill>
              </a:rPr>
              <a:t>isomorphisms</a:t>
            </a:r>
            <a:r>
              <a:rPr lang="en-US" sz="3200" dirty="0" smtClean="0">
                <a:solidFill>
                  <a:srgbClr val="0070C0"/>
                </a:solidFill>
              </a:rPr>
              <a:t> </a:t>
            </a:r>
            <a:r>
              <a:rPr lang="en-US" sz="3200" dirty="0">
                <a:solidFill>
                  <a:srgbClr val="0070C0"/>
                </a:solidFill>
              </a:rPr>
              <a:t>over </a:t>
            </a:r>
            <a:r>
              <a:rPr lang="en-US" sz="3200" dirty="0">
                <a:solidFill>
                  <a:srgbClr val="0070C0"/>
                </a:solidFill>
                <a:sym typeface="Mathematica1" panose="05000502060100000001" pitchFamily="2" charset="2"/>
              </a:rPr>
              <a:t> </a:t>
            </a:r>
            <a:r>
              <a:rPr lang="en-US" sz="3200" dirty="0" smtClean="0">
                <a:solidFill>
                  <a:srgbClr val="0070C0"/>
                </a:solidFill>
                <a:latin typeface="Script MT Bold" panose="03040602040607080904" pitchFamily="66" charset="0"/>
                <a:cs typeface="Arial" panose="020B0604020202020204" pitchFamily="34" charset="0"/>
              </a:rPr>
              <a:t>G</a:t>
            </a:r>
            <a:r>
              <a:rPr lang="en-US" sz="3200" baseline="-25000" dirty="0" smtClean="0">
                <a:solidFill>
                  <a:srgbClr val="0070C0"/>
                </a:solidFill>
                <a:cs typeface="Arial" panose="020B0604020202020204" pitchFamily="34" charset="0"/>
              </a:rPr>
              <a:t>1.</a:t>
            </a:r>
            <a:r>
              <a:rPr lang="en-US" sz="3200" dirty="0" smtClean="0">
                <a:solidFill>
                  <a:srgbClr val="0070C0"/>
                </a:solidFill>
              </a:rPr>
              <a:t>  </a:t>
            </a:r>
            <a:endParaRPr lang="en-US" sz="3200" dirty="0">
              <a:solidFill>
                <a:srgbClr val="0070C0"/>
              </a:solidFill>
            </a:endParaRPr>
          </a:p>
        </p:txBody>
      </p:sp>
      <p:pic>
        <p:nvPicPr>
          <p:cNvPr id="10" name="Picture 9"/>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143000" y="4667551"/>
            <a:ext cx="6195060" cy="605790"/>
          </a:xfrm>
          <a:prstGeom prst="rect">
            <a:avLst/>
          </a:prstGeom>
        </p:spPr>
      </p:pic>
      <p:sp>
        <p:nvSpPr>
          <p:cNvPr id="8" name="TextBox 7"/>
          <p:cNvSpPr txBox="1"/>
          <p:nvPr/>
        </p:nvSpPr>
        <p:spPr>
          <a:xfrm>
            <a:off x="466845" y="5820809"/>
            <a:ext cx="8077200" cy="584775"/>
          </a:xfrm>
          <a:prstGeom prst="rect">
            <a:avLst/>
          </a:prstGeom>
          <a:noFill/>
        </p:spPr>
        <p:txBody>
          <a:bodyPr wrap="square" rtlCol="0">
            <a:spAutoFit/>
          </a:bodyPr>
          <a:lstStyle/>
          <a:p>
            <a:r>
              <a:rPr lang="en-US" sz="3200" dirty="0">
                <a:solidFill>
                  <a:srgbClr val="7030A0"/>
                </a:solidFill>
              </a:rPr>
              <a:t>c</a:t>
            </a:r>
            <a:r>
              <a:rPr lang="en-US" sz="3200" dirty="0" smtClean="0">
                <a:solidFill>
                  <a:srgbClr val="7030A0"/>
                </a:solidFill>
              </a:rPr>
              <a:t>.) Compatibility (gluing) condition on </a:t>
            </a:r>
            <a:r>
              <a:rPr lang="en-US" sz="3200" dirty="0" smtClean="0">
                <a:solidFill>
                  <a:srgbClr val="7030A0"/>
                </a:solidFill>
                <a:latin typeface="Script MT Bold" panose="03040602040607080904" pitchFamily="66" charset="0"/>
                <a:cs typeface="Arial" panose="020B0604020202020204" pitchFamily="34" charset="0"/>
              </a:rPr>
              <a:t>G</a:t>
            </a:r>
            <a:r>
              <a:rPr lang="en-US" sz="3200" baseline="-25000" dirty="0" smtClean="0">
                <a:solidFill>
                  <a:srgbClr val="7030A0"/>
                </a:solidFill>
                <a:cs typeface="Arial" panose="020B0604020202020204" pitchFamily="34" charset="0"/>
              </a:rPr>
              <a:t>2.</a:t>
            </a:r>
            <a:r>
              <a:rPr lang="en-US" sz="3200" dirty="0" smtClean="0">
                <a:solidFill>
                  <a:srgbClr val="7030A0"/>
                </a:solidFill>
                <a:cs typeface="Arial" panose="020B0604020202020204" pitchFamily="34" charset="0"/>
              </a:rPr>
              <a:t> </a:t>
            </a:r>
            <a:endParaRPr lang="en-US" sz="3200" dirty="0">
              <a:solidFill>
                <a:srgbClr val="7030A0"/>
              </a:solidFill>
            </a:endParaRPr>
          </a:p>
        </p:txBody>
      </p:sp>
      <p:grpSp>
        <p:nvGrpSpPr>
          <p:cNvPr id="9" name="Group 8"/>
          <p:cNvGrpSpPr/>
          <p:nvPr/>
        </p:nvGrpSpPr>
        <p:grpSpPr>
          <a:xfrm>
            <a:off x="2514600" y="3355521"/>
            <a:ext cx="3036570" cy="882327"/>
            <a:chOff x="2830830" y="5655476"/>
            <a:chExt cx="3036570" cy="882327"/>
          </a:xfrm>
        </p:grpSpPr>
        <p:sp>
          <p:nvSpPr>
            <p:cNvPr id="11" name="Oval 10"/>
            <p:cNvSpPr/>
            <p:nvPr/>
          </p:nvSpPr>
          <p:spPr>
            <a:xfrm>
              <a:off x="3429000" y="6227048"/>
              <a:ext cx="1524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29200" y="6209243"/>
              <a:ext cx="1524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3733800" y="6341348"/>
              <a:ext cx="1066800" cy="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011930" y="5655476"/>
              <a:ext cx="255270" cy="461010"/>
            </a:xfrm>
            <a:prstGeom prst="rect">
              <a:avLst/>
            </a:prstGeom>
          </p:spPr>
        </p:pic>
        <p:pic>
          <p:nvPicPr>
            <p:cNvPr id="6" name="Picture 5"/>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830830" y="6236813"/>
              <a:ext cx="445770" cy="300990"/>
            </a:xfrm>
            <a:prstGeom prst="rect">
              <a:avLst/>
            </a:prstGeom>
          </p:spPr>
        </p:pic>
        <p:pic>
          <p:nvPicPr>
            <p:cNvPr id="17" name="Picture 16"/>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5410200" y="6154658"/>
              <a:ext cx="457200" cy="300990"/>
            </a:xfrm>
            <a:prstGeom prst="rect">
              <a:avLst/>
            </a:prstGeom>
          </p:spPr>
        </p:pic>
      </p:grpSp>
    </p:spTree>
    <p:extLst>
      <p:ext uri="{BB962C8B-B14F-4D97-AF65-F5344CB8AC3E}">
        <p14:creationId xmlns:p14="http://schemas.microsoft.com/office/powerpoint/2010/main" val="11591464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Definition of twisted K-theory on a </a:t>
            </a:r>
            <a:r>
              <a:rPr lang="en-US" dirty="0" err="1" smtClean="0"/>
              <a:t>groupoid</a:t>
            </a:r>
            <a:r>
              <a:rPr lang="en-US" dirty="0" smtClean="0"/>
              <a:t> </a:t>
            </a:r>
            <a:endParaRPr lang="en-US" dirty="0"/>
          </a:p>
        </p:txBody>
      </p:sp>
      <p:sp>
        <p:nvSpPr>
          <p:cNvPr id="3" name="TextBox 2"/>
          <p:cNvSpPr txBox="1"/>
          <p:nvPr/>
        </p:nvSpPr>
        <p:spPr>
          <a:xfrm>
            <a:off x="-21220" y="1558756"/>
            <a:ext cx="8708020" cy="1077218"/>
          </a:xfrm>
          <a:prstGeom prst="rect">
            <a:avLst/>
          </a:prstGeom>
          <a:noFill/>
        </p:spPr>
        <p:txBody>
          <a:bodyPr wrap="square" rtlCol="0">
            <a:spAutoFit/>
          </a:bodyPr>
          <a:lstStyle/>
          <a:p>
            <a:r>
              <a:rPr lang="en-US" sz="3200" dirty="0" smtClean="0">
                <a:solidFill>
                  <a:srgbClr val="0070C0"/>
                </a:solidFill>
              </a:rPr>
              <a:t>Isomorphism classes of </a:t>
            </a:r>
            <a:r>
              <a:rPr lang="en-US" sz="3200" dirty="0" smtClean="0">
                <a:solidFill>
                  <a:srgbClr val="0070C0"/>
                </a:solidFill>
                <a:sym typeface="Mathematica1" panose="05000502060100000001" pitchFamily="2" charset="2"/>
              </a:rPr>
              <a:t>-twisted bundles form a </a:t>
            </a:r>
            <a:r>
              <a:rPr lang="en-US" sz="3200" dirty="0" err="1" smtClean="0">
                <a:solidFill>
                  <a:srgbClr val="0070C0"/>
                </a:solidFill>
                <a:sym typeface="Mathematica1" panose="05000502060100000001" pitchFamily="2" charset="2"/>
              </a:rPr>
              <a:t>monoid</a:t>
            </a:r>
            <a:r>
              <a:rPr lang="en-US" sz="3200" dirty="0" smtClean="0">
                <a:solidFill>
                  <a:srgbClr val="0070C0"/>
                </a:solidFill>
                <a:sym typeface="Mathematica1" panose="05000502060100000001" pitchFamily="2" charset="2"/>
              </a:rPr>
              <a:t> </a:t>
            </a:r>
            <a:r>
              <a:rPr lang="en-US" sz="3200" dirty="0" err="1" smtClean="0">
                <a:solidFill>
                  <a:srgbClr val="0070C0"/>
                </a:solidFill>
                <a:sym typeface="Mathematica1" panose="05000502060100000001" pitchFamily="2" charset="2"/>
              </a:rPr>
              <a:t>Vect</a:t>
            </a:r>
            <a:r>
              <a:rPr lang="en-US" sz="3200" baseline="30000" dirty="0" smtClean="0">
                <a:solidFill>
                  <a:srgbClr val="0070C0"/>
                </a:solidFill>
                <a:sym typeface="Mathematica1" panose="05000502060100000001" pitchFamily="2" charset="2"/>
              </a:rPr>
              <a:t></a:t>
            </a:r>
            <a:r>
              <a:rPr lang="en-US" sz="3200" dirty="0" smtClean="0">
                <a:solidFill>
                  <a:srgbClr val="0070C0"/>
                </a:solidFill>
                <a:sym typeface="Mathematica1" panose="05000502060100000001" pitchFamily="2" charset="2"/>
              </a:rPr>
              <a:t>(</a:t>
            </a:r>
            <a:r>
              <a:rPr lang="en-US" sz="3200" dirty="0" smtClean="0">
                <a:solidFill>
                  <a:srgbClr val="0070C0"/>
                </a:solidFill>
                <a:latin typeface="Script MT Bold" panose="03040602040607080904" pitchFamily="66" charset="0"/>
                <a:sym typeface="Mathematica1" panose="05000502060100000001" pitchFamily="2" charset="2"/>
              </a:rPr>
              <a:t>G</a:t>
            </a:r>
            <a:r>
              <a:rPr lang="en-US" sz="3200" dirty="0" smtClean="0">
                <a:solidFill>
                  <a:srgbClr val="0070C0"/>
                </a:solidFill>
                <a:sym typeface="Mathematica1" panose="05000502060100000001" pitchFamily="2" charset="2"/>
              </a:rPr>
              <a:t>)  under . </a:t>
            </a:r>
            <a:endParaRPr lang="en-US" sz="3200" dirty="0">
              <a:solidFill>
                <a:srgbClr val="0070C0"/>
              </a:solidFill>
            </a:endParaRPr>
          </a:p>
        </p:txBody>
      </p:sp>
      <p:sp>
        <p:nvSpPr>
          <p:cNvPr id="4" name="TextBox 3"/>
          <p:cNvSpPr txBox="1"/>
          <p:nvPr/>
        </p:nvSpPr>
        <p:spPr>
          <a:xfrm>
            <a:off x="0" y="2653981"/>
            <a:ext cx="9144000" cy="1077218"/>
          </a:xfrm>
          <a:prstGeom prst="rect">
            <a:avLst/>
          </a:prstGeom>
          <a:noFill/>
        </p:spPr>
        <p:txBody>
          <a:bodyPr wrap="square" rtlCol="0">
            <a:spAutoFit/>
          </a:bodyPr>
          <a:lstStyle/>
          <a:p>
            <a:r>
              <a:rPr lang="en-US" sz="3200" dirty="0" err="1" smtClean="0">
                <a:solidFill>
                  <a:srgbClr val="FF0000"/>
                </a:solidFill>
                <a:sym typeface="Mathematica1" panose="05000502060100000001" pitchFamily="2" charset="2"/>
              </a:rPr>
              <a:t>Triv</a:t>
            </a:r>
            <a:r>
              <a:rPr lang="en-US" sz="3200" baseline="30000" dirty="0" smtClean="0">
                <a:solidFill>
                  <a:srgbClr val="FF0000"/>
                </a:solidFill>
                <a:sym typeface="Mathematica1" panose="05000502060100000001" pitchFamily="2" charset="2"/>
              </a:rPr>
              <a:t></a:t>
            </a:r>
            <a:r>
              <a:rPr lang="en-US" sz="3200" dirty="0">
                <a:solidFill>
                  <a:srgbClr val="FF0000"/>
                </a:solidFill>
                <a:sym typeface="Mathematica1" panose="05000502060100000001" pitchFamily="2" charset="2"/>
              </a:rPr>
              <a:t>(</a:t>
            </a:r>
            <a:r>
              <a:rPr lang="en-US" sz="3200" dirty="0">
                <a:solidFill>
                  <a:srgbClr val="FF0000"/>
                </a:solidFill>
                <a:latin typeface="Script MT Bold" panose="03040602040607080904" pitchFamily="66" charset="0"/>
                <a:sym typeface="Mathematica1" panose="05000502060100000001" pitchFamily="2" charset="2"/>
              </a:rPr>
              <a:t>G</a:t>
            </a:r>
            <a:r>
              <a:rPr lang="en-US" sz="3200" dirty="0" smtClean="0">
                <a:solidFill>
                  <a:srgbClr val="FF0000"/>
                </a:solidFill>
                <a:sym typeface="Mathematica1" panose="05000502060100000001" pitchFamily="2" charset="2"/>
              </a:rPr>
              <a:t>) is the </a:t>
            </a:r>
            <a:r>
              <a:rPr lang="en-US" sz="3200" dirty="0" err="1" smtClean="0">
                <a:solidFill>
                  <a:srgbClr val="FF0000"/>
                </a:solidFill>
                <a:sym typeface="Mathematica1" panose="05000502060100000001" pitchFamily="2" charset="2"/>
              </a:rPr>
              <a:t>submonoid</a:t>
            </a:r>
            <a:r>
              <a:rPr lang="en-US" sz="3200" dirty="0" smtClean="0">
                <a:solidFill>
                  <a:srgbClr val="FF0000"/>
                </a:solidFill>
                <a:sym typeface="Mathematica1" panose="05000502060100000001" pitchFamily="2" charset="2"/>
              </a:rPr>
              <a:t> of bundles with an odd </a:t>
            </a:r>
            <a:r>
              <a:rPr lang="en-US" sz="3200" dirty="0" err="1" smtClean="0">
                <a:solidFill>
                  <a:srgbClr val="FF0000"/>
                </a:solidFill>
                <a:sym typeface="Mathematica1" panose="05000502060100000001" pitchFamily="2" charset="2"/>
              </a:rPr>
              <a:t>automorphism</a:t>
            </a:r>
            <a:r>
              <a:rPr lang="en-US" sz="3200" dirty="0" smtClean="0">
                <a:solidFill>
                  <a:srgbClr val="FF0000"/>
                </a:solidFill>
                <a:sym typeface="Mathematica1" panose="05000502060100000001" pitchFamily="2" charset="2"/>
              </a:rPr>
              <a:t> P: V  V</a:t>
            </a:r>
            <a:endParaRPr lang="en-US" sz="3200" dirty="0">
              <a:solidFill>
                <a:srgbClr val="FF0000"/>
              </a:solidFill>
            </a:endParaRPr>
          </a:p>
        </p:txBody>
      </p:sp>
      <p:pic>
        <p:nvPicPr>
          <p:cNvPr id="5" name="Picture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411605" y="4013987"/>
            <a:ext cx="6320790" cy="510540"/>
          </a:xfrm>
          <a:prstGeom prst="rect">
            <a:avLst/>
          </a:prstGeom>
        </p:spPr>
      </p:pic>
      <p:pic>
        <p:nvPicPr>
          <p:cNvPr id="7" name="Picture 6"/>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499235" y="4846335"/>
            <a:ext cx="5303520" cy="586740"/>
          </a:xfrm>
          <a:prstGeom prst="rect">
            <a:avLst/>
          </a:prstGeom>
        </p:spPr>
      </p:pic>
      <p:sp>
        <p:nvSpPr>
          <p:cNvPr id="9" name="TextBox 8"/>
          <p:cNvSpPr txBox="1"/>
          <p:nvPr/>
        </p:nvSpPr>
        <p:spPr>
          <a:xfrm>
            <a:off x="27008" y="5686926"/>
            <a:ext cx="9165220" cy="954107"/>
          </a:xfrm>
          <a:prstGeom prst="rect">
            <a:avLst/>
          </a:prstGeom>
          <a:noFill/>
        </p:spPr>
        <p:txBody>
          <a:bodyPr wrap="square" rtlCol="0">
            <a:spAutoFit/>
          </a:bodyPr>
          <a:lstStyle/>
          <a:p>
            <a:r>
              <a:rPr lang="en-US" sz="2800" dirty="0">
                <a:solidFill>
                  <a:srgbClr val="7030A0"/>
                </a:solidFill>
              </a:rPr>
              <a:t>i</a:t>
            </a:r>
            <a:r>
              <a:rPr lang="en-US" sz="2800" dirty="0" smtClean="0">
                <a:solidFill>
                  <a:srgbClr val="7030A0"/>
                </a:solidFill>
              </a:rPr>
              <a:t>s a generalization of </a:t>
            </a:r>
            <a:r>
              <a:rPr lang="en-US" sz="2800" dirty="0" err="1" smtClean="0">
                <a:solidFill>
                  <a:srgbClr val="7030A0"/>
                </a:solidFill>
              </a:rPr>
              <a:t>equivariant</a:t>
            </a:r>
            <a:r>
              <a:rPr lang="en-US" sz="2800" dirty="0" smtClean="0">
                <a:solidFill>
                  <a:srgbClr val="7030A0"/>
                </a:solidFill>
              </a:rPr>
              <a:t> KR-theory with </a:t>
            </a:r>
            <a:r>
              <a:rPr lang="en-US" sz="2800" dirty="0" err="1" smtClean="0">
                <a:solidFill>
                  <a:srgbClr val="7030A0"/>
                </a:solidFill>
              </a:rPr>
              <a:t>twistings</a:t>
            </a:r>
            <a:r>
              <a:rPr lang="en-US" sz="2800" dirty="0" smtClean="0">
                <a:solidFill>
                  <a:srgbClr val="7030A0"/>
                </a:solidFill>
              </a:rPr>
              <a:t> and  </a:t>
            </a:r>
            <a:r>
              <a:rPr lang="en-US" sz="2800" dirty="0" err="1" smtClean="0">
                <a:solidFill>
                  <a:srgbClr val="7030A0"/>
                </a:solidFill>
              </a:rPr>
              <a:t>groupoids</a:t>
            </a:r>
            <a:r>
              <a:rPr lang="en-US" sz="2800" dirty="0" smtClean="0">
                <a:solidFill>
                  <a:srgbClr val="7030A0"/>
                </a:solidFill>
              </a:rPr>
              <a:t>. </a:t>
            </a:r>
            <a:endParaRPr lang="en-US" sz="2800" dirty="0">
              <a:solidFill>
                <a:srgbClr val="7030A0"/>
              </a:solidFill>
            </a:endParaRPr>
          </a:p>
        </p:txBody>
      </p:sp>
      <p:sp>
        <p:nvSpPr>
          <p:cNvPr id="10" name="TextBox 9"/>
          <p:cNvSpPr txBox="1"/>
          <p:nvPr/>
        </p:nvSpPr>
        <p:spPr>
          <a:xfrm>
            <a:off x="2667000" y="6255691"/>
            <a:ext cx="5715000" cy="461665"/>
          </a:xfrm>
          <a:prstGeom prst="rect">
            <a:avLst/>
          </a:prstGeom>
          <a:noFill/>
        </p:spPr>
        <p:txBody>
          <a:bodyPr wrap="square" rtlCol="0">
            <a:spAutoFit/>
          </a:bodyPr>
          <a:lstStyle/>
          <a:p>
            <a:r>
              <a:rPr lang="en-US" sz="2400" dirty="0" smtClean="0">
                <a:solidFill>
                  <a:srgbClr val="00B050"/>
                </a:solidFill>
              </a:rPr>
              <a:t>For X=</a:t>
            </a:r>
            <a:r>
              <a:rPr lang="en-US" sz="2400" dirty="0" err="1" smtClean="0">
                <a:solidFill>
                  <a:srgbClr val="00B050"/>
                </a:solidFill>
              </a:rPr>
              <a:t>pt</a:t>
            </a:r>
            <a:r>
              <a:rPr lang="en-US" sz="2400" dirty="0" smtClean="0">
                <a:solidFill>
                  <a:srgbClr val="00B050"/>
                </a:solidFill>
              </a:rPr>
              <a:t> recover previous description. </a:t>
            </a:r>
            <a:endParaRPr lang="en-US" sz="2400" dirty="0">
              <a:solidFill>
                <a:srgbClr val="00B050"/>
              </a:solidFill>
            </a:endParaRPr>
          </a:p>
        </p:txBody>
      </p:sp>
    </p:spTree>
    <p:extLst>
      <p:ext uri="{BB962C8B-B14F-4D97-AF65-F5344CB8AC3E}">
        <p14:creationId xmlns:p14="http://schemas.microsoft.com/office/powerpoint/2010/main" val="25401901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087056" y="6291590"/>
            <a:ext cx="7924800" cy="523220"/>
          </a:xfrm>
          <a:prstGeom prst="rect">
            <a:avLst/>
          </a:prstGeom>
          <a:solidFill>
            <a:srgbClr val="002060"/>
          </a:solidFill>
        </p:spPr>
        <p:txBody>
          <a:bodyPr wrap="square" rtlCol="0">
            <a:spAutoFit/>
          </a:bodyPr>
          <a:lstStyle/>
          <a:p>
            <a:endParaRPr lang="en-US" sz="2800" dirty="0">
              <a:solidFill>
                <a:srgbClr val="FFFF00"/>
              </a:solidFill>
            </a:endParaRPr>
          </a:p>
        </p:txBody>
      </p:sp>
      <p:sp>
        <p:nvSpPr>
          <p:cNvPr id="3" name="Slide Number Placeholder 2"/>
          <p:cNvSpPr>
            <a:spLocks noGrp="1"/>
          </p:cNvSpPr>
          <p:nvPr>
            <p:ph type="sldNum" sz="quarter" idx="12"/>
          </p:nvPr>
        </p:nvSpPr>
        <p:spPr/>
        <p:txBody>
          <a:bodyPr/>
          <a:lstStyle/>
          <a:p>
            <a:fld id="{8CC33826-6C47-413F-88A8-05EB57E6DE90}" type="slidenum">
              <a:rPr lang="en-US" smtClean="0"/>
              <a:pPr/>
              <a:t>53</a:t>
            </a:fld>
            <a:endParaRPr lang="en-US" dirty="0"/>
          </a:p>
        </p:txBody>
      </p:sp>
      <p:sp>
        <p:nvSpPr>
          <p:cNvPr id="16" name="TextBox 15"/>
          <p:cNvSpPr txBox="1"/>
          <p:nvPr/>
        </p:nvSpPr>
        <p:spPr>
          <a:xfrm>
            <a:off x="914400" y="1828800"/>
            <a:ext cx="7620000" cy="523220"/>
          </a:xfrm>
          <a:prstGeom prst="rect">
            <a:avLst/>
          </a:prstGeom>
          <a:noFill/>
        </p:spPr>
        <p:txBody>
          <a:bodyPr wrap="square" rtlCol="0">
            <a:spAutoFit/>
          </a:bodyPr>
          <a:lstStyle/>
          <a:p>
            <a:r>
              <a:rPr lang="en-US" sz="2800" dirty="0" smtClean="0">
                <a:solidFill>
                  <a:srgbClr val="FF0000"/>
                </a:solidFill>
              </a:rPr>
              <a:t>Gapped systems and (reduced)  topological phases</a:t>
            </a:r>
            <a:endParaRPr lang="en-US" sz="2800" dirty="0">
              <a:solidFill>
                <a:srgbClr val="FF0000"/>
              </a:solidFill>
            </a:endParaRPr>
          </a:p>
        </p:txBody>
      </p:sp>
      <p:sp>
        <p:nvSpPr>
          <p:cNvPr id="21" name="Oval 20"/>
          <p:cNvSpPr/>
          <p:nvPr/>
        </p:nvSpPr>
        <p:spPr>
          <a:xfrm>
            <a:off x="0" y="2286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33" name="TextBox 32"/>
          <p:cNvSpPr txBox="1"/>
          <p:nvPr/>
        </p:nvSpPr>
        <p:spPr>
          <a:xfrm>
            <a:off x="1066800" y="6334780"/>
            <a:ext cx="6720875" cy="523220"/>
          </a:xfrm>
          <a:prstGeom prst="rect">
            <a:avLst/>
          </a:prstGeom>
          <a:noFill/>
        </p:spPr>
        <p:txBody>
          <a:bodyPr wrap="square" rtlCol="0">
            <a:spAutoFit/>
          </a:bodyPr>
          <a:lstStyle/>
          <a:p>
            <a:r>
              <a:rPr lang="en-US" sz="2800" dirty="0" smtClean="0">
                <a:solidFill>
                  <a:srgbClr val="FFFF00"/>
                </a:solidFill>
              </a:rPr>
              <a:t>Back to Bloch</a:t>
            </a:r>
            <a:endParaRPr lang="en-US" sz="2800" dirty="0">
              <a:solidFill>
                <a:srgbClr val="FFFF00"/>
              </a:solidFill>
            </a:endParaRPr>
          </a:p>
        </p:txBody>
      </p:sp>
      <p:sp>
        <p:nvSpPr>
          <p:cNvPr id="20" name="Rectangle 19"/>
          <p:cNvSpPr/>
          <p:nvPr/>
        </p:nvSpPr>
        <p:spPr>
          <a:xfrm>
            <a:off x="914400" y="990600"/>
            <a:ext cx="6533648" cy="523220"/>
          </a:xfrm>
          <a:prstGeom prst="rect">
            <a:avLst/>
          </a:prstGeom>
        </p:spPr>
        <p:txBody>
          <a:bodyPr wrap="none">
            <a:spAutoFit/>
          </a:bodyPr>
          <a:lstStyle/>
          <a:p>
            <a:pPr marL="342900" indent="-342900"/>
            <a:r>
              <a:rPr lang="en-US" sz="2800" dirty="0" smtClean="0">
                <a:solidFill>
                  <a:srgbClr val="FF0000"/>
                </a:solidFill>
              </a:rPr>
              <a:t>Review of symmetry in quantum mechanics</a:t>
            </a:r>
          </a:p>
        </p:txBody>
      </p:sp>
      <p:sp>
        <p:nvSpPr>
          <p:cNvPr id="25" name="Oval 24"/>
          <p:cNvSpPr/>
          <p:nvPr/>
        </p:nvSpPr>
        <p:spPr>
          <a:xfrm>
            <a:off x="0" y="10668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2" name="Oval 31"/>
          <p:cNvSpPr/>
          <p:nvPr/>
        </p:nvSpPr>
        <p:spPr>
          <a:xfrm>
            <a:off x="0" y="19050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a:t>
            </a:r>
            <a:endParaRPr lang="en-US" dirty="0"/>
          </a:p>
        </p:txBody>
      </p:sp>
      <p:sp>
        <p:nvSpPr>
          <p:cNvPr id="34" name="Oval 33"/>
          <p:cNvSpPr/>
          <p:nvPr/>
        </p:nvSpPr>
        <p:spPr>
          <a:xfrm>
            <a:off x="0" y="2743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4</a:t>
            </a:r>
            <a:endParaRPr lang="en-US" dirty="0"/>
          </a:p>
        </p:txBody>
      </p:sp>
      <p:sp>
        <p:nvSpPr>
          <p:cNvPr id="35" name="Oval 34"/>
          <p:cNvSpPr/>
          <p:nvPr/>
        </p:nvSpPr>
        <p:spPr>
          <a:xfrm>
            <a:off x="0" y="3505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5</a:t>
            </a:r>
            <a:endParaRPr lang="en-US" dirty="0"/>
          </a:p>
        </p:txBody>
      </p:sp>
      <p:sp>
        <p:nvSpPr>
          <p:cNvPr id="36" name="Oval 35"/>
          <p:cNvSpPr/>
          <p:nvPr/>
        </p:nvSpPr>
        <p:spPr>
          <a:xfrm>
            <a:off x="0" y="4267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6</a:t>
            </a:r>
            <a:endParaRPr lang="en-US" dirty="0"/>
          </a:p>
        </p:txBody>
      </p:sp>
      <p:sp>
        <p:nvSpPr>
          <p:cNvPr id="38" name="Oval 37"/>
          <p:cNvSpPr/>
          <p:nvPr/>
        </p:nvSpPr>
        <p:spPr>
          <a:xfrm>
            <a:off x="0" y="5029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7</a:t>
            </a:r>
            <a:endParaRPr lang="en-US" dirty="0"/>
          </a:p>
        </p:txBody>
      </p:sp>
      <p:sp>
        <p:nvSpPr>
          <p:cNvPr id="39" name="Oval 38"/>
          <p:cNvSpPr/>
          <p:nvPr/>
        </p:nvSpPr>
        <p:spPr>
          <a:xfrm>
            <a:off x="0" y="57150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8</a:t>
            </a:r>
            <a:endParaRPr lang="en-US" dirty="0"/>
          </a:p>
        </p:txBody>
      </p:sp>
      <p:sp>
        <p:nvSpPr>
          <p:cNvPr id="40" name="Oval 39"/>
          <p:cNvSpPr/>
          <p:nvPr/>
        </p:nvSpPr>
        <p:spPr>
          <a:xfrm>
            <a:off x="0" y="64008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9</a:t>
            </a:r>
            <a:endParaRPr lang="en-US" dirty="0"/>
          </a:p>
        </p:txBody>
      </p:sp>
      <p:sp>
        <p:nvSpPr>
          <p:cNvPr id="42" name="TextBox 41"/>
          <p:cNvSpPr txBox="1"/>
          <p:nvPr/>
        </p:nvSpPr>
        <p:spPr>
          <a:xfrm>
            <a:off x="914400" y="2667000"/>
            <a:ext cx="6720875" cy="523220"/>
          </a:xfrm>
          <a:prstGeom prst="rect">
            <a:avLst/>
          </a:prstGeom>
          <a:noFill/>
        </p:spPr>
        <p:txBody>
          <a:bodyPr wrap="square" rtlCol="0">
            <a:spAutoFit/>
          </a:bodyPr>
          <a:lstStyle/>
          <a:p>
            <a:r>
              <a:rPr lang="en-US" sz="2800" dirty="0" err="1" smtClean="0">
                <a:solidFill>
                  <a:srgbClr val="FF0000"/>
                </a:solidFill>
              </a:rPr>
              <a:t>Equivariant</a:t>
            </a:r>
            <a:r>
              <a:rPr lang="en-US" sz="2800" dirty="0" smtClean="0">
                <a:solidFill>
                  <a:srgbClr val="FF0000"/>
                </a:solidFill>
              </a:rPr>
              <a:t> twisted K-theory of a point</a:t>
            </a:r>
            <a:endParaRPr lang="en-US" sz="2800" dirty="0">
              <a:solidFill>
                <a:srgbClr val="FF0000"/>
              </a:solidFill>
            </a:endParaRPr>
          </a:p>
        </p:txBody>
      </p:sp>
      <p:sp>
        <p:nvSpPr>
          <p:cNvPr id="43" name="TextBox 42"/>
          <p:cNvSpPr txBox="1"/>
          <p:nvPr/>
        </p:nvSpPr>
        <p:spPr>
          <a:xfrm>
            <a:off x="990600" y="3429000"/>
            <a:ext cx="7315200" cy="523220"/>
          </a:xfrm>
          <a:prstGeom prst="rect">
            <a:avLst/>
          </a:prstGeom>
          <a:noFill/>
        </p:spPr>
        <p:txBody>
          <a:bodyPr wrap="square" rtlCol="0">
            <a:spAutoFit/>
          </a:bodyPr>
          <a:lstStyle/>
          <a:p>
            <a:r>
              <a:rPr lang="en-US" sz="2800" dirty="0" smtClean="0">
                <a:solidFill>
                  <a:srgbClr val="FF0000"/>
                </a:solidFill>
              </a:rPr>
              <a:t>Finite-dimensional systems and the 10 CT-groups</a:t>
            </a:r>
            <a:endParaRPr lang="en-US" sz="2800" dirty="0">
              <a:solidFill>
                <a:srgbClr val="FF0000"/>
              </a:solidFill>
            </a:endParaRPr>
          </a:p>
        </p:txBody>
      </p:sp>
      <p:sp>
        <p:nvSpPr>
          <p:cNvPr id="44" name="TextBox 43"/>
          <p:cNvSpPr txBox="1"/>
          <p:nvPr/>
        </p:nvSpPr>
        <p:spPr>
          <a:xfrm>
            <a:off x="990600" y="4191000"/>
            <a:ext cx="7848600" cy="523220"/>
          </a:xfrm>
          <a:prstGeom prst="rect">
            <a:avLst/>
          </a:prstGeom>
          <a:noFill/>
        </p:spPr>
        <p:txBody>
          <a:bodyPr wrap="square" rtlCol="0">
            <a:spAutoFit/>
          </a:bodyPr>
          <a:lstStyle/>
          <a:p>
            <a:r>
              <a:rPr lang="en-US" sz="2800" dirty="0" smtClean="0">
                <a:solidFill>
                  <a:srgbClr val="FF0000"/>
                </a:solidFill>
              </a:rPr>
              <a:t>Digression: Dyson’s 3-fold way and </a:t>
            </a:r>
            <a:r>
              <a:rPr lang="en-US" sz="2800" dirty="0" err="1" smtClean="0">
                <a:solidFill>
                  <a:srgbClr val="FF0000"/>
                </a:solidFill>
              </a:rPr>
              <a:t>Altland-Zirnbauer</a:t>
            </a:r>
            <a:r>
              <a:rPr lang="en-US" sz="2800" dirty="0" smtClean="0">
                <a:solidFill>
                  <a:srgbClr val="FF0000"/>
                </a:solidFill>
              </a:rPr>
              <a:t> </a:t>
            </a:r>
            <a:endParaRPr lang="en-US" sz="2800" dirty="0">
              <a:solidFill>
                <a:srgbClr val="FF0000"/>
              </a:solidFill>
            </a:endParaRPr>
          </a:p>
        </p:txBody>
      </p:sp>
      <p:sp>
        <p:nvSpPr>
          <p:cNvPr id="45" name="TextBox 44"/>
          <p:cNvSpPr txBox="1"/>
          <p:nvPr/>
        </p:nvSpPr>
        <p:spPr>
          <a:xfrm>
            <a:off x="990600" y="4953000"/>
            <a:ext cx="6720875" cy="523220"/>
          </a:xfrm>
          <a:prstGeom prst="rect">
            <a:avLst/>
          </a:prstGeom>
          <a:noFill/>
        </p:spPr>
        <p:txBody>
          <a:bodyPr wrap="square" rtlCol="0">
            <a:spAutoFit/>
          </a:bodyPr>
          <a:lstStyle/>
          <a:p>
            <a:r>
              <a:rPr lang="en-US" sz="2800" dirty="0" smtClean="0">
                <a:solidFill>
                  <a:srgbClr val="FF0000"/>
                </a:solidFill>
              </a:rPr>
              <a:t>Bloch Theory</a:t>
            </a:r>
            <a:endParaRPr lang="en-US" sz="2800" dirty="0">
              <a:solidFill>
                <a:srgbClr val="FF0000"/>
              </a:solidFill>
            </a:endParaRPr>
          </a:p>
        </p:txBody>
      </p:sp>
      <p:sp>
        <p:nvSpPr>
          <p:cNvPr id="46" name="TextBox 45"/>
          <p:cNvSpPr txBox="1"/>
          <p:nvPr/>
        </p:nvSpPr>
        <p:spPr>
          <a:xfrm>
            <a:off x="1066800" y="5638800"/>
            <a:ext cx="6720875" cy="523220"/>
          </a:xfrm>
          <a:prstGeom prst="rect">
            <a:avLst/>
          </a:prstGeom>
          <a:noFill/>
        </p:spPr>
        <p:txBody>
          <a:bodyPr wrap="square" rtlCol="0">
            <a:spAutoFit/>
          </a:bodyPr>
          <a:lstStyle/>
          <a:p>
            <a:r>
              <a:rPr lang="en-US" sz="2800" dirty="0" err="1" smtClean="0">
                <a:solidFill>
                  <a:srgbClr val="FF0000"/>
                </a:solidFill>
              </a:rPr>
              <a:t>Equivariant</a:t>
            </a:r>
            <a:r>
              <a:rPr lang="en-US" sz="2800" dirty="0" smtClean="0">
                <a:solidFill>
                  <a:srgbClr val="FF0000"/>
                </a:solidFill>
              </a:rPr>
              <a:t> twisted K-theory of a </a:t>
            </a:r>
            <a:r>
              <a:rPr lang="en-US" sz="2800" dirty="0" err="1" smtClean="0">
                <a:solidFill>
                  <a:srgbClr val="FF0000"/>
                </a:solidFill>
              </a:rPr>
              <a:t>groupoid</a:t>
            </a:r>
            <a:r>
              <a:rPr lang="en-US" sz="2800" dirty="0" smtClean="0">
                <a:solidFill>
                  <a:srgbClr val="FF0000"/>
                </a:solidFill>
              </a:rPr>
              <a:t>. </a:t>
            </a:r>
            <a:endParaRPr lang="en-US" sz="2800" dirty="0">
              <a:solidFill>
                <a:srgbClr val="FF0000"/>
              </a:solidFill>
            </a:endParaRPr>
          </a:p>
        </p:txBody>
      </p:sp>
      <p:sp>
        <p:nvSpPr>
          <p:cNvPr id="22" name="TextBox 21"/>
          <p:cNvSpPr txBox="1"/>
          <p:nvPr/>
        </p:nvSpPr>
        <p:spPr>
          <a:xfrm>
            <a:off x="914400" y="294620"/>
            <a:ext cx="7620000" cy="523220"/>
          </a:xfrm>
          <a:prstGeom prst="rect">
            <a:avLst/>
          </a:prstGeom>
          <a:noFill/>
        </p:spPr>
        <p:txBody>
          <a:bodyPr wrap="square" rtlCol="0">
            <a:spAutoFit/>
          </a:bodyPr>
          <a:lstStyle/>
          <a:p>
            <a:r>
              <a:rPr lang="en-US" sz="2800" dirty="0" smtClean="0">
                <a:solidFill>
                  <a:srgbClr val="FF0000"/>
                </a:solidFill>
              </a:rPr>
              <a:t>Introduction</a:t>
            </a:r>
            <a:endParaRPr lang="en-US" sz="2800" dirty="0">
              <a:solidFill>
                <a:srgbClr val="FF0000"/>
              </a:solidFill>
            </a:endParaRPr>
          </a:p>
        </p:txBody>
      </p:sp>
    </p:spTree>
    <p:extLst>
      <p:ext uri="{BB962C8B-B14F-4D97-AF65-F5344CB8AC3E}">
        <p14:creationId xmlns:p14="http://schemas.microsoft.com/office/powerpoint/2010/main" val="7750216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Back to Bloch</a:t>
            </a:r>
            <a:endParaRPr lang="en-US" dirty="0"/>
          </a:p>
        </p:txBody>
      </p:sp>
      <p:pic>
        <p:nvPicPr>
          <p:cNvPr id="3" name="Picture 2"/>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388479" y="1259464"/>
            <a:ext cx="6324600" cy="548640"/>
          </a:xfrm>
          <a:prstGeom prst="rect">
            <a:avLst/>
          </a:prstGeom>
        </p:spPr>
      </p:pic>
      <p:sp>
        <p:nvSpPr>
          <p:cNvPr id="6" name="TextBox 5"/>
          <p:cNvSpPr txBox="1"/>
          <p:nvPr/>
        </p:nvSpPr>
        <p:spPr>
          <a:xfrm>
            <a:off x="0" y="2040266"/>
            <a:ext cx="8653041" cy="954107"/>
          </a:xfrm>
          <a:prstGeom prst="rect">
            <a:avLst/>
          </a:prstGeom>
          <a:noFill/>
        </p:spPr>
        <p:txBody>
          <a:bodyPr wrap="square" rtlCol="0">
            <a:spAutoFit/>
          </a:bodyPr>
          <a:lstStyle/>
          <a:p>
            <a:r>
              <a:rPr lang="en-US" sz="2800" dirty="0" smtClean="0">
                <a:solidFill>
                  <a:srgbClr val="030CBD"/>
                </a:solidFill>
              </a:rPr>
              <a:t>The magnetic point group P</a:t>
            </a:r>
            <a:r>
              <a:rPr lang="en-US" sz="2800" baseline="30000" dirty="0" smtClean="0">
                <a:solidFill>
                  <a:srgbClr val="030CBD"/>
                </a:solidFill>
                <a:sym typeface="Mathematica1" panose="05000502060100000001" pitchFamily="2" charset="2"/>
              </a:rPr>
              <a:t></a:t>
            </a:r>
            <a:r>
              <a:rPr lang="en-US" sz="2800" dirty="0" smtClean="0">
                <a:solidFill>
                  <a:srgbClr val="030CBD"/>
                </a:solidFill>
                <a:sym typeface="Mathematica1" panose="05000502060100000001" pitchFamily="2" charset="2"/>
              </a:rPr>
              <a:t> acts on </a:t>
            </a:r>
            <a:r>
              <a:rPr lang="en-US" sz="2800" dirty="0" smtClean="0">
                <a:solidFill>
                  <a:srgbClr val="030CBD"/>
                </a:solidFill>
                <a:latin typeface="Script MT Bold" panose="03040602040607080904" pitchFamily="66" charset="0"/>
                <a:sym typeface="Mathematica1" panose="05000502060100000001" pitchFamily="2" charset="2"/>
              </a:rPr>
              <a:t>H</a:t>
            </a:r>
            <a:r>
              <a:rPr lang="en-US" sz="2800" dirty="0" smtClean="0">
                <a:solidFill>
                  <a:srgbClr val="030CBD"/>
                </a:solidFill>
                <a:sym typeface="Mathematica1" panose="05000502060100000001" pitchFamily="2" charset="2"/>
              </a:rPr>
              <a:t> to define a twisted </a:t>
            </a:r>
            <a:r>
              <a:rPr lang="en-US" sz="2800" dirty="0" err="1" smtClean="0">
                <a:solidFill>
                  <a:srgbClr val="030CBD"/>
                </a:solidFill>
                <a:sym typeface="Mathematica1" panose="05000502060100000001" pitchFamily="2" charset="2"/>
              </a:rPr>
              <a:t>equivariant</a:t>
            </a:r>
            <a:r>
              <a:rPr lang="en-US" sz="2800" dirty="0" smtClean="0">
                <a:solidFill>
                  <a:srgbClr val="030CBD"/>
                </a:solidFill>
                <a:sym typeface="Mathematica1" panose="05000502060100000001" pitchFamily="2" charset="2"/>
              </a:rPr>
              <a:t> bundle over T* with a </a:t>
            </a:r>
            <a:r>
              <a:rPr lang="en-US" sz="2800" b="1" i="1" u="sng" dirty="0" smtClean="0">
                <a:solidFill>
                  <a:srgbClr val="030CBD"/>
                </a:solidFill>
                <a:sym typeface="Mathematica1" panose="05000502060100000001" pitchFamily="2" charset="2"/>
              </a:rPr>
              <a:t>canonical</a:t>
            </a:r>
            <a:r>
              <a:rPr lang="en-US" sz="2800" dirty="0" smtClean="0">
                <a:solidFill>
                  <a:srgbClr val="030CBD"/>
                </a:solidFill>
                <a:sym typeface="Mathematica1" panose="05000502060100000001" pitchFamily="2" charset="2"/>
              </a:rPr>
              <a:t> </a:t>
            </a:r>
            <a:r>
              <a:rPr lang="en-US" sz="2800" b="1" i="1" u="sng" dirty="0" smtClean="0">
                <a:solidFill>
                  <a:srgbClr val="030CBD"/>
                </a:solidFill>
                <a:sym typeface="Mathematica1" panose="05000502060100000001" pitchFamily="2" charset="2"/>
              </a:rPr>
              <a:t>twisting</a:t>
            </a:r>
            <a:r>
              <a:rPr lang="en-US" sz="2800" dirty="0" smtClean="0">
                <a:solidFill>
                  <a:srgbClr val="030CBD"/>
                </a:solidFill>
                <a:sym typeface="Mathematica1" panose="05000502060100000001" pitchFamily="2" charset="2"/>
              </a:rPr>
              <a:t> </a:t>
            </a:r>
            <a:r>
              <a:rPr lang="en-US" sz="2800" baseline="-25000" dirty="0" smtClean="0">
                <a:solidFill>
                  <a:srgbClr val="030CBD"/>
                </a:solidFill>
                <a:sym typeface="Mathematica1" panose="05000502060100000001" pitchFamily="2" charset="2"/>
              </a:rPr>
              <a:t>can</a:t>
            </a:r>
            <a:endParaRPr lang="en-US" sz="2800" baseline="-25000" dirty="0">
              <a:solidFill>
                <a:srgbClr val="030CBD"/>
              </a:solidFill>
            </a:endParaRPr>
          </a:p>
        </p:txBody>
      </p:sp>
      <p:pic>
        <p:nvPicPr>
          <p:cNvPr id="7" name="Picture 6"/>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11016" y="5628800"/>
            <a:ext cx="1200150" cy="400050"/>
          </a:xfrm>
          <a:prstGeom prst="rect">
            <a:avLst/>
          </a:prstGeom>
        </p:spPr>
      </p:pic>
      <p:pic>
        <p:nvPicPr>
          <p:cNvPr id="5" name="Picture 4"/>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686238" y="4245380"/>
            <a:ext cx="762000" cy="400050"/>
          </a:xfrm>
          <a:prstGeom prst="rect">
            <a:avLst/>
          </a:prstGeom>
        </p:spPr>
      </p:pic>
      <p:pic>
        <p:nvPicPr>
          <p:cNvPr id="8" name="Picture 7"/>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249405" y="4214935"/>
            <a:ext cx="3325627" cy="440785"/>
          </a:xfrm>
          <a:prstGeom prst="rect">
            <a:avLst/>
          </a:prstGeom>
        </p:spPr>
      </p:pic>
      <p:sp>
        <p:nvSpPr>
          <p:cNvPr id="21" name="TextBox 20"/>
          <p:cNvSpPr txBox="1"/>
          <p:nvPr/>
        </p:nvSpPr>
        <p:spPr>
          <a:xfrm>
            <a:off x="2873106" y="3191857"/>
            <a:ext cx="1981200" cy="523220"/>
          </a:xfrm>
          <a:prstGeom prst="rect">
            <a:avLst/>
          </a:prstGeom>
          <a:noFill/>
        </p:spPr>
        <p:txBody>
          <a:bodyPr wrap="square" rtlCol="0">
            <a:spAutoFit/>
          </a:bodyPr>
          <a:lstStyle/>
          <a:p>
            <a:r>
              <a:rPr lang="en-US" sz="2800" dirty="0" smtClean="0">
                <a:solidFill>
                  <a:srgbClr val="7030A0"/>
                </a:solidFill>
                <a:latin typeface="Script MT Bold" panose="03040602040607080904" pitchFamily="66" charset="0"/>
              </a:rPr>
              <a:t>E</a:t>
            </a:r>
            <a:r>
              <a:rPr lang="en-US" sz="2800" baseline="30000" dirty="0" smtClean="0">
                <a:solidFill>
                  <a:srgbClr val="7030A0"/>
                </a:solidFill>
              </a:rPr>
              <a:t>+</a:t>
            </a:r>
            <a:r>
              <a:rPr lang="en-US" sz="2800" dirty="0" smtClean="0">
                <a:solidFill>
                  <a:srgbClr val="7030A0"/>
                </a:solidFill>
              </a:rPr>
              <a:t> FINITE</a:t>
            </a:r>
            <a:endParaRPr lang="en-US" sz="2800" dirty="0">
              <a:solidFill>
                <a:srgbClr val="7030A0"/>
              </a:solidFill>
            </a:endParaRPr>
          </a:p>
        </p:txBody>
      </p:sp>
      <p:sp>
        <p:nvSpPr>
          <p:cNvPr id="22" name="TextBox 21"/>
          <p:cNvSpPr txBox="1"/>
          <p:nvPr/>
        </p:nvSpPr>
        <p:spPr>
          <a:xfrm>
            <a:off x="6311032" y="3222495"/>
            <a:ext cx="1981200" cy="523220"/>
          </a:xfrm>
          <a:prstGeom prst="rect">
            <a:avLst/>
          </a:prstGeom>
          <a:noFill/>
        </p:spPr>
        <p:txBody>
          <a:bodyPr wrap="square" rtlCol="0">
            <a:spAutoFit/>
          </a:bodyPr>
          <a:lstStyle/>
          <a:p>
            <a:r>
              <a:rPr lang="en-US" sz="2800" dirty="0" smtClean="0">
                <a:solidFill>
                  <a:srgbClr val="7030A0"/>
                </a:solidFill>
                <a:latin typeface="Script MT Bold" panose="03040602040607080904" pitchFamily="66" charset="0"/>
              </a:rPr>
              <a:t>E</a:t>
            </a:r>
            <a:r>
              <a:rPr lang="en-US" sz="2800" baseline="30000" dirty="0" smtClean="0">
                <a:solidFill>
                  <a:srgbClr val="7030A0"/>
                </a:solidFill>
              </a:rPr>
              <a:t>+</a:t>
            </a:r>
            <a:r>
              <a:rPr lang="en-US" sz="2800" dirty="0" smtClean="0">
                <a:solidFill>
                  <a:srgbClr val="7030A0"/>
                </a:solidFill>
              </a:rPr>
              <a:t> INFINITE</a:t>
            </a:r>
            <a:endParaRPr lang="en-US" sz="2800" dirty="0">
              <a:solidFill>
                <a:srgbClr val="7030A0"/>
              </a:solidFill>
            </a:endParaRPr>
          </a:p>
        </p:txBody>
      </p:sp>
      <p:cxnSp>
        <p:nvCxnSpPr>
          <p:cNvPr id="4" name="Straight Connector 3"/>
          <p:cNvCxnSpPr/>
          <p:nvPr/>
        </p:nvCxnSpPr>
        <p:spPr>
          <a:xfrm>
            <a:off x="2080229" y="3738964"/>
            <a:ext cx="6815733" cy="2489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080548" y="4953000"/>
            <a:ext cx="6858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080548" y="6400800"/>
            <a:ext cx="6858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2060791" y="3738964"/>
            <a:ext cx="38876" cy="266183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5657750" y="3775350"/>
            <a:ext cx="38876" cy="266183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8876524" y="3738964"/>
            <a:ext cx="38876" cy="266183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135262" y="3927992"/>
            <a:ext cx="2156970" cy="461665"/>
          </a:xfrm>
          <a:prstGeom prst="rect">
            <a:avLst/>
          </a:prstGeom>
          <a:noFill/>
        </p:spPr>
        <p:txBody>
          <a:bodyPr wrap="square" rtlCol="0">
            <a:spAutoFit/>
          </a:bodyPr>
          <a:lstStyle/>
          <a:p>
            <a:r>
              <a:rPr lang="en-US" sz="2400" dirty="0">
                <a:solidFill>
                  <a:srgbClr val="0070C0"/>
                </a:solidFill>
              </a:rPr>
              <a:t>p</a:t>
            </a:r>
            <a:r>
              <a:rPr lang="en-US" sz="2400" dirty="0" smtClean="0">
                <a:solidFill>
                  <a:srgbClr val="0070C0"/>
                </a:solidFill>
              </a:rPr>
              <a:t>rojects onto: </a:t>
            </a:r>
            <a:endParaRPr lang="en-US" sz="2400" dirty="0">
              <a:solidFill>
                <a:srgbClr val="0070C0"/>
              </a:solidFill>
            </a:endParaRPr>
          </a:p>
        </p:txBody>
      </p:sp>
      <p:pic>
        <p:nvPicPr>
          <p:cNvPr id="23" name="Picture 22"/>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6013668" y="4435828"/>
            <a:ext cx="2631593" cy="348796"/>
          </a:xfrm>
          <a:prstGeom prst="rect">
            <a:avLst/>
          </a:prstGeom>
        </p:spPr>
      </p:pic>
      <p:pic>
        <p:nvPicPr>
          <p:cNvPr id="10" name="Picture 9"/>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2310386" y="5421630"/>
            <a:ext cx="3131820" cy="510540"/>
          </a:xfrm>
          <a:prstGeom prst="rect">
            <a:avLst/>
          </a:prstGeom>
        </p:spPr>
      </p:pic>
      <p:pic>
        <p:nvPicPr>
          <p:cNvPr id="25" name="Picture 24"/>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tretch>
            <a:fillRect/>
          </a:stretch>
        </p:blipFill>
        <p:spPr>
          <a:xfrm>
            <a:off x="5912170" y="5421630"/>
            <a:ext cx="2923246" cy="476539"/>
          </a:xfrm>
          <a:prstGeom prst="rect">
            <a:avLst/>
          </a:prstGeom>
        </p:spPr>
      </p:pic>
    </p:spTree>
    <p:extLst>
      <p:ext uri="{BB962C8B-B14F-4D97-AF65-F5344CB8AC3E}">
        <p14:creationId xmlns:p14="http://schemas.microsoft.com/office/powerpoint/2010/main" val="231072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2" grpId="0"/>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76"/>
            <a:ext cx="8229600" cy="1143000"/>
          </a:xfrm>
        </p:spPr>
        <p:txBody>
          <a:bodyPr>
            <a:normAutofit fontScale="90000"/>
          </a:bodyPr>
          <a:lstStyle/>
          <a:p>
            <a:r>
              <a:rPr lang="en-US" dirty="0" smtClean="0"/>
              <a:t>Relation to more standard K-groups</a:t>
            </a:r>
            <a:endParaRPr lang="en-US" dirty="0"/>
          </a:p>
        </p:txBody>
      </p:sp>
      <p:pic>
        <p:nvPicPr>
          <p:cNvPr id="33" name="Picture 32"/>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1342587" y="2127337"/>
            <a:ext cx="6629400" cy="510540"/>
          </a:xfrm>
          <a:prstGeom prst="rect">
            <a:avLst/>
          </a:prstGeom>
        </p:spPr>
      </p:pic>
      <p:pic>
        <p:nvPicPr>
          <p:cNvPr id="7" name="Picture 6"/>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1143000" y="3276600"/>
            <a:ext cx="350520" cy="365760"/>
          </a:xfrm>
          <a:prstGeom prst="rect">
            <a:avLst/>
          </a:prstGeom>
        </p:spPr>
      </p:pic>
      <p:pic>
        <p:nvPicPr>
          <p:cNvPr id="9" name="Picture 8"/>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3511566" y="3318201"/>
            <a:ext cx="171450" cy="342900"/>
          </a:xfrm>
          <a:prstGeom prst="rect">
            <a:avLst/>
          </a:prstGeom>
        </p:spPr>
      </p:pic>
      <p:pic>
        <p:nvPicPr>
          <p:cNvPr id="11" name="Picture 10"/>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5486493" y="3249930"/>
            <a:ext cx="651510" cy="560070"/>
          </a:xfrm>
          <a:prstGeom prst="rect">
            <a:avLst/>
          </a:prstGeom>
        </p:spPr>
      </p:pic>
      <p:pic>
        <p:nvPicPr>
          <p:cNvPr id="12" name="Picture 11"/>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7870206" y="3209616"/>
            <a:ext cx="651510" cy="560070"/>
          </a:xfrm>
          <a:prstGeom prst="rect">
            <a:avLst/>
          </a:prstGeom>
        </p:spPr>
      </p:pic>
      <p:pic>
        <p:nvPicPr>
          <p:cNvPr id="14" name="Picture 13"/>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1143000" y="4343400"/>
            <a:ext cx="533400" cy="422910"/>
          </a:xfrm>
          <a:prstGeom prst="rect">
            <a:avLst/>
          </a:prstGeom>
        </p:spPr>
      </p:pic>
      <p:pic>
        <p:nvPicPr>
          <p:cNvPr id="16" name="Picture 15"/>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5486493" y="4343400"/>
            <a:ext cx="579120" cy="381000"/>
          </a:xfrm>
          <a:prstGeom prst="rect">
            <a:avLst/>
          </a:prstGeom>
        </p:spPr>
      </p:pic>
      <p:pic>
        <p:nvPicPr>
          <p:cNvPr id="18" name="Picture 17"/>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7914021" y="4343400"/>
            <a:ext cx="563880" cy="342900"/>
          </a:xfrm>
          <a:prstGeom prst="rect">
            <a:avLst/>
          </a:prstGeom>
        </p:spPr>
      </p:pic>
      <p:pic>
        <p:nvPicPr>
          <p:cNvPr id="8" name="Picture 7"/>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2971800" y="5729468"/>
            <a:ext cx="1547336" cy="494377"/>
          </a:xfrm>
          <a:prstGeom prst="rect">
            <a:avLst/>
          </a:prstGeom>
        </p:spPr>
      </p:pic>
      <p:pic>
        <p:nvPicPr>
          <p:cNvPr id="10" name="Picture 9"/>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a:xfrm>
            <a:off x="4911421" y="5771738"/>
            <a:ext cx="1729264" cy="449842"/>
          </a:xfrm>
          <a:prstGeom prst="rect">
            <a:avLst/>
          </a:prstGeom>
        </p:spPr>
      </p:pic>
      <p:pic>
        <p:nvPicPr>
          <p:cNvPr id="13" name="Picture 12"/>
          <p:cNvPicPr>
            <a:picLocks noChangeAspect="1"/>
          </p:cNvPicPr>
          <p:nvPr>
            <p:custDataLst>
              <p:tags r:id="rId11"/>
            </p:custDataLst>
          </p:nvPr>
        </p:nvPicPr>
        <p:blipFill>
          <a:blip r:embed="rId23" cstate="print">
            <a:extLst>
              <a:ext uri="{28A0092B-C50C-407E-A947-70E740481C1C}">
                <a14:useLocalDpi xmlns:a14="http://schemas.microsoft.com/office/drawing/2010/main" val="0"/>
              </a:ext>
            </a:extLst>
          </a:blip>
          <a:stretch>
            <a:fillRect/>
          </a:stretch>
        </p:blipFill>
        <p:spPr>
          <a:xfrm>
            <a:off x="7032971" y="5715143"/>
            <a:ext cx="2057400" cy="506437"/>
          </a:xfrm>
          <a:prstGeom prst="rect">
            <a:avLst/>
          </a:prstGeom>
        </p:spPr>
      </p:pic>
      <p:sp>
        <p:nvSpPr>
          <p:cNvPr id="3" name="TextBox 2"/>
          <p:cNvSpPr txBox="1"/>
          <p:nvPr/>
        </p:nvSpPr>
        <p:spPr>
          <a:xfrm>
            <a:off x="419100" y="1161594"/>
            <a:ext cx="8458200" cy="584775"/>
          </a:xfrm>
          <a:prstGeom prst="rect">
            <a:avLst/>
          </a:prstGeom>
          <a:noFill/>
        </p:spPr>
        <p:txBody>
          <a:bodyPr wrap="square" rtlCol="0">
            <a:spAutoFit/>
          </a:bodyPr>
          <a:lstStyle/>
          <a:p>
            <a:r>
              <a:rPr lang="en-US" sz="3200" dirty="0" smtClean="0">
                <a:solidFill>
                  <a:srgbClr val="C00000"/>
                </a:solidFill>
              </a:rPr>
              <a:t>Take </a:t>
            </a:r>
            <a:r>
              <a:rPr lang="en-US" sz="3200" dirty="0" smtClean="0">
                <a:solidFill>
                  <a:srgbClr val="C00000"/>
                </a:solidFill>
                <a:latin typeface="Script MT Bold" panose="03040602040607080904" pitchFamily="66" charset="0"/>
              </a:rPr>
              <a:t>E</a:t>
            </a:r>
            <a:r>
              <a:rPr lang="en-US" sz="3200" baseline="30000" dirty="0" smtClean="0">
                <a:solidFill>
                  <a:srgbClr val="C00000"/>
                </a:solidFill>
              </a:rPr>
              <a:t>+</a:t>
            </a:r>
            <a:r>
              <a:rPr lang="en-US" sz="3200" dirty="0" smtClean="0">
                <a:solidFill>
                  <a:srgbClr val="C00000"/>
                </a:solidFill>
              </a:rPr>
              <a:t>  to be infinite-dimensional, and </a:t>
            </a:r>
            <a:r>
              <a:rPr lang="en-US" sz="3200" b="1" i="1" u="sng" dirty="0" smtClean="0">
                <a:solidFill>
                  <a:srgbClr val="C00000"/>
                </a:solidFill>
              </a:rPr>
              <a:t>assume</a:t>
            </a:r>
            <a:r>
              <a:rPr lang="en-US" sz="3200" dirty="0" smtClean="0">
                <a:solidFill>
                  <a:srgbClr val="C00000"/>
                </a:solidFill>
              </a:rPr>
              <a:t>: </a:t>
            </a:r>
            <a:endParaRPr lang="en-US" sz="3200" dirty="0">
              <a:solidFill>
                <a:srgbClr val="C00000"/>
              </a:solidFill>
            </a:endParaRPr>
          </a:p>
        </p:txBody>
      </p:sp>
      <p:cxnSp>
        <p:nvCxnSpPr>
          <p:cNvPr id="6" name="Straight Connector 5"/>
          <p:cNvCxnSpPr/>
          <p:nvPr/>
        </p:nvCxnSpPr>
        <p:spPr>
          <a:xfrm>
            <a:off x="0" y="4038600"/>
            <a:ext cx="9067800" cy="0"/>
          </a:xfrm>
          <a:prstGeom prst="line">
            <a:avLst/>
          </a:prstGeom>
          <a:ln w="76200">
            <a:solidFill>
              <a:srgbClr val="030CB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5105400"/>
            <a:ext cx="9124950" cy="0"/>
          </a:xfrm>
          <a:prstGeom prst="line">
            <a:avLst/>
          </a:prstGeom>
          <a:ln w="76200">
            <a:solidFill>
              <a:srgbClr val="030CB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050" y="6477000"/>
            <a:ext cx="9124950" cy="0"/>
          </a:xfrm>
          <a:prstGeom prst="line">
            <a:avLst/>
          </a:prstGeom>
          <a:ln w="76200">
            <a:solidFill>
              <a:srgbClr val="030CB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2701944" y="3087472"/>
            <a:ext cx="52925" cy="3363563"/>
          </a:xfrm>
          <a:prstGeom prst="line">
            <a:avLst/>
          </a:prstGeom>
          <a:ln w="76200">
            <a:solidFill>
              <a:srgbClr val="030CB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4693215" y="3060985"/>
            <a:ext cx="86930" cy="3376545"/>
          </a:xfrm>
          <a:prstGeom prst="line">
            <a:avLst/>
          </a:prstGeom>
          <a:ln w="76200">
            <a:solidFill>
              <a:srgbClr val="030CBD"/>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6800225" y="3048966"/>
            <a:ext cx="44126" cy="3388564"/>
          </a:xfrm>
          <a:prstGeom prst="line">
            <a:avLst/>
          </a:prstGeom>
          <a:ln w="76200">
            <a:solidFill>
              <a:srgbClr val="030CBD"/>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2571" y="3048000"/>
            <a:ext cx="9067800" cy="0"/>
          </a:xfrm>
          <a:prstGeom prst="line">
            <a:avLst/>
          </a:prstGeom>
          <a:ln w="76200">
            <a:solidFill>
              <a:srgbClr val="030CBD"/>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custDataLst>
              <p:tags r:id="rId12"/>
            </p:custDataLst>
          </p:nvPr>
        </p:nvPicPr>
        <p:blipFill>
          <a:blip r:embed="rId24" cstate="print">
            <a:extLst>
              <a:ext uri="{28A0092B-C50C-407E-A947-70E740481C1C}">
                <a14:useLocalDpi xmlns:a14="http://schemas.microsoft.com/office/drawing/2010/main" val="0"/>
              </a:ext>
            </a:extLst>
          </a:blip>
          <a:stretch>
            <a:fillRect/>
          </a:stretch>
        </p:blipFill>
        <p:spPr>
          <a:xfrm>
            <a:off x="58928" y="5715143"/>
            <a:ext cx="2538771" cy="413863"/>
          </a:xfrm>
          <a:prstGeom prst="rect">
            <a:avLst/>
          </a:prstGeom>
        </p:spPr>
      </p:pic>
    </p:spTree>
    <p:extLst>
      <p:ext uri="{BB962C8B-B14F-4D97-AF65-F5344CB8AC3E}">
        <p14:creationId xmlns:p14="http://schemas.microsoft.com/office/powerpoint/2010/main" val="296279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247" y="0"/>
            <a:ext cx="8229600" cy="1143000"/>
          </a:xfrm>
        </p:spPr>
        <p:txBody>
          <a:bodyPr/>
          <a:lstStyle/>
          <a:p>
            <a:r>
              <a:rPr lang="en-US" dirty="0" smtClean="0"/>
              <a:t>Cases studied in the literature</a:t>
            </a:r>
            <a:endParaRPr lang="en-US" dirty="0"/>
          </a:p>
        </p:txBody>
      </p:sp>
      <p:sp>
        <p:nvSpPr>
          <p:cNvPr id="20" name="TextBox 19"/>
          <p:cNvSpPr txBox="1"/>
          <p:nvPr/>
        </p:nvSpPr>
        <p:spPr>
          <a:xfrm>
            <a:off x="92067" y="5751682"/>
            <a:ext cx="9051933" cy="954107"/>
          </a:xfrm>
          <a:prstGeom prst="rect">
            <a:avLst/>
          </a:prstGeom>
          <a:noFill/>
        </p:spPr>
        <p:txBody>
          <a:bodyPr wrap="square" rtlCol="0">
            <a:spAutoFit/>
          </a:bodyPr>
          <a:lstStyle/>
          <a:p>
            <a:r>
              <a:rPr lang="en-US" sz="2800" dirty="0" smtClean="0">
                <a:solidFill>
                  <a:srgbClr val="00B050"/>
                </a:solidFill>
              </a:rPr>
              <a:t>Remark: Kane-</a:t>
            </a:r>
            <a:r>
              <a:rPr lang="en-US" sz="2800" dirty="0" err="1" smtClean="0">
                <a:solidFill>
                  <a:srgbClr val="00B050"/>
                </a:solidFill>
              </a:rPr>
              <a:t>Mele</a:t>
            </a:r>
            <a:r>
              <a:rPr lang="en-US" sz="2800" dirty="0" smtClean="0">
                <a:solidFill>
                  <a:srgbClr val="00B050"/>
                </a:solidFill>
              </a:rPr>
              <a:t> and </a:t>
            </a:r>
            <a:r>
              <a:rPr lang="en-US" sz="2800" dirty="0" err="1" smtClean="0">
                <a:solidFill>
                  <a:srgbClr val="00B050"/>
                </a:solidFill>
              </a:rPr>
              <a:t>Chern</a:t>
            </a:r>
            <a:r>
              <a:rPr lang="en-US" sz="2800" dirty="0" smtClean="0">
                <a:solidFill>
                  <a:srgbClr val="00B050"/>
                </a:solidFill>
              </a:rPr>
              <a:t>-Simons invariants descend to </a:t>
            </a:r>
            <a:r>
              <a:rPr lang="en-US" sz="2800" dirty="0" smtClean="0">
                <a:solidFill>
                  <a:srgbClr val="00B050"/>
                </a:solidFill>
                <a:latin typeface="Script MT Bold" panose="03040602040607080904" pitchFamily="66" charset="0"/>
              </a:rPr>
              <a:t>RTP </a:t>
            </a:r>
            <a:r>
              <a:rPr lang="en-US" sz="2800" dirty="0" smtClean="0">
                <a:solidFill>
                  <a:srgbClr val="00B050"/>
                </a:solidFill>
              </a:rPr>
              <a:t>and are equal. KO invariant refines Kane-</a:t>
            </a:r>
            <a:r>
              <a:rPr lang="en-US" sz="2800" dirty="0" err="1" smtClean="0">
                <a:solidFill>
                  <a:srgbClr val="00B050"/>
                </a:solidFill>
              </a:rPr>
              <a:t>Mele</a:t>
            </a:r>
            <a:r>
              <a:rPr lang="en-US" sz="2800" dirty="0" smtClean="0">
                <a:solidFill>
                  <a:srgbClr val="00B050"/>
                </a:solidFill>
              </a:rPr>
              <a:t> </a:t>
            </a:r>
            <a:r>
              <a:rPr lang="en-US" sz="2800" dirty="0" err="1" smtClean="0">
                <a:solidFill>
                  <a:srgbClr val="00B050"/>
                </a:solidFill>
              </a:rPr>
              <a:t>invt</a:t>
            </a:r>
            <a:r>
              <a:rPr lang="en-US" sz="2800" dirty="0" smtClean="0">
                <a:solidFill>
                  <a:srgbClr val="00B050"/>
                </a:solidFill>
              </a:rPr>
              <a:t>. </a:t>
            </a:r>
            <a:endParaRPr lang="en-US" sz="2800" dirty="0">
              <a:solidFill>
                <a:srgbClr val="00B050"/>
              </a:solidFill>
            </a:endParaRPr>
          </a:p>
        </p:txBody>
      </p:sp>
      <p:pic>
        <p:nvPicPr>
          <p:cNvPr id="6" name="Picture 5"/>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108464" y="1122834"/>
            <a:ext cx="3615690" cy="560070"/>
          </a:xfrm>
          <a:prstGeom prst="rect">
            <a:avLst/>
          </a:prstGeom>
        </p:spPr>
      </p:pic>
      <p:pic>
        <p:nvPicPr>
          <p:cNvPr id="8" name="Picture 7"/>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8100" y="1749570"/>
            <a:ext cx="3996690" cy="556260"/>
          </a:xfrm>
          <a:prstGeom prst="rect">
            <a:avLst/>
          </a:prstGeom>
        </p:spPr>
      </p:pic>
      <p:pic>
        <p:nvPicPr>
          <p:cNvPr id="10" name="Picture 9"/>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4538771" y="1374294"/>
            <a:ext cx="1813560" cy="617220"/>
          </a:xfrm>
          <a:prstGeom prst="rect">
            <a:avLst/>
          </a:prstGeom>
        </p:spPr>
      </p:pic>
      <p:pic>
        <p:nvPicPr>
          <p:cNvPr id="24" name="Picture 23"/>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66675" y="2786733"/>
            <a:ext cx="3589020" cy="560070"/>
          </a:xfrm>
          <a:prstGeom prst="rect">
            <a:avLst/>
          </a:prstGeom>
        </p:spPr>
      </p:pic>
      <p:pic>
        <p:nvPicPr>
          <p:cNvPr id="23" name="Picture 22"/>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4618033" y="3070578"/>
            <a:ext cx="2324100" cy="552450"/>
          </a:xfrm>
          <a:prstGeom prst="rect">
            <a:avLst/>
          </a:prstGeom>
        </p:spPr>
      </p:pic>
      <p:pic>
        <p:nvPicPr>
          <p:cNvPr id="26" name="Picture 25"/>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66675" y="3414483"/>
            <a:ext cx="3939540" cy="556260"/>
          </a:xfrm>
          <a:prstGeom prst="rect">
            <a:avLst/>
          </a:prstGeom>
        </p:spPr>
      </p:pic>
      <p:pic>
        <p:nvPicPr>
          <p:cNvPr id="29" name="Picture 28"/>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109429" y="4564876"/>
            <a:ext cx="4206240" cy="560070"/>
          </a:xfrm>
          <a:prstGeom prst="rect">
            <a:avLst/>
          </a:prstGeom>
        </p:spPr>
      </p:pic>
      <p:pic>
        <p:nvPicPr>
          <p:cNvPr id="31" name="Picture 30"/>
          <p:cNvPicPr>
            <a:picLocks noChangeAspect="1"/>
          </p:cNvPicPr>
          <p:nvPr>
            <p:custDataLst>
              <p:tags r:id="rId8"/>
            </p:custDataLst>
          </p:nvPr>
        </p:nvPicPr>
        <p:blipFill>
          <a:blip r:embed="rId17" cstate="print">
            <a:extLst>
              <a:ext uri="{28A0092B-C50C-407E-A947-70E740481C1C}">
                <a14:useLocalDpi xmlns:a14="http://schemas.microsoft.com/office/drawing/2010/main" val="0"/>
              </a:ext>
            </a:extLst>
          </a:blip>
          <a:stretch>
            <a:fillRect/>
          </a:stretch>
        </p:blipFill>
        <p:spPr>
          <a:xfrm>
            <a:off x="4876800" y="4514909"/>
            <a:ext cx="2335530" cy="662940"/>
          </a:xfrm>
          <a:prstGeom prst="rect">
            <a:avLst/>
          </a:prstGeom>
        </p:spPr>
      </p:pic>
      <p:sp>
        <p:nvSpPr>
          <p:cNvPr id="32" name="TextBox 31"/>
          <p:cNvSpPr txBox="1"/>
          <p:nvPr/>
        </p:nvSpPr>
        <p:spPr>
          <a:xfrm>
            <a:off x="6858000" y="1524000"/>
            <a:ext cx="2133600" cy="461665"/>
          </a:xfrm>
          <a:prstGeom prst="rect">
            <a:avLst/>
          </a:prstGeom>
          <a:noFill/>
        </p:spPr>
        <p:txBody>
          <a:bodyPr wrap="square" rtlCol="0">
            <a:spAutoFit/>
          </a:bodyPr>
          <a:lstStyle/>
          <a:p>
            <a:r>
              <a:rPr lang="en-US" sz="2400" dirty="0" smtClean="0"/>
              <a:t>Turner, et. al. </a:t>
            </a:r>
            <a:endParaRPr lang="en-US" sz="2400" dirty="0"/>
          </a:p>
        </p:txBody>
      </p:sp>
      <p:sp>
        <p:nvSpPr>
          <p:cNvPr id="33" name="TextBox 32"/>
          <p:cNvSpPr txBox="1"/>
          <p:nvPr/>
        </p:nvSpPr>
        <p:spPr>
          <a:xfrm>
            <a:off x="7315200" y="3076804"/>
            <a:ext cx="2133600" cy="461665"/>
          </a:xfrm>
          <a:prstGeom prst="rect">
            <a:avLst/>
          </a:prstGeom>
          <a:noFill/>
        </p:spPr>
        <p:txBody>
          <a:bodyPr wrap="square" rtlCol="0">
            <a:spAutoFit/>
          </a:bodyPr>
          <a:lstStyle/>
          <a:p>
            <a:r>
              <a:rPr lang="en-US" sz="2400" dirty="0" smtClean="0"/>
              <a:t>Kane, et. al. </a:t>
            </a:r>
            <a:endParaRPr lang="en-US" sz="2400" dirty="0"/>
          </a:p>
        </p:txBody>
      </p:sp>
    </p:spTree>
    <p:extLst>
      <p:ext uri="{BB962C8B-B14F-4D97-AF65-F5344CB8AC3E}">
        <p14:creationId xmlns:p14="http://schemas.microsoft.com/office/powerpoint/2010/main" val="163575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Example: Diamond Structure </a:t>
            </a:r>
            <a:endParaRPr lang="en-US" dirty="0"/>
          </a:p>
        </p:txBody>
      </p:sp>
      <p:pic>
        <p:nvPicPr>
          <p:cNvPr id="5" name="Picture 4"/>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616309" y="1490394"/>
            <a:ext cx="3924300" cy="510540"/>
          </a:xfrm>
          <a:prstGeom prst="rect">
            <a:avLst/>
          </a:prstGeom>
        </p:spPr>
      </p:pic>
      <p:sp>
        <p:nvSpPr>
          <p:cNvPr id="6" name="TextBox 5"/>
          <p:cNvSpPr txBox="1"/>
          <p:nvPr/>
        </p:nvSpPr>
        <p:spPr>
          <a:xfrm>
            <a:off x="3048000" y="2383955"/>
            <a:ext cx="2895600" cy="646331"/>
          </a:xfrm>
          <a:prstGeom prst="rect">
            <a:avLst/>
          </a:prstGeom>
          <a:noFill/>
        </p:spPr>
        <p:txBody>
          <a:bodyPr wrap="square" rtlCol="0">
            <a:spAutoFit/>
          </a:bodyPr>
          <a:lstStyle/>
          <a:p>
            <a:r>
              <a:rPr lang="en-US" sz="3600" dirty="0" smtClean="0">
                <a:solidFill>
                  <a:srgbClr val="FF0000"/>
                </a:solidFill>
              </a:rPr>
              <a:t>Localization: </a:t>
            </a:r>
            <a:endParaRPr lang="en-US" sz="3600" dirty="0">
              <a:solidFill>
                <a:srgbClr val="FF0000"/>
              </a:solidFill>
            </a:endParaRPr>
          </a:p>
        </p:txBody>
      </p:sp>
      <p:pic>
        <p:nvPicPr>
          <p:cNvPr id="9" name="Picture 8"/>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25271" y="3241889"/>
            <a:ext cx="8982075" cy="671976"/>
          </a:xfrm>
          <a:prstGeom prst="rect">
            <a:avLst/>
          </a:prstGeom>
        </p:spPr>
      </p:pic>
      <p:pic>
        <p:nvPicPr>
          <p:cNvPr id="11" name="Picture 10"/>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1051560" y="4591339"/>
            <a:ext cx="1135380" cy="552450"/>
          </a:xfrm>
          <a:prstGeom prst="rect">
            <a:avLst/>
          </a:prstGeom>
        </p:spPr>
      </p:pic>
      <p:sp>
        <p:nvSpPr>
          <p:cNvPr id="12" name="TextBox 11"/>
          <p:cNvSpPr txBox="1"/>
          <p:nvPr/>
        </p:nvSpPr>
        <p:spPr>
          <a:xfrm>
            <a:off x="2895841" y="4544399"/>
            <a:ext cx="5791200" cy="646331"/>
          </a:xfrm>
          <a:prstGeom prst="rect">
            <a:avLst/>
          </a:prstGeom>
          <a:noFill/>
        </p:spPr>
        <p:txBody>
          <a:bodyPr wrap="square" rtlCol="0">
            <a:spAutoFit/>
          </a:bodyPr>
          <a:lstStyle/>
          <a:p>
            <a:r>
              <a:rPr lang="en-US" sz="3600" dirty="0" smtClean="0">
                <a:solidFill>
                  <a:srgbClr val="FF0000"/>
                </a:solidFill>
              </a:rPr>
              <a:t>8 Fixed Points under k </a:t>
            </a:r>
            <a:r>
              <a:rPr lang="en-US" sz="3600" dirty="0" smtClean="0">
                <a:solidFill>
                  <a:srgbClr val="FF0000"/>
                </a:solidFill>
                <a:sym typeface="Mathematica1" panose="05000502060100000001" pitchFamily="2" charset="2"/>
              </a:rPr>
              <a:t> - k </a:t>
            </a:r>
            <a:endParaRPr lang="en-US" sz="3600" dirty="0">
              <a:solidFill>
                <a:srgbClr val="FF0000"/>
              </a:solidFill>
            </a:endParaRPr>
          </a:p>
        </p:txBody>
      </p:sp>
      <p:pic>
        <p:nvPicPr>
          <p:cNvPr id="14" name="Picture 13"/>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81000" y="1490394"/>
            <a:ext cx="3611880" cy="510540"/>
          </a:xfrm>
          <a:prstGeom prst="rect">
            <a:avLst/>
          </a:prstGeom>
        </p:spPr>
      </p:pic>
      <p:sp>
        <p:nvSpPr>
          <p:cNvPr id="15" name="TextBox 14"/>
          <p:cNvSpPr txBox="1"/>
          <p:nvPr/>
        </p:nvSpPr>
        <p:spPr>
          <a:xfrm>
            <a:off x="34724" y="5868204"/>
            <a:ext cx="9107346" cy="646331"/>
          </a:xfrm>
          <a:prstGeom prst="rect">
            <a:avLst/>
          </a:prstGeom>
          <a:noFill/>
        </p:spPr>
        <p:txBody>
          <a:bodyPr wrap="square" rtlCol="0">
            <a:spAutoFit/>
          </a:bodyPr>
          <a:lstStyle/>
          <a:p>
            <a:r>
              <a:rPr lang="en-US" sz="3600" dirty="0" smtClean="0">
                <a:solidFill>
                  <a:srgbClr val="7030A0"/>
                </a:solidFill>
                <a:sym typeface="Mathematica1" panose="05000502060100000001" pitchFamily="2" charset="2"/>
              </a:rPr>
              <a:t>      Orbit of 4 L-points </a:t>
            </a:r>
            <a:r>
              <a:rPr lang="en-US" sz="3600" dirty="0">
                <a:solidFill>
                  <a:srgbClr val="7030A0"/>
                </a:solidFill>
                <a:sym typeface="Mathematica1" panose="05000502060100000001" pitchFamily="2" charset="2"/>
              </a:rPr>
              <a:t> </a:t>
            </a:r>
            <a:r>
              <a:rPr lang="en-US" sz="3600" dirty="0" smtClean="0">
                <a:solidFill>
                  <a:srgbClr val="7030A0"/>
                </a:solidFill>
                <a:sym typeface="Mathematica1" panose="05000502060100000001" pitchFamily="2" charset="2"/>
              </a:rPr>
              <a:t> Orbit of 3 X-points</a:t>
            </a:r>
            <a:endParaRPr lang="en-US" sz="3600" dirty="0">
              <a:solidFill>
                <a:srgbClr val="7030A0"/>
              </a:solidFill>
            </a:endParaRPr>
          </a:p>
        </p:txBody>
      </p:sp>
    </p:spTree>
    <p:extLst>
      <p:ext uri="{BB962C8B-B14F-4D97-AF65-F5344CB8AC3E}">
        <p14:creationId xmlns:p14="http://schemas.microsoft.com/office/powerpoint/2010/main" val="73928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thumb/c/c1/Brillouin_Zone_(1st,_FCC).svg/360px-Brillouin_Zone_(1st,_FCC).svg.png"/>
          <p:cNvPicPr>
            <a:picLocks noChangeAspect="1" noChangeArrowheads="1"/>
          </p:cNvPicPr>
          <p:nvPr/>
        </p:nvPicPr>
        <p:blipFill>
          <a:blip r:embed="rId5" cstate="print"/>
          <a:srcRect/>
          <a:stretch>
            <a:fillRect/>
          </a:stretch>
        </p:blipFill>
        <p:spPr bwMode="auto">
          <a:xfrm>
            <a:off x="76200" y="-16880"/>
            <a:ext cx="4267199" cy="4267200"/>
          </a:xfrm>
          <a:prstGeom prst="rect">
            <a:avLst/>
          </a:prstGeom>
          <a:noFill/>
        </p:spPr>
      </p:pic>
      <p:pic>
        <p:nvPicPr>
          <p:cNvPr id="19" name="Picture 18"/>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5181600" y="3530768"/>
            <a:ext cx="3699510" cy="510540"/>
          </a:xfrm>
          <a:prstGeom prst="rect">
            <a:avLst/>
          </a:prstGeom>
        </p:spPr>
      </p:pic>
      <p:pic>
        <p:nvPicPr>
          <p:cNvPr id="8" name="Picture 7"/>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870346" y="1197972"/>
            <a:ext cx="1783080" cy="647700"/>
          </a:xfrm>
          <a:prstGeom prst="rect">
            <a:avLst/>
          </a:prstGeom>
        </p:spPr>
      </p:pic>
      <p:cxnSp>
        <p:nvCxnSpPr>
          <p:cNvPr id="10" name="Straight Arrow Connector 9"/>
          <p:cNvCxnSpPr/>
          <p:nvPr/>
        </p:nvCxnSpPr>
        <p:spPr>
          <a:xfrm>
            <a:off x="7761886" y="2116720"/>
            <a:ext cx="0" cy="1143000"/>
          </a:xfrm>
          <a:prstGeom prst="straightConnector1">
            <a:avLst/>
          </a:prstGeom>
          <a:ln w="76200">
            <a:solidFill>
              <a:srgbClr val="B8089F"/>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4290060" y="5791200"/>
            <a:ext cx="4591050" cy="746760"/>
          </a:xfrm>
          <a:prstGeom prst="rect">
            <a:avLst/>
          </a:prstGeom>
        </p:spPr>
      </p:pic>
      <p:sp>
        <p:nvSpPr>
          <p:cNvPr id="15" name="TextBox 14"/>
          <p:cNvSpPr txBox="1"/>
          <p:nvPr/>
        </p:nvSpPr>
        <p:spPr>
          <a:xfrm>
            <a:off x="76200" y="5532498"/>
            <a:ext cx="3962399" cy="1077218"/>
          </a:xfrm>
          <a:prstGeom prst="rect">
            <a:avLst/>
          </a:prstGeom>
          <a:noFill/>
        </p:spPr>
        <p:txBody>
          <a:bodyPr wrap="square" rtlCol="0">
            <a:spAutoFit/>
          </a:bodyPr>
          <a:lstStyle/>
          <a:p>
            <a:r>
              <a:rPr lang="en-US" sz="3200" smtClean="0"/>
              <a:t>A K-theory </a:t>
            </a:r>
            <a:r>
              <a:rPr lang="en-US" sz="3200" dirty="0" smtClean="0"/>
              <a:t>invariant which is an element </a:t>
            </a:r>
            <a:r>
              <a:rPr lang="en-US" sz="3200" smtClean="0"/>
              <a:t>of </a:t>
            </a:r>
            <a:endParaRPr lang="en-US" sz="3200" dirty="0"/>
          </a:p>
        </p:txBody>
      </p:sp>
      <p:sp>
        <p:nvSpPr>
          <p:cNvPr id="16" name="Right Arrow 15"/>
          <p:cNvSpPr/>
          <p:nvPr/>
        </p:nvSpPr>
        <p:spPr>
          <a:xfrm>
            <a:off x="3276600" y="4572000"/>
            <a:ext cx="1752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flipV="1">
            <a:off x="3733800" y="2514600"/>
            <a:ext cx="1371600" cy="10161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35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Things To Do</a:t>
            </a:r>
            <a:endParaRPr lang="en-US" dirty="0"/>
          </a:p>
        </p:txBody>
      </p:sp>
      <p:sp>
        <p:nvSpPr>
          <p:cNvPr id="4" name="TextBox 3"/>
          <p:cNvSpPr txBox="1"/>
          <p:nvPr/>
        </p:nvSpPr>
        <p:spPr>
          <a:xfrm>
            <a:off x="0" y="1219200"/>
            <a:ext cx="9144000" cy="1569660"/>
          </a:xfrm>
          <a:prstGeom prst="rect">
            <a:avLst/>
          </a:prstGeom>
          <a:noFill/>
        </p:spPr>
        <p:txBody>
          <a:bodyPr wrap="square" rtlCol="0">
            <a:spAutoFit/>
          </a:bodyPr>
          <a:lstStyle/>
          <a:p>
            <a:r>
              <a:rPr lang="en-US" sz="3200" dirty="0" smtClean="0">
                <a:solidFill>
                  <a:srgbClr val="030CBD"/>
                </a:solidFill>
              </a:rPr>
              <a:t>Compute the canonical twisting and the </a:t>
            </a:r>
            <a:r>
              <a:rPr lang="en-US" sz="3200" dirty="0" err="1" smtClean="0">
                <a:solidFill>
                  <a:srgbClr val="030CBD"/>
                </a:solidFill>
              </a:rPr>
              <a:t>equivariant</a:t>
            </a:r>
            <a:r>
              <a:rPr lang="en-US" sz="3200" dirty="0" smtClean="0">
                <a:solidFill>
                  <a:srgbClr val="030CBD"/>
                </a:solidFill>
              </a:rPr>
              <a:t> K-groups for more elaborate (</a:t>
            </a:r>
            <a:r>
              <a:rPr lang="en-US" sz="3200" dirty="0" err="1" smtClean="0">
                <a:solidFill>
                  <a:srgbClr val="030CBD"/>
                </a:solidFill>
              </a:rPr>
              <a:t>nonsymmorphic</a:t>
            </a:r>
            <a:r>
              <a:rPr lang="en-US" sz="3200" dirty="0" smtClean="0">
                <a:solidFill>
                  <a:srgbClr val="030CBD"/>
                </a:solidFill>
              </a:rPr>
              <a:t>) magnetic crystallographic groups. </a:t>
            </a:r>
            <a:endParaRPr lang="en-US" sz="3200" dirty="0">
              <a:solidFill>
                <a:srgbClr val="030CBD"/>
              </a:solidFill>
            </a:endParaRPr>
          </a:p>
        </p:txBody>
      </p:sp>
      <p:sp>
        <p:nvSpPr>
          <p:cNvPr id="5" name="TextBox 4"/>
          <p:cNvSpPr txBox="1"/>
          <p:nvPr/>
        </p:nvSpPr>
        <p:spPr>
          <a:xfrm>
            <a:off x="25079" y="3505200"/>
            <a:ext cx="9144000" cy="1077218"/>
          </a:xfrm>
          <a:prstGeom prst="rect">
            <a:avLst/>
          </a:prstGeom>
          <a:noFill/>
        </p:spPr>
        <p:txBody>
          <a:bodyPr wrap="square" rtlCol="0">
            <a:spAutoFit/>
          </a:bodyPr>
          <a:lstStyle/>
          <a:p>
            <a:r>
              <a:rPr lang="en-US" sz="3200" dirty="0" smtClean="0">
                <a:solidFill>
                  <a:srgbClr val="FF0000"/>
                </a:solidFill>
              </a:rPr>
              <a:t>Relate K-theory invariants to edge-phenomena and entanglement spectra. </a:t>
            </a:r>
            <a:endParaRPr lang="en-US" sz="3200" dirty="0">
              <a:solidFill>
                <a:srgbClr val="FF0000"/>
              </a:solidFill>
            </a:endParaRPr>
          </a:p>
        </p:txBody>
      </p:sp>
      <p:sp>
        <p:nvSpPr>
          <p:cNvPr id="6" name="TextBox 5"/>
          <p:cNvSpPr txBox="1"/>
          <p:nvPr/>
        </p:nvSpPr>
        <p:spPr>
          <a:xfrm>
            <a:off x="25079" y="5029200"/>
            <a:ext cx="9144000" cy="1077218"/>
          </a:xfrm>
          <a:prstGeom prst="rect">
            <a:avLst/>
          </a:prstGeom>
          <a:noFill/>
        </p:spPr>
        <p:txBody>
          <a:bodyPr wrap="square" rtlCol="0">
            <a:spAutoFit/>
          </a:bodyPr>
          <a:lstStyle/>
          <a:p>
            <a:r>
              <a:rPr lang="en-US" sz="3200" dirty="0" smtClean="0">
                <a:solidFill>
                  <a:srgbClr val="00B050"/>
                </a:solidFill>
              </a:rPr>
              <a:t>Are there materials which realize </a:t>
            </a:r>
            <a:r>
              <a:rPr lang="en-US" sz="3200" dirty="0" err="1" smtClean="0">
                <a:solidFill>
                  <a:srgbClr val="00B050"/>
                </a:solidFill>
              </a:rPr>
              <a:t>twistings</a:t>
            </a:r>
            <a:r>
              <a:rPr lang="en-US" sz="3200" dirty="0" smtClean="0">
                <a:solidFill>
                  <a:srgbClr val="00B050"/>
                </a:solidFill>
              </a:rPr>
              <a:t> other than the canonical twisting?  They would have to be exotic.  </a:t>
            </a:r>
            <a:endParaRPr lang="en-US" sz="3200" dirty="0">
              <a:solidFill>
                <a:srgbClr val="00B050"/>
              </a:solidFill>
            </a:endParaRPr>
          </a:p>
        </p:txBody>
      </p:sp>
    </p:spTree>
    <p:extLst>
      <p:ext uri="{BB962C8B-B14F-4D97-AF65-F5344CB8AC3E}">
        <p14:creationId xmlns:p14="http://schemas.microsoft.com/office/powerpoint/2010/main" val="348438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990600" y="993494"/>
            <a:ext cx="7924800" cy="523220"/>
          </a:xfrm>
          <a:prstGeom prst="rect">
            <a:avLst/>
          </a:prstGeom>
          <a:solidFill>
            <a:srgbClr val="002060"/>
          </a:solidFill>
        </p:spPr>
        <p:txBody>
          <a:bodyPr wrap="square" rtlCol="0">
            <a:spAutoFit/>
          </a:bodyPr>
          <a:lstStyle/>
          <a:p>
            <a:endParaRPr lang="en-US" sz="2800" dirty="0">
              <a:solidFill>
                <a:srgbClr val="FFFF00"/>
              </a:solidFill>
            </a:endParaRPr>
          </a:p>
        </p:txBody>
      </p:sp>
      <p:sp>
        <p:nvSpPr>
          <p:cNvPr id="3" name="Slide Number Placeholder 2"/>
          <p:cNvSpPr>
            <a:spLocks noGrp="1"/>
          </p:cNvSpPr>
          <p:nvPr>
            <p:ph type="sldNum" sz="quarter" idx="12"/>
          </p:nvPr>
        </p:nvSpPr>
        <p:spPr/>
        <p:txBody>
          <a:bodyPr/>
          <a:lstStyle/>
          <a:p>
            <a:fld id="{8CC33826-6C47-413F-88A8-05EB57E6DE90}" type="slidenum">
              <a:rPr lang="en-US" smtClean="0"/>
              <a:pPr/>
              <a:t>6</a:t>
            </a:fld>
            <a:endParaRPr lang="en-US" dirty="0"/>
          </a:p>
        </p:txBody>
      </p:sp>
      <p:sp>
        <p:nvSpPr>
          <p:cNvPr id="16" name="TextBox 15"/>
          <p:cNvSpPr txBox="1"/>
          <p:nvPr/>
        </p:nvSpPr>
        <p:spPr>
          <a:xfrm>
            <a:off x="914400" y="1828800"/>
            <a:ext cx="7620000" cy="523220"/>
          </a:xfrm>
          <a:prstGeom prst="rect">
            <a:avLst/>
          </a:prstGeom>
          <a:noFill/>
        </p:spPr>
        <p:txBody>
          <a:bodyPr wrap="square" rtlCol="0">
            <a:spAutoFit/>
          </a:bodyPr>
          <a:lstStyle/>
          <a:p>
            <a:r>
              <a:rPr lang="en-US" sz="2800" dirty="0" smtClean="0"/>
              <a:t>Gapped systems and (reduced)  topological phases</a:t>
            </a:r>
            <a:endParaRPr lang="en-US" sz="2800" dirty="0"/>
          </a:p>
        </p:txBody>
      </p:sp>
      <p:sp>
        <p:nvSpPr>
          <p:cNvPr id="21" name="Oval 20"/>
          <p:cNvSpPr/>
          <p:nvPr/>
        </p:nvSpPr>
        <p:spPr>
          <a:xfrm>
            <a:off x="0" y="2286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33" name="TextBox 32"/>
          <p:cNvSpPr txBox="1"/>
          <p:nvPr/>
        </p:nvSpPr>
        <p:spPr>
          <a:xfrm>
            <a:off x="1066800" y="6334780"/>
            <a:ext cx="6720875" cy="523220"/>
          </a:xfrm>
          <a:prstGeom prst="rect">
            <a:avLst/>
          </a:prstGeom>
          <a:noFill/>
        </p:spPr>
        <p:txBody>
          <a:bodyPr wrap="square" rtlCol="0">
            <a:spAutoFit/>
          </a:bodyPr>
          <a:lstStyle/>
          <a:p>
            <a:r>
              <a:rPr lang="en-US" sz="2800" dirty="0" smtClean="0"/>
              <a:t>Back to Bloch</a:t>
            </a:r>
            <a:endParaRPr lang="en-US" sz="2800" dirty="0"/>
          </a:p>
        </p:txBody>
      </p:sp>
      <p:sp>
        <p:nvSpPr>
          <p:cNvPr id="20" name="Rectangle 19"/>
          <p:cNvSpPr/>
          <p:nvPr/>
        </p:nvSpPr>
        <p:spPr>
          <a:xfrm>
            <a:off x="914400" y="990600"/>
            <a:ext cx="6533648" cy="523220"/>
          </a:xfrm>
          <a:prstGeom prst="rect">
            <a:avLst/>
          </a:prstGeom>
        </p:spPr>
        <p:txBody>
          <a:bodyPr wrap="none">
            <a:spAutoFit/>
          </a:bodyPr>
          <a:lstStyle/>
          <a:p>
            <a:pPr marL="342900" indent="-342900"/>
            <a:r>
              <a:rPr lang="en-US" sz="2800" dirty="0" smtClean="0">
                <a:solidFill>
                  <a:srgbClr val="FFFF00"/>
                </a:solidFill>
              </a:rPr>
              <a:t>Review of symmetry in quantum mechanics</a:t>
            </a:r>
          </a:p>
        </p:txBody>
      </p:sp>
      <p:sp>
        <p:nvSpPr>
          <p:cNvPr id="25" name="Oval 24"/>
          <p:cNvSpPr/>
          <p:nvPr/>
        </p:nvSpPr>
        <p:spPr>
          <a:xfrm>
            <a:off x="0" y="10668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2" name="Oval 31"/>
          <p:cNvSpPr/>
          <p:nvPr/>
        </p:nvSpPr>
        <p:spPr>
          <a:xfrm>
            <a:off x="0" y="19050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a:t>
            </a:r>
            <a:endParaRPr lang="en-US" dirty="0"/>
          </a:p>
        </p:txBody>
      </p:sp>
      <p:sp>
        <p:nvSpPr>
          <p:cNvPr id="34" name="Oval 33"/>
          <p:cNvSpPr/>
          <p:nvPr/>
        </p:nvSpPr>
        <p:spPr>
          <a:xfrm>
            <a:off x="0" y="2743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4</a:t>
            </a:r>
            <a:endParaRPr lang="en-US" dirty="0"/>
          </a:p>
        </p:txBody>
      </p:sp>
      <p:sp>
        <p:nvSpPr>
          <p:cNvPr id="35" name="Oval 34"/>
          <p:cNvSpPr/>
          <p:nvPr/>
        </p:nvSpPr>
        <p:spPr>
          <a:xfrm>
            <a:off x="0" y="3505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5</a:t>
            </a:r>
            <a:endParaRPr lang="en-US" dirty="0"/>
          </a:p>
        </p:txBody>
      </p:sp>
      <p:sp>
        <p:nvSpPr>
          <p:cNvPr id="36" name="Oval 35"/>
          <p:cNvSpPr/>
          <p:nvPr/>
        </p:nvSpPr>
        <p:spPr>
          <a:xfrm>
            <a:off x="0" y="4267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6</a:t>
            </a:r>
            <a:endParaRPr lang="en-US" dirty="0"/>
          </a:p>
        </p:txBody>
      </p:sp>
      <p:sp>
        <p:nvSpPr>
          <p:cNvPr id="38" name="Oval 37"/>
          <p:cNvSpPr/>
          <p:nvPr/>
        </p:nvSpPr>
        <p:spPr>
          <a:xfrm>
            <a:off x="0" y="5029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7</a:t>
            </a:r>
            <a:endParaRPr lang="en-US" dirty="0"/>
          </a:p>
        </p:txBody>
      </p:sp>
      <p:sp>
        <p:nvSpPr>
          <p:cNvPr id="39" name="Oval 38"/>
          <p:cNvSpPr/>
          <p:nvPr/>
        </p:nvSpPr>
        <p:spPr>
          <a:xfrm>
            <a:off x="0" y="57150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8</a:t>
            </a:r>
            <a:endParaRPr lang="en-US" dirty="0"/>
          </a:p>
        </p:txBody>
      </p:sp>
      <p:sp>
        <p:nvSpPr>
          <p:cNvPr id="40" name="Oval 39"/>
          <p:cNvSpPr/>
          <p:nvPr/>
        </p:nvSpPr>
        <p:spPr>
          <a:xfrm>
            <a:off x="0" y="64008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9</a:t>
            </a:r>
            <a:endParaRPr lang="en-US" dirty="0"/>
          </a:p>
        </p:txBody>
      </p:sp>
      <p:sp>
        <p:nvSpPr>
          <p:cNvPr id="42" name="TextBox 41"/>
          <p:cNvSpPr txBox="1"/>
          <p:nvPr/>
        </p:nvSpPr>
        <p:spPr>
          <a:xfrm>
            <a:off x="914400" y="2667000"/>
            <a:ext cx="6720875" cy="523220"/>
          </a:xfrm>
          <a:prstGeom prst="rect">
            <a:avLst/>
          </a:prstGeom>
          <a:noFill/>
        </p:spPr>
        <p:txBody>
          <a:bodyPr wrap="square" rtlCol="0">
            <a:spAutoFit/>
          </a:bodyPr>
          <a:lstStyle/>
          <a:p>
            <a:r>
              <a:rPr lang="en-US" sz="2800" dirty="0" err="1" smtClean="0"/>
              <a:t>Equivariant</a:t>
            </a:r>
            <a:r>
              <a:rPr lang="en-US" sz="2800" dirty="0" smtClean="0"/>
              <a:t> twisted K-theory of a point</a:t>
            </a:r>
            <a:endParaRPr lang="en-US" sz="2800" dirty="0"/>
          </a:p>
        </p:txBody>
      </p:sp>
      <p:sp>
        <p:nvSpPr>
          <p:cNvPr id="43" name="TextBox 42"/>
          <p:cNvSpPr txBox="1"/>
          <p:nvPr/>
        </p:nvSpPr>
        <p:spPr>
          <a:xfrm>
            <a:off x="990600" y="3429000"/>
            <a:ext cx="7315200" cy="523220"/>
          </a:xfrm>
          <a:prstGeom prst="rect">
            <a:avLst/>
          </a:prstGeom>
          <a:noFill/>
        </p:spPr>
        <p:txBody>
          <a:bodyPr wrap="square" rtlCol="0">
            <a:spAutoFit/>
          </a:bodyPr>
          <a:lstStyle/>
          <a:p>
            <a:r>
              <a:rPr lang="en-US" sz="2800" dirty="0" smtClean="0"/>
              <a:t>Finite-dimensional systems and the 10 CT-groups</a:t>
            </a:r>
            <a:endParaRPr lang="en-US" sz="2800" dirty="0"/>
          </a:p>
        </p:txBody>
      </p:sp>
      <p:sp>
        <p:nvSpPr>
          <p:cNvPr id="44" name="TextBox 43"/>
          <p:cNvSpPr txBox="1"/>
          <p:nvPr/>
        </p:nvSpPr>
        <p:spPr>
          <a:xfrm>
            <a:off x="990600" y="4191000"/>
            <a:ext cx="7848600" cy="523220"/>
          </a:xfrm>
          <a:prstGeom prst="rect">
            <a:avLst/>
          </a:prstGeom>
          <a:noFill/>
        </p:spPr>
        <p:txBody>
          <a:bodyPr wrap="square" rtlCol="0">
            <a:spAutoFit/>
          </a:bodyPr>
          <a:lstStyle/>
          <a:p>
            <a:r>
              <a:rPr lang="en-US" sz="2800" dirty="0" smtClean="0"/>
              <a:t>Digression: Dyson’s 3-fold way and </a:t>
            </a:r>
            <a:r>
              <a:rPr lang="en-US" sz="2800" dirty="0" err="1" smtClean="0"/>
              <a:t>Altland-Zirnbauer</a:t>
            </a:r>
            <a:r>
              <a:rPr lang="en-US" sz="2800" dirty="0" smtClean="0"/>
              <a:t> </a:t>
            </a:r>
            <a:endParaRPr lang="en-US" sz="2800" dirty="0"/>
          </a:p>
        </p:txBody>
      </p:sp>
      <p:sp>
        <p:nvSpPr>
          <p:cNvPr id="45" name="TextBox 44"/>
          <p:cNvSpPr txBox="1"/>
          <p:nvPr/>
        </p:nvSpPr>
        <p:spPr>
          <a:xfrm>
            <a:off x="990600" y="4953000"/>
            <a:ext cx="6720875" cy="523220"/>
          </a:xfrm>
          <a:prstGeom prst="rect">
            <a:avLst/>
          </a:prstGeom>
          <a:noFill/>
        </p:spPr>
        <p:txBody>
          <a:bodyPr wrap="square" rtlCol="0">
            <a:spAutoFit/>
          </a:bodyPr>
          <a:lstStyle/>
          <a:p>
            <a:r>
              <a:rPr lang="en-US" sz="2800" dirty="0" smtClean="0"/>
              <a:t>Bloch Theory</a:t>
            </a:r>
            <a:endParaRPr lang="en-US" sz="2800" dirty="0"/>
          </a:p>
        </p:txBody>
      </p:sp>
      <p:sp>
        <p:nvSpPr>
          <p:cNvPr id="46" name="TextBox 45"/>
          <p:cNvSpPr txBox="1"/>
          <p:nvPr/>
        </p:nvSpPr>
        <p:spPr>
          <a:xfrm>
            <a:off x="1066800" y="5638800"/>
            <a:ext cx="6720875" cy="523220"/>
          </a:xfrm>
          <a:prstGeom prst="rect">
            <a:avLst/>
          </a:prstGeom>
          <a:noFill/>
        </p:spPr>
        <p:txBody>
          <a:bodyPr wrap="square" rtlCol="0">
            <a:spAutoFit/>
          </a:bodyPr>
          <a:lstStyle/>
          <a:p>
            <a:r>
              <a:rPr lang="en-US" sz="2800" dirty="0" err="1" smtClean="0"/>
              <a:t>Equivariant</a:t>
            </a:r>
            <a:r>
              <a:rPr lang="en-US" sz="2800" dirty="0" smtClean="0"/>
              <a:t> twisted K-theory of a </a:t>
            </a:r>
            <a:r>
              <a:rPr lang="en-US" sz="2800" dirty="0" err="1" smtClean="0"/>
              <a:t>groupoid</a:t>
            </a:r>
            <a:r>
              <a:rPr lang="en-US" sz="2800" dirty="0" smtClean="0"/>
              <a:t>. </a:t>
            </a:r>
            <a:endParaRPr lang="en-US" sz="2800" dirty="0"/>
          </a:p>
        </p:txBody>
      </p:sp>
      <p:sp>
        <p:nvSpPr>
          <p:cNvPr id="22" name="TextBox 21"/>
          <p:cNvSpPr txBox="1"/>
          <p:nvPr/>
        </p:nvSpPr>
        <p:spPr>
          <a:xfrm>
            <a:off x="990600" y="186670"/>
            <a:ext cx="7620000" cy="523220"/>
          </a:xfrm>
          <a:prstGeom prst="rect">
            <a:avLst/>
          </a:prstGeom>
          <a:noFill/>
        </p:spPr>
        <p:txBody>
          <a:bodyPr wrap="square" rtlCol="0">
            <a:spAutoFit/>
          </a:bodyPr>
          <a:lstStyle/>
          <a:p>
            <a:r>
              <a:rPr lang="en-US" sz="2800" dirty="0" smtClean="0">
                <a:solidFill>
                  <a:srgbClr val="FF0000"/>
                </a:solidFill>
              </a:rPr>
              <a:t>Introduction</a:t>
            </a:r>
            <a:endParaRPr lang="en-US" sz="2800" dirty="0">
              <a:solidFill>
                <a:srgbClr val="FF0000"/>
              </a:solidFill>
            </a:endParaRPr>
          </a:p>
        </p:txBody>
      </p:sp>
    </p:spTree>
    <p:extLst>
      <p:ext uri="{BB962C8B-B14F-4D97-AF65-F5344CB8AC3E}">
        <p14:creationId xmlns:p14="http://schemas.microsoft.com/office/powerpoint/2010/main" val="55789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1143000"/>
          </a:xfrm>
        </p:spPr>
        <p:txBody>
          <a:bodyPr>
            <a:normAutofit fontScale="90000"/>
          </a:bodyPr>
          <a:lstStyle/>
          <a:p>
            <a:r>
              <a:rPr lang="en-US" dirty="0" smtClean="0"/>
              <a:t>Symmetry in Quantum Mechanics: Wigner’s Theorem </a:t>
            </a:r>
            <a:endParaRPr lang="en-US" dirty="0"/>
          </a:p>
        </p:txBody>
      </p:sp>
      <p:pic>
        <p:nvPicPr>
          <p:cNvPr id="6" name="Picture 5"/>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2041433" y="1476099"/>
            <a:ext cx="400050" cy="369570"/>
          </a:xfrm>
          <a:prstGeom prst="rect">
            <a:avLst/>
          </a:prstGeom>
        </p:spPr>
      </p:pic>
      <p:sp>
        <p:nvSpPr>
          <p:cNvPr id="5" name="TextBox 4"/>
          <p:cNvSpPr txBox="1"/>
          <p:nvPr/>
        </p:nvSpPr>
        <p:spPr>
          <a:xfrm>
            <a:off x="3163432" y="1440713"/>
            <a:ext cx="4191000" cy="523220"/>
          </a:xfrm>
          <a:prstGeom prst="rect">
            <a:avLst/>
          </a:prstGeom>
          <a:noFill/>
        </p:spPr>
        <p:txBody>
          <a:bodyPr wrap="square" rtlCol="0">
            <a:spAutoFit/>
          </a:bodyPr>
          <a:lstStyle/>
          <a:p>
            <a:r>
              <a:rPr lang="en-US" sz="2800" dirty="0" smtClean="0">
                <a:solidFill>
                  <a:srgbClr val="FF0000"/>
                </a:solidFill>
              </a:rPr>
              <a:t>Complex Hilbert space</a:t>
            </a:r>
            <a:endParaRPr lang="en-US" sz="2800" dirty="0">
              <a:solidFill>
                <a:srgbClr val="FF0000"/>
              </a:solidFill>
            </a:endParaRPr>
          </a:p>
        </p:txBody>
      </p:sp>
      <p:pic>
        <p:nvPicPr>
          <p:cNvPr id="16" name="Picture 15"/>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172005" y="2972882"/>
            <a:ext cx="1931670" cy="510540"/>
          </a:xfrm>
          <a:prstGeom prst="rect">
            <a:avLst/>
          </a:prstGeom>
        </p:spPr>
      </p:pic>
      <p:sp>
        <p:nvSpPr>
          <p:cNvPr id="7" name="TextBox 6"/>
          <p:cNvSpPr txBox="1"/>
          <p:nvPr/>
        </p:nvSpPr>
        <p:spPr>
          <a:xfrm>
            <a:off x="2241458" y="2696037"/>
            <a:ext cx="4719189" cy="954107"/>
          </a:xfrm>
          <a:prstGeom prst="rect">
            <a:avLst/>
          </a:prstGeom>
          <a:noFill/>
        </p:spPr>
        <p:txBody>
          <a:bodyPr wrap="square" rtlCol="0">
            <a:spAutoFit/>
          </a:bodyPr>
          <a:lstStyle/>
          <a:p>
            <a:r>
              <a:rPr lang="en-US" sz="2800" dirty="0" err="1" smtClean="0">
                <a:solidFill>
                  <a:srgbClr val="0070C0"/>
                </a:solidFill>
              </a:rPr>
              <a:t>Automorphisms</a:t>
            </a:r>
            <a:r>
              <a:rPr lang="en-US" sz="2800" dirty="0" smtClean="0">
                <a:solidFill>
                  <a:srgbClr val="0070C0"/>
                </a:solidFill>
              </a:rPr>
              <a:t> preserving quantum overlaps</a:t>
            </a:r>
            <a:endParaRPr lang="en-US" sz="2800" dirty="0">
              <a:solidFill>
                <a:srgbClr val="0070C0"/>
              </a:solidFill>
            </a:endParaRPr>
          </a:p>
        </p:txBody>
      </p:sp>
      <p:pic>
        <p:nvPicPr>
          <p:cNvPr id="18" name="Picture 17"/>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6689893" y="2953122"/>
            <a:ext cx="1958340" cy="510540"/>
          </a:xfrm>
          <a:prstGeom prst="rect">
            <a:avLst/>
          </a:prstGeom>
        </p:spPr>
      </p:pic>
      <p:sp>
        <p:nvSpPr>
          <p:cNvPr id="9" name="TextBox 8"/>
          <p:cNvSpPr txBox="1"/>
          <p:nvPr/>
        </p:nvSpPr>
        <p:spPr>
          <a:xfrm>
            <a:off x="-44542" y="3842090"/>
            <a:ext cx="2286000" cy="1077218"/>
          </a:xfrm>
          <a:prstGeom prst="rect">
            <a:avLst/>
          </a:prstGeom>
          <a:noFill/>
        </p:spPr>
        <p:txBody>
          <a:bodyPr wrap="square" rtlCol="0">
            <a:spAutoFit/>
          </a:bodyPr>
          <a:lstStyle/>
          <a:p>
            <a:r>
              <a:rPr lang="en-US" sz="3200" dirty="0" smtClean="0">
                <a:solidFill>
                  <a:srgbClr val="7030A0"/>
                </a:solidFill>
              </a:rPr>
              <a:t>Wigner’s Theorem: </a:t>
            </a:r>
            <a:endParaRPr lang="en-US" sz="3200" dirty="0">
              <a:solidFill>
                <a:srgbClr val="7030A0"/>
              </a:solidFill>
            </a:endParaRPr>
          </a:p>
        </p:txBody>
      </p:sp>
      <p:pic>
        <p:nvPicPr>
          <p:cNvPr id="29" name="Picture 28"/>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2057376" y="4096142"/>
            <a:ext cx="6838520" cy="406910"/>
          </a:xfrm>
          <a:prstGeom prst="rect">
            <a:avLst/>
          </a:prstGeom>
        </p:spPr>
      </p:pic>
      <p:sp>
        <p:nvSpPr>
          <p:cNvPr id="12" name="TextBox 11"/>
          <p:cNvSpPr txBox="1"/>
          <p:nvPr/>
        </p:nvSpPr>
        <p:spPr>
          <a:xfrm>
            <a:off x="172005" y="5128144"/>
            <a:ext cx="3714195" cy="1077218"/>
          </a:xfrm>
          <a:prstGeom prst="rect">
            <a:avLst/>
          </a:prstGeom>
          <a:noFill/>
        </p:spPr>
        <p:txBody>
          <a:bodyPr wrap="square" rtlCol="0">
            <a:spAutoFit/>
          </a:bodyPr>
          <a:lstStyle/>
          <a:p>
            <a:r>
              <a:rPr lang="en-US" sz="3200" dirty="0" smtClean="0">
                <a:solidFill>
                  <a:srgbClr val="00B050"/>
                </a:solidFill>
              </a:rPr>
              <a:t>Two components: unitary &amp; </a:t>
            </a:r>
            <a:r>
              <a:rPr lang="en-US" sz="3200" dirty="0" err="1" smtClean="0">
                <a:solidFill>
                  <a:srgbClr val="00B050"/>
                </a:solidFill>
              </a:rPr>
              <a:t>antiunitary</a:t>
            </a:r>
            <a:endParaRPr lang="en-US" sz="3200" dirty="0">
              <a:solidFill>
                <a:srgbClr val="00B050"/>
              </a:solidFill>
            </a:endParaRPr>
          </a:p>
        </p:txBody>
      </p:sp>
      <p:cxnSp>
        <p:nvCxnSpPr>
          <p:cNvPr id="14" name="Straight Arrow Connector 13"/>
          <p:cNvCxnSpPr/>
          <p:nvPr/>
        </p:nvCxnSpPr>
        <p:spPr>
          <a:xfrm>
            <a:off x="5006929" y="4722946"/>
            <a:ext cx="489369" cy="8822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400800" y="4719487"/>
            <a:ext cx="381000" cy="88571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4991845" y="5863916"/>
            <a:ext cx="2487930" cy="506730"/>
          </a:xfrm>
          <a:prstGeom prst="rect">
            <a:avLst/>
          </a:prstGeom>
        </p:spPr>
      </p:pic>
      <p:pic>
        <p:nvPicPr>
          <p:cNvPr id="13" name="Picture 12"/>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2041433" y="2052994"/>
            <a:ext cx="708660" cy="369570"/>
          </a:xfrm>
          <a:prstGeom prst="rect">
            <a:avLst/>
          </a:prstGeom>
        </p:spPr>
      </p:pic>
      <p:sp>
        <p:nvSpPr>
          <p:cNvPr id="19" name="TextBox 18"/>
          <p:cNvSpPr txBox="1"/>
          <p:nvPr/>
        </p:nvSpPr>
        <p:spPr>
          <a:xfrm>
            <a:off x="3174066" y="2020386"/>
            <a:ext cx="5055534" cy="523220"/>
          </a:xfrm>
          <a:prstGeom prst="rect">
            <a:avLst/>
          </a:prstGeom>
          <a:noFill/>
        </p:spPr>
        <p:txBody>
          <a:bodyPr wrap="square" rtlCol="0">
            <a:spAutoFit/>
          </a:bodyPr>
          <a:lstStyle/>
          <a:p>
            <a:r>
              <a:rPr lang="en-US" sz="2800" dirty="0" smtClean="0">
                <a:solidFill>
                  <a:srgbClr val="FF0000"/>
                </a:solidFill>
              </a:rPr>
              <a:t>Pure states: Rank one projectors</a:t>
            </a:r>
            <a:endParaRPr lang="en-US" sz="2800" dirty="0">
              <a:solidFill>
                <a:srgbClr val="FF0000"/>
              </a:solidFill>
            </a:endParaRPr>
          </a:p>
        </p:txBody>
      </p:sp>
      <p:pic>
        <p:nvPicPr>
          <p:cNvPr id="26" name="Picture 25"/>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4454908" y="4960718"/>
            <a:ext cx="605790" cy="457200"/>
          </a:xfrm>
          <a:prstGeom prst="rect">
            <a:avLst/>
          </a:prstGeom>
        </p:spPr>
      </p:pic>
      <p:pic>
        <p:nvPicPr>
          <p:cNvPr id="27" name="Picture 26"/>
          <p:cNvPicPr>
            <a:picLocks noChangeAspect="1"/>
          </p:cNvPicPr>
          <p:nvPr>
            <p:custDataLst>
              <p:tags r:id="rId8"/>
            </p:custDataLst>
          </p:nvPr>
        </p:nvPicPr>
        <p:blipFill>
          <a:blip r:embed="rId17" cstate="print">
            <a:extLst>
              <a:ext uri="{28A0092B-C50C-407E-A947-70E740481C1C}">
                <a14:useLocalDpi xmlns:a14="http://schemas.microsoft.com/office/drawing/2010/main" val="0"/>
              </a:ext>
            </a:extLst>
          </a:blip>
          <a:stretch>
            <a:fillRect/>
          </a:stretch>
        </p:blipFill>
        <p:spPr>
          <a:xfrm>
            <a:off x="6898117" y="4991669"/>
            <a:ext cx="822960" cy="45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2"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21" cstate="print">
            <a:extLst>
              <a:ext uri="{28A0092B-C50C-407E-A947-70E740481C1C}">
                <a14:useLocalDpi xmlns:a14="http://schemas.microsoft.com/office/drawing/2010/main" val="0"/>
              </a:ext>
            </a:extLst>
          </a:blip>
          <a:stretch>
            <a:fillRect/>
          </a:stretch>
        </p:blipFill>
        <p:spPr>
          <a:xfrm>
            <a:off x="838200" y="3962400"/>
            <a:ext cx="7239000" cy="462054"/>
          </a:xfrm>
          <a:prstGeom prst="rect">
            <a:avLst/>
          </a:prstGeom>
        </p:spPr>
      </p:pic>
      <p:cxnSp>
        <p:nvCxnSpPr>
          <p:cNvPr id="4" name="Straight Arrow Connector 3"/>
          <p:cNvCxnSpPr/>
          <p:nvPr/>
        </p:nvCxnSpPr>
        <p:spPr>
          <a:xfrm>
            <a:off x="4181348" y="4635705"/>
            <a:ext cx="552704" cy="7905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5444068" y="4726120"/>
            <a:ext cx="552704" cy="7905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custDataLst>
              <p:tags r:id="rId2"/>
            </p:custDataLst>
          </p:nvPr>
        </p:nvPicPr>
        <p:blipFill>
          <a:blip r:embed="rId22" cstate="print">
            <a:extLst>
              <a:ext uri="{28A0092B-C50C-407E-A947-70E740481C1C}">
                <a14:useLocalDpi xmlns:a14="http://schemas.microsoft.com/office/drawing/2010/main" val="0"/>
              </a:ext>
            </a:extLst>
          </a:blip>
          <a:stretch>
            <a:fillRect/>
          </a:stretch>
        </p:blipFill>
        <p:spPr>
          <a:xfrm>
            <a:off x="4384199" y="5766661"/>
            <a:ext cx="1856165" cy="405539"/>
          </a:xfrm>
          <a:prstGeom prst="rect">
            <a:avLst/>
          </a:prstGeom>
        </p:spPr>
      </p:pic>
      <p:pic>
        <p:nvPicPr>
          <p:cNvPr id="7" name="Picture 6"/>
          <p:cNvPicPr>
            <a:picLocks noChangeAspect="1"/>
          </p:cNvPicPr>
          <p:nvPr>
            <p:custDataLst>
              <p:tags r:id="rId3"/>
            </p:custDataLst>
          </p:nvPr>
        </p:nvPicPr>
        <p:blipFill>
          <a:blip r:embed="rId23" cstate="print">
            <a:extLst>
              <a:ext uri="{28A0092B-C50C-407E-A947-70E740481C1C}">
                <a14:useLocalDpi xmlns:a14="http://schemas.microsoft.com/office/drawing/2010/main" val="0"/>
              </a:ext>
            </a:extLst>
          </a:blip>
          <a:stretch>
            <a:fillRect/>
          </a:stretch>
        </p:blipFill>
        <p:spPr>
          <a:xfrm>
            <a:off x="3311908" y="4800962"/>
            <a:ext cx="732333" cy="592886"/>
          </a:xfrm>
          <a:prstGeom prst="rect">
            <a:avLst/>
          </a:prstGeom>
        </p:spPr>
      </p:pic>
      <p:pic>
        <p:nvPicPr>
          <p:cNvPr id="8" name="Picture 7"/>
          <p:cNvPicPr>
            <a:picLocks noChangeAspect="1"/>
          </p:cNvPicPr>
          <p:nvPr>
            <p:custDataLst>
              <p:tags r:id="rId4"/>
            </p:custDataLst>
          </p:nvPr>
        </p:nvPicPr>
        <p:blipFill>
          <a:blip r:embed="rId24" cstate="print">
            <a:extLst>
              <a:ext uri="{28A0092B-C50C-407E-A947-70E740481C1C}">
                <a14:useLocalDpi xmlns:a14="http://schemas.microsoft.com/office/drawing/2010/main" val="0"/>
              </a:ext>
            </a:extLst>
          </a:blip>
          <a:stretch>
            <a:fillRect/>
          </a:stretch>
        </p:blipFill>
        <p:spPr>
          <a:xfrm>
            <a:off x="6459662" y="4751029"/>
            <a:ext cx="994867" cy="592886"/>
          </a:xfrm>
          <a:prstGeom prst="rect">
            <a:avLst/>
          </a:prstGeom>
        </p:spPr>
      </p:pic>
      <p:sp>
        <p:nvSpPr>
          <p:cNvPr id="10" name="Title 9"/>
          <p:cNvSpPr>
            <a:spLocks noGrp="1"/>
          </p:cNvSpPr>
          <p:nvPr>
            <p:ph type="title"/>
          </p:nvPr>
        </p:nvSpPr>
        <p:spPr>
          <a:xfrm>
            <a:off x="342900" y="-15499"/>
            <a:ext cx="8229600" cy="1143000"/>
          </a:xfrm>
        </p:spPr>
        <p:txBody>
          <a:bodyPr>
            <a:normAutofit fontScale="90000"/>
          </a:bodyPr>
          <a:lstStyle/>
          <a:p>
            <a:r>
              <a:rPr lang="en-US" dirty="0" smtClean="0"/>
              <a:t>Symmetry Group G of the Quantum State Space</a:t>
            </a:r>
            <a:endParaRPr lang="en-US" dirty="0"/>
          </a:p>
        </p:txBody>
      </p:sp>
      <p:pic>
        <p:nvPicPr>
          <p:cNvPr id="11" name="Picture 10"/>
          <p:cNvPicPr>
            <a:picLocks noChangeAspect="1"/>
          </p:cNvPicPr>
          <p:nvPr>
            <p:custDataLst>
              <p:tags r:id="rId5"/>
            </p:custDataLst>
          </p:nvPr>
        </p:nvPicPr>
        <p:blipFill>
          <a:blip r:embed="rId25" cstate="print">
            <a:extLst>
              <a:ext uri="{28A0092B-C50C-407E-A947-70E740481C1C}">
                <a14:useLocalDpi xmlns:a14="http://schemas.microsoft.com/office/drawing/2010/main" val="0"/>
              </a:ext>
            </a:extLst>
          </a:blip>
          <a:stretch>
            <a:fillRect/>
          </a:stretch>
        </p:blipFill>
        <p:spPr>
          <a:xfrm>
            <a:off x="6346693" y="2135664"/>
            <a:ext cx="361950" cy="369570"/>
          </a:xfrm>
          <a:prstGeom prst="rect">
            <a:avLst/>
          </a:prstGeom>
        </p:spPr>
      </p:pic>
      <p:pic>
        <p:nvPicPr>
          <p:cNvPr id="13" name="Picture 12"/>
          <p:cNvPicPr>
            <a:picLocks noChangeAspect="1"/>
          </p:cNvPicPr>
          <p:nvPr>
            <p:custDataLst>
              <p:tags r:id="rId6"/>
            </p:custDataLst>
          </p:nvPr>
        </p:nvPicPr>
        <p:blipFill>
          <a:blip r:embed="rId26" cstate="print">
            <a:extLst>
              <a:ext uri="{28A0092B-C50C-407E-A947-70E740481C1C}">
                <a14:useLocalDpi xmlns:a14="http://schemas.microsoft.com/office/drawing/2010/main" val="0"/>
              </a:ext>
            </a:extLst>
          </a:blip>
          <a:stretch>
            <a:fillRect/>
          </a:stretch>
        </p:blipFill>
        <p:spPr>
          <a:xfrm>
            <a:off x="6835139" y="3042650"/>
            <a:ext cx="243840" cy="335280"/>
          </a:xfrm>
          <a:prstGeom prst="rect">
            <a:avLst/>
          </a:prstGeom>
        </p:spPr>
      </p:pic>
      <p:pic>
        <p:nvPicPr>
          <p:cNvPr id="15" name="Picture 14"/>
          <p:cNvPicPr>
            <a:picLocks noChangeAspect="1"/>
          </p:cNvPicPr>
          <p:nvPr>
            <p:custDataLst>
              <p:tags r:id="rId7"/>
            </p:custDataLst>
          </p:nvPr>
        </p:nvPicPr>
        <p:blipFill>
          <a:blip r:embed="rId27" cstate="print">
            <a:extLst>
              <a:ext uri="{28A0092B-C50C-407E-A947-70E740481C1C}">
                <a14:useLocalDpi xmlns:a14="http://schemas.microsoft.com/office/drawing/2010/main" val="0"/>
              </a:ext>
            </a:extLst>
          </a:blip>
          <a:stretch>
            <a:fillRect/>
          </a:stretch>
        </p:blipFill>
        <p:spPr>
          <a:xfrm>
            <a:off x="3026440" y="2907373"/>
            <a:ext cx="461010" cy="445770"/>
          </a:xfrm>
          <a:prstGeom prst="rect">
            <a:avLst/>
          </a:prstGeom>
        </p:spPr>
      </p:pic>
      <p:pic>
        <p:nvPicPr>
          <p:cNvPr id="17" name="Picture 16"/>
          <p:cNvPicPr>
            <a:picLocks noChangeAspect="1"/>
          </p:cNvPicPr>
          <p:nvPr>
            <p:custDataLst>
              <p:tags r:id="rId8"/>
            </p:custDataLst>
          </p:nvPr>
        </p:nvPicPr>
        <p:blipFill>
          <a:blip r:embed="rId28" cstate="print">
            <a:extLst>
              <a:ext uri="{28A0092B-C50C-407E-A947-70E740481C1C}">
                <a14:useLocalDpi xmlns:a14="http://schemas.microsoft.com/office/drawing/2010/main" val="0"/>
              </a:ext>
            </a:extLst>
          </a:blip>
          <a:stretch>
            <a:fillRect/>
          </a:stretch>
        </p:blipFill>
        <p:spPr>
          <a:xfrm>
            <a:off x="3681986" y="2096710"/>
            <a:ext cx="582930" cy="369570"/>
          </a:xfrm>
          <a:prstGeom prst="rect">
            <a:avLst/>
          </a:prstGeom>
        </p:spPr>
      </p:pic>
      <p:pic>
        <p:nvPicPr>
          <p:cNvPr id="19" name="Picture 18"/>
          <p:cNvPicPr>
            <a:picLocks noChangeAspect="1"/>
          </p:cNvPicPr>
          <p:nvPr>
            <p:custDataLst>
              <p:tags r:id="rId9"/>
            </p:custDataLst>
          </p:nvPr>
        </p:nvPicPr>
        <p:blipFill>
          <a:blip r:embed="rId29" cstate="print">
            <a:extLst>
              <a:ext uri="{28A0092B-C50C-407E-A947-70E740481C1C}">
                <a14:useLocalDpi xmlns:a14="http://schemas.microsoft.com/office/drawing/2010/main" val="0"/>
              </a:ext>
            </a:extLst>
          </a:blip>
          <a:stretch>
            <a:fillRect/>
          </a:stretch>
        </p:blipFill>
        <p:spPr>
          <a:xfrm>
            <a:off x="3636446" y="2782943"/>
            <a:ext cx="439208" cy="829615"/>
          </a:xfrm>
          <a:prstGeom prst="rect">
            <a:avLst/>
          </a:prstGeom>
        </p:spPr>
      </p:pic>
      <p:pic>
        <p:nvPicPr>
          <p:cNvPr id="20" name="Picture 19"/>
          <p:cNvPicPr>
            <a:picLocks noChangeAspect="1"/>
          </p:cNvPicPr>
          <p:nvPr>
            <p:custDataLst>
              <p:tags r:id="rId10"/>
            </p:custDataLst>
          </p:nvPr>
        </p:nvPicPr>
        <p:blipFill>
          <a:blip r:embed="rId29" cstate="print">
            <a:extLst>
              <a:ext uri="{28A0092B-C50C-407E-A947-70E740481C1C}">
                <a14:useLocalDpi xmlns:a14="http://schemas.microsoft.com/office/drawing/2010/main" val="0"/>
              </a:ext>
            </a:extLst>
          </a:blip>
          <a:stretch>
            <a:fillRect/>
          </a:stretch>
        </p:blipFill>
        <p:spPr>
          <a:xfrm>
            <a:off x="6343815" y="2759846"/>
            <a:ext cx="402872" cy="900888"/>
          </a:xfrm>
          <a:prstGeom prst="rect">
            <a:avLst/>
          </a:prstGeom>
        </p:spPr>
      </p:pic>
      <p:pic>
        <p:nvPicPr>
          <p:cNvPr id="22" name="Picture 21"/>
          <p:cNvPicPr>
            <a:picLocks noChangeAspect="1"/>
          </p:cNvPicPr>
          <p:nvPr>
            <p:custDataLst>
              <p:tags r:id="rId11"/>
            </p:custDataLst>
          </p:nvPr>
        </p:nvPicPr>
        <p:blipFill>
          <a:blip r:embed="rId30" cstate="print">
            <a:extLst>
              <a:ext uri="{28A0092B-C50C-407E-A947-70E740481C1C}">
                <a14:useLocalDpi xmlns:a14="http://schemas.microsoft.com/office/drawing/2010/main" val="0"/>
              </a:ext>
            </a:extLst>
          </a:blip>
          <a:stretch>
            <a:fillRect/>
          </a:stretch>
        </p:blipFill>
        <p:spPr>
          <a:xfrm>
            <a:off x="2798199" y="2162739"/>
            <a:ext cx="453390" cy="266700"/>
          </a:xfrm>
          <a:prstGeom prst="rect">
            <a:avLst/>
          </a:prstGeom>
        </p:spPr>
      </p:pic>
      <p:pic>
        <p:nvPicPr>
          <p:cNvPr id="23" name="Picture 22"/>
          <p:cNvPicPr>
            <a:picLocks noChangeAspect="1"/>
          </p:cNvPicPr>
          <p:nvPr>
            <p:custDataLst>
              <p:tags r:id="rId12"/>
            </p:custDataLst>
          </p:nvPr>
        </p:nvPicPr>
        <p:blipFill>
          <a:blip r:embed="rId30" cstate="print">
            <a:extLst>
              <a:ext uri="{28A0092B-C50C-407E-A947-70E740481C1C}">
                <a14:useLocalDpi xmlns:a14="http://schemas.microsoft.com/office/drawing/2010/main" val="0"/>
              </a:ext>
            </a:extLst>
          </a:blip>
          <a:stretch>
            <a:fillRect/>
          </a:stretch>
        </p:blipFill>
        <p:spPr>
          <a:xfrm>
            <a:off x="4736058" y="2054318"/>
            <a:ext cx="920375" cy="541397"/>
          </a:xfrm>
          <a:prstGeom prst="rect">
            <a:avLst/>
          </a:prstGeom>
        </p:spPr>
      </p:pic>
      <p:pic>
        <p:nvPicPr>
          <p:cNvPr id="25" name="Picture 24"/>
          <p:cNvPicPr>
            <a:picLocks noChangeAspect="1"/>
          </p:cNvPicPr>
          <p:nvPr>
            <p:custDataLst>
              <p:tags r:id="rId13"/>
            </p:custDataLst>
          </p:nvPr>
        </p:nvPicPr>
        <p:blipFill>
          <a:blip r:embed="rId31" cstate="print">
            <a:extLst>
              <a:ext uri="{28A0092B-C50C-407E-A947-70E740481C1C}">
                <a14:useLocalDpi xmlns:a14="http://schemas.microsoft.com/office/drawing/2010/main" val="0"/>
              </a:ext>
            </a:extLst>
          </a:blip>
          <a:stretch>
            <a:fillRect/>
          </a:stretch>
        </p:blipFill>
        <p:spPr>
          <a:xfrm>
            <a:off x="1516718" y="2098992"/>
            <a:ext cx="967740" cy="510540"/>
          </a:xfrm>
          <a:prstGeom prst="rect">
            <a:avLst/>
          </a:prstGeom>
        </p:spPr>
      </p:pic>
      <p:pic>
        <p:nvPicPr>
          <p:cNvPr id="26" name="Picture 25"/>
          <p:cNvPicPr>
            <a:picLocks noChangeAspect="1"/>
          </p:cNvPicPr>
          <p:nvPr>
            <p:custDataLst>
              <p:tags r:id="rId14"/>
            </p:custDataLst>
          </p:nvPr>
        </p:nvPicPr>
        <p:blipFill>
          <a:blip r:embed="rId30" cstate="print">
            <a:extLst>
              <a:ext uri="{28A0092B-C50C-407E-A947-70E740481C1C}">
                <a14:useLocalDpi xmlns:a14="http://schemas.microsoft.com/office/drawing/2010/main" val="0"/>
              </a:ext>
            </a:extLst>
          </a:blip>
          <a:stretch>
            <a:fillRect/>
          </a:stretch>
        </p:blipFill>
        <p:spPr>
          <a:xfrm>
            <a:off x="7132750" y="2140666"/>
            <a:ext cx="453390" cy="266700"/>
          </a:xfrm>
          <a:prstGeom prst="rect">
            <a:avLst/>
          </a:prstGeom>
        </p:spPr>
      </p:pic>
      <p:pic>
        <p:nvPicPr>
          <p:cNvPr id="27" name="Picture 26"/>
          <p:cNvPicPr>
            <a:picLocks noChangeAspect="1"/>
          </p:cNvPicPr>
          <p:nvPr>
            <p:custDataLst>
              <p:tags r:id="rId15"/>
            </p:custDataLst>
          </p:nvPr>
        </p:nvPicPr>
        <p:blipFill>
          <a:blip r:embed="rId30" cstate="print">
            <a:extLst>
              <a:ext uri="{28A0092B-C50C-407E-A947-70E740481C1C}">
                <a14:useLocalDpi xmlns:a14="http://schemas.microsoft.com/office/drawing/2010/main" val="0"/>
              </a:ext>
            </a:extLst>
          </a:blip>
          <a:stretch>
            <a:fillRect/>
          </a:stretch>
        </p:blipFill>
        <p:spPr>
          <a:xfrm>
            <a:off x="940940" y="2140666"/>
            <a:ext cx="453390" cy="266700"/>
          </a:xfrm>
          <a:prstGeom prst="rect">
            <a:avLst/>
          </a:prstGeom>
        </p:spPr>
      </p:pic>
      <p:pic>
        <p:nvPicPr>
          <p:cNvPr id="29" name="Picture 28"/>
          <p:cNvPicPr>
            <a:picLocks noChangeAspect="1"/>
          </p:cNvPicPr>
          <p:nvPr>
            <p:custDataLst>
              <p:tags r:id="rId16"/>
            </p:custDataLst>
          </p:nvPr>
        </p:nvPicPr>
        <p:blipFill>
          <a:blip r:embed="rId32" cstate="print">
            <a:extLst>
              <a:ext uri="{28A0092B-C50C-407E-A947-70E740481C1C}">
                <a14:useLocalDpi xmlns:a14="http://schemas.microsoft.com/office/drawing/2010/main" val="0"/>
              </a:ext>
            </a:extLst>
          </a:blip>
          <a:stretch>
            <a:fillRect/>
          </a:stretch>
        </p:blipFill>
        <p:spPr>
          <a:xfrm>
            <a:off x="520026" y="2102566"/>
            <a:ext cx="171450" cy="342900"/>
          </a:xfrm>
          <a:prstGeom prst="rect">
            <a:avLst/>
          </a:prstGeom>
        </p:spPr>
      </p:pic>
      <p:pic>
        <p:nvPicPr>
          <p:cNvPr id="30" name="Picture 29"/>
          <p:cNvPicPr>
            <a:picLocks noChangeAspect="1"/>
          </p:cNvPicPr>
          <p:nvPr>
            <p:custDataLst>
              <p:tags r:id="rId17"/>
            </p:custDataLst>
          </p:nvPr>
        </p:nvPicPr>
        <p:blipFill>
          <a:blip r:embed="rId32" cstate="print">
            <a:extLst>
              <a:ext uri="{28A0092B-C50C-407E-A947-70E740481C1C}">
                <a14:useLocalDpi xmlns:a14="http://schemas.microsoft.com/office/drawing/2010/main" val="0"/>
              </a:ext>
            </a:extLst>
          </a:blip>
          <a:stretch>
            <a:fillRect/>
          </a:stretch>
        </p:blipFill>
        <p:spPr>
          <a:xfrm>
            <a:off x="7880672" y="2092246"/>
            <a:ext cx="171450" cy="342900"/>
          </a:xfrm>
          <a:prstGeom prst="rect">
            <a:avLst/>
          </a:prstGeom>
        </p:spPr>
      </p:pic>
      <p:pic>
        <p:nvPicPr>
          <p:cNvPr id="2" name="Picture 1"/>
          <p:cNvPicPr>
            <a:picLocks noChangeAspect="1"/>
          </p:cNvPicPr>
          <p:nvPr>
            <p:custDataLst>
              <p:tags r:id="rId18"/>
            </p:custDataLst>
          </p:nvPr>
        </p:nvPicPr>
        <p:blipFill>
          <a:blip r:embed="rId33" cstate="print">
            <a:extLst>
              <a:ext uri="{28A0092B-C50C-407E-A947-70E740481C1C}">
                <a14:useLocalDpi xmlns:a14="http://schemas.microsoft.com/office/drawing/2010/main" val="0"/>
              </a:ext>
            </a:extLst>
          </a:blip>
          <a:stretch>
            <a:fillRect/>
          </a:stretch>
        </p:blipFill>
        <p:spPr>
          <a:xfrm>
            <a:off x="5556358" y="2740550"/>
            <a:ext cx="579120" cy="457200"/>
          </a:xfrm>
          <a:prstGeom prst="rect">
            <a:avLst/>
          </a:prstGeom>
        </p:spPr>
      </p:pic>
      <p:grpSp>
        <p:nvGrpSpPr>
          <p:cNvPr id="45" name="Group 44"/>
          <p:cNvGrpSpPr/>
          <p:nvPr/>
        </p:nvGrpSpPr>
        <p:grpSpPr>
          <a:xfrm>
            <a:off x="1814256" y="2765517"/>
            <a:ext cx="140792" cy="828285"/>
            <a:chOff x="1828800" y="2765517"/>
            <a:chExt cx="140792" cy="828285"/>
          </a:xfrm>
        </p:grpSpPr>
        <p:cxnSp>
          <p:nvCxnSpPr>
            <p:cNvPr id="36" name="Straight Connector 35"/>
            <p:cNvCxnSpPr/>
            <p:nvPr/>
          </p:nvCxnSpPr>
          <p:spPr>
            <a:xfrm>
              <a:off x="1969592" y="2765517"/>
              <a:ext cx="0" cy="82828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828800" y="2765517"/>
              <a:ext cx="0" cy="828285"/>
            </a:xfrm>
            <a:prstGeom prst="line">
              <a:avLst/>
            </a:prstGeom>
            <a:ln w="57150"/>
          </p:spPr>
          <p:style>
            <a:lnRef idx="1">
              <a:schemeClr val="accent1"/>
            </a:lnRef>
            <a:fillRef idx="0">
              <a:schemeClr val="accent1"/>
            </a:fillRef>
            <a:effectRef idx="0">
              <a:schemeClr val="accent1"/>
            </a:effectRef>
            <a:fontRef idx="minor">
              <a:schemeClr val="tx1"/>
            </a:fontRef>
          </p:style>
        </p:cxnSp>
      </p:grpSp>
      <p:cxnSp>
        <p:nvCxnSpPr>
          <p:cNvPr id="39" name="Straight Arrow Connector 38"/>
          <p:cNvCxnSpPr/>
          <p:nvPr/>
        </p:nvCxnSpPr>
        <p:spPr>
          <a:xfrm flipH="1">
            <a:off x="5350905" y="2620193"/>
            <a:ext cx="1038450" cy="2773655"/>
          </a:xfrm>
          <a:prstGeom prst="straightConnector1">
            <a:avLst/>
          </a:prstGeom>
          <a:ln w="762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027476" y="2541978"/>
            <a:ext cx="1264080" cy="2876122"/>
          </a:xfrm>
          <a:prstGeom prst="straightConnector1">
            <a:avLst/>
          </a:prstGeom>
          <a:ln w="762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4339173" y="2724440"/>
            <a:ext cx="769620" cy="457200"/>
          </a:xfrm>
          <a:prstGeom prst="rect">
            <a:avLst/>
          </a:prstGeom>
        </p:spPr>
      </p:pic>
    </p:spTree>
    <p:extLst>
      <p:ext uri="{BB962C8B-B14F-4D97-AF65-F5344CB8AC3E}">
        <p14:creationId xmlns:p14="http://schemas.microsoft.com/office/powerpoint/2010/main" val="11792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Lighten Up!</a:t>
            </a:r>
            <a:endParaRPr lang="en-US" dirty="0"/>
          </a:p>
        </p:txBody>
      </p:sp>
      <p:sp>
        <p:nvSpPr>
          <p:cNvPr id="4" name="TextBox 3"/>
          <p:cNvSpPr txBox="1"/>
          <p:nvPr/>
        </p:nvSpPr>
        <p:spPr>
          <a:xfrm>
            <a:off x="1464945" y="1721581"/>
            <a:ext cx="6705600" cy="584775"/>
          </a:xfrm>
          <a:prstGeom prst="rect">
            <a:avLst/>
          </a:prstGeom>
          <a:noFill/>
        </p:spPr>
        <p:txBody>
          <a:bodyPr wrap="square" rtlCol="0">
            <a:spAutoFit/>
          </a:bodyPr>
          <a:lstStyle/>
          <a:p>
            <a:r>
              <a:rPr lang="en-US" sz="3200" dirty="0" smtClean="0">
                <a:solidFill>
                  <a:srgbClr val="FF0000"/>
                </a:solidFill>
              </a:rPr>
              <a:t>We need to lighten the notation. </a:t>
            </a:r>
            <a:endParaRPr lang="en-US" sz="3200" dirty="0">
              <a:solidFill>
                <a:srgbClr val="FF0000"/>
              </a:solidFill>
            </a:endParaRPr>
          </a:p>
        </p:txBody>
      </p:sp>
      <p:pic>
        <p:nvPicPr>
          <p:cNvPr id="7" name="Picture 6"/>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5181600" y="2874906"/>
            <a:ext cx="1261110" cy="461010"/>
          </a:xfrm>
          <a:prstGeom prst="rect">
            <a:avLst/>
          </a:prstGeom>
        </p:spPr>
      </p:pic>
      <p:pic>
        <p:nvPicPr>
          <p:cNvPr id="9" name="Picture 8"/>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828800" y="2903000"/>
            <a:ext cx="1482090" cy="461010"/>
          </a:xfrm>
          <a:prstGeom prst="rect">
            <a:avLst/>
          </a:prstGeom>
        </p:spPr>
      </p:pic>
      <p:pic>
        <p:nvPicPr>
          <p:cNvPr id="11" name="Picture 10"/>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4019550" y="3033169"/>
            <a:ext cx="453390" cy="266700"/>
          </a:xfrm>
          <a:prstGeom prst="rect">
            <a:avLst/>
          </a:prstGeom>
        </p:spPr>
      </p:pic>
      <p:sp>
        <p:nvSpPr>
          <p:cNvPr id="12" name="TextBox 11"/>
          <p:cNvSpPr txBox="1"/>
          <p:nvPr/>
        </p:nvSpPr>
        <p:spPr>
          <a:xfrm>
            <a:off x="228600" y="3886200"/>
            <a:ext cx="8839200" cy="584775"/>
          </a:xfrm>
          <a:prstGeom prst="rect">
            <a:avLst/>
          </a:prstGeom>
          <a:noFill/>
        </p:spPr>
        <p:txBody>
          <a:bodyPr wrap="square" rtlCol="0">
            <a:spAutoFit/>
          </a:bodyPr>
          <a:lstStyle/>
          <a:p>
            <a:r>
              <a:rPr lang="en-US" sz="3200" dirty="0">
                <a:solidFill>
                  <a:srgbClr val="7030A0"/>
                </a:solidFill>
              </a:rPr>
              <a:t>d</a:t>
            </a:r>
            <a:r>
              <a:rPr lang="en-US" sz="3200" dirty="0" smtClean="0">
                <a:solidFill>
                  <a:srgbClr val="7030A0"/>
                </a:solidFill>
              </a:rPr>
              <a:t>enotes a lift of g  (there are many: </a:t>
            </a:r>
            <a:r>
              <a:rPr lang="en-US" sz="3200" dirty="0" err="1" smtClean="0">
                <a:solidFill>
                  <a:srgbClr val="7030A0"/>
                </a:solidFill>
              </a:rPr>
              <a:t>torsor</a:t>
            </a:r>
            <a:r>
              <a:rPr lang="en-US" sz="3200" dirty="0" smtClean="0">
                <a:solidFill>
                  <a:srgbClr val="7030A0"/>
                </a:solidFill>
              </a:rPr>
              <a:t> for U(1) )</a:t>
            </a:r>
            <a:endParaRPr lang="en-US" sz="3200" dirty="0">
              <a:solidFill>
                <a:srgbClr val="7030A0"/>
              </a:solidFill>
            </a:endParaRPr>
          </a:p>
        </p:txBody>
      </p:sp>
      <p:pic>
        <p:nvPicPr>
          <p:cNvPr id="5" name="Picture 4"/>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1464945" y="4843082"/>
            <a:ext cx="6595110" cy="510540"/>
          </a:xfrm>
          <a:prstGeom prst="rect">
            <a:avLst/>
          </a:prstGeom>
        </p:spPr>
      </p:pic>
      <p:sp>
        <p:nvSpPr>
          <p:cNvPr id="17" name="TextBox 16"/>
          <p:cNvSpPr txBox="1"/>
          <p:nvPr/>
        </p:nvSpPr>
        <p:spPr>
          <a:xfrm>
            <a:off x="0" y="5715000"/>
            <a:ext cx="8170545" cy="1077218"/>
          </a:xfrm>
          <a:prstGeom prst="rect">
            <a:avLst/>
          </a:prstGeom>
          <a:noFill/>
        </p:spPr>
        <p:txBody>
          <a:bodyPr wrap="square" rtlCol="0">
            <a:spAutoFit/>
          </a:bodyPr>
          <a:lstStyle/>
          <a:p>
            <a:r>
              <a:rPr lang="en-US" sz="3200" dirty="0" smtClean="0">
                <a:solidFill>
                  <a:srgbClr val="C00000"/>
                </a:solidFill>
              </a:rPr>
              <a:t>So, just denote all four </a:t>
            </a:r>
            <a:r>
              <a:rPr lang="en-US" sz="3200" dirty="0" err="1" smtClean="0">
                <a:solidFill>
                  <a:srgbClr val="C00000"/>
                </a:solidFill>
              </a:rPr>
              <a:t>homomorphisms</a:t>
            </a:r>
            <a:r>
              <a:rPr lang="en-US" sz="3200" dirty="0" smtClean="0">
                <a:solidFill>
                  <a:srgbClr val="C00000"/>
                </a:solidFill>
              </a:rPr>
              <a:t> by </a:t>
            </a:r>
            <a:r>
              <a:rPr lang="en-US" sz="3200" dirty="0" smtClean="0">
                <a:solidFill>
                  <a:srgbClr val="C00000"/>
                </a:solidFill>
                <a:sym typeface="Mathematica1" panose="05000502060100000001" pitchFamily="2" charset="2"/>
              </a:rPr>
              <a:t>; distinguish by context. </a:t>
            </a:r>
            <a:endParaRPr lang="en-US" sz="3200" dirty="0">
              <a:solidFill>
                <a:srgbClr val="C00000"/>
              </a:solidFill>
            </a:endParaRPr>
          </a:p>
        </p:txBody>
      </p:sp>
    </p:spTree>
    <p:extLst>
      <p:ext uri="{BB962C8B-B14F-4D97-AF65-F5344CB8AC3E}">
        <p14:creationId xmlns:p14="http://schemas.microsoft.com/office/powerpoint/2010/main" val="314012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color}&#10;\def\CH {{\cal H}}&#10;\def\CP {{\cal P}}&#10;\def\CR {{\cal R}}&#10;\def\CT {{\cal T}}&#10;\def\IP{{\mathbb{P}}}&#10;\def\IZ{{\mathbb{Z}}}&#10;&#10;&#10;\pagestyle{empty}&#10;\begin{document}&#10; &#10;$\color{blue}&#10;1 \rightarrow \Pi \rightarrow G(C) \rightarrow P \rightarrow 1 $&#10;&#10;&#10;&#10;\end{document}"/>
  <p:tag name="IGUANATEXSIZE" val="4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1\rightarrow U(1) \rightarrow {\rm Aut}_{\mathbb{R}}(\CH) &#10;\rightarrow {\rm Aut}(\IP\CH) \rightarrow 1$&#10;&#10;&#10;&#10;&#10;&#10;\end{document}"/>
  <p:tag name="IGUANATEXSIZE" val="40"/>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def\IZ{{\mathbb{Z}}}&#10;&#10;\pagestyle{empty}&#10;\begin{document}&#10; &#10;&#10;   $\phi( \sigma)=+1 $&#10;&#10;&#10;&#10;&#10;&#10;\end{document}"/>
  <p:tag name="IGUANATEXSIZE" val="40"/>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def\IZ{{\mathbb{Z}}}&#10;&#10;\pagestyle{empty}&#10;\begin{document}&#10; &#10;&#10;   $1\rightarrow U(1) \rightarrow U(1)\times M_2 \rightarrow M_2&#10;\rightarrow 1$&#10;&#10;&#10;&#10;&#10;&#10;\end{document}"/>
  <p:tag name="IGUANATEXSIZE" val="40"/>
</p:tagLst>
</file>

<file path=ppt/tags/tag10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def\IZ{{\mathbb{Z}}}&#10;&#10;\pagestyle{empty}&#10;\begin{document}&#10; &#10;&#10;   $\phi( \sigma)=-1 $&#10;&#10;&#10;&#10;&#10;&#10;\end{document}"/>
  <p:tag name="IGUANATEXSIZE" val="40"/>
</p:tagLst>
</file>

<file path=ppt/tags/tag10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def\IZ{{\mathbb{Z}}}&#10;&#10;\pagestyle{empty}&#10;\begin{document}&#10; &#10;&#10;   $1\rightarrow U(1) \rightarrow {\rm Pin}^+(2) \rightarrow M_2&#10;\rightarrow 1$&#10;&#10;&#10;&#10;&#10;&#10;\end{document}"/>
  <p:tag name="IGUANATEXSIZE" val="40"/>
</p:tagLst>
</file>

<file path=ppt/tags/tag10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def\IZ{{\mathbb{Z}}}&#10;&#10;\pagestyle{empty}&#10;\begin{document}&#10; &#10;&#10;   $\phi( \sigma)=-1 $&#10;&#10;&#10;&#10;&#10;&#10;\end{document}"/>
  <p:tag name="IGUANATEXSIZE" val="40"/>
</p:tagLst>
</file>

<file path=ppt/tags/tag10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def\IZ{{\mathbb{Z}}}&#10;&#10;\pagestyle{empty}&#10;\begin{document}&#10; &#10;&#10;   $1\rightarrow U(1) \rightarrow {\rm Pin}^-(2) \rightarrow M_2&#10;\rightarrow 1$&#10;&#10;&#10;&#10;&#10;&#10;\end{document}"/>
  <p:tag name="IGUANATEXSIZE" val="40"/>
</p:tagLst>
</file>

<file path=ppt/tags/tag10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def\IZ{{\mathbb{Z}}}&#10;&#10;\pagestyle{empty}&#10;\begin{document}&#10; &#10;&#10;   $K_{\IZ_2}(pt) \cong \IZ \oplus \IZ \epsilon$&#10;&#10;&#10;&#10;&#10;&#10;\end{document}"/>
  <p:tag name="IGUANATEXSIZE" val="40"/>
</p:tagLst>
</file>

<file path=ppt/tags/tag10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def\IZ{{\mathbb{Z}}}&#10;&#10;\pagestyle{empty}&#10;\begin{document}&#10; &#10;&#10;   ${}^{\phi}K_{\IZ_2}^{\tau_+}(pt) \cong \IZ[f]$&#10;&#10;&#10;&#10;&#10;&#10;\end{document}"/>
  <p:tag name="IGUANATEXSIZE" val="40"/>
</p:tagLst>
</file>

<file path=ppt/tags/tag10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def\IZ{{\mathbb{Z}}}&#10;&#10;\pagestyle{empty}&#10;\begin{document}&#10; &#10;&#10;   ${}^{\phi}K_{\IZ_2}^{\tau_-}(pt) \cong \IZ[q]^{-}$&#10;&#10;&#10;&#10;&#10;&#10;\end{document}"/>
  <p:tag name="IGUANATEXSIZE" val="40"/>
</p:tagLst>
</file>

<file path=ppt/tags/tag10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IP{{\mathbb{P}}}&#10;&#10;\pagestyle{empty}&#10;\begin{document}&#10; &#10;&#10;   $\CT \CP_{\rm finite}(G, \phi,\tau, c) &#10;= {\rm Rep}_s(G, \phi,\tau, c)$&#10;&#10;&#10;&#10;&#10;&#10;\end{document}"/>
  <p:tag name="IGUANATEXSIZE" val="4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M_2 \cong \{ \pm 1 \}$&#10;&#10;&#10;&#10;&#10;&#10;\end{document}"/>
  <p:tag name="IGUANATEXSIZE" val="40"/>
</p:tagLst>
</file>

<file path=ppt/tags/tag11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10;\pagestyle{empty}&#10;\begin{document}&#10;&#10;$\CR\CT \CP_{\rm finite}(G, \phi,\tau, c) =&#10;{}^\phi K_{G}^{\tau,c}(pt) $&#10;&#10;&#10;&#10;&#10;&#10;\end{document}"/>
  <p:tag name="IGUANATEXSIZE" val="40"/>
</p:tagLst>
</file>

<file path=ppt/tags/tag11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def\IZ{{\mathbb{Z}}}&#10;&#10;\pagestyle{empty}&#10;\begin{document}&#10; &#10;&#10;   $M_{2,2}:= \langle \bar T, \bar C \rangle \cong &#10;M_2 \times M_2$&#10;&#10;&#10;&#10;&#10;&#10;\end{document}"/>
  <p:tag name="IGUANATEXSIZE" val="40"/>
</p:tagLst>
</file>

<file path=ppt/tags/tag11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def\IZ{{\mathbb{Z}}}&#10;&#10;\pagestyle{empty}&#10;\begin{document}&#10; &#10;&#10;   $\phi(\bar T) = \phi(\bar C)=-1 $&#10;&#10;&#10;&#10;&#10;&#10;\end{document}"/>
  <p:tag name="IGUANATEXSIZE" val="40"/>
</p:tagLst>
</file>

<file path=ppt/tags/tag11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def\IZ{{\mathbb{Z}}}&#10;&#10;\pagestyle{empty}&#10;\begin{document}&#10; &#10;&#10;   $T^2 = \pm 1 $&#10;&#10;&#10;&#10;&#10;&#10;\end{document}"/>
  <p:tag name="IGUANATEXSIZE" val="40"/>
</p:tagLst>
</file>

<file path=ppt/tags/tag11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def\IZ{{\mathbb{Z}}}&#10;&#10;\pagestyle{empty}&#10;\begin{document}&#10; &#10;&#10;   $C^2 = \pm 1 $&#10;&#10;&#10;&#10;&#10;&#10;\end{document}"/>
  <p:tag name="IGUANATEXSIZE" val="40"/>
</p:tagLst>
</file>

<file path=ppt/tags/tag11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def\IZ{{\mathbb{Z}}}&#10;&#10;\pagestyle{empty}&#10;\begin{document}&#10; &#10;&#10;   $\langle \bar T, \bar C \rangle$&#10;&#10;&#10;&#10;&#10;&#10;\end{document}"/>
  <p:tag name="IGUANATEXSIZE" val="40"/>
</p:tagLst>
</file>

<file path=ppt/tags/tag11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def\IZ{{\mathbb{Z}}}&#10;&#10;\pagestyle{empty}&#10;\begin{document}&#10; &#10;&#10;   $ \langle \bar T \rangle$&#10;&#10;&#10;&#10;&#10;&#10;\end{document}"/>
  <p:tag name="IGUANATEXSIZE" val="40"/>
</p:tagLst>
</file>

<file path=ppt/tags/tag11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def\IZ{{\mathbb{Z}}}&#10;&#10;\pagestyle{empty}&#10;\begin{document}&#10; &#10;&#10;   $ \langle \bar T \bar C\rangle$&#10;&#10;&#10;&#10;&#10;&#10;\end{document}"/>
  <p:tag name="IGUANATEXSIZE" val="40"/>
</p:tagLst>
</file>

<file path=ppt/tags/tag11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def\IZ{{\mathbb{Z}}}&#10;&#10;\pagestyle{empty}&#10;\begin{document}&#10; &#10;&#10;   $ \langle  \bar C\rangle$&#10;&#10;&#10;&#10;&#10;&#10;\end{document}"/>
  <p:tag name="IGUANATEXSIZE" val="40"/>
</p:tagLst>
</file>

<file path=ppt/tags/tag11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def\IZ{{\mathbb{Z}}}&#10;&#10;\pagestyle{empty}&#10;\begin{document}&#10; &#10;&#10;   $ 1$&#10;&#10;&#10;&#10;&#10;&#10;\end{document}"/>
  <p:tag name="IGUANATEXSIZE" val="4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phi_{\CH}$&#10;&#10;&#10;&#10;&#10;&#10;\end{document}"/>
  <p:tag name="IGUANATEXSIZE" val="40"/>
</p:tagLst>
</file>

<file path=ppt/tags/tag12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def\IZ{{\mathbb{Z}}}&#10;&#10;\pagestyle{empty}&#10;\begin{document}&#10; &#10;&#10;   $t(\bar T) = -1, t(\bar C) = +1$&#10;&#10;&#10;\end{document}"/>
  <p:tag name="IGUANATEXSIZE" val="40"/>
</p:tagLst>
</file>

<file path=ppt/tags/tag12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def\IZ{{\mathbb{Z}}}&#10;&#10;\pagestyle{empty}&#10;\begin{document}&#10; &#10;&#10;   $c(\bar T) = +1, c(\bar C) = -1$&#10;&#10;&#10;\end{document}"/>
  <p:tag name="IGUANATEXSIZE" val="40"/>
</p:tagLst>
</file>

<file path=ppt/tags/tag12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def\IZ{{\mathbb{Z}}}&#10;&#10;\pagestyle{empty}&#10;\begin{document}&#10; &#10;&#10;   $G^\tau = A^\tau \times G_0 $&#10;&#10;&#10;&#10;&#10;&#10;\end{document}"/>
  <p:tag name="IGUANATEXSIZE" val="40"/>
</p:tagLst>
</file>

<file path=ppt/tags/tag12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def\IZ{{\mathbb{Z}}}&#10;&#10;\pagestyle{empty}&#10;\begin{document}&#10; &#10;&#10;   $ G_0 = {\rm ker}(t,c)$&#10;&#10;&#10;&#10;&#10;&#10;\end{document}"/>
  <p:tag name="IGUANATEXSIZE" val="40"/>
</p:tagLst>
</file>

<file path=ppt/tags/tag12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usepackage{color}&#10;&#10;\pagestyle{empty}&#10;\begin{document}&#10; &#10;$\color{blue}&#10;\CH \cong \oplus_{\lambda} N_\lambda \otimes \CH_\lambda$&#10;&#10;&#10;&#10;\end{document}"/>
  <p:tag name="IGUANATEXSIZE" val="40"/>
</p:tagLst>
</file>

<file path=ppt/tags/tag12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usepackage{color}&#10;&#10;\pagestyle{empty}&#10;\begin{document}&#10; &#10;$\color{red}&#10;Z(\CH) \cong \oplus_{\lambda} {\rm End}(N_\lambda) \otimes D_\lambda$&#10;&#10;&#10;&#10;\end{document}"/>
  <p:tag name="IGUANATEXSIZE" val="40"/>
</p:tagLst>
</file>

<file path=ppt/tags/tag12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C{{\mathbb{C}}}&#10;\def\IH{{\mathbb{H}}}&#10;\def\IP{{\mathbb{P}}}&#10;\def\IR{{\mathbb{R}}}&#10;\def\IZ{{\mathbb{Z}}}&#10;\usepackage{color}&#10;&#10;\pagestyle{empty}&#10;\begin{document}&#10; &#10;$\color{blue}&#10; D_\lambda\in \{ \IR, \IC, \IH \}$&#10;&#10;&#10;&#10;\end{document}"/>
  <p:tag name="IGUANATEXSIZE" val="40"/>
</p:tagLst>
</file>

<file path=ppt/tags/tag12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usepackage{color}&#10;&#10;\pagestyle{empty}&#10;\begin{document}&#10; &#10;$\color{blue}&#10;Z_s(\CH) \cong \oplus_{\lambda} {\rm End}(N_\lambda) \otimes &#10;D_\lambda^s$&#10;&#10;&#10;&#10;\end{document}"/>
  <p:tag name="IGUANATEXSIZE" val="40"/>
</p:tagLst>
</file>

<file path=ppt/tags/tag12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C{{\mathbb{C}}}&#10;\def\IH{{\mathbb{H}}}&#10;\def\IP{{\mathbb{P}}}&#10;\def\IR{{\mathbb{R}}}&#10;\def\IZ{{\mathbb{Z}}}&#10;\usepackage{color}&#10;&#10;\pagestyle{empty}&#10;\begin{document}&#10; &#10;$\color{blue}&#10; D_\lambda^s \in \{C\ell_{0,\pm 1, \pm 2, \pm 3}, \IC\ell_{0,1}, \IH \}$&#10;&#10;&#10;&#10;\end{document}"/>
  <p:tag name="IGUANATEXSIZE" val="40"/>
</p:tagLst>
</file>

<file path=ppt/tags/tag12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usepackage{color}&#10;&#10;\pagestyle{empty}&#10;\begin{document}&#10; &#10;$\color{red}&#10;\CH \cong \oplus_{\lambda} N_\lambda \otimes \CH_\lambda$&#10;&#10;&#10;&#10;\end{document}"/>
  <p:tag name="IGUANATEXSIZE" val="4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phi_{\IP\CH}$&#10;&#10;&#10;&#10;&#10;&#10;\end{document}"/>
  <p:tag name="IGUANATEXSIZE" val="40"/>
</p:tagLst>
</file>

<file path=ppt/tags/tag13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def\IZ{{\mathbb{Z}}}&#10;\usepackage{color}&#10;&#10;\pagestyle{empty}&#10;\begin{document}&#10; &#10;$\color{blue}&#10;1 \rightarrow \Pi \rightarrow G(C) \rightarrow P \rightarrow 1 $&#10;&#10;&#10;&#10;\end{document}"/>
  <p:tag name="IGUANATEXSIZE" val="40"/>
</p:tagLst>
</file>

<file path=ppt/tags/tag13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def\IR{{\mathbb{R}}}&#10;\def\IZ{{\mathbb{Z}}}&#10;\usepackage{color}&#10;&#10;\pagestyle{empty}&#10;\begin{document}&#10; &#10;$\color{blue} C \subset E:=\IR^d$&#10;&#10;&#10;&#10;\end{document}"/>
  <p:tag name="IGUANATEXSIZE" val="40"/>
</p:tagLst>
</file>

<file path=ppt/tags/tag13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def\IR{{\mathbb{R}}}&#10;\def\IZ{{\mathbb{Z}}}&#10;&#10;\pagestyle{empty}&#10;\begin{document}&#10; &#10;$C \subset E:=\IR^d$&#10;&#10;&#10;&#10;\end{document}"/>
  <p:tag name="IGUANATEXSIZE" val="40"/>
</p:tagLst>
</file>

<file path=ppt/tags/tag13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10;\pagestyle{empty}&#10;\begin{document}&#10; &#10;$\CH := L^2(E;W) $&#10;&#10;&#10;&#10;\end{document}"/>
  <p:tag name="IGUANATEXSIZE" val="40"/>
</p:tagLst>
</file>

<file path=ppt/tags/tag13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C{{\mathbb{C}}}&#10;\def\IP{{\mathbb{P}}}&#10;\def\IR{{\mathbb{R}}}&#10;\def\IZ{{\mathbb{Z}}}&#10;&#10;\pagestyle{empty}&#10;\begin{document}&#10; &#10;$W \cong \IC^2 $&#10;&#10;&#10;&#10;\end{document}"/>
  <p:tag name="IGUANATEXSIZE" val="40"/>
</p:tagLst>
</file>

<file path=ppt/tags/tag13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def\IZ{{\mathbb{Z}}}&#10;&#10;\pagestyle{empty}&#10;\begin{document}&#10; &#10;$1 \rightarrow \Pi \rightarrow G(C)^\tau \rightarrow P^\tau \rightarrow 1 $&#10;&#10;&#10;&#10;\end{document}"/>
  <p:tag name="IGUANATEXSIZE" val="40"/>
</p:tagLst>
</file>

<file path=ppt/tags/tag13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def\IR{{\mathbb{R}}}&#10;\def\IZ{{\mathbb{Z}}}&#10;&#10;\pagestyle{empty}&#10;\begin{document}&#10; &#10;$T^* := E^*/\Pi^*$&#10;&#10;&#10;&#10;\end{document}"/>
  <p:tag name="IGUANATEXSIZE" val="40"/>
</p:tagLst>
</file>

<file path=ppt/tags/tag13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C{{\mathbb{C}}}&#10;\def\IP{{\mathbb{P}}}&#10;\def\IR{{\mathbb{R}}}&#10;\def\IZ{{\mathbb{Z}}}&#10;&#10;\pagestyle{empty}&#10;\begin{document}&#10; &#10;$\psi(\bar k, x+ R) = e^{i k \cdot R} \psi(\bar k, x)$&#10;&#10;&#10;&#10;\end{document}"/>
  <p:tag name="IGUANATEXSIZE" val="40"/>
</p:tagLst>
</file>

<file path=ppt/tags/tag13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C{{\mathbb{C}}}&#10;\def\IP{{\mathbb{P}}}&#10;\def\IR{{\mathbb{R}}}&#10;\def\IZ{{\mathbb{Z}}}&#10;&#10;\pagestyle{empty}&#10;\begin{document}&#10; &#10;$R\in \Pi$&#10;&#10;&#10;&#10;\end{document}"/>
  <p:tag name="IGUANATEXSIZE" val="40"/>
</p:tagLst>
</file>

<file path=ppt/tags/tag13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C{{\mathbb{C}}}&#10;\def\IP{{\mathbb{P}}}&#10;\def\IR{{\mathbb{R}}}&#10;\def\IZ{{\mathbb{Z}}}&#10;&#10;\pagestyle{empty}&#10;\begin{document}&#10; &#10;$\bar k \in T^*$&#10;&#10;&#10;&#10;\end{document}"/>
  <p:tag name="IGUANATEXSIZE" val="4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G$&#10;&#10;&#10;&#10;&#10;&#10;\end{document}"/>
  <p:tag name="IGUANATEXSIZE" val="40"/>
</p:tagLst>
</file>

<file path=ppt/tags/tag14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def\CH {{\cal H}}&#10;\def\CP {{\cal P}}&#10;\def\CR {{\cal R}}&#10;\def\CT {{\cal T}}&#10;\def\CL {{\cal L}}&#10;\def\CE {{\cal E}}&#10;\def\IP{{\mathbb{P}}}&#10;\def\IR{{\mathbb{R}}}&#10;\def\IZ{{\mathbb{Z}}}&#10;&#10;\pagestyle{empty}&#10;\begin{document}&#10; &#10;$\color{Plum} \CH := L^2(E;W)\cong L^2(T^*; \CE \otimes W) $&#10;&#10;&#10;&#10;\end{document}"/>
  <p:tag name="IGUANATEXSIZE" val="40"/>
</p:tagLst>
</file>

<file path=ppt/tags/tag14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IP{{\mathbb{P}}}&#10;\def\IR{{\mathbb{R}}}&#10;\def\IZ{{\mathbb{Z}}}&#10;&#10;\pagestyle{empty}&#10;\begin{document}&#10; &#10;$\CL \rightarrow T^* \times T$&#10;&#10;&#10;&#10;\end{document}"/>
  <p:tag name="IGUANATEXSIZE" val="40"/>
</p:tagLst>
</file>

<file path=ppt/tags/tag14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def\IR{{\mathbb{R}}}&#10;\def\IZ{{\mathbb{Z}}}&#10;&#10;\pagestyle{empty}&#10;\begin{document}&#10; &#10;$T := E/\Pi$&#10;&#10;&#10;&#10;\end{document}"/>
  <p:tag name="IGUANATEXSIZE" val="40"/>
</p:tagLst>
</file>

<file path=ppt/tags/tag14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C{{\mathbb{C}}}&#10;\def\IP{{\mathbb{P}}}&#10;\def\IR{{\mathbb{R}}}&#10;\def\IZ{{\mathbb{Z}}}&#10;&#10;\pagestyle{empty}&#10;\begin{document}&#10; &#10;$\psi(\bar k, x+ R) = e^{i k \cdot R} \psi(\bar k, x)$&#10;&#10;&#10;&#10;\end{document}"/>
  <p:tag name="IGUANATEXSIZE" val="40"/>
</p:tagLst>
</file>

<file path=ppt/tags/tag14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def\CH {{\cal H}}&#10;\def\CP {{\cal P}}&#10;\def\CR {{\cal R}}&#10;\def\CT {{\cal T}}&#10;\def\CL {{\cal L}}&#10;\def\CE {{\cal E}}&#10;\def\IP{{\mathbb{P}}}&#10;\def\IR{{\mathbb{R}}}&#10;\def\IZ{{\mathbb{Z}}}&#10;&#10;\pagestyle{empty}&#10;\begin{document}&#10; &#10;$\color{Blue} T^*\times E$&#10;&#10;&#10;&#10;\end{document}"/>
  <p:tag name="IGUANATEXSIZE" val="40"/>
</p:tagLst>
</file>

<file path=ppt/tags/tag14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def\CH {{\cal H}}&#10;\def\CP {{\cal P}}&#10;\def\CR {{\cal R}}&#10;\def\CT {{\cal T}}&#10;\def\CL {{\cal L}}&#10;\def\CE {{\cal E}}&#10;\def\IC{{\mathbb{C}}}&#10;\def\IP{{\mathbb{P}}}&#10;\def\IR{{\mathbb{R}}}&#10;\def\IZ{{\mathbb{Z}}}&#10;&#10;\pagestyle{empty}&#10;\begin{document}&#10; &#10;$\color{Blue} \IC $&#10;&#10;&#10;&#10;\end{document}"/>
  <p:tag name="IGUANATEXSIZE" val="40"/>
</p:tagLst>
</file>

<file path=ppt/tags/tag14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def\CH {{\cal H}}&#10;\def\CP {{\cal P}}&#10;\def\CR {{\cal R}}&#10;\def\CT {{\cal T}}&#10;\def\CL {{\cal L}}&#10;\def\CE {{\cal E}}&#10;\def\IC{{\mathbb{C}}}&#10;\def\IP{{\mathbb{P}}}&#10;\def\IR{{\mathbb{R}}}&#10;\def\IZ{{\mathbb{Z}}}&#10;&#10;\pagestyle{empty}&#10;\begin{document}&#10; &#10;$\color{Blue} \rightarrow $&#10;&#10;&#10;&#10;\end{document}"/>
  <p:tag name="IGUANATEXSIZE" val="40"/>
</p:tagLst>
</file>

<file path=ppt/tags/tag14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def\CH {{\cal H}}&#10;\def\CP {{\cal P}}&#10;\def\CR {{\cal R}}&#10;\def\CT {{\cal T}}&#10;\def\CL {{\cal L}}&#10;\def\CE {{\cal E}}&#10;\def\IP{{\mathbb{P}}}&#10;\def\IR{{\mathbb{R}}}&#10;\def\IZ{{\mathbb{Z}}}&#10;&#10;\pagestyle{empty}&#10;\begin{document}&#10; &#10;$\color{Sepia} \bar k \in T^*$&#10;&#10;&#10;&#10;\end{document}"/>
  <p:tag name="IGUANATEXSIZE" val="40"/>
</p:tagLst>
</file>

<file path=ppt/tags/tag14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def\CH {{\cal H}}&#10;\def\CP {{\cal P}}&#10;\def\CR {{\cal R}}&#10;\def\CT {{\cal T}}&#10;\def\CL {{\cal L}}&#10;\def\CE {{\cal E}}&#10;\def\IP{{\mathbb{P}}}&#10;\def\IR{{\mathbb{R}}}&#10;\def\IZ{{\mathbb{Z}}}&#10;&#10;\pagestyle{empty}&#10;\begin{document}&#10; &#10;$\color{Sepia} \CE_{\bar k}:= L^2(T; \CL_{\bar k}) $&#10;&#10;&#10;&#10;\end{document}"/>
  <p:tag name="IGUANATEXSIZE" val="40"/>
</p:tagLst>
</file>

<file path=ppt/tags/tag14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10;\pagestyle{empty}&#10;\begin{document}&#10; &#10;$\CE \cong \CE^- \oplus \CE^+ $&#10;&#10;&#10;&#10;\end{document}"/>
  <p:tag name="IGUANATEXSIZE" val="4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rho$&#10;&#10;&#10;&#10;&#10;&#10;\end{document}"/>
  <p:tag name="IGUANATEXSIZE" val="40"/>
</p:tagLst>
</file>

<file path=ppt/tags/tag15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10;\pagestyle{empty}&#10;\begin{document}&#10; &#10;$E&lt; E_f $&#10;&#10;&#10;&#10;\end{document}"/>
  <p:tag name="IGUANATEXSIZE" val="40"/>
</p:tagLst>
</file>

<file path=ppt/tags/tag15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10;\pagestyle{empty}&#10;\begin{document}&#10; &#10;$E &gt;  E_f $&#10;&#10;&#10;&#10;\end{document}"/>
  <p:tag name="IGUANATEXSIZE" val="40"/>
</p:tagLst>
</file>

<file path=ppt/tags/tag15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10;\pagestyle{empty}&#10;\begin{document}&#10; &#10;$g_1 $&#10;&#10;&#10;&#10;\end{document}"/>
  <p:tag name="IGUANATEXSIZE" val="40"/>
</p:tagLst>
</file>

<file path=ppt/tags/tag15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10;\pagestyle{empty}&#10;\begin{document}&#10; &#10;$g_2 $&#10;&#10;&#10;&#10;\end{document}"/>
  <p:tag name="IGUANATEXSIZE" val="40"/>
</p:tagLst>
</file>

<file path=ppt/tags/tag15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10;\pagestyle{empty}&#10;\begin{document}&#10; &#10;$g_1 g_2 $&#10;&#10;&#10;&#10;\end{document}"/>
  <p:tag name="IGUANATEXSIZE" val="40"/>
</p:tagLst>
</file>

<file path=ppt/tags/tag15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10;\pagestyle{empty}&#10;\begin{document}&#10; &#10;$g $&#10;&#10;&#10;&#10;\end{document}"/>
  <p:tag name="IGUANATEXSIZE" val="40"/>
</p:tagLst>
</file>

<file path=ppt/tags/tag15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10;\pagestyle{empty}&#10;\begin{document}&#10; &#10;$g $&#10;&#10;&#10;&#10;\end{document}"/>
  <p:tag name="IGUANATEXSIZE" val="40"/>
</p:tagLst>
</file>

<file path=ppt/tags/tag15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10;\pagestyle{empty}&#10;\begin{document}&#10; &#10;$\lambda_{g_2,g_1}: L_{g_2} \otimes L_{g_1} \rightarrow L_{g_2g_1} $&#10;&#10;&#10;&#10;\end{document}"/>
  <p:tag name="IGUANATEXSIZE" val="40"/>
</p:tagLst>
</file>

<file path=ppt/tags/tag15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10;\pagestyle{empty}&#10;\begin{document}&#10; &#10;$L_{g_3}\otimes L_{g_2} \otimes L_{g_1} \rightarrow L_{g_3g_2g_1} $&#10;&#10;&#10;&#10;\end{document}"/>
  <p:tag name="IGUANATEXSIZE" val="40"/>
</p:tagLst>
</file>

<file path=ppt/tags/tag15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10;\pagestyle{empty}&#10;\begin{document}&#10; &#10;$\lambda_{g_2,g_1}: \ell_{g_2} \otimes \ell_{g_1}&#10; \rightarrow \lambda(g_2,g_1) \ell_{g_2g_1} $&#10;&#10;&#10;&#10;\end{document}"/>
  <p:tag name="IGUANATEXSIZE" val="4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rho^\tau$&#10;&#10;&#10;&#10;&#10;&#10;\end{document}"/>
  <p:tag name="IGUANATEXSIZE" val="40"/>
</p:tagLst>
</file>

<file path=ppt/tags/tag16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usepackage{color}&#10;\pagestyle{empty}&#10;\begin{document}&#10; &#10;$\color{blue}&#10;{}^\phi V := \begin{cases} V &amp; \phi = +1 \\ &#10;\overline{V} &amp; \phi = -1 \\ \end{cases} $&#10;&#10;&#10;&#10;\end{document}"/>
  <p:tag name="IGUANATEXSIZE" val="40"/>
</p:tagLst>
</file>

<file path=ppt/tags/tag16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10;\pagestyle{empty}&#10;\begin{document}&#10; &#10;$\lambda_{g_2,g_1}: {}^{\phi(g_1)} L_{g_2} \otimes L_{g_1} \rightarrow L_{g_2g_1} $&#10;&#10;&#10;&#10;\end{document}"/>
  <p:tag name="IGUANATEXSIZE" val="40"/>
</p:tagLst>
</file>

<file path=ppt/tags/tag16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10;\pagestyle{empty}&#10;\begin{document}&#10; &#10;${}^{\phi(g_2 g_1)}L_{g_3}\otimes {}^{\phi(g_1)} L_{g_2} \otimes L_{g_1} \rightarrow L_{g_3g_2g_1} $&#10;&#10;&#10;&#10;\end{document}"/>
  <p:tag name="IGUANATEXSIZE" val="40"/>
</p:tagLst>
</file>

<file path=ppt/tags/tag16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10;\pagestyle{empty}&#10;\begin{document}&#10; &#10;$\rho_{g}: {}^{\phi(g)}\left(L_g \otimes V \right)&#10;\rightarrow V $&#10;&#10;&#10;&#10;\end{document}"/>
  <p:tag name="IGUANATEXSIZE" val="40"/>
</p:tagLst>
</file>

<file path=ppt/tags/tag16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usepackage{color}&#10;\begin{document}&#10; &#10; &#10;&#10;$\color{red}&#10;\rho^{\tau}(\tilde g)= \begin{cases} {\rm linear} &amp; \phi(g)=+1 \\&#10;{\rm anti-linear} &amp; \phi(g) = - 1\\ \end{cases} $&#10;&#10;&#10;&#10;&#10;&#10;\end{document}"/>
  <p:tag name="IGUANATEXSIZE" val="40"/>
</p:tagLst>
</file>

<file path=ppt/tags/tag16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usepackage{color}&#10;\begin{document}&#10; &#10;&#10;$\color{blue}&#10;\rho^{\tau}(\tilde g)= \begin{cases} {\rm even} &amp; c(g)=+1 \\&#10;{\rm odd} &amp; c(g) = - 1\\ \end{cases} $&#10;&#10;&#10;&#10;&#10;&#10;\end{document}"/>
  <p:tag name="IGUANATEXSIZE" val="40"/>
</p:tagLst>
</file>

<file path=ppt/tags/tag16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10;\pagestyle{empty}&#10;\begin{document}&#10; &#10;$g $&#10;&#10;&#10;&#10;\end{document}"/>
  <p:tag name="IGUANATEXSIZE" val="40"/>
</p:tagLst>
</file>

<file path=ppt/tags/tag16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10;\pagestyle{empty}&#10;\begin{document}&#10; &#10;$x $&#10;&#10;&#10;&#10;\end{document}"/>
  <p:tag name="IGUANATEXSIZE" val="40"/>
</p:tagLst>
</file>

<file path=ppt/tags/tag16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10;\pagestyle{empty}&#10;\begin{document}&#10; &#10;$g\cdot x $&#10;&#10;&#10;&#10;\end{document}"/>
  <p:tag name="IGUANATEXSIZE" val="40"/>
</p:tagLst>
</file>

<file path=ppt/tags/tag16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10;\pagestyle{empty}&#10;\begin{document}&#10; &#10;$f_1 $&#10;&#10;&#10;&#10;\end{document}"/>
  <p:tag name="IGUANATEXSIZE" val="4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G^\tau$&#10;&#10;&#10;&#10;&#10;&#10;\end{document}"/>
  <p:tag name="IGUANATEXSIZE" val="40"/>
</p:tagLst>
</file>

<file path=ppt/tags/tag17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10;\pagestyle{empty}&#10;\begin{document}&#10; &#10;$f_2 $&#10;&#10;&#10;&#10;\end{document}"/>
  <p:tag name="IGUANATEXSIZE" val="40"/>
</p:tagLst>
</file>

<file path=ppt/tags/tag17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10;\pagestyle{empty}&#10;\begin{document}&#10; &#10;$f_2 \circ f_1 $&#10;&#10;&#10;&#10;\end{document}"/>
  <p:tag name="IGUANATEXSIZE" val="40"/>
</p:tagLst>
</file>

<file path=ppt/tags/tag17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CG {{\cal G}}&#10;\def\IP{{\mathbb{P}}}&#10;\def\IR{{\mathbb{R}}}&#10;\def\IZ{{\mathbb{Z}}}&#10;&#10;\pagestyle{empty}&#10;\begin{document}&#10; &#10;  $ \CG_0 $&#10;&#10;&#10;&#10;\end{document}"/>
  <p:tag name="IGUANATEXSIZE" val="40"/>
</p:tagLst>
</file>

<file path=ppt/tags/tag17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CG {{\cal G}}&#10;\def\IP{{\mathbb{P}}}&#10;\def\IR{{\mathbb{R}}}&#10;\def\IZ{{\mathbb{Z}}}&#10;&#10;\pagestyle{empty}&#10;\begin{document}&#10; &#10;  $ \CG_1 $&#10;&#10;&#10;&#10;\end{document}"/>
  <p:tag name="IGUANATEXSIZE" val="40"/>
</p:tagLst>
</file>

<file path=ppt/tags/tag17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CG {{\cal G}}&#10;\def\IP{{\mathbb{P}}}&#10;\def\IR{{\mathbb{R}}}&#10;\def\IZ{{\mathbb{Z}}}&#10;&#10;\pagestyle{empty}&#10;\begin{document}&#10; &#10;  $ \CG_3 $&#10;&#10;&#10;&#10;\end{document}"/>
  <p:tag name="IGUANATEXSIZE" val="40"/>
</p:tagLst>
</file>

<file path=ppt/tags/tag17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CG {{\cal G}}&#10;\def\IP{{\mathbb{P}}}&#10;\def\IR{{\mathbb{R}}}&#10;\def\IZ{{\mathbb{Z}}}&#10;&#10;\pagestyle{empty}&#10;\begin{document}&#10; &#10;  $ \CG_2  $&#10;&#10;&#10;&#10;\end{document}"/>
  <p:tag name="IGUANATEXSIZE" val="40"/>
</p:tagLst>
</file>

<file path=ppt/tags/tag17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10;\pagestyle{empty}&#10;\begin{document}&#10; &#10;$f_2\circ f_3 $&#10;&#10;&#10;&#10;\end{document}"/>
  <p:tag name="IGUANATEXSIZE" val="40"/>
</p:tagLst>
</file>

<file path=ppt/tags/tag17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10;\pagestyle{empty}&#10;\begin{document}&#10; &#10;$ f_3 $&#10;&#10;&#10;&#10;\end{document}"/>
  <p:tag name="IGUANATEXSIZE" val="40"/>
</p:tagLst>
</file>

<file path=ppt/tags/tag17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10;\pagestyle{empty}&#10;\begin{document}&#10; &#10;$ f_1 $&#10;&#10;&#10;&#10;\end{document}"/>
  <p:tag name="IGUANATEXSIZE" val="40"/>
</p:tagLst>
</file>

<file path=ppt/tags/tag17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10;\pagestyle{empty}&#10;\begin{document}&#10; &#10;$ f_2 $&#10;&#10;&#10;&#10;\end{document}"/>
  <p:tag name="IGUANATEXSIZE" val="4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downarrow$&#10;&#10;&#10;&#10;&#10;&#10;\end{document}"/>
  <p:tag name="IGUANATEXSIZE" val="40"/>
</p:tagLst>
</file>

<file path=ppt/tags/tag18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10;\pagestyle{empty}&#10;\begin{document}&#10; &#10;$f_1\circ f_2 $&#10;&#10;&#10;&#10;\end{document}"/>
  <p:tag name="IGUANATEXSIZE" val="40"/>
</p:tagLst>
</file>

<file path=ppt/tags/tag18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10;\pagestyle{empty}&#10;\begin{document}&#10; &#10;$f_1\circ f_2\circ f_3 $&#10;&#10;&#10;&#10;\end{document}"/>
  <p:tag name="IGUANATEXSIZE" val="40"/>
</p:tagLst>
</file>

<file path=ppt/tags/tag18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10;\pagestyle{empty}&#10;\begin{document}&#10; &#10;$f_1 $&#10;&#10;&#10;&#10;\end{document}"/>
  <p:tag name="IGUANATEXSIZE" val="40"/>
</p:tagLst>
</file>

<file path=ppt/tags/tag18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10;\pagestyle{empty}&#10;\begin{document}&#10; &#10;$f_2 $&#10;&#10;&#10;&#10;\end{document}"/>
  <p:tag name="IGUANATEXSIZE" val="40"/>
</p:tagLst>
</file>

<file path=ppt/tags/tag18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10;\pagestyle{empty}&#10;\begin{document}&#10; &#10;$f_2 \circ f_1 $&#10;&#10;&#10;&#10;\end{document}"/>
  <p:tag name="IGUANATEXSIZE" val="40"/>
</p:tagLst>
</file>

<file path=ppt/tags/tag18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CG {{\cal G}}&#10;\def\IP{{\mathbb{P}}}&#10;\def\IR{{\mathbb{R}}}&#10;\def\IZ{{\mathbb{Z}}}&#10;\usepackage{color}&#10;&#10;\pagestyle{empty}&#10;\begin{document}&#10; &#10;$\color{red}\mu:  \CG_1 \to M_2 $&#10;&#10;&#10;&#10;\end{document}"/>
  <p:tag name="IGUANATEXSIZE" val="40"/>
</p:tagLst>
</file>

<file path=ppt/tags/tag18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CG {{\cal G}}&#10;\def\IP{{\mathbb{P}}}&#10;\def\IR{{\mathbb{R}}}&#10;\def\IZ{{\mathbb{Z}}}&#10;\usepackage{color}&#10;&#10;\pagestyle{empty}&#10;\begin{document}&#10; &#10;$\color{red}&#10;\mu(f_2 \circ f_1) = \mu(f_2) \mu(f_1) $&#10;&#10;&#10;&#10;\end{document}"/>
  <p:tag name="IGUANATEXSIZE" val="40"/>
</p:tagLst>
</file>

<file path=ppt/tags/tag18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CG {{\cal G}}&#10;\def\IP{{\mathbb{P}}}&#10;\def\IR{{\mathbb{R}}}&#10;\def\IZ{{\mathbb{Z}}}&#10;\usepackage{color}&#10;&#10;\pagestyle{empty}&#10;\begin{document}&#10; &#10;$\color{red} (f_1,f_2) \in \CG_2 $&#10;&#10;&#10;&#10;\end{document}"/>
  <p:tag name="IGUANATEXSIZE" val="40"/>
</p:tagLst>
</file>

<file path=ppt/tags/tag18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CG {{\cal G}}&#10;\def\IP{{\mathbb{P}}}&#10;\def\IR{{\mathbb{R}}}&#10;\def\IZ{{\mathbb{Z}}}&#10;\usepackage{color}&#10;&#10;\pagestyle{empty}&#10;\begin{document}&#10; &#10;$\color{blue}&#10;\lambda_{f_2,f_1}: {}^{\phi(f_1)}L_{f_2}\otimes L_{f_1} &#10;\rightarrow L_{f_2 \circ f_1} $ &#10;&#10;&#10;&#10;\end{document}"/>
  <p:tag name="IGUANATEXSIZE" val="40"/>
</p:tagLst>
</file>

<file path=ppt/tags/tag18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CG {{\cal G}}&#10;\def\IP{{\mathbb{P}}}&#10;\def\IR{{\mathbb{R}}}&#10;\def\IZ{{\mathbb{Z}}}&#10;\usepackage{color}&#10;&#10;\pagestyle{empty}&#10;\begin{document}&#10; &#10;&#10;$\color{blue}&#10;H^0_G(X;\IZ_2) \times H^1_G(X;\IZ_2) \times H^3_G(X;\IZ_\phi) $&#10;&#10;&#10;&#10;\end{document}"/>
  <p:tag name="IGUANATEXSIZE" val="4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downarrow$&#10;&#10;&#10;&#10;&#10;&#10;\end{document}"/>
  <p:tag name="IGUANATEXSIZE" val="40"/>
</p:tagLst>
</file>

<file path=ppt/tags/tag19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CG {{\cal G}}&#10;\def\IP{{\mathbb{P}}}&#10;\def\IR{{\mathbb{R}}}&#10;\def\IZ{{\mathbb{Z}}}&#10;\usepackage{color}&#10;&#10;\pagestyle{empty}&#10;\begin{document}&#10; &#10;$\color{blue}&#10;\rho_{x,f}: ~ {}^{\phi(f)}\left( L_f \otimes V_{x_1} \right) &#10;\rightarrow V_{x_2} $ &#10;&#10;&#10;&#10;\end{document}"/>
  <p:tag name="IGUANATEXSIZE" val="40"/>
</p:tagLst>
</file>

<file path=ppt/tags/tag19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10;\pagestyle{empty}&#10;\begin{document}&#10; &#10;$f$&#10;&#10;&#10;&#10;\end{document}"/>
  <p:tag name="IGUANATEXSIZE" val="40"/>
</p:tagLst>
</file>

<file path=ppt/tags/tag19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10;\pagestyle{empty}&#10;\begin{document}&#10; &#10;$x_1$&#10;&#10;&#10;&#10;\end{document}"/>
  <p:tag name="IGUANATEXSIZE" val="40"/>
</p:tagLst>
</file>

<file path=ppt/tags/tag19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10;\pagestyle{empty}&#10;\begin{document}&#10; &#10;$x_2$&#10;&#10;&#10;&#10;\end{document}"/>
  <p:tag name="IGUANATEXSIZE" val="40"/>
</p:tagLst>
</file>

<file path=ppt/tags/tag19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CG {{\cal G}}&#10;\def\IP{{\mathbb{P}}}&#10;\def\IR{{\mathbb{R}}}&#10;\def\IZ{{\mathbb{Z}}}&#10;\usepackage{color}&#10;&#10;\pagestyle{empty}&#10;\begin{document}&#10; &#10;$\color{blue}&#10;K^\nu(\CG) := {\rm Vect}^\nu(\CG)/{\rm Triv}^\nu(\CG)$ &#10;&#10;&#10;&#10;\end{document}"/>
  <p:tag name="IGUANATEXSIZE" val="40"/>
</p:tagLst>
</file>

<file path=ppt/tags/tag19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CG {{\cal G}}&#10;\def\IP{{\mathbb{P}}}&#10;\def\IR{{\mathbb{R}}}&#10;\def\IZ{{\mathbb{Z}}}&#10;\usepackage{color}&#10;&#10;\pagestyle{empty}&#10;\begin{document}&#10; &#10;$\color{blue}&#10;K^\nu(X//G) := {}^\phi K^{\tau,c}_G(X)$&#10;&#10;&#10;&#10;\end{document}"/>
  <p:tag name="IGUANATEXSIZE" val="40"/>
</p:tagLst>
</file>

<file path=ppt/tags/tag19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CL {{\cal L}}&#10;\def\CE {{\cal E}}&#10;\def\IP{{\mathbb{P}}}&#10;\def\IR{{\mathbb{R}}}&#10;\def\IZ{{\mathbb{Z}}}&#10;\usepackage{color}&#10;&#10;\pagestyle{empty}&#10;\begin{document}&#10; &#10;$\color{red}&#10;\CH \cong L^2(T^*; (\CE^+ \oplus \CE^-) \otimes W) $&#10;&#10;&#10;&#10;\end{document}"/>
  <p:tag name="IGUANATEXSIZE" val="40"/>
</p:tagLst>
</file>

<file path=ppt/tags/tag19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usepackage{color}&#10;&#10;\pagestyle{empty}&#10;\begin{document}&#10;&#10;$\color{blue} \CR\CT \CP $&#10;&#10;&#10;&#10;&#10;&#10;\end{document}"/>
  <p:tag name="IGUANATEXSIZE" val="40"/>
</p:tagLst>
</file>

<file path=ppt/tags/tag19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usepackage{color}&#10;\pagestyle{empty}&#10;\begin{document}&#10;&#10;$\color{blue} \CT \CP$&#10;&#10;&#10;&#10;&#10;&#10;\end{document}"/>
  <p:tag name="IGUANATEXSIZE" val="40"/>
</p:tagLst>
</file>

<file path=ppt/tags/tag19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usepackage[usenames,dvipsnames]{xcolor}&#10;\pagestyle{empty}&#10;\begin{document}&#10;&#10;$\color{Sepia}{\rm sVect}^{\nu_{can}}(T^*//P)$&#10;&#10;&#10;&#10;&#10;&#10;\end{document}"/>
  <p:tag name="IGUANATEXSIZE" val="4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color}&#10;\def\CH {{\cal H}}&#10;&#10;&#10;\pagestyle{empty}&#10;\begin{document}&#10; &#10;&#10;&#10;$\color{red} \CH$&#10;&#10;&#10;&#10;&#10;\end{document}"/>
  <p:tag name="IGUANATEXSIZE" val="4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rightarrow$&#10;&#10;&#10;&#10;&#10;&#10;\end{document}"/>
  <p:tag name="IGUANATEXSIZE" val="40"/>
</p:tagLst>
</file>

<file path=ppt/tags/tag20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usepackage[usenames,dvipsnames]{xcolor}&#10;\pagestyle{empty}&#10;\begin{document}&#10;&#10;$\color{Sepia}{\rm sVect}^{\nu_{can}}(T^*//P)$&#10;&#10;&#10;&#10;&#10;&#10;\end{document}"/>
  <p:tag name="IGUANATEXSIZE" val="40"/>
</p:tagLst>
</file>

<file path=ppt/tags/tag20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usepackage[usenames,dvipsnames]{xcolor}&#10;\pagestyle{empty}&#10;\begin{document}&#10;&#10;$\color{Sepia} K^{\nu_{can}}(T^*//P)$&#10;&#10;&#10;&#10;&#10;&#10;\end{document}"/>
  <p:tag name="IGUANATEXSIZE" val="40"/>
</p:tagLst>
</file>

<file path=ppt/tags/tag20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usepackage[usenames,dvipsnames]{xcolor}&#10;\pagestyle{empty}&#10;\begin{document}&#10;&#10;$\color{Sepia} K^{\nu_{can}}(T^*//P)$&#10;&#10;&#10;&#10;&#10;&#10;\end{document}"/>
  <p:tag name="IGUANATEXSIZE" val="40"/>
</p:tagLst>
</file>

<file path=ppt/tags/tag20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usepackage{color}&#10;\pagestyle{empty}&#10;\begin{document}&#10;&#10;$\color{red}&#10;(G(C)^\tau, \phi, c )\cong (A^\tau, \phi, c) \times G_0$&#10;&#10;&#10;&#10;&#10;&#10;\end{document}"/>
  <p:tag name="IGUANATEXSIZE" val="40"/>
</p:tagLst>
</file>

<file path=ppt/tags/tag20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10;\pagestyle{empty}&#10;\begin{document}&#10;&#10;$A$&#10;&#10;&#10;\end{document}"/>
  <p:tag name="IGUANATEXSIZE" val="40"/>
</p:tagLst>
</file>

<file path=ppt/tags/tag20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10;\pagestyle{empty}&#10;\begin{document}&#10;&#10;$1$&#10;&#10;&#10;\end{document}"/>
  <p:tag name="IGUANATEXSIZE" val="40"/>
</p:tagLst>
</file>

<file path=ppt/tags/tag20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10;\pagestyle{empty}&#10;\begin{document}&#10;&#10;$\langle \bar T \rangle$&#10;&#10;&#10;\end{document}"/>
  <p:tag name="IGUANATEXSIZE" val="40"/>
</p:tagLst>
</file>

<file path=ppt/tags/tag20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10;\pagestyle{empty}&#10;\begin{document}&#10;&#10;$\langle \bar T \rangle$&#10;&#10;&#10;\end{document}"/>
  <p:tag name="IGUANATEXSIZE" val="40"/>
</p:tagLst>
</file>

<file path=ppt/tags/tag20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10;\pagestyle{empty}&#10;\begin{document}&#10;&#10;$T^2$&#10;&#10;&#10;\end{document}"/>
  <p:tag name="IGUANATEXSIZE" val="40"/>
</p:tagLst>
</file>

<file path=ppt/tags/tag20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10;\pagestyle{empty}&#10;\begin{document}&#10;&#10;$+1$&#10;&#10;&#10;\end{document}"/>
  <p:tag name="IGUANATEXSIZE" val="4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rightarrow$&#10;&#10;&#10;&#10;&#10;&#10;\end{document}"/>
  <p:tag name="IGUANATEXSIZE" val="40"/>
</p:tagLst>
</file>

<file path=ppt/tags/tag21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10;\pagestyle{empty}&#10;\begin{document}&#10;&#10;$-1$&#10;&#10;&#10;\end{document}"/>
  <p:tag name="IGUANATEXSIZE" val="40"/>
</p:tagLst>
</file>

<file path=ppt/tags/tag21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10;\pagestyle{empty}&#10;\begin{document}&#10;&#10;$K^{\nu_{0}}_{P_0}(T^*)$&#10;&#10;&#10;&#10;&#10;&#10;\end{document}"/>
  <p:tag name="IGUANATEXSIZE" val="40"/>
</p:tagLst>
</file>

<file path=ppt/tags/tag21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10;\pagestyle{empty}&#10;\begin{document}&#10;&#10;$KR^{\nu_{0}}_{P_0}(T^*)$&#10;&#10;&#10;&#10;&#10;&#10;\end{document}"/>
  <p:tag name="IGUANATEXSIZE" val="40"/>
</p:tagLst>
</file>

<file path=ppt/tags/tag21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10;\pagestyle{empty}&#10;\begin{document}&#10;&#10;$KR^{\nu_{0}-4}_{P_0}(T^*)$&#10;&#10;&#10;&#10;&#10;&#10;\end{document}"/>
  <p:tag name="IGUANATEXSIZE" val="40"/>
</p:tagLst>
</file>

<file path=ppt/tags/tag21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usepackage[usenames,dvipsnames]{xcolor}&#10;\pagestyle{empty}&#10;\begin{document}&#10;&#10;$\color{Sepia} K^{\nu_{can}}(T^*//P)$&#10;&#10;&#10;&#10;&#10;&#10;\end{document}"/>
  <p:tag name="IGUANATEXSIZE" val="40"/>
</p:tagLst>
</file>

<file path=ppt/tags/tag21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usepackage[usenames,dvipsnames]{xcolor}&#10;\pagestyle{empty}&#10;\begin{document}&#10;&#10;$\color{Red} G(C) = \langle \bar P \rangle \times \Pi  $&#10;&#10;&#10;&#10;&#10;&#10;\end{document}"/>
  <p:tag name="IGUANATEXSIZE" val="40"/>
</p:tagLst>
</file>

<file path=ppt/tags/tag21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usepackage[usenames,dvipsnames]{xcolor}&#10;\pagestyle{empty}&#10;\begin{document}&#10;&#10;$\color{Red} \phi(\bar P ) = t(\bar P) = +1 $&#10;&#10;&#10;&#10;&#10;&#10;\end{document}"/>
  <p:tag name="IGUANATEXSIZE" val="40"/>
</p:tagLst>
</file>

<file path=ppt/tags/tag21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def\IZ{{\mathbb{Z}}}&#10;\usepackage[usenames,dvipsnames]{xcolor}&#10;\pagestyle{empty}&#10;\begin{document}&#10;&#10;$\color{Red} K^0_{\IZ_2}(T^*)$&#10;&#10;&#10;&#10;&#10;&#10;\end{document}"/>
  <p:tag name="IGUANATEXSIZE" val="40"/>
</p:tagLst>
</file>

<file path=ppt/tags/tag21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def\IZ{{\mathbb{Z}}}&#10;\usepackage[usenames,dvipsnames]{xcolor}&#10;\pagestyle{empty}&#10;\begin{document}&#10;&#10;$\color{Sepia} G(C) = \langle \bar T \rangle \times \Pi$&#10;&#10;&#10;&#10;&#10;&#10;\end{document}"/>
  <p:tag name="IGUANATEXSIZE" val="40"/>
</p:tagLst>
</file>

<file path=ppt/tags/tag21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def\IZ{{\mathbb{Z}}}&#10;\usepackage[usenames,dvipsnames]{xcolor}&#10;\pagestyle{empty}&#10;\begin{document}&#10;&#10;$\color{Sepia} KR^{-4}(T^*)$&#10;&#10;&#10;&#10;&#10;&#10;\end{document}"/>
  <p:tag name="IGUANATEXSIZE" val="4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U(1)$&#10;&#10;&#10;&#10;&#10;&#10;\end{document}"/>
  <p:tag name="IGUANATEXSIZE" val="40"/>
</p:tagLst>
</file>

<file path=ppt/tags/tag22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def\IZ{{\mathbb{Z}}}&#10;\usepackage[usenames,dvipsnames]{xcolor}&#10;\pagestyle{empty}&#10;\begin{document}&#10;&#10;$\color{Sepia} \phi( \bar T) = t(\bar T) = -1 $&#10;&#10;&#10;&#10;&#10;&#10;\end{document}"/>
  <p:tag name="IGUANATEXSIZE" val="40"/>
</p:tagLst>
</file>

<file path=ppt/tags/tag22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def\IZ{{\mathbb{Z}}}&#10;\usepackage[usenames,dvipsnames]{xcolor}&#10;\pagestyle{empty}&#10;\begin{document}&#10;&#10;$\color{Blue} G(C) = \langle \bar T, \bar P  \rangle \times \Pi$&#10;&#10;&#10;&#10;&#10;&#10;\end{document}"/>
  <p:tag name="IGUANATEXSIZE" val="40"/>
</p:tagLst>
</file>

<file path=ppt/tags/tag22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def\IZ{{\mathbb{Z}}}&#10;\usepackage[usenames,dvipsnames]{xcolor}&#10;\pagestyle{empty}&#10;\begin{document}&#10;&#10;$\color{Blue} KO^{-4}_{\IZ_2}(T^*)$&#10;&#10;&#10;&#10;&#10;&#10;\end{document}"/>
  <p:tag name="IGUANATEXSIZE" val="40"/>
</p:tagLst>
</file>

<file path=ppt/tags/tag22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usepackage[usenames,dvipsnames]{xcolor}&#10;\pagestyle{empty}&#10;\begin{document}&#10;&#10;$\color{Plum} K^{\nu_{can}}(T^*//P)= ? $&#10;&#10;&#10;&#10;&#10;&#10;\end{document}"/>
  <p:tag name="IGUANATEXSIZE" val="40"/>
</p:tagLst>
</file>

<file path=ppt/tags/tag22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usepackage[usenames,dvipsnames]{xcolor}&#10;\pagestyle{empty}&#10;\begin{document}&#10;&#10;$\color{Blue} S^{-1} K^{\nu_{can}}(T^*//P) \cong S^{-1}&#10; K^{\iota^*(\nu_{can})}_{P}((T^*)^I) $&#10;&#10;&#10;&#10;&#10;&#10;\end{document}"/>
  <p:tag name="IGUANATEXSIZE" val="40"/>
</p:tagLst>
</file>

<file path=ppt/tags/tag22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usepackage[usenames,dvipsnames]{xcolor}&#10;\pagestyle{empty}&#10;\begin{document}&#10;&#10;$\color{Red} (T^*)^I $&#10;&#10;&#10;&#10;&#10;&#10;\end{document}"/>
  <p:tag name="IGUANATEXSIZE" val="40"/>
</p:tagLst>
</file>

<file path=ppt/tags/tag22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usepackage[usenames,dvipsnames]{xcolor}&#10;\pagestyle{empty}&#10;\begin{document}&#10;&#10;$\color{Maroon} P = \langle I \rangle \times {\rm Cubic}$&#10;&#10;&#10;&#10;&#10;&#10;\end{document}"/>
  <p:tag name="IGUANATEXSIZE" val="40"/>
</p:tagLst>
</file>

<file path=ppt/tags/tag22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def\IZ{{\mathbb{Z}}}&#10;\usepackage[usenames,dvipsnames]{xcolor}&#10;\pagestyle{empty}&#10;\begin{document}&#10;&#10;$\color{Plum} P(X) \cong \IZ_2 \times D_4 $&#10;&#10;&#10;&#10;&#10;&#10;\end{document}"/>
  <p:tag name="IGUANATEXSIZE" val="40"/>
</p:tagLst>
</file>

<file path=ppt/tags/tag22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def\IZ{{\mathbb{Z}}}&#10;\usepackage[usenames,dvipsnames]{xcolor}&#10;\pagestyle{empty}&#10;\begin{document}&#10;&#10;$\color{Blue} \widetilde{\IZ_2 \times D_4} $&#10;&#10;&#10;&#10;&#10;&#10;\end{document}"/>
  <p:tag name="IGUANATEXSIZE" val="40"/>
</p:tagLst>
</file>

<file path=ppt/tags/tag22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def\IZ{{\mathbb{Z}}}&#10;\usepackage[usenames,dvipsnames]{xcolor}&#10;\pagestyle{empty}&#10;\begin{document}&#10;&#10;$\color{Red} {\rm Rep}(\widetilde{\IZ_2 \times D_4})\otimes \IZ[&#10;\frac{1}{2}] $&#10;&#10;&#10;&#10;&#10;&#10;\end{document}"/>
  <p:tag name="IGUANATEXSIZE" val="4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rightarrow$&#10;&#10;&#10;&#10;&#10;&#10;\end{document}"/>
  <p:tag name="IGUANATEXSIZE" val="4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rightarrow$&#10;&#10;&#10;&#10;&#10;&#10;\end{document}"/>
  <p:tag name="IGUANATEXSIZE" val="4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1$&#10;&#10;&#10;&#10;&#10;&#10;\end{document}"/>
  <p:tag name="IGUANATEXSIZE" val="4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1$&#10;&#10;&#10;&#10;&#10;&#10;\end{document}"/>
  <p:tag name="IGUANATEXSIZE" val="4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phi_G$&#10;&#10;&#10;&#10;&#10;&#10;\end{document}"/>
  <p:tag name="IGUANATEXSIZE" val="4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phi_{G^\tau}$&#10;&#10;&#10;&#10;&#10;&#10;\end{document}"/>
  <p:tag name="IGUANATEXSIZE" val="4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g\in G$&#10;&#10;&#10;&#10;&#10;&#10;\end{document}"/>
  <p:tag name="IGUANATEXSIZE" val="4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color}&#10;\def\CH {{\cal H}}&#10;\def\IP{{\mathbb{P}}}&#10;&#10;\pagestyle{empty}&#10;\begin{document}&#10; &#10;&#10;$\color{blue}{\rm Aut}(\IP\CH)$&#10;&#10;&#10;&#10;&#10;&#10;\end{document}"/>
  <p:tag name="IGUANATEXSIZE" val="4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tilde g\in G^\tau$&#10;&#10;&#10;&#10;&#10;&#10;\end{document}"/>
  <p:tag name="IGUANATEXSIZE" val="4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rightarrow $&#10;&#10;&#10;&#10;&#10;&#10;\end{document}"/>
  <p:tag name="IGUANATEXSIZE" val="4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usepackage{color}&#10;&#10;\pagestyle{empty}&#10;\begin{document}&#10; &#10;&#10;$\color{blue}&#10;\phi_{G^\tau}(\tilde g) = \phi_G(g) \in M_2 = \{\pm 1\} $ &#10;&#10;&#10;&#10;&#10;&#10;\end{document}"/>
  <p:tag name="IGUANATEXSIZE" val="4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M_2 \cong \{ \pm 1 \}$&#10;&#10;&#10;&#10;&#10;&#10;\end{document}"/>
  <p:tag name="IGUANATEXSIZE" val="4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G$&#10;&#10;&#10;&#10;&#10;&#10;\end{document}"/>
  <p:tag name="IGUANATEXSIZE" val="4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G^\tau$&#10;&#10;&#10;&#10;&#10;&#10;\end{document}"/>
  <p:tag name="IGUANATEXSIZE" val="4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rightarrow$&#10;&#10;&#10;&#10;&#10;&#10;\end{document}"/>
  <p:tag name="IGUANATEXSIZE" val="4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rightarrow$&#10;&#10;&#10;&#10;&#10;&#10;\end{document}"/>
  <p:tag name="IGUANATEXSIZE" val="4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U(1)$&#10;&#10;&#10;&#10;&#10;&#10;\end{document}"/>
  <p:tag name="IGUANATEXSIZE" val="4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rightarrow$&#10;&#10;&#10;&#10;&#10;&#10;\end{document}"/>
  <p:tag name="IGUANATEXSIZE" val="4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color}&#10;\def\CH {{\cal H}}&#10;\def\IP{{\mathbb{P}}}&#10;&#10;\pagestyle{empty}&#10;\begin{document}&#10; &#10;&#10;$\color{blue}{\rm Tr}(P_1 P_2)$&#10;&#10;&#10;&#10;&#10;&#10;\end{document}"/>
  <p:tag name="IGUANATEXSIZE" val="4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rightarrow$&#10;&#10;&#10;&#10;&#10;&#10;\end{document}"/>
  <p:tag name="IGUANATEXSIZE" val="4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1$&#10;&#10;&#10;&#10;&#10;&#10;\end{document}"/>
  <p:tag name="IGUANATEXSIZE" val="4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1$&#10;&#10;&#10;&#10;&#10;&#10;\end{document}"/>
  <p:tag name="IGUANATEXSIZE" val="4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phi$&#10;&#10;&#10;&#10;&#10;&#10;\end{document}"/>
  <p:tag name="IGUANATEXSIZE" val="4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phi$&#10;&#10;&#10;&#10;&#10;&#10;\end{document}"/>
  <p:tag name="IGUANATEXSIZE" val="4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color}&#10;\def\CH {{\cal H}}&#10;\def\IP{{\mathbb{P}}}&#10;&#10;\pagestyle{empty}&#10;\begin{document}&#10; &#10;&#10;$\color{red}&#10;\lambda \tilde{g} = \tilde{g} \lambda^{\phi(\tilde g)}$&#10;&#10;&#10;&#10;&#10;&#10;\end{document}"/>
  <p:tag name="IGUANATEXSIZE" val="4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usepackage{color}&#10;&#10;\pagestyle{empty}&#10;\begin{document}&#10; &#10;&#10;$\color{blue}&#10;\rho^{\tau}(\tilde g)= \begin{cases} {\rm linear} &amp; \phi(\tilde g)=+1 \\&#10;{\rm anti-linear} &amp; \phi(\tilde g) = - 1\\ \end{cases} $&#10;&#10;&#10;&#10;&#10;&#10;\end{document}"/>
  <p:tag name="IGUANATEXSIZE" val="4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usepackage{color}&#10;\pagestyle{empty}&#10;\begin{document}&#10; &#10;&#10;$\color{blue} t: G \to M_2 \cong \{ \pm 1\}$&#10;&#10;&#10;&#10;&#10;&#10;\end{document}"/>
  <p:tag name="IGUANATEXSIZE" val="4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usepackage[usenames,dvipsnames]{xcolor}&#10;&#10;\pagestyle{empty}&#10;\begin{document}&#10; &#10;&#10;$\color{red}&#10;\rho^\tau(\tilde g) U(s) \rho^\tau(\tilde g)^{-1} = &#10;U(t(g) s )$&#10;&#10;&#10;&#10;&#10;&#10;\end{document}"/>
  <p:tag name="IGUANATEXSIZE" val="4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usepackage{color}&#10;\pagestyle{empty}&#10;\begin{document}&#10; &#10;&#10;$\color{blue}&#10;\rho^\tau(\tilde g) H = c(g) H \rho^\tau(\tilde g) $&#10;&#10;&#10;&#10;&#10;&#10;\end{document}"/>
  <p:tag name="IGUANATEXSIZE" val="4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usepackage{color}&#10;&#10;\pagestyle{empty}&#10;\begin{document}&#10; &#10;&#10;$\color{blue} 1\rightarrow U(1) \rightarrow {\rm Aut}_{\mathbb{R}}(\CH) &#10;\rightarrow {\rm Aut}(\IP\CH) \rightarrow 1$&#10;&#10;&#10;&#10;&#10;&#10;\end{document}"/>
  <p:tag name="IGUANATEXSIZE" val="4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usepackage[usenames,dvipsnames]{xcolor}&#10;&#10;\pagestyle{empty}&#10;\begin{document}&#10; &#10;&#10;$\color{Plum} = e^{- i t(g) s H/\hbar} $&#10;&#10;&#10;&#10;&#10;&#10;\end{document}"/>
  <p:tag name="IGUANATEXSIZE" val="4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usepackage[usenames,dvipsnames]{xcolor}&#10;&#10;\pagestyle{empty}&#10;\begin{document}&#10; &#10;&#10;$\color{Sepia} c(g) := \phi(g)t(g)$&#10;&#10;&#10;&#10;&#10;&#10;\end{document}"/>
  <p:tag name="IGUANATEXSIZE" val="40"/>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  $c(g)\phi(g) t(g)=1 $&#10;&#10;&#10;&#10;&#10;&#10;\end{document}"/>
  <p:tag name="IGUANATEXSIZE" val="4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  $\CH = \CH^0 \oplus \CH^1$&#10;&#10;&#10;&#10;&#10;&#10;\end{document}"/>
  <p:tag name="IGUANATEXSIZE" val="4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usepackage{color}&#10;\begin{document}&#10; &#10; &#10;&#10;$\color{red}&#10;\rho^{\tau}(\tilde g)= \begin{cases} {\rm linear} &amp; \phi(g)=+1 \\&#10;{\rm anti-linear} &amp; \phi(g) = - 1\\ \end{cases} $&#10;&#10;&#10;&#10;&#10;&#10;\end{document}"/>
  <p:tag name="IGUANATEXSIZE" val="4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usepackage{color}&#10;\begin{document}&#10; &#10;&#10;$\color{blue}&#10;\rho^{\tau}(\tilde g)= \begin{cases} {\rm even} &amp; c(g)=+1 \\&#10;{\rm odd} &amp; c(g) = - 1\\ \end{cases} $&#10;&#10;&#10;&#10;&#10;&#10;\end{document}"/>
  <p:tag name="IGUANATEXSIZE" val="4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rho^\tau: G^\tau \to {\rm End}(V)$&#10;&#10;&#10;&#10;&#10;&#10;\end{document}"/>
  <p:tag name="IGUANATEXSIZE" val="4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usepackage{color}&#10;\begin{document}&#10; &#10; &#10;&#10;$\color{red}&#10;\rho^{\tau}(\tilde g)= \begin{cases} {\rm linear} &amp; \phi(g)=+1 \\&#10;{\rm anti-linear} &amp; \phi(g) = - 1\\ \end{cases} $&#10;&#10;&#10;&#10;&#10;&#10;\end{document}"/>
  <p:tag name="IGUANATEXSIZE" val="4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usepackage{color}&#10;\begin{document}&#10; &#10;&#10;$\color{blue}&#10;\rho^{\tau}(\tilde g)= \begin{cases} {\rm even} &amp; c(g)=+1 \\&#10;{\rm odd} &amp; c(g) = - 1\\ \end{cases} $&#10;&#10;&#10;&#10;&#10;&#10;\end{document}"/>
  <p:tag name="IGUANATEXSIZE" val="4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G$&#10;&#10;&#10;&#10;&#10;&#10;\end{document}"/>
  <p:tag name="IGUANATEXSIZE" val="4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usepackage{color}&#10;&#10;\pagestyle{empty}&#10;\begin{document}&#10; &#10;&#10;$\color{magenta} M_2 \cong \{ \pm 1 \}$&#10;&#10;&#10;&#10;&#10;&#10;\end{document}"/>
  <p:tag name="IGUANATEXSIZE" val="4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G^\tau$&#10;&#10;&#10;&#10;&#10;&#10;\end{document}"/>
  <p:tag name="IGUANATEXSIZE" val="4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rightarrow$&#10;&#10;&#10;&#10;&#10;&#10;\end{document}"/>
  <p:tag name="IGUANATEXSIZE" val="4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rightarrow$&#10;&#10;&#10;&#10;&#10;&#10;\end{document}"/>
  <p:tag name="IGUANATEXSIZE" val="4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U(1)$&#10;&#10;&#10;&#10;&#10;&#10;\end{document}"/>
  <p:tag name="IGUANATEXSIZE" val="40"/>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rightarrow$&#10;&#10;&#10;&#10;&#10;&#10;\end{document}"/>
  <p:tag name="IGUANATEXSIZE" val="40"/>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rightarrow$&#10;&#10;&#10;&#10;&#10;&#10;\end{document}"/>
  <p:tag name="IGUANATEXSIZE" val="4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1$&#10;&#10;&#10;&#10;&#10;&#10;\end{document}"/>
  <p:tag name="IGUANATEXSIZE" val="4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1$&#10;&#10;&#10;&#10;&#10;&#10;\end{document}"/>
  <p:tag name="IGUANATEXSIZE" val="4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  $(\CH,H,G , \phi, \tau, c)_0 $&#10;&#10;&#10;&#10;&#10;&#10;\end{document}"/>
  <p:tag name="IGUANATEXSIZE" val="40"/>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  $(\CH,H,G , \phi,\tau, c)_1$&#10;&#10;&#10;&#10;&#10;&#10;\end{document}"/>
  <p:tag name="IGUANATEXSIZE" val="4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color}&#10;\def\CH {{\cal H}}&#10;\def\IP{{\mathbb{P}}}&#10;&#10;\pagestyle{empty}&#10;\begin{document}&#10; &#10;&#10;&#10;$\color{red}\IP\CH$&#10;&#10;&#10;&#10;&#10;\end{document}"/>
  <p:tag name="IGUANATEXSIZE" val="40"/>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10;\pagestyle{empty}&#10;\begin{document}&#10; &#10;&#10;  $\sim$&#10;&#10;&#10;&#10;&#10;&#10;\end{document}"/>
  <p:tag name="IGUANATEXSIZE" val="40"/>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IP{{\mathbb{P}}}&#10;&#10;\pagestyle{empty}&#10;\begin{document}&#10; &#10;&#10;   $\CT \CP(G,\phi,\tau, c) $&#10;&#10;&#10;&#10;&#10;&#10;\end{document}"/>
  <p:tag name="IGUANATEXSIZE" val="40"/>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10;\pagestyle{empty}&#10;\begin{document}&#10; &#10;&#10;   $\CH_{1+2} = \CH_1 \otimes \CH_2 $&#10;&#10;&#10;&#10;&#10;&#10;\end{document}"/>
  <p:tag name="IGUANATEXSIZE" val="40"/>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10;\pagestyle{empty}&#10;\begin{document}&#10; &#10;&#10;   $H_{1+2} = H_1 \otimes  1 + 1\otimes H_2 $&#10;&#10;&#10;&#10;&#10;&#10;\end{document}"/>
  <p:tag name="IGUANATEXSIZE" val="40"/>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10;\pagestyle{empty}&#10;\begin{document}&#10; &#10;&#10;   $+\cdots$&#10;&#10;&#10;&#10;&#10;&#10;\end{document}"/>
  <p:tag name="IGUANATEXSIZE" val="4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10;\pagestyle{empty}&#10;\begin{document}&#10; &#10;&#10;   $\CH^{\rm DN}\cong V \oplus \bar V $&#10;&#10;&#10;&#10;&#10;&#10;\end{document}"/>
  <p:tag name="IGUANATEXSIZE" val="40"/>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10;\pagestyle{empty}&#10;\begin{document}&#10; &#10;&#10;   $\CH^{\rm Fock} $&#10;&#10;&#10;&#10;&#10;&#10;\end{document}"/>
  <p:tag name="IGUANATEXSIZE" val="40"/>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10;\pagestyle{empty}&#10;\begin{document}&#10; &#10;&#10;   $\CH_{1+2}^{DN} = \CH_1^{DN} \oplus \CH_2^{DN} $&#10;&#10;&#10;&#10;&#10;&#10;\end{document}"/>
  <p:tag name="IGUANATEXSIZE" val="40"/>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10;\pagestyle{empty}&#10;\begin{document}&#10; &#10;&#10;   $=\Lambda^* V $&#10;&#10;&#10;&#10;&#10;&#10;\end{document}"/>
  <p:tag name="IGUANATEXSIZE" val="40"/>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def\IZ{{\mathbb{Z}}}&#10;\usepackage[usenames,dvipsnames]{xcolor}&#10;\pagestyle{empty}&#10;\begin{document}&#10;&#10;$\color{Plum}  \CR\CT\CP (G,\phi,\tau,c)$&#10;&#10;&#10;&#10;&#10;&#10;\end{document}"/>
  <p:tag name="IGUANATEXSIZE" val="4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usepackage{color}&#10;&#10;\pagestyle{empty}&#10;\begin{document}&#10; &#10;&#10;$\color{magenta}\phi_{\CH}$&#10;&#10;&#10;&#10;&#10;&#10;\end{document}"/>
  <p:tag name="IGUANATEXSIZE" val="40"/>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usepackage[usenames,dvipsnames]{xcolor}&#10;\pagestyle{empty}&#10;\begin{document}&#10; &#10;&#10;   $\color{Plum} K_G(pt) = {\rm Rep}_s(G)/{\rm Triv}_s(G) $&#10;&#10;&#10;&#10;&#10;&#10;\end{document}"/>
  <p:tag name="IGUANATEXSIZE" val="40"/>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def\IZ{{\mathbb{Z}}}&#10;\usepackage[usenames,dvipsnames]{xcolor}&#10;\pagestyle{empty}&#10;\begin{document}&#10;&#10;$\color{Blue} \rho(g_1) \rho(g_2) = \lambda(g_1,g_2) \rho(g_1 g_2)$&#10;&#10;&#10;&#10;&#10;&#10;\end{document}"/>
  <p:tag name="IGUANATEXSIZE" val="40"/>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def\IZ{{\mathbb{Z}}}&#10;\usepackage[usenames,dvipsnames]{xcolor}&#10;\pagestyle{empty}&#10;\begin{document}&#10;&#10;$\color{Red} \lambda(g_1,g_2)\in U(1) $&#10;&#10;&#10;&#10;&#10;&#10;\end{document}"/>
  <p:tag name="IGUANATEXSIZE" val="40"/>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def\IZ{{\mathbb{Z}}}&#10;\usepackage[usenames,dvipsnames]{xcolor}&#10;\pagestyle{empty}&#10;\begin{document}&#10;&#10;$\color{Plum} 1 \rightarrow U(1) \rightarrow G^\tau &#10;\rightarrow G \rightarrow 1  $&#10;&#10;&#10;&#10;&#10;&#10;\end{document}"/>
  <p:tag name="IGUANATEXSIZE" val="40"/>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def\IZ{{\mathbb{Z}}}&#10;\usepackage[usenames,dvipsnames]{xcolor}&#10;\pagestyle{empty}&#10;\begin{document}&#10;&#10;$\color{Sepia} K^\tau_G(pt):= K_{G^\tau}(pt)$&#10;&#10;&#10;&#10;&#10;&#10;\end{document}"/>
  <p:tag name="IGUANATEXSIZE" val="40"/>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def\IZ{{\mathbb{Z}}}&#10;\usepackage{color}&#10;\pagestyle{empty}&#10;\begin{document}&#10; &#10;&#10;$\color{blue}&#10;1\rightarrow U(1) \rightarrow U(2) \rtimes \IZ_2 &#10;\rightarrow SO(3) \rtimes \IZ_2 \rightarrow 1$&#10;&#10;&#10;&#10;&#10;&#10;\end{document}"/>
  <p:tag name="IGUANATEXSIZE" val="40"/>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def\IZ{{\mathbb{Z}}}&#10;\usepackage{color}&#10;&#10;\pagestyle{empty}&#10;\begin{document}&#10; &#10;&#10;$\color{blue}&#10;1\rightarrow U(1) \rightarrow U(2) &#10;\rightarrow SO(3) \rightarrow 1$&#10;&#10;&#10;&#10;&#10;&#10;\end{document}"/>
  <p:tag name="IGUANATEXSIZE" val="40"/>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def\IZ{{\mathbb{Z}}}&#10;\usepackage[usenames,dvipsnames]{xcolor}&#10;\pagestyle{empty}&#10;\begin{document}&#10;&#10;$\color{Plum} K_{SO(3)\times U(1)}$&#10;&#10;&#10;&#10;&#10;&#10;\end{document}"/>
  <p:tag name="IGUANATEXSIZE" val="40"/>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def\IZ{{\mathbb{Z}}}&#10;\usepackage[usenames,dvipsnames]{xcolor}&#10;\pagestyle{empty}&#10;\begin{document}&#10;&#10;$\color{Red} K_{U(2)}$&#10;&#10;&#10;&#10;&#10;&#10;\end{document}"/>
  <p:tag name="IGUANATEXSIZE" val="40"/>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def\IZ{{\mathbb{Z}}}&#10;\usepackage[usenames,dvipsnames]{xcolor}&#10;\pagestyle{empty}&#10;\begin{document}&#10;&#10;$\color{Sepia} K_{SU(2) \times U(1)}$&#10;&#10;&#10;&#10;&#10;&#10;\end{document}"/>
  <p:tag name="IGUANATEXSIZE" val="4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IP{{\mathbb{P}}}&#10;\usepackage{color}&#10;&#10;\pagestyle{empty}&#10;\begin{document}&#10; &#10;&#10;$\color{magenta}\phi_{\IP\CH}$&#10;&#10;&#10;&#10;&#10;&#10;\end{document}"/>
  <p:tag name="IGUANATEXSIZE" val="40"/>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def\IZ{{\mathbb{Z}}}&#10;\usepackage[usenames,dvipsnames]{xcolor}&#10;\pagestyle{empty}&#10;\begin{document}&#10;&#10;$\color{Maroon} \supset $&#10;&#10;&#10;&#10;&#10;&#10;\end{document}"/>
  <p:tag name="IGUANATEXSIZE" val="40"/>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def\IZ{{\mathbb{Z}}}&#10;\usepackage[usenames,dvipsnames]{xcolor}&#10;\pagestyle{empty}&#10;\begin{document}&#10;&#10;$\color{Maroon} \subset $&#10;&#10;&#10;&#10;&#10;&#10;\end{document}"/>
  <p:tag name="IGUANATEXSIZE" val="40"/>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def\IZ{{\mathbb{Z}}}&#10;\usepackage[usenames,dvipsnames]{xcolor}&#10;\pagestyle{empty}&#10;\begin{document}&#10;&#10;$\color{Plum} K_{SO(3)\times U(1)}\cong \IZ[\delta^{\pm 1}, f^2-1]$&#10;&#10;&#10;&#10;&#10;&#10;\end{document}"/>
  <p:tag name="IGUANATEXSIZE" val="40"/>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T {{\cal T}}&#10;\def\CR {{\cal R}}&#10;\def\IP{{\mathbb{P}}}&#10;\def\IZ{{\mathbb{Z}}}&#10;\usepackage[usenames,dvipsnames]{xcolor}&#10;\pagestyle{empty}&#10;\begin{document}&#10;&#10;$\color{Red} K_{U(2)} \cong \IZ[\delta^{\pm 1}, f]^+$&#10;&#10;&#10;&#10;&#10;&#10;\end{document}"/>
  <p:tag name="IGUANATEXSIZE" val="40"/>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def\IZ{{\mathbb{Z}}}&#10;&#10;\pagestyle{empty}&#10;\begin{document}&#10; &#10;&#10;   $(\phi, c): G \to M_{2,2}:= \{ \pm 1\}  \times \{ \pm 1 \}$&#10;&#10;&#10;&#10;&#10;&#10;\end{document}"/>
  <p:tag name="IGUANATEXSIZE" val="40"/>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10;\pagestyle{empty}&#10;\begin{document}&#10; &#10;&#10;   ${}^\phi K_G^{\tau,c}(pt) :={\rm Rep}_s(G^\tau,\phi,c)/&#10;{\rm Triv}_s(G^\tau,\phi,c) $&#10;&#10;&#10;&#10;&#10;&#10;\end{document}"/>
  <p:tag name="IGUANATEXSIZE" val="40"/>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def\IZ{{\mathbb{Z}}}&#10;\usepackage{color}&#10;&#10;\pagestyle{empty}&#10;\begin{document}&#10; &#10;&#10;   $\color{blue}&#10;P \rho^\tau(g) = c(g) \rho^\tau(g) P$&#10;&#10;&#10;&#10;&#10;&#10;\end{document}"/>
  <p:tag name="IGUANATEXSIZE" val="40"/>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10;\pagestyle{empty}&#10;\begin{document}&#10; &#10;&#10;   $1 \rightarrow U(1) \rightarrow G^\tau \rightarrow &#10;G \rightarrow 1$&#10;&#10;&#10;&#10;&#10;&#10;\end{document}"/>
  <p:tag name="IGUANATEXSIZE" val="40"/>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10;\pagestyle{empty}&#10;\begin{document}&#10; &#10;&#10;   $ \lambda(g_1,g_2) \lambda(g_1 g_2, g_3) = &#10;\lambda(g_2,g_3)^{\phi(g_1)} \lambda(g_1,g_2g_3) $&#10;&#10;&#10;&#10;&#10;&#10;\end{document}"/>
  <p:tag name="IGUANATEXSIZE" val="40"/>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def\CH {{\cal H}}&#10;\def\CP {{\cal P}}&#10;\def\CR {{\cal R}}&#10;\def\CT {{\cal T}}&#10;\def\IP{{\mathbb{P}}}&#10;\def\IZ{{\mathbb{Z}}}&#10;&#10;\pagestyle{empty}&#10;\begin{document}&#10; &#10;&#10;   $G = \langle \sigma \rangle \cong M_2$&#10;&#10;&#10;&#10;&#10;&#10;\end{document}"/>
  <p:tag name="IGUANATEXSIZE" val="4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4847</TotalTime>
  <Words>3135</Words>
  <Application>Microsoft Office PowerPoint</Application>
  <PresentationFormat>On-screen Show (4:3)</PresentationFormat>
  <Paragraphs>383</Paragraphs>
  <Slides>59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Blackadder ITC</vt:lpstr>
      <vt:lpstr>Calibri</vt:lpstr>
      <vt:lpstr>Lucida Calligraphy</vt:lpstr>
      <vt:lpstr>Mathematica1</vt:lpstr>
      <vt:lpstr>Mathematica7Mono</vt:lpstr>
      <vt:lpstr>Script MT Bold</vt:lpstr>
      <vt:lpstr>Office Theme</vt:lpstr>
      <vt:lpstr>Twisted Equivariant Matter</vt:lpstr>
      <vt:lpstr>Prologue &amp; Apologia</vt:lpstr>
      <vt:lpstr>Main goal for today:</vt:lpstr>
      <vt:lpstr>Physical Motivations -1</vt:lpstr>
      <vt:lpstr>Physical Motivations - 2</vt:lpstr>
      <vt:lpstr>PowerPoint Presentation</vt:lpstr>
      <vt:lpstr>Symmetry in Quantum Mechanics: Wigner’s Theorem </vt:lpstr>
      <vt:lpstr>Symmetry Group G of the Quantum State Space</vt:lpstr>
      <vt:lpstr>Lighten Up!</vt:lpstr>
      <vt:lpstr>-Twisted Extension</vt:lpstr>
      <vt:lpstr>Symmetry of the Dynamics</vt:lpstr>
      <vt:lpstr>Dynamics - Remarks</vt:lpstr>
      <vt:lpstr>PowerPoint Presentation</vt:lpstr>
      <vt:lpstr>Gapped Systems</vt:lpstr>
      <vt:lpstr>(, , c)-Twisted Representation of G</vt:lpstr>
      <vt:lpstr>Continuous Families of Quantum Systems with Symmetry</vt:lpstr>
      <vt:lpstr>Algebraic Structure -1</vt:lpstr>
      <vt:lpstr>Algebraic Structure: Free Fermions</vt:lpstr>
      <vt:lpstr>PowerPoint Presentation</vt:lpstr>
      <vt:lpstr>Equivariant K-theory of a Point</vt:lpstr>
      <vt:lpstr>Twisting Equivariant K-theory of a point</vt:lpstr>
      <vt:lpstr>PowerPoint Presentation</vt:lpstr>
      <vt:lpstr>Example</vt:lpstr>
      <vt:lpstr>PowerPoint Presentation</vt:lpstr>
      <vt:lpstr>Example</vt:lpstr>
      <vt:lpstr>PowerPoint Presentation</vt:lpstr>
      <vt:lpstr>Finite-Dimensional Systems</vt:lpstr>
      <vt:lpstr>The 10 CT-groups</vt:lpstr>
      <vt:lpstr>PowerPoint Presentation</vt:lpstr>
      <vt:lpstr>Relation to standard K-theories</vt:lpstr>
      <vt:lpstr>PowerPoint Presentation</vt:lpstr>
      <vt:lpstr>Digression: Dyson’s 3-fold way</vt:lpstr>
      <vt:lpstr>Generalizes to 10-fold way</vt:lpstr>
      <vt:lpstr>PowerPoint Presentation</vt:lpstr>
      <vt:lpstr>Noncompact groups? </vt:lpstr>
      <vt:lpstr>Bloch Theory -1</vt:lpstr>
      <vt:lpstr>Bloch Theory -2 </vt:lpstr>
      <vt:lpstr>Bloch Theory -3</vt:lpstr>
      <vt:lpstr>Bloch Theory - 4</vt:lpstr>
      <vt:lpstr>Insulators</vt:lpstr>
      <vt:lpstr>Equivariant Insulators: Two Cases</vt:lpstr>
      <vt:lpstr>PowerPoint Presentation</vt:lpstr>
      <vt:lpstr>Groups As Categories</vt:lpstr>
      <vt:lpstr>Central Extensions as Line Bundles</vt:lpstr>
      <vt:lpstr>-Twisted Extensions</vt:lpstr>
      <vt:lpstr>(,,c)-twisted representations, again </vt:lpstr>
      <vt:lpstr>Groupoids</vt:lpstr>
      <vt:lpstr>Composable Morphisms </vt:lpstr>
      <vt:lpstr>Twisting K-theory of a groupoid</vt:lpstr>
      <vt:lpstr>Remarks</vt:lpstr>
      <vt:lpstr>Definition of a (, , c)-twisted bundle </vt:lpstr>
      <vt:lpstr>Definition of twisted K-theory on a groupoid </vt:lpstr>
      <vt:lpstr>PowerPoint Presentation</vt:lpstr>
      <vt:lpstr>Back to Bloch</vt:lpstr>
      <vt:lpstr>Relation to more standard K-groups</vt:lpstr>
      <vt:lpstr>Cases studied in the literature</vt:lpstr>
      <vt:lpstr>Example: Diamond Structure </vt:lpstr>
      <vt:lpstr>PowerPoint Presentation</vt:lpstr>
      <vt:lpstr>Things To Do</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Twisted Equivariant Matter</dc:title>
  <dc:creator>Greg</dc:creator>
  <cp:lastModifiedBy>gmoore</cp:lastModifiedBy>
  <cp:revision>609</cp:revision>
  <cp:lastPrinted>2013-06-11T21:22:58Z</cp:lastPrinted>
  <dcterms:created xsi:type="dcterms:W3CDTF">2013-05-12T21:10:28Z</dcterms:created>
  <dcterms:modified xsi:type="dcterms:W3CDTF">2013-06-12T18:32:39Z</dcterms:modified>
</cp:coreProperties>
</file>