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7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83" r:id="rId2"/>
    <p:sldId id="258" r:id="rId3"/>
    <p:sldId id="347" r:id="rId4"/>
    <p:sldId id="304" r:id="rId5"/>
    <p:sldId id="393" r:id="rId6"/>
    <p:sldId id="305" r:id="rId7"/>
    <p:sldId id="306" r:id="rId8"/>
    <p:sldId id="313" r:id="rId9"/>
    <p:sldId id="329" r:id="rId10"/>
    <p:sldId id="400" r:id="rId11"/>
    <p:sldId id="396" r:id="rId12"/>
    <p:sldId id="397" r:id="rId13"/>
    <p:sldId id="401" r:id="rId14"/>
    <p:sldId id="307" r:id="rId15"/>
    <p:sldId id="325" r:id="rId16"/>
    <p:sldId id="308" r:id="rId17"/>
    <p:sldId id="326" r:id="rId18"/>
    <p:sldId id="327" r:id="rId19"/>
    <p:sldId id="309" r:id="rId20"/>
    <p:sldId id="403" r:id="rId21"/>
    <p:sldId id="314" r:id="rId22"/>
    <p:sldId id="404" r:id="rId23"/>
    <p:sldId id="320" r:id="rId24"/>
    <p:sldId id="392" r:id="rId25"/>
    <p:sldId id="344" r:id="rId26"/>
    <p:sldId id="317" r:id="rId27"/>
    <p:sldId id="331" r:id="rId28"/>
    <p:sldId id="332" r:id="rId29"/>
    <p:sldId id="389" r:id="rId30"/>
    <p:sldId id="337" r:id="rId31"/>
    <p:sldId id="346" r:id="rId32"/>
    <p:sldId id="339" r:id="rId33"/>
    <p:sldId id="348" r:id="rId34"/>
    <p:sldId id="340" r:id="rId35"/>
    <p:sldId id="349" r:id="rId36"/>
    <p:sldId id="318" r:id="rId37"/>
    <p:sldId id="345" r:id="rId38"/>
    <p:sldId id="321" r:id="rId39"/>
    <p:sldId id="341" r:id="rId40"/>
    <p:sldId id="323" r:id="rId41"/>
    <p:sldId id="385" r:id="rId42"/>
    <p:sldId id="394" r:id="rId43"/>
    <p:sldId id="395" r:id="rId44"/>
    <p:sldId id="322" r:id="rId45"/>
    <p:sldId id="382" r:id="rId46"/>
    <p:sldId id="402" r:id="rId47"/>
    <p:sldId id="391" r:id="rId48"/>
    <p:sldId id="390" r:id="rId49"/>
    <p:sldId id="353" r:id="rId50"/>
    <p:sldId id="354" r:id="rId51"/>
    <p:sldId id="387" r:id="rId52"/>
    <p:sldId id="358" r:id="rId53"/>
    <p:sldId id="359" r:id="rId54"/>
    <p:sldId id="398" r:id="rId55"/>
    <p:sldId id="370" r:id="rId56"/>
    <p:sldId id="372" r:id="rId57"/>
    <p:sldId id="384" r:id="rId58"/>
    <p:sldId id="371" r:id="rId59"/>
    <p:sldId id="405" r:id="rId60"/>
    <p:sldId id="399" r:id="rId6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C64"/>
    <a:srgbClr val="DF09C7"/>
    <a:srgbClr val="0033CC"/>
    <a:srgbClr val="163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7" autoAdjust="0"/>
    <p:restoredTop sz="89506" autoAdjust="0"/>
  </p:normalViewPr>
  <p:slideViewPr>
    <p:cSldViewPr>
      <p:cViewPr varScale="1">
        <p:scale>
          <a:sx n="100" d="100"/>
          <a:sy n="100" d="100"/>
        </p:scale>
        <p:origin x="1800" y="1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5376"/>
    </p:cViewPr>
  </p:sorterViewPr>
  <p:notesViewPr>
    <p:cSldViewPr>
      <p:cViewPr varScale="1">
        <p:scale>
          <a:sx n="48" d="100"/>
          <a:sy n="48" d="100"/>
        </p:scale>
        <p:origin x="2698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91192433-76AE-4237-9053-A01AE7C3AD64}" type="datetimeFigureOut">
              <a:rPr lang="en-US" smtClean="0"/>
              <a:t>9/24/16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621213"/>
            <a:ext cx="5851525" cy="3779837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D542D17E-4B7A-4E9E-969E-28F0C0323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55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3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8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at which point I opened my big mouth and</a:t>
            </a:r>
          </a:p>
          <a:p>
            <a:r>
              <a:rPr lang="en-US" b="1" dirty="0" smtClean="0"/>
              <a:t>pointed out that 231 is the dimension of an</a:t>
            </a:r>
          </a:p>
          <a:p>
            <a:r>
              <a:rPr lang="en-US" b="1" dirty="0" smtClean="0"/>
              <a:t>irreducible representation of M24 –</a:t>
            </a:r>
            <a:r>
              <a:rPr lang="en-US" b="1" baseline="0" dirty="0"/>
              <a:t> </a:t>
            </a:r>
            <a:r>
              <a:rPr lang="en-US" b="1" baseline="0" dirty="0" smtClean="0"/>
              <a:t> and indeed KKP checked that the first few degeneracies can be written nicely as sums of dimensions of </a:t>
            </a:r>
            <a:r>
              <a:rPr lang="en-US" b="1" baseline="0" dirty="0" err="1" smtClean="0"/>
              <a:t>irreps</a:t>
            </a:r>
            <a:r>
              <a:rPr lang="en-US" b="1" baseline="0" dirty="0" smtClean="0"/>
              <a:t>. Now </a:t>
            </a:r>
            <a:r>
              <a:rPr lang="en-US" b="1" baseline="0" dirty="0" err="1" smtClean="0"/>
              <a:t>Shamit</a:t>
            </a:r>
            <a:r>
              <a:rPr lang="en-US" b="1" baseline="0" dirty="0" smtClean="0"/>
              <a:t> gave his take on this, based on a paper he wrote with Miranda Cheng, John Duncan, and Sarah Harrison. 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63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So:</a:t>
            </a:r>
            <a:r>
              <a:rPr lang="en-US" baseline="0" dirty="0" smtClean="0"/>
              <a:t> we should think of GHV as the ``quantum </a:t>
            </a:r>
            <a:r>
              <a:rPr lang="en-US" baseline="0" dirty="0" err="1" smtClean="0"/>
              <a:t>Mukai</a:t>
            </a:r>
            <a:r>
              <a:rPr lang="en-US" baseline="0" dirty="0" smtClean="0"/>
              <a:t> theorem’’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80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Well, we</a:t>
            </a:r>
            <a:r>
              <a:rPr lang="en-US" baseline="0" dirty="0" smtClean="0"/>
              <a:t> certainly do have a type II duals for the CSS points of </a:t>
            </a:r>
            <a:r>
              <a:rPr lang="en-US" baseline="0" dirty="0" err="1" smtClean="0"/>
              <a:t>toroidal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compactifications</a:t>
            </a:r>
            <a:r>
              <a:rPr lang="en-US" baseline="0" dirty="0" smtClean="0"/>
              <a:t> and thinking about these also raises some interesting questions.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6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explain how question three</a:t>
            </a:r>
            <a:r>
              <a:rPr lang="en-US" baseline="0" dirty="0" smtClean="0"/>
              <a:t> is related to the talk:  Making d smaller enlarges the discrete group symmetries. For example we can go from d=2 to d=1 by </a:t>
            </a:r>
            <a:r>
              <a:rPr lang="en-US" baseline="0" dirty="0" err="1" smtClean="0"/>
              <a:t>compactifying</a:t>
            </a:r>
            <a:r>
              <a:rPr lang="en-US" baseline="0" dirty="0" smtClean="0"/>
              <a:t> on a suitable circle and turning on flat fields.  So the same must be true on the type II side:  So taking the derived category and </a:t>
            </a:r>
            <a:r>
              <a:rPr lang="en-US" baseline="0" dirty="0" err="1" smtClean="0"/>
              <a:t>compactifying</a:t>
            </a:r>
            <a:r>
              <a:rPr lang="en-US" baseline="0" dirty="0" smtClean="0"/>
              <a:t> on a circle and turning on flat fields can dramatically enlarge the discrete symmetries of the category of D-</a:t>
            </a:r>
            <a:r>
              <a:rPr lang="en-US" baseline="0" dirty="0" err="1" smtClean="0"/>
              <a:t>branes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what is the category of D-</a:t>
            </a:r>
            <a:r>
              <a:rPr lang="en-US" baseline="0" dirty="0" err="1" smtClean="0"/>
              <a:t>branes</a:t>
            </a:r>
            <a:r>
              <a:rPr lang="en-US" baseline="0" dirty="0" smtClean="0"/>
              <a:t> then?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49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once you start admitting more general sequences of CFT’s  like { \CC_M }</a:t>
            </a:r>
            <a:r>
              <a:rPr lang="en-US" baseline="0" dirty="0" smtClean="0"/>
              <a:t>  another question arises – which was first put to me by </a:t>
            </a:r>
            <a:r>
              <a:rPr lang="en-US" baseline="0" dirty="0" err="1" smtClean="0"/>
              <a:t>Shamit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D17E-4B7A-4E9E-969E-28F0C032339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8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9/24/16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9/24/16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9/24/16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4A76F-98B3-4362-97F8-5A6F509EB33C}" type="datetimeFigureOut">
              <a:rPr lang="en-US" smtClean="0"/>
              <a:t>9/24/16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4A76F-98B3-4362-97F8-5A6F509EB33C}" type="datetimeFigureOut">
              <a:rPr lang="en-US" smtClean="0"/>
              <a:t>9/24/16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D29B0-BEC8-4D3C-8B11-487DD25536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tags" Target="../tags/tag10.xml"/><Relationship Id="rId2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" Type="http://schemas.openxmlformats.org/officeDocument/2006/relationships/tags" Target="../tags/tag17.xml"/><Relationship Id="rId2" Type="http://schemas.openxmlformats.org/officeDocument/2006/relationships/tags" Target="../tags/tag18.xml"/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tags" Target="../tags/tag21.xml"/><Relationship Id="rId6" Type="http://schemas.openxmlformats.org/officeDocument/2006/relationships/tags" Target="../tags/tag22.xml"/><Relationship Id="rId7" Type="http://schemas.openxmlformats.org/officeDocument/2006/relationships/tags" Target="../tags/tag23.xml"/><Relationship Id="rId8" Type="http://schemas.openxmlformats.org/officeDocument/2006/relationships/slideLayout" Target="../slideLayouts/slideLayout6.xml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" Type="http://schemas.openxmlformats.org/officeDocument/2006/relationships/tags" Target="../tags/tag24.xml"/><Relationship Id="rId2" Type="http://schemas.openxmlformats.org/officeDocument/2006/relationships/tags" Target="../tags/tag25.xml"/><Relationship Id="rId3" Type="http://schemas.openxmlformats.org/officeDocument/2006/relationships/tags" Target="../tags/tag26.xml"/><Relationship Id="rId4" Type="http://schemas.openxmlformats.org/officeDocument/2006/relationships/tags" Target="../tags/tag27.xml"/><Relationship Id="rId5" Type="http://schemas.openxmlformats.org/officeDocument/2006/relationships/tags" Target="../tags/tag28.xml"/><Relationship Id="rId6" Type="http://schemas.openxmlformats.org/officeDocument/2006/relationships/tags" Target="../tags/tag29.xml"/><Relationship Id="rId7" Type="http://schemas.openxmlformats.org/officeDocument/2006/relationships/tags" Target="../tags/tag30.xml"/><Relationship Id="rId8" Type="http://schemas.openxmlformats.org/officeDocument/2006/relationships/tags" Target="../tags/tag31.xml"/><Relationship Id="rId9" Type="http://schemas.openxmlformats.org/officeDocument/2006/relationships/slideLayout" Target="../slideLayouts/slideLayout6.xml"/><Relationship Id="rId10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320.png"/><Relationship Id="rId5" Type="http://schemas.openxmlformats.org/officeDocument/2006/relationships/image" Target="../media/image43.png"/><Relationship Id="rId6" Type="http://schemas.openxmlformats.org/officeDocument/2006/relationships/image" Target="../media/image46.png"/><Relationship Id="rId1" Type="http://schemas.openxmlformats.org/officeDocument/2006/relationships/tags" Target="../tags/tag32.x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4" Type="http://schemas.openxmlformats.org/officeDocument/2006/relationships/tags" Target="../tags/tag36.xml"/><Relationship Id="rId5" Type="http://schemas.openxmlformats.org/officeDocument/2006/relationships/tags" Target="../tags/tag37.xml"/><Relationship Id="rId6" Type="http://schemas.openxmlformats.org/officeDocument/2006/relationships/slideLayout" Target="../slideLayouts/slideLayout6.xml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" Type="http://schemas.openxmlformats.org/officeDocument/2006/relationships/tags" Target="../tags/tag33.xml"/><Relationship Id="rId2" Type="http://schemas.openxmlformats.org/officeDocument/2006/relationships/tags" Target="../tags/tag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png"/><Relationship Id="rId12" Type="http://schemas.openxmlformats.org/officeDocument/2006/relationships/image" Target="../media/image55.png"/><Relationship Id="rId13" Type="http://schemas.openxmlformats.org/officeDocument/2006/relationships/image" Target="../media/image56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tags" Target="../tags/tag40.xml"/><Relationship Id="rId4" Type="http://schemas.openxmlformats.org/officeDocument/2006/relationships/tags" Target="../tags/tag41.xml"/><Relationship Id="rId5" Type="http://schemas.openxmlformats.org/officeDocument/2006/relationships/tags" Target="../tags/tag42.xml"/><Relationship Id="rId6" Type="http://schemas.openxmlformats.org/officeDocument/2006/relationships/tags" Target="../tags/tag43.xml"/><Relationship Id="rId7" Type="http://schemas.openxmlformats.org/officeDocument/2006/relationships/slideLayout" Target="../slideLayouts/slideLayout6.xml"/><Relationship Id="rId8" Type="http://schemas.openxmlformats.org/officeDocument/2006/relationships/image" Target="../media/image52.emf"/><Relationship Id="rId9" Type="http://schemas.openxmlformats.org/officeDocument/2006/relationships/image" Target="../media/image410.png"/><Relationship Id="rId10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20" Type="http://schemas.openxmlformats.org/officeDocument/2006/relationships/image" Target="../media/image63.png"/><Relationship Id="rId21" Type="http://schemas.openxmlformats.org/officeDocument/2006/relationships/image" Target="../media/image64.png"/><Relationship Id="rId22" Type="http://schemas.openxmlformats.org/officeDocument/2006/relationships/image" Target="../media/image65.png"/><Relationship Id="rId23" Type="http://schemas.openxmlformats.org/officeDocument/2006/relationships/image" Target="../media/image66.png"/><Relationship Id="rId10" Type="http://schemas.openxmlformats.org/officeDocument/2006/relationships/tags" Target="../tags/tag53.xml"/><Relationship Id="rId11" Type="http://schemas.openxmlformats.org/officeDocument/2006/relationships/tags" Target="../tags/tag54.xml"/><Relationship Id="rId12" Type="http://schemas.openxmlformats.org/officeDocument/2006/relationships/slideLayout" Target="../slideLayouts/slideLayout6.xml"/><Relationship Id="rId13" Type="http://schemas.openxmlformats.org/officeDocument/2006/relationships/image" Target="../media/image59.png"/><Relationship Id="rId14" Type="http://schemas.openxmlformats.org/officeDocument/2006/relationships/image" Target="../media/image57.png"/><Relationship Id="rId15" Type="http://schemas.openxmlformats.org/officeDocument/2006/relationships/image" Target="../media/image58.png"/><Relationship Id="rId16" Type="http://schemas.openxmlformats.org/officeDocument/2006/relationships/image" Target="../media/image56.png"/><Relationship Id="rId17" Type="http://schemas.openxmlformats.org/officeDocument/2006/relationships/image" Target="../media/image60.png"/><Relationship Id="rId18" Type="http://schemas.openxmlformats.org/officeDocument/2006/relationships/image" Target="../media/image61.png"/><Relationship Id="rId19" Type="http://schemas.openxmlformats.org/officeDocument/2006/relationships/image" Target="../media/image62.png"/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tags" Target="../tags/tag48.xml"/><Relationship Id="rId6" Type="http://schemas.openxmlformats.org/officeDocument/2006/relationships/tags" Target="../tags/tag49.xml"/><Relationship Id="rId7" Type="http://schemas.openxmlformats.org/officeDocument/2006/relationships/tags" Target="../tags/tag50.xml"/><Relationship Id="rId8" Type="http://schemas.openxmlformats.org/officeDocument/2006/relationships/tags" Target="../tags/tag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570.png"/><Relationship Id="rId1" Type="http://schemas.openxmlformats.org/officeDocument/2006/relationships/tags" Target="../tags/tag55.xml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1" Type="http://schemas.openxmlformats.org/officeDocument/2006/relationships/tags" Target="../tags/tag56.xml"/><Relationship Id="rId2" Type="http://schemas.openxmlformats.org/officeDocument/2006/relationships/tags" Target="../tags/tag5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eg"/><Relationship Id="rId3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tags" Target="../tags/tag62.xml"/><Relationship Id="rId6" Type="http://schemas.openxmlformats.org/officeDocument/2006/relationships/slideLayout" Target="../slideLayouts/slideLayout6.xml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0" Type="http://schemas.openxmlformats.org/officeDocument/2006/relationships/image" Target="../media/image75.png"/><Relationship Id="rId11" Type="http://schemas.openxmlformats.org/officeDocument/2006/relationships/image" Target="../media/image76.png"/><Relationship Id="rId1" Type="http://schemas.openxmlformats.org/officeDocument/2006/relationships/tags" Target="../tags/tag58.xml"/><Relationship Id="rId2" Type="http://schemas.openxmlformats.org/officeDocument/2006/relationships/tags" Target="../tags/tag5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emf"/><Relationship Id="rId3" Type="http://schemas.openxmlformats.org/officeDocument/2006/relationships/image" Target="../media/image6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690.png"/><Relationship Id="rId6" Type="http://schemas.openxmlformats.org/officeDocument/2006/relationships/image" Target="../media/image700.png"/><Relationship Id="rId7" Type="http://schemas.openxmlformats.org/officeDocument/2006/relationships/image" Target="../media/image78.png"/><Relationship Id="rId8" Type="http://schemas.openxmlformats.org/officeDocument/2006/relationships/image" Target="../media/image79.png"/><Relationship Id="rId9" Type="http://schemas.openxmlformats.org/officeDocument/2006/relationships/image" Target="../media/image80.png"/><Relationship Id="rId1" Type="http://schemas.openxmlformats.org/officeDocument/2006/relationships/tags" Target="../tags/tag63.xml"/><Relationship Id="rId2" Type="http://schemas.openxmlformats.org/officeDocument/2006/relationships/tags" Target="../tags/tag6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4" Type="http://schemas.openxmlformats.org/officeDocument/2006/relationships/tags" Target="../tags/tag69.xml"/><Relationship Id="rId5" Type="http://schemas.openxmlformats.org/officeDocument/2006/relationships/slideLayout" Target="../slideLayouts/slideLayout6.xml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9" Type="http://schemas.openxmlformats.org/officeDocument/2006/relationships/image" Target="../media/image84.png"/><Relationship Id="rId1" Type="http://schemas.openxmlformats.org/officeDocument/2006/relationships/tags" Target="../tags/tag66.xml"/><Relationship Id="rId2" Type="http://schemas.openxmlformats.org/officeDocument/2006/relationships/tags" Target="../tags/tag6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1" Type="http://schemas.openxmlformats.org/officeDocument/2006/relationships/tags" Target="../tags/tag70.xml"/><Relationship Id="rId2" Type="http://schemas.openxmlformats.org/officeDocument/2006/relationships/tags" Target="../tags/tag7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1" Type="http://schemas.openxmlformats.org/officeDocument/2006/relationships/tags" Target="../tags/tag73.xml"/><Relationship Id="rId2" Type="http://schemas.openxmlformats.org/officeDocument/2006/relationships/tags" Target="../tags/tag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4.png"/><Relationship Id="rId12" Type="http://schemas.openxmlformats.org/officeDocument/2006/relationships/image" Target="../media/image95.png"/><Relationship Id="rId1" Type="http://schemas.openxmlformats.org/officeDocument/2006/relationships/tags" Target="../tags/tag75.xml"/><Relationship Id="rId2" Type="http://schemas.openxmlformats.org/officeDocument/2006/relationships/tags" Target="../tags/tag76.xml"/><Relationship Id="rId3" Type="http://schemas.openxmlformats.org/officeDocument/2006/relationships/tags" Target="../tags/tag77.xml"/><Relationship Id="rId4" Type="http://schemas.openxmlformats.org/officeDocument/2006/relationships/tags" Target="../tags/tag78.xml"/><Relationship Id="rId5" Type="http://schemas.openxmlformats.org/officeDocument/2006/relationships/tags" Target="../tags/tag79.xml"/><Relationship Id="rId6" Type="http://schemas.openxmlformats.org/officeDocument/2006/relationships/slideLayout" Target="../slideLayouts/slideLayout6.xml"/><Relationship Id="rId7" Type="http://schemas.openxmlformats.org/officeDocument/2006/relationships/image" Target="../media/image840.png"/><Relationship Id="rId8" Type="http://schemas.openxmlformats.org/officeDocument/2006/relationships/image" Target="../media/image91.png"/><Relationship Id="rId9" Type="http://schemas.openxmlformats.org/officeDocument/2006/relationships/image" Target="../media/image92.png"/><Relationship Id="rId10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1" Type="http://schemas.openxmlformats.org/officeDocument/2006/relationships/tags" Target="../tags/tag80.xml"/><Relationship Id="rId2" Type="http://schemas.openxmlformats.org/officeDocument/2006/relationships/tags" Target="../tags/tag8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9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0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1" Type="http://schemas.openxmlformats.org/officeDocument/2006/relationships/tags" Target="../tags/tag83.xml"/><Relationship Id="rId2" Type="http://schemas.openxmlformats.org/officeDocument/2006/relationships/tags" Target="../tags/tag8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4" Type="http://schemas.openxmlformats.org/officeDocument/2006/relationships/image" Target="../media/image106.emf"/><Relationship Id="rId5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4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4" Type="http://schemas.openxmlformats.org/officeDocument/2006/relationships/tags" Target="../tags/tag89.xml"/><Relationship Id="rId5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1.png"/><Relationship Id="rId1" Type="http://schemas.openxmlformats.org/officeDocument/2006/relationships/tags" Target="../tags/tag86.xml"/><Relationship Id="rId2" Type="http://schemas.openxmlformats.org/officeDocument/2006/relationships/tags" Target="../tags/tag8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tags" Target="../tags/tag90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1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1" Type="http://schemas.openxmlformats.org/officeDocument/2006/relationships/tags" Target="../tags/tag91.xml"/><Relationship Id="rId2" Type="http://schemas.openxmlformats.org/officeDocument/2006/relationships/tags" Target="../tags/tag9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4" Type="http://schemas.openxmlformats.org/officeDocument/2006/relationships/tags" Target="../tags/tag97.xml"/><Relationship Id="rId5" Type="http://schemas.openxmlformats.org/officeDocument/2006/relationships/tags" Target="../tags/tag98.xml"/><Relationship Id="rId6" Type="http://schemas.openxmlformats.org/officeDocument/2006/relationships/slideLayout" Target="../slideLayouts/slideLayout7.xml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0" Type="http://schemas.openxmlformats.org/officeDocument/2006/relationships/image" Target="../media/image119.png"/><Relationship Id="rId11" Type="http://schemas.openxmlformats.org/officeDocument/2006/relationships/image" Target="../media/image120.png"/><Relationship Id="rId1" Type="http://schemas.openxmlformats.org/officeDocument/2006/relationships/tags" Target="../tags/tag94.xml"/><Relationship Id="rId2" Type="http://schemas.openxmlformats.org/officeDocument/2006/relationships/tags" Target="../tags/tag9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4" Type="http://schemas.openxmlformats.org/officeDocument/2006/relationships/slideLayout" Target="../slideLayouts/slideLayout7.xml"/><Relationship Id="rId5" Type="http://schemas.openxmlformats.org/officeDocument/2006/relationships/image" Target="../media/image118.png"/><Relationship Id="rId6" Type="http://schemas.openxmlformats.org/officeDocument/2006/relationships/image" Target="../media/image121.png"/><Relationship Id="rId7" Type="http://schemas.openxmlformats.org/officeDocument/2006/relationships/image" Target="../media/image122.png"/><Relationship Id="rId1" Type="http://schemas.openxmlformats.org/officeDocument/2006/relationships/tags" Target="../tags/tag99.xml"/><Relationship Id="rId2" Type="http://schemas.openxmlformats.org/officeDocument/2006/relationships/tags" Target="../tags/tag10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4" Type="http://schemas.openxmlformats.org/officeDocument/2006/relationships/tags" Target="../tags/tag105.xml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7" Type="http://schemas.openxmlformats.org/officeDocument/2006/relationships/image" Target="../media/image124.png"/><Relationship Id="rId8" Type="http://schemas.openxmlformats.org/officeDocument/2006/relationships/image" Target="../media/image125.png"/><Relationship Id="rId9" Type="http://schemas.openxmlformats.org/officeDocument/2006/relationships/image" Target="../media/image126.png"/><Relationship Id="rId1" Type="http://schemas.openxmlformats.org/officeDocument/2006/relationships/tags" Target="../tags/tag102.xml"/><Relationship Id="rId2" Type="http://schemas.openxmlformats.org/officeDocument/2006/relationships/tags" Target="../tags/tag10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Two Projects Using </a:t>
            </a:r>
            <a:br>
              <a:rPr lang="en-US" sz="5400" dirty="0" smtClean="0"/>
            </a:br>
            <a:r>
              <a:rPr lang="en-US" sz="5400" dirty="0" smtClean="0"/>
              <a:t>Lattices, Modular Forms, </a:t>
            </a:r>
            <a:br>
              <a:rPr lang="en-US" sz="5400" dirty="0" smtClean="0"/>
            </a:br>
            <a:r>
              <a:rPr lang="en-US" sz="5400" dirty="0" smtClean="0"/>
              <a:t>String Theory  &amp; K3 Surfaces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2862829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Gregory Moore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5486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August 31, 2016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3962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SCGP Workshop 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57200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Automorphic forms, mock modular forms and string theory</a:t>
            </a:r>
            <a:br>
              <a:rPr lang="en-US" sz="2800" dirty="0">
                <a:solidFill>
                  <a:srgbClr val="00B050"/>
                </a:solidFill>
              </a:rPr>
            </a:b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0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1905000"/>
            <a:ext cx="655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Edwardian Script ITC"/>
                <a:cs typeface="Edwardian Script ITC"/>
              </a:rPr>
              <a:t>We pause for a small advertisement</a:t>
            </a:r>
            <a:endParaRPr lang="en-US" sz="9600" dirty="0">
              <a:solidFill>
                <a:srgbClr val="FF0000"/>
              </a:solidFill>
              <a:latin typeface="Edwardian Script ITC"/>
              <a:cs typeface="Edwardian Script ITC"/>
            </a:endParaRPr>
          </a:p>
        </p:txBody>
      </p:sp>
    </p:spTree>
    <p:extLst>
      <p:ext uri="{BB962C8B-B14F-4D97-AF65-F5344CB8AC3E}">
        <p14:creationId xmlns:p14="http://schemas.microsoft.com/office/powerpoint/2010/main" val="14754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Algebra Of BPS States  -1/2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892" y="1295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DH/</a:t>
            </a:r>
            <a:r>
              <a:rPr lang="en-US" sz="2800" dirty="0" err="1" smtClean="0">
                <a:solidFill>
                  <a:srgbClr val="0000FF"/>
                </a:solidFill>
              </a:rPr>
              <a:t>Perturbative</a:t>
            </a:r>
            <a:r>
              <a:rPr lang="en-US" sz="2800" dirty="0" smtClean="0">
                <a:solidFill>
                  <a:srgbClr val="0000FF"/>
                </a:solidFill>
              </a:rPr>
              <a:t> BPS States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52" y="49530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Mutually local dimension one </a:t>
            </a:r>
            <a:r>
              <a:rPr lang="en-US" sz="2800" dirty="0" err="1" smtClean="0">
                <a:solidFill>
                  <a:srgbClr val="0000FF"/>
                </a:solidFill>
              </a:rPr>
              <a:t>Virasoro</a:t>
            </a:r>
            <a:r>
              <a:rPr lang="en-US" sz="2800" dirty="0" smtClean="0">
                <a:solidFill>
                  <a:srgbClr val="0000FF"/>
                </a:solidFill>
              </a:rPr>
              <a:t> primaries form a Lie algebra: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2286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SYM ground state at rest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3" y="3733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Dimension one </a:t>
            </a:r>
            <a:r>
              <a:rPr lang="en-US" sz="2800" dirty="0" err="1" smtClean="0">
                <a:solidFill>
                  <a:srgbClr val="008000"/>
                </a:solidFill>
              </a:rPr>
              <a:t>Virasoro</a:t>
            </a:r>
            <a:r>
              <a:rPr lang="en-US" sz="2800" dirty="0" smtClean="0">
                <a:solidFill>
                  <a:srgbClr val="008000"/>
                </a:solidFill>
              </a:rPr>
              <a:t> primary 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95" y="4419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0C64"/>
                </a:solidFill>
              </a:rPr>
              <a:t>Vector space of DH states is graded by</a:t>
            </a:r>
            <a:endParaRPr lang="en-US" sz="2800" dirty="0">
              <a:solidFill>
                <a:srgbClr val="660C64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71600"/>
            <a:ext cx="2781300" cy="469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" y="2209800"/>
            <a:ext cx="5168900" cy="6096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971800"/>
            <a:ext cx="5651500" cy="6096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657600"/>
            <a:ext cx="3327400" cy="750694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95800"/>
            <a:ext cx="1866900" cy="4191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15000"/>
            <a:ext cx="8407400" cy="1003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2184" y="0"/>
            <a:ext cx="1891816" cy="14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8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" y="5791200"/>
            <a:ext cx="8763000" cy="1066800"/>
          </a:xfrm>
          <a:prstGeom prst="rect">
            <a:avLst/>
          </a:prstGeom>
          <a:solidFill>
            <a:srgbClr val="16355A"/>
          </a:solidFill>
          <a:ln>
            <a:solidFill>
              <a:srgbClr val="16355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Algebra Of BPS States -2/2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9812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Solution: Choose a spatial direction. There are unique boosts  along this direction so that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88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Observe: For the boosted vertex operators there is a term in the OPE: </a:t>
            </a:r>
            <a:endParaRPr lang="en-US" sz="2400" dirty="0">
              <a:solidFill>
                <a:srgbClr val="66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943600"/>
            <a:ext cx="853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V</a:t>
            </a:r>
            <a:r>
              <a:rPr lang="en-US" sz="3200" baseline="-25000" dirty="0" smtClean="0">
                <a:solidFill>
                  <a:srgbClr val="FFFF00"/>
                </a:solidFill>
              </a:rPr>
              <a:t>1</a:t>
            </a:r>
            <a:r>
              <a:rPr lang="en-US" sz="3200" dirty="0" smtClean="0">
                <a:solidFill>
                  <a:srgbClr val="FFFF00"/>
                </a:solidFill>
              </a:rPr>
              <a:t>*V</a:t>
            </a:r>
            <a:r>
              <a:rPr lang="en-US" sz="3200" baseline="-25000" dirty="0" smtClean="0">
                <a:solidFill>
                  <a:srgbClr val="FFFF00"/>
                </a:solidFill>
              </a:rPr>
              <a:t>2</a:t>
            </a:r>
            <a:r>
              <a:rPr lang="en-US" sz="3200" dirty="0" smtClean="0">
                <a:solidFill>
                  <a:srgbClr val="FFFF00"/>
                </a:solidFill>
              </a:rPr>
              <a:t> is the product in the algebra of BPS states. 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990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Problem: V</a:t>
            </a:r>
            <a:r>
              <a:rPr lang="en-US" sz="2400" baseline="-25000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>
                <a:solidFill>
                  <a:srgbClr val="FF0000"/>
                </a:solidFill>
              </a:rPr>
              <a:t>(P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) and V</a:t>
            </a:r>
            <a:r>
              <a:rPr lang="en-US" sz="2400" baseline="-25000" dirty="0" smtClean="0">
                <a:solidFill>
                  <a:srgbClr val="FF0000"/>
                </a:solidFill>
              </a:rPr>
              <a:t>L</a:t>
            </a:r>
            <a:r>
              <a:rPr lang="en-US" sz="2400" dirty="0" smtClean="0">
                <a:solidFill>
                  <a:srgbClr val="FF0000"/>
                </a:solidFill>
              </a:rPr>
              <a:t>(P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)  for </a:t>
            </a:r>
            <a:r>
              <a:rPr lang="en-US" sz="2400" dirty="0" err="1" smtClean="0">
                <a:solidFill>
                  <a:srgbClr val="FF0000"/>
                </a:solidFill>
              </a:rPr>
              <a:t>Narain</a:t>
            </a:r>
            <a:r>
              <a:rPr lang="en-US" sz="2400" dirty="0" smtClean="0">
                <a:solidFill>
                  <a:srgbClr val="FF0000"/>
                </a:solidFill>
              </a:rPr>
              <a:t> vectors P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 and P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are in general not mutually local.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9144000" cy="546652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4572000"/>
            <a:ext cx="9118600" cy="1003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990600"/>
            <a:ext cx="2654692" cy="446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/>
      <p:bldP spid="12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28600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Edwardian Script ITC"/>
                <a:cs typeface="Edwardian Script ITC"/>
              </a:rPr>
              <a:t>End of advertisement</a:t>
            </a:r>
            <a:endParaRPr lang="en-US" sz="8800" dirty="0">
              <a:solidFill>
                <a:srgbClr val="FF0000"/>
              </a:solidFill>
              <a:latin typeface="Edwardian Script ITC"/>
              <a:cs typeface="Edwardian Script ITC"/>
            </a:endParaRPr>
          </a:p>
        </p:txBody>
      </p:sp>
    </p:spTree>
    <p:extLst>
      <p:ext uri="{BB962C8B-B14F-4D97-AF65-F5344CB8AC3E}">
        <p14:creationId xmlns:p14="http://schemas.microsoft.com/office/powerpoint/2010/main" val="41320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6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Crystal Symmetries Of Toroidal Compactifications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Construct some heterotic string compactifications with large interesting crystallographic group symmetries.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14600"/>
            <a:ext cx="3823811" cy="4867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19200" y="4724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Then G is a crystal symmetry of the CFT: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352800"/>
            <a:ext cx="2683669" cy="386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14800"/>
            <a:ext cx="2819400" cy="383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114800"/>
            <a:ext cx="2667000" cy="3855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5410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Example: Weyl group symmetries of enhanced YM gauge theories.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609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These are NOT the kinds of crystal symmetries we want</a:t>
            </a:r>
          </a:p>
        </p:txBody>
      </p:sp>
    </p:spTree>
    <p:extLst>
      <p:ext uri="{BB962C8B-B14F-4D97-AF65-F5344CB8AC3E}">
        <p14:creationId xmlns:p14="http://schemas.microsoft.com/office/powerpoint/2010/main" val="2259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Conway Subgroup Symmetries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895600"/>
            <a:ext cx="4937760" cy="552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36576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Crystal symmetry: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495800"/>
            <a:ext cx="2933700" cy="510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0" y="62484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Now ``</a:t>
            </a:r>
            <a:r>
              <a:rPr lang="en-US" sz="2800" dirty="0" err="1" smtClean="0">
                <a:solidFill>
                  <a:srgbClr val="7030A0"/>
                </a:solidFill>
              </a:rPr>
              <a:t>decompactify</a:t>
            </a:r>
            <a:r>
              <a:rPr lang="en-US" sz="2800" dirty="0" smtClean="0">
                <a:solidFill>
                  <a:srgbClr val="7030A0"/>
                </a:solidFill>
              </a:rPr>
              <a:t>’’ 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133600"/>
            <a:ext cx="2186940" cy="4229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3716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Start with a distinguished d=0 compactification: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181600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Note that Co</a:t>
            </a:r>
            <a:r>
              <a:rPr lang="en-US" sz="2800" baseline="-25000" dirty="0" smtClean="0">
                <a:solidFill>
                  <a:srgbClr val="00B050"/>
                </a:solidFill>
              </a:rPr>
              <a:t>0</a:t>
            </a:r>
            <a:r>
              <a:rPr lang="en-US" sz="2800" dirty="0" smtClean="0">
                <a:solidFill>
                  <a:srgbClr val="00B050"/>
                </a:solidFill>
              </a:rPr>
              <a:t>  is not a Weyl group symmetry of any    enhanced Yang-Mills gauge symmetry. 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3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 Lattice </a:t>
            </a:r>
            <a:r>
              <a:rPr lang="en-US" dirty="0" err="1" smtClean="0"/>
              <a:t>Lemmino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1619250" cy="4457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7800" y="8382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Primitively embedded.</a:t>
            </a:r>
          </a:p>
          <a:p>
            <a:r>
              <a:rPr lang="en-US" sz="3200" dirty="0">
                <a:solidFill>
                  <a:srgbClr val="0033CC"/>
                </a:solidFill>
              </a:rPr>
              <a:t>I</a:t>
            </a:r>
            <a:r>
              <a:rPr lang="en-US" sz="3200" dirty="0" smtClean="0">
                <a:solidFill>
                  <a:srgbClr val="0033CC"/>
                </a:solidFill>
              </a:rPr>
              <a:t>sometric of rank d.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" y="1897361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Then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there exists embedded even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unimodular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lattice 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62400"/>
            <a:ext cx="6995160" cy="510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19200"/>
            <a:ext cx="1813560" cy="430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90800"/>
            <a:ext cx="5078730" cy="4381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8000" y="31242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uch that, if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00600"/>
            <a:ext cx="7936230" cy="5105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60592" y="5441559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has crystal symmetry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248400"/>
            <a:ext cx="7375238" cy="502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10668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&amp;</a:t>
            </a:r>
            <a:endParaRPr lang="en-US" sz="4000" dirty="0">
              <a:solidFill>
                <a:srgbClr val="00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9" y="5534329"/>
            <a:ext cx="2069334" cy="42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8" grpId="0"/>
      <p:bldP spid="21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33"/>
            <a:ext cx="8229600" cy="1143000"/>
          </a:xfrm>
        </p:spPr>
        <p:txBody>
          <a:bodyPr/>
          <a:lstStyle/>
          <a:p>
            <a:r>
              <a:rPr lang="en-US" dirty="0" smtClean="0"/>
              <a:t>Easy Proof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7" y="2216700"/>
            <a:ext cx="3613785" cy="5000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296" y="2345049"/>
            <a:ext cx="296704" cy="243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40" y="3316900"/>
            <a:ext cx="7090410" cy="5791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95" y="4559793"/>
            <a:ext cx="3992880" cy="510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867400"/>
            <a:ext cx="3663315" cy="382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943600"/>
            <a:ext cx="1348740" cy="302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43601"/>
            <a:ext cx="1337310" cy="3028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01140" y="125016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Uses standard ideas of lattice theory.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572" y="2300065"/>
            <a:ext cx="3640455" cy="50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2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CSS Compactifications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990600"/>
            <a:ext cx="922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This construction defines points of moduli space with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                  </a:t>
            </a:r>
            <a:r>
              <a:rPr lang="en-US" sz="2800" b="1" u="sng" dirty="0" smtClean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onway </a:t>
            </a:r>
            <a:r>
              <a:rPr lang="en-US" sz="2800" b="1" u="sng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ubgroup </a:t>
            </a:r>
            <a:r>
              <a:rPr lang="en-US" sz="2800" b="1" u="sng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ymmetry: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              call these CSS compactifications.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438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What crystal symmetries can you get?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0480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In general, a </a:t>
            </a:r>
            <a:r>
              <a:rPr lang="en-US" sz="2800" dirty="0" err="1" smtClean="0">
                <a:solidFill>
                  <a:srgbClr val="C00000"/>
                </a:solidFill>
              </a:rPr>
              <a:t>sublattice</a:t>
            </a:r>
            <a:r>
              <a:rPr lang="en-US" sz="2800" dirty="0" smtClean="0">
                <a:solidFill>
                  <a:srgbClr val="C00000"/>
                </a:solidFill>
              </a:rPr>
              <a:t> preserves none of the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crystal symmetries of the ambient lattice.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19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Consider, e.g., the lattice generated by (</a:t>
            </a:r>
            <a:r>
              <a:rPr lang="en-US" sz="2400" dirty="0" err="1" smtClean="0">
                <a:solidFill>
                  <a:srgbClr val="7030A0"/>
                </a:solidFill>
              </a:rPr>
              <a:t>p,q</a:t>
            </a:r>
            <a:r>
              <a:rPr lang="en-US" sz="2400" dirty="0" smtClean="0">
                <a:solidFill>
                  <a:srgbClr val="7030A0"/>
                </a:solidFill>
              </a:rPr>
              <a:t>) in the square lattice in the plane. 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5029200"/>
            <a:ext cx="2540000" cy="194616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191000" y="5486400"/>
            <a:ext cx="1676400" cy="1066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91000" y="6477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267200" y="5943600"/>
            <a:ext cx="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66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Fixed </a:t>
            </a:r>
            <a:r>
              <a:rPr lang="en-US" dirty="0" err="1" smtClean="0"/>
              <a:t>Sublattices</a:t>
            </a:r>
            <a:r>
              <a:rPr lang="en-US" dirty="0" smtClean="0"/>
              <a:t> Of The Leech Lattice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The culmination of a long line of work is the classification by </a:t>
            </a:r>
            <a:r>
              <a:rPr lang="en-US" sz="2800" dirty="0" err="1" smtClean="0">
                <a:solidFill>
                  <a:srgbClr val="0033CC"/>
                </a:solidFill>
              </a:rPr>
              <a:t>Hohn</a:t>
            </a:r>
            <a:r>
              <a:rPr lang="en-US" sz="2800" dirty="0" smtClean="0">
                <a:solidFill>
                  <a:srgbClr val="0033CC"/>
                </a:solidFill>
              </a:rPr>
              <a:t> and Mason of the 290 isomorphism classes of fixed-point </a:t>
            </a:r>
            <a:r>
              <a:rPr lang="en-US" sz="2800" dirty="0" err="1" smtClean="0">
                <a:solidFill>
                  <a:srgbClr val="0033CC"/>
                </a:solidFill>
              </a:rPr>
              <a:t>sublattices</a:t>
            </a:r>
            <a:r>
              <a:rPr lang="en-US" sz="2800" dirty="0" smtClean="0">
                <a:solidFill>
                  <a:srgbClr val="0033CC"/>
                </a:solidFill>
              </a:rPr>
              <a:t> of </a:t>
            </a:r>
            <a:r>
              <a:rPr lang="en-US" sz="2800" dirty="0" smtClean="0">
                <a:solidFill>
                  <a:srgbClr val="0033CC"/>
                </a:solidFill>
                <a:sym typeface="Mathematica1" panose="05000502060100000001" pitchFamily="2" charset="2"/>
              </a:rPr>
              <a:t>the Leech lattice: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429000"/>
            <a:ext cx="8305800" cy="173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smtClean="0"/>
              <a:t>Desperately Seeking Moonshine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3434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a project with Jeff Harvey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/>
              <a:t>Part I</a:t>
            </a:r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56388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</a:rPr>
              <a:t>s</a:t>
            </a:r>
            <a:r>
              <a:rPr lang="en-US" sz="4400" dirty="0" smtClean="0">
                <a:solidFill>
                  <a:srgbClr val="C00000"/>
                </a:solidFill>
              </a:rPr>
              <a:t>till in progress…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65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Symmetries For Het/T4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323329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These discrete groups will be </a:t>
            </a:r>
            <a:r>
              <a:rPr lang="en-US" sz="3200" dirty="0" err="1" smtClean="0">
                <a:solidFill>
                  <a:srgbClr val="0033CC"/>
                </a:solidFill>
              </a:rPr>
              <a:t>automorphisms</a:t>
            </a:r>
            <a:r>
              <a:rPr lang="en-US" sz="3200" dirty="0" smtClean="0">
                <a:solidFill>
                  <a:srgbClr val="0033CC"/>
                </a:solidFill>
              </a:rPr>
              <a:t> of the algebra of BPS states at the CSS points.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72063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Het/II duality implies the space of D4D2D0 BPS states on K3 will naturally be in representations of these subgroups of Co</a:t>
            </a:r>
            <a:r>
              <a:rPr lang="en-US" sz="3200" baseline="-250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139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1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681"/>
            <a:ext cx="8229600" cy="1143000"/>
          </a:xfrm>
        </p:spPr>
        <p:txBody>
          <a:bodyPr/>
          <a:lstStyle/>
          <a:p>
            <a:r>
              <a:rPr lang="en-US" dirty="0" smtClean="0"/>
              <a:t>Symmetries Of IIA/K3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185" y="4648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Interpreted by </a:t>
            </a:r>
            <a:r>
              <a:rPr lang="en-US" sz="2800" dirty="0" err="1" smtClean="0">
                <a:solidFill>
                  <a:srgbClr val="0033CC"/>
                </a:solidFill>
              </a:rPr>
              <a:t>Huybrechts</a:t>
            </a:r>
            <a:r>
              <a:rPr lang="en-US" sz="2800" dirty="0" smtClean="0">
                <a:solidFill>
                  <a:srgbClr val="0033CC"/>
                </a:solidFill>
              </a:rPr>
              <a:t> in terms of the bounded derived category of K3 surfaces  </a:t>
            </a:r>
            <a:endParaRPr lang="en-US" sz="28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185" y="3325248"/>
                <a:ext cx="914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7030A0"/>
                    </a:solidFill>
                  </a:rPr>
                  <a:t>Remark 2:  GHV generalize the arguments in Kondo’s paper proving Mukai’s theorem that the </a:t>
                </a:r>
                <a:r>
                  <a:rPr lang="en-US" sz="2400" dirty="0" err="1" smtClean="0">
                    <a:solidFill>
                      <a:srgbClr val="7030A0"/>
                    </a:solidFill>
                  </a:rPr>
                  <a:t>symplectic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</a:rPr>
                  <a:t>automorphisms</a:t>
                </a:r>
                <a:r>
                  <a:rPr lang="en-US" sz="2400" dirty="0" smtClean="0">
                    <a:solidFill>
                      <a:srgbClr val="7030A0"/>
                    </a:solidFill>
                  </a:rPr>
                  <a:t> of K3 are subgroups of M23 with at least 5 orbits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Ω</m:t>
                    </m:r>
                  </m:oMath>
                </a14:m>
                <a:endParaRPr lang="en-US" sz="24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5" y="3325248"/>
                <a:ext cx="914400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067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990600"/>
                <a:ext cx="914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Theorem [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Gaberdiel-Hohenegger-Volpato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]: If 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⊂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sym typeface="Mathematica1" panose="05000502060100000001" pitchFamily="2" charset="2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ea typeface="Mathematica7Mono" panose="00000400000000000000" pitchFamily="2" charset="0"/>
                  </a:rPr>
                  <a:t>O</a:t>
                </a:r>
                <a14:m>
                  <m:oMath xmlns:m="http://schemas.openxmlformats.org/officeDocument/2006/math">
                    <m:r>
                      <a:rPr lang="en-US" sz="2400" i="1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ea typeface="Mathematica7Mono" panose="00000400000000000000" pitchFamily="2" charset="0"/>
                  </a:rPr>
                  <a:t>(II</a:t>
                </a:r>
                <a:r>
                  <a:rPr lang="en-US" sz="2400" baseline="30000" dirty="0" smtClean="0">
                    <a:solidFill>
                      <a:srgbClr val="FF0000"/>
                    </a:solidFill>
                    <a:ea typeface="Mathematica7Mono" panose="00000400000000000000" pitchFamily="2" charset="0"/>
                  </a:rPr>
                  <a:t>20;4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) fixes a positive 4-plane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baseline="30000" dirty="0" smtClean="0">
                    <a:solidFill>
                      <a:srgbClr val="FF0000"/>
                    </a:solidFill>
                  </a:rPr>
                  <a:t>20,4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then G is a subgroup of Co</a:t>
                </a:r>
                <a:r>
                  <a:rPr lang="en-US" sz="2400" baseline="-25000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fixing a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sublattice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with rank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</a:rPr>
                  <a:t>. 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600"/>
                <a:ext cx="9144000" cy="12003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7" y="6019800"/>
            <a:ext cx="8804476" cy="4670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3716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Remark 1:  GHV theorem classifies possible symmetries of sigma models with K3 target.  </a:t>
            </a:r>
          </a:p>
        </p:txBody>
      </p:sp>
    </p:spTree>
    <p:extLst>
      <p:ext uri="{BB962C8B-B14F-4D97-AF65-F5344CB8AC3E}">
        <p14:creationId xmlns:p14="http://schemas.microsoft.com/office/powerpoint/2010/main" val="322833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Is There Moonshine In KKP Invariants?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800600"/>
            <a:ext cx="906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But this is a little silly: All these groups are subgroups of O(20). If we do not look at more structure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(such as the detailed lattice of momenta/characteristic classes) we might as well consider the degeneracies as O(20) representations.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81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So the invariants of KKP will show ``Moonshine’’ with respect to this symmetry…… 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60" y="1676400"/>
            <a:ext cx="9144000" cy="139444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981200" y="1524000"/>
            <a:ext cx="1143000" cy="609600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8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56"/>
            <a:ext cx="8229600" cy="1143000"/>
          </a:xfrm>
        </p:spPr>
        <p:txBody>
          <a:bodyPr/>
          <a:lstStyle/>
          <a:p>
            <a:r>
              <a:rPr lang="en-US" dirty="0" smtClean="0"/>
              <a:t>Silly Moonshine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877782" cy="10872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3622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CC"/>
                </a:solidFill>
              </a:rPr>
              <a:t>i</a:t>
            </a:r>
            <a:r>
              <a:rPr lang="en-US" sz="2800" dirty="0" smtClean="0">
                <a:solidFill>
                  <a:srgbClr val="0033CC"/>
                </a:solidFill>
              </a:rPr>
              <a:t>s just the SO(4) character of a </a:t>
            </a:r>
            <a:r>
              <a:rPr lang="en-US" sz="2800" dirty="0" err="1" smtClean="0">
                <a:solidFill>
                  <a:srgbClr val="0033CC"/>
                </a:solidFill>
              </a:rPr>
              <a:t>Fock</a:t>
            </a:r>
            <a:r>
              <a:rPr lang="en-US" sz="2800" dirty="0" smtClean="0">
                <a:solidFill>
                  <a:srgbClr val="0033CC"/>
                </a:solidFill>
              </a:rPr>
              <a:t> space of 24 bosons. 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929" y="5562600"/>
            <a:ext cx="5259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All the above crystal groups are subgroups of O(20) so the ``Moonshine’’ </a:t>
            </a:r>
            <a:r>
              <a:rPr lang="en-US" sz="2400" dirty="0" err="1" smtClean="0">
                <a:solidFill>
                  <a:srgbClr val="00B050"/>
                </a:solidFill>
              </a:rPr>
              <a:t>wrt</a:t>
            </a:r>
            <a:r>
              <a:rPr lang="en-US" sz="2400" dirty="0" smtClean="0">
                <a:solidFill>
                  <a:srgbClr val="00B050"/>
                </a:solidFill>
              </a:rPr>
              <a:t> those groups is a triviality.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56388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 THERE MORE GOING ON ??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24400"/>
            <a:ext cx="8183880" cy="582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38601"/>
            <a:ext cx="3177540" cy="397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200400"/>
            <a:ext cx="4930616" cy="446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038600"/>
            <a:ext cx="3869055" cy="38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5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5908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We now make an </a:t>
            </a:r>
          </a:p>
          <a:p>
            <a:r>
              <a:rPr lang="en-US" sz="4400" dirty="0" smtClean="0"/>
              <a:t>instructive digression….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768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1" y="0"/>
            <a:ext cx="930797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Baby Case: CSS Compact’s For T7 &amp; d=1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990600"/>
            <a:ext cx="8534400" cy="7326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75" y="1828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Decompose partition function of BPS states </a:t>
            </a:r>
            <a:r>
              <a:rPr lang="en-US" sz="2800" dirty="0" err="1" smtClean="0">
                <a:solidFill>
                  <a:srgbClr val="FF0000"/>
                </a:solidFill>
              </a:rPr>
              <a:t>wrt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eps of transverse rotation group O(1)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155549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Degeneracies of </a:t>
            </a:r>
            <a:r>
              <a:rPr lang="en-US" sz="2400" b="1" dirty="0" smtClean="0">
                <a:solidFill>
                  <a:srgbClr val="C00000"/>
                </a:solidFill>
              </a:rPr>
              <a:t>T</a:t>
            </a:r>
            <a:r>
              <a:rPr lang="en-US" sz="2400" dirty="0" smtClean="0">
                <a:solidFill>
                  <a:srgbClr val="C00000"/>
                </a:solidFill>
              </a:rPr>
              <a:t> and </a:t>
            </a:r>
            <a:r>
              <a:rPr lang="en-US" sz="2400" b="1" dirty="0" smtClean="0">
                <a:solidFill>
                  <a:srgbClr val="C00000"/>
                </a:solidFill>
              </a:rPr>
              <a:t>S</a:t>
            </a:r>
            <a:r>
              <a:rPr lang="en-US" sz="2400" dirty="0" smtClean="0">
                <a:solidFill>
                  <a:srgbClr val="C00000"/>
                </a:solidFill>
              </a:rPr>
              <a:t>  dutifully decompose nicely as </a:t>
            </a:r>
            <a:r>
              <a:rPr lang="en-US" sz="2400" dirty="0" err="1" smtClean="0">
                <a:solidFill>
                  <a:srgbClr val="C00000"/>
                </a:solidFill>
              </a:rPr>
              <a:t>representions</a:t>
            </a:r>
            <a:r>
              <a:rPr lang="en-US" sz="2400" dirty="0" smtClean="0">
                <a:solidFill>
                  <a:srgbClr val="C00000"/>
                </a:solidFill>
              </a:rPr>
              <a:t> of Co</a:t>
            </a:r>
            <a:r>
              <a:rPr lang="en-US" sz="2400" baseline="-25000" dirty="0" smtClean="0">
                <a:solidFill>
                  <a:srgbClr val="C00000"/>
                </a:solidFill>
              </a:rPr>
              <a:t>2</a:t>
            </a:r>
            <a:r>
              <a:rPr lang="en-US" sz="2400" dirty="0" smtClean="0">
                <a:solidFill>
                  <a:srgbClr val="C00000"/>
                </a:solidFill>
              </a:rPr>
              <a:t>: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9436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But is there a  Co</a:t>
            </a:r>
            <a:r>
              <a:rPr lang="en-US" sz="2400" baseline="-25000" dirty="0" smtClean="0">
                <a:solidFill>
                  <a:srgbClr val="0033CC"/>
                </a:solidFill>
              </a:rPr>
              <a:t>0</a:t>
            </a:r>
            <a:r>
              <a:rPr lang="en-US" sz="2400" dirty="0" smtClean="0">
                <a:solidFill>
                  <a:srgbClr val="0033CC"/>
                </a:solidFill>
              </a:rPr>
              <a:t> x O(1)</a:t>
            </a:r>
            <a:r>
              <a:rPr lang="en-US" sz="2400" baseline="-25000" dirty="0" smtClean="0">
                <a:solidFill>
                  <a:srgbClr val="0033CC"/>
                </a:solidFill>
              </a:rPr>
              <a:t>   </a:t>
            </a:r>
            <a:r>
              <a:rPr lang="en-US" sz="2400" dirty="0" smtClean="0">
                <a:solidFill>
                  <a:srgbClr val="0033CC"/>
                </a:solidFill>
              </a:rPr>
              <a:t> symmetry?  Co</a:t>
            </a:r>
            <a:r>
              <a:rPr lang="en-US" sz="2400" baseline="-25000" dirty="0" smtClean="0">
                <a:solidFill>
                  <a:srgbClr val="0033CC"/>
                </a:solidFill>
              </a:rPr>
              <a:t>0</a:t>
            </a:r>
            <a:r>
              <a:rPr lang="en-US" sz="2400" dirty="0" smtClean="0">
                <a:solidFill>
                  <a:srgbClr val="0033CC"/>
                </a:solidFill>
              </a:rPr>
              <a:t>  is </a:t>
            </a:r>
            <a:r>
              <a:rPr lang="en-US" sz="2400" i="1" u="sng" dirty="0" smtClean="0">
                <a:solidFill>
                  <a:srgbClr val="0033CC"/>
                </a:solidFill>
              </a:rPr>
              <a:t>NOT</a:t>
            </a:r>
            <a:r>
              <a:rPr lang="en-US" sz="2400" dirty="0" smtClean="0">
                <a:solidFill>
                  <a:srgbClr val="0033CC"/>
                </a:solidFill>
              </a:rPr>
              <a:t> a subgroup of O(23). </a:t>
            </a:r>
          </a:p>
          <a:p>
            <a:r>
              <a:rPr lang="en-US" sz="2400" dirty="0">
                <a:solidFill>
                  <a:srgbClr val="0033CC"/>
                </a:solidFill>
              </a:rPr>
              <a:t>Co</a:t>
            </a:r>
            <a:r>
              <a:rPr lang="en-US" sz="2400" baseline="-25000" dirty="0">
                <a:solidFill>
                  <a:srgbClr val="0033CC"/>
                </a:solidFill>
              </a:rPr>
              <a:t>0</a:t>
            </a:r>
            <a:r>
              <a:rPr lang="en-US" sz="2400" dirty="0">
                <a:solidFill>
                  <a:srgbClr val="0033CC"/>
                </a:solidFill>
              </a:rPr>
              <a:t> x O(1) </a:t>
            </a:r>
            <a:r>
              <a:rPr lang="en-US" sz="2400" dirty="0" smtClean="0">
                <a:solidFill>
                  <a:srgbClr val="0033CC"/>
                </a:solidFill>
              </a:rPr>
              <a:t>symmetry CANNOT come from a linear action on V</a:t>
            </a:r>
            <a:r>
              <a:rPr lang="en-US" sz="2400" baseline="-25000" dirty="0" smtClean="0">
                <a:solidFill>
                  <a:srgbClr val="0033CC"/>
                </a:solidFill>
              </a:rPr>
              <a:t>24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endParaRPr lang="en-US" sz="2400" dirty="0">
              <a:solidFill>
                <a:srgbClr val="0033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86000" y="4800600"/>
                <a:ext cx="7315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That’s trivial because Co</a:t>
                </a:r>
                <a:r>
                  <a:rPr lang="en-US" sz="2800" baseline="-250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2</a:t>
                </a:r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⊂</m:t>
                    </m:r>
                  </m:oMath>
                </a14:m>
                <a:r>
                  <a:rPr lang="en-US" sz="2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 O(23) </a:t>
                </a:r>
                <a:endParaRPr lang="en-US" sz="28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800600"/>
                <a:ext cx="7315200" cy="523220"/>
              </a:xfrm>
              <a:prstGeom prst="rect">
                <a:avLst/>
              </a:prstGeom>
              <a:blipFill rotWithShape="0">
                <a:blip r:embed="rId9"/>
                <a:stretch>
                  <a:fillRect l="-1667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34000"/>
            <a:ext cx="3771900" cy="380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971801"/>
            <a:ext cx="3811905" cy="3971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971800"/>
            <a:ext cx="4786313" cy="382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657600"/>
            <a:ext cx="4523423" cy="4114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657600"/>
            <a:ext cx="4037648" cy="4114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19600"/>
            <a:ext cx="751523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3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4468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SumDimension</a:t>
            </a:r>
            <a:r>
              <a:rPr lang="en-US" dirty="0" smtClean="0"/>
              <a:t> Game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1" y="2057400"/>
            <a:ext cx="4549140" cy="382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4037648" cy="41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67000"/>
            <a:ext cx="751523" cy="257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81200"/>
            <a:ext cx="4523423" cy="411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574"/>
            <a:ext cx="8839200" cy="3415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33800"/>
            <a:ext cx="2451735" cy="2828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724400"/>
            <a:ext cx="4240530" cy="2886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724400"/>
            <a:ext cx="4006215" cy="2886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33800"/>
            <a:ext cx="2686050" cy="2886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38800"/>
            <a:ext cx="3351848" cy="2828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638800"/>
            <a:ext cx="3586163" cy="288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6088559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ETC.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1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Defining Moonshine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7030A0"/>
                </a:solidFill>
              </a:rPr>
              <a:t>Any</a:t>
            </a:r>
            <a:r>
              <a:rPr lang="en-US" sz="2800" dirty="0" smtClean="0">
                <a:solidFill>
                  <a:srgbClr val="7030A0"/>
                </a:solidFill>
              </a:rPr>
              <a:t> such decomposition defines the </a:t>
            </a:r>
            <a:r>
              <a:rPr lang="en-US" sz="2800" i="1" dirty="0" smtClean="0">
                <a:solidFill>
                  <a:srgbClr val="7030A0"/>
                </a:solidFill>
              </a:rPr>
              <a:t>massive</a:t>
            </a:r>
            <a:r>
              <a:rPr lang="en-US" sz="2800" dirty="0" smtClean="0">
                <a:solidFill>
                  <a:srgbClr val="7030A0"/>
                </a:solidFill>
              </a:rPr>
              <a:t> states of  </a:t>
            </a:r>
            <a:r>
              <a:rPr lang="en-US" sz="2800" dirty="0" err="1" smtClean="0">
                <a:solidFill>
                  <a:srgbClr val="7030A0"/>
                </a:solidFill>
                <a:latin typeface="Script MT Bold" panose="03040602040607080904" pitchFamily="66" charset="0"/>
              </a:rPr>
              <a:t>F</a:t>
            </a:r>
            <a:r>
              <a:rPr lang="en-US" sz="2800" baseline="-25000" dirty="0" err="1" smtClean="0">
                <a:solidFill>
                  <a:srgbClr val="7030A0"/>
                </a:solidFill>
                <a:latin typeface="Script MT Bold" panose="03040602040607080904" pitchFamily="66" charset="0"/>
              </a:rPr>
              <a:t>q</a:t>
            </a:r>
            <a:r>
              <a:rPr lang="en-US" sz="2800" dirty="0" smtClean="0">
                <a:solidFill>
                  <a:srgbClr val="7030A0"/>
                </a:solidFill>
              </a:rPr>
              <a:t>(V) as a representation of Co</a:t>
            </a:r>
            <a:r>
              <a:rPr lang="en-US" sz="2800" baseline="-25000" dirty="0" smtClean="0">
                <a:solidFill>
                  <a:srgbClr val="7030A0"/>
                </a:solidFill>
              </a:rPr>
              <a:t>0</a:t>
            </a:r>
            <a:r>
              <a:rPr lang="en-US" sz="2800" dirty="0" smtClean="0">
                <a:solidFill>
                  <a:srgbClr val="7030A0"/>
                </a:solidFill>
              </a:rPr>
              <a:t> x O(1).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Problem: There are infinitely many such decompositions</a:t>
            </a:r>
            <a:r>
              <a:rPr lang="en-US" sz="2800" dirty="0">
                <a:solidFill>
                  <a:srgbClr val="FF0000"/>
                </a:solidFill>
              </a:rPr>
              <a:t>!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What physical principle distinguishes which, if any, are ``interesting’’  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62" y="36576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0033CC"/>
                </a:solidFill>
              </a:rPr>
              <a:t>Definition</a:t>
            </a:r>
            <a:r>
              <a:rPr lang="en-US" sz="2800" dirty="0" smtClean="0">
                <a:solidFill>
                  <a:srgbClr val="0033CC"/>
                </a:solidFill>
              </a:rPr>
              <a:t>: You have committed </a:t>
            </a:r>
            <a:r>
              <a:rPr lang="en-US" sz="2800" b="1" i="1" u="sng" dirty="0" smtClean="0">
                <a:solidFill>
                  <a:srgbClr val="0033CC"/>
                </a:solidFill>
              </a:rPr>
              <a:t>Moonshine</a:t>
            </a:r>
            <a:r>
              <a:rPr lang="en-US" sz="2800" dirty="0" smtClean="0">
                <a:solidFill>
                  <a:srgbClr val="0033CC"/>
                </a:solidFill>
              </a:rPr>
              <a:t> (for d=1) if you exhibit the massive sector of </a:t>
            </a:r>
            <a:r>
              <a:rPr lang="en-US" sz="2800" dirty="0" err="1" smtClean="0">
                <a:solidFill>
                  <a:srgbClr val="0033CC"/>
                </a:solidFill>
                <a:latin typeface="Script MT Bold" panose="03040602040607080904" pitchFamily="66" charset="0"/>
              </a:rPr>
              <a:t>F</a:t>
            </a:r>
            <a:r>
              <a:rPr lang="en-US" sz="2800" baseline="-25000" dirty="0" err="1" smtClean="0">
                <a:solidFill>
                  <a:srgbClr val="0033CC"/>
                </a:solidFill>
                <a:latin typeface="Script MT Bold" panose="03040602040607080904" pitchFamily="66" charset="0"/>
              </a:rPr>
              <a:t>q</a:t>
            </a:r>
            <a:r>
              <a:rPr lang="en-US" sz="2800" dirty="0" smtClean="0">
                <a:solidFill>
                  <a:srgbClr val="0033CC"/>
                </a:solidFill>
              </a:rPr>
              <a:t>(V</a:t>
            </a:r>
            <a:r>
              <a:rPr lang="en-US" sz="2800" dirty="0">
                <a:solidFill>
                  <a:srgbClr val="0033CC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0033CC"/>
                </a:solidFill>
              </a:rPr>
              <a:t>as a representation of 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Co</a:t>
            </a:r>
            <a:r>
              <a:rPr lang="en-US" sz="2800" baseline="-25000" dirty="0" smtClean="0">
                <a:solidFill>
                  <a:srgbClr val="0033CC"/>
                </a:solidFill>
              </a:rPr>
              <a:t>0</a:t>
            </a:r>
            <a:r>
              <a:rPr lang="en-US" sz="2800" dirty="0" smtClean="0">
                <a:solidFill>
                  <a:srgbClr val="0033CC"/>
                </a:solidFill>
              </a:rPr>
              <a:t> x O(1)such that the graded character of any element g: 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334000"/>
            <a:ext cx="3128010" cy="617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5800" y="6096000"/>
                <a:ext cx="830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33CC"/>
                    </a:solidFill>
                  </a:rPr>
                  <a:t>i</a:t>
                </a:r>
                <a:r>
                  <a:rPr lang="en-US" sz="2800" dirty="0" smtClean="0">
                    <a:solidFill>
                      <a:srgbClr val="0033CC"/>
                    </a:solidFill>
                  </a:rPr>
                  <a:t>s a modular form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Γ</m:t>
                    </m:r>
                  </m:oMath>
                </a14:m>
                <a:r>
                  <a:rPr lang="en-US" sz="2800" baseline="-25000" dirty="0" smtClean="0">
                    <a:solidFill>
                      <a:srgbClr val="0033CC"/>
                    </a:solidFill>
                    <a:sym typeface="Mathematica1" panose="05000502060100000001" pitchFamily="2" charset="2"/>
                  </a:rPr>
                  <a:t>0</a:t>
                </a:r>
                <a:r>
                  <a:rPr lang="en-US" sz="2800" dirty="0" smtClean="0">
                    <a:solidFill>
                      <a:srgbClr val="0033CC"/>
                    </a:solidFill>
                    <a:sym typeface="Mathematica1" panose="05000502060100000001" pitchFamily="2" charset="2"/>
                  </a:rPr>
                  <a:t>(m)  where m = order of g </a:t>
                </a:r>
                <a:r>
                  <a:rPr lang="en-US" sz="2800" dirty="0" smtClean="0">
                    <a:solidFill>
                      <a:srgbClr val="0033CC"/>
                    </a:solidFill>
                  </a:rPr>
                  <a:t>. </a:t>
                </a:r>
                <a:endParaRPr lang="en-US" sz="28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096000"/>
                <a:ext cx="830580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54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8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Virtual Representations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Most candidate Co</a:t>
            </a:r>
            <a:r>
              <a:rPr lang="en-US" sz="2800" baseline="-25000" dirty="0" smtClean="0">
                <a:solidFill>
                  <a:srgbClr val="7030A0"/>
                </a:solidFill>
              </a:rPr>
              <a:t>0</a:t>
            </a:r>
            <a:r>
              <a:rPr lang="en-US" sz="2800" dirty="0" smtClean="0">
                <a:solidFill>
                  <a:srgbClr val="7030A0"/>
                </a:solidFill>
              </a:rPr>
              <a:t> x O(1) representations will fail to be modular.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8288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But if we allow </a:t>
            </a:r>
            <a:r>
              <a:rPr lang="en-US" sz="2800" i="1" u="sng" dirty="0" smtClean="0">
                <a:solidFill>
                  <a:srgbClr val="C00000"/>
                </a:solidFill>
              </a:rPr>
              <a:t>virtual</a:t>
            </a:r>
            <a:r>
              <a:rPr lang="en-US" sz="2800" dirty="0" smtClean="0">
                <a:solidFill>
                  <a:srgbClr val="C00000"/>
                </a:solidFill>
              </a:rPr>
              <a:t> reps modularity is easy:  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09800"/>
            <a:ext cx="2693670" cy="380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40628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characters are guaranteed to be modular! 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3048000"/>
            <a:ext cx="7063740" cy="6057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23900" y="5181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B</a:t>
            </a:r>
            <a:r>
              <a:rPr lang="en-US" sz="3200" dirty="0" smtClean="0">
                <a:solidFill>
                  <a:srgbClr val="C00000"/>
                </a:solidFill>
              </a:rPr>
              <a:t>ut massive levels will in general be </a:t>
            </a:r>
            <a:r>
              <a:rPr lang="en-US" sz="3200" i="1" u="sng" dirty="0" smtClean="0">
                <a:solidFill>
                  <a:srgbClr val="C00000"/>
                </a:solidFill>
              </a:rPr>
              <a:t>virtual</a:t>
            </a:r>
            <a:r>
              <a:rPr lang="en-US" sz="3200" dirty="0" smtClean="0">
                <a:solidFill>
                  <a:srgbClr val="C00000"/>
                </a:solidFill>
              </a:rPr>
              <a:t> representations, not true representations.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6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846"/>
            <a:ext cx="8229600" cy="1143000"/>
          </a:xfrm>
        </p:spPr>
        <p:txBody>
          <a:bodyPr/>
          <a:lstStyle/>
          <a:p>
            <a:r>
              <a:rPr lang="en-US" dirty="0" smtClean="0"/>
              <a:t>But, There Can Be Magic 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5468" y="3320232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In fact, the negative representations of Co</a:t>
            </a:r>
            <a:r>
              <a:rPr lang="en-US" sz="3200" baseline="-25000" dirty="0" smtClean="0">
                <a:solidFill>
                  <a:srgbClr val="0033CC"/>
                </a:solidFill>
              </a:rPr>
              <a:t>0</a:t>
            </a:r>
            <a:r>
              <a:rPr lang="en-US" sz="3200" dirty="0" smtClean="0">
                <a:solidFill>
                  <a:srgbClr val="0033CC"/>
                </a:solidFill>
              </a:rPr>
              <a:t> x O(1) do indeed cancel and ALL the massive levels are in fact true representations!!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845" y="1259319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If the negative representations cancel for ALL the massive levels then there is in fact a modular invariant solution to the </a:t>
            </a:r>
            <a:r>
              <a:rPr lang="en-US" sz="3200" dirty="0" err="1" smtClean="0">
                <a:solidFill>
                  <a:srgbClr val="FF0000"/>
                </a:solidFill>
              </a:rPr>
              <a:t>SumDimension</a:t>
            </a:r>
            <a:r>
              <a:rPr lang="en-US" sz="3200" dirty="0" smtClean="0">
                <a:solidFill>
                  <a:srgbClr val="FF0000"/>
                </a:solidFill>
              </a:rPr>
              <a:t> game.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468" y="2828979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1816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Even though there is no linear representation of 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Co</a:t>
            </a:r>
            <a:r>
              <a:rPr lang="en-US" sz="3200" baseline="-25000" dirty="0" smtClean="0">
                <a:solidFill>
                  <a:srgbClr val="7030A0"/>
                </a:solidFill>
              </a:rPr>
              <a:t>0</a:t>
            </a:r>
            <a:r>
              <a:rPr lang="en-US" sz="3200" dirty="0" smtClean="0">
                <a:solidFill>
                  <a:srgbClr val="7030A0"/>
                </a:solidFill>
              </a:rPr>
              <a:t> x O(1) on the 24 bosons that gives the above degeneracies !!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2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53" y="0"/>
            <a:ext cx="8229600" cy="1143000"/>
          </a:xfrm>
        </p:spPr>
        <p:txBody>
          <a:bodyPr/>
          <a:lstStyle/>
          <a:p>
            <a:r>
              <a:rPr lang="en-US" dirty="0" smtClean="0"/>
              <a:t>Part II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4114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Time permitting ……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545339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G. Moore, ``Computation Of Some </a:t>
            </a:r>
            <a:r>
              <a:rPr lang="en-US" sz="2000" dirty="0" err="1" smtClean="0">
                <a:solidFill>
                  <a:srgbClr val="0033CC"/>
                </a:solidFill>
              </a:rPr>
              <a:t>Zamolodchikov</a:t>
            </a:r>
            <a:r>
              <a:rPr lang="en-US" sz="2000" dirty="0" smtClean="0">
                <a:solidFill>
                  <a:srgbClr val="0033CC"/>
                </a:solidFill>
              </a:rPr>
              <a:t> Volumes, With An Application,’’  arXiv:1508.05612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6687" y="160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Holography &amp; </a:t>
            </a:r>
            <a:r>
              <a:rPr lang="en-US" dirty="0" err="1" smtClean="0"/>
              <a:t>Zamolochikov</a:t>
            </a:r>
            <a:r>
              <a:rPr lang="en-US" dirty="0" smtClean="0"/>
              <a:t> Volumes Of Moduli Spaces of </a:t>
            </a:r>
            <a:r>
              <a:rPr lang="en-US" dirty="0" err="1" smtClean="0"/>
              <a:t>Calabi-Yau</a:t>
            </a:r>
            <a:r>
              <a:rPr lang="en-US" dirty="0" smtClean="0"/>
              <a:t> Manifolds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-media-cache-ak0.pinimg.com/736x/fd/70/94/fd70948dcffc9c927ca5e532432c49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464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ITEhUTEhMVFhUXGBUVFxcYGBcXGBYWGhUWFxUXGBcaHyggGBolHRUVITEhJSkrLi4uFx8zODMtNygtLisBCgoKDg0OGhAQGC0dHSUtLS0tKy0tLS0tLSstLS0tLS0tLS0tLS0rLS0tLS0tLS0tLS0tLS0tLS0tLSstLS0tLf/AABEIAM8A8wMBIgACEQEDEQH/xAAbAAACAwEBAQAAAAAAAAAAAAAABQIDBAYBB//EAD0QAAEDAgMFBgMHAgUFAAAAAAEAAgMEERIhMQVBUWFxBiKBkaGxE8HwFDJCUtHh8QdyIzNigqIVJJOy0v/EABoBAAMBAQEBAAAAAAAAAAAAAAABAgMEBQb/xAAlEQACAgICAQQCAwAAAAAAAAAAAQIRAyESMQQTIlFhQZEyQlL/2gAMAwEAAhEDEQA/APpiEIXzR6wIQhAAhCEACEIQAIQhAAhCEAC9XO9qe1kNGMP+ZMRcRg2tze78I9TuXzPafaatqC4uncxudmRn4YAtmO7mRzcT4LpxeNKavpEOfxs+u7V25T0wvPMxnAE3cejRcnyXGbT/AKpMbf7PTueB+KRwjB5hoDiehsvnf2Yk3NzvP781ohph94/wOm8rrj4uOPeyfe/ofVX9RNovN2CONu4Bl/V5N/RUP7dbT1+Mz/xx/olsNI55zy5JvSbNA+hn5ZrTjjX9V+hrG/yyo9v9qbnMtziatNL/AFKrmG8rYXjhgLP+Qd8lOTZoJ+uCqm2QDcBvmlxh/lfobxfDOq2P/Uykls2Zr4DkLu78ef8AraLjqQAuzp52vaHMcHNOYc0ggjkQvjcnZ+44ZXXmzm1VG8Pp5Tb8TNWO44o9D1FiNxWE/FhL+Oh+6Pez7ShJuzXaGOrjy7srf8yM6tP5hxYdx8DmnK4ZRcXTKTsEIQpAEIQgAQhCABCEIAEIQgAQhCABCEIAEIQgAQhePeACSbAC5J0AGpKAB7gASSABmScgBxK5HtJ2oeGubS66fE/+Afc+HFU7c2m+c4GXEQ04uP5jy4Dd10VU9Cb/AKruw+OluXZN2csKd0hcXXvqScySd54lXS0lsun8LpzQBt8lkrKI62yOq6myopIS/ZO7mOvNX/ZNBbTNOfsIwA81ojor38x+iWy0hbRUmg8CfdNvgWAt4rXFTAZEZK5tPrw9uKEiXMXsjz57z7KLos7j2TJ9PvGq8dFknQuQpkj14/JLJQRe/G/1knckRA56pbXRZHzSooVSvIdia4te03a5p7zTyK7zsp2rZM1sc7mtn0F7AS8C3di4t1yvovnVVMADb6zNlglfew9eHDmM0TxLKqf7MZ62j74hcx2F7QfaIvhyvvPHcG57z2C2F/PUAniL71068ucHCXFlxlasEIQoGCEIQAIQhAAhCEACEIQAIQhAAhCEAC5ztDWYz8IfdaRi5u4dB79E72hU/Djc/eBYf3HIeq5SJvPx9yuvxsd+5ky3o8jiFs1a1gCtawILV2hYOjUX09xZXNVzQmkKzNHTZeKvjgGeSsYFYqSJbZUIh59EYR/KtKpkcnoWyJKi5uSjiUmmyhsDLOzPlZKKiPM9E+kZfXRJ9p90E77epSNIs4is1d/dl9eawwnPPcfll7JzPFhYbj6+gk7rNOetr+OeXVVFhJGuiqHtfjY4tew4g4ag/wAXFuBPFfZuzu1RU07JrAE3Dmjc8GzvDeORC+MwQkN5nplyXef03rMLpIDo4fFb1Fmv9MJ8CsfKipQv8oiOmd4hCF5ZqCEIQAIQhAAhCEACEIQAIQhAAhCEAJO1EvdY3iS7yy+aVQ6LV2mf/iAcGj1JKXUs+l16mFVjRHdm5y8DkSZjJUufYhaCo03QJVnxbghrTvTHRsa/j81P4lljM1goGcp8hcTaZFG+eazsO9WpNgSIRi+Srxe6i+RIVEpHfX7JZVxFxz3Z+Ka7HeHSP4gC2m+6jtIkuN7ZpFLToR7K2S2aQNf9xuZGlydB03pd2y2NTROY6IYC6+JtyQbbxe9ju4Ltuz1EQHv0xG46AAD5rle1uznSVULLHvXBIv8AdxAu9L+aLoV3IT09BK5gk+GRGdHWy3+nNM9iS/CqY37g9rT0ddpHhe/guw2k4Rx4bWaBa3IDTyXzyqecLiDoDbrr8kd6F+D7EhRjfcA8QD55qS8jo1BCEIAEIQgAQhCABCEIAEIQgAQheoA4XtNtUNne0WJFh/xHzSr/AKnlfDay2VNM0zTSOFy6R5z4XNlTNBGdLL1kqSQQNdPWYhcFXg3zSiFuF3JM4nXCqxtI0iQDTVVPquKrkd6BY55R4oYoo1sr48759VfHtGPgufEBeVoj2SN5KSZbijoRUMO9XBg1CSNoSBk5XQTvYbO0O9MycfgYPiO5ZpRb5LeHD+FTKMkCRDs2B8SRx17gtnpZX7bcMOJozHAa7rLP2dZ35XcwPIX+YTCuAI0UPSFJ1Mv2aHMhaD94NF+thf1WCA4pw4j7oPqRf2TKB/8AhNJ3gFZNnEGR7rcPnuTd2ib7K+1E4MTwdbFfPamnkwF4Y4svmQLgDquz25B8VwZc2JFxyGduWYCNoVjYI3Yh3QwggDI5ZAeg8U4vdlV7aOg7NVBkpIHnUxsv1Awn1CZLnf6fH/sIuRkA5ASOsF0S8zKqnJfZcekCEIWYwQhCABCEIAEIXqAPEKEkrRqQPfyVDq9u4OPkPmrjjm+kJySNSFgftG34PM/sssu2XfkHmf0Wi8fJ8C5I5Ha0xDXO43Pmf3Xzur2hLiPede5sBla2vuF9WdTtc2zhlZIqjs1TuudONsvX60XpxpPYS3Gl2J+z9bPJFjeA6O2LEHAub3i27hqBcb+IXS0ctwAf54LJsvYkEILYgRfU3ub5jVM6Cgw2AvYZZ626pzp9CjaXuLLGywVmW5dHDSnfkqajZwvdRxGpnz7b+3XRAMYbaZgXcTwAPusWzNo1jwJG4nNOL8hPcNnZCyfbT7KMfLjLng3+7kfAaZK3Y/ZGnhcXAHEb945nPW2VvRaR4VsU+d3Hop2X2gxZOIuMjuseBacwnwkDwrIuy9K52NzSXWte+fmLJlFsaJmbS7xJKhxL9RFEBNlZK7LkrJG2yCxTuyKTFHbNnZyHJ7r6uPpkmFQwaLF2eafhi/MjzTVyVWjKb97MuPuhqysc1mLmtE4S6crN6KSspY44nO4Lme120MQbGNT3z0GTR4m58E8qJ8Ity87LiZKaWWpbEWua+V4GY0DjYEcQBwV49vYZNI+s9i48NDAOLL+bnH5p0q6WnbGxsbBZrGhrRwAFh7KxeZOXKTZcVSSBCEKBghCEACFGSQNBJNgFhdOX8m8P1W2HDLI9dEylRqkqgMhmfTzWaWRx325BDGqwNXoQ8eETB5GzPhC8czktBVcnRbMSMkp4pXUu+SY1JFt6SVkveHVZt7NoI1Qi69fStO5Qhcr3PyyQX0UCNrNwU6cFxyOWgWWomG/T9lTHV5XBy46pWPi2PpHYRmVlfX4fvJRL2mijsyV7QToD+17BSqqoPIa3fpn6+ybfwJYvkaysa/M6KMNC3mslNIdOC3xyoiD10aBEQMgq3TKRqLhUukCt0QkzwuuFhrsmk8itr3fsle1n2aeCzkzSPY72MbMaOQ9kyxJPsqoGFp3WB8wmIeToCU4vRzzXuZGXNL6lqamMnVZKinKzki4s5Tbz3tjxMtdrgcxfI3HzCt7IbTZUTx42jGxxLeRLHC45ZrRtWK7HNO9pSDsBRk1YI3Ov4Nu75W8VPUTqilLG7PrqEIXmmQIQhAAhCEAKK+pxPw/haf8Alx8Mx5qUXJKxL3nX4n3W2KYL1oRUUkjBjIWRdYRPbevWTX3rbkRxND3qmSYcVTM4m9kkr5pWG+Aubvw528BnZRKdGkMdjOqmFkgqJLyNHO6zu2wHDI+qxU9ZinaOvsVm3bOiGNxQ/a9SMmWqrDVAuVWB7UwXYRfM+KTxbDcw3a/DfUfhP+3S6cfFy1UJKlt7XQkEXJaFrOzkcjsUhBOWfDgn+z9nQxXOrtLnhyS0z236r2OqzVKkOSlJdm6psHXGh5oxrHJPcKcTrhSJI2fFzQXqlq9xIsKNDZAUs2qLtK0YrLDtCXu23KXsqMdl/ZqvBjs7PAS3yOXoQuugkuBZfMOzj3Cowj7rznytnfyyX0qDSycTHPGpGvVUyxqxhXrgtGtGFiLaMFwR18Oan2I2F8FpkdYvdcD+2+vjYdAFsqIdVfsWa14z/c3pvH1zXNn5KDo2jPVDVCELziwQhCABCEIA5SsbhleP9R8ibj0K8bIte34rSB25wHmMvaywEr1YO4pmRobIptkWYHgvQ9WBuD/rNevssjZFa12aQULNq7EgluXMGK33hk7zC5P/AKK6Coje15cwO7zXagEWyO9d1K7VI9qaJdG0JN6NcWipnyHNV0NQHNuOh6rS0XyQMR1cUxyDsI5C59Vlj2K/8T5LeAXTGHW2SqdSF33nG3LL2VJlRyUI3bEYdXPP++yrOxsJuyWZme+zk+Zs1hzD3X6qb6F40ffrZMv1UJmRTDIPxf3NA9QmFE83sdVtipHbyq5oO9luUszcrZdj81XiUMSrc4pDWyU0yW1suXVXyyJZVSpGiVE9h5VDD1HoV39K9fOtny4ZGO4OF/NfQaRyaOfMt2MowrLKmIq4EarZHKyuVmSwSAtIc3UZj68/NM3arPPEonEcWMYJQ9ocND9EKaSUVR8NxuO6TnyPFOg6+Y0XlZcbg/o6E7PUIQsxghCEAL9t0+OMkat73hazvT2XN3XaLlto03w3kbjmOi7fGnriyJKmZgVO/wA1CxXocusRMle4lBxUBIkOix7jqldYMit5esc7b6pMqOhFHUmF99Wk94D3HNPqaYOaHNII4hKa2DklLJpICSx2v4TmD1CRtVo7iN6y1Mm5J9k9pIpTZ3ceMs/uk8nfqm89iqM6p7KGyDemMMuQSsxHctELjldFjkrGDzbessjwqZZ1mc4lS5Aol0js9Fnkd/KHTWWeWVTZpFFc8vBL5TdXyvS+rq2MHeNjw1J8EtltlrnWXebJmxMY4bwD6L5c6oe85DCPX9l3nZCW8Iafwkjw1HurRjmWjrYitDHeaxQuWqN3VbRONouJUHhSC8c4JskxSxqNHWGM2Ny3h+i0nRZpI+CxlFPTNUx3FIHC4NwpJBT1JidfVp1HzHNPmPBAIzBzC8/LicH9GqdnqEIWIwWbaNJ8RtvxDNp5rShVGTi7QNWcgWWJBy4hVud7Lodq7Px99o7w1H5h+q50j64L0seRTVoz6Pb5KJK8JUJFZQOKqdZe4lGR2SQ6M9Q1INpx37rdXZdOJ8E+nlGFZNl0vxLy/myZ/aDr4nPySLWjnjs0NFgFbSV80OTTdv5XZjw3hdFU0iWVFIg0jJPslF2kiP8AmNcw7yO8PTP0W2n2rA8XbIPUe656ej5Kqkoy0kWyd9XSZTijqXVbD+Meapkq2D8TfMJDLsu+5eR9nwdw9FIUhhPtiFusjfA39AsEu3mnJjHv8MI83LXDsBvBbodkgaBNV8A2jny6okyyYD+XM+JP6Kyn2SAScyd5OZPiunbQgbla2k5Km2Q5IQR0Ft3XcnvZ4YC4cQD5a+6tdTBEIwvB5+hQkKT5I6OJy0xv6LBG7JXxuz15K0crGLHqZzWNhV8b1onZmDgqi1XEqvCpaGmUSNV2yaizsB0NyOu/zsforx/FYJ32IcNQQfJZZI8lRa+jp0KMbsQBG8A+aF5fFm1kkIQkAJftLZof3m5O/wDb90wQrhNwdoTVnGyxuBsd2qzuK6+voGyjPJ25368VzNdRvYbOHjuPRd8Mqn12Stdi9zrFUySKyf6yWSx3b9Ou75lM0RlqonSd0ZNvY233ywhdPT04DQALAADyWGlpRiaPy5nm4706Y0K4oibMUlPxWKak5J0W/XNRMKqiYyaOefRclEUIA0zT4wDgo/Z1NGnqCltGFayl5Jl8JSESXETmYmUqtFMtjY1YGhOibMH2dSEFrcltdEvC2ydC5GB0Sx1MabyNS+pYd6GUmX0klwPD91rYUt2W/K3A2/RMcWqETLs0RnNaGaWWSN6vbKNFaZmzSFAqLUB3FUSQeVhmWuV+5YKh1h9aLJs0iPdl1jPhNxOAIBHkSPkhcqJELF4YN2VxO5QhC840BCEIALKMsYcLOFwpITToBFtHYwsS1LYdmgEHh/C62QZJQ6OxXb483LsiToxNpbdVYAtBsqSLldRnZ61l1JrFMBWD5IFZQWckCJW3Xtk6Cyn4eSgWZrXI2yq6pD5FQCnG22akM1YU6FZWVW4q8KLk2gRimal9QEzl3rBUt9FLNImGkkwyWOh90za7NJaob/FMaafE0HTj13qUaTVqzaHqbXrHiU2v4p2Z0MRIo/FyWITL0yp2LiSklWGeb9FKonS97ypNIxLcf1b9l6rqfZkj2hwtY8+dkKvTZPJ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ITEhUTEhMVFhUXGBUVFxcYGBcXGBYWGhUWFxUXGBcaHyggGBolHRUVITEhJSkrLi4uFx8zODMtNygtLisBCgoKDg0OGhAQGC0dHSUtLS0tKy0tLS0tLSstLS0tLS0tLS0tLS0rLS0tLS0tLS0tLS0tLS0tLS0tLSstLS0tLf/AABEIAM8A8wMBIgACEQEDEQH/xAAbAAACAwEBAQAAAAAAAAAAAAAABQIDBAYBB//EAD0QAAEDAgMFBgMHAgUFAAAAAAEAAgMEERIhMQVBUWFxBiKBkaGxE8HwFDJCUtHh8QdyIzNigqIVJJOy0v/EABoBAAMBAQEBAAAAAAAAAAAAAAABAgMEBQb/xAAlEQACAgICAQQCAwAAAAAAAAAAAQIRAyESMQQTIlFhQZEyQlL/2gAMAwEAAhEDEQA/APpiEIXzR6wIQhAAhCEACEIQAIQhAAhCEAC9XO9qe1kNGMP+ZMRcRg2tze78I9TuXzPafaatqC4uncxudmRn4YAtmO7mRzcT4LpxeNKavpEOfxs+u7V25T0wvPMxnAE3cejRcnyXGbT/AKpMbf7PTueB+KRwjB5hoDiehsvnf2Yk3NzvP781ohph94/wOm8rrj4uOPeyfe/ofVX9RNovN2CONu4Bl/V5N/RUP7dbT1+Mz/xx/olsNI55zy5JvSbNA+hn5ZrTjjX9V+hrG/yyo9v9qbnMtziatNL/AFKrmG8rYXjhgLP+Qd8lOTZoJ+uCqm2QDcBvmlxh/lfobxfDOq2P/Uykls2Zr4DkLu78ef8AraLjqQAuzp52vaHMcHNOYc0ggjkQvjcnZ+44ZXXmzm1VG8Pp5Tb8TNWO44o9D1FiNxWE/FhL+Oh+6Pez7ShJuzXaGOrjy7srf8yM6tP5hxYdx8DmnK4ZRcXTKTsEIQpAEIQgAQhCABCEIAEIQgAQhCABCEIAEIQgAQhePeACSbAC5J0AGpKAB7gASSABmScgBxK5HtJ2oeGubS66fE/+Afc+HFU7c2m+c4GXEQ04uP5jy4Dd10VU9Cb/AKruw+OluXZN2csKd0hcXXvqScySd54lXS0lsun8LpzQBt8lkrKI62yOq6myopIS/ZO7mOvNX/ZNBbTNOfsIwA81ojor38x+iWy0hbRUmg8CfdNvgWAt4rXFTAZEZK5tPrw9uKEiXMXsjz57z7KLos7j2TJ9PvGq8dFknQuQpkj14/JLJQRe/G/1knckRA56pbXRZHzSooVSvIdia4te03a5p7zTyK7zsp2rZM1sc7mtn0F7AS8C3di4t1yvovnVVMADb6zNlglfew9eHDmM0TxLKqf7MZ62j74hcx2F7QfaIvhyvvPHcG57z2C2F/PUAniL71068ucHCXFlxlasEIQoGCEIQAIQhAAhCEACEIQAIQhAAhCEAC5ztDWYz8IfdaRi5u4dB79E72hU/Djc/eBYf3HIeq5SJvPx9yuvxsd+5ky3o8jiFs1a1gCtawILV2hYOjUX09xZXNVzQmkKzNHTZeKvjgGeSsYFYqSJbZUIh59EYR/KtKpkcnoWyJKi5uSjiUmmyhsDLOzPlZKKiPM9E+kZfXRJ9p90E77epSNIs4is1d/dl9eawwnPPcfll7JzPFhYbj6+gk7rNOetr+OeXVVFhJGuiqHtfjY4tew4g4ag/wAXFuBPFfZuzu1RU07JrAE3Dmjc8GzvDeORC+MwQkN5nplyXef03rMLpIDo4fFb1Fmv9MJ8CsfKipQv8oiOmd4hCF5ZqCEIQAIQhAAhCEACEIQAIQhAAhCEAJO1EvdY3iS7yy+aVQ6LV2mf/iAcGj1JKXUs+l16mFVjRHdm5y8DkSZjJUufYhaCo03QJVnxbghrTvTHRsa/j81P4lljM1goGcp8hcTaZFG+eazsO9WpNgSIRi+Srxe6i+RIVEpHfX7JZVxFxz3Z+Ka7HeHSP4gC2m+6jtIkuN7ZpFLToR7K2S2aQNf9xuZGlydB03pd2y2NTROY6IYC6+JtyQbbxe9ju4Ltuz1EQHv0xG46AAD5rle1uznSVULLHvXBIv8AdxAu9L+aLoV3IT09BK5gk+GRGdHWy3+nNM9iS/CqY37g9rT0ddpHhe/guw2k4Rx4bWaBa3IDTyXzyqecLiDoDbrr8kd6F+D7EhRjfcA8QD55qS8jo1BCEIAEIQgAQhCABCEIAEIQgAQheoA4XtNtUNne0WJFh/xHzSr/AKnlfDay2VNM0zTSOFy6R5z4XNlTNBGdLL1kqSQQNdPWYhcFXg3zSiFuF3JM4nXCqxtI0iQDTVVPquKrkd6BY55R4oYoo1sr48759VfHtGPgufEBeVoj2SN5KSZbijoRUMO9XBg1CSNoSBk5XQTvYbO0O9MycfgYPiO5ZpRb5LeHD+FTKMkCRDs2B8SRx17gtnpZX7bcMOJozHAa7rLP2dZ35XcwPIX+YTCuAI0UPSFJ1Mv2aHMhaD94NF+thf1WCA4pw4j7oPqRf2TKB/8AhNJ3gFZNnEGR7rcPnuTd2ib7K+1E4MTwdbFfPamnkwF4Y4svmQLgDquz25B8VwZc2JFxyGduWYCNoVjYI3Yh3QwggDI5ZAeg8U4vdlV7aOg7NVBkpIHnUxsv1Awn1CZLnf6fH/sIuRkA5ASOsF0S8zKqnJfZcekCEIWYwQhCABCEIAEIXqAPEKEkrRqQPfyVDq9u4OPkPmrjjm+kJySNSFgftG34PM/sssu2XfkHmf0Wi8fJ8C5I5Ha0xDXO43Pmf3Xzur2hLiPede5sBla2vuF9WdTtc2zhlZIqjs1TuudONsvX60XpxpPYS3Gl2J+z9bPJFjeA6O2LEHAub3i27hqBcb+IXS0ctwAf54LJsvYkEILYgRfU3ub5jVM6Cgw2AvYZZ626pzp9CjaXuLLGywVmW5dHDSnfkqajZwvdRxGpnz7b+3XRAMYbaZgXcTwAPusWzNo1jwJG4nNOL8hPcNnZCyfbT7KMfLjLng3+7kfAaZK3Y/ZGnhcXAHEb945nPW2VvRaR4VsU+d3Hop2X2gxZOIuMjuseBacwnwkDwrIuy9K52NzSXWte+fmLJlFsaJmbS7xJKhxL9RFEBNlZK7LkrJG2yCxTuyKTFHbNnZyHJ7r6uPpkmFQwaLF2eafhi/MjzTVyVWjKb97MuPuhqysc1mLmtE4S6crN6KSspY44nO4Lme120MQbGNT3z0GTR4m58E8qJ8Ity87LiZKaWWpbEWua+V4GY0DjYEcQBwV49vYZNI+s9i48NDAOLL+bnH5p0q6WnbGxsbBZrGhrRwAFh7KxeZOXKTZcVSSBCEKBghCEACFGSQNBJNgFhdOX8m8P1W2HDLI9dEylRqkqgMhmfTzWaWRx325BDGqwNXoQ8eETB5GzPhC8czktBVcnRbMSMkp4pXUu+SY1JFt6SVkveHVZt7NoI1Qi69fStO5Qhcr3PyyQX0UCNrNwU6cFxyOWgWWomG/T9lTHV5XBy46pWPi2PpHYRmVlfX4fvJRL2mijsyV7QToD+17BSqqoPIa3fpn6+ybfwJYvkaysa/M6KMNC3mslNIdOC3xyoiD10aBEQMgq3TKRqLhUukCt0QkzwuuFhrsmk8itr3fsle1n2aeCzkzSPY72MbMaOQ9kyxJPsqoGFp3WB8wmIeToCU4vRzzXuZGXNL6lqamMnVZKinKzki4s5Tbz3tjxMtdrgcxfI3HzCt7IbTZUTx42jGxxLeRLHC45ZrRtWK7HNO9pSDsBRk1YI3Ov4Nu75W8VPUTqilLG7PrqEIXmmQIQhAAhCEAKK+pxPw/haf8Alx8Mx5qUXJKxL3nX4n3W2KYL1oRUUkjBjIWRdYRPbevWTX3rbkRxND3qmSYcVTM4m9kkr5pWG+Aubvw528BnZRKdGkMdjOqmFkgqJLyNHO6zu2wHDI+qxU9ZinaOvsVm3bOiGNxQ/a9SMmWqrDVAuVWB7UwXYRfM+KTxbDcw3a/DfUfhP+3S6cfFy1UJKlt7XQkEXJaFrOzkcjsUhBOWfDgn+z9nQxXOrtLnhyS0z236r2OqzVKkOSlJdm6psHXGh5oxrHJPcKcTrhSJI2fFzQXqlq9xIsKNDZAUs2qLtK0YrLDtCXu23KXsqMdl/ZqvBjs7PAS3yOXoQuugkuBZfMOzj3Cowj7rznytnfyyX0qDSycTHPGpGvVUyxqxhXrgtGtGFiLaMFwR18Oan2I2F8FpkdYvdcD+2+vjYdAFsqIdVfsWa14z/c3pvH1zXNn5KDo2jPVDVCELziwQhCABCEIA5SsbhleP9R8ibj0K8bIte34rSB25wHmMvaywEr1YO4pmRobIptkWYHgvQ9WBuD/rNevssjZFa12aQULNq7EgluXMGK33hk7zC5P/AKK6Coje15cwO7zXagEWyO9d1K7VI9qaJdG0JN6NcWipnyHNV0NQHNuOh6rS0XyQMR1cUxyDsI5C59Vlj2K/8T5LeAXTGHW2SqdSF33nG3LL2VJlRyUI3bEYdXPP++yrOxsJuyWZme+zk+Zs1hzD3X6qb6F40ffrZMv1UJmRTDIPxf3NA9QmFE83sdVtipHbyq5oO9luUszcrZdj81XiUMSrc4pDWyU0yW1suXVXyyJZVSpGiVE9h5VDD1HoV39K9fOtny4ZGO4OF/NfQaRyaOfMt2MowrLKmIq4EarZHKyuVmSwSAtIc3UZj68/NM3arPPEonEcWMYJQ9ocND9EKaSUVR8NxuO6TnyPFOg6+Y0XlZcbg/o6E7PUIQsxghCEAL9t0+OMkat73hazvT2XN3XaLlto03w3kbjmOi7fGnriyJKmZgVO/wA1CxXocusRMle4lBxUBIkOix7jqldYMit5esc7b6pMqOhFHUmF99Wk94D3HNPqaYOaHNII4hKa2DklLJpICSx2v4TmD1CRtVo7iN6y1Mm5J9k9pIpTZ3ceMs/uk8nfqm89iqM6p7KGyDemMMuQSsxHctELjldFjkrGDzbessjwqZZ1mc4lS5Aol0js9Fnkd/KHTWWeWVTZpFFc8vBL5TdXyvS+rq2MHeNjw1J8EtltlrnWXebJmxMY4bwD6L5c6oe85DCPX9l3nZCW8Iafwkjw1HurRjmWjrYitDHeaxQuWqN3VbRONouJUHhSC8c4JskxSxqNHWGM2Ny3h+i0nRZpI+CxlFPTNUx3FIHC4NwpJBT1JidfVp1HzHNPmPBAIzBzC8/LicH9GqdnqEIWIwWbaNJ8RtvxDNp5rShVGTi7QNWcgWWJBy4hVud7Lodq7Px99o7w1H5h+q50j64L0seRTVoz6Pb5KJK8JUJFZQOKqdZe4lGR2SQ6M9Q1INpx37rdXZdOJ8E+nlGFZNl0vxLy/myZ/aDr4nPySLWjnjs0NFgFbSV80OTTdv5XZjw3hdFU0iWVFIg0jJPslF2kiP8AmNcw7yO8PTP0W2n2rA8XbIPUe656ej5Kqkoy0kWyd9XSZTijqXVbD+Meapkq2D8TfMJDLsu+5eR9nwdw9FIUhhPtiFusjfA39AsEu3mnJjHv8MI83LXDsBvBbodkgaBNV8A2jny6okyyYD+XM+JP6Kyn2SAScyd5OZPiunbQgbla2k5Km2Q5IQR0Ft3XcnvZ4YC4cQD5a+6tdTBEIwvB5+hQkKT5I6OJy0xv6LBG7JXxuz15K0crGLHqZzWNhV8b1onZmDgqi1XEqvCpaGmUSNV2yaizsB0NyOu/zsforx/FYJ32IcNQQfJZZI8lRa+jp0KMbsQBG8A+aF5fFm1kkIQkAJftLZof3m5O/wDb90wQrhNwdoTVnGyxuBsd2qzuK6+voGyjPJ25368VzNdRvYbOHjuPRd8Mqn12Stdi9zrFUySKyf6yWSx3b9Ou75lM0RlqonSd0ZNvY233ywhdPT04DQALAADyWGlpRiaPy5nm4706Y0K4oibMUlPxWKak5J0W/XNRMKqiYyaOefRclEUIA0zT4wDgo/Z1NGnqCltGFayl5Jl8JSESXETmYmUqtFMtjY1YGhOibMH2dSEFrcltdEvC2ydC5GB0Sx1MabyNS+pYd6GUmX0klwPD91rYUt2W/K3A2/RMcWqETLs0RnNaGaWWSN6vbKNFaZmzSFAqLUB3FUSQeVhmWuV+5YKh1h9aLJs0iPdl1jPhNxOAIBHkSPkhcqJELF4YN2VxO5QhC840BCEIALKMsYcLOFwpITToBFtHYwsS1LYdmgEHh/C62QZJQ6OxXb483LsiToxNpbdVYAtBsqSLldRnZ61l1JrFMBWD5IFZQWckCJW3Xtk6Cyn4eSgWZrXI2yq6pD5FQCnG22akM1YU6FZWVW4q8KLk2gRimal9QEzl3rBUt9FLNImGkkwyWOh90za7NJaob/FMaafE0HTj13qUaTVqzaHqbXrHiU2v4p2Z0MRIo/FyWITL0yp2LiSklWGeb9FKonS97ypNIxLcf1b9l6rqfZkj2hwtY8+dkKvTZPJ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crying bab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70162" y="533400"/>
            <a:ext cx="579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But! The same argument </a:t>
            </a:r>
          </a:p>
          <a:p>
            <a:r>
              <a:rPr lang="en-US" sz="4000" dirty="0">
                <a:solidFill>
                  <a:srgbClr val="0033CC"/>
                </a:solidFill>
              </a:rPr>
              <a:t>a</a:t>
            </a:r>
            <a:r>
              <a:rPr lang="en-US" sz="4000" dirty="0" smtClean="0">
                <a:solidFill>
                  <a:srgbClr val="0033CC"/>
                </a:solidFill>
              </a:rPr>
              <a:t>lso shows they are </a:t>
            </a:r>
          </a:p>
          <a:p>
            <a:r>
              <a:rPr lang="en-US" sz="4000" dirty="0" smtClean="0">
                <a:solidFill>
                  <a:srgbClr val="0033CC"/>
                </a:solidFill>
              </a:rPr>
              <a:t>also true representations </a:t>
            </a:r>
          </a:p>
          <a:p>
            <a:r>
              <a:rPr lang="en-US" sz="4000" dirty="0" smtClean="0">
                <a:solidFill>
                  <a:srgbClr val="0033CC"/>
                </a:solidFill>
              </a:rPr>
              <a:t>of O(24) x O(1). </a:t>
            </a:r>
            <a:endParaRPr lang="en-US" sz="4000" dirty="0">
              <a:solidFill>
                <a:srgbClr val="0033C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99" y="3505199"/>
            <a:ext cx="3935897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58"/>
            <a:ext cx="8229600" cy="1143000"/>
          </a:xfrm>
        </p:spPr>
        <p:txBody>
          <a:bodyPr/>
          <a:lstStyle/>
          <a:p>
            <a:r>
              <a:rPr lang="en-US" dirty="0" smtClean="0"/>
              <a:t>Lessons From Digression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6788" y="244268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Virtual </a:t>
            </a:r>
            <a:r>
              <a:rPr lang="en-US" sz="3200" dirty="0" err="1" smtClean="0">
                <a:solidFill>
                  <a:srgbClr val="7030A0"/>
                </a:solidFill>
              </a:rPr>
              <a:t>Fock</a:t>
            </a:r>
            <a:r>
              <a:rPr lang="en-US" sz="3200" dirty="0" smtClean="0">
                <a:solidFill>
                  <a:srgbClr val="7030A0"/>
                </a:solidFill>
              </a:rPr>
              <a:t> spaces are modular.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6788" y="3092525"/>
            <a:ext cx="8426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There </a:t>
            </a:r>
            <a:r>
              <a:rPr lang="en-US" sz="3200" u="sng" dirty="0" smtClean="0">
                <a:solidFill>
                  <a:srgbClr val="FF0000"/>
                </a:solidFill>
              </a:rPr>
              <a:t>can</a:t>
            </a:r>
            <a:r>
              <a:rPr lang="en-US" sz="3200" dirty="0" smtClean="0">
                <a:solidFill>
                  <a:srgbClr val="FF0000"/>
                </a:solidFill>
              </a:rPr>
              <a:t> be nontrivial cancellation of the negative representations leading to a modular solution of the </a:t>
            </a:r>
            <a:r>
              <a:rPr lang="en-US" sz="3200" dirty="0" err="1" smtClean="0">
                <a:solidFill>
                  <a:srgbClr val="FF0000"/>
                </a:solidFill>
              </a:rPr>
              <a:t>SumDimension</a:t>
            </a:r>
            <a:r>
              <a:rPr lang="en-US" sz="3200" dirty="0" smtClean="0">
                <a:solidFill>
                  <a:srgbClr val="FF0000"/>
                </a:solidFill>
              </a:rPr>
              <a:t> game.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788" y="4973102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But, a ``mysterious’’ discrete symmetry can sometimes simply be a subgroup of a more easily understood continuous symmetry.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146858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Modularity of characters distinguishes solutions of </a:t>
            </a:r>
            <a:r>
              <a:rPr lang="en-US" sz="3200" dirty="0" err="1" smtClean="0">
                <a:solidFill>
                  <a:srgbClr val="0033CC"/>
                </a:solidFill>
              </a:rPr>
              <a:t>SumDimension</a:t>
            </a:r>
            <a:r>
              <a:rPr lang="en-US" sz="3200" dirty="0" smtClean="0">
                <a:solidFill>
                  <a:srgbClr val="0033CC"/>
                </a:solidFill>
              </a:rPr>
              <a:t> game. </a:t>
            </a:r>
            <a:endParaRPr 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What About d=4 ?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81200"/>
            <a:ext cx="3597593" cy="6057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7400" y="2743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Magical positivity fails: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038600"/>
            <a:ext cx="3889058" cy="4914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429000"/>
            <a:ext cx="2357438" cy="4914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28834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C00000"/>
                </a:solidFill>
              </a:rPr>
              <a:t>So we ask</a:t>
            </a:r>
            <a:r>
              <a:rPr lang="en-US" sz="3200" dirty="0" smtClean="0">
                <a:solidFill>
                  <a:srgbClr val="C00000"/>
                </a:solidFill>
              </a:rPr>
              <a:t>: </a:t>
            </a:r>
            <a:r>
              <a:rPr lang="en-US" sz="3200" dirty="0" smtClean="0">
                <a:solidFill>
                  <a:srgbClr val="7030A0"/>
                </a:solidFill>
              </a:rPr>
              <a:t>Could it still be that, magically, </a:t>
            </a:r>
            <a:r>
              <a:rPr lang="en-US" sz="3200" u="sng" dirty="0" smtClean="0">
                <a:solidFill>
                  <a:srgbClr val="7030A0"/>
                </a:solidFill>
              </a:rPr>
              <a:t>some</a:t>
            </a:r>
            <a:r>
              <a:rPr lang="en-US" sz="3200" dirty="0" smtClean="0">
                <a:solidFill>
                  <a:srgbClr val="7030A0"/>
                </a:solidFill>
              </a:rPr>
              <a:t> positive combination of representations from the </a:t>
            </a:r>
            <a:r>
              <a:rPr lang="en-US" sz="3200" dirty="0" err="1" smtClean="0">
                <a:solidFill>
                  <a:srgbClr val="7030A0"/>
                </a:solidFill>
              </a:rPr>
              <a:t>SumDimension</a:t>
            </a:r>
            <a:r>
              <a:rPr lang="en-US" sz="3200" dirty="0" smtClean="0">
                <a:solidFill>
                  <a:srgbClr val="7030A0"/>
                </a:solidFill>
              </a:rPr>
              <a:t> game is nevertheless modular?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648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B050"/>
                </a:solidFill>
                <a:latin typeface="Colonna MT" panose="04020805060202030203" pitchFamily="82" charset="0"/>
              </a:rPr>
              <a:t>But we are desperately seeking Moonshine... </a:t>
            </a:r>
            <a:endParaRPr lang="en-US" sz="3600" i="1" dirty="0">
              <a:solidFill>
                <a:srgbClr val="00B050"/>
              </a:solidFill>
              <a:latin typeface="Colonna MT" panose="04020805060202030203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5083969" cy="4467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33600"/>
            <a:ext cx="3457575" cy="3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1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245" y="6858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So we played the sum dimension game in </a:t>
            </a:r>
          </a:p>
          <a:p>
            <a:r>
              <a:rPr lang="en-US" sz="3600" dirty="0" smtClean="0">
                <a:solidFill>
                  <a:srgbClr val="0033CC"/>
                </a:solidFill>
              </a:rPr>
              <a:t>all possible ways for lowest levels – </a:t>
            </a:r>
          </a:p>
          <a:p>
            <a:r>
              <a:rPr lang="en-US" sz="3600" dirty="0" smtClean="0">
                <a:solidFill>
                  <a:srgbClr val="0033CC"/>
                </a:solidFill>
              </a:rPr>
              <a:t>the possibilities rapidly proliferate….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241" y="2895600"/>
            <a:ext cx="87960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For each such decomposition we calculated the graded character of involutions 2A and 2B  in M24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245" y="4648200"/>
            <a:ext cx="8796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The resulting polynomial in q is supposed to be the leading terms of SOME modular form of SOME weight with SOME multiplier system….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4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Characters Of An Involution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092"/>
            <a:ext cx="5366099" cy="6038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81600" y="1752600"/>
                <a:ext cx="3810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33CC"/>
                    </a:solidFill>
                  </a:rPr>
                  <a:t>Should be modular form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Γ</m:t>
                    </m:r>
                  </m:oMath>
                </a14:m>
                <a:r>
                  <a:rPr lang="en-US" sz="3600" baseline="-25000" dirty="0" smtClean="0">
                    <a:solidFill>
                      <a:srgbClr val="0033CC"/>
                    </a:solidFill>
                    <a:sym typeface="Mathematica1" panose="05000502060100000001" pitchFamily="2" charset="2"/>
                  </a:rPr>
                  <a:t>0</a:t>
                </a:r>
                <a:r>
                  <a:rPr lang="en-US" sz="3600" dirty="0" smtClean="0">
                    <a:solidFill>
                      <a:srgbClr val="0033CC"/>
                    </a:solidFill>
                    <a:sym typeface="Mathematica1" panose="05000502060100000001" pitchFamily="2" charset="2"/>
                  </a:rPr>
                  <a:t>(2) </a:t>
                </a:r>
                <a:r>
                  <a:rPr lang="en-US" sz="3600" dirty="0" smtClean="0">
                    <a:solidFill>
                      <a:srgbClr val="0033CC"/>
                    </a:solidFill>
                  </a:rPr>
                  <a:t>. </a:t>
                </a:r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752600"/>
                <a:ext cx="381000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4800" t="-8163" r="-4640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67400" y="3124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Weight?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5334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Multiplier system?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3962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(assumed </a:t>
            </a:r>
          </a:p>
          <a:p>
            <a:r>
              <a:rPr lang="en-US" sz="3600" dirty="0" smtClean="0">
                <a:solidFill>
                  <a:srgbClr val="00B050"/>
                </a:solidFill>
              </a:rPr>
              <a:t>half-integral) 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9906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…..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7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 Trick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3000" y="1143000"/>
                <a:ext cx="69176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33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60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Γ</m:t>
                    </m:r>
                  </m:oMath>
                </a14:m>
                <a:r>
                  <a:rPr lang="en-US" sz="3600" baseline="-25000" dirty="0" smtClean="0">
                    <a:solidFill>
                      <a:srgbClr val="0033CC"/>
                    </a:solidFill>
                    <a:sym typeface="Mathematica1" panose="05000502060100000001" pitchFamily="2" charset="2"/>
                  </a:rPr>
                  <a:t>0</a:t>
                </a:r>
                <a:r>
                  <a:rPr lang="en-US" sz="3600" dirty="0" smtClean="0">
                    <a:solidFill>
                      <a:srgbClr val="0033CC"/>
                    </a:solidFill>
                    <a:sym typeface="Mathematica1" panose="05000502060100000001" pitchFamily="2" charset="2"/>
                  </a:rPr>
                  <a:t>(2) </a:t>
                </a:r>
                <a:r>
                  <a:rPr lang="en-US" sz="3600" dirty="0" smtClean="0">
                    <a:solidFill>
                      <a:srgbClr val="0033CC"/>
                    </a:solidFill>
                  </a:rPr>
                  <a:t>is generated by T and ST</a:t>
                </a:r>
                <a:r>
                  <a:rPr lang="en-US" sz="3600" baseline="30000" dirty="0" smtClean="0">
                    <a:solidFill>
                      <a:srgbClr val="0033CC"/>
                    </a:solidFill>
                  </a:rPr>
                  <a:t>2</a:t>
                </a:r>
                <a:r>
                  <a:rPr lang="en-US" sz="3600" dirty="0" smtClean="0">
                    <a:solidFill>
                      <a:srgbClr val="0033CC"/>
                    </a:solidFill>
                  </a:rPr>
                  <a:t>S</a:t>
                </a:r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143000"/>
                <a:ext cx="6917666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400" y="2209800"/>
                <a:ext cx="78701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33CC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Mathematica1" panose="05000502060100000001" pitchFamily="2" charset="2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33CC"/>
                    </a:solidFill>
                  </a:rPr>
                  <a:t> ST</a:t>
                </a:r>
                <a:r>
                  <a:rPr lang="en-US" sz="3600" baseline="30000" dirty="0" smtClean="0">
                    <a:solidFill>
                      <a:srgbClr val="0033CC"/>
                    </a:solidFill>
                  </a:rPr>
                  <a:t>2</a:t>
                </a:r>
                <a:r>
                  <a:rPr lang="en-US" sz="3600" dirty="0" smtClean="0">
                    <a:solidFill>
                      <a:srgbClr val="0033CC"/>
                    </a:solidFill>
                  </a:rPr>
                  <a:t>S has an ``effective fixed point’’</a:t>
                </a:r>
                <a:endParaRPr lang="en-US" sz="36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209800"/>
                <a:ext cx="7870166" cy="646331"/>
              </a:xfrm>
              <a:prstGeom prst="rect">
                <a:avLst/>
              </a:prstGeom>
              <a:blipFill rotWithShape="0">
                <a:blip r:embed="rId6"/>
                <a:stretch>
                  <a:fillRect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276600"/>
            <a:ext cx="3574857" cy="5973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126" y="4348968"/>
            <a:ext cx="2094548" cy="4600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26" y="4348968"/>
            <a:ext cx="3014663" cy="4114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9883" y="5347756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 can deduce the multiplier system from the weight.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3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681"/>
            <a:ext cx="8229600" cy="1143000"/>
          </a:xfrm>
        </p:spPr>
        <p:txBody>
          <a:bodyPr/>
          <a:lstStyle/>
          <a:p>
            <a:r>
              <a:rPr lang="en-US" dirty="0" smtClean="0"/>
              <a:t>What Is Your Weight?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16" y="2835780"/>
            <a:ext cx="4383405" cy="928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92" y="4038990"/>
            <a:ext cx="4920615" cy="3914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4724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Convergence is good so can compute the weight numerically. 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For Z</a:t>
            </a:r>
            <a:r>
              <a:rPr lang="en-US" sz="2400" baseline="-25000" dirty="0" smtClean="0">
                <a:solidFill>
                  <a:srgbClr val="7030A0"/>
                </a:solidFill>
              </a:rPr>
              <a:t>2A</a:t>
            </a:r>
            <a:r>
              <a:rPr lang="en-US" sz="2400" dirty="0" smtClean="0">
                <a:solidFill>
                  <a:srgbClr val="7030A0"/>
                </a:solidFill>
              </a:rPr>
              <a:t> it converges to -8.4……  Not pretty. Not half-integral !!  </a:t>
            </a:r>
            <a:endParaRPr lang="en-US" sz="2400" dirty="0">
              <a:solidFill>
                <a:srgbClr val="7030A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4608" y="5715000"/>
            <a:ext cx="9144000" cy="1066800"/>
            <a:chOff x="152400" y="5638800"/>
            <a:chExt cx="9144000" cy="1066800"/>
          </a:xfrm>
        </p:grpSpPr>
        <p:sp>
          <p:nvSpPr>
            <p:cNvPr id="8" name="Rectangle 7"/>
            <p:cNvSpPr/>
            <p:nvPr/>
          </p:nvSpPr>
          <p:spPr>
            <a:xfrm>
              <a:off x="152400" y="5638800"/>
              <a:ext cx="8839200" cy="1066800"/>
            </a:xfrm>
            <a:prstGeom prst="rect">
              <a:avLst/>
            </a:prstGeom>
            <a:solidFill>
              <a:srgbClr val="1635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1000" y="5943600"/>
              <a:ext cx="891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No positive combination of reps is modular. No M24 Moonshine. 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28123"/>
            <a:ext cx="5007238" cy="50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400" y="1247364"/>
            <a:ext cx="2511238" cy="4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38199"/>
            <a:ext cx="6934200" cy="490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To Heterotic-Type II Duality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Existence of CSS points have some interesting          math predictions.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105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Perturbative heterotic string states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51054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Vertical 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D4-D2-D0 </a:t>
            </a:r>
            <a:r>
              <a:rPr lang="en-US" sz="3200" dirty="0" err="1" smtClean="0">
                <a:solidFill>
                  <a:srgbClr val="7030A0"/>
                </a:solidFill>
              </a:rPr>
              <a:t>boundstates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581400"/>
            <a:ext cx="1360170" cy="510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743200"/>
            <a:ext cx="350520" cy="361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43200" y="2667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K3 and </a:t>
            </a:r>
            <a:r>
              <a:rPr lang="en-US" sz="2800" dirty="0" err="1" smtClean="0">
                <a:solidFill>
                  <a:srgbClr val="0033CC"/>
                </a:solidFill>
              </a:rPr>
              <a:t>ellipticaly</a:t>
            </a:r>
            <a:r>
              <a:rPr lang="en-US" sz="2800" dirty="0" smtClean="0">
                <a:solidFill>
                  <a:srgbClr val="0033CC"/>
                </a:solidFill>
              </a:rPr>
              <a:t> fibered CY3 </a:t>
            </a:r>
            <a:endParaRPr lang="en-US" sz="2800" dirty="0">
              <a:solidFill>
                <a:srgbClr val="0033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05200"/>
            <a:ext cx="3074670" cy="548640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3657600" y="5562600"/>
            <a:ext cx="160020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4038600" y="3505200"/>
            <a:ext cx="160020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4419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[Ferrara, Harvey, </a:t>
            </a:r>
            <a:r>
              <a:rPr lang="en-US" dirty="0" err="1" smtClean="0"/>
              <a:t>Strominger</a:t>
            </a:r>
            <a:r>
              <a:rPr lang="en-US" dirty="0" smtClean="0"/>
              <a:t>, </a:t>
            </a:r>
            <a:r>
              <a:rPr lang="en-US" dirty="0" err="1" smtClean="0"/>
              <a:t>Vafa</a:t>
            </a:r>
            <a:r>
              <a:rPr lang="en-US" dirty="0" smtClean="0"/>
              <a:t>; </a:t>
            </a:r>
            <a:r>
              <a:rPr lang="en-US" dirty="0" err="1" smtClean="0"/>
              <a:t>Kachru</a:t>
            </a:r>
            <a:r>
              <a:rPr lang="en-US" dirty="0" smtClean="0"/>
              <a:t>, </a:t>
            </a:r>
            <a:r>
              <a:rPr lang="en-US" dirty="0" err="1" smtClean="0"/>
              <a:t>Vafa</a:t>
            </a:r>
            <a:r>
              <a:rPr lang="en-US" dirty="0" smtClean="0"/>
              <a:t>  (1995</a:t>
            </a:r>
            <a:r>
              <a:rPr lang="en-US" smtClean="0"/>
              <a:t>) 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7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8" grpId="0" animBg="1"/>
      <p:bldP spid="13" grpId="0" animBg="1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Generalized </a:t>
            </a:r>
            <a:r>
              <a:rPr lang="en-US" dirty="0" err="1" smtClean="0"/>
              <a:t>Huybrechts</a:t>
            </a:r>
            <a:r>
              <a:rPr lang="en-US" dirty="0" smtClean="0"/>
              <a:t> Theorem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66" y="4614537"/>
            <a:ext cx="4191000" cy="5562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736" y="5528937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33CC"/>
                </a:solidFill>
              </a:rPr>
              <a:t>i</a:t>
            </a:r>
            <a:r>
              <a:rPr lang="en-US" sz="3200" dirty="0" smtClean="0">
                <a:solidFill>
                  <a:srgbClr val="0033CC"/>
                </a:solidFill>
              </a:rPr>
              <a:t>s the subgroup of Co</a:t>
            </a:r>
            <a:r>
              <a:rPr lang="en-US" sz="3200" baseline="-25000" dirty="0" smtClean="0">
                <a:solidFill>
                  <a:srgbClr val="0033CC"/>
                </a:solidFill>
              </a:rPr>
              <a:t>0</a:t>
            </a:r>
            <a:r>
              <a:rPr lang="en-US" sz="3200" dirty="0" smtClean="0">
                <a:solidFill>
                  <a:srgbClr val="0033CC"/>
                </a:solidFill>
              </a:rPr>
              <a:t> fixing the rank two </a:t>
            </a:r>
            <a:r>
              <a:rPr lang="en-US" sz="3200" dirty="0" err="1" smtClean="0">
                <a:solidFill>
                  <a:srgbClr val="0033CC"/>
                </a:solidFill>
              </a:rPr>
              <a:t>sublattice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endParaRPr lang="en-US" sz="3200" dirty="0">
              <a:solidFill>
                <a:srgbClr val="0033CC"/>
              </a:solidFill>
            </a:endParaRPr>
          </a:p>
          <a:p>
            <a:r>
              <a:rPr lang="en-US" sz="3200" dirty="0">
                <a:solidFill>
                  <a:srgbClr val="0033CC"/>
                </a:solidFill>
              </a:rPr>
              <a:t>a</a:t>
            </a:r>
            <a:r>
              <a:rPr lang="en-US" sz="3200" dirty="0" smtClean="0">
                <a:solidFill>
                  <a:srgbClr val="0033CC"/>
                </a:solidFill>
              </a:rPr>
              <a:t>nd centralizing the </a:t>
            </a:r>
            <a:r>
              <a:rPr lang="en-US" sz="3200" dirty="0" err="1" smtClean="0">
                <a:solidFill>
                  <a:srgbClr val="0033CC"/>
                </a:solidFill>
              </a:rPr>
              <a:t>orbifold</a:t>
            </a:r>
            <a:r>
              <a:rPr lang="en-US" sz="3200" dirty="0" smtClean="0">
                <a:solidFill>
                  <a:srgbClr val="0033CC"/>
                </a:solidFill>
              </a:rPr>
              <a:t> action.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81812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So, if we can make a suitable </a:t>
            </a:r>
            <a:r>
              <a:rPr lang="en-US" sz="3200" dirty="0" err="1" smtClean="0">
                <a:solidFill>
                  <a:srgbClr val="FF0000"/>
                </a:solidFill>
              </a:rPr>
              <a:t>orbifold</a:t>
            </a:r>
            <a:r>
              <a:rPr lang="en-US" sz="3200" dirty="0" smtClean="0">
                <a:solidFill>
                  <a:srgbClr val="FF0000"/>
                </a:solidFill>
              </a:rPr>
              <a:t> of CSS compactifications of the heterotic string on T6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651397"/>
            <a:ext cx="3818666" cy="545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598964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And if there is a type II dual then we can conclude: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6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54864"/>
            <a:ext cx="8229600" cy="1143000"/>
          </a:xfrm>
        </p:spPr>
        <p:txBody>
          <a:bodyPr/>
          <a:lstStyle/>
          <a:p>
            <a:r>
              <a:rPr lang="en-US" dirty="0" smtClean="0"/>
              <a:t>Motivation (For Part I)  -1/2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     Search for a conceptual </a:t>
            </a:r>
            <a:r>
              <a:rPr lang="en-US" sz="4000" dirty="0">
                <a:solidFill>
                  <a:srgbClr val="FF0000"/>
                </a:solidFill>
              </a:rPr>
              <a:t>explanation of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         Mathieu </a:t>
            </a:r>
            <a:r>
              <a:rPr lang="en-US" sz="4000" dirty="0">
                <a:solidFill>
                  <a:srgbClr val="FF0000"/>
                </a:solidFill>
              </a:rPr>
              <a:t>Moonshine phenomena.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22860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Eguchi</a:t>
            </a:r>
            <a:r>
              <a:rPr lang="en-US" dirty="0" smtClean="0"/>
              <a:t>, </a:t>
            </a:r>
            <a:r>
              <a:rPr lang="en-US" dirty="0" err="1" smtClean="0"/>
              <a:t>Ooguri</a:t>
            </a:r>
            <a:r>
              <a:rPr lang="en-US" dirty="0" smtClean="0"/>
              <a:t>, </a:t>
            </a:r>
            <a:r>
              <a:rPr lang="en-US" dirty="0" err="1" smtClean="0"/>
              <a:t>Tachikawa</a:t>
            </a:r>
            <a:r>
              <a:rPr lang="en-US" dirty="0" smtClean="0"/>
              <a:t> 2010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23" y="4160753"/>
            <a:ext cx="7548952" cy="1020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192726"/>
            <a:ext cx="2508190" cy="50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662" y="5738013"/>
            <a:ext cx="4638475" cy="60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1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An Explicit Example -1/2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81200" y="1128532"/>
                <a:ext cx="5791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</a:rPr>
                  <a:t>For simplicity: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3600" baseline="-25000" dirty="0" smtClean="0">
                    <a:solidFill>
                      <a:srgbClr val="00B050"/>
                    </a:solidFill>
                  </a:rPr>
                  <a:t>2</a:t>
                </a:r>
                <a:r>
                  <a:rPr lang="en-US" sz="3600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sz="3600" dirty="0" err="1" smtClean="0">
                    <a:solidFill>
                      <a:srgbClr val="00B050"/>
                    </a:solidFill>
                  </a:rPr>
                  <a:t>orbifold</a:t>
                </a:r>
                <a:r>
                  <a:rPr lang="en-US" sz="3600" dirty="0" smtClean="0">
                    <a:solidFill>
                      <a:srgbClr val="00B050"/>
                    </a:solidFill>
                  </a:rPr>
                  <a:t>    </a:t>
                </a:r>
                <a:endParaRPr lang="en-US" sz="36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128532"/>
                <a:ext cx="5791200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3158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55" y="2140026"/>
            <a:ext cx="2929890" cy="4076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936654"/>
            <a:ext cx="5417820" cy="5105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402391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Gram matrix</a:t>
            </a:r>
            <a:r>
              <a:rPr lang="en-US" sz="3600" dirty="0">
                <a:solidFill>
                  <a:srgbClr val="0033CC"/>
                </a:solidFill>
              </a:rPr>
              <a:t> </a:t>
            </a:r>
            <a:r>
              <a:rPr lang="en-US" sz="3600" dirty="0" smtClean="0">
                <a:solidFill>
                  <a:srgbClr val="0033CC"/>
                </a:solidFill>
              </a:rPr>
              <a:t>of </a:t>
            </a:r>
            <a:endParaRPr lang="en-US" sz="3600" dirty="0">
              <a:solidFill>
                <a:srgbClr val="0033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320" y="3736804"/>
            <a:ext cx="2160270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144" y="4121667"/>
            <a:ext cx="1892571" cy="4297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533581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There exists </a:t>
            </a:r>
            <a:r>
              <a:rPr lang="en-US" sz="3200" dirty="0" err="1" smtClean="0">
                <a:solidFill>
                  <a:srgbClr val="0033CC"/>
                </a:solidFill>
              </a:rPr>
              <a:t>g</a:t>
            </a:r>
            <a:r>
              <a:rPr lang="en-US" sz="3200" baseline="-25000" dirty="0" err="1" smtClean="0">
                <a:solidFill>
                  <a:srgbClr val="0033CC"/>
                </a:solidFill>
              </a:rPr>
              <a:t>R</a:t>
            </a:r>
            <a:r>
              <a:rPr lang="en-US" sz="3200" dirty="0" smtClean="0">
                <a:solidFill>
                  <a:srgbClr val="0033CC"/>
                </a:solidFill>
              </a:rPr>
              <a:t> in W(E8) fixing          with </a:t>
            </a:r>
            <a:r>
              <a:rPr lang="en-US" sz="3200" dirty="0" err="1" smtClean="0">
                <a:solidFill>
                  <a:srgbClr val="0033CC"/>
                </a:solidFill>
              </a:rPr>
              <a:t>ev’s</a:t>
            </a:r>
            <a:r>
              <a:rPr lang="en-US" sz="3200" dirty="0" smtClean="0">
                <a:solidFill>
                  <a:srgbClr val="0033CC"/>
                </a:solidFill>
              </a:rPr>
              <a:t>  </a:t>
            </a:r>
          </a:p>
          <a:p>
            <a:r>
              <a:rPr lang="en-US" sz="3200" dirty="0" smtClean="0">
                <a:solidFill>
                  <a:srgbClr val="0033CC"/>
                </a:solidFill>
              </a:rPr>
              <a:t>+1</a:t>
            </a:r>
            <a:r>
              <a:rPr lang="en-US" sz="3200" baseline="30000" dirty="0" smtClean="0">
                <a:solidFill>
                  <a:srgbClr val="0033CC"/>
                </a:solidFill>
              </a:rPr>
              <a:t>4</a:t>
            </a:r>
            <a:r>
              <a:rPr lang="en-US" sz="3200" dirty="0" smtClean="0">
                <a:solidFill>
                  <a:srgbClr val="0033CC"/>
                </a:solidFill>
              </a:rPr>
              <a:t> , -1</a:t>
            </a:r>
            <a:r>
              <a:rPr lang="en-US" sz="3200" baseline="30000" dirty="0" smtClean="0">
                <a:solidFill>
                  <a:srgbClr val="0033CC"/>
                </a:solidFill>
              </a:rPr>
              <a:t>4</a:t>
            </a:r>
            <a:r>
              <a:rPr lang="en-US" sz="3200" dirty="0" smtClean="0">
                <a:solidFill>
                  <a:srgbClr val="0033CC"/>
                </a:solidFill>
              </a:rPr>
              <a:t>.  Mod out by this on the right. </a:t>
            </a:r>
            <a:endParaRPr lang="en-US" sz="3200" dirty="0">
              <a:solidFill>
                <a:srgbClr val="0033CC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65" y="5443890"/>
            <a:ext cx="605790" cy="4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99"/>
            <a:ext cx="8229600" cy="1143000"/>
          </a:xfrm>
        </p:spPr>
        <p:txBody>
          <a:bodyPr/>
          <a:lstStyle/>
          <a:p>
            <a:r>
              <a:rPr lang="en-US" dirty="0" smtClean="0"/>
              <a:t>An Explicit Example – 2/2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87365" y="1067255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Need to choose involution </a:t>
            </a:r>
            <a:r>
              <a:rPr lang="en-US" sz="3200" dirty="0" err="1" smtClean="0">
                <a:solidFill>
                  <a:srgbClr val="C00000"/>
                </a:solidFill>
              </a:rPr>
              <a:t>g</a:t>
            </a:r>
            <a:r>
              <a:rPr lang="en-US" sz="3200" baseline="-25000" dirty="0" err="1" smtClean="0">
                <a:solidFill>
                  <a:srgbClr val="C00000"/>
                </a:solidFill>
              </a:rPr>
              <a:t>L</a:t>
            </a:r>
            <a:r>
              <a:rPr lang="en-US" sz="3200" dirty="0" err="1" smtClean="0">
                <a:solidFill>
                  <a:srgbClr val="C00000"/>
                </a:solidFill>
              </a:rPr>
              <a:t>.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029200"/>
            <a:ext cx="5098666" cy="545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676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There are four </a:t>
            </a:r>
            <a:r>
              <a:rPr lang="en-US" sz="2800" dirty="0" err="1" smtClean="0">
                <a:solidFill>
                  <a:srgbClr val="C00000"/>
                </a:solidFill>
              </a:rPr>
              <a:t>conjugacy</a:t>
            </a:r>
            <a:r>
              <a:rPr lang="en-US" sz="2800" dirty="0" smtClean="0">
                <a:solidFill>
                  <a:srgbClr val="C00000"/>
                </a:solidFill>
              </a:rPr>
              <a:t> classes of involutions in Co</a:t>
            </a:r>
            <a:r>
              <a:rPr lang="en-US" sz="2800" baseline="-25000" dirty="0" smtClean="0">
                <a:solidFill>
                  <a:srgbClr val="C00000"/>
                </a:solidFill>
              </a:rPr>
              <a:t>0</a:t>
            </a:r>
            <a:r>
              <a:rPr lang="en-US" sz="2800" dirty="0" smtClean="0">
                <a:solidFill>
                  <a:srgbClr val="C00000"/>
                </a:solidFill>
              </a:rPr>
              <a:t>. 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124200"/>
            <a:ext cx="4894476" cy="545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14800"/>
            <a:ext cx="4894476" cy="5455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3048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4038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366FF"/>
                </a:solidFill>
              </a:rPr>
              <a:t>B</a:t>
            </a:r>
            <a:endParaRPr lang="en-US" sz="3600" dirty="0" smtClean="0">
              <a:solidFill>
                <a:srgbClr val="33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4953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8000"/>
                </a:solidFill>
              </a:rPr>
              <a:t>C</a:t>
            </a:r>
            <a:endParaRPr lang="en-US" sz="3600" dirty="0" smtClean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59436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But are they consistent?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22860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We must have at least four  +1 </a:t>
            </a:r>
            <a:r>
              <a:rPr lang="en-US" sz="2800" dirty="0" err="1" smtClean="0">
                <a:solidFill>
                  <a:srgbClr val="C00000"/>
                </a:solidFill>
              </a:rPr>
              <a:t>eigenvlaues</a:t>
            </a:r>
            <a:r>
              <a:rPr lang="en-US" sz="2800" dirty="0" smtClean="0">
                <a:solidFill>
                  <a:srgbClr val="C00000"/>
                </a:solidFill>
              </a:rPr>
              <a:t>.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8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9" grpId="0"/>
      <p:bldP spid="16" grpId="0"/>
      <p:bldP spid="17" grpId="0"/>
      <p:bldP spid="10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Consistency Conditions For Asymmetric </a:t>
            </a:r>
            <a:r>
              <a:rPr lang="en-US" dirty="0" err="1" smtClean="0"/>
              <a:t>Orbifolds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981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One loop modular invariance: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0" y="19812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OK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31" y="32004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Mysterious mod two condition: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3352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Narain</a:t>
            </a:r>
            <a:r>
              <a:rPr lang="en-US" dirty="0" smtClean="0"/>
              <a:t>, </a:t>
            </a:r>
            <a:r>
              <a:rPr lang="en-US" dirty="0" err="1" smtClean="0"/>
              <a:t>Sarmadi</a:t>
            </a:r>
            <a:r>
              <a:rPr lang="en-US" dirty="0" smtClean="0"/>
              <a:t>, </a:t>
            </a:r>
            <a:r>
              <a:rPr lang="en-US" dirty="0" err="1" smtClean="0"/>
              <a:t>Vafa</a:t>
            </a:r>
            <a:r>
              <a:rPr lang="en-US" dirty="0"/>
              <a:t> </a:t>
            </a:r>
            <a:r>
              <a:rPr lang="en-US" dirty="0" smtClean="0"/>
              <a:t>1986]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4953000"/>
            <a:ext cx="4648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for all </a:t>
            </a:r>
            <a:r>
              <a:rPr lang="en-US" sz="3200" dirty="0" err="1" smtClean="0">
                <a:solidFill>
                  <a:srgbClr val="0000FF"/>
                </a:solidFill>
              </a:rPr>
              <a:t>Narain</a:t>
            </a:r>
            <a:r>
              <a:rPr lang="en-US" sz="3200" dirty="0" smtClean="0">
                <a:solidFill>
                  <a:srgbClr val="0000FF"/>
                </a:solidFill>
              </a:rPr>
              <a:t> vectors p.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58674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DF09C7"/>
                </a:solidFill>
              </a:rPr>
              <a:t>OK for C; Not for A &amp; B </a:t>
            </a:r>
            <a:endParaRPr lang="en-US" sz="3600" dirty="0">
              <a:solidFill>
                <a:srgbClr val="DF09C7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191000"/>
            <a:ext cx="32639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7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We Need The Mod Two Condition?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9144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(Discussion on this includes </a:t>
            </a:r>
            <a:r>
              <a:rPr lang="en-US" dirty="0" err="1" smtClean="0"/>
              <a:t>Nati</a:t>
            </a:r>
            <a:r>
              <a:rPr lang="en-US" dirty="0" smtClean="0"/>
              <a:t> </a:t>
            </a:r>
            <a:r>
              <a:rPr lang="en-US" dirty="0" err="1" smtClean="0"/>
              <a:t>Seiberg</a:t>
            </a:r>
            <a:r>
              <a:rPr lang="en-US" dirty="0" smtClean="0"/>
              <a:t>.)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371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DF09C7"/>
                </a:solidFill>
              </a:rPr>
              <a:t>Simplest example of a model that is one-loop-modular but violates the NSV mod two condition:  </a:t>
            </a:r>
            <a:endParaRPr lang="en-US" sz="3200" dirty="0">
              <a:solidFill>
                <a:srgbClr val="DF09C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590800"/>
            <a:ext cx="906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6600"/>
                </a:solidFill>
              </a:rPr>
              <a:t>Consider the product of N circles at self-dual radius. 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3528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  <a:latin typeface="Baskerville Old Face"/>
                <a:cs typeface="Baskerville Old Face"/>
              </a:rPr>
              <a:t>Z</a:t>
            </a:r>
            <a:r>
              <a:rPr lang="en-US" sz="2800" baseline="-25000" dirty="0" smtClean="0">
                <a:solidFill>
                  <a:srgbClr val="000090"/>
                </a:solidFill>
              </a:rPr>
              <a:t>2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 err="1" smtClean="0">
                <a:solidFill>
                  <a:srgbClr val="000090"/>
                </a:solidFill>
              </a:rPr>
              <a:t>Orbifold</a:t>
            </a:r>
            <a:r>
              <a:rPr lang="en-US" sz="2800" dirty="0" smtClean="0">
                <a:solidFill>
                  <a:srgbClr val="000090"/>
                </a:solidFill>
              </a:rPr>
              <a:t> group: </a:t>
            </a:r>
            <a:endParaRPr lang="en-US" sz="2800" baseline="-25000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648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Claim 1: The model is anomalous for N = 1,2,3 mod 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5334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Claim 2: The model is sensible for N = 0 mod 4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256" y="6019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Both claims contradict several papers in the literature. </a:t>
            </a:r>
          </a:p>
          <a:p>
            <a:endParaRPr lang="en-US" sz="2800" dirty="0">
              <a:solidFill>
                <a:srgbClr val="800000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429000"/>
            <a:ext cx="2108200" cy="469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5995" y="40386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These violate the NSV mod two condition for all N.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5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491" y="-121504"/>
            <a:ext cx="8229600" cy="1143000"/>
          </a:xfrm>
        </p:spPr>
        <p:txBody>
          <a:bodyPr/>
          <a:lstStyle/>
          <a:p>
            <a:r>
              <a:rPr lang="en-US" dirty="0" smtClean="0"/>
              <a:t>Three General Questions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0853" y="200528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Should every heterotic model on K3 x T</a:t>
            </a:r>
            <a:r>
              <a:rPr lang="en-US" sz="3200" baseline="30000" dirty="0" smtClean="0">
                <a:solidFill>
                  <a:srgbClr val="0033CC"/>
                </a:solidFill>
              </a:rPr>
              <a:t>2</a:t>
            </a:r>
            <a:r>
              <a:rPr lang="en-US" sz="3200" dirty="0" smtClean="0">
                <a:solidFill>
                  <a:srgbClr val="0033CC"/>
                </a:solidFill>
              </a:rPr>
              <a:t> have a       type II dual?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2192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  <a:latin typeface="French Script MT" panose="03020402040607040605" pitchFamily="66" charset="0"/>
              </a:rPr>
              <a:t>Question One</a:t>
            </a:r>
            <a:endParaRPr lang="en-US" sz="4000" dirty="0">
              <a:solidFill>
                <a:srgbClr val="0033CC"/>
              </a:solidFill>
              <a:latin typeface="French Script MT" panose="03020402040607040605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31242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French Script MT" panose="03020402040607040605" pitchFamily="66" charset="0"/>
              </a:rPr>
              <a:t>Question Two</a:t>
            </a:r>
            <a:endParaRPr lang="en-US" sz="4000" dirty="0">
              <a:solidFill>
                <a:srgbClr val="7030A0"/>
              </a:solidFill>
              <a:latin typeface="French Script MT" panose="03020402040607040605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038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Reducing d=2 to d=1 (and turning on suitable flat fields) enhances the Conway subgroups.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5626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DF09C7"/>
                </a:solidFill>
                <a:latin typeface="Engravers MT"/>
                <a:cs typeface="Engravers MT"/>
              </a:rPr>
              <a:t>What is the type II dual interpretation? </a:t>
            </a:r>
            <a:endParaRPr lang="en-US" sz="3200" i="1" dirty="0">
              <a:solidFill>
                <a:srgbClr val="DF09C7"/>
              </a:solidFill>
              <a:latin typeface="Engravers MT"/>
              <a:cs typeface="Engravers MT"/>
            </a:endParaRPr>
          </a:p>
        </p:txBody>
      </p:sp>
    </p:spTree>
    <p:extLst>
      <p:ext uri="{BB962C8B-B14F-4D97-AF65-F5344CB8AC3E}">
        <p14:creationId xmlns:p14="http://schemas.microsoft.com/office/powerpoint/2010/main" val="166575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1336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0066"/>
                </a:solidFill>
              </a:rPr>
              <a:t>What about D-brane categories on  </a:t>
            </a:r>
            <a:r>
              <a:rPr lang="en-US" sz="3200" dirty="0" smtClean="0">
                <a:solidFill>
                  <a:srgbClr val="660066"/>
                </a:solidFill>
                <a:latin typeface="Old English Text MT" panose="03040902040508030806" pitchFamily="66" charset="0"/>
              </a:rPr>
              <a:t>X</a:t>
            </a:r>
            <a:r>
              <a:rPr lang="en-US" sz="3200" dirty="0" smtClean="0">
                <a:solidFill>
                  <a:srgbClr val="660066"/>
                </a:solidFill>
              </a:rPr>
              <a:t> </a:t>
            </a:r>
            <a:r>
              <a:rPr lang="en-US" sz="3200" dirty="0" err="1" smtClean="0">
                <a:solidFill>
                  <a:srgbClr val="660066"/>
                </a:solidFill>
              </a:rPr>
              <a:t>x</a:t>
            </a:r>
            <a:r>
              <a:rPr lang="en-US" sz="3200" dirty="0" smtClean="0">
                <a:solidFill>
                  <a:srgbClr val="660066"/>
                </a:solidFill>
              </a:rPr>
              <a:t> S</a:t>
            </a:r>
            <a:r>
              <a:rPr lang="en-US" sz="3200" baseline="30000" dirty="0" smtClean="0">
                <a:solidFill>
                  <a:srgbClr val="660066"/>
                </a:solidFill>
              </a:rPr>
              <a:t>1</a:t>
            </a:r>
            <a:r>
              <a:rPr lang="en-US" sz="3200" dirty="0" smtClean="0">
                <a:solidFill>
                  <a:srgbClr val="660066"/>
                </a:solidFill>
              </a:rPr>
              <a:t> ?   </a:t>
            </a:r>
            <a:endParaRPr lang="en-US" sz="3200" dirty="0">
              <a:solidFill>
                <a:srgbClr val="66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733800"/>
            <a:ext cx="6934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</a:rPr>
              <a:t>Obj</a:t>
            </a:r>
            <a:r>
              <a:rPr lang="en-US" sz="3200" dirty="0" smtClean="0">
                <a:solidFill>
                  <a:srgbClr val="0033CC"/>
                </a:solidFill>
              </a:rPr>
              <a:t>(X x S1 ) = </a:t>
            </a:r>
            <a:r>
              <a:rPr lang="en-US" sz="3200" dirty="0" err="1" smtClean="0">
                <a:solidFill>
                  <a:srgbClr val="0033CC"/>
                </a:solidFill>
              </a:rPr>
              <a:t>Obj</a:t>
            </a:r>
            <a:r>
              <a:rPr lang="en-US" sz="3200" dirty="0" smtClean="0">
                <a:solidFill>
                  <a:srgbClr val="0033CC"/>
                </a:solidFill>
              </a:rPr>
              <a:t>(D(</a:t>
            </a:r>
            <a:r>
              <a:rPr lang="en-US" sz="3200" dirty="0" smtClean="0">
                <a:solidFill>
                  <a:srgbClr val="0033CC"/>
                </a:solidFill>
                <a:latin typeface="Old English Text MT" panose="03040902040508030806" pitchFamily="66" charset="0"/>
              </a:rPr>
              <a:t>X</a:t>
            </a:r>
            <a:r>
              <a:rPr lang="en-US" sz="3200" dirty="0" smtClean="0">
                <a:solidFill>
                  <a:srgbClr val="0033CC"/>
                </a:solidFill>
              </a:rPr>
              <a:t>))  + </a:t>
            </a:r>
            <a:r>
              <a:rPr lang="en-US" sz="3200" dirty="0" err="1" smtClean="0">
                <a:solidFill>
                  <a:srgbClr val="0033CC"/>
                </a:solidFill>
              </a:rPr>
              <a:t>Obj</a:t>
            </a:r>
            <a:r>
              <a:rPr lang="en-US" sz="3200" dirty="0" smtClean="0">
                <a:solidFill>
                  <a:srgbClr val="0033CC"/>
                </a:solidFill>
              </a:rPr>
              <a:t>(</a:t>
            </a:r>
            <a:r>
              <a:rPr lang="en-US" sz="3200" dirty="0" err="1" smtClean="0">
                <a:solidFill>
                  <a:srgbClr val="0033CC"/>
                </a:solidFill>
              </a:rPr>
              <a:t>Fuk</a:t>
            </a:r>
            <a:r>
              <a:rPr lang="en-US" sz="3200" dirty="0" smtClean="0">
                <a:solidFill>
                  <a:srgbClr val="0033CC"/>
                </a:solidFill>
              </a:rPr>
              <a:t>(</a:t>
            </a:r>
            <a:r>
              <a:rPr lang="en-US" sz="3200" dirty="0" smtClean="0">
                <a:solidFill>
                  <a:srgbClr val="0033CC"/>
                </a:solidFill>
                <a:latin typeface="Old English Text MT" panose="03040902040508030806" pitchFamily="66" charset="0"/>
              </a:rPr>
              <a:t>X)).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780782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So it should be possible to study this using topological sigma models. </a:t>
            </a:r>
            <a:endParaRPr lang="en-US" sz="32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7200"/>
            <a:ext cx="929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There is a well-developed theory of D-brane categories on  </a:t>
            </a:r>
            <a:r>
              <a:rPr lang="en-US" sz="2800" dirty="0" smtClean="0">
                <a:solidFill>
                  <a:srgbClr val="FF0000"/>
                </a:solidFill>
                <a:latin typeface="Old English Text MT" panose="03040902040508030806" pitchFamily="66" charset="0"/>
              </a:rPr>
              <a:t>X</a:t>
            </a:r>
            <a:r>
              <a:rPr lang="en-US" sz="2800" dirty="0" smtClean="0">
                <a:solidFill>
                  <a:srgbClr val="FF0000"/>
                </a:solidFill>
              </a:rPr>
              <a:t>:  Derived category and </a:t>
            </a:r>
            <a:r>
              <a:rPr lang="en-US" sz="2800" dirty="0" err="1" smtClean="0">
                <a:solidFill>
                  <a:srgbClr val="FF0000"/>
                </a:solidFill>
              </a:rPr>
              <a:t>Fukaya</a:t>
            </a:r>
            <a:r>
              <a:rPr lang="en-US" sz="2800" dirty="0" smtClean="0">
                <a:solidFill>
                  <a:srgbClr val="FF0000"/>
                </a:solidFill>
              </a:rPr>
              <a:t> category, related by homological mirror symmetry, </a:t>
            </a:r>
            <a:r>
              <a:rPr lang="en-US" sz="2800" dirty="0" err="1" smtClean="0">
                <a:solidFill>
                  <a:srgbClr val="FF0000"/>
                </a:solidFill>
              </a:rPr>
              <a:t>etc</a:t>
            </a:r>
            <a:r>
              <a:rPr lang="en-US" sz="2800" dirty="0" smtClean="0">
                <a:solidFill>
                  <a:srgbClr val="FF0000"/>
                </a:solidFill>
              </a:rPr>
              <a:t> etc. 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8956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D-branes sit at a point of S</a:t>
            </a:r>
            <a:r>
              <a:rPr lang="en-US" sz="3200" baseline="30000" dirty="0" smtClean="0">
                <a:solidFill>
                  <a:srgbClr val="0033CC"/>
                </a:solidFill>
              </a:rPr>
              <a:t>1</a:t>
            </a:r>
            <a:r>
              <a:rPr lang="en-US" sz="3200" dirty="0" smtClean="0">
                <a:solidFill>
                  <a:srgbClr val="0033CC"/>
                </a:solidFill>
              </a:rPr>
              <a:t> or wrap it.   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4698" y="44958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But there can be </a:t>
            </a:r>
            <a:r>
              <a:rPr lang="en-US" sz="3200" dirty="0" err="1" smtClean="0">
                <a:solidFill>
                  <a:srgbClr val="0033CC"/>
                </a:solidFill>
              </a:rPr>
              <a:t>boundstates</a:t>
            </a:r>
            <a:r>
              <a:rPr lang="en-US" sz="3200" dirty="0" smtClean="0">
                <a:solidFill>
                  <a:srgbClr val="0033CC"/>
                </a:solidFill>
              </a:rPr>
              <a:t> between them!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33400" y="3810000"/>
            <a:ext cx="990600" cy="462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5105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At self-dual radius of S</a:t>
            </a:r>
            <a:r>
              <a:rPr lang="en-US" sz="3200" baseline="30000" dirty="0" smtClean="0">
                <a:solidFill>
                  <a:srgbClr val="7030A0"/>
                </a:solidFill>
              </a:rPr>
              <a:t>1</a:t>
            </a:r>
            <a:r>
              <a:rPr lang="en-US" sz="3200" dirty="0" smtClean="0">
                <a:solidFill>
                  <a:srgbClr val="7030A0"/>
                </a:solidFill>
              </a:rPr>
              <a:t> there is N=3 </a:t>
            </a:r>
            <a:r>
              <a:rPr lang="en-US" sz="3200" dirty="0" err="1" smtClean="0">
                <a:solidFill>
                  <a:srgbClr val="7030A0"/>
                </a:solidFill>
              </a:rPr>
              <a:t>susy</a:t>
            </a:r>
            <a:r>
              <a:rPr lang="en-US" sz="3200" dirty="0" smtClean="0">
                <a:solidFill>
                  <a:srgbClr val="7030A0"/>
                </a:solidFill>
              </a:rPr>
              <a:t>!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2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  <p:bldP spid="12" grpId="0"/>
      <p:bldP spid="2" grpId="0" animBg="1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-22086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French Script MT" panose="03020402040607040605" pitchFamily="66" charset="0"/>
              </a:rPr>
              <a:t>Question Three</a:t>
            </a:r>
            <a:endParaRPr lang="en-US" sz="4000" dirty="0">
              <a:solidFill>
                <a:srgbClr val="FF0000"/>
              </a:solidFill>
              <a:latin typeface="French Script MT" panose="03020402040607040605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5052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DF09C7"/>
                </a:solidFill>
              </a:rPr>
              <a:t>Somehow, these flat RR fields can have important effects on </a:t>
            </a:r>
            <a:r>
              <a:rPr lang="en-US" sz="3600" dirty="0" err="1" smtClean="0">
                <a:solidFill>
                  <a:srgbClr val="DF09C7"/>
                </a:solidFill>
              </a:rPr>
              <a:t>branes</a:t>
            </a:r>
            <a:r>
              <a:rPr lang="en-US" sz="3600" dirty="0" smtClean="0">
                <a:solidFill>
                  <a:srgbClr val="DF09C7"/>
                </a:solidFill>
              </a:rPr>
              <a:t>. </a:t>
            </a:r>
            <a:endParaRPr lang="en-US" sz="3600" dirty="0">
              <a:solidFill>
                <a:srgbClr val="DF09C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7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In the type II interpretation CSS only arise for special values of the flat RR fields. 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29200"/>
            <a:ext cx="9144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For example – heterotic on T</a:t>
            </a:r>
            <a:r>
              <a:rPr lang="en-US" sz="3600" baseline="30000" dirty="0" smtClean="0">
                <a:solidFill>
                  <a:srgbClr val="7030A0"/>
                </a:solidFill>
              </a:rPr>
              <a:t>8</a:t>
            </a:r>
            <a:r>
              <a:rPr lang="en-US" sz="3600" dirty="0" smtClean="0">
                <a:solidFill>
                  <a:srgbClr val="7030A0"/>
                </a:solidFill>
              </a:rPr>
              <a:t> can give E</a:t>
            </a:r>
            <a:r>
              <a:rPr lang="en-US" sz="3600" baseline="-25000" dirty="0" smtClean="0">
                <a:solidFill>
                  <a:srgbClr val="7030A0"/>
                </a:solidFill>
              </a:rPr>
              <a:t>8</a:t>
            </a:r>
            <a:r>
              <a:rPr lang="en-US" sz="3600" baseline="30000" dirty="0" smtClean="0">
                <a:solidFill>
                  <a:srgbClr val="7030A0"/>
                </a:solidFill>
              </a:rPr>
              <a:t>3</a:t>
            </a:r>
            <a:r>
              <a:rPr lang="en-US" sz="3600" dirty="0" smtClean="0">
                <a:solidFill>
                  <a:srgbClr val="7030A0"/>
                </a:solidFill>
              </a:rPr>
              <a:t> gauge symmetry. Somehow IIA/K3 x T</a:t>
            </a:r>
            <a:r>
              <a:rPr lang="en-US" sz="3600" baseline="30000" dirty="0" smtClean="0">
                <a:solidFill>
                  <a:srgbClr val="7030A0"/>
                </a:solidFill>
              </a:rPr>
              <a:t>4</a:t>
            </a:r>
            <a:r>
              <a:rPr lang="en-US" sz="3600" dirty="0" smtClean="0">
                <a:solidFill>
                  <a:srgbClr val="7030A0"/>
                </a:solidFill>
              </a:rPr>
              <a:t> must have such gauge symmetry! 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6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Part I Conclusions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500" y="1311651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So, what can we say about Mathieu Moonshine?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1" y="2288892"/>
            <a:ext cx="8991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GHV: Quantum Mukai theorem: </a:t>
            </a:r>
          </a:p>
          <a:p>
            <a:r>
              <a:rPr lang="en-US" sz="2800" dirty="0">
                <a:solidFill>
                  <a:srgbClr val="7030A0"/>
                </a:solidFill>
              </a:rPr>
              <a:t>S</a:t>
            </a:r>
            <a:r>
              <a:rPr lang="en-US" sz="2800" dirty="0" smtClean="0">
                <a:solidFill>
                  <a:srgbClr val="7030A0"/>
                </a:solidFill>
              </a:rPr>
              <a:t>ymmetries of K3 sigma models are not subgroups of M24  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685140"/>
            <a:ext cx="89915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This talk: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M24 does not govern symmetries of </a:t>
            </a:r>
            <a:r>
              <a:rPr lang="en-US" sz="2800" dirty="0" err="1" smtClean="0">
                <a:solidFill>
                  <a:srgbClr val="C00000"/>
                </a:solidFill>
              </a:rPr>
              <a:t>nonperturbative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spacetime</a:t>
            </a:r>
            <a:r>
              <a:rPr lang="en-US" sz="2800" dirty="0" smtClean="0">
                <a:solidFill>
                  <a:srgbClr val="C00000"/>
                </a:solidFill>
              </a:rPr>
              <a:t> BPS states of type IIA K3 compactifications.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512277"/>
            <a:ext cx="929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Still leaves the possibility: Algebra of BPS states of the PERTURBATIVE  BPS states of IIA on, say, K3 x S1. </a:t>
            </a:r>
            <a:endParaRPr lang="en-US" sz="2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53" y="0"/>
            <a:ext cx="8229600" cy="1143000"/>
          </a:xfrm>
        </p:spPr>
        <p:txBody>
          <a:bodyPr/>
          <a:lstStyle/>
          <a:p>
            <a:r>
              <a:rPr lang="en-US" dirty="0" smtClean="0"/>
              <a:t>Part II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41148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Time permitting ……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545339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G. Moore, ``Computation Of Some </a:t>
            </a:r>
            <a:r>
              <a:rPr lang="en-US" sz="2000" dirty="0" err="1" smtClean="0">
                <a:solidFill>
                  <a:srgbClr val="0033CC"/>
                </a:solidFill>
              </a:rPr>
              <a:t>Zamolodchikov</a:t>
            </a:r>
            <a:r>
              <a:rPr lang="en-US" sz="2000" dirty="0" smtClean="0">
                <a:solidFill>
                  <a:srgbClr val="0033CC"/>
                </a:solidFill>
              </a:rPr>
              <a:t> Volumes, With An Application,’’  arXiv:1508.05612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6687" y="160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Holography &amp; </a:t>
            </a:r>
            <a:r>
              <a:rPr lang="en-US" dirty="0" err="1" smtClean="0"/>
              <a:t>Zamolochikov</a:t>
            </a:r>
            <a:r>
              <a:rPr lang="en-US" dirty="0" smtClean="0"/>
              <a:t> Volumes Of Moduli Spaces of </a:t>
            </a:r>
            <a:r>
              <a:rPr lang="en-US" dirty="0" err="1" smtClean="0"/>
              <a:t>Calabi-Yau</a:t>
            </a:r>
            <a:r>
              <a:rPr lang="en-US" dirty="0" smtClean="0"/>
              <a:t> Manifolds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361522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H</a:t>
            </a:r>
            <a:r>
              <a:rPr lang="en-US" sz="3600" dirty="0" err="1" smtClean="0">
                <a:solidFill>
                  <a:srgbClr val="FF0000"/>
                </a:solidFill>
              </a:rPr>
              <a:t>olographically</a:t>
            </a:r>
            <a:r>
              <a:rPr lang="en-US" sz="3600" dirty="0" smtClean="0">
                <a:solidFill>
                  <a:srgbClr val="FF0000"/>
                </a:solidFill>
              </a:rPr>
              <a:t> dual to IIB strings on 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1148258"/>
            <a:ext cx="361188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16254"/>
            <a:ext cx="2674620" cy="445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25" y="4441240"/>
            <a:ext cx="3401142" cy="50285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7219"/>
            <a:ext cx="8229600" cy="1143000"/>
          </a:xfrm>
        </p:spPr>
        <p:txBody>
          <a:bodyPr/>
          <a:lstStyle/>
          <a:p>
            <a:r>
              <a:rPr lang="en-US" dirty="0" smtClean="0"/>
              <a:t>AdS3/CFT2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2792004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The large M limit of these CFT’s exist: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089306"/>
            <a:ext cx="7848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Gives one route to application of </a:t>
            </a:r>
          </a:p>
          <a:p>
            <a:r>
              <a:rPr lang="en-US" sz="3600" dirty="0" err="1" smtClean="0">
                <a:solidFill>
                  <a:srgbClr val="7030A0"/>
                </a:solidFill>
              </a:rPr>
              <a:t>Rademacher</a:t>
            </a:r>
            <a:r>
              <a:rPr lang="en-US" sz="3600" dirty="0" smtClean="0">
                <a:solidFill>
                  <a:srgbClr val="7030A0"/>
                </a:solidFill>
              </a:rPr>
              <a:t> series and mock modular </a:t>
            </a:r>
          </a:p>
          <a:p>
            <a:r>
              <a:rPr lang="en-US" sz="3600" dirty="0" smtClean="0">
                <a:solidFill>
                  <a:srgbClr val="7030A0"/>
                </a:solidFill>
              </a:rPr>
              <a:t>forms to string theory.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1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Motivation – 2/2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8914289" cy="661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7637337" cy="5059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2895600"/>
            <a:ext cx="914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Dimensions of </a:t>
            </a:r>
            <a:r>
              <a:rPr lang="en-US" sz="2800" dirty="0" err="1" smtClean="0">
                <a:solidFill>
                  <a:srgbClr val="FF0000"/>
                </a:solidFill>
              </a:rPr>
              <a:t>irreps</a:t>
            </a:r>
            <a:r>
              <a:rPr lang="en-US" sz="2800" dirty="0" smtClean="0">
                <a:solidFill>
                  <a:srgbClr val="FF0000"/>
                </a:solidFill>
              </a:rPr>
              <a:t> of the sporadic finite simple group M24 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42672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Proposal: It </a:t>
            </a:r>
            <a:r>
              <a:rPr lang="en-US" sz="3200" dirty="0">
                <a:solidFill>
                  <a:srgbClr val="0033CC"/>
                </a:solidFill>
              </a:rPr>
              <a:t>is related </a:t>
            </a:r>
            <a:r>
              <a:rPr lang="en-US" sz="3200" dirty="0" smtClean="0">
                <a:solidFill>
                  <a:srgbClr val="0033CC"/>
                </a:solidFill>
              </a:rPr>
              <a:t>to </a:t>
            </a:r>
            <a:r>
              <a:rPr lang="en-US" sz="3200" dirty="0">
                <a:solidFill>
                  <a:srgbClr val="0033CC"/>
                </a:solidFill>
              </a:rPr>
              <a:t>the </a:t>
            </a:r>
            <a:r>
              <a:rPr lang="en-US" sz="3200" dirty="0" smtClean="0">
                <a:solidFill>
                  <a:srgbClr val="0033CC"/>
                </a:solidFill>
              </a:rPr>
              <a:t>``</a:t>
            </a:r>
            <a:r>
              <a:rPr lang="en-US" sz="3200" dirty="0">
                <a:solidFill>
                  <a:srgbClr val="0033CC"/>
                </a:solidFill>
              </a:rPr>
              <a:t>algebra of BPS states.''</a:t>
            </a:r>
          </a:p>
          <a:p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5029200"/>
            <a:ext cx="9105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Something like: M24 is a distinguished group of </a:t>
            </a:r>
          </a:p>
          <a:p>
            <a:r>
              <a:rPr lang="en-US" sz="3200" dirty="0" err="1" smtClean="0">
                <a:solidFill>
                  <a:srgbClr val="C00000"/>
                </a:solidFill>
              </a:rPr>
              <a:t>automorphisms</a:t>
            </a:r>
            <a:r>
              <a:rPr lang="en-US" sz="3200" dirty="0" smtClean="0">
                <a:solidFill>
                  <a:srgbClr val="C00000"/>
                </a:solidFill>
              </a:rPr>
              <a:t> of the algebra of </a:t>
            </a:r>
            <a:r>
              <a:rPr lang="en-US" sz="3200" dirty="0" err="1" smtClean="0">
                <a:solidFill>
                  <a:srgbClr val="C00000"/>
                </a:solidFill>
              </a:rPr>
              <a:t>spacetime</a:t>
            </a:r>
            <a:r>
              <a:rPr lang="en-US" sz="3200" dirty="0" smtClean="0">
                <a:solidFill>
                  <a:srgbClr val="C00000"/>
                </a:solidFill>
              </a:rPr>
              <a:t> BPS states in some string compactification using K3</a:t>
            </a:r>
            <a:r>
              <a:rPr lang="en-US" sz="3200" smtClean="0">
                <a:solidFill>
                  <a:srgbClr val="C00000"/>
                </a:solidFill>
              </a:rPr>
              <a:t>. 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581400"/>
            <a:ext cx="914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But there is no known  analog of the FLM construction. 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1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Some recent activity has centered on question: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276600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P</a:t>
            </a:r>
            <a:r>
              <a:rPr lang="en-US" sz="3200" dirty="0" smtClean="0">
                <a:solidFill>
                  <a:srgbClr val="7030A0"/>
                </a:solidFill>
              </a:rPr>
              <a:t>ut necessary conditions (e.g. existence of a 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Hawking-Page phase transition) on partition functions Z(</a:t>
            </a:r>
            <a:r>
              <a:rPr lang="en-US" sz="3200" dirty="0" smtClean="0">
                <a:solidFill>
                  <a:srgbClr val="7030A0"/>
                </a:solidFill>
                <a:latin typeface="Brush Script MT" panose="03060802040406070304" pitchFamily="66" charset="0"/>
              </a:rPr>
              <a:t>C</a:t>
            </a:r>
            <a:r>
              <a:rPr lang="en-US" sz="3200" baseline="-25000" dirty="0" smtClean="0">
                <a:solidFill>
                  <a:srgbClr val="7030A0"/>
                </a:solidFill>
              </a:rPr>
              <a:t>M</a:t>
            </a:r>
            <a:r>
              <a:rPr lang="en-US" sz="3200" dirty="0" smtClean="0">
                <a:solidFill>
                  <a:srgbClr val="7030A0"/>
                </a:solidFill>
              </a:rPr>
              <a:t>) for a holographic dual of an appropriate type to exist.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698" y="6036171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Keller; Hartman, Keller, </a:t>
            </a:r>
            <a:r>
              <a:rPr lang="en-US" sz="2000" dirty="0" err="1" smtClean="0"/>
              <a:t>Stoica</a:t>
            </a:r>
            <a:r>
              <a:rPr lang="en-US" sz="2000" dirty="0" smtClean="0"/>
              <a:t>; </a:t>
            </a:r>
            <a:r>
              <a:rPr lang="en-US" sz="2000" dirty="0" err="1" smtClean="0"/>
              <a:t>Haehl</a:t>
            </a:r>
            <a:r>
              <a:rPr lang="en-US" sz="2000" dirty="0" smtClean="0"/>
              <a:t>, </a:t>
            </a:r>
            <a:r>
              <a:rPr lang="en-US" sz="2000" dirty="0" err="1" smtClean="0"/>
              <a:t>Rangamani</a:t>
            </a:r>
            <a:r>
              <a:rPr lang="en-US" sz="2000" dirty="0" smtClean="0"/>
              <a:t>; Belin, Keller, Maloney; ….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``Do more general sequences  {</a:t>
            </a:r>
            <a:r>
              <a:rPr lang="en-US" sz="3200" dirty="0">
                <a:solidFill>
                  <a:srgbClr val="FF0000"/>
                </a:solidFill>
                <a:latin typeface="Brush Script MT" panose="03060802040406070304" pitchFamily="66" charset="0"/>
              </a:rPr>
              <a:t>C</a:t>
            </a:r>
            <a:r>
              <a:rPr lang="en-US" sz="3200" baseline="-25000" dirty="0">
                <a:solidFill>
                  <a:srgbClr val="FF0000"/>
                </a:solidFill>
              </a:rPr>
              <a:t>M</a:t>
            </a:r>
            <a:r>
              <a:rPr lang="en-US" sz="3200" dirty="0">
                <a:solidFill>
                  <a:srgbClr val="FF0000"/>
                </a:solidFill>
              </a:rPr>
              <a:t>}  have holographic </a:t>
            </a:r>
            <a:r>
              <a:rPr lang="en-US" sz="3200" dirty="0" smtClean="0">
                <a:solidFill>
                  <a:srgbClr val="FF0000"/>
                </a:solidFill>
              </a:rPr>
              <a:t>duals with </a:t>
            </a:r>
            <a:r>
              <a:rPr lang="en-US" sz="3200" dirty="0">
                <a:solidFill>
                  <a:srgbClr val="FF0000"/>
                </a:solidFill>
              </a:rPr>
              <a:t>weakly coupled </a:t>
            </a:r>
            <a:r>
              <a:rPr lang="en-US" sz="3200" dirty="0" smtClean="0">
                <a:solidFill>
                  <a:srgbClr val="FF0000"/>
                </a:solidFill>
              </a:rPr>
              <a:t>gravity? </a:t>
            </a:r>
            <a:r>
              <a:rPr lang="en-US" sz="3200" dirty="0">
                <a:solidFill>
                  <a:srgbClr val="FF0000"/>
                </a:solidFill>
              </a:rPr>
              <a:t>‘’</a:t>
            </a:r>
          </a:p>
        </p:txBody>
      </p:sp>
    </p:spTree>
    <p:extLst>
      <p:ext uri="{BB962C8B-B14F-4D97-AF65-F5344CB8AC3E}">
        <p14:creationId xmlns:p14="http://schemas.microsoft.com/office/powerpoint/2010/main" val="345505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2" y="0"/>
            <a:ext cx="3299401" cy="2378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600"/>
            <a:ext cx="3147121" cy="1946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079" y="2209800"/>
            <a:ext cx="3400921" cy="1958880"/>
          </a:xfrm>
          <a:prstGeom prst="rect">
            <a:avLst/>
          </a:prstGeom>
        </p:spPr>
      </p:pic>
      <p:pic>
        <p:nvPicPr>
          <p:cNvPr id="2050" name="Picture 2" descr="http://www.kitp.ucsb.edu/kitpnews/images/shamit_kachr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1658755" cy="221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44196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Our paper: Apply criterion of existence of a Hawking-Page phase transition to the elliptic genus.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27432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Shamit</a:t>
            </a:r>
            <a:r>
              <a:rPr lang="en-US" sz="2000" b="1" dirty="0" smtClean="0"/>
              <a:t> </a:t>
            </a:r>
          </a:p>
          <a:p>
            <a:r>
              <a:rPr lang="en-US" sz="2000" b="1" dirty="0" err="1" smtClean="0"/>
              <a:t>Kachru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00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95"/>
            <a:ext cx="8229600" cy="1143000"/>
          </a:xfrm>
        </p:spPr>
        <p:txBody>
          <a:bodyPr/>
          <a:lstStyle/>
          <a:p>
            <a:r>
              <a:rPr lang="en-US" dirty="0" err="1" smtClean="0"/>
              <a:t>Shamit’s</a:t>
            </a:r>
            <a:r>
              <a:rPr lang="en-US" dirty="0" smtClean="0"/>
              <a:t>  Question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2954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33CC"/>
                </a:solidFill>
              </a:rPr>
              <a:t>``How </a:t>
            </a:r>
            <a:r>
              <a:rPr lang="en-US" sz="4000" i="1" u="sng" dirty="0" smtClean="0">
                <a:solidFill>
                  <a:srgbClr val="0033CC"/>
                </a:solidFill>
              </a:rPr>
              <a:t>likely</a:t>
            </a:r>
            <a:r>
              <a:rPr lang="en-US" sz="4000" dirty="0" smtClean="0">
                <a:solidFill>
                  <a:srgbClr val="0033CC"/>
                </a:solidFill>
              </a:rPr>
              <a:t> is it for a sequence of CFT’s </a:t>
            </a:r>
          </a:p>
          <a:p>
            <a:r>
              <a:rPr lang="en-US" sz="4000" dirty="0" smtClean="0">
                <a:solidFill>
                  <a:srgbClr val="0033CC"/>
                </a:solidFill>
              </a:rPr>
              <a:t>{ </a:t>
            </a:r>
            <a:r>
              <a:rPr lang="en-US" sz="4000" dirty="0">
                <a:solidFill>
                  <a:srgbClr val="0033CC"/>
                </a:solidFill>
                <a:latin typeface="Brush Script MT" panose="03060802040406070304" pitchFamily="66" charset="0"/>
              </a:rPr>
              <a:t>C</a:t>
            </a:r>
            <a:r>
              <a:rPr lang="en-US" sz="4000" baseline="-25000" dirty="0">
                <a:solidFill>
                  <a:srgbClr val="0033CC"/>
                </a:solidFill>
              </a:rPr>
              <a:t>M</a:t>
            </a:r>
            <a:r>
              <a:rPr lang="en-US" sz="4000" dirty="0">
                <a:solidFill>
                  <a:srgbClr val="0033CC"/>
                </a:solidFill>
              </a:rPr>
              <a:t> </a:t>
            </a:r>
            <a:r>
              <a:rPr lang="en-US" sz="4000" dirty="0" smtClean="0">
                <a:solidFill>
                  <a:srgbClr val="0033CC"/>
                </a:solidFill>
              </a:rPr>
              <a:t>} to have this HP phase transition? ‘’  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8862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 complicated question and hard to make precise.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1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16"/>
            <a:ext cx="8229600" cy="1143000"/>
          </a:xfrm>
        </p:spPr>
        <p:txBody>
          <a:bodyPr/>
          <a:lstStyle/>
          <a:p>
            <a:r>
              <a:rPr lang="en-US" dirty="0" err="1" smtClean="0"/>
              <a:t>Zamolodchikov</a:t>
            </a:r>
            <a:r>
              <a:rPr lang="en-US" dirty="0" smtClean="0"/>
              <a:t> Metric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Space of CFT’s is thought to have a topology. So we can speak of continuous families and connected components.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6670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At smooth points the space is thought to be a manifold and there is a canonical isomorphism: 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953114"/>
            <a:ext cx="5851427" cy="502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76800"/>
            <a:ext cx="2819400" cy="575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876800"/>
            <a:ext cx="4419600" cy="519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791200"/>
            <a:ext cx="702183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5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0668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u="sng" dirty="0" smtClean="0">
                <a:solidFill>
                  <a:srgbClr val="660066"/>
                </a:solidFill>
              </a:rPr>
              <a:t>Canonical</a:t>
            </a:r>
            <a:r>
              <a:rPr lang="en-US" sz="4000" dirty="0" smtClean="0">
                <a:solidFill>
                  <a:srgbClr val="660066"/>
                </a:solidFill>
              </a:rPr>
              <a:t> normalization</a:t>
            </a:r>
            <a:endParaRPr lang="en-US" sz="4000" dirty="0">
              <a:solidFill>
                <a:srgbClr val="66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01" y="2209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Moduli spaces arising in string </a:t>
            </a:r>
            <a:r>
              <a:rPr lang="en-US" sz="3200" dirty="0" err="1" smtClean="0">
                <a:solidFill>
                  <a:srgbClr val="0000FF"/>
                </a:solidFill>
              </a:rPr>
              <a:t>compactifications</a:t>
            </a:r>
            <a:r>
              <a:rPr lang="en-US" sz="3200" dirty="0" smtClean="0">
                <a:solidFill>
                  <a:srgbClr val="0000FF"/>
                </a:solidFill>
              </a:rPr>
              <a:t> and AdS3/CFT2  holography have </a:t>
            </a:r>
            <a:r>
              <a:rPr lang="en-US" sz="3200" i="1" u="sng" dirty="0" smtClean="0">
                <a:solidFill>
                  <a:srgbClr val="0000FF"/>
                </a:solidFill>
              </a:rPr>
              <a:t>finite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Zamolodchikov</a:t>
            </a:r>
            <a:r>
              <a:rPr lang="en-US" sz="3200" dirty="0" smtClean="0">
                <a:solidFill>
                  <a:srgbClr val="0000FF"/>
                </a:solidFill>
              </a:rPr>
              <a:t> volumes!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191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Particularly natural family:K3 surfaces: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953000"/>
            <a:ext cx="8770620" cy="552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4567" y="6019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8000"/>
                </a:solidFill>
              </a:rPr>
              <a:t>Also </a:t>
            </a:r>
            <a:r>
              <a:rPr lang="en-US" sz="3600" dirty="0" err="1" smtClean="0">
                <a:solidFill>
                  <a:srgbClr val="008000"/>
                </a:solidFill>
              </a:rPr>
              <a:t>Hilb</a:t>
            </a:r>
            <a:r>
              <a:rPr lang="en-US" sz="3600" baseline="30000" dirty="0" err="1" smtClean="0">
                <a:solidFill>
                  <a:srgbClr val="008000"/>
                </a:solidFill>
              </a:rPr>
              <a:t>m</a:t>
            </a:r>
            <a:r>
              <a:rPr lang="en-US" sz="3600" dirty="0" smtClean="0">
                <a:solidFill>
                  <a:srgbClr val="008000"/>
                </a:solidFill>
              </a:rPr>
              <a:t>(K3) – a similar double-</a:t>
            </a:r>
            <a:r>
              <a:rPr lang="en-US" sz="3600" dirty="0" err="1" smtClean="0">
                <a:solidFill>
                  <a:srgbClr val="008000"/>
                </a:solidFill>
              </a:rPr>
              <a:t>coset</a:t>
            </a:r>
            <a:r>
              <a:rPr lang="en-US" sz="3600" dirty="0" smtClean="0">
                <a:solidFill>
                  <a:srgbClr val="008000"/>
                </a:solidFill>
              </a:rPr>
              <a:t> </a:t>
            </a:r>
            <a:endParaRPr lang="en-US" sz="36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2766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[Horne &amp; Moore, 1994; Douglas, Douglas &amp; Lu, 2005]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2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951"/>
            <a:ext cx="8229600" cy="1143000"/>
          </a:xfrm>
        </p:spPr>
        <p:txBody>
          <a:bodyPr/>
          <a:lstStyle/>
          <a:p>
            <a:r>
              <a:rPr lang="en-US" dirty="0" smtClean="0"/>
              <a:t>Volumes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99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Using results from number theory, especially the ``mass formulae’’ of Carl Ludwig Siegel, one can --   with some nontrivial work --  compute the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Z-volumes of these spaces.  For example: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505200"/>
            <a:ext cx="2586990" cy="510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0"/>
            <a:ext cx="8305800" cy="921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943602"/>
            <a:ext cx="3215640" cy="4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5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301" y="526754"/>
            <a:ext cx="4254476" cy="502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3594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Much harder, but from C.L. Siegel we get: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05" y="6268683"/>
            <a:ext cx="2246095" cy="393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10" y="3770851"/>
            <a:ext cx="8539428" cy="413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624719"/>
            <a:ext cx="5662475" cy="12038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8" y="2397118"/>
            <a:ext cx="8828952" cy="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4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1" y="1524000"/>
            <a:ext cx="8539428" cy="413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1" y="2971800"/>
            <a:ext cx="8586667" cy="72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" y="5181600"/>
            <a:ext cx="9114668" cy="6426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76400" y="39395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For p an odd prime &amp;  t &gt; e</a:t>
            </a:r>
            <a:endParaRPr lang="en-US" sz="3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399"/>
            <a:ext cx="6073904" cy="57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1"/>
            <a:ext cx="6668190" cy="1508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2400"/>
            <a:ext cx="8763000" cy="670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791200"/>
            <a:ext cx="3482340" cy="46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Applications Of Mass Formulae?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0574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Counting </a:t>
            </a:r>
            <a:r>
              <a:rPr lang="en-US" sz="5400" dirty="0">
                <a:solidFill>
                  <a:srgbClr val="FF0000"/>
                </a:solidFill>
              </a:rPr>
              <a:t>C</a:t>
            </a:r>
            <a:r>
              <a:rPr lang="en-US" sz="5400" dirty="0" smtClean="0">
                <a:solidFill>
                  <a:srgbClr val="FF0000"/>
                </a:solidFill>
              </a:rPr>
              <a:t>hiral CFT’s ?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200400"/>
            <a:ext cx="6934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[S. </a:t>
            </a:r>
            <a:r>
              <a:rPr lang="en-US" sz="3200" dirty="0" err="1" smtClean="0">
                <a:solidFill>
                  <a:srgbClr val="FF0000"/>
                </a:solidFill>
              </a:rPr>
              <a:t>Kachru</a:t>
            </a:r>
            <a:r>
              <a:rPr lang="en-US" sz="3200" dirty="0" smtClean="0">
                <a:solidFill>
                  <a:srgbClr val="FF0000"/>
                </a:solidFill>
              </a:rPr>
              <a:t>, A. Maloney, G. Moore]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1910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90"/>
                </a:solidFill>
              </a:rPr>
              <a:t>Counting Flux </a:t>
            </a:r>
            <a:r>
              <a:rPr lang="en-US" sz="5400" dirty="0" err="1" smtClean="0">
                <a:solidFill>
                  <a:srgbClr val="000090"/>
                </a:solidFill>
              </a:rPr>
              <a:t>Vacua</a:t>
            </a:r>
            <a:r>
              <a:rPr lang="en-US" sz="5400" dirty="0" smtClean="0">
                <a:solidFill>
                  <a:srgbClr val="000090"/>
                </a:solidFill>
              </a:rPr>
              <a:t> ? </a:t>
            </a:r>
            <a:endParaRPr lang="en-US" sz="54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5486400"/>
            <a:ext cx="6934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[M. Cheng, ``G. Moore’’, N. Paquette] </a:t>
            </a:r>
            <a:endParaRPr lang="en-US" sz="32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22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String-Math, 2014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" y="1219200"/>
            <a:ext cx="911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Today’s story begins in Edmonton, June 11, 2014.      Sheldon Katz was giving a </a:t>
            </a:r>
            <a:r>
              <a:rPr lang="en-US" sz="3200" dirty="0">
                <a:solidFill>
                  <a:srgbClr val="FF0000"/>
                </a:solidFill>
              </a:rPr>
              <a:t>t</a:t>
            </a:r>
            <a:r>
              <a:rPr lang="en-US" sz="3200" dirty="0" smtClean="0">
                <a:solidFill>
                  <a:srgbClr val="FF0000"/>
                </a:solidFill>
              </a:rPr>
              <a:t>alk on his work with Albrecht </a:t>
            </a:r>
            <a:r>
              <a:rPr lang="en-US" sz="3200" dirty="0" err="1" smtClean="0">
                <a:solidFill>
                  <a:srgbClr val="FF0000"/>
                </a:solidFill>
              </a:rPr>
              <a:t>Klemm</a:t>
            </a:r>
            <a:r>
              <a:rPr lang="en-US" sz="3200" dirty="0" smtClean="0">
                <a:solidFill>
                  <a:srgbClr val="FF0000"/>
                </a:solidFill>
              </a:rPr>
              <a:t> and Rahul </a:t>
            </a:r>
            <a:r>
              <a:rPr lang="en-US" sz="3200" dirty="0" err="1" smtClean="0">
                <a:solidFill>
                  <a:srgbClr val="FF0000"/>
                </a:solidFill>
              </a:rPr>
              <a:t>Pandharipande</a:t>
            </a:r>
            <a:r>
              <a:rPr lang="en-US" sz="3200" dirty="0" smtClean="0">
                <a:solidFill>
                  <a:srgbClr val="FF0000"/>
                </a:solidFill>
              </a:rPr>
              <a:t>  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5943" y="2971800"/>
            <a:ext cx="8915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33CC"/>
                </a:solidFill>
              </a:rPr>
              <a:t>He was describing how to count BPS states for type II strings on a K3 surface taking into account the </a:t>
            </a:r>
          </a:p>
          <a:p>
            <a:r>
              <a:rPr lang="en-US" sz="3200" dirty="0" smtClean="0">
                <a:solidFill>
                  <a:srgbClr val="0033CC"/>
                </a:solidFill>
              </a:rPr>
              <a:t>so(4) = </a:t>
            </a:r>
            <a:r>
              <a:rPr lang="en-US" sz="3200" dirty="0" err="1" smtClean="0">
                <a:solidFill>
                  <a:srgbClr val="0033CC"/>
                </a:solidFill>
              </a:rPr>
              <a:t>su</a:t>
            </a:r>
            <a:r>
              <a:rPr lang="en-US" sz="3200" dirty="0" smtClean="0">
                <a:solidFill>
                  <a:srgbClr val="0033CC"/>
                </a:solidFill>
              </a:rPr>
              <a:t>(2) + </a:t>
            </a:r>
            <a:r>
              <a:rPr lang="en-US" sz="3200" dirty="0" err="1" smtClean="0">
                <a:solidFill>
                  <a:srgbClr val="0033CC"/>
                </a:solidFill>
              </a:rPr>
              <a:t>su</a:t>
            </a:r>
            <a:r>
              <a:rPr lang="en-US" sz="3200" dirty="0" smtClean="0">
                <a:solidFill>
                  <a:srgbClr val="0033CC"/>
                </a:solidFill>
              </a:rPr>
              <a:t>(2) quantum numbers of a particle in six dimensions. 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1757" y="621166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Slide # 86 said …. 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0703" y="5056907"/>
            <a:ext cx="9164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(O(4) is the </a:t>
            </a:r>
            <a:r>
              <a:rPr lang="en-US" sz="2800" dirty="0" err="1" smtClean="0">
                <a:solidFill>
                  <a:srgbClr val="00B050"/>
                </a:solidFill>
              </a:rPr>
              <a:t>automorphism</a:t>
            </a:r>
            <a:r>
              <a:rPr lang="en-US" sz="2800" dirty="0" smtClean="0">
                <a:solidFill>
                  <a:srgbClr val="00B050"/>
                </a:solidFill>
              </a:rPr>
              <a:t> group of the orthogonal to M</a:t>
            </a:r>
            <a:r>
              <a:rPr lang="en-US" sz="2800" baseline="30000" dirty="0" smtClean="0">
                <a:solidFill>
                  <a:srgbClr val="00B050"/>
                </a:solidFill>
              </a:rPr>
              <a:t>1,1 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smtClean="0">
                <a:solidFill>
                  <a:srgbClr val="00B050"/>
                </a:solidFill>
              </a:rPr>
              <a:t>in six-dimensional </a:t>
            </a:r>
            <a:r>
              <a:rPr lang="en-US" sz="2800" dirty="0" err="1" smtClean="0">
                <a:solidFill>
                  <a:srgbClr val="00B050"/>
                </a:solidFill>
              </a:rPr>
              <a:t>Minkowski</a:t>
            </a:r>
            <a:r>
              <a:rPr lang="en-US" sz="2800" dirty="0" smtClean="0">
                <a:solidFill>
                  <a:srgbClr val="00B050"/>
                </a:solidFill>
              </a:rPr>
              <a:t> space. ) </a:t>
            </a:r>
            <a:endParaRPr lang="en-US" sz="2800" baseline="30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2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8-29 at 7.54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" y="152400"/>
            <a:ext cx="9144000" cy="41705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4196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Quantum Gravity &amp; New Moonshines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2578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Alejandra Castro, Miranda Cheng, 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Anne Taormina &amp; </a:t>
            </a:r>
            <a:r>
              <a:rPr lang="en-US" sz="2800" dirty="0" err="1" smtClean="0">
                <a:solidFill>
                  <a:srgbClr val="0000FF"/>
                </a:solidFill>
              </a:rPr>
              <a:t>Katrin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</a:rPr>
              <a:t>Wendland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6235361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May 28  – June 18, 2017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5473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255722"/>
            <a:ext cx="9614529" cy="711372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81200" y="5562600"/>
            <a:ext cx="2209800" cy="914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7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/>
              <a:t>Heterotic/Type II Duality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990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33CC"/>
                </a:solidFill>
              </a:rPr>
              <a:t>Het/T4 = IIA/K3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752600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Dabholkar</a:t>
            </a:r>
            <a:r>
              <a:rPr lang="en-US" sz="3200" dirty="0" smtClean="0">
                <a:solidFill>
                  <a:srgbClr val="00B050"/>
                </a:solidFill>
              </a:rPr>
              <a:t>-Harvey states: Perturbative heterotic BPS states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886200"/>
            <a:ext cx="899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Roughly: </a:t>
            </a:r>
            <a:r>
              <a:rPr lang="en-US" sz="3200" dirty="0" err="1" smtClean="0">
                <a:solidFill>
                  <a:srgbClr val="7030A0"/>
                </a:solidFill>
              </a:rPr>
              <a:t>Cohomology</a:t>
            </a:r>
            <a:r>
              <a:rPr lang="en-US" sz="3200" dirty="0" smtClean="0">
                <a:solidFill>
                  <a:srgbClr val="7030A0"/>
                </a:solidFill>
              </a:rPr>
              <a:t> groups of the moduli spaces of objects in D</a:t>
            </a:r>
            <a:r>
              <a:rPr lang="en-US" sz="3200" baseline="30000" dirty="0" smtClean="0">
                <a:solidFill>
                  <a:srgbClr val="7030A0"/>
                </a:solidFill>
              </a:rPr>
              <a:t>b</a:t>
            </a:r>
            <a:r>
              <a:rPr lang="en-US" sz="3200" dirty="0" smtClean="0">
                <a:solidFill>
                  <a:srgbClr val="7030A0"/>
                </a:solidFill>
              </a:rPr>
              <a:t>(K3) with fixed K-theory invariant and stable </a:t>
            </a:r>
            <a:r>
              <a:rPr lang="en-US" sz="3200" dirty="0" err="1" smtClean="0">
                <a:solidFill>
                  <a:srgbClr val="7030A0"/>
                </a:solidFill>
              </a:rPr>
              <a:t>wrt</a:t>
            </a:r>
            <a:r>
              <a:rPr lang="en-US" sz="3200" dirty="0" smtClean="0">
                <a:solidFill>
                  <a:srgbClr val="7030A0"/>
                </a:solidFill>
              </a:rPr>
              <a:t> a stability condition determined by a </a:t>
            </a:r>
            <a:r>
              <a:rPr lang="en-US" sz="3200" dirty="0" err="1" smtClean="0">
                <a:solidFill>
                  <a:srgbClr val="7030A0"/>
                </a:solidFill>
              </a:rPr>
              <a:t>complexified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Kahler</a:t>
            </a:r>
            <a:r>
              <a:rPr lang="en-US" sz="3200" dirty="0" smtClean="0">
                <a:solidFill>
                  <a:srgbClr val="7030A0"/>
                </a:solidFill>
              </a:rPr>
              <a:t> class.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905000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D4-D2-D0 </a:t>
            </a:r>
            <a:r>
              <a:rPr lang="en-US" sz="3200" dirty="0" err="1" smtClean="0">
                <a:solidFill>
                  <a:srgbClr val="7030A0"/>
                </a:solidFill>
              </a:rPr>
              <a:t>boundstates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4419600" y="2286000"/>
            <a:ext cx="1143000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9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Heterotic Toroidal Compactifications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8" y="2582065"/>
            <a:ext cx="8073143" cy="4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4648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</a:rPr>
              <a:t>Narain</a:t>
            </a:r>
            <a:r>
              <a:rPr lang="en-US" sz="3600" dirty="0" smtClean="0">
                <a:solidFill>
                  <a:srgbClr val="7030A0"/>
                </a:solidFill>
              </a:rPr>
              <a:t> moduli space of CFT’s: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8382000" cy="349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0"/>
            <a:ext cx="3249930" cy="4305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657600"/>
            <a:ext cx="5657850" cy="55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1.2186"/>
  <p:tag name="ORIGINALWIDTH" val="1857.51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8 \bigl[ &#10;\left( \frac{\vartheta_2(z)}{\vartheta_2(0)}\right)^2 &#10;+ &#10;\left( \frac{\vartheta_3(z)}{\vartheta_3(0)}\right)^2&#10;+ &#10;\left( \frac{\vartheta_4(z)}{\vartheta_4(0)}\right)^2 &#10;\bigr]   $&#10;&#10;&#10;&#10;\end{document}"/>
  <p:tag name="IGUANATEXSIZE" val="40"/>
  <p:tag name="IGUANATEXCURSOR" val="2537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G\subset {\rm Aut}(\Gamma^{24-d;8-d}) $&#10;&#10;&#10;&#10;\end{document}"/>
  <p:tag name="IGUANATEXSIZE" val="3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4.7244"/>
  <p:tag name="ORIGINALWIDTH" val="2414.69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A(d,p^e,p^t):= p^{t(2d-1)} (1-p^{-d})&#10;\frac{ 1- p^{-(e+1)(d-1)} }{1-p^{-(d-1)} }  $&#10;&#10;&#10;&#10;\end{document}"/>
  <p:tag name="IGUANATEXSIZE" val="35"/>
  <p:tag name="IGUANATEXCURSOR" val="2616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0.7274"/>
  <p:tag name="ORIGINALWIDTH" val="2563.1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A(d,2^e,2^t):=2\cdot 2^{t(2d-1)} (1-2^{-d})&#10;\frac{ 1- 2^{-(e+1)(d-1)} }{1-2^{-(d-1)} }  $&#10;&#10;&#10;&#10;\end{document}"/>
  <p:tag name="IGUANATEXSIZE" val="35"/>
  <p:tag name="IGUANATEXCURSOR" val="2610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1.7323"/>
  <p:tag name="ORIGINALWIDTH" val="1494.56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\vol_Z(S^m K3)=\rho m^{42} f_{13}(m) $$&#10;&#10;&#10;&#10;\end{document}"/>
  <p:tag name="IGUANATEXSIZE" val="40"/>
  <p:tag name="IGUANATEXCURSOR" val="2537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1.2036"/>
  <p:tag name="ORIGINALWIDTH" val="1640.79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 f_{13}(m) = \prod_{p\vert m} \frac{ &#10;1- p^{-12- 12 e_p(m) }}{1-p^{-12}}   $$&#10;&#10;&#10;&#10;\end{document}"/>
  <p:tag name="IGUANATEXSIZE" val="40"/>
  <p:tag name="IGUANATEXCURSOR" val="2573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 \rho = \pi^{-42}&#10;\frac{(103)( 131)(283)( 593)( 617)(691)(3617)(43867)( 2294797)}{&#10;2^{51}\cdot 3^{35}\cdot 5^{15}\cdot  7^{ 10}\cdot &#10; 11^{ 5}\cdot  13^{ 4}\cdot 17^{ 3}\cdot 19^{3} \cdot  23^{2} } $$&#10;&#10;&#10;&#10;\end{document}"/>
  <p:tag name="IGUANATEXSIZE" val="4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\cong 5.815 \times 10^{-63}   $$&#10;&#10;&#10;&#10;\end{document}"/>
  <p:tag name="IGUANATEXSIZE" val="4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G = G_L \times G_R  $&#10;&#10;&#10;&#10;\end{document}"/>
  <p:tag name="IGUANATEXSIZE" val="3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G_L \subset&#10;O_{\IR}(24-d) $&#10;&#10;&#10;&#10;\end{document}"/>
  <p:tag name="IGUANATEXSIZE" val="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G_R \subset&#10;O_{\IR}(8-d) $&#10;&#10;&#10;&#10;\end{document}"/>
  <p:tag name="IGUANATEXSIZE" val="4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Gamma^{24,8} = (\Lambda;0) \oplus (0;\Gamma_8) $&#10;&#10;&#10;&#10;\end{document}"/>
  <p:tag name="IGUANATEXSIZE" val="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{\rm Co}_0 \times W(E_8) $&#10;&#10;&#10;&#10;\end{document}"/>
  <p:tag name="IGUANATEXSIZE" val="4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\IM^{1,1} \times T^{8} $&#10;&#10;&#10;&#10;\end{document}"/>
  <p:tag name="IGUANATEXSIZE" val="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fF_L \subset \Lambda $&#10;&#10;&#10;&#10;\end{document}"/>
  <p:tag name="IGUANATEXSIZE" val="4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G_L := {\rm Fix}(\fF_L) \subset {\rm Aut}(\Lambda)&#10;= {\rm Co}_0 $&#10;&#10;&#10;&#10;\end{document}"/>
  <p:tag name="IGUANATEXSIZE" val="4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fF_R \subset \Gamma_8 $&#10;&#10;&#10;&#10;\end{document}"/>
  <p:tag name="IGUANATEXSIZE" val="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617.172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\CE_{K3}(z,\tau)=  $&#10;&#10;&#10;&#10;\end{document}"/>
  <p:tag name="IGUANATEXSIZE" val="40"/>
  <p:tag name="IGUANATEXCURSOR" val="2554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\Gamma^{24-d;8-d} \hookrightarrow \IR^{24-d;8-d}$&#10;&#10;&#10;&#10;\end{document}"/>
  <p:tag name="IGUANATEXSIZE" val="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G_R := {\rm Fix}(\fF_R) \subset {\rm Aut}(\Gamma_8)&#10;= W(E_8) $&#10;&#10;&#10;&#10;\end{document}"/>
  <p:tag name="IGUANATEXSIZE" val="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814.77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 { \color{Green}  G_L}  \times &#10;{\color{Purple} G_R } \subset&#10;{\color{Green} O(24-d)}  \times {\color{Purple} O(8-d)} $&#10;&#10;&#10;&#10;\end{document}"/>
  <p:tag name="IGUANATEXSIZE" val="40"/>
  <p:tag name="IGUANATEXCURSOR" val="2598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509.1864"/>
  <p:tag name="OUTPUTDPI" val="1200"/>
  <p:tag name="LATEXADDIN" val="\documentclass{article}&#10;\usepackage{amsmath}&#10;\usepackage{amssymb}&#10;\usepackage{amsfonts}&#10;\usepackage{amsbsy}&#10;\usepackage[usenames,dvipsnames]{color}&#10; 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L{\mathfrak{L}}&#10;\def\fM{\mathfrak{M}}&#10;\def\fS{\mathfrak{S}}&#10;\def\fP{\mathfrak{P}}&#10;\def\fV{\mathfrak{V}}&#10;&#10;&#10;\pagestyle{empty}&#10;\begin{document}&#10; &#10;$\color{red} &#10;\Gamma^{24-d;8-d}$&#10;&#10;&#10;&#10;\end{document}"/>
  <p:tag name="IGUANATEXSIZE" val="40"/>
  <p:tag name="IGUANATEXCURSOR" val="2505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CD_+(\fF_L^\perp) \cong \CD_-(\fF_L)  $&#10;&#10;&#10;&#10;\end{document}"/>
  <p:tag name="IGUANATEXSIZE" val="3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cong  $&#10;&#10;&#10;&#10;\end{document}"/>
  <p:tag name="IGUANATEXSIZE" val="3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Gamma \subset ( \fF_L^\perp)^\vee \oplus &#10;(\fF_R^\perp)^\vee \subset \IR^{24-d;8-d}$&#10;&#10;&#10;&#10;\end{document}"/>
  <p:tag name="IGUANATEXSIZE" val="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Gamma = \{ (x,y) \vert \bar x \cong \bar y \} $&#10;&#10;&#10;&#10;\end{document}"/>
  <p:tag name="IGUANATEXSIZE" val="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g: (x;y) \mapsto (g_L x; g_R y) $&#10;&#10;&#10;&#10;\end{document}"/>
  <p:tag name="IGUANATEXSIZE" val="3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overline{g_L x} = \overline{x} $&#10;&#10;&#10;&#10;\end{document}"/>
  <p:tag name="IGUANATEXSIZE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313"/>
  <p:tag name="ORIGINALWIDTH" val="1141.35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&#10; = \sum_{h,\ell} d_{h,\ell} {\rm ch}_{h,\ell}(z,\tau)$&#10;&#10;&#10;&#10;\end{document}"/>
  <p:tag name="IGUANATEXSIZE" val="40"/>
  <p:tag name="IGUANATEXCURSOR" val="2589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overline{g_R y} = \overline{y} $&#10;&#10;&#10;&#10;\end{document}"/>
  <p:tag name="IGUANATEXSIZE" val="3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CD_-(\fF_R) \cong \CD_+(\fF_R^\perp)   $&#10;&#10;&#10;&#10;\end{document}"/>
  <p:tag name="IGUANATEXSIZE" val="3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G \cong {\rm Aut}_{H^{2,0}\oplus H^{0,2} }(D^b(K3)) \cap  &#10;{\rm Aut}_{B + \I J  }(D^b(K3))  $&#10;&#10;&#10;&#10;\end{document}"/>
  <p:tag name="IGUANATEXSIZE" val="3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prod_{n=1}^\infty&#10;\Biggl( \frac{1}{(1-q^n)^{20}(1 - y z q^n)(1-y z^{-1} q^n)&#10;(1-y^{-1} z q^n)(1-y^{-1}z^{-1} q^n )} \Biggr) $&#10;&#10;&#10;&#10;\end{document}"/>
  <p:tag name="IGUANATEXSIZE" val="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\CF_q(V):= {\rm Sym}_q^*(V)\otimes &#10;{\rm Sym}_{q^2}^*(V)\otimes \cdots $&#10;&#10;&#10;&#10;\end{document}"/>
  <p:tag name="IGUANATEXSIZE" val="4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\CF_q(\textbf{20}\otimes \textbf{1} &#10;\oplus \textbf{1}\otimes \textbf{4} )  $&#10;&#10;&#10;&#10;\end{document}"/>
  <p:tag name="IGUANATEXSIZE" val="3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iota: O(20) \times O(4) \hookrightarrow O(24)  $&#10;&#10;&#10;&#10;\end{document}"/>
  <p:tag name="IGUANATEXSIZE" val="3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\iota^*(V) = \textbf{20}\otimes \textbf{1} &#10;\oplus \textbf{1}\otimes \textbf{4}   $&#10;&#10;&#10;&#10;\end{document}"/>
  <p:tag name="IGUANATEXSIZE" val="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Sepia} \textbf{300} \cong S^2 V_{23} \oplus V_{23}\oplus &#10;\textbf{1}   $&#10;&#10;&#10;&#10;\end{document}"/>
  <p:tag name="IGUANATEXSIZE" val="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CF_q( V_{23}\otimes \textbf{T} \oplus &#10;\textbf{1}\otimes \textbf{S}) = $&#10;&#10;&#10;&#10;\end{document}"/>
  <p:tag name="IGUANATEXSIZE" val="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2.7297"/>
  <p:tag name="ORIGINALWIDTH" val="2193.47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&#10;\CE_{K3}(z,\tau) = 24 {\rm ch}_{\frac{1}{4},0} + 2\sum_{n=0}^\infty&#10;d_n {\rm ch}_{n + \frac{1}{4},\frac{1}{2} } $&#10;&#10;&#10;&#10;\end{document}"/>
  <p:tag name="IGUANATEXSIZE" val="40"/>
  <p:tag name="IGUANATEXCURSOR" val="2553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 \textbf{1} \otimes \textbf{T} ~ \oplus ~&#10;q\left[ V_{23} \otimes \textbf{T} \oplus \textbf{1}\otimes \textbf{S}&#10;\right]  $&#10;&#10;&#10;&#10;\end{document}"/>
  <p:tag name="IGUANATEXSIZE" val="3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\oplus ~ q^2 \left[ \textbf{300}\otimes \textbf{T}&#10;\oplus \textbf{24}\otimes \textbf{S} \right] ~&#10;\oplus  $&#10;&#10;&#10;&#10;\end{document}"/>
  <p:tag name="IGUANATEXSIZE" val="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 q^3 \left[ \textbf{2876} \otimes \textbf{T} &#10;\oplus \textbf{324}\otimes \textbf{S} \right]  $&#10;&#10;&#10;&#10;\end{document}"/>
  <p:tag name="IGUANATEXSIZE" val="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&#10;\oplus \cdots  $&#10;&#10;&#10;&#10;\end{document}"/>
  <p:tag name="IGUANATEXSIZE" val="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 \textbf{1} \otimes \textbf{T} ~ \oplus ~&#10;q\left[ V \otimes \textbf{T} \oplus \textbf{1}\otimes \textbf{S}&#10;\right]  $&#10;&#10;&#10;&#10;\end{document}"/>
  <p:tag name="IGUANATEXSIZE" val="3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 q^3 \left[ \textbf{2876} \otimes \textbf{T} &#10;\oplus \textbf{324}\otimes \textbf{S} \right]  $&#10;&#10;&#10;&#10;\end{document}"/>
  <p:tag name="IGUANATEXSIZE" val="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&#10;\oplus \cdots  $&#10;&#10;&#10;&#10;\end{document}"/>
  <p:tag name="IGUANATEXSIZE" val="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\oplus ~ q^2 \left[ \textbf{300}\otimes \textbf{T}&#10;\oplus \textbf{24}\otimes \textbf{S} \right] ~&#10;\oplus  $&#10;&#10;&#10;&#10;\end{document}"/>
  <p:tag name="IGUANATEXSIZE" val="3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{\rm Irrep}({\rm Co}_0) = &#10;\{ \textbf{1}, \textbf{24},\textbf{276},\textbf{299},&#10;\textbf{1771},\textbf{2024},\textbf{2576},\textbf{4576},\dots \} $&#10;&#10;&#10;&#10;\end{document}"/>
  <p:tag name="IGUANATEXSIZE" val="3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  \textbf{300} &#10;= \textbf{299} +  \textbf{1} $&#10;&#10;&#10;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879.26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&#10; \{ d_n \} = \{ -1, 45, 231, 770, 2277,\dots \} $&#10;&#10;&#10;&#10;\end{document}"/>
  <p:tag name="IGUANATEXSIZE" val="40"/>
  <p:tag name="IGUANATEXCURSOR" val="2555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   \textbf{2876} &#10;= \textbf{2576} + \textbf{276} +  \textbf{24} $&#10;&#10;&#10;&#10;\end{document}"/>
  <p:tag name="IGUANATEXSIZE" val="3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  \textbf{2876} &#10;= \textbf{2576} +\textbf{299}+ \textbf{1} $&#10;&#10;&#10;&#10;\end{document}"/>
  <p:tag name="IGUANATEXSIZE" val="3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   \textbf{300} &#10;=  \textbf{276} +  \textbf{24} $&#10;&#10;&#10;&#10;\end{document}"/>
  <p:tag name="IGUANATEXSIZE" val="3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  \textbf{324} &#10;= \textbf{299} + \textbf{24}+ \textbf{1} $&#10;&#10;&#10;&#10;\end{document}"/>
  <p:tag name="IGUANATEXSIZE" val="3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   \textbf{324} &#10;=  \textbf{276} +  \textbf{24} + \textbf{24} $&#10;&#10;&#10;&#10;\end{document}"/>
  <p:tag name="IGUANATEXSIZE" val="3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{\rm Tr}_{\CF_q(V)} g q^{L_0-1} $&#10;&#10;&#10;&#10;\end{document}"/>
  <p:tag name="IGUANATEXSIZE" val="4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V_{23} \rightarrow V_{24} - \textbf{1} $&#10;&#10;&#10;&#10;\end{document}"/>
  <p:tag name="IGUANATEXSIZE" val="3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CF_q( V_{23}\otimes \textbf{T} \oplus &#10;\textbf{1}\otimes \textbf{S}) \rightarrow &#10;\CF_q(V_{24}) \otimes \frac{ \CF_q(\textbf{1}\otimes&#10;\textbf{S} )}&#10;{\CF_q(\textbf{1}\otimes \textbf{T} )}$&#10;&#10;&#10;&#10;\end{document}"/>
  <p:tag name="IGUANATEXSIZE" val="3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 \rightarrow &#10;\CF_q(V_{23}) \otimes \frac{ \CF_q(\textbf{1}\otimes&#10;V_4 )}&#10;{\CF_q(\textbf{1}\otimes \textbf{1} )^3}$&#10;&#10;&#10;&#10;\end{document}"/>
  <p:tag name="IGUANATEXSIZE" val="3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\text{R}^2_{0,0} = V_{252} - V_{23} + 2 V_1 $&#10;&#10;&#10;&#10;\end{document}"/>
  <p:tag name="IGUANATEXSIZE" val="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362"/>
  <p:tag name="ORIGINALWIDTH" val="1986.50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II^{24-d;8-d} \hookrightarrow \Gamma^{24-d;8-d}&#10;\subset \IR^{24-d;8-d} $&#10;&#10;&#10;&#10;\end{document}"/>
  <p:tag name="IGUANATEXSIZE" val="40"/>
  <p:tag name="IGUANATEXCURSOR" val="2522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\dim\text{R}^2_{0,0} = 231 $&#10;&#10;&#10;&#10;\end{document}"/>
  <p:tag name="IGUANATEXSIZE" val="3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Sepia} {\rm Co}_0 \times O(1) \rightarrow M_{24} \times O(4) $&#10;&#10;&#10;&#10;\end{document}"/>
  <p:tag name="IGUANATEXSIZE" val="3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CF_q( V_{20}\otimes \textbf{1} \oplus &#10;\textbf{1}\otimes V_{4}) $&#10;&#10;&#10;&#10;\end{document}"/>
  <p:tag name="IGUANATEXSIZE" val="3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6.9817"/>
  <p:tag name="ORIGINALWIDTH" val="879.64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ST^2S\cdot \tau = \frac{\tau}{1-2\tau} $&#10;&#10;&#10;&#10;\end{document}"/>
  <p:tag name="IGUANATEXSIZE" val="40"/>
  <p:tag name="IGUANATEXCURSOR" val="2572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tau_0 = \half(1 + \I)  $&#10;&#10;&#10;&#10;\end{document}"/>
  <p:tag name="IGUANATEXSIZE" val="3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(ST^2S)\tau_0 = \tau_0 - 1 $&#10;&#10;&#10;&#10;\end{document}"/>
  <p:tag name="IGUANATEXSIZE" val="3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Red} w = \lim_{\epsilon\to 0} \frac{1}{2\epsilon}&#10;\log \biggl\vert \frac{ Z(\tau_0 - \I \epsilon)}{&#10;Z(\tau_0 + \I \epsilon)} \biggr\vert $&#10;&#10;&#10;&#10;\end{document}"/>
  <p:tag name="IGUANATEXSIZE" val="3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q_0 = e^{2\pi \I \tau_0} = - e^{-\pi} =- 0.04...&#10; $&#10;&#10;&#10;&#10;\end{document}"/>
  <p:tag name="IGUANATEXSIZE" val="3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232.09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Red} ST^2S\cdot \tau = \tau_0 - 1 - \delta \tau $&#10;&#10;&#10;&#10;\end{document}"/>
  <p:tag name="IGUANATEXSIZE" val="40"/>
  <p:tag name="IGUANATEXCURSOR" val="2577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364"/>
  <p:tag name="ORIGINALWIDTH" val="617.9227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\tau = \tau_0 +\delta\tau $&#10;&#10;&#10;&#10;\end{document}"/>
  <p:tag name="IGUANATEXSIZE" val="40"/>
  <p:tag name="IGUANATEXCURSOR" val="2561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Purple} O_{\IZ}(II^{24-d;8-d}) \backslash &#10;O_{\IR}(24-d;8-d)/\left( O_{\IR}(24-d) \times O_{\IR}(8-d)\right) $&#10;&#10;&#10;&#10;\end{document}"/>
  <p:tag name="IGUANATEXSIZE" val="2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\def\fX{\mathfrak{X}}&#10;&#10;\pagestyle{empty}&#10;\begin{document}&#10; &#10;$\color{Blue} {\rm IIA}/\fX  $&#10;&#10;&#10;&#10;\end{document}"/>
  <p:tag name="IGUANATEXSIZE" val="4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\def\fX{\mathfrak{X}}&#10;&#10;\pagestyle{empty}&#10;\begin{document}&#10; &#10;$\color{Blue} \fX  $&#10;&#10;&#10;&#10;\end{document}"/>
  <p:tag name="IGUANATEXSIZE" val="4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\def\fX{\mathfrak{X}}&#10;&#10;\pagestyle{empty}&#10;\begin{document}&#10; &#10;$\color{Blue} {\rm Het}/T^2\times K3'  $&#10;&#10;&#10;&#10;\end{document}"/>
  <p:tag name="IGUANATEXSIZE" val="4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\def\fX{\mathfrak{X}}&#10;&#10;\pagestyle{empty}&#10;\begin{document}&#10; &#10;$\color{Blue}  {\rm Aut}_{\sigma}(D^b(\fX)_{\rm vertical })$&#10;&#10;&#10;&#10;\end{document}"/>
  <p:tag name="IGUANATEXSIZE" val="4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939.632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\def\fX{\mathfrak{X}}&#10;&#10;\pagestyle{empty}&#10;\begin{document}&#10; &#10;$\color{Blue}  T^6/G  \cong T^2 \times K3 $&#10;&#10;&#10;&#10;\end{document}"/>
  <p:tag name="IGUANATEXSIZE" val="40"/>
  <p:tag name="IGUANATEXCURSOR" val="2571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X \to R X + \delta  $&#10;&#10;&#10;&#10;\end{document}"/>
  <p:tag name="IGUANATEXSIZE" val="4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F{\mathfrak{F}}&#10;\def\fI{\mathfrak{I}}&#10;\def\fL{\mathfrak{L}}&#10;\def\fM{\mathfrak{M}}&#10;\def\fS{\mathfrak{S}}&#10;\def\fP{\mathfrak{P}}&#10;\def\fV{\mathfrak{V}}&#10;&#10;&#10;\pagestyle{empty}&#10;\begin{document}&#10; &#10;$\color{Blue} R = (g_L;g_R) \in G_L \times G_R $&#10;&#10;&#10;&#10;\end{document}"/>
  <p:tag name="IGUANATEXSIZE" val="4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Blue}= \begin{pmatrix} 4 &amp; 0 \\ 0 &amp; 4 \\ \end{pmatrix} $&#10;&#10;&#10;&#10;\end{document}"/>
  <p:tag name="IGUANATEXSIZE" val="4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368"/>
  <p:tag name="ORIGINALWIDTH" val="465.6918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F{\mathfrak{F}}&#10;\def\fL{\mathfrak{L}}&#10;\def\fM{\mathfrak{M}}&#10;\def\fS{\mathfrak{S}}&#10;\def\fP{\mathfrak{P}}&#10;\def\fV{\mathfrak{V}}&#10;\def\I{{\rm i}}&#10;&#10;&#10;\pagestyle{empty}&#10;\begin{document}&#10; &#10;$\color{Blue} \fF_L \cong \fF_R $&#10;&#10;&#10;&#10;\end{document}"/>
  <p:tag name="IGUANATEXSIZE" val="40"/>
  <p:tag name="IGUANATEXCURSOR" val="2489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F{\mathfrak{F}}&#10;\def\fL{\mathfrak{L}}&#10;\def\fM{\mathfrak{M}}&#10;\def\fS{\mathfrak{S}}&#10;\def\fP{\mathfrak{P}}&#10;\def\fV{\mathfrak{V}}&#10;\def\I{{\rm i}}&#10;&#10;&#10;\pagestyle{empty}&#10;\begin{document}&#10; &#10;$\color{Blue} \fF_R $&#10;&#10;&#10;&#10;\end{document}"/>
  <p:tag name="IGUANATEXSIZE" val="4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IM^{1,1+d} \times T^{8-d} $&#10;&#10;&#10;&#10;\end{document}"/>
  <p:tag name="IGUANATEXSIZE" val="4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1254.59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g_L \sim {\rm Diag}\{ -1^{12}, +1^{12} \}  $&#10;&#10;&#10;&#10;\end{document}"/>
  <p:tag name="IGUANATEXSIZE" val="40"/>
  <p:tag name="IGUANATEXCURSOR" val="2513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1204.3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g_L \sim {\rm Diag}\{ -1^{8}, +1^{16} \}  $&#10;&#10;&#10;&#10;\end{document}"/>
  <p:tag name="IGUANATEXSIZE" val="40"/>
  <p:tag name="IGUANATEXCURSOR" val="2487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1204.34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C{\mathfrak{C}}&#10;\def\fL{\mathfrak{L}}&#10;\def\fM{\mathfrak{M}}&#10;\def\fS{\mathfrak{S}}&#10;\def\fP{\mathfrak{P}}&#10;\def\fV{\mathfrak{V}}&#10;\def\I{{\rm i}}&#10;&#10;&#10;\pagestyle{empty}&#10;\begin{document}&#10; &#10;$\color{Sepia} g_L \sim {\rm Diag}\{ -1^{16}, +1^{8} \}  $&#10;&#10;&#10;&#10;\end{document}"/>
  <p:tag name="IGUANATEXSIZE" val="40"/>
  <p:tag name="IGUANATEXCURSOR" val="2487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\CC_M = {\rm Sym}^M(X) $&#10;&#10;&#10;&#10;\end{document}"/>
  <p:tag name="IGUANATEXSIZE" val="4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X = K3, T4 $&#10;&#10;&#10;&#10;\end{document}"/>
  <p:tag name="IGUANATEXSIZE" val="4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36.8953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AdS_3 \times S^3 \times X $&#10;&#10;&#10;&#10;\end{document}"/>
  <p:tag name="IGUANATEXSIZE" val="40"/>
  <p:tag name="IGUANATEXCURSOR" val="2511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439.82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Sepia} &#10;\Psi: {\rm ExactMarg}(\CC) \rightarrow T_{\CC}\CM  $&#10;&#10;&#10;&#10;\end{document}"/>
  <p:tag name="IGUANATEXSIZE" val="40"/>
  <p:tag name="IGUANATEXCURSOR" val="2531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frac{\p}{\p t}\vert_0 S[t] = \int \CO $&#10;&#10;&#10;&#10;\end{document}"/>
  <p:tag name="IGUANATEXSIZE" val="4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&#10;\Psi(\CO) = \frac{\p}{\p t} \vert_0 = v\in T_{\CC}\CM $&#10;&#10;&#10;&#10;\end{document}"/>
  <p:tag name="IGUANATEXSIZE" val="4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&#10;\langle \CO(z_1) \CO(z_2) \rangle &#10;:= g_{\rm Z}(v,v) &#10;\frac{d^2z_1 d^2 z_2}{  \vert z_1 - z_2 \vert^4 }$&#10;&#10;&#10;&#10;\end{document}"/>
  <p:tag name="IGUANATEXSIZE" val="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Blue} P = (P_L;P_R) \in \Gamma^{24-d;8-d} $&#10;&#10;&#10;&#10;\end{document}"/>
  <p:tag name="IGUANATEXSIZE" val="4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\color{Red} O_{\IZ}(II^{20;4}) \backslash &#10;O_{\IR}(20;4)/\left( O_{\IR}(20) \times O_{\IR}(4)\right) $&#10;&#10;&#10;&#10;\end{document}"/>
  <p:tag name="IGUANATEXSIZE" val="4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\vol_Z(K3) = $$&#10;&#10;&#10;&#10;\end{document}"/>
  <p:tag name="IGUANATEXSIZE" val="4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\pi^{-40} \frac{(131)(283)(593)(617)(691)^2(3617)(43867)}{2^{40}\cdot&#10;3^{34} \cdot 5^{15} \cdot 7^{9}\cdot 11^{5}\cdot 13^{4}\cdot 17^{3}\cdot 19^{3}\cdot 23 }&#10;$$&#10;&#10;&#10;&#10;\end{document}"/>
  <p:tag name="IGUANATEXSIZE" val="4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\cong    1.66 \times 10^{-61}$$&#10;&#10;&#10;&#10;\end{document}"/>
  <p:tag name="IGUANATEXSIZE" val="4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046.86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\vol_Z(S^m K3)= ???? $$&#10;&#10;&#10;&#10;\end{document}"/>
  <p:tag name="IGUANATEXSIZE" val="40"/>
  <p:tag name="IGUANATEXCURSOR" val="2526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.73788"/>
  <p:tag name="ORIGINALWIDTH" val="552.681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d= r + 4s $$&#10;&#10;&#10;&#10;\end{document}"/>
  <p:tag name="IGUANATEXSIZE" val="40"/>
  <p:tag name="IGUANATEXCURSOR" val="2526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331"/>
  <p:tag name="ORIGINALWIDTH" val="2801.6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A(d,m,p^t):= &#10;\# \{ v \mod~p^t \vert Q_{r,s}(v)=2m\mod p^t \}  $&#10;&#10;&#10;&#10;\end{document}"/>
  <p:tag name="IGUANATEXSIZE" val="30"/>
  <p:tag name="IGUANATEXCURSOR" val="2597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6.213"/>
  <p:tag name="ORIGINALWIDTH" val="1393.326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P{\mathfrak{P}}&#10;\def\fV{\mathfrak{V}}&#10;&#10;&#10;\pagestyle{empty}&#10;\begin{document}&#10; &#10;$$\color{Blue} &#10;\alpha_p(m):= \lim_{t\to \infty} &#10;\frac{A(d,m,p^t)}{p^{t(2d-1)} } $$&#10;&#10;&#10;&#10;\end{document}"/>
  <p:tag name="IGUANATEXSIZE" val="40"/>
  <p:tag name="IGUANATEXCURSOR" val="2582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6.4754"/>
  <p:tag name="ORIGINALWIDTH" val="2172.479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Blue} \frac{ {\rm vol}(O_{\IZ}(Q_{r,s},m) &#10;\backslash O_{\IR}(Q_{r,s},m) )}{&#10; {\rm vol}(O_{\IZ}(Q_{r,s})&#10;\backslash O_{\IR}(Q_{r,s}) )}= \prod_{p&lt;\infty} &#10;\alpha_p(m) $&#10; &#10;&#10;&#10;&#10;\end{document}"/>
  <p:tag name="IGUANATEXSIZE" val="40"/>
  <p:tag name="IGUANATEXCURSOR" val="2696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5.7331"/>
  <p:tag name="ORIGINALWIDTH" val="2801.65"/>
  <p:tag name="OUTPUTDPI" val="1200"/>
  <p:tag name="LATEXADDIN" val="\documentclass{article}&#10;\usepackage{amsmath}&#10;\usepackage{amssymb}&#10;\usepackage{amsfonts}&#10;\usepackage{amsbsy}&#10;\usepackage[usenames,dvipsnames]{xcolor}&#10;&#10;\def\cok{{\rm cok}}&#10;\def\cot{{\rm cot}}&#10;\def\det{{\rm det}}&#10;\def\dim{{\rm dim}}&#10;\def\exp{{\rm exp}}&#10;\def\Ext{{\rm Ext}}&#10;\def\GeV{{\rm GeV}}&#10;\def\Hom{{\rm Hom}}&#10;\def\Hop{{\rm Hop}}&#10;\def\I{{\rm i}}&#10;\def\vol{{\rm vol}}&#10;\def\half{\frac{1}{2}}&#10;\def\p{\partial}&#10;\def\prl{\parallel}&#10;&#10;&#10;\def\CA{{\cal A}}&#10;\def\CB{{\cal B}}&#10;\def\CC {{\cal C}}&#10;\def\CD {{\cal D}}&#10;\def\CE {{\cal E}}&#10;\def\CF {{\cal F}}&#10;\def\CG {{\cal G}}&#10;\def\CH {{\cal H}}&#10;\def\CI {{\cal I}}&#10;\def\CJ {{\cal J}}&#10;\def\CK {{\cal K}}&#10;\def\CL {{\cal L}}&#10;\def\CM {{\cal M}}&#10;\def\CN {{\cal N}}&#10;\def\CO {{\cal O}}&#10;\def\CP {{\cal P}}&#10;\def\CR {{\cal R}}&#10;\def\CV {{\cal V}}&#10;\def\CW {{\cal W}}&#10;\def\CX {{\cal X}}&#10;\def\CO {{\cal O}}&#10;\def\CZ {{\cal Z}}&#10;\def\CE {{\cal E}}&#10;\def\CG {{\cal G}}&#10;\def\CH {{\cal H}}&#10;\def\CI {{{\cal I}}}&#10;\def\CB {{\cal B}}&#10;\def\CQ {{\cal Q}}&#10;\def\CS {{\cal S}}&#10;\def\CT {{\cal T}}&#10;\def\CU {{\cal U}}&#10;\def\CX {{\cal X}}&#10;\def\CY {{\cal Y}}&#10;\def\CZ{{\cal Z}}&#10;&#10;&#10;\def\IA{\mathbb{A}}&#10;\def\IB{\mathbb{B}}&#10;\def\IC{\mathbb{C}}&#10;\def\ID{\mathbb{D}}&#10;\def\IE{\mathbb{E}}&#10;\def\IF{\mathbb{F}}&#10;\def\IG{\mathbb{G}}&#10;\def\IH{\mathbb{H}}&#10;\def\IJ{\mathbb{J}}&#10;\def\IK{\mathbb{K}}&#10;\def\IL{\mathbb{L}}&#10;\def\IM{\mathbb{M}}&#10;\def\IN{\mathbb{N}}&#10;\def\IO{\mathbb{O}}&#10;\def\IP{\mathbb{P}}&#10;\def\IQ{\mathbb{Q}}&#10;\def\IR{{\mathbb{R}}}&#10;\def\IS{{\mathbb{S}}}&#10;\def\IT{{\mathbb{T}}}&#10;\def\IV{{\mathbb{V}}}&#10;\def\IZ{{\mathbb{Z}}}&#10;&#10;&#10;&#10;\def\fa{\mathfrak{a}}&#10;\def\fb{\mathfrak{b}}&#10;\def\fc{\mathfrak{c}}&#10;\def\fd{\mathfrak{d}}&#10;\def\fe{\mathfrak{e}}&#10;\def\ff{\mathfrak{f}}&#10;\def\lieg{\mathfrak{g}}&#10;\def\fg{\mathfrak{g}}&#10;\def\lieh{\mathfrak{h}}&#10;\def\fh{\mathfrak{h}}&#10;%\def\fi{\mathfrak{i}}&#10;\def\fj{\mathfrak{j}}&#10;\def\fk{\mathfrak{k}}&#10;\def\fl{\mathfrak{l}}&#10;\def\fm{\mathfrak{m}}&#10;\def\fn{\mathfrak{n}}&#10;\def\fo{\mathfrak{o}}&#10;\def\fp{\mathfrak{p}}&#10;\def\fq{\mathfrak{q}}&#10;\def\fr{\mathfrak{r}}&#10;\def\fs{\mathfrak{s}}&#10;\def\ft{\mathfrak{t}}&#10;\def\liet{\mathfrak{t}}&#10;\def\fp{\mathfrak{p}}&#10;\def\fq{\mathfrak{q}}&#10;\def\fr{\mathfrak{r}}&#10;\def\fs{\mathfrak{s}}&#10;\def\ft{\mathfrak{t}}&#10;\def\fu{\mathfrak{u}}&#10;\def\fv{\mathfrak{v}}&#10;\def\fw{\mathfrak{w}}&#10;\def\fx{\mathfrak{x}}&#10;\def\fy{\mathfrak{y}}&#10;\def\fz{\mathfrak{z}}&#10;\def\fA{\mathfrak{A}}&#10;\def\fB{\mathfrak{B}}&#10;\def\fC{\mathfrak{C}}&#10;\def\fI{\mathfrak{I}}&#10;\def\fL{\mathfrak{L}}&#10;\def\fM{\mathfrak{M}}&#10;\def\fS{\mathfrak{S}}&#10;\def\fT{\mathfrak{T}}&#10;\def\fP{\mathfrak{P}}&#10;\def\fV{\mathfrak{V}}&#10;&#10;&#10;\pagestyle{empty}&#10;\begin{document}&#10; &#10;$\color{Plum} A(d,m,p^t):= &#10;\# \{ v \mod~p^t \vert Q_{r,s}(v)=2m\mod p^t \}  $&#10;&#10;&#10;&#10;\end{document}"/>
  <p:tag name="IGUANATEXSIZE" val="30"/>
  <p:tag name="IGUANATEXCURSOR" val="2597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13784</TotalTime>
  <Words>2633</Words>
  <Application>Microsoft Macintosh PowerPoint</Application>
  <PresentationFormat>On-screen Show (4:3)</PresentationFormat>
  <Paragraphs>281</Paragraphs>
  <Slides>60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4" baseType="lpstr">
      <vt:lpstr>Arial</vt:lpstr>
      <vt:lpstr>Baskerville Old Face</vt:lpstr>
      <vt:lpstr>Brush Script MT</vt:lpstr>
      <vt:lpstr>Calibri</vt:lpstr>
      <vt:lpstr>Cambria Math</vt:lpstr>
      <vt:lpstr>Colonna MT</vt:lpstr>
      <vt:lpstr>Edwardian Script ITC</vt:lpstr>
      <vt:lpstr>Engravers MT</vt:lpstr>
      <vt:lpstr>French Script MT</vt:lpstr>
      <vt:lpstr>Mathematica1</vt:lpstr>
      <vt:lpstr>Mathematica7Mono</vt:lpstr>
      <vt:lpstr>Old English Text MT</vt:lpstr>
      <vt:lpstr>Script MT Bold</vt:lpstr>
      <vt:lpstr>Office Theme</vt:lpstr>
      <vt:lpstr>Two Projects Using  Lattices, Modular Forms,  String Theory  &amp; K3 Surfaces</vt:lpstr>
      <vt:lpstr>Desperately Seeking Moonshine</vt:lpstr>
      <vt:lpstr>Part II </vt:lpstr>
      <vt:lpstr>Motivation (For Part I)  -1/2</vt:lpstr>
      <vt:lpstr>Motivation – 2/2</vt:lpstr>
      <vt:lpstr>String-Math, 2014</vt:lpstr>
      <vt:lpstr>PowerPoint Presentation</vt:lpstr>
      <vt:lpstr>Heterotic/Type II Duality</vt:lpstr>
      <vt:lpstr>Heterotic Toroidal Compactifications</vt:lpstr>
      <vt:lpstr>PowerPoint Presentation</vt:lpstr>
      <vt:lpstr>Algebra Of BPS States  -1/2</vt:lpstr>
      <vt:lpstr>Algebra Of BPS States -2/2</vt:lpstr>
      <vt:lpstr>PowerPoint Presentation</vt:lpstr>
      <vt:lpstr>Crystal Symmetries Of Toroidal Compactifications</vt:lpstr>
      <vt:lpstr>Conway Subgroup Symmetries </vt:lpstr>
      <vt:lpstr>A Lattice Lemmino</vt:lpstr>
      <vt:lpstr>Easy Proof</vt:lpstr>
      <vt:lpstr>CSS Compactifications</vt:lpstr>
      <vt:lpstr>Fixed Sublattices Of The Leech Lattice</vt:lpstr>
      <vt:lpstr>Symmetries For Het/T4</vt:lpstr>
      <vt:lpstr>Symmetries Of IIA/K3</vt:lpstr>
      <vt:lpstr>But Is There Moonshine In KKP Invariants? </vt:lpstr>
      <vt:lpstr>Silly Moonshine </vt:lpstr>
      <vt:lpstr>PowerPoint Presentation</vt:lpstr>
      <vt:lpstr>Baby Case: CSS Compact’s For T7 &amp; d=1</vt:lpstr>
      <vt:lpstr>The SumDimension Game</vt:lpstr>
      <vt:lpstr>Defining Moonshine</vt:lpstr>
      <vt:lpstr>Virtual Representations</vt:lpstr>
      <vt:lpstr>But, There Can Be Magic …</vt:lpstr>
      <vt:lpstr>PowerPoint Presentation</vt:lpstr>
      <vt:lpstr>Lessons From Digression</vt:lpstr>
      <vt:lpstr>What About d=4 ? </vt:lpstr>
      <vt:lpstr>PowerPoint Presentation</vt:lpstr>
      <vt:lpstr>Characters Of An Involution</vt:lpstr>
      <vt:lpstr>A Trick</vt:lpstr>
      <vt:lpstr>What Is Your Weight? </vt:lpstr>
      <vt:lpstr>PowerPoint Presentation</vt:lpstr>
      <vt:lpstr>Application To Heterotic-Type II Duality</vt:lpstr>
      <vt:lpstr>Generalized Huybrechts Theorem</vt:lpstr>
      <vt:lpstr>An Explicit Example -1/2  </vt:lpstr>
      <vt:lpstr>An Explicit Example – 2/2</vt:lpstr>
      <vt:lpstr>Consistency Conditions For Asymmetric Orbifolds</vt:lpstr>
      <vt:lpstr>Do We Need The Mod Two Condition? </vt:lpstr>
      <vt:lpstr>Three General Questions</vt:lpstr>
      <vt:lpstr>PowerPoint Presentation</vt:lpstr>
      <vt:lpstr>PowerPoint Presentation</vt:lpstr>
      <vt:lpstr>Part I Conclusions</vt:lpstr>
      <vt:lpstr>Part II </vt:lpstr>
      <vt:lpstr>AdS3/CFT2 </vt:lpstr>
      <vt:lpstr>PowerPoint Presentation</vt:lpstr>
      <vt:lpstr>PowerPoint Presentation</vt:lpstr>
      <vt:lpstr>Shamit’s  Question</vt:lpstr>
      <vt:lpstr>Zamolodchikov Metric</vt:lpstr>
      <vt:lpstr>Remarks</vt:lpstr>
      <vt:lpstr>Volumes</vt:lpstr>
      <vt:lpstr>PowerPoint Presentation</vt:lpstr>
      <vt:lpstr>PowerPoint Presentation</vt:lpstr>
      <vt:lpstr>PowerPoint Presentation</vt:lpstr>
      <vt:lpstr>Other Applications Of Mass Formulae? </vt:lpstr>
      <vt:lpstr>PowerPoint Presentation</vt:lpstr>
    </vt:vector>
  </TitlesOfParts>
  <Company>HP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</dc:creator>
  <cp:lastModifiedBy>Microsoft Office User</cp:lastModifiedBy>
  <cp:revision>696</cp:revision>
  <cp:lastPrinted>2016-02-24T23:46:06Z</cp:lastPrinted>
  <dcterms:created xsi:type="dcterms:W3CDTF">2012-12-09T22:45:15Z</dcterms:created>
  <dcterms:modified xsi:type="dcterms:W3CDTF">2016-09-24T20:48:14Z</dcterms:modified>
</cp:coreProperties>
</file>