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97" r:id="rId2"/>
    <p:sldId id="339" r:id="rId3"/>
    <p:sldId id="367" r:id="rId4"/>
    <p:sldId id="418" r:id="rId5"/>
    <p:sldId id="368" r:id="rId6"/>
    <p:sldId id="447" r:id="rId7"/>
    <p:sldId id="422" r:id="rId8"/>
    <p:sldId id="388" r:id="rId9"/>
    <p:sldId id="456" r:id="rId10"/>
    <p:sldId id="471" r:id="rId11"/>
    <p:sldId id="411" r:id="rId12"/>
    <p:sldId id="412" r:id="rId13"/>
    <p:sldId id="470" r:id="rId14"/>
    <p:sldId id="457" r:id="rId15"/>
    <p:sldId id="458" r:id="rId16"/>
    <p:sldId id="467" r:id="rId17"/>
    <p:sldId id="373" r:id="rId18"/>
    <p:sldId id="454" r:id="rId19"/>
    <p:sldId id="374" r:id="rId20"/>
    <p:sldId id="414" r:id="rId21"/>
    <p:sldId id="409" r:id="rId22"/>
    <p:sldId id="377" r:id="rId23"/>
    <p:sldId id="419" r:id="rId24"/>
    <p:sldId id="389" r:id="rId25"/>
    <p:sldId id="443" r:id="rId26"/>
    <p:sldId id="472" r:id="rId27"/>
    <p:sldId id="466" r:id="rId28"/>
    <p:sldId id="461" r:id="rId29"/>
    <p:sldId id="475" r:id="rId30"/>
    <p:sldId id="390" r:id="rId31"/>
    <p:sldId id="436" r:id="rId32"/>
    <p:sldId id="437" r:id="rId33"/>
    <p:sldId id="438" r:id="rId34"/>
    <p:sldId id="439" r:id="rId35"/>
    <p:sldId id="440" r:id="rId36"/>
    <p:sldId id="474" r:id="rId37"/>
    <p:sldId id="473" r:id="rId38"/>
    <p:sldId id="425" r:id="rId39"/>
    <p:sldId id="426" r:id="rId40"/>
    <p:sldId id="464" r:id="rId41"/>
    <p:sldId id="465" r:id="rId42"/>
    <p:sldId id="441" r:id="rId43"/>
    <p:sldId id="468" r:id="rId44"/>
    <p:sldId id="476" r:id="rId45"/>
    <p:sldId id="469" r:id="rId46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99"/>
    <a:srgbClr val="0000FF"/>
    <a:srgbClr val="FF33CC"/>
    <a:srgbClr val="3366FF"/>
    <a:srgbClr val="F75E09"/>
    <a:srgbClr val="0F0498"/>
    <a:srgbClr val="FF66FF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85" autoAdjust="0"/>
    <p:restoredTop sz="90826" autoAdjust="0"/>
  </p:normalViewPr>
  <p:slideViewPr>
    <p:cSldViewPr>
      <p:cViewPr varScale="1">
        <p:scale>
          <a:sx n="60" d="100"/>
          <a:sy n="60" d="100"/>
        </p:scale>
        <p:origin x="-1148" y="-8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11244"/>
    </p:cViewPr>
  </p:sorterViewPr>
  <p:notesViewPr>
    <p:cSldViewPr>
      <p:cViewPr varScale="1">
        <p:scale>
          <a:sx n="51" d="100"/>
          <a:sy n="51" d="100"/>
        </p:scale>
        <p:origin x="-2656" y="-8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169920" cy="480060"/>
          </a:xfrm>
          <a:prstGeom prst="rect">
            <a:avLst/>
          </a:prstGeom>
        </p:spPr>
        <p:txBody>
          <a:bodyPr vert="horz" lIns="96601" tIns="48300" rIns="96601" bIns="4830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9" y="3"/>
            <a:ext cx="3169920" cy="480060"/>
          </a:xfrm>
          <a:prstGeom prst="rect">
            <a:avLst/>
          </a:prstGeom>
        </p:spPr>
        <p:txBody>
          <a:bodyPr vert="horz" lIns="96601" tIns="48300" rIns="96601" bIns="48300" rtlCol="0"/>
          <a:lstStyle>
            <a:lvl1pPr algn="r">
              <a:defRPr sz="1200"/>
            </a:lvl1pPr>
          </a:lstStyle>
          <a:p>
            <a:fld id="{98A5ECA1-AB10-45E6-BCA8-DC1BA3E26014}" type="datetimeFigureOut">
              <a:rPr lang="en-US" smtClean="0"/>
              <a:pPr/>
              <a:t>4/14/2018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1" tIns="48300" rIns="96601" bIns="4830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6601" tIns="48300" rIns="96601" bIns="4830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01" tIns="48300" rIns="96601" bIns="4830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9" y="9119474"/>
            <a:ext cx="3169920" cy="480060"/>
          </a:xfrm>
          <a:prstGeom prst="rect">
            <a:avLst/>
          </a:prstGeom>
        </p:spPr>
        <p:txBody>
          <a:bodyPr vert="horz" lIns="96601" tIns="48300" rIns="96601" bIns="48300" rtlCol="0" anchor="b"/>
          <a:lstStyle>
            <a:lvl1pPr algn="r">
              <a:defRPr sz="1200"/>
            </a:lvl1pPr>
          </a:lstStyle>
          <a:p>
            <a:fld id="{5BAA4790-2064-4CC5-944F-773F18D31D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799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Now, this subject is not incredibly popular</a:t>
            </a:r>
            <a:r>
              <a:rPr lang="en-US" baseline="0" dirty="0" smtClean="0"/>
              <a:t> (although I think it is a good one), </a:t>
            </a:r>
          </a:p>
          <a:p>
            <a:r>
              <a:rPr lang="en-US" baseline="0" dirty="0" smtClean="0"/>
              <a:t>So progress takes place on geological time scales. So, here’s the outline of the talk….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2728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3643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364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364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Say:</a:t>
            </a:r>
            <a:r>
              <a:rPr lang="en-US" baseline="0" dirty="0" smtClean="0"/>
              <a:t> Comparison with Freedman’s topological classification of four-manifolds shows there is a huge difference between the topological and smooth categories. Very deep.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4551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 we turn to the carboniferous, the period when many of the resources we use today with such</a:t>
            </a:r>
            <a:r>
              <a:rPr lang="en-US" baseline="0" dirty="0" smtClean="0"/>
              <a:t> gay abandon were created.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364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1859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3810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0697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3643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Need to say: That’s without taking into account the alpha</a:t>
            </a:r>
            <a:r>
              <a:rPr lang="en-US" baseline="0" dirty="0" smtClean="0"/>
              <a:t> and beta coefficients. </a:t>
            </a:r>
          </a:p>
          <a:p>
            <a:r>
              <a:rPr lang="en-US" baseline="0" dirty="0" smtClean="0"/>
              <a:t>These will be overall powers of \eta(\tau_0)  and might change the net weight.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739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395AA-D3F1-4AE9-806B-FD0C59DDBC4F}" type="datetimeFigureOut">
              <a:rPr lang="en-US" smtClean="0"/>
              <a:pPr/>
              <a:t>4/14/2018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A3160-FB3F-4147-B3CE-E19803FEA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395AA-D3F1-4AE9-806B-FD0C59DDBC4F}" type="datetimeFigureOut">
              <a:rPr lang="en-US" smtClean="0"/>
              <a:pPr/>
              <a:t>4/14/2018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A3160-FB3F-4147-B3CE-E19803FEA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395AA-D3F1-4AE9-806B-FD0C59DDBC4F}" type="datetimeFigureOut">
              <a:rPr lang="en-US" smtClean="0"/>
              <a:pPr/>
              <a:t>4/14/2018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A3160-FB3F-4147-B3CE-E19803FEA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395AA-D3F1-4AE9-806B-FD0C59DDBC4F}" type="datetimeFigureOut">
              <a:rPr lang="en-US" smtClean="0"/>
              <a:pPr/>
              <a:t>4/14/2018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A3160-FB3F-4147-B3CE-E19803FEA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395AA-D3F1-4AE9-806B-FD0C59DDBC4F}" type="datetimeFigureOut">
              <a:rPr lang="en-US" smtClean="0"/>
              <a:pPr/>
              <a:t>4/14/2018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A3160-FB3F-4147-B3CE-E19803FEA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395AA-D3F1-4AE9-806B-FD0C59DDBC4F}" type="datetimeFigureOut">
              <a:rPr lang="en-US" smtClean="0"/>
              <a:pPr/>
              <a:t>4/14/2018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A3160-FB3F-4147-B3CE-E19803FEA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395AA-D3F1-4AE9-806B-FD0C59DDBC4F}" type="datetimeFigureOut">
              <a:rPr lang="en-US" smtClean="0"/>
              <a:pPr/>
              <a:t>4/14/2018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A3160-FB3F-4147-B3CE-E19803FEA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395AA-D3F1-4AE9-806B-FD0C59DDBC4F}" type="datetimeFigureOut">
              <a:rPr lang="en-US" smtClean="0"/>
              <a:pPr/>
              <a:t>4/14/2018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A3160-FB3F-4147-B3CE-E19803FEA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395AA-D3F1-4AE9-806B-FD0C59DDBC4F}" type="datetimeFigureOut">
              <a:rPr lang="en-US" smtClean="0"/>
              <a:pPr/>
              <a:t>4/14/2018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A3160-FB3F-4147-B3CE-E19803FEA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395AA-D3F1-4AE9-806B-FD0C59DDBC4F}" type="datetimeFigureOut">
              <a:rPr lang="en-US" smtClean="0"/>
              <a:pPr/>
              <a:t>4/14/2018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A3160-FB3F-4147-B3CE-E19803FEA5B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-2286000" y="533400"/>
            <a:ext cx="914400" cy="91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048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395AA-D3F1-4AE9-806B-FD0C59DDBC4F}" type="datetimeFigureOut">
              <a:rPr lang="en-US" smtClean="0"/>
              <a:pPr/>
              <a:t>4/14/2018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A3160-FB3F-4147-B3CE-E19803FEA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395AA-D3F1-4AE9-806B-FD0C59DDBC4F}" type="datetimeFigureOut">
              <a:rPr lang="en-US" smtClean="0"/>
              <a:pPr/>
              <a:t>4/14/2018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A3160-FB3F-4147-B3CE-E19803FEA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D395AA-D3F1-4AE9-806B-FD0C59DDBC4F}" type="datetimeFigureOut">
              <a:rPr lang="en-US" smtClean="0"/>
              <a:pPr/>
              <a:t>4/14/2018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A3160-FB3F-4147-B3CE-E19803FEA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0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3" Type="http://schemas.openxmlformats.org/officeDocument/2006/relationships/image" Target="../media/image200.png"/><Relationship Id="rId7" Type="http://schemas.openxmlformats.org/officeDocument/2006/relationships/image" Target="../media/image240.png"/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0.png"/><Relationship Id="rId5" Type="http://schemas.openxmlformats.org/officeDocument/2006/relationships/image" Target="../media/image220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80.png"/><Relationship Id="rId2" Type="http://schemas.openxmlformats.org/officeDocument/2006/relationships/image" Target="../media/image26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0.png"/><Relationship Id="rId5" Type="http://schemas.openxmlformats.org/officeDocument/2006/relationships/image" Target="../media/image260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8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0.png"/><Relationship Id="rId4" Type="http://schemas.openxmlformats.org/officeDocument/2006/relationships/image" Target="../media/image5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44.png"/><Relationship Id="rId7" Type="http://schemas.openxmlformats.org/officeDocument/2006/relationships/image" Target="../media/image56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5.png"/><Relationship Id="rId9" Type="http://schemas.openxmlformats.org/officeDocument/2006/relationships/image" Target="../media/image54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1.png"/><Relationship Id="rId3" Type="http://schemas.openxmlformats.org/officeDocument/2006/relationships/image" Target="../media/image511.png"/><Relationship Id="rId2" Type="http://schemas.openxmlformats.org/officeDocument/2006/relationships/image" Target="../media/image48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0.png"/><Relationship Id="rId10" Type="http://schemas.openxmlformats.org/officeDocument/2006/relationships/image" Target="../media/image60.png"/><Relationship Id="rId4" Type="http://schemas.openxmlformats.org/officeDocument/2006/relationships/image" Target="../media/image58.png"/><Relationship Id="rId9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0.png"/><Relationship Id="rId3" Type="http://schemas.openxmlformats.org/officeDocument/2006/relationships/image" Target="../media/image460.png"/><Relationship Id="rId7" Type="http://schemas.openxmlformats.org/officeDocument/2006/relationships/image" Target="../media/image5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5.png"/><Relationship Id="rId5" Type="http://schemas.openxmlformats.org/officeDocument/2006/relationships/image" Target="../media/image490.png"/><Relationship Id="rId10" Type="http://schemas.openxmlformats.org/officeDocument/2006/relationships/image" Target="../media/image641.png"/><Relationship Id="rId4" Type="http://schemas.openxmlformats.org/officeDocument/2006/relationships/image" Target="../media/image64.png"/><Relationship Id="rId9" Type="http://schemas.openxmlformats.org/officeDocument/2006/relationships/image" Target="../media/image54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650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40.png"/><Relationship Id="rId5" Type="http://schemas.openxmlformats.org/officeDocument/2006/relationships/image" Target="../media/image670.png"/><Relationship Id="rId4" Type="http://schemas.openxmlformats.org/officeDocument/2006/relationships/image" Target="../media/image7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png"/><Relationship Id="rId3" Type="http://schemas.openxmlformats.org/officeDocument/2006/relationships/image" Target="../media/image720.png"/><Relationship Id="rId7" Type="http://schemas.openxmlformats.org/officeDocument/2006/relationships/image" Target="../media/image751.png"/><Relationship Id="rId2" Type="http://schemas.openxmlformats.org/officeDocument/2006/relationships/image" Target="../media/image6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5.png"/><Relationship Id="rId4" Type="http://schemas.openxmlformats.org/officeDocument/2006/relationships/image" Target="../media/image74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0.png"/><Relationship Id="rId3" Type="http://schemas.openxmlformats.org/officeDocument/2006/relationships/image" Target="../media/image77.png"/><Relationship Id="rId7" Type="http://schemas.openxmlformats.org/officeDocument/2006/relationships/image" Target="../media/image750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Relationship Id="rId9" Type="http://schemas.openxmlformats.org/officeDocument/2006/relationships/image" Target="../media/image77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8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00.png"/><Relationship Id="rId5" Type="http://schemas.openxmlformats.org/officeDocument/2006/relationships/image" Target="../media/image790.png"/><Relationship Id="rId4" Type="http://schemas.openxmlformats.org/officeDocument/2006/relationships/image" Target="../media/image8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12.png"/><Relationship Id="rId7" Type="http://schemas.openxmlformats.org/officeDocument/2006/relationships/image" Target="../media/image8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1.png"/><Relationship Id="rId2" Type="http://schemas.openxmlformats.org/officeDocument/2006/relationships/image" Target="../media/image14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80.png"/><Relationship Id="rId5" Type="http://schemas.openxmlformats.org/officeDocument/2006/relationships/image" Target="../media/image91.png"/><Relationship Id="rId4" Type="http://schemas.openxmlformats.org/officeDocument/2006/relationships/image" Target="../media/image89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2" Type="http://schemas.openxmlformats.org/officeDocument/2006/relationships/image" Target="../media/image90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4.png"/><Relationship Id="rId5" Type="http://schemas.openxmlformats.org/officeDocument/2006/relationships/image" Target="../media/image66.png"/><Relationship Id="rId4" Type="http://schemas.openxmlformats.org/officeDocument/2006/relationships/image" Target="../media/image9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0.png"/><Relationship Id="rId2" Type="http://schemas.openxmlformats.org/officeDocument/2006/relationships/image" Target="../media/image85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4.png"/><Relationship Id="rId5" Type="http://schemas.openxmlformats.org/officeDocument/2006/relationships/image" Target="../media/image153.png"/><Relationship Id="rId4" Type="http://schemas.openxmlformats.org/officeDocument/2006/relationships/image" Target="../media/image15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0.png"/><Relationship Id="rId2" Type="http://schemas.openxmlformats.org/officeDocument/2006/relationships/image" Target="../media/image126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6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7" Type="http://schemas.openxmlformats.org/officeDocument/2006/relationships/image" Target="../media/image931.png"/><Relationship Id="rId2" Type="http://schemas.openxmlformats.org/officeDocument/2006/relationships/image" Target="../media/image920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0.png"/><Relationship Id="rId3" Type="http://schemas.openxmlformats.org/officeDocument/2006/relationships/image" Target="../media/image980.png"/><Relationship Id="rId7" Type="http://schemas.openxmlformats.org/officeDocument/2006/relationships/image" Target="../media/image1000.png"/><Relationship Id="rId2" Type="http://schemas.openxmlformats.org/officeDocument/2006/relationships/image" Target="../media/image84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80.png"/><Relationship Id="rId5" Type="http://schemas.openxmlformats.org/officeDocument/2006/relationships/image" Target="../media/image540.png"/><Relationship Id="rId4" Type="http://schemas.openxmlformats.org/officeDocument/2006/relationships/image" Target="../media/image99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0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30.png"/><Relationship Id="rId4" Type="http://schemas.openxmlformats.org/officeDocument/2006/relationships/image" Target="../media/image10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11.png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4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3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0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5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1.png"/><Relationship Id="rId3" Type="http://schemas.openxmlformats.org/officeDocument/2006/relationships/image" Target="../media/image9.png"/><Relationship Id="rId7" Type="http://schemas.openxmlformats.org/officeDocument/2006/relationships/image" Target="../media/image311.png"/><Relationship Id="rId2" Type="http://schemas.openxmlformats.org/officeDocument/2006/relationships/image" Target="../media/image6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0.png"/><Relationship Id="rId5" Type="http://schemas.openxmlformats.org/officeDocument/2006/relationships/image" Target="../media/image1110.png"/><Relationship Id="rId10" Type="http://schemas.openxmlformats.org/officeDocument/2006/relationships/image" Target="../media/image810.png"/><Relationship Id="rId4" Type="http://schemas.openxmlformats.org/officeDocument/2006/relationships/image" Target="../media/image10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.jpeg"/><Relationship Id="rId4" Type="http://schemas.openxmlformats.org/officeDocument/2006/relationships/image" Target="../media/image9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0.png"/><Relationship Id="rId7" Type="http://schemas.openxmlformats.org/officeDocument/2006/relationships/image" Target="../media/image18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0.png"/><Relationship Id="rId4" Type="http://schemas.openxmlformats.org/officeDocument/2006/relationships/image" Target="../media/image16.pn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636" y="1219200"/>
            <a:ext cx="9144000" cy="1143000"/>
          </a:xfrm>
        </p:spPr>
        <p:txBody>
          <a:bodyPr>
            <a:noAutofit/>
          </a:bodyPr>
          <a:lstStyle/>
          <a:p>
            <a:r>
              <a:rPr lang="en-US" sz="3600" dirty="0"/>
              <a:t>Partition Functions Of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Twisted </a:t>
            </a:r>
            <a:r>
              <a:rPr lang="en-US" sz="3600" dirty="0"/>
              <a:t>Supersymmetric Gauge </a:t>
            </a:r>
            <a:r>
              <a:rPr lang="en-US" sz="3600" dirty="0" smtClean="0"/>
              <a:t>Theories </a:t>
            </a:r>
            <a:r>
              <a:rPr lang="en-US" sz="3600" dirty="0"/>
              <a:t>On Four-Manifolds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Via </a:t>
            </a:r>
            <a:r>
              <a:rPr lang="en-US" sz="3600" dirty="0"/>
              <a:t>u-Plane Integrals </a:t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2362200" y="2514599"/>
            <a:ext cx="518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  Gregory Moore</a:t>
            </a:r>
          </a:p>
          <a:p>
            <a:r>
              <a:rPr lang="en-US" sz="3600" dirty="0" smtClean="0">
                <a:solidFill>
                  <a:srgbClr val="C00000"/>
                </a:solidFill>
              </a:rPr>
              <a:t>Rutgers University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5085907"/>
            <a:ext cx="7924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00FF"/>
                </a:solidFill>
              </a:rPr>
              <a:t>European String Workshop,</a:t>
            </a:r>
          </a:p>
          <a:p>
            <a:r>
              <a:rPr lang="en-US" sz="4400" dirty="0" smtClean="0">
                <a:solidFill>
                  <a:srgbClr val="0000FF"/>
                </a:solidFill>
              </a:rPr>
              <a:t>           April 12, 2018</a:t>
            </a:r>
            <a:endParaRPr lang="en-US" sz="4400" dirty="0">
              <a:solidFill>
                <a:srgbClr val="0000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58948" y="3856074"/>
            <a:ext cx="67942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Mostly review; new work with I.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Nidaiev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in progress with Jan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Manschot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7568" y="2514600"/>
            <a:ext cx="8153400" cy="1371600"/>
          </a:xfrm>
          <a:prstGeom prst="rect">
            <a:avLst/>
          </a:prstGeom>
          <a:solidFill>
            <a:srgbClr val="0F04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27568" y="2700708"/>
            <a:ext cx="815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Carboniferous: SW Theory &amp; u-plane Derivation 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Of Witten’s </a:t>
            </a:r>
            <a:r>
              <a:rPr lang="en-US" sz="2800" dirty="0">
                <a:solidFill>
                  <a:srgbClr val="FFFF00"/>
                </a:solidFill>
              </a:rPr>
              <a:t>C</a:t>
            </a:r>
            <a:r>
              <a:rPr lang="en-US" sz="2800" dirty="0" smtClean="0">
                <a:solidFill>
                  <a:srgbClr val="FFFF00"/>
                </a:solidFill>
              </a:rPr>
              <a:t>onjecture. 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76200" y="4572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1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25078" y="16764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2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47735" y="27432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3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26160" y="41148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Holocene: Three New Apps</a:t>
            </a:r>
            <a:endParaRPr lang="en-US" sz="2800" dirty="0"/>
          </a:p>
        </p:txBody>
      </p:sp>
      <p:sp>
        <p:nvSpPr>
          <p:cNvPr id="10" name="Oval 9"/>
          <p:cNvSpPr/>
          <p:nvPr/>
        </p:nvSpPr>
        <p:spPr>
          <a:xfrm>
            <a:off x="76200" y="414781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4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27568" y="1676400"/>
            <a:ext cx="7543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 Cambrian: Witten Reads Donaldson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26805" y="50292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Holomorphic Anomaly &amp; Continuous Metric Dep.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914400" y="6004511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Back To The Future </a:t>
            </a:r>
            <a:endParaRPr lang="en-US" sz="2800" dirty="0"/>
          </a:p>
        </p:txBody>
      </p:sp>
      <p:sp>
        <p:nvSpPr>
          <p:cNvPr id="14" name="Oval 13"/>
          <p:cNvSpPr/>
          <p:nvPr/>
        </p:nvSpPr>
        <p:spPr>
          <a:xfrm>
            <a:off x="59892" y="5073955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5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70525" y="6037521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6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98451" y="42419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Introduction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04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-26581"/>
                <a:ext cx="8229600" cy="11430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Coulomb Branch </a:t>
                </a:r>
                <a:r>
                  <a:rPr lang="en-US" dirty="0" err="1" smtClean="0"/>
                  <a:t>Vacua</a:t>
                </a:r>
                <a:r>
                  <a:rPr lang="en-US" dirty="0" smtClean="0"/>
                  <a:t>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-26581"/>
                <a:ext cx="8229600" cy="1143000"/>
              </a:xfrm>
              <a:blipFill rotWithShape="1">
                <a:blip r:embed="rId2"/>
                <a:stretch>
                  <a:fillRect l="-222" b="-8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-35909" y="2607455"/>
                <a:ext cx="555062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00B050"/>
                    </a:solidFill>
                  </a:rPr>
                  <a:t>Coulomb branch: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B050"/>
                        </a:solidFill>
                        <a:latin typeface="Cambria Math"/>
                      </a:rPr>
                      <m:t>ℬ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𝔱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⊗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ℂ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/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𝑊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≅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ℂ</m:t>
                    </m:r>
                  </m:oMath>
                </a14:m>
                <a:endParaRPr lang="en-US" sz="28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5909" y="2607455"/>
                <a:ext cx="5550622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2195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162949" y="1246257"/>
                <a:ext cx="3812379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C00000"/>
                    </a:solidFill>
                  </a:rPr>
                  <a:t>Order parameter: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/>
                      </a:rPr>
                      <m:t> 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/>
                      </a:rPr>
                      <m:t>𝑢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〈"/>
                        <m:endChr m:val="〉"/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𝑈</m:t>
                        </m:r>
                        <m:d>
                          <m:d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</m:d>
                      </m:e>
                    </m:d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/>
                      </a:rPr>
                      <m:t>∈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/>
                      </a:rPr>
                      <m:t>ℂ</m:t>
                    </m:r>
                  </m:oMath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2949" y="1246257"/>
                <a:ext cx="3812379" cy="1077218"/>
              </a:xfrm>
              <a:prstGeom prst="rect">
                <a:avLst/>
              </a:prstGeom>
              <a:blipFill rotWithShape="1">
                <a:blip r:embed="rId4"/>
                <a:stretch>
                  <a:fillRect l="-4160" t="-7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7180" y="1246257"/>
                <a:ext cx="5075769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7030A0"/>
                        </a:solidFill>
                        <a:latin typeface="Cambria Math"/>
                      </a:rPr>
                      <m:t>𝑆𝑈</m:t>
                    </m:r>
                    <m:d>
                      <m:dPr>
                        <m:ctrlPr>
                          <a:rPr lang="en-US" sz="3200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2</m:t>
                        </m:r>
                      </m:e>
                    </m:d>
                    <m:r>
                      <a:rPr lang="en-US" sz="3200" i="1">
                        <a:solidFill>
                          <a:srgbClr val="7030A0"/>
                        </a:solidFill>
                        <a:latin typeface="Cambria Math"/>
                      </a:rPr>
                      <m:t>→</m:t>
                    </m:r>
                    <m:r>
                      <a:rPr lang="en-US" sz="3200" i="1">
                        <a:solidFill>
                          <a:srgbClr val="7030A0"/>
                        </a:solidFill>
                        <a:latin typeface="Cambria Math"/>
                      </a:rPr>
                      <m:t>𝑈</m:t>
                    </m:r>
                    <m:r>
                      <a:rPr lang="en-US" sz="3200" i="1">
                        <a:solidFill>
                          <a:srgbClr val="7030A0"/>
                        </a:solidFill>
                        <a:latin typeface="Cambria Math"/>
                      </a:rPr>
                      <m:t>(1)</m:t>
                    </m:r>
                  </m:oMath>
                </a14:m>
                <a:r>
                  <a:rPr lang="en-US" sz="3200" dirty="0">
                    <a:solidFill>
                      <a:srgbClr val="7030A0"/>
                    </a:solidFill>
                  </a:rPr>
                  <a:t>  </a:t>
                </a:r>
                <a:r>
                  <a:rPr lang="en-US" sz="3200" dirty="0" smtClean="0">
                    <a:solidFill>
                      <a:srgbClr val="7030A0"/>
                    </a:solidFill>
                  </a:rPr>
                  <a:t>by </a:t>
                </a:r>
                <a:r>
                  <a:rPr lang="en-US" sz="3200" dirty="0" err="1" smtClean="0">
                    <a:solidFill>
                      <a:srgbClr val="7030A0"/>
                    </a:solidFill>
                  </a:rPr>
                  <a:t>vev</a:t>
                </a:r>
                <a:r>
                  <a:rPr lang="en-US" sz="3200" dirty="0" smtClean="0">
                    <a:solidFill>
                      <a:srgbClr val="7030A0"/>
                    </a:solidFill>
                  </a:rPr>
                  <a:t> of </a:t>
                </a:r>
                <a:r>
                  <a:rPr lang="en-US" sz="3200" dirty="0" err="1" smtClean="0">
                    <a:solidFill>
                      <a:srgbClr val="7030A0"/>
                    </a:solidFill>
                  </a:rPr>
                  <a:t>adjoint</a:t>
                </a:r>
                <a:r>
                  <a:rPr lang="en-US" sz="3200" dirty="0" smtClean="0">
                    <a:solidFill>
                      <a:srgbClr val="7030A0"/>
                    </a:solidFill>
                  </a:rPr>
                  <a:t> Higgs field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/>
                      </a:rPr>
                      <m:t>𝜙</m:t>
                    </m:r>
                  </m:oMath>
                </a14:m>
                <a:r>
                  <a:rPr lang="en-US" sz="3200" dirty="0" smtClean="0">
                    <a:solidFill>
                      <a:srgbClr val="7030A0"/>
                    </a:solidFill>
                  </a:rPr>
                  <a:t>:</a:t>
                </a:r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80" y="1246257"/>
                <a:ext cx="5075769" cy="1077218"/>
              </a:xfrm>
              <a:prstGeom prst="rect">
                <a:avLst/>
              </a:prstGeom>
              <a:blipFill rotWithShape="1">
                <a:blip r:embed="rId5"/>
                <a:stretch>
                  <a:fillRect l="-3001" t="-6780" b="-18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127507" y="3419671"/>
                <a:ext cx="398378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𝑈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1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  </m:t>
                      </m:r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𝑉𝑀</m:t>
                      </m:r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:  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𝑎</m:t>
                          </m:r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, </m:t>
                          </m:r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𝐴</m:t>
                          </m:r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, </m:t>
                          </m:r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𝜒</m:t>
                          </m:r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, </m:t>
                          </m:r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𝜓</m:t>
                          </m:r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𝜂</m:t>
                          </m:r>
                        </m:e>
                      </m:d>
                    </m:oMath>
                  </m:oMathPara>
                </a14:m>
                <a:endParaRPr lang="en-US" sz="2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7507" y="3419671"/>
                <a:ext cx="3983783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3124200" y="178486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695664" y="2607455"/>
                <a:ext cx="355565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33CC"/>
                          </a:solidFill>
                          <a:latin typeface="Cambria Math"/>
                        </a:rPr>
                        <m:t>𝑎𝑑𝑃</m:t>
                      </m:r>
                      <m:r>
                        <a:rPr lang="en-US" sz="2800" b="0" i="1" smtClean="0">
                          <a:solidFill>
                            <a:srgbClr val="FF33CC"/>
                          </a:solidFill>
                          <a:latin typeface="Cambria Math"/>
                        </a:rPr>
                        <m:t>→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FF33CC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𝐿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FF33CC"/>
                          </a:solidFill>
                          <a:latin typeface="Cambria Math"/>
                        </a:rPr>
                        <m:t>⊕</m:t>
                      </m:r>
                      <m:r>
                        <a:rPr lang="en-US" sz="2800" b="0" i="1" smtClean="0">
                          <a:solidFill>
                            <a:srgbClr val="FF33CC"/>
                          </a:solidFill>
                          <a:latin typeface="Cambria Math"/>
                        </a:rPr>
                        <m:t>𝒪</m:t>
                      </m:r>
                      <m:r>
                        <a:rPr lang="en-US" sz="2800" b="0" i="1" smtClean="0">
                          <a:solidFill>
                            <a:srgbClr val="FF33CC"/>
                          </a:solidFill>
                          <a:latin typeface="Cambria Math"/>
                        </a:rPr>
                        <m:t>⊕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FF33CC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𝐿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5664" y="2607455"/>
                <a:ext cx="3555653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-35909" y="3358116"/>
            <a:ext cx="48181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Photon:  Connection A on L </a:t>
            </a:r>
            <a:endParaRPr lang="en-US" sz="32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828800" y="4017632"/>
                <a:ext cx="573727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/>
                      </a:rPr>
                      <m:t>𝑎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/>
                      </a:rPr>
                      <m:t>:</m:t>
                    </m:r>
                  </m:oMath>
                </a14:m>
                <a:r>
                  <a:rPr lang="en-US" sz="3200" dirty="0" smtClean="0">
                    <a:solidFill>
                      <a:srgbClr val="7030A0"/>
                    </a:solidFill>
                  </a:rPr>
                  <a:t>  complex scalar field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/>
                      </a:rPr>
                      <m:t>: </m:t>
                    </m:r>
                  </m:oMath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4017632"/>
                <a:ext cx="5737276" cy="584775"/>
              </a:xfrm>
              <a:prstGeom prst="rect">
                <a:avLst/>
              </a:prstGeom>
              <a:blipFill rotWithShape="1">
                <a:blip r:embed="rId8"/>
                <a:stretch>
                  <a:fillRect t="-1354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175816" y="4837814"/>
            <a:ext cx="921277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F0498"/>
                </a:solidFill>
              </a:rPr>
              <a:t>Compute couplings in U(1) LEET. </a:t>
            </a:r>
          </a:p>
          <a:p>
            <a:r>
              <a:rPr lang="en-US" sz="3600" dirty="0">
                <a:solidFill>
                  <a:srgbClr val="0F0498"/>
                </a:solidFill>
              </a:rPr>
              <a:t>T</a:t>
            </a:r>
            <a:r>
              <a:rPr lang="en-US" sz="3600" dirty="0" smtClean="0">
                <a:solidFill>
                  <a:srgbClr val="0F0498"/>
                </a:solidFill>
              </a:rPr>
              <a:t>hen compute path integral with this action. </a:t>
            </a:r>
          </a:p>
          <a:p>
            <a:r>
              <a:rPr lang="en-US" sz="3600" dirty="0" smtClean="0">
                <a:solidFill>
                  <a:srgbClr val="0F0498"/>
                </a:solidFill>
              </a:rPr>
              <a:t>Then integrate over </a:t>
            </a:r>
            <a:r>
              <a:rPr lang="en-US" sz="3600" dirty="0" err="1" smtClean="0">
                <a:solidFill>
                  <a:srgbClr val="0F0498"/>
                </a:solidFill>
              </a:rPr>
              <a:t>vacua</a:t>
            </a:r>
            <a:r>
              <a:rPr lang="en-US" sz="3600" dirty="0" smtClean="0">
                <a:solidFill>
                  <a:srgbClr val="0F0498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92808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  <p:bldP spid="9" grpId="0"/>
      <p:bldP spid="10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391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Seiberg</a:t>
            </a:r>
            <a:r>
              <a:rPr lang="en-US" dirty="0" smtClean="0"/>
              <a:t>-Witten Theory: 1/2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-1" y="1079213"/>
            <a:ext cx="875329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For G=SU(2) SYM coupled to matter the LEET </a:t>
            </a:r>
          </a:p>
          <a:p>
            <a:r>
              <a:rPr lang="en-US" sz="3200" dirty="0">
                <a:solidFill>
                  <a:srgbClr val="0000FF"/>
                </a:solidFill>
              </a:rPr>
              <a:t>c</a:t>
            </a:r>
            <a:r>
              <a:rPr lang="en-US" sz="3200" dirty="0" smtClean="0">
                <a:solidFill>
                  <a:srgbClr val="0000FF"/>
                </a:solidFill>
              </a:rPr>
              <a:t>an be deduced from a holomorphic family of </a:t>
            </a:r>
          </a:p>
          <a:p>
            <a:r>
              <a:rPr lang="en-US" sz="3200" dirty="0" smtClean="0">
                <a:solidFill>
                  <a:srgbClr val="0000FF"/>
                </a:solidFill>
              </a:rPr>
              <a:t>elliptic curves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smtClean="0">
                <a:solidFill>
                  <a:srgbClr val="0000FF"/>
                </a:solidFill>
              </a:rPr>
              <a:t>with differential: </a:t>
            </a:r>
            <a:endParaRPr lang="en-US" sz="32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5775" y="2992485"/>
                <a:ext cx="548066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𝑢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:   </m:t>
                      </m:r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=4</m:t>
                      </m:r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75" y="2992485"/>
                <a:ext cx="5480668" cy="64633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791200" y="2767304"/>
                <a:ext cx="1783693" cy="11116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𝜆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𝑑𝑢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𝑑𝑥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2767304"/>
                <a:ext cx="1783693" cy="111165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732523" y="3022799"/>
                <a:ext cx="141147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𝑢</m:t>
                      </m:r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∈</m:t>
                      </m:r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ℂ</m:t>
                      </m:r>
                    </m:oMath>
                  </m:oMathPara>
                </a14:m>
                <a:endParaRPr lang="en-US" sz="3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2523" y="3022799"/>
                <a:ext cx="1411477" cy="6463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7214" y="3722888"/>
                <a:ext cx="808606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𝑔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𝑔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  </m:t>
                    </m:r>
                  </m:oMath>
                </a14:m>
                <a:r>
                  <a:rPr lang="en-US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are polynomials in u, masses,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Λ</m:t>
                    </m:r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, </m:t>
                    </m:r>
                  </m:oMath>
                </a14:m>
                <a:r>
                  <a:rPr lang="en-US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modular functions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𝜏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36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14" y="3722888"/>
                <a:ext cx="8086061" cy="1200329"/>
              </a:xfrm>
              <a:prstGeom prst="rect">
                <a:avLst/>
              </a:prstGeom>
              <a:blipFill rotWithShape="1">
                <a:blip r:embed="rId5"/>
                <a:stretch>
                  <a:fillRect t="-7614" r="-75" b="-18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89159" y="5090139"/>
                <a:ext cx="7574973" cy="6580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Δ</m:t>
                    </m:r>
                    <m:r>
                      <a:rPr lang="en-US" sz="3600" b="0" i="1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≔4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36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SupPr>
                          <m:e>
                            <m:r>
                              <a:rPr lang="en-US" sz="36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36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3</m:t>
                            </m:r>
                          </m:sup>
                        </m:sSubSup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−27 </m:t>
                        </m:r>
                        <m:sSubSup>
                          <m:sSubSupPr>
                            <m:ctrlPr>
                              <a:rPr lang="en-US" sz="36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SupPr>
                          <m:e>
                            <m:r>
                              <a:rPr lang="en-US" sz="36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3</m:t>
                            </m:r>
                          </m:sub>
                          <m:sup>
                            <m:r>
                              <a:rPr lang="en-US" sz="36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sz="3600" b="0" i="1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: polynomial in u</a:t>
                </a:r>
                <a:endParaRPr lang="en-US" sz="36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159" y="5090139"/>
                <a:ext cx="7574973" cy="658001"/>
              </a:xfrm>
              <a:prstGeom prst="rect">
                <a:avLst/>
              </a:prstGeom>
              <a:blipFill rotWithShape="1">
                <a:blip r:embed="rId6"/>
                <a:stretch>
                  <a:fillRect t="-12037" r="-805" b="-34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07266" y="6000307"/>
                <a:ext cx="8046027" cy="8015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b="0" i="0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Δ</m:t>
                    </m:r>
                    <m:d>
                      <m:dPr>
                        <m:ctrlP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=0 </m:t>
                    </m:r>
                    <m:r>
                      <a:rPr lang="en-US" sz="4000" b="0" i="0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:  </m:t>
                    </m:r>
                  </m:oMath>
                </a14:m>
                <a:r>
                  <a:rPr lang="en-US" sz="40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Discriminant locus</a:t>
                </a:r>
                <a:endParaRPr lang="en-US" sz="4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266" y="6000307"/>
                <a:ext cx="8046027" cy="801501"/>
              </a:xfrm>
              <a:prstGeom prst="rect">
                <a:avLst/>
              </a:prstGeom>
              <a:blipFill rotWithShape="1">
                <a:blip r:embed="rId7"/>
                <a:stretch>
                  <a:fillRect t="-9848" b="-23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6306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11" grpId="0"/>
      <p:bldP spid="12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533400" y="4038600"/>
            <a:ext cx="8382000" cy="2057400"/>
            <a:chOff x="457200" y="2590800"/>
            <a:chExt cx="8382000" cy="2057400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7010400" y="2590800"/>
              <a:ext cx="1828800" cy="2057400"/>
            </a:xfrm>
            <a:prstGeom prst="line">
              <a:avLst/>
            </a:prstGeom>
            <a:ln w="76200">
              <a:solidFill>
                <a:srgbClr val="0F049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457200" y="2590800"/>
              <a:ext cx="1828800" cy="2057400"/>
            </a:xfrm>
            <a:prstGeom prst="line">
              <a:avLst/>
            </a:prstGeom>
            <a:ln w="76200">
              <a:solidFill>
                <a:srgbClr val="0F049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457200" y="2590800"/>
              <a:ext cx="6553200" cy="2"/>
            </a:xfrm>
            <a:prstGeom prst="line">
              <a:avLst/>
            </a:prstGeom>
            <a:ln w="76200">
              <a:solidFill>
                <a:srgbClr val="0F049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2261755" y="4624274"/>
              <a:ext cx="6553200" cy="2"/>
            </a:xfrm>
            <a:prstGeom prst="line">
              <a:avLst/>
            </a:prstGeom>
            <a:ln w="76200">
              <a:solidFill>
                <a:srgbClr val="0F049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2286000" y="3276600"/>
              <a:ext cx="228600" cy="8572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6" name="Picture 2" descr="Image result for tor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119688" y="738188"/>
            <a:ext cx="2095500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pinched toru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48634" y="287482"/>
            <a:ext cx="3084332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/>
          <p:cNvCxnSpPr/>
          <p:nvPr/>
        </p:nvCxnSpPr>
        <p:spPr>
          <a:xfrm flipH="1">
            <a:off x="2476500" y="2819400"/>
            <a:ext cx="51955" cy="1752600"/>
          </a:xfrm>
          <a:prstGeom prst="line">
            <a:avLst/>
          </a:prstGeom>
          <a:ln w="762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6105092" y="2805545"/>
            <a:ext cx="51955" cy="1752600"/>
          </a:xfrm>
          <a:prstGeom prst="line">
            <a:avLst/>
          </a:prstGeom>
          <a:ln w="762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5990792" y="4674610"/>
            <a:ext cx="228600" cy="85725"/>
          </a:xfrm>
          <a:prstGeom prst="ellipse">
            <a:avLst/>
          </a:prstGeom>
          <a:solidFill>
            <a:srgbClr val="0F04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791200" y="5067300"/>
                <a:ext cx="914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  <a:cs typeface="Arial" panose="020B0604020202020204" pitchFamily="34" charset="0"/>
                        </a:rPr>
                        <m:t>𝑢</m:t>
                      </m:r>
                    </m:oMath>
                  </m:oMathPara>
                </a14:m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5067300"/>
                <a:ext cx="914400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209800" y="5067300"/>
                <a:ext cx="609600" cy="5579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  <a:cs typeface="Arial" panose="020B0604020202020204" pitchFamily="34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5067300"/>
                <a:ext cx="609600" cy="5579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052499" y="1955011"/>
                <a:ext cx="790601" cy="6086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  <a:cs typeface="Arial" panose="020B0604020202020204" pitchFamily="34" charset="0"/>
                            </a:rPr>
                            <m:t>𝐸</m:t>
                          </m:r>
                        </m:e>
                        <m:sub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𝑗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499" y="1955011"/>
                <a:ext cx="790601" cy="60862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852974" y="1955011"/>
                <a:ext cx="67845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  <a:cs typeface="Arial" panose="020B0604020202020204" pitchFamily="34" charset="0"/>
                            </a:rPr>
                            <m:t>𝐸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  <a:cs typeface="Arial" panose="020B0604020202020204" pitchFamily="34" charset="0"/>
                            </a:rPr>
                            <m:t>𝑢</m:t>
                          </m:r>
                        </m:sub>
                      </m:sSub>
                    </m:oMath>
                  </m:oMathPara>
                </a14:m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2974" y="1955011"/>
                <a:ext cx="678454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450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2713672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57200" y="838200"/>
                <a:ext cx="8405699" cy="7018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𝑁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𝑓𝑙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=0:     </m:t>
                      </m:r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𝑦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=(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𝑢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)(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−</m:t>
                      </m:r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600" b="0" i="0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Λ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)(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600" b="0" i="0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Λ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838200"/>
                <a:ext cx="8405699" cy="70185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-76200" y="1600200"/>
                <a:ext cx="4844916" cy="14767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𝒩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∗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/>
                          <a:cs typeface="Arial" panose="020B0604020202020204" pitchFamily="34" charset="0"/>
                        </a:rPr>
                        <m:t>: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𝑦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𝑖</m:t>
                          </m:r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=1</m:t>
                          </m:r>
                        </m:sub>
                        <m:sup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  <m:e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6200" y="1600200"/>
                <a:ext cx="4844916" cy="147675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950083" y="1861521"/>
                <a:ext cx="4330353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𝛼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𝑢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/>
                          <a:cs typeface="Arial" panose="020B0604020202020204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4</m:t>
                          </m:r>
                        </m:den>
                      </m:f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𝑖</m:t>
                          </m:r>
                        </m:sub>
                      </m:sSub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0083" y="1861521"/>
                <a:ext cx="4330353" cy="95410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-76200" y="2947526"/>
                <a:ext cx="9220200" cy="19691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𝑁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𝑓𝑙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/>
                          <a:cs typeface="Arial" panose="020B0604020202020204" pitchFamily="34" charset="0"/>
                        </a:rPr>
                        <m:t>=4:    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𝑦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𝑊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𝑊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𝑊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/>
                          <a:cs typeface="Arial" panose="020B060402020202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𝜂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12</m:t>
                          </m:r>
                        </m:sup>
                      </m:sSup>
                      <m:nary>
                        <m:naryPr>
                          <m:chr m:val="∑"/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𝑖</m:t>
                          </m:r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=1</m:t>
                          </m:r>
                        </m:sub>
                        <m:sup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4</m:t>
                              </m:r>
                            </m:sub>
                            <m:sup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+</m:t>
                          </m:r>
                        </m:e>
                      </m:nary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𝜂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24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3200" b="0" i="1" dirty="0" smtClean="0">
                  <a:solidFill>
                    <a:srgbClr val="0000FF"/>
                  </a:solidFill>
                  <a:latin typeface="Cambria Math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en-US" sz="3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6200" y="2947526"/>
                <a:ext cx="9220200" cy="196919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62000" y="4419600"/>
                <a:ext cx="707716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𝑊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𝑖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𝑢</m:t>
                      </m:r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/>
                          <a:cs typeface="Arial" panose="020B060402020202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𝑅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𝑖</m:t>
                          </m:r>
                        </m:sub>
                      </m:sSub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6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4419600"/>
                <a:ext cx="7077160" cy="64633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66700" y="5269987"/>
                <a:ext cx="2762872" cy="7115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𝑅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/>
                          <a:cs typeface="Arial" panose="020B0604020202020204" pitchFamily="34" charset="0"/>
                        </a:rPr>
                        <m:t>∼</m:t>
                      </m:r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𝑇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𝑟</m:t>
                          </m:r>
                        </m:e>
                        <m:sub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8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𝔪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6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" y="5269987"/>
                <a:ext cx="2762872" cy="71154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276600" y="5269987"/>
                <a:ext cx="2762872" cy="7402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𝑅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4</m:t>
                          </m:r>
                        </m:sub>
                        <m:sup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𝑖</m:t>
                          </m:r>
                        </m:sup>
                      </m:sSubSup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/>
                          <a:cs typeface="Arial" panose="020B0604020202020204" pitchFamily="34" charset="0"/>
                        </a:rPr>
                        <m:t>∼</m:t>
                      </m:r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𝑇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𝑟</m:t>
                          </m:r>
                        </m:e>
                        <m:sub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8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𝔪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36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5269987"/>
                <a:ext cx="2762872" cy="74020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019800" y="5269987"/>
                <a:ext cx="2762872" cy="7115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𝑅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6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/>
                          <a:cs typeface="Arial" panose="020B0604020202020204" pitchFamily="34" charset="0"/>
                        </a:rPr>
                        <m:t>∼</m:t>
                      </m:r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𝑇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𝑟</m:t>
                          </m:r>
                        </m:e>
                        <m:sub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8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𝔪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6</m:t>
                          </m:r>
                        </m:sup>
                      </m:sSup>
                    </m:oMath>
                  </m:oMathPara>
                </a14:m>
                <a:endParaRPr lang="en-US" sz="36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5269987"/>
                <a:ext cx="2762872" cy="71154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5250" y="6089495"/>
                <a:ext cx="88773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3366FF"/>
                        </a:solidFill>
                        <a:latin typeface="Cambria Math"/>
                        <a:cs typeface="Arial" panose="020B0604020202020204" pitchFamily="34" charset="0"/>
                      </a:rPr>
                      <m:t>Δ</m:t>
                    </m:r>
                  </m:oMath>
                </a14:m>
                <a:r>
                  <a:rPr lang="en-US" sz="3200" dirty="0" smtClean="0">
                    <a:solidFill>
                      <a:srgbClr val="3366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6</a:t>
                </a:r>
                <a:r>
                  <a:rPr lang="en-US" sz="3200" baseline="30000" dirty="0" smtClean="0">
                    <a:solidFill>
                      <a:srgbClr val="3366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</a:t>
                </a:r>
                <a:r>
                  <a:rPr lang="en-US" sz="3200" dirty="0" smtClean="0">
                    <a:solidFill>
                      <a:srgbClr val="3366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order polynomial in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3366FF"/>
                        </a:solidFill>
                        <a:latin typeface="Cambria Math"/>
                        <a:cs typeface="Arial" panose="020B0604020202020204" pitchFamily="34" charset="0"/>
                      </a:rPr>
                      <m:t>𝑢</m:t>
                    </m:r>
                  </m:oMath>
                </a14:m>
                <a:r>
                  <a:rPr lang="en-US" sz="3200" dirty="0" smtClean="0">
                    <a:solidFill>
                      <a:srgbClr val="3366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with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3366FF"/>
                        </a:solidFill>
                        <a:latin typeface="Cambria Math"/>
                        <a:cs typeface="Arial" panose="020B0604020202020204" pitchFamily="34" charset="0"/>
                      </a:rPr>
                      <m:t>∼3×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3366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3366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3366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3200" b="0" i="1" smtClean="0">
                        <a:solidFill>
                          <a:srgbClr val="3366FF"/>
                        </a:solidFill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200" dirty="0" smtClean="0">
                    <a:solidFill>
                      <a:srgbClr val="3366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terms</a:t>
                </a:r>
                <a:endParaRPr lang="en-US" sz="3200" dirty="0">
                  <a:solidFill>
                    <a:srgbClr val="3366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50" y="6089495"/>
                <a:ext cx="8877300" cy="584775"/>
              </a:xfrm>
              <a:prstGeom prst="rect">
                <a:avLst/>
              </a:prstGeom>
              <a:blipFill rotWithShape="1">
                <a:blip r:embed="rId10"/>
                <a:stretch>
                  <a:fillRect t="-13542" r="-96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8128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2" grpId="0"/>
      <p:bldP spid="13" grpId="0"/>
      <p:bldP spid="14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1143000"/>
          </a:xfrm>
        </p:spPr>
        <p:txBody>
          <a:bodyPr/>
          <a:lstStyle/>
          <a:p>
            <a:r>
              <a:rPr lang="en-US" dirty="0" smtClean="0"/>
              <a:t>Local System Of Charges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85800" y="2362200"/>
                <a:ext cx="8305800" cy="12846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has nontrivial </a:t>
                </a:r>
                <a:r>
                  <a:rPr lang="en-US" sz="3600" dirty="0" err="1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monodromy</a:t>
                </a:r>
                <a:r>
                  <a:rPr lang="en-US" sz="36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around discriminant locus: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Δ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=0 </m:t>
                    </m:r>
                  </m:oMath>
                </a14:m>
                <a:endParaRPr lang="en-US" sz="36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2362200"/>
                <a:ext cx="8305800" cy="1284647"/>
              </a:xfrm>
              <a:prstGeom prst="rect">
                <a:avLst/>
              </a:prstGeom>
              <a:blipFill rotWithShape="1">
                <a:blip r:embed="rId2"/>
                <a:stretch>
                  <a:fillRect l="-2276" t="-7143" b="-1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22274" y="1447800"/>
                <a:ext cx="89916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Electro-mag. charge lattice: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Γ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𝑢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𝐻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𝐸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𝑢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;</m:t>
                    </m:r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ℤ</m:t>
                    </m:r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36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74" y="1447800"/>
                <a:ext cx="8991600" cy="646331"/>
              </a:xfrm>
              <a:prstGeom prst="rect">
                <a:avLst/>
              </a:prstGeom>
              <a:blipFill rotWithShape="1">
                <a:blip r:embed="rId3"/>
                <a:stretch>
                  <a:fillRect l="-2034" t="-14151" b="-33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7721" y="3906053"/>
                <a:ext cx="882502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LEET: Requires choosing a duality frame: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600" b="0" i="0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Γ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𝑢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≅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ℤ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𝛾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𝑒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⊕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ℤ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𝛾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𝑚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⇒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𝜏</m:t>
                      </m:r>
                      <m:d>
                        <m:d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</m:d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21" y="3906053"/>
                <a:ext cx="8825023" cy="1200329"/>
              </a:xfrm>
              <a:prstGeom prst="rect">
                <a:avLst/>
              </a:prstGeom>
              <a:blipFill rotWithShape="1">
                <a:blip r:embed="rId4"/>
                <a:stretch>
                  <a:fillRect l="-2141" t="-7614" r="-5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43000" y="5562600"/>
                <a:ext cx="6324600" cy="945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𝑆</m:t>
                    </m:r>
                    <m:r>
                      <a:rPr lang="en-US" sz="4800" b="0" i="1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∼</m:t>
                    </m:r>
                    <m:nary>
                      <m:naryPr>
                        <m:supHide m:val="on"/>
                        <m:ctrlPr>
                          <a:rPr lang="en-US" sz="48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naryPr>
                      <m:sub>
                        <m:r>
                          <a:rPr lang="en-US" sz="48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𝑋</m:t>
                        </m:r>
                      </m:sub>
                      <m:sup/>
                      <m:e>
                        <m:acc>
                          <m:accPr>
                            <m:chr m:val="̅"/>
                            <m:ctrlPr>
                              <a:rPr lang="en-US" sz="48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sz="48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𝜏</m:t>
                            </m:r>
                          </m:e>
                        </m:acc>
                        <m:sSubSup>
                          <m:sSubSupPr>
                            <m:ctrlPr>
                              <a:rPr lang="en-US" sz="48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SupPr>
                          <m:e>
                            <m:r>
                              <a:rPr lang="en-US" sz="48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48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+</m:t>
                            </m:r>
                          </m:sub>
                          <m:sup>
                            <m:r>
                              <a:rPr lang="en-US" sz="48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48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48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𝜏</m:t>
                        </m:r>
                        <m:sSubSup>
                          <m:sSubSupPr>
                            <m:ctrlPr>
                              <a:rPr lang="en-US" sz="48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SupPr>
                          <m:e>
                            <m:r>
                              <a:rPr lang="en-US" sz="48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48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−</m:t>
                            </m:r>
                          </m:sub>
                          <m:sup>
                            <m:r>
                              <a:rPr lang="en-US" sz="48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48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+⋯</m:t>
                        </m:r>
                      </m:e>
                    </m:nary>
                  </m:oMath>
                </a14:m>
                <a:r>
                  <a:rPr lang="en-US" sz="4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48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5562600"/>
                <a:ext cx="6324600" cy="94558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7316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71881" y="142651"/>
            <a:ext cx="3962400" cy="2819400"/>
            <a:chOff x="914400" y="762000"/>
            <a:chExt cx="3962400" cy="2819400"/>
          </a:xfrm>
        </p:grpSpPr>
        <p:sp>
          <p:nvSpPr>
            <p:cNvPr id="3" name="Rectangle 2"/>
            <p:cNvSpPr/>
            <p:nvPr/>
          </p:nvSpPr>
          <p:spPr>
            <a:xfrm>
              <a:off x="914400" y="762000"/>
              <a:ext cx="3962400" cy="2819400"/>
            </a:xfrm>
            <a:prstGeom prst="rect">
              <a:avLst/>
            </a:prstGeom>
            <a:noFill/>
            <a:ln w="76200">
              <a:solidFill>
                <a:srgbClr val="0F04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1981199" y="2057399"/>
              <a:ext cx="368595" cy="32429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3124200" y="2047652"/>
              <a:ext cx="368595" cy="32429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502888" y="142651"/>
            <a:ext cx="3962400" cy="2819400"/>
            <a:chOff x="4419600" y="381000"/>
            <a:chExt cx="3962400" cy="2819400"/>
          </a:xfrm>
        </p:grpSpPr>
        <p:sp>
          <p:nvSpPr>
            <p:cNvPr id="8" name="Rectangle 7"/>
            <p:cNvSpPr/>
            <p:nvPr/>
          </p:nvSpPr>
          <p:spPr>
            <a:xfrm>
              <a:off x="4419600" y="381000"/>
              <a:ext cx="3962400" cy="2819400"/>
            </a:xfrm>
            <a:prstGeom prst="rect">
              <a:avLst/>
            </a:prstGeom>
            <a:noFill/>
            <a:ln w="76200">
              <a:solidFill>
                <a:srgbClr val="0F04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5532472" y="1990056"/>
              <a:ext cx="368595" cy="32429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6400800" y="1981195"/>
              <a:ext cx="368595" cy="32429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7543800" y="609600"/>
              <a:ext cx="368595" cy="32429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388769" y="3103811"/>
            <a:ext cx="3962400" cy="2819400"/>
            <a:chOff x="2293084" y="3657600"/>
            <a:chExt cx="3962400" cy="2819400"/>
          </a:xfrm>
        </p:grpSpPr>
        <p:sp>
          <p:nvSpPr>
            <p:cNvPr id="18" name="Rectangle 17"/>
            <p:cNvSpPr/>
            <p:nvPr/>
          </p:nvSpPr>
          <p:spPr>
            <a:xfrm>
              <a:off x="2293084" y="3657600"/>
              <a:ext cx="3962400" cy="2819400"/>
            </a:xfrm>
            <a:prstGeom prst="rect">
              <a:avLst/>
            </a:prstGeom>
            <a:noFill/>
            <a:ln w="76200">
              <a:solidFill>
                <a:srgbClr val="0F04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3895056" y="5598918"/>
              <a:ext cx="368595" cy="32429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4619842" y="5598918"/>
              <a:ext cx="368595" cy="32429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5417284" y="3886200"/>
              <a:ext cx="368595" cy="32429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4642879" y="3887086"/>
              <a:ext cx="368595" cy="32429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3765686" y="3876453"/>
              <a:ext cx="368595" cy="32429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2895600" y="3876452"/>
              <a:ext cx="368595" cy="32429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ectangle 30"/>
          <p:cNvSpPr/>
          <p:nvPr/>
        </p:nvSpPr>
        <p:spPr>
          <a:xfrm>
            <a:off x="0" y="6096000"/>
            <a:ext cx="9144000" cy="666307"/>
          </a:xfrm>
          <a:prstGeom prst="rect">
            <a:avLst/>
          </a:prstGeom>
          <a:solidFill>
            <a:srgbClr val="0F04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-8861" y="6057014"/>
                <a:ext cx="8861657" cy="6243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FFFF00"/>
                    </a:solidFill>
                  </a:rPr>
                  <a:t>LEET breaks down at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FF00"/>
                        </a:solidFill>
                        <a:latin typeface="Cambria Math"/>
                      </a:rPr>
                      <m:t>𝑢</m:t>
                    </m:r>
                    <m:r>
                      <a:rPr lang="en-US" sz="3200" b="0" i="1" smtClean="0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srgbClr val="FFFF00"/>
                    </a:solidFill>
                  </a:rPr>
                  <a:t>  where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FF00"/>
                        </a:solidFill>
                        <a:latin typeface="Cambria Math"/>
                      </a:rPr>
                      <m:t>𝐼𝑚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𝜏</m:t>
                        </m:r>
                      </m:e>
                    </m:d>
                    <m:r>
                      <a:rPr lang="en-US" sz="3200" b="0" i="1" smtClean="0">
                        <a:solidFill>
                          <a:srgbClr val="FFFF00"/>
                        </a:solidFill>
                        <a:latin typeface="Cambria Math"/>
                      </a:rPr>
                      <m:t>→0 </m:t>
                    </m:r>
                  </m:oMath>
                </a14:m>
                <a:endParaRPr lang="en-US" sz="32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861" y="6057014"/>
                <a:ext cx="8861657" cy="624338"/>
              </a:xfrm>
              <a:prstGeom prst="rect">
                <a:avLst/>
              </a:prstGeom>
              <a:blipFill rotWithShape="1">
                <a:blip r:embed="rId2"/>
                <a:stretch>
                  <a:fillRect l="-1789" t="-13725" b="-24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132472" y="2240870"/>
                <a:ext cx="1435265" cy="5577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  <a:cs typeface="Arial" panose="020B0604020202020204" pitchFamily="34" charset="0"/>
                            </a:rPr>
                            <m:t>𝑁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  <a:cs typeface="Arial" panose="020B0604020202020204" pitchFamily="34" charset="0"/>
                            </a:rPr>
                            <m:t>𝑓𝑙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  <a:cs typeface="Arial" panose="020B0604020202020204" pitchFamily="34" charset="0"/>
                        </a:rPr>
                        <m:t>=0</m:t>
                      </m:r>
                    </m:oMath>
                  </m:oMathPara>
                </a14:m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2472" y="2240870"/>
                <a:ext cx="1435265" cy="55771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715527" y="2254102"/>
                <a:ext cx="1435265" cy="5577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  <a:cs typeface="Arial" panose="020B0604020202020204" pitchFamily="34" charset="0"/>
                            </a:rPr>
                            <m:t>𝑁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  <a:cs typeface="Arial" panose="020B0604020202020204" pitchFamily="34" charset="0"/>
                            </a:rPr>
                            <m:t>𝑓𝑙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  <a:cs typeface="Arial" panose="020B0604020202020204" pitchFamily="34" charset="0"/>
                        </a:rPr>
                        <m:t>=1</m:t>
                      </m:r>
                    </m:oMath>
                  </m:oMathPara>
                </a14:m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5527" y="2254102"/>
                <a:ext cx="1435265" cy="55771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484088" y="2254102"/>
                <a:ext cx="145347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  <a:cs typeface="Arial" panose="020B0604020202020204" pitchFamily="34" charset="0"/>
                        </a:rPr>
                        <m:t>𝒩</m:t>
                      </m:r>
                      <m:r>
                        <a:rPr lang="en-US" sz="2800" b="0" i="1" smtClean="0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  <a:cs typeface="Arial" panose="020B0604020202020204" pitchFamily="34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4088" y="2254102"/>
                <a:ext cx="1453475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457949" y="4234652"/>
                <a:ext cx="1435265" cy="5577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  <a:cs typeface="Arial" panose="020B0604020202020204" pitchFamily="34" charset="0"/>
                            </a:rPr>
                            <m:t>𝑁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  <a:cs typeface="Arial" panose="020B0604020202020204" pitchFamily="34" charset="0"/>
                            </a:rPr>
                            <m:t>𝑓𝑙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  <a:cs typeface="Arial" panose="020B0604020202020204" pitchFamily="34" charset="0"/>
                        </a:rPr>
                        <m:t>=4</m:t>
                      </m:r>
                    </m:oMath>
                  </m:oMathPara>
                </a14:m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7949" y="4234652"/>
                <a:ext cx="1435265" cy="55771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471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  <p:bldP spid="2" grpId="0"/>
      <p:bldP spid="22" grpId="0"/>
      <p:bldP spid="24" grpId="0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-15949"/>
            <a:ext cx="8229600" cy="1143000"/>
          </a:xfrm>
        </p:spPr>
        <p:txBody>
          <a:bodyPr/>
          <a:lstStyle/>
          <a:p>
            <a:r>
              <a:rPr lang="en-US" dirty="0" err="1" smtClean="0"/>
              <a:t>Seiberg</a:t>
            </a:r>
            <a:r>
              <a:rPr lang="en-US" dirty="0" smtClean="0"/>
              <a:t>-Witten Theory: 2/2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79271" y="990600"/>
            <a:ext cx="80233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LEET breaks down because there are new </a:t>
            </a:r>
          </a:p>
          <a:p>
            <a:r>
              <a:rPr lang="en-US" sz="3600" dirty="0" smtClean="0">
                <a:solidFill>
                  <a:srgbClr val="0000FF"/>
                </a:solidFill>
              </a:rPr>
              <a:t>massless fields associated to BPS states</a:t>
            </a:r>
            <a:endParaRPr lang="en-US" sz="3600" dirty="0">
              <a:solidFill>
                <a:srgbClr val="0000FF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257800" y="2518473"/>
            <a:ext cx="914400" cy="914400"/>
          </a:xfrm>
          <a:prstGeom prst="line">
            <a:avLst/>
          </a:prstGeom>
          <a:ln w="76200">
            <a:solidFill>
              <a:srgbClr val="0F04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981200" y="2518473"/>
            <a:ext cx="914400" cy="914400"/>
          </a:xfrm>
          <a:prstGeom prst="line">
            <a:avLst/>
          </a:prstGeom>
          <a:ln w="76200">
            <a:solidFill>
              <a:srgbClr val="0F04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981200" y="2518473"/>
            <a:ext cx="3276600" cy="1"/>
          </a:xfrm>
          <a:prstGeom prst="line">
            <a:avLst/>
          </a:prstGeom>
          <a:ln w="76200">
            <a:solidFill>
              <a:srgbClr val="0F04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895600" y="3422240"/>
            <a:ext cx="3276600" cy="1"/>
          </a:xfrm>
          <a:prstGeom prst="line">
            <a:avLst/>
          </a:prstGeom>
          <a:ln w="76200">
            <a:solidFill>
              <a:srgbClr val="0F04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4121685" y="2826817"/>
            <a:ext cx="6096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544" y="4495800"/>
                <a:ext cx="3110595" cy="6908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7030A0"/>
                    </a:solidFill>
                  </a:rPr>
                  <a:t>LEET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7030A0"/>
                        </a:solidFill>
                        <a:latin typeface="Cambria Math"/>
                      </a:rPr>
                      <m:t>u</m:t>
                    </m:r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𝒰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/>
                      </a:rPr>
                      <m:t>: </m:t>
                    </m:r>
                  </m:oMath>
                </a14:m>
                <a:endParaRPr lang="en-US" sz="36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4" y="4495800"/>
                <a:ext cx="3110595" cy="690895"/>
              </a:xfrm>
              <a:prstGeom prst="rect">
                <a:avLst/>
              </a:prstGeom>
              <a:blipFill rotWithShape="1">
                <a:blip r:embed="rId2"/>
                <a:stretch>
                  <a:fillRect l="-6078" t="-14159" b="-247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048000" y="3921752"/>
                <a:ext cx="5545557" cy="6908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𝑈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d>
                        </m:e>
                        <m:sub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  </m:t>
                      </m:r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𝑉𝑀</m:t>
                      </m:r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:   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𝜒</m:t>
                              </m:r>
                              <m: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𝜓</m:t>
                              </m:r>
                              <m: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𝜂</m:t>
                              </m:r>
                            </m:e>
                          </m:d>
                        </m:e>
                        <m:sub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sz="36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3921752"/>
                <a:ext cx="5545557" cy="69089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105830" y="5539393"/>
                <a:ext cx="671927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7030A0"/>
                    </a:solidFill>
                  </a:rPr>
                  <a:t>Charge 1 HM: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𝑀</m:t>
                        </m:r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𝑞</m:t>
                        </m:r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⊕</m:t>
                        </m:r>
                        <m:sSup>
                          <m:sSupPr>
                            <m:ctrlPr>
                              <a:rPr lang="en-US" sz="36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acc>
                              <m:accPr>
                                <m:chr m:val="̃"/>
                                <m:ctrlPr>
                                  <a:rPr lang="en-US" sz="3600" b="0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3600" b="0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𝑞</m:t>
                                </m:r>
                              </m:e>
                            </m:acc>
                          </m:e>
                          <m:sup>
                            <m:r>
                              <a:rPr lang="en-US" sz="36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∗</m:t>
                            </m:r>
                          </m:sup>
                        </m:sSup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, ⋯</m:t>
                        </m:r>
                      </m:e>
                    </m:d>
                  </m:oMath>
                </a14:m>
                <a:endParaRPr lang="en-US" sz="36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5830" y="5539393"/>
                <a:ext cx="6719275" cy="646331"/>
              </a:xfrm>
              <a:prstGeom prst="rect">
                <a:avLst/>
              </a:prstGeom>
              <a:blipFill rotWithShape="1">
                <a:blip r:embed="rId4"/>
                <a:stretch>
                  <a:fillRect l="-2720"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782606" y="4612647"/>
            <a:ext cx="6864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rgbClr val="7030A0"/>
                </a:solidFill>
              </a:rPr>
              <a:t>+ </a:t>
            </a:r>
            <a:endParaRPr lang="en-US" sz="5400" dirty="0">
              <a:solidFill>
                <a:srgbClr val="7030A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4435880" y="2880157"/>
            <a:ext cx="87375" cy="4571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539893" y="2947280"/>
                <a:ext cx="925575" cy="391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𝑢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9893" y="2947280"/>
                <a:ext cx="925575" cy="391646"/>
              </a:xfrm>
              <a:prstGeom prst="rect">
                <a:avLst/>
              </a:prstGeom>
              <a:blipFill rotWithShape="1">
                <a:blip r:embed="rId5"/>
                <a:stretch>
                  <a:fillRect b="-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7692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animBg="1"/>
      <p:bldP spid="13" grpId="0"/>
      <p:bldP spid="14" grpId="0"/>
      <p:bldP spid="15" grpId="0"/>
      <p:bldP spid="8" grpId="0"/>
      <p:bldP spid="17" grpId="0" animBg="1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381000" y="-5316"/>
                <a:ext cx="8229600" cy="11430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Evaluate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𝐷𝑊</m:t>
                        </m:r>
                      </m:sub>
                      <m:sup/>
                    </m:sSubSup>
                  </m:oMath>
                </a14:m>
                <a:r>
                  <a:rPr lang="en-US" dirty="0" smtClean="0"/>
                  <a:t> Using LEET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81000" y="-5316"/>
                <a:ext cx="8229600" cy="1143000"/>
              </a:xfrm>
              <a:blipFill rotWithShape="1">
                <a:blip r:embed="rId2"/>
                <a:stretch>
                  <a:fillRect b="-7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533400" y="3352800"/>
            <a:ext cx="7848600" cy="1842261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841009" y="1112875"/>
                <a:ext cx="4835042" cy="6210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𝐷𝑊</m:t>
                          </m:r>
                        </m:sub>
                        <m:sup/>
                      </m:sSubSup>
                      <m:d>
                        <m:d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𝑝</m:t>
                          </m:r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〈"/>
                              <m:endChr m:val="〉"/>
                              <m:ctrlP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2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𝑈</m:t>
                                  </m:r>
                                  <m:d>
                                    <m:dPr>
                                      <m:ctrlPr>
                                        <a:rPr lang="en-US" sz="3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𝑝</m:t>
                                      </m:r>
                                    </m:e>
                                  </m:d>
                                  <m:r>
                                    <a:rPr lang="en-US" sz="32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𝑈</m:t>
                                  </m:r>
                                  <m:d>
                                    <m:dPr>
                                      <m:ctrlPr>
                                        <a:rPr lang="en-US" sz="3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𝑆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Λ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1009" y="1112875"/>
                <a:ext cx="4835042" cy="62100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3352799" y="5562600"/>
            <a:ext cx="3825915" cy="1238794"/>
            <a:chOff x="2582766" y="5257800"/>
            <a:chExt cx="4191000" cy="914400"/>
          </a:xfrm>
        </p:grpSpPr>
        <p:grpSp>
          <p:nvGrpSpPr>
            <p:cNvPr id="7" name="Group 6"/>
            <p:cNvGrpSpPr/>
            <p:nvPr/>
          </p:nvGrpSpPr>
          <p:grpSpPr>
            <a:xfrm>
              <a:off x="2582766" y="5257800"/>
              <a:ext cx="4191000" cy="914400"/>
              <a:chOff x="1981200" y="2819400"/>
              <a:chExt cx="4191000" cy="914400"/>
            </a:xfrm>
          </p:grpSpPr>
          <p:cxnSp>
            <p:nvCxnSpPr>
              <p:cNvPr id="8" name="Straight Connector 7"/>
              <p:cNvCxnSpPr/>
              <p:nvPr/>
            </p:nvCxnSpPr>
            <p:spPr>
              <a:xfrm>
                <a:off x="5257800" y="2819400"/>
                <a:ext cx="914400" cy="914400"/>
              </a:xfrm>
              <a:prstGeom prst="line">
                <a:avLst/>
              </a:prstGeom>
              <a:ln w="76200">
                <a:solidFill>
                  <a:srgbClr val="0F049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1981200" y="2819400"/>
                <a:ext cx="914400" cy="914400"/>
              </a:xfrm>
              <a:prstGeom prst="line">
                <a:avLst/>
              </a:prstGeom>
              <a:ln w="76200">
                <a:solidFill>
                  <a:srgbClr val="0F049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1981200" y="2819400"/>
                <a:ext cx="3276600" cy="1"/>
              </a:xfrm>
              <a:prstGeom prst="line">
                <a:avLst/>
              </a:prstGeom>
              <a:ln w="76200">
                <a:solidFill>
                  <a:srgbClr val="0F049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2895600" y="3723167"/>
                <a:ext cx="3276600" cy="1"/>
              </a:xfrm>
              <a:prstGeom prst="line">
                <a:avLst/>
              </a:prstGeom>
              <a:ln w="76200">
                <a:solidFill>
                  <a:srgbClr val="0F049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Oval 11"/>
              <p:cNvSpPr/>
              <p:nvPr/>
            </p:nvSpPr>
            <p:spPr>
              <a:xfrm>
                <a:off x="2895600" y="3124200"/>
                <a:ext cx="609600" cy="1524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4121685" y="3127744"/>
                <a:ext cx="609600" cy="1524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Oval 13"/>
            <p:cNvSpPr/>
            <p:nvPr/>
          </p:nvSpPr>
          <p:spPr>
            <a:xfrm>
              <a:off x="3813074" y="5615940"/>
              <a:ext cx="87375" cy="45719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5037446" y="5619484"/>
              <a:ext cx="87375" cy="45719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5141459" y="5686607"/>
                  <a:ext cx="92557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𝑢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=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Λ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41459" y="5686607"/>
                  <a:ext cx="925575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3327911" y="5715000"/>
                  <a:ext cx="114507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𝑢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=−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Λ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27911" y="5715000"/>
                  <a:ext cx="1145076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853546" y="1828800"/>
                <a:ext cx="5612049" cy="13458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𝑘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Λ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  <m:sup>
                              <m:f>
                                <m:fPr>
                                  <m:ctrlP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func>
                                <m:funcPr>
                                  <m:ctrlP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3200" b="0" i="0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dim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32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/>
                                            </a:rPr>
                                            <m:t>ℳ</m:t>
                                          </m:r>
                                        </m:e>
                                        <m:sub>
                                          <m:r>
                                            <a:rPr lang="en-US" sz="32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</m:sup>
                          </m:sSubSup>
                          <m:nary>
                            <m:naryPr>
                              <m:supHide m:val="on"/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ℳ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𝑘</m:t>
                                  </m:r>
                                </m:sub>
                              </m:sSub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𝜇</m:t>
                                  </m:r>
                                  <m:d>
                                    <m:dPr>
                                      <m:ctrlP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  <m:t>𝑝</m:t>
                                      </m:r>
                                    </m:e>
                                  </m:d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𝜇</m:t>
                                  </m:r>
                                  <m:d>
                                    <m:dPr>
                                      <m:ctrlP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  <m:t>𝑆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en-US" sz="3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3546" y="1828800"/>
                <a:ext cx="5612049" cy="134588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401140" y="3201291"/>
            <a:ext cx="8209459" cy="2132711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878958" y="3352800"/>
                <a:ext cx="7086600" cy="17279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𝑍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𝐷𝑊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𝑍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𝑢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𝑗</m:t>
                              </m:r>
                            </m:sub>
                          </m:sSub>
                        </m:sub>
                        <m:sup/>
                        <m:e>
                          <m:sSubSup>
                            <m:sSubSupPr>
                              <m:ctrlP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𝑆𝑊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958" y="3352800"/>
                <a:ext cx="7086600" cy="172790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5352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8" grpId="0"/>
      <p:bldP spid="19" grpId="0" animBg="1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508591" y="-152400"/>
                <a:ext cx="8229600" cy="11430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u-Plane Integral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08591" y="-152400"/>
                <a:ext cx="8229600" cy="1143000"/>
              </a:xfrm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533400" y="990600"/>
            <a:ext cx="77366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Can be computed explicitly from QFT of LEET </a:t>
            </a:r>
            <a:endParaRPr lang="en-US" sz="32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24527" y="1736647"/>
                <a:ext cx="396140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FF0000"/>
                    </a:solidFill>
                  </a:rPr>
                  <a:t>Vanishes if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</m:sup>
                    </m:sSubSup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/>
                      </a:rPr>
                      <m:t>&gt;1</m:t>
                    </m:r>
                  </m:oMath>
                </a14:m>
                <a:r>
                  <a:rPr lang="en-US" sz="3200" dirty="0" smtClean="0">
                    <a:solidFill>
                      <a:srgbClr val="FF0000"/>
                    </a:solidFill>
                  </a:rPr>
                  <a:t> .  </a:t>
                </a:r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527" y="1736647"/>
                <a:ext cx="3961405" cy="584775"/>
              </a:xfrm>
              <a:prstGeom prst="rect">
                <a:avLst/>
              </a:prstGeom>
              <a:blipFill rotWithShape="1">
                <a:blip r:embed="rId3"/>
                <a:stretch>
                  <a:fillRect l="-3846" t="-13542" r="-3077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42730" y="2352813"/>
                <a:ext cx="3689600" cy="6035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𝑢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=∫</m:t>
                      </m:r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𝑑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rgbClr val="0000FF"/>
                          </a:solidFill>
                          <a:latin typeface="Cambria Math"/>
                        </a:rPr>
                        <m:t>u</m:t>
                      </m:r>
                      <m:r>
                        <a:rPr lang="en-US" sz="3200" b="0" i="0" smtClean="0">
                          <a:solidFill>
                            <a:srgbClr val="0000FF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rgbClr val="0000FF"/>
                          </a:solidFill>
                          <a:latin typeface="Cambria Math"/>
                        </a:rPr>
                        <m:t>d</m:t>
                      </m:r>
                      <m:acc>
                        <m:accPr>
                          <m:chr m:val="̅"/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u</m:t>
                          </m:r>
                        </m:e>
                      </m:acc>
                      <m:r>
                        <a:rPr lang="en-US" sz="3200" b="0" i="0" smtClean="0">
                          <a:solidFill>
                            <a:srgbClr val="0000FF"/>
                          </a:solidFill>
                          <a:latin typeface="Cambria Math"/>
                        </a:rPr>
                        <m:t>  </m:t>
                      </m:r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ℋ</m:t>
                      </m:r>
                      <m:r>
                        <a:rPr lang="en-US" sz="3200" b="0" i="0" smtClean="0">
                          <a:solidFill>
                            <a:srgbClr val="0000FF"/>
                          </a:solidFill>
                          <a:latin typeface="Cambria Math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rgbClr val="0000FF"/>
                          </a:solidFill>
                          <a:latin typeface="Cambria Math"/>
                        </a:rPr>
                        <m:t>Ψ</m:t>
                      </m:r>
                    </m:oMath>
                  </m:oMathPara>
                </a14:m>
                <a:endParaRPr lang="en-US" sz="3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2730" y="2352813"/>
                <a:ext cx="3689600" cy="60356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93462" y="3785206"/>
                <a:ext cx="821648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7030A0"/>
                        </a:solidFill>
                        <a:latin typeface="Cambria Math"/>
                      </a:rPr>
                      <m:t>Ψ</m:t>
                    </m:r>
                  </m:oMath>
                </a14:m>
                <a:r>
                  <a:rPr lang="en-US" sz="3200" dirty="0" smtClean="0">
                    <a:solidFill>
                      <a:srgbClr val="7030A0"/>
                    </a:solidFill>
                  </a:rPr>
                  <a:t>:    Sum over line bundles for the U(1) photon. </a:t>
                </a:r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462" y="3785206"/>
                <a:ext cx="8216480" cy="584775"/>
              </a:xfrm>
              <a:prstGeom prst="rect">
                <a:avLst/>
              </a:prstGeom>
              <a:blipFill rotWithShape="1">
                <a:blip r:embed="rId5"/>
                <a:stretch>
                  <a:fillRect t="-13542" r="-9273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432767" y="1767424"/>
                <a:ext cx="239501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rgbClr val="FF0000"/>
                    </a:solidFill>
                  </a:rPr>
                  <a:t>When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</m:sup>
                    </m:sSubSup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</a:rPr>
                      <m:t>=1:</m:t>
                    </m:r>
                  </m:oMath>
                </a14:m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2767" y="1767424"/>
                <a:ext cx="2395015" cy="523220"/>
              </a:xfrm>
              <a:prstGeom prst="rect">
                <a:avLst/>
              </a:prstGeom>
              <a:blipFill rotWithShape="1">
                <a:blip r:embed="rId8"/>
                <a:stretch>
                  <a:fillRect l="-5089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00440" y="3088306"/>
                <a:ext cx="852829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ℋ</m:t>
                    </m:r>
                  </m:oMath>
                </a14:m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is  </a:t>
                </a:r>
                <a:r>
                  <a:rPr lang="en-US" sz="3200" b="1" i="1" u="sng" dirty="0" smtClean="0">
                    <a:solidFill>
                      <a:srgbClr val="3366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holomorphic</a:t>
                </a:r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:r>
                  <a:rPr lang="en-US" sz="3200" b="1" i="1" u="sng" dirty="0" smtClean="0">
                    <a:solidFill>
                      <a:srgbClr val="FF339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metric-independent</a:t>
                </a:r>
                <a:endParaRPr lang="en-US" sz="3200" b="1" i="1" u="sng" dirty="0">
                  <a:solidFill>
                    <a:srgbClr val="FF339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40" y="3088306"/>
                <a:ext cx="8528297" cy="584775"/>
              </a:xfrm>
              <a:prstGeom prst="rect">
                <a:avLst/>
              </a:prstGeom>
              <a:blipFill rotWithShape="1">
                <a:blip r:embed="rId9"/>
                <a:stretch>
                  <a:fillRect t="-13542" r="-107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03667" y="4928175"/>
                <a:ext cx="8458200" cy="1348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rgbClr val="7030A0"/>
                          </a:solidFill>
                          <a:latin typeface="Cambria Math"/>
                          <a:cs typeface="Arial" panose="020B0604020202020204" pitchFamily="34" charset="0"/>
                        </a:rPr>
                        <m:t>Ψ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/>
                          <a:cs typeface="Arial" panose="020B0604020202020204" pitchFamily="34" charset="0"/>
                        </a:rPr>
                        <m:t>∼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𝜆</m:t>
                          </m:r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𝐿</m:t>
                              </m:r>
                            </m:e>
                          </m:d>
                        </m:sub>
                        <m:sup/>
                        <m:e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𝑖</m:t>
                              </m:r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𝜋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3200" b="0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𝜏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en-US" sz="3200" b="0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32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𝑢</m:t>
                                      </m:r>
                                    </m:e>
                                  </m:acc>
                                </m:e>
                              </m:d>
                              <m:sSubSup>
                                <m:sSubSupPr>
                                  <m:ctrlPr>
                                    <a:rPr lang="en-US" sz="3200" b="0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+</m:t>
                                  </m:r>
                                </m:sub>
                                <m:sup>
                                  <m:r>
                                    <a:rPr lang="en-US" sz="3200" b="0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𝑖</m:t>
                              </m:r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𝜋𝜏</m:t>
                              </m:r>
                              <m:d>
                                <m:dPr>
                                  <m:ctrlPr>
                                    <a:rPr lang="en-US" sz="3200" b="0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𝑢</m:t>
                                  </m:r>
                                </m:e>
                              </m:d>
                              <m:sSubSup>
                                <m:sSubSupPr>
                                  <m:ctrlPr>
                                    <a:rPr lang="en-US" sz="3200" b="0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−</m:t>
                                  </m:r>
                                </m:sub>
                                <m:sup>
                                  <m:r>
                                    <a:rPr lang="en-US" sz="3200" b="0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bSup>
                            </m:sup>
                          </m:sSup>
                        </m:e>
                      </m:nary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667" y="4928175"/>
                <a:ext cx="8458200" cy="1348318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293462" y="6220418"/>
            <a:ext cx="85699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u="sng" dirty="0" smtClean="0">
                <a:solidFill>
                  <a:srgbClr val="33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holomorphic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3200" b="1" i="1" u="sng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metric- DEPENDENT</a:t>
            </a:r>
            <a:endParaRPr lang="en-US" sz="3200" b="1" i="1" u="sng" dirty="0">
              <a:solidFill>
                <a:srgbClr val="FF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0440" y="4394790"/>
            <a:ext cx="75632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(Remnant of sum over SU(2) gauge bundles.) </a:t>
            </a:r>
            <a:endParaRPr lang="en-US" sz="28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068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5" grpId="0"/>
      <p:bldP spid="9" grpId="0"/>
      <p:bldP spid="10" grpId="0"/>
      <p:bldP spid="11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914400" y="1684393"/>
            <a:ext cx="7924800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00100" y="2603956"/>
            <a:ext cx="815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Carboniferous: SW Theory &amp; u-plane Derivation </a:t>
            </a:r>
          </a:p>
          <a:p>
            <a:r>
              <a:rPr lang="en-US" sz="2800" dirty="0" smtClean="0"/>
              <a:t>Of Witten’s </a:t>
            </a:r>
            <a:r>
              <a:rPr lang="en-US" sz="2800" dirty="0"/>
              <a:t>C</a:t>
            </a:r>
            <a:r>
              <a:rPr lang="en-US" sz="2800" dirty="0" smtClean="0"/>
              <a:t>onjecture.  </a:t>
            </a:r>
            <a:endParaRPr lang="en-US" sz="2800" dirty="0"/>
          </a:p>
        </p:txBody>
      </p:sp>
      <p:sp>
        <p:nvSpPr>
          <p:cNvPr id="21" name="Oval 20"/>
          <p:cNvSpPr/>
          <p:nvPr/>
        </p:nvSpPr>
        <p:spPr>
          <a:xfrm>
            <a:off x="76200" y="4572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1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25078" y="16764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2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47735" y="27432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3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10856" y="3941833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Holocene: Three New Apps</a:t>
            </a:r>
            <a:endParaRPr lang="en-US" sz="2800" dirty="0"/>
          </a:p>
        </p:txBody>
      </p:sp>
      <p:sp>
        <p:nvSpPr>
          <p:cNvPr id="10" name="Oval 9"/>
          <p:cNvSpPr/>
          <p:nvPr/>
        </p:nvSpPr>
        <p:spPr>
          <a:xfrm>
            <a:off x="92149" y="4007853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4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27568" y="1676400"/>
            <a:ext cx="7543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 Cambrian: Witten Reads Donaldson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26805" y="50292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Holomorphic Anomaly &amp; Continuous Metric Dep.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914400" y="6004511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Back To The Future </a:t>
            </a:r>
            <a:endParaRPr lang="en-US" sz="2800" dirty="0"/>
          </a:p>
        </p:txBody>
      </p:sp>
      <p:sp>
        <p:nvSpPr>
          <p:cNvPr id="14" name="Oval 13"/>
          <p:cNvSpPr/>
          <p:nvPr/>
        </p:nvSpPr>
        <p:spPr>
          <a:xfrm>
            <a:off x="59892" y="5073955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5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70525" y="6037521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6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98451" y="42419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Introduction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81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397839" y="-37214"/>
                <a:ext cx="8229600" cy="11430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Initial Comments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97839" y="-37214"/>
                <a:ext cx="8229600" cy="1143000"/>
              </a:xfrm>
              <a:blipFill rotWithShape="1">
                <a:blip r:embed="rId3"/>
                <a:stretch>
                  <a:fillRect b="-8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-31898" y="3962400"/>
                <a:ext cx="914400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000FF"/>
                    </a:solidFill>
                  </a:rPr>
                  <a:t>(It is also related to integrals from number theory </a:t>
                </a:r>
              </a:p>
              <a:p>
                <a:r>
                  <a:rPr lang="en-US" sz="3200" dirty="0" smtClean="0">
                    <a:solidFill>
                      <a:srgbClr val="0000FF"/>
                    </a:solidFill>
                  </a:rPr>
                  <a:t>such as  ``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0000FF"/>
                        </a:solidFill>
                        <a:latin typeface="Cambria Math"/>
                      </a:rPr>
                      <m:t>Θ</m:t>
                    </m:r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/>
                      </a:rPr>
                      <m:t>−</m:t>
                    </m:r>
                  </m:oMath>
                </a14:m>
                <a:r>
                  <a:rPr lang="en-US" sz="3200" dirty="0" smtClean="0">
                    <a:solidFill>
                      <a:srgbClr val="0000FF"/>
                    </a:solidFill>
                  </a:rPr>
                  <a:t>lifts’’  and mock modular forms…) </a:t>
                </a:r>
                <a:endParaRPr lang="en-US" sz="3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1898" y="3962400"/>
                <a:ext cx="9144000" cy="1077218"/>
              </a:xfrm>
              <a:prstGeom prst="rect">
                <a:avLst/>
              </a:prstGeom>
              <a:blipFill rotWithShape="1">
                <a:blip r:embed="rId4"/>
                <a:stretch>
                  <a:fillRect l="-1733" t="-7345" r="-333" b="-17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143000" y="1282993"/>
                <a:ext cx="71247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𝑢</m:t>
                        </m:r>
                      </m:sub>
                    </m:sSub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/>
                      </a:rPr>
                      <m:t>  </m:t>
                    </m:r>
                  </m:oMath>
                </a14:m>
                <a:r>
                  <a:rPr lang="en-US" sz="4000" dirty="0" smtClean="0">
                    <a:solidFill>
                      <a:srgbClr val="7030A0"/>
                    </a:solidFill>
                  </a:rPr>
                  <a:t>is  a very subtle integral. </a:t>
                </a:r>
                <a:endParaRPr lang="en-US" sz="4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1282993"/>
                <a:ext cx="7124700" cy="707886"/>
              </a:xfrm>
              <a:prstGeom prst="rect">
                <a:avLst/>
              </a:prstGeom>
              <a:blipFill rotWithShape="1">
                <a:blip r:embed="rId5"/>
                <a:stretch>
                  <a:fillRect t="-15385" b="-35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09600" y="2286000"/>
                <a:ext cx="7760875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solidFill>
                      <a:srgbClr val="FF0000"/>
                    </a:solidFill>
                  </a:rPr>
                  <a:t>It requires careful regularization </a:t>
                </a:r>
              </a:p>
              <a:p>
                <a:r>
                  <a:rPr lang="en-US" sz="4000" dirty="0">
                    <a:solidFill>
                      <a:srgbClr val="FF0000"/>
                    </a:solidFill>
                  </a:rPr>
                  <a:t> </a:t>
                </a:r>
                <a:r>
                  <a:rPr lang="en-US" sz="4000" dirty="0" smtClean="0">
                    <a:solidFill>
                      <a:srgbClr val="FF0000"/>
                    </a:solidFill>
                  </a:rPr>
                  <a:t>            and definition</a:t>
                </a:r>
                <a14:m>
                  <m:oMath xmlns:m="http://schemas.openxmlformats.org/officeDocument/2006/math">
                    <m:r>
                      <a:rPr lang="en-US" sz="4000" b="0" i="0" smtClean="0">
                        <a:solidFill>
                          <a:srgbClr val="FF0000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286000"/>
                <a:ext cx="7760875" cy="1323439"/>
              </a:xfrm>
              <a:prstGeom prst="rect">
                <a:avLst/>
              </a:prstGeom>
              <a:blipFill rotWithShape="1">
                <a:blip r:embed="rId6"/>
                <a:stretch>
                  <a:fillRect l="-2749" t="-8295" b="-18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773524" y="5362400"/>
            <a:ext cx="75969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But first let’s finish writing down the </a:t>
            </a:r>
          </a:p>
          <a:p>
            <a:r>
              <a:rPr lang="en-US" sz="3600" dirty="0" smtClean="0">
                <a:solidFill>
                  <a:srgbClr val="C00000"/>
                </a:solidFill>
              </a:rPr>
              <a:t>full answer for the partition function. </a:t>
            </a:r>
            <a:endParaRPr lang="en-US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848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367697" y="-228600"/>
                <a:ext cx="8229600" cy="11430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Contributions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𝒰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67697" y="-228600"/>
                <a:ext cx="8229600" cy="1143000"/>
              </a:xfrm>
              <a:blipFill rotWithShape="1">
                <a:blip r:embed="rId3"/>
                <a:stretch>
                  <a:fillRect b="-5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219200" y="685800"/>
                <a:ext cx="6843412" cy="12055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C00000"/>
                    </a:solidFill>
                  </a:rPr>
                  <a:t>Path integral for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/>
                      </a:rPr>
                      <m:t>𝑈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1</m:t>
                            </m:r>
                          </m:e>
                        </m:d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3200" dirty="0" smtClean="0">
                    <a:solidFill>
                      <a:srgbClr val="C00000"/>
                    </a:solidFill>
                  </a:rPr>
                  <a:t>VM + HM: </a:t>
                </a:r>
              </a:p>
              <a:p>
                <a:r>
                  <a:rPr lang="en-US" sz="3200" dirty="0" smtClean="0">
                    <a:solidFill>
                      <a:srgbClr val="C00000"/>
                    </a:solidFill>
                  </a:rPr>
                  <a:t>General considerations imply</a:t>
                </a:r>
                <a:r>
                  <a:rPr lang="en-US" sz="32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𝑗</m:t>
                        </m:r>
                      </m:sub>
                      <m:sup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𝑆𝑊</m:t>
                        </m:r>
                      </m:sup>
                    </m:sSubSup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/>
                      </a:rPr>
                      <m:t>= </m:t>
                    </m:r>
                  </m:oMath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685800"/>
                <a:ext cx="6843412" cy="1205523"/>
              </a:xfrm>
              <a:prstGeom prst="rect">
                <a:avLst/>
              </a:prstGeom>
              <a:blipFill rotWithShape="1">
                <a:blip r:embed="rId4"/>
                <a:stretch>
                  <a:fillRect l="-2226" t="-7107" b="-10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44660" y="1752599"/>
                <a:ext cx="7248651" cy="15773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𝜆</m:t>
                          </m:r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∈</m:t>
                          </m:r>
                          <m:f>
                            <m:fPr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𝑋</m:t>
                              </m:r>
                            </m:e>
                          </m:d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𝑋</m:t>
                              </m:r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ℤ</m:t>
                              </m:r>
                            </m:e>
                          </m:d>
                        </m:sub>
                        <m:sup/>
                        <m:e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𝑆𝑊</m:t>
                          </m:r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𝜆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𝜋</m:t>
                              </m:r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𝜆</m:t>
                              </m:r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sup>
                          </m:sSup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𝜆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𝑝</m:t>
                              </m:r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𝑆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3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660" y="1752599"/>
                <a:ext cx="7248651" cy="157735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0" y="3913499"/>
                <a:ext cx="9227334" cy="14184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𝜆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𝑝</m:t>
                          </m:r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𝑅𝑒𝑠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[ 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</m:num>
                            <m:den>
                              <m:sSubSup>
                                <m:sSubSupPr>
                                  <m:ctrlPr>
                                    <a:rPr 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1+</m:t>
                                  </m:r>
                                  <m:f>
                                    <m:fPr>
                                      <m:ctrlPr>
                                        <a:rPr lang="en-US" sz="24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</a:rPr>
                                        <m:t>𝑑</m:t>
                                      </m:r>
                                      <m:d>
                                        <m:dPr>
                                          <m:ctrlPr>
                                            <a:rPr lang="en-US" sz="2400" b="0" i="1" smtClean="0">
                                              <a:solidFill>
                                                <a:srgbClr val="00B05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b="0" i="1" smtClean="0">
                                              <a:solidFill>
                                                <a:srgbClr val="00B050"/>
                                              </a:solidFill>
                                              <a:latin typeface="Cambria Math"/>
                                            </a:rPr>
                                            <m:t>𝜆</m:t>
                                          </m:r>
                                        </m:e>
                                      </m:d>
                                    </m:num>
                                    <m:den>
                                      <m:r>
                                        <a:rPr lang="en-US" sz="24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bSup>
                            </m:den>
                          </m:f>
                        </m:e>
                      </m:d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𝒆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𝒑𝒖</m:t>
                          </m:r>
                          <m: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𝑺</m:t>
                              </m:r>
                            </m:e>
                            <m:sup>
                              <m:r>
                                <a:rPr lang="en-US" sz="2400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𝑻</m:t>
                          </m:r>
                          <m:d>
                            <m:dPr>
                              <m:ctrlPr>
                                <a:rPr lang="en-US" sz="2400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𝒖</m:t>
                              </m:r>
                            </m:e>
                          </m:d>
                          <m: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𝒊</m:t>
                          </m:r>
                          <m: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 </m:t>
                          </m:r>
                          <m:d>
                            <m:dPr>
                              <m:ctrlPr>
                                <a:rPr lang="en-US" sz="2400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1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1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𝒅𝒖</m:t>
                                  </m:r>
                                </m:num>
                                <m:den>
                                  <m:r>
                                    <a:rPr lang="en-US" sz="2400" b="1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𝒅</m:t>
                                  </m:r>
                                  <m:sSub>
                                    <m:sSubPr>
                                      <m:ctrlPr>
                                        <a:rPr lang="en-US" sz="2400" b="1" i="1" smtClean="0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1" smtClean="0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</a:rPr>
                                        <m:t>𝒂</m:t>
                                      </m:r>
                                    </m:e>
                                    <m:sub>
                                      <m:r>
                                        <a:rPr lang="en-US" sz="2400" b="1" i="1" smtClean="0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</a:rPr>
                                        <m:t>𝒋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𝑺</m:t>
                          </m:r>
                          <m: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⋅</m:t>
                          </m:r>
                          <m: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𝝀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𝑪</m:t>
                      </m:r>
                      <m:sSup>
                        <m:sSupPr>
                          <m:ctrlP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𝒖</m:t>
                              </m:r>
                            </m:e>
                          </m:d>
                        </m:e>
                        <m:sup>
                          <m:sSup>
                            <m:sSupPr>
                              <m:ctrlP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𝝀</m:t>
                              </m:r>
                            </m:e>
                            <m:sup>
                              <m: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sup>
                      </m:sSup>
                      <m:r>
                        <a:rPr lang="en-US" sz="2400" b="0" i="1" smtClean="0">
                          <a:solidFill>
                            <a:srgbClr val="FF33CC"/>
                          </a:solidFill>
                          <a:latin typeface="Cambria Math"/>
                        </a:rPr>
                        <m:t>𝑃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33CC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FF33CC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FF33CC"/>
                                  </a:solidFill>
                                  <a:latin typeface="Cambria Math"/>
                                </a:rPr>
                                <m:t>𝑢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𝜎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𝐸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𝑢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𝜒</m:t>
                          </m:r>
                        </m:sup>
                      </m:sSup>
                      <m:r>
                        <a:rPr lang="en-US" sz="2400" b="0" i="0" smtClean="0">
                          <a:solidFill>
                            <a:srgbClr val="00B050"/>
                          </a:solidFill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913499"/>
                <a:ext cx="9227334" cy="14184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09600" y="5773472"/>
                <a:ext cx="3579121" cy="10845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𝜆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b="0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𝜆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e>
                            <m:sub/>
                            <m:sup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5773472"/>
                <a:ext cx="3579121" cy="108452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851878" y="5988147"/>
                <a:ext cx="3052246" cy="6528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b/>
                        <m:sup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=2</m:t>
                      </m:r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𝜒</m:t>
                      </m:r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+3 </m:t>
                      </m:r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𝜎</m:t>
                      </m:r>
                    </m:oMath>
                  </m:oMathPara>
                </a14:m>
                <a:endParaRPr lang="en-US" sz="36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1878" y="5988147"/>
                <a:ext cx="3052246" cy="65287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3854" y="5194875"/>
            <a:ext cx="96760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err="1" smtClean="0">
                <a:solidFill>
                  <a:srgbClr val="7030A0"/>
                </a:solidFill>
              </a:rPr>
              <a:t>C</a:t>
            </a:r>
            <a:r>
              <a:rPr lang="en-US" sz="3200" i="1" dirty="0" err="1" smtClean="0">
                <a:solidFill>
                  <a:srgbClr val="FF0000"/>
                </a:solidFill>
              </a:rPr>
              <a:t>,</a:t>
            </a:r>
            <a:r>
              <a:rPr lang="en-US" sz="3200" i="1" dirty="0" err="1" smtClean="0">
                <a:solidFill>
                  <a:srgbClr val="FF3399"/>
                </a:solidFill>
              </a:rPr>
              <a:t>P</a:t>
            </a:r>
            <a:r>
              <a:rPr lang="en-US" sz="3200" i="1" dirty="0" err="1" smtClean="0">
                <a:solidFill>
                  <a:srgbClr val="FF0000"/>
                </a:solidFill>
              </a:rPr>
              <a:t>,</a:t>
            </a:r>
            <a:r>
              <a:rPr lang="en-US" sz="3200" i="1" dirty="0" err="1" smtClean="0">
                <a:solidFill>
                  <a:srgbClr val="0000FF"/>
                </a:solidFill>
              </a:rPr>
              <a:t>E</a:t>
            </a:r>
            <a:r>
              <a:rPr lang="en-US" sz="3200" dirty="0" err="1" smtClean="0">
                <a:solidFill>
                  <a:srgbClr val="FF0000"/>
                </a:solidFill>
              </a:rPr>
              <a:t>:Universal</a:t>
            </a:r>
            <a:r>
              <a:rPr lang="en-US" sz="3200" dirty="0" smtClean="0">
                <a:solidFill>
                  <a:srgbClr val="FF0000"/>
                </a:solidFill>
              </a:rPr>
              <a:t> functions. In principle computable. </a:t>
            </a:r>
            <a:endParaRPr lang="en-US" sz="32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0493" y="3289161"/>
                <a:ext cx="4272908" cy="6243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7030A0"/>
                    </a:solidFill>
                  </a:rPr>
                  <a:t>Special coordinate: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srgbClr val="7030A0"/>
                    </a:solidFill>
                  </a:rPr>
                  <a:t> </a:t>
                </a:r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93" y="3289161"/>
                <a:ext cx="4272908" cy="624338"/>
              </a:xfrm>
              <a:prstGeom prst="rect">
                <a:avLst/>
              </a:prstGeom>
              <a:blipFill rotWithShape="1">
                <a:blip r:embed="rId9"/>
                <a:stretch>
                  <a:fillRect l="-3709" t="-13725" b="-24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604394" y="3274013"/>
                <a:ext cx="4193446" cy="5952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𝑢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𝑗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𝜅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𝑗</m:t>
                          </m:r>
                        </m:sub>
                      </m:sSub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𝑗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𝒪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/>
                          <a:cs typeface="Arial" panose="020B0604020202020204" pitchFamily="34" charset="0"/>
                        </a:rPr>
                        <m:t>(</m:t>
                      </m:r>
                      <m:sSubSup>
                        <m:sSubSupPr>
                          <m:ctrlP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𝑗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bSup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4394" y="3274013"/>
                <a:ext cx="4193446" cy="595291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1310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the tail that wags the d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96338"/>
            <a:ext cx="5583865" cy="6688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816" y="-179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Deriving C,P,E From Wall-Crossing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49445" y="1219200"/>
                <a:ext cx="8533490" cy="11356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𝜇𝜈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𝑢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=∫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𝑇𝑜𝑡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𝑑𝑒𝑟𝑖𝑣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∮"/>
                          <m:supHide m:val="on"/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∞</m:t>
                          </m:r>
                        </m:sub>
                        <m:sup/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𝑑𝑢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….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</m:t>
                          </m:r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naryPr>
                            <m:sub/>
                            <m:sup/>
                            <m:e>
                              <m:nary>
                                <m:naryPr>
                                  <m:chr m:val="∮"/>
                                  <m:supHide m:val="on"/>
                                  <m:ctrlP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𝑑𝑢</m:t>
                                  </m:r>
                                  <m:d>
                                    <m:dPr>
                                      <m:ctrlPr>
                                        <a:rPr lang="en-US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…</m:t>
                                      </m:r>
                                    </m:e>
                                  </m:d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445" y="1219200"/>
                <a:ext cx="8533490" cy="113569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-5316" y="2438400"/>
                <a:ext cx="88149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rgbClr val="0000FF"/>
                    </a:solidFill>
                  </a:rPr>
                  <a:t> piecewise constant: Discontinuous jumps across walls: </a:t>
                </a:r>
                <a:endParaRPr lang="en-US" sz="2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316" y="2438400"/>
                <a:ext cx="8814914" cy="523220"/>
              </a:xfrm>
              <a:prstGeom prst="rect">
                <a:avLst/>
              </a:prstGeom>
              <a:blipFill rotWithShape="1">
                <a:blip r:embed="rId4"/>
                <a:stretch>
                  <a:fillRect t="-11628" r="-80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09600" y="3200400"/>
                <a:ext cx="7091172" cy="6735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Δ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𝑗</m:t>
                          </m:r>
                        </m:sub>
                      </m:sSub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𝑢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rgbClr val="0000FF"/>
                          </a:solidFill>
                          <a:latin typeface="Cambria Math"/>
                        </a:rPr>
                        <m:t>Δ</m:t>
                      </m:r>
                      <m:sSubSup>
                        <m:sSubSupPr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𝑗</m:t>
                          </m:r>
                        </m:sub>
                        <m:sup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𝑆𝑊</m:t>
                          </m:r>
                        </m:sup>
                      </m:sSubSup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=0⇒  </m:t>
                      </m:r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𝐶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𝑢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, </m:t>
                      </m:r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𝑢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, </m:t>
                      </m:r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𝑢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3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200400"/>
                <a:ext cx="7091172" cy="67351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76176" y="4217581"/>
                <a:ext cx="75438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Then 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600" b="0" i="1" dirty="0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3600" b="0" i="1" dirty="0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sz="3600" b="0" i="1" dirty="0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sub>
                      <m:sup>
                        <m:r>
                          <a:rPr lang="en-US" sz="3600" b="0" i="1" dirty="0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+</m:t>
                        </m:r>
                      </m:sup>
                    </m:sSubSup>
                    <m:r>
                      <a:rPr lang="en-US" sz="3600" b="0" i="1" dirty="0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&gt;1 , </m:t>
                    </m:r>
                    <m:sSub>
                      <m:sSubPr>
                        <m:ctrlPr>
                          <a:rPr lang="en-US" sz="3600" b="0" i="1" dirty="0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dirty="0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𝑍</m:t>
                        </m:r>
                      </m:e>
                      <m:sub>
                        <m:r>
                          <a:rPr lang="en-US" sz="3600" b="0" i="1" dirty="0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𝑢</m:t>
                        </m:r>
                      </m:sub>
                    </m:sSub>
                    <m:r>
                      <a:rPr lang="en-US" sz="3600" b="0" i="1" dirty="0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=0,  </m:t>
                    </m:r>
                  </m:oMath>
                </a14:m>
                <a:r>
                  <a:rPr lang="en-US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but we know the couplings to 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𝑍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𝑆𝑊</m:t>
                        </m:r>
                      </m:sub>
                    </m:sSub>
                  </m:oMath>
                </a14:m>
                <a:r>
                  <a:rPr lang="en-US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! </a:t>
                </a:r>
                <a:endParaRPr lang="en-US" sz="36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176" y="4217581"/>
                <a:ext cx="7543800" cy="1200329"/>
              </a:xfrm>
              <a:prstGeom prst="rect">
                <a:avLst/>
              </a:prstGeom>
              <a:blipFill rotWithShape="1">
                <a:blip r:embed="rId6"/>
                <a:stretch>
                  <a:fillRect l="-2423" t="-7614" r="-3473" b="-18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30241" y="5867400"/>
                <a:ext cx="75438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𝑍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sz="4000" i="1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is the tail that wags the dog. </a:t>
                </a:r>
                <a:endParaRPr lang="en-US" sz="4000" i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241" y="5867400"/>
                <a:ext cx="7543800" cy="707886"/>
              </a:xfrm>
              <a:prstGeom prst="rect">
                <a:avLst/>
              </a:prstGeom>
              <a:blipFill rotWithShape="1">
                <a:blip r:embed="rId7"/>
                <a:stretch>
                  <a:fillRect t="-15517" b="-35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9975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  <p:bldP spid="9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405" y="-138223"/>
            <a:ext cx="8229600" cy="1143000"/>
          </a:xfrm>
        </p:spPr>
        <p:txBody>
          <a:bodyPr/>
          <a:lstStyle/>
          <a:p>
            <a:r>
              <a:rPr lang="en-US" dirty="0" smtClean="0"/>
              <a:t>Witten Conjecture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23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6200" y="940310"/>
                <a:ext cx="8991599" cy="12311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0000FF"/>
                    </a:solidFill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/>
                      </a:rPr>
                      <m:t>⇒  </m:t>
                    </m:r>
                  </m:oMath>
                </a14:m>
                <a:r>
                  <a:rPr lang="en-US" sz="3600" dirty="0" smtClean="0">
                    <a:solidFill>
                      <a:srgbClr val="0000FF"/>
                    </a:solidFill>
                  </a:rPr>
                  <a:t>a formula for all X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pPr>
                      <m:e>
                        <m:sSubSup>
                          <m:sSubSupPr>
                            <m:ctrlP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  <m:sup/>
                        </m:sSubSup>
                      </m:e>
                      <m:sup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+</m:t>
                        </m:r>
                      </m:sup>
                    </m:sSup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/>
                      </a:rPr>
                      <m:t>&gt;0.</m:t>
                    </m:r>
                    <m:r>
                      <a:rPr lang="en-US" sz="3600" b="0" i="0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3600" dirty="0" smtClean="0">
                    <a:solidFill>
                      <a:srgbClr val="0000FF"/>
                    </a:solidFill>
                  </a:rPr>
                  <a:t>For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+</m:t>
                        </m:r>
                      </m:sup>
                    </m:sSubSup>
                    <m:d>
                      <m:dPr>
                        <m:ctrlP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/>
                      </a:rPr>
                      <m:t>&gt;1</m:t>
                    </m:r>
                  </m:oMath>
                </a14:m>
                <a:r>
                  <a:rPr lang="en-US" sz="1400" dirty="0" smtClean="0">
                    <a:solidFill>
                      <a:srgbClr val="0000FF"/>
                    </a:solidFill>
                  </a:rPr>
                  <a:t>   </a:t>
                </a:r>
                <a:r>
                  <a:rPr lang="en-US" sz="3600" dirty="0" smtClean="0">
                    <a:solidFill>
                      <a:srgbClr val="0000FF"/>
                    </a:solidFill>
                  </a:rPr>
                  <a:t>we derive ``Witten’s conjecture’’: </a:t>
                </a:r>
                <a:endParaRPr lang="en-US" sz="3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940310"/>
                <a:ext cx="8991599" cy="1231171"/>
              </a:xfrm>
              <a:prstGeom prst="rect">
                <a:avLst/>
              </a:prstGeom>
              <a:blipFill rotWithShape="1">
                <a:blip r:embed="rId3"/>
                <a:stretch>
                  <a:fillRect t="-4950" r="-3121" b="-178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-13904" y="2667000"/>
                <a:ext cx="9171806" cy="7645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𝐷𝑊</m:t>
                          </m:r>
                        </m:sub>
                        <m:sup/>
                      </m:sSubSup>
                      <m:d>
                        <m:d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𝑝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e>
                        <m:sup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h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(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+2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𝑝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</m:sup>
                      </m:sSup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𝜆</m:t>
                          </m:r>
                        </m:sub>
                        <m:sup/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𝑆𝑊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𝜆</m:t>
                              </m:r>
                            </m:e>
                          </m:d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𝜋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𝜆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sup>
                          </m:sSup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𝑆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⋅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𝜆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</m:t>
                          </m:r>
                        </m:e>
                      </m:nary>
                      <m:sSup>
                        <m:sSup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−2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𝑝</m:t>
                          </m:r>
                        </m:sup>
                      </m:sSup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𝜆</m:t>
                          </m:r>
                        </m:sub>
                        <m:sup/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𝑆𝑊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𝜆</m:t>
                              </m:r>
                            </m:e>
                          </m:d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𝜋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𝜆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sup>
                          </m:sSup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−2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𝑖𝑆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⋅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𝜆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904" y="2667000"/>
                <a:ext cx="9171806" cy="76450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474635" y="3592653"/>
                <a:ext cx="2235164" cy="9836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𝜒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h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𝜒</m:t>
                          </m:r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𝜎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4635" y="3592653"/>
                <a:ext cx="2235164" cy="98366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267200" y="3761321"/>
                <a:ext cx="305224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=2</m:t>
                      </m:r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𝜒</m:t>
                      </m:r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+3 </m:t>
                      </m:r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𝜎</m:t>
                      </m:r>
                    </m:oMath>
                  </m:oMathPara>
                </a14:m>
                <a:endParaRPr lang="en-US" sz="36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3761321"/>
                <a:ext cx="3052246" cy="64633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172586" y="4935021"/>
                <a:ext cx="4575548" cy="1754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00B050"/>
                    </a:solidFill>
                  </a:rPr>
                  <a:t>Example: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B050"/>
                        </a:solidFill>
                        <a:latin typeface="Cambria Math"/>
                      </a:rPr>
                      <m:t>𝑋</m:t>
                    </m:r>
                    <m:r>
                      <a:rPr lang="en-US" sz="3600" b="0" i="1" smtClean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r>
                      <a:rPr lang="en-US" sz="3600" b="0" i="1" smtClean="0">
                        <a:solidFill>
                          <a:srgbClr val="00B050"/>
                        </a:solidFill>
                        <a:latin typeface="Cambria Math"/>
                      </a:rPr>
                      <m:t>𝐾</m:t>
                    </m:r>
                    <m:r>
                      <a:rPr lang="en-US" sz="3600" b="0" i="1" smtClean="0">
                        <a:solidFill>
                          <a:srgbClr val="00B050"/>
                        </a:solidFill>
                        <a:latin typeface="Cambria Math"/>
                      </a:rPr>
                      <m:t>3:   </m:t>
                    </m:r>
                  </m:oMath>
                </a14:m>
                <a:endParaRPr lang="en-US" sz="3600" b="0" i="1" dirty="0" smtClean="0">
                  <a:solidFill>
                    <a:srgbClr val="00B050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𝑍</m:t>
                      </m:r>
                      <m:r>
                        <a:rPr lang="en-US" sz="36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3600" b="0" i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sinh</m:t>
                          </m:r>
                        </m:fName>
                        <m:e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(</m:t>
                          </m:r>
                          <m:f>
                            <m:fPr>
                              <m:ctrlPr>
                                <a:rPr lang="en-US" sz="36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36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  <m:sup>
                                  <m:r>
                                    <a:rPr lang="en-US" sz="36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36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+2 </m:t>
                          </m:r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𝑝</m:t>
                          </m:r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36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2586" y="4935021"/>
                <a:ext cx="4575548" cy="1754326"/>
              </a:xfrm>
              <a:prstGeom prst="rect">
                <a:avLst/>
              </a:prstGeom>
              <a:blipFill rotWithShape="1">
                <a:blip r:embed="rId7"/>
                <a:stretch>
                  <a:fillRect l="-3995" t="-5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4813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5" grpId="0"/>
      <p:bldP spid="7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381000" y="-15949"/>
                <a:ext cx="8229600" cy="11430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Generalization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𝑓𝑙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&gt;0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81000" y="-15949"/>
                <a:ext cx="8229600" cy="1143000"/>
              </a:xfrm>
              <a:blipFill rotWithShape="1">
                <a:blip r:embed="rId2"/>
                <a:stretch>
                  <a:fillRect b="-5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362200" y="1063911"/>
                <a:ext cx="6139438" cy="15750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𝑍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𝑝</m:t>
                          </m:r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;</m:t>
                          </m:r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𝑆</m:t>
                          </m:r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2+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𝑓𝑙</m:t>
                              </m:r>
                            </m:sub>
                          </m:sSub>
                        </m:sup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𝑍</m:t>
                          </m:r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𝑝</m:t>
                          </m:r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𝑆</m:t>
                          </m:r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1063911"/>
                <a:ext cx="6139438" cy="157504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1441" y="2501794"/>
                <a:ext cx="7917167" cy="11378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𝑍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𝑆</m:t>
                          </m:r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𝛼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𝜒</m:t>
                          </m:r>
                        </m:sup>
                      </m:sSup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𝛽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𝜎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𝜆</m:t>
                          </m:r>
                        </m:sub>
                        <m:sup/>
                        <m:e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𝑆𝑊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𝜆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𝜋</m:t>
                              </m:r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𝜆</m:t>
                              </m:r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sup>
                          </m:sSup>
                        </m:e>
                      </m:nary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𝑝</m:t>
                      </m:r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𝑆</m:t>
                      </m:r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41" y="2501794"/>
                <a:ext cx="7917167" cy="113787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33400" y="4800600"/>
                <a:ext cx="8244359" cy="18432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3600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3600" b="0" i="1" dirty="0" smtClean="0">
                        <a:solidFill>
                          <a:srgbClr val="00B050"/>
                        </a:solidFill>
                        <a:latin typeface="Cambria Math"/>
                      </a:rPr>
                      <m:t>(</m:t>
                    </m:r>
                    <m:r>
                      <a:rPr lang="en-US" sz="3600" b="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  <m:r>
                      <a:rPr lang="en-US" sz="3600" b="0" i="1" dirty="0" smtClean="0">
                        <a:solidFill>
                          <a:srgbClr val="00B050"/>
                        </a:solidFill>
                        <a:latin typeface="Cambria Math"/>
                      </a:rPr>
                      <m:t>,</m:t>
                    </m:r>
                    <m:r>
                      <a:rPr lang="en-US" sz="3600" b="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𝑆</m:t>
                    </m:r>
                    <m:r>
                      <a:rPr lang="en-US" sz="3600" b="0" i="1" dirty="0" smtClean="0">
                        <a:solidFill>
                          <a:srgbClr val="00B05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3600" dirty="0" smtClean="0">
                    <a:solidFill>
                      <a:srgbClr val="00B050"/>
                    </a:solidFill>
                  </a:rPr>
                  <a:t> is computable explicitly as a function of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  <m:r>
                      <a:rPr lang="en-US" sz="3600" b="0" i="1" smtClean="0">
                        <a:solidFill>
                          <a:srgbClr val="00B050"/>
                        </a:solidFill>
                        <a:latin typeface="Cambria Math"/>
                      </a:rPr>
                      <m:t>,</m:t>
                    </m:r>
                    <m:r>
                      <a:rPr lang="en-US" sz="3600" b="0" i="1" smtClean="0">
                        <a:solidFill>
                          <a:srgbClr val="00B050"/>
                        </a:solidFill>
                        <a:latin typeface="Cambria Math"/>
                      </a:rPr>
                      <m:t>𝑆</m:t>
                    </m:r>
                    <m:r>
                      <a:rPr lang="en-US" sz="3600" b="0" i="1" smtClean="0">
                        <a:solidFill>
                          <a:srgbClr val="00B050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𝑓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00B050"/>
                        </a:solidFill>
                        <a:latin typeface="Cambria Math"/>
                      </a:rPr>
                      <m:t>,</m:t>
                    </m:r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00B050"/>
                        </a:solidFill>
                        <a:latin typeface="Cambria Math"/>
                      </a:rPr>
                      <m:t>Λ</m:t>
                    </m:r>
                    <m:r>
                      <a:rPr lang="en-US" sz="3600" b="0" i="1" smtClean="0">
                        <a:solidFill>
                          <a:srgbClr val="00B050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𝜏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3600" dirty="0" smtClean="0">
                    <a:solidFill>
                      <a:srgbClr val="00B050"/>
                    </a:solidFill>
                  </a:rPr>
                  <a:t> from first order degeneration of the SW curve. </a:t>
                </a:r>
                <a:endParaRPr lang="en-US" sz="36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4800600"/>
                <a:ext cx="8244359" cy="1843262"/>
              </a:xfrm>
              <a:prstGeom prst="rect">
                <a:avLst/>
              </a:prstGeom>
              <a:blipFill rotWithShape="1">
                <a:blip r:embed="rId5"/>
                <a:stretch>
                  <a:fillRect l="-2293" t="-5298" r="-740" b="-11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80753" y="1497491"/>
                <a:ext cx="198035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</m:t>
                          </m:r>
                        </m:sup>
                      </m:sSubSup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&gt;1 </m:t>
                      </m:r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753" y="1497491"/>
                <a:ext cx="1980350" cy="70788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971800" y="3799022"/>
                <a:ext cx="7196346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C00000"/>
                    </a:solidFill>
                  </a:rPr>
                  <a:t>X  is SWST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/>
                      </a:rPr>
                      <m:t>⇒</m:t>
                    </m:r>
                  </m:oMath>
                </a14:m>
                <a:endParaRPr lang="en-US" sz="3200" b="0" dirty="0" smtClean="0">
                  <a:solidFill>
                    <a:srgbClr val="C00000"/>
                  </a:solidFill>
                </a:endParaRP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3799022"/>
                <a:ext cx="7196346" cy="1077218"/>
              </a:xfrm>
              <a:prstGeom prst="rect">
                <a:avLst/>
              </a:prstGeom>
              <a:blipFill rotWithShape="1">
                <a:blip r:embed="rId8"/>
                <a:stretch>
                  <a:fillRect l="-2203" t="-6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2173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  <p:bldP spid="3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62894" y="381000"/>
                <a:ext cx="8436156" cy="9221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𝑝</m:t>
                        </m:r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𝑠</m:t>
                        </m:r>
                      </m:e>
                    </m:d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𝑗</m:t>
                        </m:r>
                      </m:sub>
                      <m:sup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𝜒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h</m:t>
                            </m:r>
                          </m:sub>
                        </m:sSub>
                      </m:sup>
                    </m:sSubSup>
                    <m:sSup>
                      <m:sSup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𝑑𝑢</m:t>
                                </m:r>
                              </m:num>
                              <m:den>
                                <m:r>
                                  <a:rPr lang="en-US" sz="2400" i="1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𝑑𝑎</m:t>
                                </m:r>
                              </m:den>
                            </m:f>
                          </m:e>
                        </m:d>
                      </m:e>
                      <m:sup>
                        <m:sSub>
                          <m:sSubPr>
                            <m:ctrlP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𝜒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h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𝜎</m:t>
                        </m:r>
                      </m:sup>
                    </m:sSup>
                    <m:func>
                      <m:funcPr>
                        <m:ctrlP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 2</m:t>
                            </m:r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𝑝</m:t>
                            </m:r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400" b="0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𝑆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𝑇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rgbClr val="7030A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7030A0"/>
                                        </a:solidFill>
                                        <a:latin typeface="Cambria Math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rgbClr val="7030A0"/>
                                        </a:solidFill>
                                        <a:latin typeface="Cambria Math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𝑖</m:t>
                            </m:r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ctrlPr>
                                      <a:rPr lang="en-US" sz="2400" b="0" i="1" smtClean="0">
                                        <a:solidFill>
                                          <a:srgbClr val="7030A0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2400" b="0" i="1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400" b="0" i="1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/>
                                          </a:rPr>
                                          <m:t>𝑑𝑢</m:t>
                                        </m:r>
                                      </m:num>
                                      <m:den>
                                        <m:r>
                                          <a:rPr lang="en-US" sz="2400" b="0" i="1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/>
                                          </a:rPr>
                                          <m:t>𝑑𝑎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𝑆</m:t>
                            </m:r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⋅</m:t>
                            </m:r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𝜆</m:t>
                            </m:r>
                          </m:e>
                        </m:d>
                      </m:e>
                    </m:func>
                  </m:oMath>
                </a14:m>
                <a:endParaRPr 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894" y="381000"/>
                <a:ext cx="8436156" cy="92217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13165" y="1600200"/>
                <a:ext cx="626665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𝑦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=4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𝑔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𝑢</m:t>
                          </m:r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𝑚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 −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𝑔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𝑢</m:t>
                          </m:r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165" y="1600200"/>
                <a:ext cx="6266652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007806" y="2514600"/>
                <a:ext cx="6172011" cy="5579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Assume a simple zero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Δ</m:t>
                    </m:r>
                  </m:oMath>
                </a14:m>
                <a:r>
                  <a:rPr lang="en-US" sz="2800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𝑢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→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sz="28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806" y="2514600"/>
                <a:ext cx="6172011" cy="557910"/>
              </a:xfrm>
              <a:prstGeom prst="rect">
                <a:avLst/>
              </a:prstGeom>
              <a:blipFill rotWithShape="1">
                <a:blip r:embed="rId4"/>
                <a:stretch>
                  <a:fillRect l="-1974" t="-12088" b="-219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60485" y="3352800"/>
                <a:ext cx="7221016" cy="6243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Choose local duality frame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𝑗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→0 </m:t>
                    </m:r>
                  </m:oMath>
                </a14:m>
                <a:endParaRPr lang="en-US" sz="32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485" y="3352800"/>
                <a:ext cx="7221016" cy="624338"/>
              </a:xfrm>
              <a:prstGeom prst="rect">
                <a:avLst/>
              </a:prstGeom>
              <a:blipFill rotWithShape="1">
                <a:blip r:embed="rId5"/>
                <a:stretch>
                  <a:fillRect l="-2196" t="-13725" b="-24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72113" y="4351661"/>
                <a:ext cx="7817718" cy="8346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Nonvanishing period: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𝑗</m:t>
                            </m:r>
                          </m:sub>
                        </m:sSub>
                      </m:num>
                      <m:den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𝑑𝑢</m:t>
                        </m:r>
                      </m:den>
                    </m:f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𝑗</m:t>
                            </m:r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,</m:t>
                            </m:r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𝐷</m:t>
                            </m:r>
                          </m:sub>
                        </m:sSub>
                      </m:num>
                      <m:den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𝑑𝑢</m:t>
                        </m:r>
                      </m:den>
                    </m:f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→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𝑖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 ∞</m:t>
                    </m:r>
                  </m:oMath>
                </a14:m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endParaRPr lang="en-US" sz="32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113" y="4351661"/>
                <a:ext cx="7817718" cy="834652"/>
              </a:xfrm>
              <a:prstGeom prst="rect">
                <a:avLst/>
              </a:prstGeom>
              <a:blipFill rotWithShape="1">
                <a:blip r:embed="rId7"/>
                <a:stretch>
                  <a:fillRect l="-2028" r="-1014" b="-94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96973" y="5362353"/>
                <a:ext cx="4076822" cy="12960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𝑑𝑢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000">
                                  <a:latin typeface="Cambria Math"/>
                                </a:rPr>
                                <m:t>​</m:t>
                              </m:r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𝑗</m:t>
                              </m:r>
                            </m:sub>
                          </m:sSub>
                        </m:sub>
                      </m:sSub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/>
                          <a:cs typeface="Arial" panose="020B0604020202020204" pitchFamily="34" charset="0"/>
                        </a:rPr>
                        <m:t>∼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​</m:t>
                              </m:r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𝑗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973" y="5362353"/>
                <a:ext cx="4076822" cy="129606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334000" y="5362353"/>
                <a:ext cx="2989216" cy="13583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FF33CC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FF33CC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𝜇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FF33CC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𝑗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rgbClr val="FF33CC"/>
                          </a:solidFill>
                          <a:latin typeface="Cambria Math"/>
                          <a:cs typeface="Arial" panose="020B0604020202020204" pitchFamily="34" charset="0"/>
                        </a:rPr>
                        <m:t>∼</m:t>
                      </m:r>
                      <m:d>
                        <m:dPr>
                          <m:ctrlPr>
                            <a:rPr lang="en-US" sz="3600" b="0" i="1" smtClean="0">
                              <a:solidFill>
                                <a:srgbClr val="FF33CC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600" b="0" i="1" smtClean="0">
                                  <a:solidFill>
                                    <a:srgbClr val="FF33CC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sz="3600" b="0" i="1" smtClean="0">
                                      <a:solidFill>
                                        <a:srgbClr val="FF33CC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FF33CC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rgbClr val="FF33CC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3600" b="0" i="1" smtClean="0">
                                      <a:solidFill>
                                        <a:srgbClr val="FF33CC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sup>
                              </m:sSubSup>
                            </m:num>
                            <m:den>
                              <m:sSup>
                                <m:sSupPr>
                                  <m:ctrlPr>
                                    <a:rPr lang="en-US" sz="3600" b="0" i="1" smtClean="0">
                                      <a:solidFill>
                                        <a:srgbClr val="FF33CC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3600" b="0" i="0" smtClean="0">
                                      <a:solidFill>
                                        <a:srgbClr val="FF33CC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Δ</m:t>
                                  </m:r>
                                </m:e>
                                <m:sup>
                                  <m:r>
                                    <a:rPr lang="en-US" sz="3600" b="0" i="1" smtClean="0">
                                      <a:solidFill>
                                        <a:srgbClr val="FF33CC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FF33CC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3600" b="0" i="1" smtClean="0">
                                  <a:solidFill>
                                    <a:srgbClr val="FF33CC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solidFill>
                                    <a:srgbClr val="FF33CC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​</m:t>
                              </m:r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FF33CC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FF33CC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FF33CC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𝑗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3600" b="0" dirty="0" smtClean="0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5362353"/>
                <a:ext cx="2989216" cy="135832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7711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6691" y="3912960"/>
            <a:ext cx="7453987" cy="926900"/>
          </a:xfrm>
          <a:prstGeom prst="rect">
            <a:avLst/>
          </a:prstGeom>
          <a:solidFill>
            <a:srgbClr val="0F04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27568" y="2700708"/>
            <a:ext cx="815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Carboniferous: SW Theory &amp; u-plane Derivation 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Of Witten’s </a:t>
            </a:r>
            <a:r>
              <a:rPr lang="en-US" sz="2800" dirty="0">
                <a:solidFill>
                  <a:srgbClr val="FF0000"/>
                </a:solidFill>
              </a:rPr>
              <a:t>C</a:t>
            </a:r>
            <a:r>
              <a:rPr lang="en-US" sz="2800" dirty="0" smtClean="0">
                <a:solidFill>
                  <a:srgbClr val="FF0000"/>
                </a:solidFill>
              </a:rPr>
              <a:t>onjecture. 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76200" y="4572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1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25078" y="16764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2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47735" y="27432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3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26160" y="41148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Holocene: Three New Apps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76200" y="414781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4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27568" y="1676400"/>
            <a:ext cx="7543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 Cambrian: Witten Reads Donaldson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26805" y="50292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Holomorphic Anomaly &amp; Continuous Metric Dep.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914400" y="6004511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Back To The Future </a:t>
            </a:r>
            <a:endParaRPr lang="en-US" sz="2800" dirty="0"/>
          </a:p>
        </p:txBody>
      </p:sp>
      <p:sp>
        <p:nvSpPr>
          <p:cNvPr id="14" name="Oval 13"/>
          <p:cNvSpPr/>
          <p:nvPr/>
        </p:nvSpPr>
        <p:spPr>
          <a:xfrm>
            <a:off x="59892" y="5073955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5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70525" y="6037521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6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98451" y="42419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Introduction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42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0"/>
                <a:ext cx="8229600" cy="1143000"/>
              </a:xfrm>
            </p:spPr>
            <p:txBody>
              <a:bodyPr/>
              <a:lstStyle/>
              <a:p>
                <a:r>
                  <a:rPr lang="en-US" dirty="0" smtClean="0"/>
                  <a:t>Application 1: Case Of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𝒩</m:t>
                    </m:r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0"/>
                <a:ext cx="8229600" cy="1143000"/>
              </a:xfrm>
              <a:blipFill rotWithShape="1">
                <a:blip r:embed="rId2"/>
                <a:stretch>
                  <a:fillRect b="-7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1173" y="1143000"/>
                <a:ext cx="91440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Using these methods analogous formulae were worked out for N=2*, by Labastida-Lozano in 1998,  but only in the case when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𝑋</m:t>
                    </m:r>
                  </m:oMath>
                </a14:m>
                <a:r>
                  <a:rPr lang="en-US" sz="32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is spin. </a:t>
                </a:r>
                <a:endParaRPr lang="en-US" sz="32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73" y="1143000"/>
                <a:ext cx="9144000" cy="1569660"/>
              </a:xfrm>
              <a:prstGeom prst="rect">
                <a:avLst/>
              </a:prstGeom>
              <a:blipFill rotWithShape="1">
                <a:blip r:embed="rId3"/>
                <a:stretch>
                  <a:fillRect l="-1667" t="-5058" b="-116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3581400"/>
                <a:ext cx="91440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 generalization to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𝑋</m:t>
                    </m:r>
                  </m:oMath>
                </a14:m>
                <a:r>
                  <a:rPr lang="en-US" sz="32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which is NOT spin is nontrivial and involves new effective interactions not in the literature. </a:t>
                </a:r>
                <a:endParaRPr lang="en-US" sz="3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581400"/>
                <a:ext cx="9144000" cy="1569660"/>
              </a:xfrm>
              <a:prstGeom prst="rect">
                <a:avLst/>
              </a:prstGeom>
              <a:blipFill rotWithShape="1">
                <a:blip r:embed="rId4"/>
                <a:stretch>
                  <a:fillRect l="-1667" t="-5058" b="-116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74734" y="5383618"/>
                <a:ext cx="6856877" cy="11749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𝑢</m:t>
                              </m:r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4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44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𝔰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8</m:t>
                              </m:r>
                            </m:den>
                          </m:f>
                        </m:sup>
                      </m:sSup>
                      <m:sSup>
                        <m:sSupPr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  <m:sup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𝑖</m:t>
                          </m:r>
                          <m:f>
                            <m:fPr>
                              <m:ctrlP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𝐷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𝜕</m:t>
                              </m:r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𝑚</m:t>
                              </m:r>
                            </m:den>
                          </m:f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𝜆</m:t>
                          </m:r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𝔰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sz="44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4734" y="5383618"/>
                <a:ext cx="6856877" cy="117493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59773" y="2819400"/>
                <a:ext cx="86868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They checked S-duality for the case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sub>
                      <m:sup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+</m:t>
                        </m:r>
                      </m:sup>
                    </m:sSubSup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&gt;1</m:t>
                    </m:r>
                  </m:oMath>
                </a14:m>
                <a:endParaRPr lang="en-US" sz="32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773" y="2819400"/>
                <a:ext cx="8686800" cy="584775"/>
              </a:xfrm>
              <a:prstGeom prst="rect">
                <a:avLst/>
              </a:prstGeom>
              <a:blipFill rotWithShape="1">
                <a:blip r:embed="rId6"/>
                <a:stretch>
                  <a:fillRect l="-1825" t="-13684" b="-33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974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-167886" y="-152400"/>
                <a:ext cx="9525000" cy="11430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Application 2: S-Duality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𝑓𝑙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=4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-167886" y="-152400"/>
                <a:ext cx="9525000" cy="1143000"/>
              </a:xfrm>
              <a:blipFill rotWithShape="1">
                <a:blip r:embed="rId3"/>
                <a:stretch>
                  <a:fillRect b="-5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1905000"/>
                <a:ext cx="5885970" cy="17123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𝑗</m:t>
                          </m:r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=1</m:t>
                          </m:r>
                        </m:sub>
                        <m:sup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6</m:t>
                          </m:r>
                        </m:sup>
                        <m:e>
                          <m:eqArr>
                            <m:eqArrPr>
                              <m:ctrlP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eqArrPr>
                            <m:e>
                              <m:sSubSup>
                                <m:sSubSupPr>
                                  <m:ctrlP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𝑗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sz="3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𝜒</m:t>
                                      </m:r>
                                    </m:e>
                                    <m:sub>
                                      <m:r>
                                        <a:rPr lang="en-US" sz="3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h</m:t>
                                      </m:r>
                                    </m:sub>
                                  </m:sSub>
                                </m:sup>
                              </m:sSubSup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 </m:t>
                              </m:r>
                              <m:sSubSup>
                                <m:sSubSupPr>
                                  <m:ctrlP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𝜅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𝑗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sz="3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𝜒</m:t>
                                      </m:r>
                                    </m:e>
                                    <m:sub>
                                      <m:r>
                                        <a:rPr lang="en-US" sz="3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h</m:t>
                                      </m:r>
                                    </m:sub>
                                  </m:sSub>
                                  <m: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+</m:t>
                                  </m:r>
                                  <m: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𝜎</m:t>
                                  </m:r>
                                </m:sup>
                              </m:sSubSup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𝑝</m:t>
                                  </m:r>
                                  <m: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en-US" sz="3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sz="3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+</m:t>
                                  </m:r>
                                  <m: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𝑖</m:t>
                                  </m:r>
                                  <m: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en-US" sz="3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𝜅</m:t>
                                      </m:r>
                                    </m:e>
                                    <m:sub>
                                      <m:r>
                                        <a:rPr lang="en-US" sz="3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𝜆</m:t>
                                  </m:r>
                                  <m: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⋅</m:t>
                                  </m:r>
                                  <m: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𝑆</m:t>
                                  </m:r>
                                  <m: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+⋯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 </m:t>
                              </m:r>
                            </m:e>
                          </m:eqArr>
                        </m:e>
                      </m:nary>
                    </m:oMath>
                  </m:oMathPara>
                </a14:m>
                <a:endParaRPr lang="en-US" sz="36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905000"/>
                <a:ext cx="5885970" cy="171239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49961" y="990600"/>
                <a:ext cx="9144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𝑍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𝑝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𝑆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;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𝜏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is expected to have modular properties: </a:t>
                </a:r>
                <a:endParaRPr lang="en-US" sz="28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961" y="990600"/>
                <a:ext cx="9144000" cy="523220"/>
              </a:xfrm>
              <a:prstGeom prst="rect">
                <a:avLst/>
              </a:prstGeom>
              <a:blipFill rotWithShape="1">
                <a:blip r:embed="rId5"/>
                <a:stretch>
                  <a:fillRect t="-11765" b="-3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5549" y="4303851"/>
                <a:ext cx="8001000" cy="1287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FF3399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FF3399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𝜇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3399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𝑗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FF3399"/>
                          </a:solidFill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FF3399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FF3399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𝜂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FF3399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−24</m:t>
                          </m:r>
                        </m:sup>
                      </m:sSup>
                      <m:d>
                        <m:dPr>
                          <m:ctrlPr>
                            <a:rPr lang="en-US" sz="3200" b="0" i="1" smtClean="0">
                              <a:solidFill>
                                <a:srgbClr val="FF3399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FF3399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FF3399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FF3399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FF3399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FF3399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𝑔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3399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FF3399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rgbClr val="FF3399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FF3399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FF3399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FF3399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3200" b="0" i="1" smtClean="0">
                              <a:solidFill>
                                <a:srgbClr val="FF3399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  <m:nary>
                        <m:naryPr>
                          <m:chr m:val="∏"/>
                          <m:supHide m:val="on"/>
                          <m:ctrlPr>
                            <a:rPr lang="en-US" sz="3200" b="0" i="1" smtClean="0">
                              <a:solidFill>
                                <a:srgbClr val="FF3399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en-US" sz="3200" b="0" i="1" smtClean="0">
                              <a:solidFill>
                                <a:srgbClr val="FF3399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𝑘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FF3399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b="0" i="1" smtClean="0">
                                      <a:solidFill>
                                        <a:srgbClr val="FF3399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solidFill>
                                            <a:srgbClr val="FF3399"/>
                                          </a:solidFill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rgbClr val="FF3399"/>
                                          </a:solidFill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solidFill>
                                            <a:srgbClr val="FF3399"/>
                                          </a:solidFill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sz="3200" b="0" i="1" smtClean="0">
                                      <a:solidFill>
                                        <a:srgbClr val="FF3399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solidFill>
                                            <a:srgbClr val="FF3399"/>
                                          </a:solidFill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rgbClr val="FF3399"/>
                                          </a:solidFill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solidFill>
                                            <a:srgbClr val="FF3399"/>
                                          </a:solidFill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FF3399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−1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3200" b="0" dirty="0" smtClean="0">
                  <a:solidFill>
                    <a:srgbClr val="FF339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49" y="4303851"/>
                <a:ext cx="8001000" cy="128734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715000" y="2667056"/>
                <a:ext cx="3041602" cy="16367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𝜅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𝑗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200" b="0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𝑔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32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3200" b="0" i="1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b="0" i="1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/>
                                              <a:cs typeface="Arial" panose="020B0604020202020204" pitchFamily="34" charset="0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en-US" sz="3200" b="0" i="1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/>
                                              <a:cs typeface="Arial" panose="020B0604020202020204" pitchFamily="34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d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𝑔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32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3200" b="0" i="1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b="0" i="1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/>
                                              <a:cs typeface="Arial" panose="020B0604020202020204" pitchFamily="34" charset="0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en-US" sz="3200" b="0" i="1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/>
                                              <a:cs typeface="Arial" panose="020B0604020202020204" pitchFamily="34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0" y="2667056"/>
                <a:ext cx="3041602" cy="163679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49740" y="5708093"/>
                <a:ext cx="8686800" cy="11167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Sum over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𝑗</m:t>
                    </m:r>
                  </m:oMath>
                </a14:m>
                <a:r>
                  <a:rPr lang="en-US" sz="32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gives </a:t>
                </a:r>
                <a:r>
                  <a:rPr lang="en-US" sz="3200" b="1" i="1" u="sng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symmetric</a:t>
                </a:r>
                <a:r>
                  <a:rPr lang="en-US" sz="32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rational function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⇒  </m:t>
                    </m:r>
                  </m:oMath>
                </a14:m>
                <a:r>
                  <a:rPr lang="en-US" sz="32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𝑍</m:t>
                    </m:r>
                  </m:oMath>
                </a14:m>
                <a:r>
                  <a:rPr lang="en-US" sz="32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will be modular:</a:t>
                </a:r>
                <a:endParaRPr lang="en-US" sz="3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740" y="5708093"/>
                <a:ext cx="8686800" cy="1116781"/>
              </a:xfrm>
              <a:prstGeom prst="rect">
                <a:avLst/>
              </a:prstGeom>
              <a:blipFill rotWithShape="1">
                <a:blip r:embed="rId8"/>
                <a:stretch>
                  <a:fillRect l="-1825" t="-7065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1271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066800" y="3124200"/>
                <a:ext cx="7619999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0" dirty="0" smtClean="0">
                    <a:solidFill>
                      <a:srgbClr val="0000FF"/>
                    </a:solidFill>
                    <a:cs typeface="Arial" panose="020B0604020202020204" pitchFamily="34" charset="0"/>
                  </a:rPr>
                  <a:t>                       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4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𝑐</m:t>
                            </m:r>
                            <m:sSub>
                              <m:sSubPr>
                                <m:ctrlPr>
                                  <a:rPr lang="en-US" sz="44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cs typeface="Arial" panose="020B0604020202020204" pitchFamily="34" charset="0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lang="en-US" sz="44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44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a:rPr lang="en-US" sz="44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𝑑</m:t>
                            </m:r>
                          </m:e>
                        </m:d>
                      </m:e>
                      <m:sup>
                        <m:r>
                          <a:rPr lang="en-US" sz="44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𝜒</m:t>
                        </m:r>
                        <m:r>
                          <a:rPr lang="en-US" sz="44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+3</m:t>
                        </m:r>
                        <m:r>
                          <a:rPr lang="en-US" sz="44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𝜎</m:t>
                        </m:r>
                      </m:sup>
                    </m:sSup>
                    <m:r>
                      <a:rPr lang="en-US" sz="4400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r>
                      <a:rPr lang="en-US" sz="4400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𝑍</m:t>
                    </m:r>
                    <m:r>
                      <a:rPr lang="en-US" sz="4400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(</m:t>
                    </m:r>
                    <m:r>
                      <a:rPr lang="en-US" sz="4400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𝑝</m:t>
                    </m:r>
                    <m:r>
                      <a:rPr lang="en-US" sz="4400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,</m:t>
                    </m:r>
                    <m:r>
                      <a:rPr lang="en-US" sz="4400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𝑆</m:t>
                    </m:r>
                    <m:r>
                      <a:rPr lang="en-US" sz="4400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;</m:t>
                    </m:r>
                    <m:sSub>
                      <m:sSubPr>
                        <m:ctrlPr>
                          <a:rPr lang="en-US" sz="44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𝜏</m:t>
                        </m:r>
                      </m:e>
                      <m:sub>
                        <m:r>
                          <a:rPr lang="en-US" sz="44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en-US" sz="4400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;</m:t>
                    </m:r>
                    <m:r>
                      <a:rPr lang="en-US" sz="4400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𝔪</m:t>
                    </m:r>
                    <m:r>
                      <a:rPr lang="en-US" sz="4400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44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3124200"/>
                <a:ext cx="7619999" cy="144655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66800" y="152400"/>
                <a:ext cx="6324600" cy="11809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𝛾</m:t>
                      </m:r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40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Arial" panose="020B0604020202020204" pitchFamily="34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sz="40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Arial" panose="020B0604020202020204" pitchFamily="34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0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Arial" panose="020B0604020202020204" pitchFamily="34" charset="0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sz="40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Arial" panose="020B0604020202020204" pitchFamily="34" charset="0"/>
                                  </a:rPr>
                                  <m:t>𝑑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∈</m:t>
                      </m:r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𝑆𝐿</m:t>
                      </m:r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(2,</m:t>
                      </m:r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ℤ</m:t>
                      </m:r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152400"/>
                <a:ext cx="6324600" cy="118090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-152400" y="1752600"/>
                <a:ext cx="9456115" cy="15947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𝑍</m:t>
                      </m:r>
                      <m:d>
                        <m:d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𝑝</m:t>
                              </m:r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𝑐</m:t>
                                  </m:r>
                                </m:num>
                                <m:den>
                                  <m: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𝑐</m:t>
                                  </m:r>
                                  <m:sSub>
                                    <m:sSubPr>
                                      <m:ctrlPr>
                                        <a:rPr lang="en-US" sz="36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𝜏</m:t>
                                      </m:r>
                                    </m:e>
                                    <m:sub>
                                      <m:r>
                                        <a:rPr lang="en-US" sz="36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+</m:t>
                                  </m:r>
                                  <m: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𝑑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𝑆</m:t>
                                  </m:r>
                                </m:e>
                                <m:sup>
                                  <m: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36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6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𝑐</m:t>
                                      </m:r>
                                      <m:r>
                                        <a:rPr lang="en-US" sz="36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 </m:t>
                                      </m:r>
                                      <m:sSub>
                                        <m:sSubPr>
                                          <m:ctrlPr>
                                            <a:rPr lang="en-US" sz="36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6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/>
                                              <a:cs typeface="Arial" panose="020B0604020202020204" pitchFamily="34" charset="0"/>
                                            </a:rPr>
                                            <m:t>𝜏</m:t>
                                          </m:r>
                                        </m:e>
                                        <m:sub>
                                          <m:r>
                                            <a:rPr lang="en-US" sz="36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/>
                                              <a:cs typeface="Arial" panose="020B0604020202020204" pitchFamily="34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en-US" sz="36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+</m:t>
                                      </m:r>
                                      <m:r>
                                        <a:rPr lang="en-US" sz="36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𝑑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𝑆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36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6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𝑐</m:t>
                                      </m:r>
                                      <m:sSub>
                                        <m:sSubPr>
                                          <m:ctrlPr>
                                            <a:rPr lang="en-US" sz="36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6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/>
                                              <a:cs typeface="Arial" panose="020B0604020202020204" pitchFamily="34" charset="0"/>
                                            </a:rPr>
                                            <m:t>𝜏</m:t>
                                          </m:r>
                                        </m:e>
                                        <m:sub>
                                          <m:r>
                                            <a:rPr lang="en-US" sz="36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/>
                                              <a:cs typeface="Arial" panose="020B0604020202020204" pitchFamily="34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en-US" sz="36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+</m:t>
                                      </m:r>
                                      <m:r>
                                        <a:rPr lang="en-US" sz="36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𝑑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𝑎</m:t>
                              </m:r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𝑏</m:t>
                              </m:r>
                            </m:num>
                            <m:den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𝑐</m:t>
                              </m:r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𝑑</m:t>
                              </m:r>
                            </m:den>
                          </m:f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;</m:t>
                          </m:r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𝛾</m:t>
                          </m:r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⋅</m:t>
                          </m:r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𝔪</m:t>
                          </m:r>
                        </m:e>
                      </m:d>
                    </m:oMath>
                  </m:oMathPara>
                </a14:m>
                <a:endParaRPr lang="en-US" sz="36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2400" y="1752600"/>
                <a:ext cx="9456115" cy="159479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14400" y="5181600"/>
                <a:ext cx="8001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(Neglecting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𝛼</m:t>
                    </m:r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𝛽</m:t>
                    </m:r>
                  </m:oMath>
                </a14:m>
                <a:r>
                  <a:rPr lang="en-US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coefficients.)</a:t>
                </a:r>
                <a:endParaRPr lang="en-US" sz="40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5181600"/>
                <a:ext cx="8001000" cy="707886"/>
              </a:xfrm>
              <a:prstGeom prst="rect">
                <a:avLst/>
              </a:prstGeom>
              <a:blipFill rotWithShape="1">
                <a:blip r:embed="rId5"/>
                <a:stretch>
                  <a:fillRect l="-2666"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484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Donaldson Invariants Of 4-folds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0" y="786564"/>
                <a:ext cx="8686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</a:rPr>
                      <m:t>𝑋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</a:rPr>
                      <m:t>: </m:t>
                    </m:r>
                  </m:oMath>
                </a14:m>
                <a:r>
                  <a:rPr lang="en-US" sz="2800" dirty="0" smtClean="0">
                    <a:solidFill>
                      <a:srgbClr val="7030A0"/>
                    </a:solidFill>
                  </a:rPr>
                  <a:t>Smooth, compact, oriented,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</a:rPr>
                      <m:t>𝜕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</a:rPr>
                      <m:t>𝑋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</a:rPr>
                      <m:t>=∅ , </m:t>
                    </m:r>
                  </m:oMath>
                </a14:m>
                <a:r>
                  <a:rPr lang="en-US" sz="2800" dirty="0" smtClean="0">
                    <a:solidFill>
                      <a:srgbClr val="7030A0"/>
                    </a:solidFill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</a:rPr>
                      <m:t>=0) </m:t>
                    </m:r>
                  </m:oMath>
                </a14:m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86564"/>
                <a:ext cx="8686800" cy="523220"/>
              </a:xfrm>
              <a:prstGeom prst="rect">
                <a:avLst/>
              </a:prstGeom>
              <a:blipFill rotWithShape="1">
                <a:blip r:embed="rId3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981200" y="1351860"/>
                <a:ext cx="5486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</a:rPr>
                      <m:t>𝑃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</a:rPr>
                      <m:t>→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</a:rPr>
                      <m:t>𝑋</m:t>
                    </m:r>
                  </m:oMath>
                </a14:m>
                <a:r>
                  <a:rPr lang="en-US" sz="2800" dirty="0" smtClean="0">
                    <a:solidFill>
                      <a:srgbClr val="7030A0"/>
                    </a:solidFill>
                  </a:rPr>
                  <a:t> : Principal SO(3) bundle.   </a:t>
                </a:r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1351860"/>
                <a:ext cx="5486400" cy="523220"/>
              </a:xfrm>
              <a:prstGeom prst="rect">
                <a:avLst/>
              </a:prstGeom>
              <a:blipFill rotWithShape="1">
                <a:blip r:embed="rId4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0" y="1982312"/>
                <a:ext cx="9136912" cy="5579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7030A0"/>
                        </a:solidFill>
                        <a:latin typeface="Cambria Math"/>
                      </a:rPr>
                      <m:t>𝑋</m:t>
                    </m:r>
                  </m:oMath>
                </a14:m>
                <a:r>
                  <a:rPr lang="en-US" sz="2800" dirty="0" smtClean="0">
                    <a:solidFill>
                      <a:srgbClr val="7030A0"/>
                    </a:solidFill>
                  </a:rPr>
                  <a:t> has metric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𝜇𝜈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</a:rPr>
                      <m:t> . </m:t>
                    </m:r>
                  </m:oMath>
                </a14:m>
                <a:r>
                  <a:rPr lang="en-US" sz="2800" dirty="0" smtClean="0">
                    <a:solidFill>
                      <a:srgbClr val="7030A0"/>
                    </a:solidFill>
                  </a:rPr>
                  <a:t>Consider moduli space of instantons:  </a:t>
                </a:r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982312"/>
                <a:ext cx="9136912" cy="557910"/>
              </a:xfrm>
              <a:prstGeom prst="rect">
                <a:avLst/>
              </a:prstGeom>
              <a:blipFill rotWithShape="1">
                <a:blip r:embed="rId5"/>
                <a:stretch>
                  <a:fillRect t="-11957" r="-600" b="-2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134805" y="2590800"/>
                <a:ext cx="493109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ℳ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≔ </m:t>
                      </m:r>
                      <m:r>
                        <m:rPr>
                          <m:lit/>
                        </m:rPr>
                        <a:rPr lang="en-US" sz="28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{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𝐴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: 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𝐹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+∗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𝐹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=0} 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𝑚𝑜𝑑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𝒢</m:t>
                      </m:r>
                    </m:oMath>
                  </m:oMathPara>
                </a14:m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4805" y="2590800"/>
                <a:ext cx="4931093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-7088" y="3276599"/>
                <a:ext cx="91440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0000FF"/>
                    </a:solidFill>
                  </a:rPr>
                  <a:t>     Donaldson defines </a:t>
                </a:r>
                <a:r>
                  <a:rPr lang="en-US" sz="2800" dirty="0" err="1" smtClean="0">
                    <a:solidFill>
                      <a:srgbClr val="0000FF"/>
                    </a:solidFill>
                  </a:rPr>
                  <a:t>cohomology</a:t>
                </a:r>
                <a:r>
                  <a:rPr lang="en-US" sz="2800" dirty="0" smtClean="0">
                    <a:solidFill>
                      <a:srgbClr val="0000FF"/>
                    </a:solidFill>
                  </a:rPr>
                  <a:t> classes in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rgbClr val="0000FF"/>
                        </a:solidFill>
                        <a:latin typeface="Cambria Math"/>
                      </a:rPr>
                      <m:t>  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/>
                      </a:rPr>
                      <m:t>ℳ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/>
                      </a:rPr>
                      <m:t>  </m:t>
                    </m:r>
                  </m:oMath>
                </a14:m>
                <a:endParaRPr lang="en-US" sz="2800" dirty="0" smtClean="0">
                  <a:solidFill>
                    <a:srgbClr val="0000FF"/>
                  </a:solidFill>
                </a:endParaRPr>
              </a:p>
              <a:p>
                <a:r>
                  <a:rPr lang="en-US" sz="2800" dirty="0" smtClean="0">
                    <a:solidFill>
                      <a:srgbClr val="0000FF"/>
                    </a:solidFill>
                  </a:rPr>
                  <a:t>associated to points and surfaces 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/>
                      </a:rPr>
                      <m:t>𝑋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srgbClr val="0000FF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/>
                      </a:rPr>
                      <m:t>𝜇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𝑝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/>
                      </a:rPr>
                      <m:t>  &amp;   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/>
                      </a:rPr>
                      <m:t>𝜇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𝑆</m:t>
                        </m:r>
                      </m:e>
                    </m:d>
                  </m:oMath>
                </a14:m>
                <a:endParaRPr lang="en-US" sz="2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088" y="3276599"/>
                <a:ext cx="9144000" cy="954107"/>
              </a:xfrm>
              <a:prstGeom prst="rect">
                <a:avLst/>
              </a:prstGeom>
              <a:blipFill rotWithShape="1">
                <a:blip r:embed="rId7"/>
                <a:stretch>
                  <a:fillRect l="-1400" t="-5732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924762" y="4343400"/>
                <a:ext cx="4620624" cy="9753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℘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ℓ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𝑟</m:t>
                              </m:r>
                            </m:sup>
                          </m:sSup>
                        </m:e>
                      </m:d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≔</m:t>
                      </m:r>
                      <m:nary>
                        <m:naryPr>
                          <m:supHide m:val="on"/>
                          <m:ctrlP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ℳ</m:t>
                          </m:r>
                        </m:sub>
                        <m:sup/>
                        <m:e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𝜇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ℓ</m:t>
                              </m:r>
                            </m:sup>
                          </m:sSup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𝜇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𝑟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4762" y="4343400"/>
                <a:ext cx="4620624" cy="97539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00557" y="5410200"/>
                <a:ext cx="828624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Independent of metric!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⇒  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 smooth invariants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𝑋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. </a:t>
                </a:r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557" y="5410200"/>
                <a:ext cx="8286243" cy="523220"/>
              </a:xfrm>
              <a:prstGeom prst="rect">
                <a:avLst/>
              </a:prstGeom>
              <a:blipFill rotWithShape="1">
                <a:blip r:embed="rId9"/>
                <a:stretch>
                  <a:fillRect l="-1545" t="-11765" r="-515" b="-3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57229" y="6172200"/>
            <a:ext cx="82862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F04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Combined with Freedman theorem: Spectacular!</a:t>
            </a:r>
            <a:endParaRPr lang="en-US" sz="2800" dirty="0">
              <a:solidFill>
                <a:srgbClr val="0F049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19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3" grpId="0"/>
      <p:bldP spid="6" grpId="0"/>
      <p:bldP spid="14" grpId="0"/>
      <p:bldP spid="15" grpId="0"/>
      <p:bldP spid="17" grpId="0"/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808"/>
            <a:ext cx="9143999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Application </a:t>
            </a:r>
            <a:r>
              <a:rPr lang="en-US" dirty="0"/>
              <a:t>3</a:t>
            </a:r>
            <a:r>
              <a:rPr lang="en-US" dirty="0" smtClean="0"/>
              <a:t>: AD3 Partition Function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45817" y="938343"/>
                <a:ext cx="8195833" cy="14291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0000FF"/>
                    </a:solidFill>
                  </a:rPr>
                  <a:t>Consider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𝑓𝑙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/>
                      </a:rPr>
                      <m:t>=1</m:t>
                    </m:r>
                  </m:oMath>
                </a14:m>
                <a:r>
                  <a:rPr lang="en-US" sz="2800" dirty="0" smtClean="0">
                    <a:solidFill>
                      <a:srgbClr val="0000FF"/>
                    </a:solidFill>
                  </a:rPr>
                  <a:t>.  At a critical point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/>
                      </a:rPr>
                      <m:t>𝑚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∗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rgbClr val="0000FF"/>
                    </a:solidFill>
                  </a:rPr>
                  <a:t>  two </a:t>
                </a:r>
              </a:p>
              <a:p>
                <a:r>
                  <a:rPr lang="en-US" sz="2800" dirty="0" smtClean="0">
                    <a:solidFill>
                      <a:srgbClr val="0000FF"/>
                    </a:solidFill>
                  </a:rPr>
                  <a:t>singularities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±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rgbClr val="0000FF"/>
                    </a:solidFill>
                  </a:rPr>
                  <a:t> collide at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/>
                      </a:rPr>
                      <m:t>𝑢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∗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rgbClr val="0000FF"/>
                    </a:solidFill>
                  </a:rPr>
                  <a:t>  and the SW </a:t>
                </a:r>
              </a:p>
              <a:p>
                <a:r>
                  <a:rPr lang="en-US" sz="2800" dirty="0">
                    <a:solidFill>
                      <a:srgbClr val="0000FF"/>
                    </a:solidFill>
                  </a:rPr>
                  <a:t>c</a:t>
                </a:r>
                <a:r>
                  <a:rPr lang="en-US" sz="2800" dirty="0" smtClean="0">
                    <a:solidFill>
                      <a:srgbClr val="0000FF"/>
                    </a:solidFill>
                  </a:rPr>
                  <a:t>urve becomes a cusp: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srgbClr val="0000FF"/>
                    </a:solidFill>
                  </a:rPr>
                  <a:t>   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[</a:t>
                </a:r>
                <a:r>
                  <a:rPr lang="en-US" dirty="0" err="1" smtClean="0">
                    <a:solidFill>
                      <a:srgbClr val="0000FF"/>
                    </a:solidFill>
                  </a:rPr>
                  <a:t>Argyres,Plesser,Seiberg,Witten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]</a:t>
                </a:r>
                <a:r>
                  <a:rPr lang="en-US" sz="2800" dirty="0" smtClean="0">
                    <a:solidFill>
                      <a:srgbClr val="0000FF"/>
                    </a:solidFill>
                  </a:rPr>
                  <a:t> </a:t>
                </a:r>
                <a:endParaRPr lang="en-US" sz="2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817" y="938343"/>
                <a:ext cx="8195833" cy="1429174"/>
              </a:xfrm>
              <a:prstGeom prst="rect">
                <a:avLst/>
              </a:prstGeom>
              <a:blipFill rotWithShape="1">
                <a:blip r:embed="rId2"/>
                <a:stretch>
                  <a:fillRect l="-1487" t="-3846"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-28537" y="2590800"/>
            <a:ext cx="82634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Two mutually nonlocal BPS states have vanishing mass: </a:t>
            </a:r>
            <a:endParaRPr lang="en-US" sz="28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62000" y="3309334"/>
                <a:ext cx="2112373" cy="12938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∮"/>
                          <m:supHide m:val="on"/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𝜆</m:t>
                          </m:r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→0 </m:t>
                          </m:r>
                        </m:e>
                      </m:nary>
                    </m:oMath>
                  </m:oMathPara>
                </a14:m>
                <a:endParaRPr lang="en-US" sz="3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3309334"/>
                <a:ext cx="2112373" cy="129381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579145" y="3333429"/>
                <a:ext cx="2112373" cy="12938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∮"/>
                          <m:supHide m:val="on"/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𝜆</m:t>
                          </m:r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→0 </m:t>
                          </m:r>
                        </m:e>
                      </m:nary>
                    </m:oMath>
                  </m:oMathPara>
                </a14:m>
                <a:endParaRPr lang="en-US" sz="3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9145" y="3333429"/>
                <a:ext cx="2112373" cy="129381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279326" y="3694632"/>
                <a:ext cx="247715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𝛾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⋅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𝛾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≠0 </m:t>
                      </m:r>
                    </m:oMath>
                  </m:oMathPara>
                </a14:m>
                <a:endParaRPr lang="en-US" sz="3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9326" y="3694632"/>
                <a:ext cx="2477153" cy="6463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73161" y="4953000"/>
                <a:ext cx="8678979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FF0000"/>
                    </a:solidFill>
                  </a:rPr>
                  <a:t>Physically: No local </a:t>
                </a:r>
                <a:r>
                  <a:rPr lang="en-US" sz="3200" dirty="0" err="1" smtClean="0">
                    <a:solidFill>
                      <a:srgbClr val="FF0000"/>
                    </a:solidFill>
                  </a:rPr>
                  <a:t>Lagrangian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 for the LEET : </a:t>
                </a:r>
              </a:p>
              <a:p>
                <a:r>
                  <a:rPr lang="en-US" sz="3200" dirty="0" smtClean="0">
                    <a:solidFill>
                      <a:srgbClr val="FF0000"/>
                    </a:solidFill>
                  </a:rPr>
                  <a:t>Signals a nontrivial </a:t>
                </a:r>
                <a:r>
                  <a:rPr lang="en-US" sz="3200" dirty="0" err="1" smtClean="0">
                    <a:solidFill>
                      <a:srgbClr val="FF0000"/>
                    </a:solidFill>
                  </a:rPr>
                  <a:t>superconformal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 field theory</a:t>
                </a:r>
              </a:p>
              <a:p>
                <a:r>
                  <a:rPr lang="en-US" sz="3200" dirty="0">
                    <a:solidFill>
                      <a:srgbClr val="FF0000"/>
                    </a:solidFill>
                  </a:rPr>
                  <a:t>a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ppears in the IR in the limit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/>
                      </a:rPr>
                      <m:t>𝑚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/>
                      </a:rPr>
                      <m:t>→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∗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srgbClr val="FF0000"/>
                    </a:solidFill>
                  </a:rPr>
                  <a:t> </a:t>
                </a:r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161" y="4953000"/>
                <a:ext cx="8678979" cy="1569660"/>
              </a:xfrm>
              <a:prstGeom prst="rect">
                <a:avLst/>
              </a:prstGeom>
              <a:blipFill rotWithShape="1">
                <a:blip r:embed="rId6"/>
                <a:stretch>
                  <a:fillRect l="-1756" t="-5058" r="-843" b="-116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0194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334633" y="0"/>
                <a:ext cx="8229600" cy="1143000"/>
              </a:xfrm>
            </p:spPr>
            <p:txBody>
              <a:bodyPr/>
              <a:lstStyle/>
              <a:p>
                <a:r>
                  <a:rPr lang="en-US" dirty="0" smtClean="0"/>
                  <a:t>AD3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𝑆𝑈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34633" y="0"/>
                <a:ext cx="8229600" cy="1143000"/>
              </a:xfrm>
              <a:blipFill rotWithShape="1">
                <a:blip r:embed="rId2"/>
                <a:stretch>
                  <a:fillRect b="-5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75357" y="3104752"/>
            <a:ext cx="73997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 curve in the scaling region: </a:t>
            </a:r>
            <a:endParaRPr lang="en-US" sz="4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692857" y="4028788"/>
                <a:ext cx="5764783" cy="7196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𝑦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−3 </m:t>
                      </m:r>
                      <m:sSubSup>
                        <m:sSubSupPr>
                          <m:ctrlP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4000" b="0" i="0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Λ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𝐴𝐷</m:t>
                          </m:r>
                        </m:sub>
                        <m:sup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bSup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𝐴𝐷</m:t>
                          </m:r>
                        </m:sub>
                      </m:sSub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2857" y="4028788"/>
                <a:ext cx="5764783" cy="71968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362200" y="4876800"/>
                <a:ext cx="3932102" cy="7196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4000" b="0" i="0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Λ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𝐴𝐷</m:t>
                          </m:r>
                        </m:sub>
                        <m:sup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bSup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∼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𝑚</m:t>
                          </m:r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40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4876800"/>
                <a:ext cx="3932102" cy="71968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0" y="1066800"/>
            <a:ext cx="4667250" cy="189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350" y="844903"/>
            <a:ext cx="4508500" cy="2152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28600" y="5943600"/>
                <a:ext cx="917574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Call it the ``AD3-Family over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𝐴𝐷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en-US" sz="32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plane’’</a:t>
                </a:r>
                <a:endParaRPr lang="en-US" sz="3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5943600"/>
                <a:ext cx="9175749" cy="584775"/>
              </a:xfrm>
              <a:prstGeom prst="rect">
                <a:avLst/>
              </a:prstGeom>
              <a:blipFill rotWithShape="1">
                <a:blip r:embed="rId7"/>
                <a:stretch>
                  <a:fillRect l="-1728" t="-1354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4512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8353"/>
            <a:ext cx="8229600" cy="1143000"/>
          </a:xfrm>
        </p:spPr>
        <p:txBody>
          <a:bodyPr/>
          <a:lstStyle/>
          <a:p>
            <a:r>
              <a:rPr lang="en-US" dirty="0" smtClean="0"/>
              <a:t>AD3 Partition Function - 1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09800" y="1103561"/>
            <a:ext cx="3834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Work with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Iurii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Nidaiev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-76200" y="1885507"/>
                <a:ext cx="9382697" cy="11276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𝑆𝑈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e>
                    </m:d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𝑁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𝑓𝑙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=1 </m:t>
                    </m:r>
                  </m:oMath>
                </a14:m>
                <a:r>
                  <a:rPr lang="en-US" sz="32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u-plane integral has a nontrivial </a:t>
                </a:r>
              </a:p>
              <a:p>
                <a:r>
                  <a:rPr lang="en-US" sz="32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contribution from the scaling region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±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→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∗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6200" y="1885507"/>
                <a:ext cx="9382697" cy="1127681"/>
              </a:xfrm>
              <a:prstGeom prst="rect">
                <a:avLst/>
              </a:prstGeom>
              <a:blipFill rotWithShape="1">
                <a:blip r:embed="rId2"/>
                <a:stretch>
                  <a:fillRect l="-1623" t="-7568" r="-649" b="-15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0495" y="3286640"/>
                <a:ext cx="9169305" cy="10994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→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∗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𝑢</m:t>
                              </m:r>
                            </m:sub>
                          </m:sSub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  −  </m:t>
                          </m:r>
                          <m:nary>
                            <m:naryPr>
                              <m:subHide m:val="on"/>
                              <m:supHide m:val="on"/>
                              <m:ctrlP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𝑑𝑢</m:t>
                              </m:r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𝑑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3200" b="0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</m:acc>
                              <m:func>
                                <m:funcPr>
                                  <m:ctrlPr>
                                    <a:rPr lang="en-US" sz="3200" b="0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limLow>
                                    <m:limLowPr>
                                      <m:ctrlPr>
                                        <a:rPr lang="en-US" sz="32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</a:rPr>
                                      </m:ctrlPr>
                                    </m:limLow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3200" b="0" i="0" smtClean="0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</a:rPr>
                                        <m:t>lim</m:t>
                                      </m:r>
                                    </m:e>
                                    <m:lim>
                                      <m:r>
                                        <a:rPr lang="en-US" sz="32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</a:rPr>
                                        <m:t>𝑚</m:t>
                                      </m:r>
                                      <m:r>
                                        <a:rPr lang="en-US" sz="32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</a:rPr>
                                        <m:t>→</m:t>
                                      </m:r>
                                      <m:sSub>
                                        <m:sSubPr>
                                          <m:ctrlPr>
                                            <a:rPr lang="en-US" sz="3200" b="0" i="1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b="0" i="1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en-US" sz="3200" b="0" i="1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/>
                                            </a:rPr>
                                            <m:t>∗</m:t>
                                          </m:r>
                                        </m:sub>
                                      </m:sSub>
                                    </m:lim>
                                  </m:limLow>
                                </m:fName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𝑀𝑒𝑎𝑠𝑢𝑟𝑒</m:t>
                                  </m:r>
                                  <m:d>
                                    <m:dPr>
                                      <m:ctrlPr>
                                        <a:rPr lang="en-US" sz="32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</a:rPr>
                                        <m:t>𝑢</m:t>
                                      </m:r>
                                      <m:r>
                                        <a:rPr lang="en-US" sz="32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</a:rPr>
                                        <m:t>,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US" sz="3200" b="0" i="1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3200" b="0" i="1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/>
                                            </a:rPr>
                                            <m:t>𝑢</m:t>
                                          </m:r>
                                        </m:e>
                                      </m:acc>
                                      <m:r>
                                        <a:rPr lang="en-US" sz="32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</a:rPr>
                                        <m:t>;</m:t>
                                      </m:r>
                                      <m:r>
                                        <a:rPr lang="en-US" sz="32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</a:rPr>
                                        <m:t>𝑚</m:t>
                                      </m:r>
                                    </m:e>
                                  </m:d>
                                  <m:r>
                                    <a:rPr lang="en-US" sz="3200" b="0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 ≠0 </m:t>
                                  </m:r>
                                </m:e>
                              </m:func>
                            </m:e>
                          </m:nary>
                        </m:e>
                      </m:func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95" y="3286640"/>
                <a:ext cx="9169305" cy="109940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75251" y="4495800"/>
                <a:ext cx="8108310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Limit and integration commute except in an </a:t>
                </a:r>
              </a:p>
              <a:p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infinitesimal region around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∗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en-US" sz="32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251" y="4495800"/>
                <a:ext cx="8108310" cy="1077218"/>
              </a:xfrm>
              <a:prstGeom prst="rect">
                <a:avLst/>
              </a:prstGeom>
              <a:blipFill rotWithShape="1">
                <a:blip r:embed="rId4"/>
                <a:stretch>
                  <a:fillRect l="-1880" t="-7386" r="-977" b="-176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841560" y="5695507"/>
            <a:ext cx="594585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Attribute the discrepancy to the </a:t>
            </a:r>
          </a:p>
          <a:p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contribution of the AD3 theory</a:t>
            </a:r>
            <a:endParaRPr lang="en-US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240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15949"/>
            <a:ext cx="8229600" cy="1143000"/>
          </a:xfrm>
        </p:spPr>
        <p:txBody>
          <a:bodyPr/>
          <a:lstStyle/>
          <a:p>
            <a:r>
              <a:rPr lang="en-US" dirty="0" smtClean="0"/>
              <a:t>AD3 Partition Function - 2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-17721" y="1071005"/>
                <a:ext cx="928908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1. Limit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→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∗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exists. (No </a:t>
                </a:r>
                <a:r>
                  <a:rPr lang="en-US" sz="2800" dirty="0" err="1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noncompact</a:t>
                </a:r>
                <a:r>
                  <a:rPr lang="en-US" sz="28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Higgs branch.)  </a:t>
                </a:r>
                <a:endParaRPr lang="en-US" sz="28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7721" y="1071005"/>
                <a:ext cx="9289081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1312" t="-11628" r="-394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3347" y="1676400"/>
            <a:ext cx="91971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The partition function is a sum over all </a:t>
            </a:r>
          </a:p>
          <a:p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Q-invariant field configurations. 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3347" y="3400029"/>
                <a:ext cx="9197163" cy="7553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00B05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𝑚</m:t>
                            </m:r>
                            <m: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→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  <a:cs typeface="Arial" panose="020B0604020202020204" pitchFamily="34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  <a:cs typeface="Arial" panose="020B0604020202020204" pitchFamily="34" charset="0"/>
                                  </a:rPr>
                                  <m:t>∗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𝑍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𝑆𝑈</m:t>
                            </m:r>
                            <m:d>
                              <m:dPr>
                                <m:ctrlPr>
                                  <a:rPr lang="en-US" sz="2800" b="0" i="1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e>
                            </m:d>
                            <m: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  <a:cs typeface="Arial" panose="020B0604020202020204" pitchFamily="34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  <a:cs typeface="Arial" panose="020B0604020202020204" pitchFamily="34" charset="0"/>
                                  </a:rPr>
                                  <m:t>𝑓𝑙</m:t>
                                </m:r>
                              </m:sub>
                            </m:sSub>
                            <m: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=1</m:t>
                            </m:r>
                          </m:sup>
                        </m:sSup>
                      </m:e>
                    </m:func>
                    <m:r>
                      <a:rPr lang="en-US" sz="2800" b="0" i="0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   </m:t>
                    </m:r>
                  </m:oMath>
                </a14:m>
                <a:r>
                  <a:rPr lang="en-US" sz="2800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``contains’’ the AD partition function </a:t>
                </a:r>
                <a:endParaRPr lang="en-US" sz="28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47" y="3400029"/>
                <a:ext cx="9197163" cy="755335"/>
              </a:xfrm>
              <a:prstGeom prst="rect">
                <a:avLst/>
              </a:prstGeom>
              <a:blipFill rotWithShape="1">
                <a:blip r:embed="rId3"/>
                <a:stretch>
                  <a:fillRect t="-2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723187" y="4267200"/>
            <a:ext cx="72971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Extract it from the scaling region. Our result: </a:t>
            </a:r>
            <a:endParaRPr lang="en-US" sz="28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-42530" y="4953000"/>
                <a:ext cx="9056838" cy="10208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𝑍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𝐴𝐷</m:t>
                          </m:r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600" b="0" i="0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lim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3600" b="0" i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𝐴𝐷</m:t>
                                  </m:r>
                                </m:sub>
                              </m:sSub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 </m:t>
                              </m:r>
                              <m:sSubSup>
                                <m:sSubSupPr>
                                  <m:ctrlPr>
                                    <a:rPr lang="en-US" sz="36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𝑢</m:t>
                                  </m:r>
                                </m:sub>
                                <m:sup>
                                  <m:r>
                                    <a:rPr lang="en-US" sz="36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𝐴𝐷</m:t>
                                  </m:r>
                                  <m:r>
                                    <a:rPr lang="en-US" sz="36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3−</m:t>
                                  </m:r>
                                  <m:r>
                                    <a:rPr lang="en-US" sz="36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𝑓𝑎𝑚𝑖𝑙𝑦</m:t>
                                  </m:r>
                                </m:sup>
                              </m:sSubSup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36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𝑆𝑊</m:t>
                                  </m:r>
                                </m:sub>
                                <m:sup>
                                  <m:r>
                                    <a:rPr lang="en-US" sz="36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𝐴𝐷</m:t>
                                  </m:r>
                                  <m:r>
                                    <a:rPr lang="en-US" sz="36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3−</m:t>
                                  </m:r>
                                  <m:r>
                                    <a:rPr lang="en-US" sz="36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𝑓𝑎𝑚𝑖𝑙𝑦</m:t>
                                  </m:r>
                                </m:sup>
                              </m:sSubSup>
                            </m:e>
                          </m:d>
                        </m:e>
                      </m:func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2530" y="4953000"/>
                <a:ext cx="9056838" cy="102085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3347" y="2683365"/>
                <a:ext cx="826425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0F049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3. Scaling region near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F0498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F0498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F0498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∗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rgbClr val="0F049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governed by AD3 theory. </a:t>
                </a:r>
                <a:endParaRPr lang="en-US" sz="2800" dirty="0">
                  <a:solidFill>
                    <a:srgbClr val="0F0498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47" y="2683365"/>
                <a:ext cx="8264250" cy="523220"/>
              </a:xfrm>
              <a:prstGeom prst="rect">
                <a:avLst/>
              </a:prstGeom>
              <a:blipFill rotWithShape="1">
                <a:blip r:embed="rId5"/>
                <a:stretch>
                  <a:fillRect l="-1549" t="-11628" r="-516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38200" y="6248400"/>
                <a:ext cx="722646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Claim: This is the AD3 TFT 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𝑋</m:t>
                    </m:r>
                  </m:oMath>
                </a14:m>
                <a:r>
                  <a:rPr lang="en-US" sz="28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+</m:t>
                        </m:r>
                      </m:sup>
                    </m:sSubSup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&gt;0 . </m:t>
                    </m:r>
                  </m:oMath>
                </a14:m>
                <a:endParaRPr lang="en-US" sz="28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6248400"/>
                <a:ext cx="7226465" cy="523220"/>
              </a:xfrm>
              <a:prstGeom prst="rect">
                <a:avLst/>
              </a:prstGeom>
              <a:blipFill rotWithShape="1">
                <a:blip r:embed="rId6"/>
                <a:stretch>
                  <a:fillRect l="-1772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2569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40" y="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AD3 Partition Function: Evidence 1/2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046946"/>
            <a:ext cx="803617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Existence of limit is highly nontrivial. It follows </a:t>
            </a:r>
          </a:p>
          <a:p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   ``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superconformal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 type sum rules’’ : 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04800" y="2209800"/>
                <a:ext cx="8492281" cy="22803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Theorem [MMP, 1998]  If the </a:t>
                </a:r>
                <a:r>
                  <a:rPr lang="en-US" sz="2800" dirty="0" err="1" smtClean="0">
                    <a:solidFill>
                      <a:srgbClr val="FF0000"/>
                    </a:solidFill>
                  </a:rPr>
                  <a:t>superconformal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 simple</a:t>
                </a:r>
              </a:p>
              <a:p>
                <a:r>
                  <a:rPr lang="en-US" sz="2800" dirty="0">
                    <a:solidFill>
                      <a:srgbClr val="FF0000"/>
                    </a:solidFill>
                  </a:rPr>
                  <a:t>t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ype sum rules hold: </a:t>
                </a:r>
              </a:p>
              <a:p>
                <a:endParaRPr lang="en-US" sz="2800" dirty="0" smtClean="0">
                  <a:solidFill>
                    <a:srgbClr val="FF0000"/>
                  </a:solidFill>
                </a:endParaRPr>
              </a:p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a.)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𝜒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h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𝑐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 −3≤0 </m:t>
                    </m:r>
                  </m:oMath>
                </a14:m>
                <a:endParaRPr lang="en-US" sz="2800" b="0" dirty="0" smtClean="0">
                  <a:solidFill>
                    <a:srgbClr val="FF0000"/>
                  </a:solidFill>
                </a:endParaRPr>
              </a:p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b.) 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rgbClr val="FF0000"/>
                        </a:solidFill>
                        <a:latin typeface="Cambria Math"/>
                      </a:rPr>
                      <m:t>  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𝜆</m:t>
                        </m:r>
                      </m:sub>
                      <m:sup/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𝑆𝑊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𝜆</m:t>
                            </m:r>
                          </m:e>
                        </m:d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𝜋</m:t>
                            </m:r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𝑖</m:t>
                            </m:r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𝜆</m:t>
                            </m:r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⋅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sup>
                        </m:sSup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𝜆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𝑘</m:t>
                            </m:r>
                          </m:sup>
                        </m:s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=0 </m:t>
                        </m:r>
                      </m:e>
                    </m:nary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0≤</m:t>
                    </m:r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𝑘</m:t>
                    </m:r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≤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𝜒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h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sz="28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𝑐</m:t>
                        </m:r>
                      </m:e>
                      <m:sup>
                        <m:r>
                          <a:rPr lang="en-US" sz="28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−4</m:t>
                    </m:r>
                  </m:oMath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209800"/>
                <a:ext cx="8492281" cy="2280368"/>
              </a:xfrm>
              <a:prstGeom prst="rect">
                <a:avLst/>
              </a:prstGeom>
              <a:blipFill rotWithShape="1">
                <a:blip r:embed="rId2"/>
                <a:stretch>
                  <a:fillRect l="-1436" t="-2674" b="-5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760782" y="4649657"/>
                <a:ext cx="479105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Then the limit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→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∗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exists </a:t>
                </a:r>
                <a:endParaRPr lang="en-US"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0782" y="4649657"/>
                <a:ext cx="4791055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2672" t="-11628" r="-1527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25356" y="5715000"/>
                <a:ext cx="898252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It is now a rigorous theorem that SWST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⇒ </m:t>
                    </m:r>
                  </m:oMath>
                </a14:m>
                <a:r>
                  <a:rPr lang="en-US" sz="32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SCST</a:t>
                </a:r>
                <a:endParaRPr lang="en-US" sz="32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356" y="5715000"/>
                <a:ext cx="8982524" cy="584775"/>
              </a:xfrm>
              <a:prstGeom prst="rect">
                <a:avLst/>
              </a:prstGeom>
              <a:blipFill rotWithShape="1">
                <a:blip r:embed="rId4"/>
                <a:stretch>
                  <a:fillRect l="-1765" t="-13684" r="-815" b="-33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7721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23" y="0"/>
            <a:ext cx="9268611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AD3 Partition Function: Evidence 2/2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20019" y="5029200"/>
                <a:ext cx="799975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Explicitly, if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𝑋</m:t>
                    </m:r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000" b="0" i="0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of</m:t>
                    </m:r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𝑆𝑊𝑆𝑇</m:t>
                    </m:r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000" b="0" i="0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and</m:t>
                    </m:r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sSubSup>
                      <m:sSubSupPr>
                        <m:ctrlP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sub>
                      <m:sup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+</m:t>
                        </m:r>
                      </m:sup>
                    </m:sSubSup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&gt;1: </m:t>
                    </m:r>
                  </m:oMath>
                </a14:m>
                <a:endParaRPr lang="en-US" sz="4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019" y="5029200"/>
                <a:ext cx="7999754" cy="707886"/>
              </a:xfrm>
              <a:prstGeom prst="rect">
                <a:avLst/>
              </a:prstGeom>
              <a:blipFill rotWithShape="1">
                <a:blip r:embed="rId2"/>
                <a:stretch>
                  <a:fillRect l="-2744"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0" y="1143000"/>
                <a:ext cx="9220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sub>
                      <m:sup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+</m:t>
                        </m:r>
                      </m:sup>
                    </m:sSubSup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&gt;0 </m:t>
                    </m:r>
                  </m:oMath>
                </a14:m>
                <a:r>
                  <a:rPr lang="en-US" sz="32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recover the expected selection rule: </a:t>
                </a:r>
                <a:endParaRPr lang="en-US" sz="3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143000"/>
                <a:ext cx="9220200" cy="584775"/>
              </a:xfrm>
              <a:prstGeom prst="rect">
                <a:avLst/>
              </a:prstGeom>
              <a:blipFill rotWithShape="1">
                <a:blip r:embed="rId3"/>
                <a:stretch>
                  <a:fillRect t="-13684" b="-33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44770" y="1981200"/>
                <a:ext cx="8048422" cy="10804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〈"/>
                          <m:endChr m:val="〉"/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𝑈</m:t>
                              </m:r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(</m:t>
                              </m:r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𝑝</m:t>
                              </m:r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ℓ</m:t>
                              </m:r>
                            </m:sup>
                          </m:sSup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𝑈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𝑆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𝑟</m:t>
                              </m:r>
                            </m:sup>
                          </m:sSup>
                        </m:e>
                      </m:d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/>
                          <a:cs typeface="Arial" panose="020B0604020202020204" pitchFamily="34" charset="0"/>
                        </a:rPr>
                        <m:t>≠0 </m:t>
                      </m:r>
                      <m:r>
                        <m:rPr>
                          <m:nor/>
                        </m:rPr>
                        <a:rPr lang="en-US" sz="3200" b="0" i="0" smtClean="0">
                          <a:solidFill>
                            <a:srgbClr val="0000FF"/>
                          </a:solidFill>
                          <a:latin typeface="Cambria Math"/>
                          <a:cs typeface="Arial" panose="020B0604020202020204" pitchFamily="34" charset="0"/>
                        </a:rPr>
                        <m:t>only</m:t>
                      </m:r>
                      <m:r>
                        <m:rPr>
                          <m:nor/>
                        </m:rPr>
                        <a:rPr lang="en-US" sz="3200" b="0" i="0" smtClean="0">
                          <a:solidFill>
                            <a:srgbClr val="0000FF"/>
                          </a:solidFill>
                          <a:latin typeface="Cambria Math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b="0" i="0" smtClean="0">
                          <a:solidFill>
                            <a:srgbClr val="0000FF"/>
                          </a:solidFill>
                          <a:latin typeface="Cambria Math"/>
                          <a:cs typeface="Arial" panose="020B0604020202020204" pitchFamily="34" charset="0"/>
                        </a:rPr>
                        <m:t>for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6ℓ+</m:t>
                          </m:r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𝑟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5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h</m:t>
                              </m:r>
                            </m:sub>
                          </m:sSub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5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en-US" sz="3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770" y="1981200"/>
                <a:ext cx="8048422" cy="108048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294574" y="3429000"/>
            <a:ext cx="88494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33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Consistent with background charge for AD3 computed by </a:t>
            </a:r>
            <a:r>
              <a:rPr lang="en-US" sz="3600" dirty="0" err="1" smtClean="0">
                <a:solidFill>
                  <a:srgbClr val="33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Shapere-Tachikawa</a:t>
            </a:r>
            <a:r>
              <a:rPr lang="en-US" sz="3600" dirty="0" smtClean="0">
                <a:solidFill>
                  <a:srgbClr val="33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3600" dirty="0">
              <a:solidFill>
                <a:srgbClr val="33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066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7200" y="1415294"/>
                <a:ext cx="8227124" cy="14366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𝑍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𝐴𝐷</m:t>
                          </m:r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𝔅</m:t>
                          </m:r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!</m:t>
                          </m:r>
                        </m:den>
                      </m:f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𝐾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sSubSup>
                        <m:sSubSup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𝐾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  <m:sup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𝜒</m:t>
                          </m:r>
                        </m:sup>
                      </m:sSubSup>
                      <m:sSubSup>
                        <m:sSubSup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𝐾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  <m:sup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𝜎</m:t>
                          </m:r>
                        </m:sup>
                      </m:sSubSup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/>
                          <a:cs typeface="Arial" panose="020B0604020202020204" pitchFamily="34" charset="0"/>
                        </a:rPr>
                        <m:t>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𝜆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2</m:t>
                              </m:r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𝜋</m:t>
                              </m:r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𝑖</m:t>
                              </m:r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𝜆</m:t>
                              </m:r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</m:sup>
                          </m:sSup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𝑆𝑊</m:t>
                          </m:r>
                          <m:d>
                            <m:dPr>
                              <m:ctrlP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𝜆</m:t>
                              </m:r>
                            </m:e>
                          </m:d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⋅</m:t>
                          </m:r>
                        </m:e>
                      </m:nary>
                    </m:oMath>
                  </m:oMathPara>
                </a14:m>
                <a:endParaRPr lang="en-US" sz="36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415294"/>
                <a:ext cx="8227124" cy="143661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01256" y="2895600"/>
                <a:ext cx="8771247" cy="7304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/>
                          <a:cs typeface="Arial" panose="020B0604020202020204" pitchFamily="34" charset="0"/>
                        </a:rPr>
                        <m:t>⋅</m:t>
                      </m:r>
                      <m:r>
                        <a:rPr lang="en-US" sz="4000" i="1" smtClean="0">
                          <a:solidFill>
                            <a:srgbClr val="0000FF"/>
                          </a:solidFill>
                          <a:latin typeface="Cambria Math"/>
                          <a:cs typeface="Arial" panose="020B0604020202020204" pitchFamily="34" charset="0"/>
                        </a:rPr>
                        <m:t>{</m:t>
                      </m:r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𝜆</m:t>
                              </m:r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⋅</m:t>
                              </m:r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𝑆</m:t>
                              </m:r>
                            </m:e>
                          </m:d>
                        </m:e>
                        <m:sup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𝔅</m:t>
                          </m:r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−2</m:t>
                          </m:r>
                        </m:sup>
                      </m:sSup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/>
                          <a:cs typeface="Arial" panose="020B0604020202020204" pitchFamily="34" charset="0"/>
                        </a:rPr>
                        <m:t>(24</m:t>
                      </m:r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𝜆</m:t>
                              </m:r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⋅</m:t>
                              </m:r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𝑆</m:t>
                              </m:r>
                            </m:e>
                          </m:d>
                        </m:e>
                        <m:sup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𝔅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𝔅</m:t>
                          </m:r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−1</m:t>
                          </m:r>
                        </m:e>
                      </m:d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𝑆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/>
                          <a:cs typeface="Arial" panose="020B0604020202020204" pitchFamily="34" charset="0"/>
                        </a:rPr>
                        <m:t>}</m:t>
                      </m:r>
                    </m:oMath>
                  </m:oMathPara>
                </a14:m>
                <a:endParaRPr lang="en-US" sz="36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256" y="2895600"/>
                <a:ext cx="8771247" cy="73045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524000" y="3886200"/>
                <a:ext cx="5959517" cy="11294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FF33CC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𝔅</m:t>
                      </m:r>
                      <m:r>
                        <a:rPr lang="en-US" sz="3600" b="0" i="1" smtClean="0">
                          <a:solidFill>
                            <a:srgbClr val="FF33CC"/>
                          </a:solidFill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FF33CC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FF33CC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𝜒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FF33CC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h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rgbClr val="FF33CC"/>
                          </a:solidFill>
                          <a:latin typeface="Cambria Math"/>
                          <a:cs typeface="Arial" panose="020B0604020202020204" pitchFamily="34" charset="0"/>
                        </a:rPr>
                        <m:t>−</m:t>
                      </m:r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FF33CC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FF33CC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𝑐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FF33CC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3600" b="0" i="1" smtClean="0">
                          <a:solidFill>
                            <a:srgbClr val="FF33CC"/>
                          </a:solidFill>
                          <a:latin typeface="Cambria Math"/>
                          <a:cs typeface="Arial" panose="020B0604020202020204" pitchFamily="34" charset="0"/>
                        </a:rPr>
                        <m:t>=−</m:t>
                      </m:r>
                      <m:f>
                        <m:fPr>
                          <m:ctrlPr>
                            <a:rPr lang="en-US" sz="3600" b="0" i="1" smtClean="0">
                              <a:solidFill>
                                <a:srgbClr val="FF33CC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rgbClr val="FF33CC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7 </m:t>
                          </m:r>
                          <m:r>
                            <a:rPr lang="en-US" sz="3600" b="0" i="1" smtClean="0">
                              <a:solidFill>
                                <a:srgbClr val="FF33CC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𝜒</m:t>
                          </m:r>
                          <m:r>
                            <a:rPr lang="en-US" sz="3600" b="0" i="1" smtClean="0">
                              <a:solidFill>
                                <a:srgbClr val="FF33CC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+11 </m:t>
                          </m:r>
                          <m:r>
                            <a:rPr lang="en-US" sz="3600" b="0" i="1" smtClean="0">
                              <a:solidFill>
                                <a:srgbClr val="FF33CC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𝜎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rgbClr val="FF33CC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4</m:t>
                          </m:r>
                        </m:den>
                      </m:f>
                      <m:r>
                        <a:rPr lang="en-US" sz="3600" b="0" i="1" smtClean="0">
                          <a:solidFill>
                            <a:srgbClr val="FF33CC"/>
                          </a:solidFill>
                          <a:latin typeface="Cambria Math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en-US" sz="3600" dirty="0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3886200"/>
                <a:ext cx="5959517" cy="112947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04800" y="301079"/>
                <a:ext cx="8791959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Explicitly, if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𝑋</m:t>
                    </m:r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0" i="0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of</m:t>
                    </m:r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𝑆𝑊𝑆𝑇</m:t>
                    </m:r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0" i="0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and</m:t>
                    </m:r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sSubSup>
                      <m:sSubSupPr>
                        <m:ctrlP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sub>
                      <m:sup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+</m:t>
                        </m:r>
                      </m:sup>
                    </m:sSubSup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&gt;1: </m:t>
                    </m:r>
                  </m:oMath>
                </a14:m>
                <a:endPara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01079"/>
                <a:ext cx="8791959" cy="769441"/>
              </a:xfrm>
              <a:prstGeom prst="rect">
                <a:avLst/>
              </a:prstGeom>
              <a:blipFill rotWithShape="1">
                <a:blip r:embed="rId5"/>
                <a:stretch>
                  <a:fillRect l="-2774"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304800" y="54102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Surprise! p drops out:  U(p)  is a ``null vector’’</a:t>
            </a:r>
            <a:endParaRPr lang="en-US" sz="3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934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2055" y="4839105"/>
            <a:ext cx="8392633" cy="926900"/>
          </a:xfrm>
          <a:prstGeom prst="rect">
            <a:avLst/>
          </a:prstGeom>
          <a:solidFill>
            <a:srgbClr val="0F04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27568" y="2700708"/>
            <a:ext cx="815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Carboniferous: SW Theory &amp; u-plane Derivation 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Of Witten’s </a:t>
            </a:r>
            <a:r>
              <a:rPr lang="en-US" sz="2800" dirty="0">
                <a:solidFill>
                  <a:srgbClr val="FF0000"/>
                </a:solidFill>
              </a:rPr>
              <a:t>C</a:t>
            </a:r>
            <a:r>
              <a:rPr lang="en-US" sz="2800" dirty="0" smtClean="0">
                <a:solidFill>
                  <a:srgbClr val="FF0000"/>
                </a:solidFill>
              </a:rPr>
              <a:t>onjecture. 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76200" y="4572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1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25078" y="16764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2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47735" y="27432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3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14400" y="38862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Holocene: Three New Apps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70525" y="391921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4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27568" y="1676400"/>
            <a:ext cx="7543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 Cambrian: Witten Reads Donaldson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86691" y="5073955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Holomorphic Anomaly &amp; Continuous Metric Dep.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4400" y="6004511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Back To The Future </a:t>
            </a:r>
            <a:endParaRPr lang="en-US" sz="2800" dirty="0"/>
          </a:p>
        </p:txBody>
      </p:sp>
      <p:sp>
        <p:nvSpPr>
          <p:cNvPr id="14" name="Oval 13"/>
          <p:cNvSpPr/>
          <p:nvPr/>
        </p:nvSpPr>
        <p:spPr>
          <a:xfrm>
            <a:off x="59892" y="5073955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5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70525" y="6037521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6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98451" y="42419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Introduction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17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381000" y="28353"/>
                <a:ext cx="8229600" cy="1143000"/>
              </a:xfrm>
            </p:spPr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dirty="0" smtClean="0"/>
                  <a:t> Wants To Be A Total Derivative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81000" y="28353"/>
                <a:ext cx="8229600" cy="1143000"/>
              </a:xfrm>
              <a:blipFill rotWithShape="1">
                <a:blip r:embed="rId2"/>
                <a:stretch>
                  <a:fillRect b="-37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2791" y="1629268"/>
                <a:ext cx="9366667" cy="12874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rgbClr val="0000FF"/>
                          </a:solidFill>
                          <a:latin typeface="Cambria Math"/>
                        </a:rPr>
                        <m:t>Ψ</m:t>
                      </m:r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𝜆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𝑑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</m:acc>
                            </m:den>
                          </m:f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ℰ</m:t>
                              </m:r>
                              <m:d>
                                <m:dPr>
                                  <m:ctrlP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  <m:t>𝜆</m:t>
                                      </m:r>
                                    </m:sub>
                                    <m:sup>
                                      <m: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  <m:t>𝜔</m:t>
                                      </m:r>
                                    </m:sup>
                                  </m:sSubSup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  <m:t>𝜆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𝜋𝜏</m:t>
                              </m:r>
                              <m:sSup>
                                <m:sSupPr>
                                  <m:ctrlP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𝜆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𝑆</m:t>
                              </m:r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⋅</m:t>
                              </m:r>
                              <m:f>
                                <m:fPr>
                                  <m:ctrlP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𝑑𝑢</m:t>
                                  </m:r>
                                </m:num>
                                <m:den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𝑑𝑎</m:t>
                                  </m:r>
                                </m:den>
                              </m:f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+2 </m:t>
                              </m:r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𝜋</m:t>
                              </m:r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𝜆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sup>
                          </m:sSup>
                        </m:e>
                      </m:nary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3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91" y="1629268"/>
                <a:ext cx="9366667" cy="128740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266100" y="2831351"/>
                <a:ext cx="4441665" cy="10100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𝜆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𝜔</m:t>
                          </m:r>
                        </m:sup>
                      </m:sSubSup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rad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+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𝑖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4</m:t>
                          </m:r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𝜋</m:t>
                          </m:r>
                          <m:rad>
                            <m:radPr>
                              <m:degHide m:val="on"/>
                              <m:ctrlP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</m:rad>
                        </m:den>
                      </m:f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+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𝑑𝑢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𝑑𝑎</m:t>
                          </m:r>
                        </m:den>
                      </m:f>
                    </m:oMath>
                  </m:oMathPara>
                </a14:m>
                <a:endParaRPr lang="en-US" sz="2800" b="0" dirty="0" smtClean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6100" y="2831351"/>
                <a:ext cx="4441665" cy="10100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-14965" y="2713094"/>
                <a:ext cx="4063035" cy="16514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ℰ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𝑟</m:t>
                          </m:r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𝑏</m:t>
                          </m:r>
                        </m:sub>
                        <m:sup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𝑟</m:t>
                          </m:r>
                        </m:sup>
                        <m:e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−2</m:t>
                              </m:r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𝜋</m:t>
                              </m:r>
                              <m:sSup>
                                <m:sSupPr>
                                  <m:ctrlPr>
                                    <a:rPr lang="en-US" sz="3200" b="0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sz="3200" b="0" dirty="0" smtClean="0">
                  <a:solidFill>
                    <a:srgbClr val="7030A0"/>
                  </a:solidFill>
                </a:endParaRPr>
              </a:p>
              <a:p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4965" y="2713094"/>
                <a:ext cx="4063035" cy="165147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-14965" y="3887518"/>
                <a:ext cx="914045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00B050"/>
                    </a:solidFill>
                  </a:rPr>
                  <a:t>Lower limit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𝜆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rgbClr val="00B050"/>
                    </a:solidFill>
                  </a:rPr>
                  <a:t>  must be independent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8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u</m:t>
                        </m:r>
                      </m:e>
                    </m:acc>
                    <m:r>
                      <a:rPr lang="en-US" sz="2800" b="0" i="1" dirty="0" smtClean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srgbClr val="00B050"/>
                    </a:solidFill>
                  </a:rPr>
                  <a:t> but can depend 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𝜆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𝜔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𝑢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</a:rPr>
                      <m:t>. </m:t>
                    </m:r>
                  </m:oMath>
                </a14:m>
                <a:endParaRPr lang="en-US" sz="28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4965" y="3887518"/>
                <a:ext cx="9140456" cy="954107"/>
              </a:xfrm>
              <a:prstGeom prst="rect">
                <a:avLst/>
              </a:prstGeom>
              <a:blipFill rotWithShape="1">
                <a:blip r:embed="rId6"/>
                <a:stretch>
                  <a:fillRect l="-1401" t="-6410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663995" y="990600"/>
                <a:ext cx="4366067" cy="6035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𝑢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=∫</m:t>
                      </m:r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𝑑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rgbClr val="0000FF"/>
                          </a:solidFill>
                          <a:latin typeface="Cambria Math"/>
                        </a:rPr>
                        <m:t>u</m:t>
                      </m:r>
                      <m:r>
                        <a:rPr lang="en-US" sz="3200" b="0" i="0" smtClean="0">
                          <a:solidFill>
                            <a:srgbClr val="0000FF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rgbClr val="0000FF"/>
                          </a:solidFill>
                          <a:latin typeface="Cambria Math"/>
                        </a:rPr>
                        <m:t>d</m:t>
                      </m:r>
                      <m:r>
                        <a:rPr lang="en-US" sz="3200" b="0" i="0" smtClean="0">
                          <a:solidFill>
                            <a:srgbClr val="0000FF"/>
                          </a:solidFill>
                          <a:latin typeface="Cambria Math"/>
                        </a:rPr>
                        <m:t> </m:t>
                      </m:r>
                      <m:acc>
                        <m:accPr>
                          <m:chr m:val="̅"/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u</m:t>
                          </m:r>
                        </m:e>
                      </m:acc>
                      <m:r>
                        <a:rPr lang="en-US" sz="3200" b="0" i="0" smtClean="0">
                          <a:solidFill>
                            <a:srgbClr val="0000FF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ℋ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𝑢</m:t>
                          </m:r>
                        </m:e>
                      </m:d>
                      <m:r>
                        <a:rPr lang="en-US" sz="3200" b="0" i="0" smtClean="0">
                          <a:solidFill>
                            <a:srgbClr val="0000FF"/>
                          </a:solidFill>
                          <a:latin typeface="Cambria Math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rgbClr val="0000FF"/>
                          </a:solidFill>
                          <a:latin typeface="Cambria Math"/>
                        </a:rPr>
                        <m:t>Ψ</m:t>
                      </m:r>
                    </m:oMath>
                  </m:oMathPara>
                </a14:m>
                <a:endParaRPr lang="en-US" sz="3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3995" y="990600"/>
                <a:ext cx="4366067" cy="60356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150407" y="5713841"/>
                <a:ext cx="6231386" cy="11441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𝑢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 = ∫</m:t>
                      </m:r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𝑑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solidFill>
                            <a:srgbClr val="0000FF"/>
                          </a:solidFill>
                          <a:latin typeface="Cambria Math"/>
                        </a:rPr>
                        <m:t>u</m:t>
                      </m:r>
                      <m:r>
                        <a:rPr lang="en-US" sz="3600" b="0" i="0" smtClean="0">
                          <a:solidFill>
                            <a:srgbClr val="0000FF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solidFill>
                            <a:srgbClr val="0000FF"/>
                          </a:solidFill>
                          <a:latin typeface="Cambria Math"/>
                        </a:rPr>
                        <m:t>d</m:t>
                      </m:r>
                      <m:r>
                        <a:rPr lang="en-US" sz="3600" b="0" i="0" smtClean="0">
                          <a:solidFill>
                            <a:srgbClr val="0000FF"/>
                          </a:solidFill>
                          <a:latin typeface="Cambria Math"/>
                        </a:rPr>
                        <m:t> </m:t>
                      </m:r>
                      <m:acc>
                        <m:accPr>
                          <m:chr m:val="̅"/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3600" b="0" i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u</m:t>
                          </m:r>
                        </m:e>
                      </m:acc>
                      <m:f>
                        <m:f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𝑑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𝑑</m:t>
                          </m:r>
                          <m:acc>
                            <m:accPr>
                              <m:chr m:val="̅"/>
                              <m:ctrlP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𝑢</m:t>
                              </m:r>
                            </m:e>
                          </m:acc>
                        </m:den>
                      </m:f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( </m:t>
                      </m:r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ℋ</m:t>
                      </m:r>
                      <m:d>
                        <m:d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𝑢</m:t>
                          </m:r>
                        </m:e>
                      </m:d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600" b="0" i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Θ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𝜔</m:t>
                          </m:r>
                        </m:sup>
                      </m:sSup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0407" y="5713841"/>
                <a:ext cx="6231386" cy="114415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977379" y="4953000"/>
            <a:ext cx="65774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Korpas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Manschot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 Moore &amp;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Nidaiev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]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16552" y="5214610"/>
            <a:ext cx="99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8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456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0" grpId="0"/>
      <p:bldP spid="11" grpId="0"/>
      <p:bldP spid="1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214"/>
            <a:ext cx="8229600" cy="1143000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85292" y="3087467"/>
                <a:ext cx="7163050" cy="11441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𝑢</m:t>
                          </m:r>
                        </m:sub>
                        <m:sup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𝜔</m:t>
                          </m:r>
                        </m:sup>
                      </m:sSubSup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sSubSup>
                        <m:sSubSup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𝑢</m:t>
                          </m:r>
                        </m:sub>
                        <m:sup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sup>
                      </m:sSubSup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=∫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𝑑𝑢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𝑑</m:t>
                      </m:r>
                      <m:acc>
                        <m:accPr>
                          <m:chr m:val="̅"/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𝑢</m:t>
                          </m:r>
                        </m:e>
                      </m:acc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</m:t>
                          </m:r>
                          <m:acc>
                            <m:accPr>
                              <m:chr m:val="̅"/>
                              <m:ctrlP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𝑢</m:t>
                              </m:r>
                            </m:e>
                          </m:acc>
                        </m:den>
                      </m:f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ℋ</m:t>
                      </m:r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3600" b="0" i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Θ</m:t>
                              </m:r>
                            </m:e>
                          </m:acc>
                        </m:e>
                        <m:sup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𝜔</m:t>
                          </m:r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sup>
                      </m:sSup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292" y="3087467"/>
                <a:ext cx="7163050" cy="114415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13647" y="4114800"/>
                <a:ext cx="7979107" cy="12874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Θ</m:t>
                              </m:r>
                            </m:e>
                          </m:acc>
                        </m:e>
                        <m:sup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𝜔</m:t>
                          </m:r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sup>
                      </m:sSup>
                      <m:r>
                        <a:rPr lang="en-US" sz="3200" b="0" i="0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𝜆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ℰ</m:t>
                              </m:r>
                              <m:d>
                                <m:dPr>
                                  <m:ctrlP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  <m:t>𝜆</m:t>
                                      </m:r>
                                    </m:sub>
                                    <m:sup>
                                      <m: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  <m:t>𝜔</m:t>
                                      </m:r>
                                    </m:sup>
                                  </m:sSubSup>
                                </m:e>
                              </m:d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ℰ</m:t>
                              </m:r>
                              <m:d>
                                <m:dPr>
                                  <m:ctrlP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  <m:t>𝜆</m:t>
                                      </m:r>
                                    </m:sub>
                                    <m:sup>
                                      <m:sSub>
                                        <m:sSubPr>
                                          <m:ctrlPr>
                                            <a:rPr lang="en-US" sz="32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en-US" sz="32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sup>
                                  </m:sSubSup>
                                </m:e>
                              </m:d>
                            </m:e>
                          </m:d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𝜋𝜏</m:t>
                              </m:r>
                              <m:d>
                                <m:dPr>
                                  <m:ctrlP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𝜆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+⋯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3200" b="0" dirty="0" smtClean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647" y="4114800"/>
                <a:ext cx="7979107" cy="128740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55864" y="6324600"/>
            <a:ext cx="8839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</a:rPr>
              <a:t>Modular completion of indefinite theta function of </a:t>
            </a:r>
            <a:r>
              <a:rPr lang="en-US" sz="2000" dirty="0" err="1" smtClean="0">
                <a:solidFill>
                  <a:srgbClr val="7030A0"/>
                </a:solidFill>
              </a:rPr>
              <a:t>Vigneras</a:t>
            </a:r>
            <a:r>
              <a:rPr lang="en-US" sz="2000" dirty="0" smtClean="0">
                <a:solidFill>
                  <a:srgbClr val="7030A0"/>
                </a:solidFill>
              </a:rPr>
              <a:t>, </a:t>
            </a:r>
            <a:r>
              <a:rPr lang="en-US" sz="2000" dirty="0" err="1" smtClean="0">
                <a:solidFill>
                  <a:srgbClr val="7030A0"/>
                </a:solidFill>
              </a:rPr>
              <a:t>Zwegers</a:t>
            </a:r>
            <a:r>
              <a:rPr lang="en-US" sz="2000" dirty="0" smtClean="0">
                <a:solidFill>
                  <a:srgbClr val="7030A0"/>
                </a:solidFill>
              </a:rPr>
              <a:t>, </a:t>
            </a:r>
            <a:r>
              <a:rPr lang="en-US" sz="2000" dirty="0" err="1" smtClean="0">
                <a:solidFill>
                  <a:srgbClr val="7030A0"/>
                </a:solidFill>
              </a:rPr>
              <a:t>Zagier</a:t>
            </a:r>
            <a:r>
              <a:rPr lang="en-US" sz="2000" dirty="0" smtClean="0">
                <a:solidFill>
                  <a:srgbClr val="7030A0"/>
                </a:solidFill>
              </a:rPr>
              <a:t> </a:t>
            </a:r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1829" y="2017336"/>
            <a:ext cx="89878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rgbClr val="00B050"/>
                </a:solidFill>
              </a:rPr>
              <a:t>BUT: The difference for two metrics CAN be evaluated b</a:t>
            </a:r>
            <a:r>
              <a:rPr lang="en-US" sz="3200" b="0" i="1" dirty="0" smtClean="0">
                <a:solidFill>
                  <a:srgbClr val="00B050"/>
                </a:solidFill>
              </a:rPr>
              <a:t>y residues!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099819" y="5314580"/>
                <a:ext cx="5050037" cy="11412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𝜆</m:t>
                          </m:r>
                        </m:sub>
                        <m:sup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𝜔</m:t>
                          </m:r>
                        </m:sup>
                      </m:sSubSup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rad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+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𝑖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4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𝜋</m:t>
                          </m:r>
                          <m:rad>
                            <m:radPr>
                              <m:degHide m:val="on"/>
                              <m:ctrlP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</m:rad>
                        </m:den>
                      </m:f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+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𝑑𝑢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𝑑𝑎</m:t>
                          </m:r>
                        </m:den>
                      </m:f>
                    </m:oMath>
                  </m:oMathPara>
                </a14:m>
                <a:endParaRPr lang="en-US" sz="3200" b="0" dirty="0" smtClean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9819" y="5314580"/>
                <a:ext cx="5050037" cy="114121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0" y="304800"/>
            <a:ext cx="12202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No! </a:t>
            </a:r>
            <a:endParaRPr lang="en-US" sz="4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017190" y="43767"/>
                <a:ext cx="7935186" cy="11441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𝑢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 =∮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solidFill>
                            <a:srgbClr val="0000FF"/>
                          </a:solidFill>
                          <a:latin typeface="Cambria Math"/>
                        </a:rPr>
                        <m:t>d</m:t>
                      </m:r>
                      <m:r>
                        <a:rPr lang="en-US" sz="3600" b="0" i="0" smtClean="0">
                          <a:solidFill>
                            <a:srgbClr val="0000FF"/>
                          </a:solidFill>
                          <a:latin typeface="Cambria Math"/>
                        </a:rPr>
                        <m:t> </m:t>
                      </m:r>
                      <m:acc>
                        <m:accPr>
                          <m:chr m:val="̅"/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3600" b="0" i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u</m:t>
                          </m:r>
                        </m:e>
                      </m:acc>
                      <m:f>
                        <m:f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𝑑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𝑑</m:t>
                          </m:r>
                          <m:acc>
                            <m:accPr>
                              <m:chr m:val="̅"/>
                              <m:ctrlP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𝑢</m:t>
                              </m:r>
                            </m:e>
                          </m:acc>
                        </m:den>
                      </m:f>
                      <m:d>
                        <m:d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ℋ</m:t>
                          </m:r>
                          <m:d>
                            <m:dPr>
                              <m:ctrlP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𝑢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3600" b="0" i="0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Θ</m:t>
                              </m:r>
                            </m:e>
                            <m:sup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n-US" sz="3600" b="0" i="0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∮</m:t>
                      </m:r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𝑑</m:t>
                      </m:r>
                      <m:acc>
                        <m:accPr>
                          <m:chr m:val="̅"/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𝑢</m:t>
                          </m:r>
                        </m:e>
                      </m:acc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ℋ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solidFill>
                            <a:srgbClr val="0000FF"/>
                          </a:solidFill>
                          <a:latin typeface="Cambria Math"/>
                        </a:rPr>
                        <m:t>Ψ</m:t>
                      </m:r>
                    </m:oMath>
                  </m:oMathPara>
                </a14:m>
                <a:endParaRPr lang="en-US" sz="3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190" y="43767"/>
                <a:ext cx="7935186" cy="114415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1981200" y="1371600"/>
            <a:ext cx="60821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nontrivial periods in general!</a:t>
            </a:r>
            <a:endParaRPr lang="en-US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760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952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Witten’s Interpretation: Topologically Twisted SYM On X 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14186" y="1995376"/>
            <a:ext cx="76106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Witten’s  ``topological twisting’’: Couple to special </a:t>
            </a:r>
          </a:p>
          <a:p>
            <a:r>
              <a:rPr lang="en-US" sz="2400" dirty="0">
                <a:solidFill>
                  <a:srgbClr val="C00000"/>
                </a:solidFill>
              </a:rPr>
              <a:t>e</a:t>
            </a:r>
            <a:r>
              <a:rPr lang="en-US" sz="2400" dirty="0" smtClean="0">
                <a:solidFill>
                  <a:srgbClr val="C00000"/>
                </a:solidFill>
              </a:rPr>
              <a:t>xternal gauge fields for certain global symmetries.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0" y="4572000"/>
                <a:ext cx="9050876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0000FF"/>
                    </a:solidFill>
                  </a:rPr>
                  <a:t>Formally: Correlation functions of operators in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𝑄</m:t>
                    </m:r>
                  </m:oMath>
                </a14:m>
                <a:r>
                  <a:rPr lang="en-US" sz="2400" dirty="0" smtClean="0">
                    <a:solidFill>
                      <a:srgbClr val="0000FF"/>
                    </a:solidFill>
                  </a:rPr>
                  <a:t>-</a:t>
                </a:r>
                <a:r>
                  <a:rPr lang="en-US" sz="2400" dirty="0" err="1" smtClean="0">
                    <a:solidFill>
                      <a:srgbClr val="0000FF"/>
                    </a:solidFill>
                  </a:rPr>
                  <a:t>coho</a:t>
                </a:r>
                <a:r>
                  <a:rPr lang="en-US" sz="2400" dirty="0" smtClean="0">
                    <a:solidFill>
                      <a:srgbClr val="0000FF"/>
                    </a:solidFill>
                  </a:rPr>
                  <a:t>. localize to </a:t>
                </a:r>
              </a:p>
              <a:p>
                <a:r>
                  <a:rPr lang="en-US" sz="2400" dirty="0">
                    <a:solidFill>
                      <a:srgbClr val="0000FF"/>
                    </a:solidFill>
                  </a:rPr>
                  <a:t>i</a:t>
                </a:r>
                <a:r>
                  <a:rPr lang="en-US" sz="2400" dirty="0" smtClean="0">
                    <a:solidFill>
                      <a:srgbClr val="0000FF"/>
                    </a:solidFill>
                  </a:rPr>
                  <a:t>ntegrals over the moduli spaces of G-ASD connections </a:t>
                </a:r>
                <a:br>
                  <a:rPr lang="en-US" sz="2400" dirty="0" smtClean="0">
                    <a:solidFill>
                      <a:srgbClr val="0000FF"/>
                    </a:solidFill>
                  </a:rPr>
                </a:br>
                <a:r>
                  <a:rPr lang="en-US" sz="2400" dirty="0" smtClean="0">
                    <a:solidFill>
                      <a:srgbClr val="0000FF"/>
                    </a:solidFill>
                  </a:rPr>
                  <a:t>(or generalizations thereof). </a:t>
                </a:r>
                <a:endParaRPr lang="en-US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0"/>
                <a:ext cx="9050876" cy="1200329"/>
              </a:xfrm>
              <a:prstGeom prst="rect">
                <a:avLst/>
              </a:prstGeom>
              <a:blipFill rotWithShape="1">
                <a:blip r:embed="rId2"/>
                <a:stretch>
                  <a:fillRect l="-1010" t="-3553" r="-673" b="-1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-48965" y="5838930"/>
                <a:ext cx="913691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Witten’s proposal: 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𝐺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𝑆𝑈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e>
                    </m:d>
                    <m:r>
                      <a:rPr lang="en-US" sz="2800" b="0" i="0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 correlation functions of</a:t>
                </a:r>
              </a:p>
              <a:p>
                <a:r>
                  <a:rPr lang="en-US" sz="2800" dirty="0">
                    <a:solidFill>
                      <a:srgbClr val="FF0000"/>
                    </a:solidFill>
                  </a:rPr>
                  <a:t>t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he special operators are the Donaldson polynomials. </a:t>
                </a:r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8965" y="5838930"/>
                <a:ext cx="9136912" cy="954107"/>
              </a:xfrm>
              <a:prstGeom prst="rect">
                <a:avLst/>
              </a:prstGeom>
              <a:blipFill rotWithShape="1">
                <a:blip r:embed="rId3"/>
                <a:stretch>
                  <a:fillRect l="-1401" t="-6410" r="-1268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30832" y="1326095"/>
                <a:ext cx="858921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7030A0"/>
                    </a:solidFill>
                  </a:rPr>
                  <a:t>Consider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7030A0"/>
                        </a:solidFill>
                        <a:latin typeface="Cambria Math"/>
                      </a:rPr>
                      <m:t>𝒩</m:t>
                    </m:r>
                    <m:r>
                      <a:rPr lang="en-US" sz="2800" b="0" i="1" dirty="0" smtClean="0">
                        <a:solidFill>
                          <a:srgbClr val="7030A0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2800" dirty="0" smtClean="0">
                    <a:solidFill>
                      <a:srgbClr val="7030A0"/>
                    </a:solidFill>
                  </a:rPr>
                  <a:t> 2 SYM theory on X for gauge group G</a:t>
                </a:r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832" y="1326095"/>
                <a:ext cx="8589211" cy="523220"/>
              </a:xfrm>
              <a:prstGeom prst="rect">
                <a:avLst/>
              </a:prstGeom>
              <a:blipFill rotWithShape="1">
                <a:blip r:embed="rId4"/>
                <a:stretch>
                  <a:fillRect l="-1490" t="-11765" r="-426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1793" y="2947833"/>
            <a:ext cx="84954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Result: </a:t>
            </a:r>
            <a:r>
              <a:rPr lang="en-US" sz="2400" dirty="0">
                <a:solidFill>
                  <a:srgbClr val="C00000"/>
                </a:solidFill>
              </a:rPr>
              <a:t>F</a:t>
            </a:r>
            <a:r>
              <a:rPr lang="en-US" sz="2400" dirty="0" smtClean="0">
                <a:solidFill>
                  <a:srgbClr val="C00000"/>
                </a:solidFill>
              </a:rPr>
              <a:t>ermion fields and </a:t>
            </a:r>
            <a:r>
              <a:rPr lang="en-US" sz="2400" dirty="0" err="1" smtClean="0">
                <a:solidFill>
                  <a:srgbClr val="C00000"/>
                </a:solidFill>
              </a:rPr>
              <a:t>susy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smtClean="0">
                <a:solidFill>
                  <a:srgbClr val="C00000"/>
                </a:solidFill>
              </a:rPr>
              <a:t>operators are differential </a:t>
            </a:r>
          </a:p>
          <a:p>
            <a:r>
              <a:rPr lang="en-US" sz="2400" dirty="0">
                <a:solidFill>
                  <a:srgbClr val="C00000"/>
                </a:solidFill>
              </a:rPr>
              <a:t>f</a:t>
            </a:r>
            <a:r>
              <a:rPr lang="en-US" sz="2400" dirty="0" smtClean="0">
                <a:solidFill>
                  <a:srgbClr val="C00000"/>
                </a:solidFill>
              </a:rPr>
              <a:t>orms;  The twisted theory is defined on non-spin manifolds.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190503" y="3925232"/>
                <a:ext cx="66579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C00000"/>
                    </a:solidFill>
                  </a:rPr>
                  <a:t>And there is a scalar </a:t>
                </a:r>
                <a:r>
                  <a:rPr lang="en-US" sz="2400" dirty="0" err="1" smtClean="0">
                    <a:solidFill>
                      <a:srgbClr val="C00000"/>
                    </a:solidFill>
                  </a:rPr>
                  <a:t>susy</a:t>
                </a:r>
                <a:r>
                  <a:rPr lang="en-US" sz="2400" dirty="0" smtClean="0">
                    <a:solidFill>
                      <a:srgbClr val="C00000"/>
                    </a:solidFill>
                  </a:rPr>
                  <a:t> operator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𝑄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/>
                      </a:rPr>
                      <m:t>=0 </m:t>
                    </m:r>
                  </m:oMath>
                </a14:m>
                <a:endParaRPr lang="en-US" sz="2400" dirty="0" smtClean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0503" y="3925232"/>
                <a:ext cx="6657976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1374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1583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9" grpId="0"/>
      <p:bldP spid="10" grpId="0"/>
      <p:bldP spid="1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240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Holomorphic Anomaly &amp;</a:t>
            </a:r>
            <a:br>
              <a:rPr lang="en-US" dirty="0" smtClean="0"/>
            </a:br>
            <a:r>
              <a:rPr lang="en-US" dirty="0" smtClean="0"/>
              <a:t> Metric Dependence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52400" y="1371600"/>
                <a:ext cx="914400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 theories with a manifold of </a:t>
                </a:r>
                <a:r>
                  <a:rPr lang="en-US" sz="3200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superconformal</a:t>
                </a:r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couplings,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𝜏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𝑢</m:t>
                        </m:r>
                      </m:e>
                    </m:d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→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𝜏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when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𝑢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→∞</m:t>
                    </m:r>
                  </m:oMath>
                </a14:m>
                <a:endParaRPr lang="en-US" sz="32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371600"/>
                <a:ext cx="9144000" cy="1077218"/>
              </a:xfrm>
              <a:prstGeom prst="rect">
                <a:avLst/>
              </a:prstGeom>
              <a:blipFill rotWithShape="1">
                <a:blip r:embed="rId2"/>
                <a:stretch>
                  <a:fillRect l="-1667" t="-7345" b="-17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63009" y="2590800"/>
                <a:ext cx="7164590" cy="7285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4000" b="0" i="0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Θ</m:t>
                              </m:r>
                            </m:e>
                          </m:acc>
                        </m:e>
                        <m:sup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𝜔</m:t>
                          </m:r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</m:sSub>
                        </m:sup>
                      </m:sSup>
                      <m:d>
                        <m:d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𝜏</m:t>
                          </m:r>
                          <m:d>
                            <m:d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𝑢</m:t>
                              </m:r>
                            </m:e>
                          </m:d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,…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/>
                          <a:cs typeface="Arial" panose="020B0604020202020204" pitchFamily="34" charset="0"/>
                        </a:rPr>
                        <m:t>→</m:t>
                      </m:r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4000" b="0" i="0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Θ</m:t>
                              </m:r>
                            </m:e>
                          </m:acc>
                        </m:e>
                        <m:sup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𝜔</m:t>
                          </m:r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</m:sSub>
                        </m:sup>
                      </m:sSup>
                      <m:d>
                        <m:d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,…</m:t>
                          </m:r>
                        </m:e>
                      </m:d>
                    </m:oMath>
                  </m:oMathPara>
                </a14:m>
                <a:endParaRPr lang="en-US" sz="40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009" y="2590800"/>
                <a:ext cx="7164590" cy="72853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0" y="3502806"/>
                <a:ext cx="9144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0" dirty="0" smtClean="0">
                    <a:solidFill>
                      <a:srgbClr val="0000FF"/>
                    </a:solidFill>
                    <a:cs typeface="Arial" panose="020B0604020202020204" pitchFamily="34" charset="0"/>
                  </a:rPr>
                  <a:t>Contour integral at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∞⇒  </m:t>
                    </m:r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𝐹𝑜𝑟</m:t>
                    </m:r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  </m:t>
                    </m:r>
                  </m:oMath>
                </a14:m>
                <a:r>
                  <a:rPr lang="en-US" sz="36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sub>
                      <m:sup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+</m:t>
                        </m:r>
                      </m:sup>
                    </m:sSubSup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=1, </m:t>
                    </m:r>
                  </m:oMath>
                </a14:m>
                <a:r>
                  <a:rPr lang="en-US" sz="36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many ``topological’’ correlators: </a:t>
                </a:r>
                <a:endParaRPr lang="en-US" sz="36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502806"/>
                <a:ext cx="9144000" cy="1200329"/>
              </a:xfrm>
              <a:prstGeom prst="rect">
                <a:avLst/>
              </a:prstGeom>
              <a:blipFill rotWithShape="1">
                <a:blip r:embed="rId4"/>
                <a:stretch>
                  <a:fillRect l="-2000" t="-7614" b="-18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85173" y="4703135"/>
                <a:ext cx="6629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i="1" u="sng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Nonholomorphic</a:t>
                </a:r>
                <a:r>
                  <a:rPr lang="en-US" sz="36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𝜏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3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5173" y="4703135"/>
                <a:ext cx="6629400" cy="646331"/>
              </a:xfrm>
              <a:prstGeom prst="rect">
                <a:avLst/>
              </a:prstGeom>
              <a:blipFill rotWithShape="1">
                <a:blip r:embed="rId5"/>
                <a:stretch>
                  <a:fillRect l="-2757"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591879" y="5428403"/>
            <a:ext cx="8265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Depend </a:t>
            </a:r>
            <a:r>
              <a:rPr lang="en-US" sz="3600" b="1" i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continuously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metric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334780"/>
            <a:ext cx="3331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[Moore &amp; Witten, 1997 </a:t>
            </a:r>
            <a:endParaRPr lang="en-US" sz="2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57600" y="6271000"/>
            <a:ext cx="51993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 albeit </a:t>
            </a:r>
            <a:r>
              <a:rPr lang="en-US" sz="2800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sotto voce </a:t>
            </a:r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en-US" sz="2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827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Special Case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ℂ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ℙ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7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04800" y="1567189"/>
                <a:ext cx="8255658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 walls: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𝜔</m:t>
                    </m:r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𝐻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𝑋</m:t>
                        </m:r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ℝ</m:t>
                        </m:r>
                      </m:e>
                    </m:d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≅</m:t>
                    </m:r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ℝ</m:t>
                    </m:r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, </m:t>
                    </m:r>
                  </m:oMath>
                </a14:m>
                <a:r>
                  <a:rPr lang="en-US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so we </a:t>
                </a:r>
              </a:p>
              <a:p>
                <a:r>
                  <a:rPr lang="en-US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only see holomorphic anomaly.  </a:t>
                </a:r>
                <a:endParaRPr lang="en-US" sz="40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567189"/>
                <a:ext cx="8255658" cy="1323439"/>
              </a:xfrm>
              <a:prstGeom prst="rect">
                <a:avLst/>
              </a:prstGeom>
              <a:blipFill rotWithShape="1">
                <a:blip r:embed="rId3"/>
                <a:stretch>
                  <a:fillRect l="-2585" t="-8295" r="-1625" b="-18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09600" y="3657600"/>
                <a:ext cx="701040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⇒   </m:t>
                    </m:r>
                  </m:oMath>
                </a14:m>
                <a:r>
                  <a:rPr lang="en-US" sz="4000" b="1" i="1" u="sng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Path integral</a:t>
                </a:r>
                <a:r>
                  <a:rPr lang="en-US" sz="40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derivation of the holomorphic anomaly. </a:t>
                </a:r>
                <a:endParaRPr lang="en-US" sz="40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657600"/>
                <a:ext cx="7010400" cy="1323439"/>
              </a:xfrm>
              <a:prstGeom prst="rect">
                <a:avLst/>
              </a:prstGeom>
              <a:blipFill rotWithShape="1">
                <a:blip r:embed="rId4"/>
                <a:stretch>
                  <a:fillRect l="-3043" t="-8295" r="-4087" b="-18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2534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Vafa</a:t>
            </a:r>
            <a:r>
              <a:rPr lang="en-US" dirty="0" smtClean="0"/>
              <a:t>-Witten Partition Functions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" y="11430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VW twist of N=4 SYM formally computes the ``Euler character’’ of instanton moduli space.  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" y="2362200"/>
            <a:ext cx="906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(Not really a topological invariant. True mathematical meaning unclear, but see </a:t>
            </a:r>
          </a:p>
          <a:p>
            <a:r>
              <a:rPr lang="en-US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ecent work of Tanaka &amp; Thomas; </a:t>
            </a:r>
            <a:r>
              <a:rPr lang="en-US" sz="20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Gholampour</a:t>
            </a:r>
            <a:r>
              <a:rPr lang="en-US" sz="2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Sheshmani</a:t>
            </a:r>
            <a:r>
              <a:rPr lang="en-US" sz="2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&amp; </a:t>
            </a:r>
            <a:r>
              <a:rPr lang="en-US" sz="20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Yau</a:t>
            </a:r>
            <a:r>
              <a:rPr lang="en-US" sz="2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endParaRPr lang="en-US" sz="2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200400"/>
            <a:ext cx="856516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Physics suggests the partition function is </a:t>
            </a:r>
            <a:r>
              <a:rPr lang="en-US" sz="3200" b="1" i="1" u="sng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both</a:t>
            </a:r>
          </a:p>
          <a:p>
            <a:r>
              <a:rPr lang="en-US" sz="3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modular (S-duality) </a:t>
            </a:r>
            <a:r>
              <a:rPr lang="en-US" sz="3200" b="1" i="1" u="sng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3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holomorphic. </a:t>
            </a:r>
            <a:endParaRPr lang="en-US" sz="3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28600" y="4495800"/>
                <a:ext cx="868680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Surprise! Computations of </a:t>
                </a:r>
                <a:r>
                  <a:rPr lang="en-US" sz="2800" dirty="0" err="1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Klyachko</a:t>
                </a:r>
                <a:r>
                  <a:rPr lang="en-US" sz="28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and Yoshioka 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𝑋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ℂ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ℙ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   </m:t>
                    </m:r>
                  </m:oMath>
                </a14:m>
                <a:r>
                  <a:rPr lang="en-US" sz="28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show that the holomorphic generating function is only mock modular. </a:t>
                </a:r>
                <a:endParaRPr lang="en-US" sz="28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4495800"/>
                <a:ext cx="8686800" cy="1384995"/>
              </a:xfrm>
              <a:prstGeom prst="rect">
                <a:avLst/>
              </a:prstGeom>
              <a:blipFill rotWithShape="1">
                <a:blip r:embed="rId2"/>
                <a:stretch>
                  <a:fillRect l="-1474" t="-4405" r="-1263" b="-11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228600" y="6073170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a nonholomorphic modular completion exists.  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181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9109" y="1524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has never been properly derived from a path integral  argument.   . </a:t>
            </a:r>
            <a:endParaRPr lang="en-US" sz="2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6581" y="1447800"/>
                <a:ext cx="8901545" cy="21015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But we just derived completely analogous results for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dirty="0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𝑁</m:t>
                        </m:r>
                      </m:e>
                      <m:sub>
                        <m:r>
                          <a:rPr lang="en-US" sz="3200" b="0" i="1" dirty="0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𝑓𝑙</m:t>
                        </m:r>
                      </m:sub>
                    </m:sSub>
                    <m:r>
                      <a:rPr lang="en-US" sz="3200" b="0" i="1" dirty="0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=4 </m:t>
                    </m:r>
                  </m:oMath>
                </a14:m>
                <a:r>
                  <a:rPr lang="en-US" sz="32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𝒩</m:t>
                    </m:r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32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theories</a:t>
                </a:r>
              </a:p>
              <a:p>
                <a:r>
                  <a:rPr lang="en-US" sz="32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</a:t>
                </a:r>
                <a:r>
                  <a:rPr lang="en-US" sz="32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rom a path integral, suggesting VW will also have continuous metric dependence. 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81" y="1447800"/>
                <a:ext cx="8901545" cy="2101537"/>
              </a:xfrm>
              <a:prstGeom prst="rect">
                <a:avLst/>
              </a:prstGeom>
              <a:blipFill rotWithShape="1">
                <a:blip r:embed="rId2"/>
                <a:stretch>
                  <a:fillRect l="-1711" t="-3779" b="-84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0" y="5288340"/>
                <a:ext cx="90678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We hope that a similar path integral derivation can be found for the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𝒩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=4 </m:t>
                    </m:r>
                  </m:oMath>
                </a14:m>
                <a:r>
                  <a:rPr lang="en-US" sz="32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Vafa</a:t>
                </a:r>
                <a:r>
                  <a:rPr lang="en-US" sz="32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-Witten twisted theory. </a:t>
                </a:r>
                <a:endParaRPr lang="en-US" sz="32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288340"/>
                <a:ext cx="9067800" cy="1569660"/>
              </a:xfrm>
              <a:prstGeom prst="rect">
                <a:avLst/>
              </a:prstGeom>
              <a:blipFill rotWithShape="1">
                <a:blip r:embed="rId3"/>
                <a:stretch>
                  <a:fillRect l="-1680" t="-5058" b="-120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0" y="3810000"/>
                <a:ext cx="906780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Indeed, continuous metric dependence in VW theory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SU</m:t>
                    </m:r>
                    <m:r>
                      <a:rPr lang="en-US" sz="2800" b="0" i="0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𝑟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&gt;1) </m:t>
                    </m:r>
                  </m:oMath>
                </a14:m>
                <a:r>
                  <a:rPr lang="en-US" sz="2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has been predicted in papers of Jan </a:t>
                </a:r>
                <a:r>
                  <a:rPr lang="en-US" sz="2800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Manschot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using rather different methods. </a:t>
                </a:r>
                <a:endParaRPr lang="en-US" sz="28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810000"/>
                <a:ext cx="9067800" cy="1384995"/>
              </a:xfrm>
              <a:prstGeom prst="rect">
                <a:avLst/>
              </a:prstGeom>
              <a:blipFill rotWithShape="1">
                <a:blip r:embed="rId4"/>
                <a:stretch>
                  <a:fillRect l="-1344" t="-4405" r="-1344" b="-11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7286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41745" y="5802671"/>
            <a:ext cx="8392633" cy="926900"/>
          </a:xfrm>
          <a:prstGeom prst="rect">
            <a:avLst/>
          </a:prstGeom>
          <a:solidFill>
            <a:srgbClr val="0F04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27568" y="2700708"/>
            <a:ext cx="815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Carboniferous: SW Theory &amp; u-plane Derivation 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Of Witten’s </a:t>
            </a:r>
            <a:r>
              <a:rPr lang="en-US" sz="2800" dirty="0">
                <a:solidFill>
                  <a:srgbClr val="FF0000"/>
                </a:solidFill>
              </a:rPr>
              <a:t>C</a:t>
            </a:r>
            <a:r>
              <a:rPr lang="en-US" sz="2800" dirty="0" smtClean="0">
                <a:solidFill>
                  <a:srgbClr val="FF0000"/>
                </a:solidFill>
              </a:rPr>
              <a:t>onjecture. 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76200" y="4572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1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25078" y="16764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2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47735" y="27432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3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14400" y="38862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Holocene: Three New Apps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70525" y="391921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4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27568" y="1676400"/>
            <a:ext cx="7543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 Cambrian: Witten Reads Donaldson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61361" y="4746325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Holomorphic Anomaly &amp; Continuous Metric Dep.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4400" y="6004511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Back To The Future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7735" y="4812345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5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70525" y="6002739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6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98451" y="42419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Introduction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81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222" y="0"/>
            <a:ext cx="8229600" cy="1143000"/>
          </a:xfrm>
        </p:spPr>
        <p:txBody>
          <a:bodyPr/>
          <a:lstStyle/>
          <a:p>
            <a:r>
              <a:rPr lang="en-US" dirty="0" smtClean="0"/>
              <a:t>Future Directions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33225" y="1112874"/>
            <a:ext cx="61155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Lots of details to clean up</a:t>
            </a:r>
            <a:endParaRPr lang="en-US" sz="4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306" y="1974112"/>
            <a:ext cx="8343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Comparison with localization results of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Gukov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et. al. 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9220" y="3824175"/>
            <a:ext cx="78105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Generalization to all theories in class S: </a:t>
            </a:r>
          </a:p>
          <a:p>
            <a:r>
              <a:rPr lang="en-US" sz="2800" dirty="0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 aspects are clear – this is under study. </a:t>
            </a:r>
            <a:endParaRPr lang="en-US" sz="2800" dirty="0">
              <a:solidFill>
                <a:srgbClr val="FF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8622" y="4954988"/>
            <a:ext cx="7924800" cy="1546849"/>
          </a:xfrm>
          <a:prstGeom prst="rect">
            <a:avLst/>
          </a:prstGeom>
          <a:solidFill>
            <a:srgbClr val="0F04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57222" y="5206437"/>
            <a:ext cx="79944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the u-plane integral make sense for </a:t>
            </a:r>
          </a:p>
          <a:p>
            <a:r>
              <a:rPr lang="en-US" sz="4000" b="1" i="1" u="sng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lang="en-US" sz="3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family of </a:t>
            </a:r>
            <a:r>
              <a:rPr lang="en-US" sz="32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Seiberg</a:t>
            </a:r>
            <a:r>
              <a:rPr lang="en-US" sz="3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-Witten curves ? </a:t>
            </a:r>
            <a:endParaRPr lang="en-US" sz="3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3045" y="2667000"/>
            <a:ext cx="77103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is an interesting generalization to invariants for families of four-manifolds. </a:t>
            </a:r>
            <a:endParaRPr lang="en-US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724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animBg="1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546" y="14177"/>
            <a:ext cx="8229600" cy="1143000"/>
          </a:xfrm>
        </p:spPr>
        <p:txBody>
          <a:bodyPr/>
          <a:lstStyle/>
          <a:p>
            <a:r>
              <a:rPr lang="en-US" dirty="0" smtClean="0"/>
              <a:t>Local Observables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2520" y="1298863"/>
                <a:ext cx="526028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/>
                      </a:rPr>
                      <m:t>℘∈</m:t>
                    </m:r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/>
                      </a:rPr>
                      <m:t>𝐼𝑛𝑣</m:t>
                    </m:r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/>
                      </a:rPr>
                      <m:t>(</m:t>
                    </m:r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/>
                      </a:rPr>
                      <m:t>𝔤</m:t>
                    </m:r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3600" dirty="0" smtClean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dirty="0" smtClean="0">
                        <a:solidFill>
                          <a:srgbClr val="0000FF"/>
                        </a:solidFill>
                        <a:latin typeface="Cambria Math"/>
                      </a:rPr>
                      <m:t>⇒  </m:t>
                    </m:r>
                    <m:r>
                      <a:rPr lang="en-US" sz="3600" b="0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𝑈</m:t>
                    </m:r>
                    <m:r>
                      <a:rPr lang="en-US" sz="3600" b="0" i="1" dirty="0" smtClean="0">
                        <a:solidFill>
                          <a:srgbClr val="0000FF"/>
                        </a:solidFill>
                        <a:latin typeface="Cambria Math"/>
                      </a:rPr>
                      <m:t>=℘</m:t>
                    </m:r>
                    <m:d>
                      <m:dPr>
                        <m:ctrlPr>
                          <a:rPr lang="en-US" sz="3600" b="0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600" b="0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𝜙</m:t>
                        </m:r>
                      </m:e>
                    </m:d>
                  </m:oMath>
                </a14:m>
                <a:endParaRPr lang="en-US" sz="3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20" y="1298863"/>
                <a:ext cx="5260286" cy="64633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07190" y="2411910"/>
                <a:ext cx="194976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∗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36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𝑋</m:t>
                      </m:r>
                      <m:r>
                        <a:rPr lang="en-US" sz="36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36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ℂ</m:t>
                      </m:r>
                      <m:r>
                        <a:rPr lang="en-US" sz="36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6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190" y="2411910"/>
                <a:ext cx="1949765" cy="6463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282806" y="2496234"/>
                <a:ext cx="398083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𝐻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𝐹𝑖𝑒𝑙𝑑𝑠𝑝𝑎𝑐𝑒</m:t>
                      </m:r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;</m:t>
                      </m:r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𝑄</m:t>
                      </m:r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6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2806" y="2496234"/>
                <a:ext cx="3980833" cy="6463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511603" y="4637477"/>
                <a:ext cx="173419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𝐻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ℳ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1603" y="4637477"/>
                <a:ext cx="1734193" cy="6463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>
            <a:off x="2514600" y="2819400"/>
            <a:ext cx="2761118" cy="0"/>
          </a:xfrm>
          <a:prstGeom prst="straightConnector1">
            <a:avLst/>
          </a:prstGeom>
          <a:ln w="76200">
            <a:solidFill>
              <a:srgbClr val="0F049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295400" y="3302785"/>
            <a:ext cx="2246125" cy="1334692"/>
          </a:xfrm>
          <a:prstGeom prst="straightConnector1">
            <a:avLst/>
          </a:prstGeom>
          <a:ln w="76200">
            <a:solidFill>
              <a:srgbClr val="0F049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5059746" y="3302785"/>
            <a:ext cx="1645854" cy="1334692"/>
          </a:xfrm>
          <a:prstGeom prst="straightConnector1">
            <a:avLst/>
          </a:prstGeom>
          <a:ln w="76200">
            <a:solidFill>
              <a:srgbClr val="0F049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02482" y="5760711"/>
                <a:ext cx="175317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3399"/>
                          </a:solidFill>
                          <a:latin typeface="Cambria Math"/>
                        </a:rPr>
                        <m:t>𝔤</m:t>
                      </m:r>
                      <m:r>
                        <a:rPr lang="en-US" sz="2800" b="0" i="1" smtClean="0">
                          <a:solidFill>
                            <a:srgbClr val="FF3399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FF3399"/>
                          </a:solidFill>
                          <a:latin typeface="Cambria Math"/>
                        </a:rPr>
                        <m:t>𝔰𝔲</m:t>
                      </m:r>
                      <m:r>
                        <a:rPr lang="en-US" sz="2800" b="0" i="1" smtClean="0">
                          <a:solidFill>
                            <a:srgbClr val="FF3399"/>
                          </a:solidFill>
                          <a:latin typeface="Cambria Math"/>
                        </a:rPr>
                        <m:t>(2)</m:t>
                      </m:r>
                    </m:oMath>
                  </m:oMathPara>
                </a14:m>
                <a:endParaRPr lang="en-US" sz="2800" dirty="0">
                  <a:solidFill>
                    <a:srgbClr val="FF3399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82" y="5760711"/>
                <a:ext cx="1753172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961948" y="5534239"/>
                <a:ext cx="3099310" cy="1069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3399"/>
                          </a:solidFill>
                          <a:latin typeface="Cambria Math"/>
                        </a:rPr>
                        <m:t>𝑈</m:t>
                      </m:r>
                      <m:r>
                        <a:rPr lang="en-US" sz="2800" b="0" i="1" smtClean="0">
                          <a:solidFill>
                            <a:srgbClr val="FF3399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FF3399"/>
                          </a:solidFill>
                          <a:latin typeface="Cambria Math"/>
                        </a:rPr>
                        <m:t>𝑝</m:t>
                      </m:r>
                      <m:r>
                        <a:rPr lang="en-US" sz="2800" b="0" i="1" smtClean="0">
                          <a:solidFill>
                            <a:srgbClr val="FF3399"/>
                          </a:solidFill>
                          <a:latin typeface="Cambria Math"/>
                        </a:rPr>
                        <m:t>)=</m:t>
                      </m:r>
                      <m:r>
                        <a:rPr lang="en-US" sz="2800" b="0" i="1" smtClean="0">
                          <a:solidFill>
                            <a:srgbClr val="FF3399"/>
                          </a:solidFill>
                          <a:latin typeface="Cambria Math"/>
                        </a:rPr>
                        <m:t>𝑇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3399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3399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3399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solidFill>
                                <a:srgbClr val="FF3399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rgbClr val="FF3399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srgbClr val="FF3399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FF3399"/>
                                      </a:solidFill>
                                      <a:latin typeface="Cambria Math"/>
                                    </a:rPr>
                                    <m:t>𝜙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rgbClr val="FF3399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rgbClr val="FF3399"/>
                                  </a:solidFill>
                                  <a:latin typeface="Cambria Math"/>
                                </a:rPr>
                                <m:t>8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srgbClr val="FF3399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FF3399"/>
                                      </a:solidFill>
                                      <a:latin typeface="Cambria Math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rgbClr val="FF3399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US" sz="2800" dirty="0">
                  <a:solidFill>
                    <a:srgbClr val="FF3399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1948" y="5534239"/>
                <a:ext cx="3099310" cy="106913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251112" y="5627213"/>
                <a:ext cx="3810146" cy="976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3399"/>
                          </a:solidFill>
                          <a:latin typeface="Cambria Math"/>
                        </a:rPr>
                        <m:t>𝑈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FF3399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FF3399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FF3399"/>
                          </a:solidFill>
                          <a:latin typeface="Cambria Math"/>
                        </a:rPr>
                        <m:t>∼</m:t>
                      </m:r>
                      <m:nary>
                        <m:naryPr>
                          <m:supHide m:val="on"/>
                          <m:ctrlPr>
                            <a:rPr lang="en-US" sz="2800" b="0" i="1" smtClean="0">
                              <a:solidFill>
                                <a:srgbClr val="FF3399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solidFill>
                                <a:srgbClr val="FF3399"/>
                              </a:solidFill>
                              <a:latin typeface="Cambria Math"/>
                            </a:rPr>
                            <m:t>𝑆</m:t>
                          </m:r>
                        </m:sub>
                        <m:sup/>
                        <m:e>
                          <m:r>
                            <a:rPr lang="en-US" sz="2800" b="0" i="1" smtClean="0">
                              <a:solidFill>
                                <a:srgbClr val="FF3399"/>
                              </a:solidFill>
                              <a:latin typeface="Cambria Math"/>
                            </a:rPr>
                            <m:t>𝑇𝑟</m:t>
                          </m:r>
                          <m:r>
                            <a:rPr lang="en-US" sz="2800" b="0" i="1" smtClean="0">
                              <a:solidFill>
                                <a:srgbClr val="FF3399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800" b="0" i="1" smtClean="0">
                              <a:solidFill>
                                <a:srgbClr val="FF3399"/>
                              </a:solidFill>
                              <a:latin typeface="Cambria Math"/>
                            </a:rPr>
                            <m:t>𝜙</m:t>
                          </m:r>
                          <m:r>
                            <a:rPr lang="en-US" sz="2800" b="0" i="1" smtClean="0">
                              <a:solidFill>
                                <a:srgbClr val="FF3399"/>
                              </a:solidFill>
                              <a:latin typeface="Cambria Math"/>
                            </a:rPr>
                            <m:t>𝐹</m:t>
                          </m:r>
                          <m:r>
                            <a:rPr lang="en-US" sz="2800" b="0" i="1" smtClean="0">
                              <a:solidFill>
                                <a:srgbClr val="FF3399"/>
                              </a:solidFill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FF3399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FF3399"/>
                                  </a:solidFill>
                                  <a:latin typeface="Cambria Math"/>
                                </a:rPr>
                                <m:t>𝜓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FF3399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solidFill>
                                <a:srgbClr val="FF3399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800" dirty="0">
                  <a:solidFill>
                    <a:srgbClr val="FF3399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1112" y="5627213"/>
                <a:ext cx="3810146" cy="9761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578399" y="3877797"/>
                <a:ext cx="55451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</a:rPr>
                        <m:t>𝜇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8399" y="3877797"/>
                <a:ext cx="554511" cy="64633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2570622" y="2181077"/>
            <a:ext cx="25878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Descent formalism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24600" y="3970131"/>
            <a:ext cx="2679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33CC"/>
                </a:solidFill>
              </a:rPr>
              <a:t>Localization identity</a:t>
            </a:r>
            <a:endParaRPr lang="en-US" sz="2400" dirty="0">
              <a:solidFill>
                <a:srgbClr val="FF33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414187" y="1264227"/>
                <a:ext cx="38494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𝜙</m:t>
                      </m:r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∈</m:t>
                      </m:r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600" b="0" i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Ω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0</m:t>
                          </m:r>
                        </m:sup>
                      </m:sSup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𝑎𝑑𝑃</m:t>
                      </m:r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⊗</m:t>
                      </m:r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ℂ</m:t>
                      </m:r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4187" y="1264227"/>
                <a:ext cx="3849452" cy="646331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4379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4" grpId="0"/>
      <p:bldP spid="15" grpId="0"/>
      <p:bldP spid="16" grpId="0"/>
      <p:bldP spid="3" grpId="0"/>
      <p:bldP spid="17" grpId="0"/>
      <p:bldP spid="19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531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Donaldson-Witten Partition Function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0" y="1206841"/>
                <a:ext cx="4807983" cy="6210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𝐷𝑊</m:t>
                          </m:r>
                        </m:sub>
                        <m:sup/>
                      </m:sSubSup>
                      <m:d>
                        <m:d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𝑝</m:t>
                          </m:r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〈"/>
                              <m:endChr m:val="〉"/>
                              <m:ctrlP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2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𝑈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)+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𝑈</m:t>
                                  </m:r>
                                  <m:d>
                                    <m:dPr>
                                      <m:ctrlPr>
                                        <a:rPr lang="en-US" sz="3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𝑆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Λ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206841"/>
                <a:ext cx="4807983" cy="62100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2165497"/>
                <a:ext cx="5626091" cy="12873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𝑘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Λ</m:t>
                              </m:r>
                            </m:e>
                            <m:sub/>
                            <m:sup>
                              <m:f>
                                <m:fPr>
                                  <m:ctrlP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func>
                                <m:funcPr>
                                  <m:ctrlP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3200" b="0" i="0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dim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32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/>
                                            </a:rPr>
                                            <m:t>ℳ</m:t>
                                          </m:r>
                                        </m:e>
                                        <m:sub>
                                          <m:r>
                                            <a:rPr lang="en-US" sz="32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</m:sup>
                          </m:sSubSup>
                          <m:nary>
                            <m:naryPr>
                              <m:supHide m:val="on"/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ℳ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𝑘</m:t>
                                  </m:r>
                                </m:sub>
                              </m:sSub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𝜇</m:t>
                                  </m:r>
                                  <m:d>
                                    <m:dPr>
                                      <m:ctrlP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  <m:t>𝑝</m:t>
                                      </m:r>
                                    </m:e>
                                  </m:d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𝜇</m:t>
                                  </m:r>
                                  <m:d>
                                    <m:dPr>
                                      <m:ctrlP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  <m:t>𝑆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en-US" sz="3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165497"/>
                <a:ext cx="5626091" cy="128734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04800" y="3963262"/>
                <a:ext cx="8344528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FF33CC"/>
                    </a:solidFill>
                  </a:rPr>
                  <a:t>Strategy: Evaluate in LEET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33CC"/>
                        </a:solidFill>
                        <a:latin typeface="Cambria Math"/>
                      </a:rPr>
                      <m:t>⇒ </m:t>
                    </m:r>
                  </m:oMath>
                </a14:m>
                <a:r>
                  <a:rPr lang="en-US" sz="3200" dirty="0" smtClean="0">
                    <a:solidFill>
                      <a:srgbClr val="FF33CC"/>
                    </a:solidFill>
                  </a:rPr>
                  <a:t>Witten (1994) </a:t>
                </a:r>
              </a:p>
              <a:p>
                <a:r>
                  <a:rPr lang="en-US" sz="3200" dirty="0">
                    <a:solidFill>
                      <a:srgbClr val="FF33CC"/>
                    </a:solidFill>
                  </a:rPr>
                  <a:t>i</a:t>
                </a:r>
                <a:r>
                  <a:rPr lang="en-US" sz="3200" dirty="0" smtClean="0">
                    <a:solidFill>
                      <a:srgbClr val="FF33CC"/>
                    </a:solidFill>
                  </a:rPr>
                  <a:t>ntroduces the Seiberg-Witten invariants.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33CC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US" sz="3200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963262"/>
                <a:ext cx="8344528" cy="1077218"/>
              </a:xfrm>
              <a:prstGeom prst="rect">
                <a:avLst/>
              </a:prstGeom>
              <a:blipFill rotWithShape="1">
                <a:blip r:embed="rId4"/>
                <a:stretch>
                  <a:fillRect l="-1826" t="-7345" r="-804" b="-17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490546" y="5414659"/>
            <a:ext cx="52912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     Major success in </a:t>
            </a:r>
          </a:p>
          <a:p>
            <a:r>
              <a:rPr lang="en-US" sz="3600" dirty="0" smtClean="0">
                <a:solidFill>
                  <a:srgbClr val="C00000"/>
                </a:solidFill>
              </a:rPr>
              <a:t>Physical Mathematics. </a:t>
            </a:r>
            <a:endParaRPr lang="en-US" sz="3600" dirty="0">
              <a:solidFill>
                <a:srgbClr val="C00000"/>
              </a:solidFill>
            </a:endParaRPr>
          </a:p>
        </p:txBody>
      </p:sp>
      <p:pic>
        <p:nvPicPr>
          <p:cNvPr id="9" name="Picture 2" descr="Related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325" y="5536338"/>
            <a:ext cx="1405860" cy="1116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867400" y="1562611"/>
                <a:ext cx="2971800" cy="9733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pHide m:val="on"/>
                          <m:ctrlPr>
                            <a:rPr lang="en-US" sz="2800" b="0" i="1" smtClean="0">
                              <a:solidFill>
                                <a:srgbClr val="3366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solidFill>
                                <a:srgbClr val="3366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𝑋</m:t>
                          </m:r>
                        </m:sub>
                        <m:sup/>
                        <m:e>
                          <m:r>
                            <a:rPr lang="en-US" sz="2800" b="0" i="1" smtClean="0">
                              <a:solidFill>
                                <a:srgbClr val="3366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𝑇𝑟</m:t>
                          </m:r>
                          <m:r>
                            <a:rPr lang="en-US" sz="2800" b="0" i="1" smtClean="0">
                              <a:solidFill>
                                <a:srgbClr val="3366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3366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3366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𝐹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3366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solidFill>
                                <a:srgbClr val="3366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=8 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3366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3366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3366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solidFill>
                                <a:srgbClr val="3366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𝑘</m:t>
                          </m:r>
                        </m:e>
                      </m:nary>
                    </m:oMath>
                  </m:oMathPara>
                </a14:m>
                <a:endParaRPr lang="en-US" sz="2800" dirty="0">
                  <a:solidFill>
                    <a:srgbClr val="3366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1562611"/>
                <a:ext cx="2971800" cy="97334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8890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2658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About Other N=2 Theories?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0" y="3120656"/>
                <a:ext cx="9389493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000FF"/>
                    </a:solidFill>
                  </a:rPr>
                  <a:t>Topological twisting just depends on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/>
                      </a:rPr>
                      <m:t>𝑆𝑈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32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2</m:t>
                            </m:r>
                          </m:e>
                        </m:d>
                      </m:e>
                      <m:sub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srgbClr val="0000FF"/>
                    </a:solidFill>
                  </a:rPr>
                  <a:t> </a:t>
                </a:r>
              </a:p>
              <a:p>
                <a:r>
                  <a:rPr lang="en-US" sz="3200" dirty="0" smtClean="0">
                    <a:solidFill>
                      <a:srgbClr val="0000FF"/>
                    </a:solidFill>
                  </a:rPr>
                  <a:t>symmetry and makes sense for any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𝒩</m:t>
                    </m:r>
                    <m:r>
                      <a:rPr lang="en-US" sz="3200" b="0" i="1" dirty="0" smtClean="0">
                        <a:solidFill>
                          <a:srgbClr val="0000FF"/>
                        </a:solidFill>
                        <a:latin typeface="Cambria Math"/>
                      </a:rPr>
                      <m:t>=2</m:t>
                    </m:r>
                  </m:oMath>
                </a14:m>
                <a:r>
                  <a:rPr lang="en-US" sz="3200" dirty="0" smtClean="0">
                    <a:solidFill>
                      <a:srgbClr val="0000FF"/>
                    </a:solidFill>
                  </a:rPr>
                  <a:t> theory. </a:t>
                </a:r>
                <a:endParaRPr lang="en-US" sz="3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120656"/>
                <a:ext cx="9389493" cy="1077218"/>
              </a:xfrm>
              <a:prstGeom prst="rect">
                <a:avLst/>
              </a:prstGeom>
              <a:blipFill rotWithShape="1">
                <a:blip r:embed="rId2"/>
                <a:stretch>
                  <a:fillRect l="-1623" t="-7345" r="-649" b="-17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009615" y="4343400"/>
                <a:ext cx="5603265" cy="8810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sz="48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8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𝑍</m:t>
                              </m:r>
                            </m:e>
                            <m:sup>
                              <m:r>
                                <a:rPr lang="en-US" sz="48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𝒯</m:t>
                              </m:r>
                            </m:sup>
                          </m:sSup>
                          <m: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≔ </m:t>
                          </m:r>
                          <m:d>
                            <m:dPr>
                              <m:begChr m:val="〈"/>
                              <m:endChr m:val="〉"/>
                              <m:ctrlPr>
                                <a:rPr lang="en-US" sz="48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48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48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𝑈</m:t>
                                  </m:r>
                                  <m:r>
                                    <a:rPr lang="en-US" sz="48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48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  <m:r>
                                    <a:rPr lang="en-US" sz="48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)+</m:t>
                                  </m:r>
                                  <m:r>
                                    <a:rPr lang="en-US" sz="48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𝑈</m:t>
                                  </m:r>
                                  <m:d>
                                    <m:dPr>
                                      <m:ctrlPr>
                                        <a:rPr lang="en-US" sz="48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48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  <m:t>𝑆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𝒯</m:t>
                          </m:r>
                        </m:sub>
                      </m:sSub>
                    </m:oMath>
                  </m:oMathPara>
                </a14:m>
                <a:endParaRPr lang="en-US" sz="4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9615" y="4343400"/>
                <a:ext cx="5603265" cy="88101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0" y="1066800"/>
                <a:ext cx="8931684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Natural Question: Given the successful application of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𝒩</m:t>
                    </m:r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 2 SYM for SU(2) to the theory of 4-manifold invariants, are there interesting applications of OTHER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𝒩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 2 field theories? </a:t>
                </a:r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66800"/>
                <a:ext cx="8931684" cy="1815882"/>
              </a:xfrm>
              <a:prstGeom prst="rect">
                <a:avLst/>
              </a:prstGeom>
              <a:blipFill rotWithShape="1">
                <a:blip r:embed="rId4"/>
                <a:stretch>
                  <a:fillRect l="-1365" t="-3356" r="-956" b="-8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36635" y="5440326"/>
            <a:ext cx="889897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 Also an interesting exercise in QFT to compute </a:t>
            </a:r>
          </a:p>
          <a:p>
            <a:r>
              <a:rPr lang="en-US" sz="3200" dirty="0">
                <a:solidFill>
                  <a:srgbClr val="C00000"/>
                </a:solidFill>
              </a:rPr>
              <a:t>c</a:t>
            </a:r>
            <a:r>
              <a:rPr lang="en-US" sz="3200" dirty="0" smtClean="0">
                <a:solidFill>
                  <a:srgbClr val="C00000"/>
                </a:solidFill>
              </a:rPr>
              <a:t>orrelation functions of nontrivial theories in 4d. 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878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SU(2) With Matter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55001" y="1506060"/>
                <a:ext cx="2180020" cy="6187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ℛ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⊕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𝑓𝑙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001" y="1506060"/>
                <a:ext cx="2180020" cy="61875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667000" y="1536582"/>
                <a:ext cx="6326155" cy="5577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7030A0"/>
                    </a:solidFill>
                  </a:rPr>
                  <a:t>Mass parameters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𝑓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</a:rPr>
                      <m:t>∈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</a:rPr>
                      <m:t>ℂ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</a:rPr>
                      <m:t>,  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</a:rPr>
                      <m:t>𝑓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</a:rPr>
                      <m:t>=1, …, 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𝑓𝑙</m:t>
                        </m:r>
                      </m:sub>
                    </m:sSub>
                  </m:oMath>
                </a14:m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1536582"/>
                <a:ext cx="6326155" cy="557717"/>
              </a:xfrm>
              <a:prstGeom prst="rect">
                <a:avLst/>
              </a:prstGeom>
              <a:blipFill rotWithShape="1">
                <a:blip r:embed="rId3"/>
                <a:stretch>
                  <a:fillRect l="-2025" t="-11957" r="-771" b="-2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208254" y="2795941"/>
                <a:ext cx="300717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w</m:t>
                        </m:r>
                      </m:e>
                      <m:sub>
                        <m:r>
                          <a:rPr lang="en-US" sz="3200" b="0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3200" b="0" i="0" smtClean="0">
                        <a:solidFill>
                          <a:srgbClr val="7030A0"/>
                        </a:solidFill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7030A0"/>
                        </a:solidFill>
                        <a:latin typeface="Cambria Math"/>
                      </a:rPr>
                      <m:t>P</m:t>
                    </m:r>
                    <m:r>
                      <a:rPr lang="en-US" sz="3200" b="0" i="0" smtClean="0">
                        <a:solidFill>
                          <a:srgbClr val="7030A0"/>
                        </a:solidFill>
                        <a:latin typeface="Cambria Math"/>
                      </a:rPr>
                      <m:t>)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𝑋</m:t>
                        </m:r>
                      </m:e>
                    </m:d>
                  </m:oMath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8254" y="2795941"/>
                <a:ext cx="3007170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19546" y="4065795"/>
                <a:ext cx="607626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𝒩</m:t>
                      </m:r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∗</m:t>
                          </m:r>
                        </m:sup>
                      </m:sSup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:</m:t>
                      </m:r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ℛ</m:t>
                      </m:r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=(</m:t>
                      </m:r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𝑎𝑑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𝑗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ℂ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⊕</m:t>
                      </m:r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𝑎𝑑</m:t>
                      </m:r>
                      <m:sSubSup>
                        <m:sSubSupPr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𝑗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ℂ</m:t>
                          </m:r>
                        </m:sub>
                        <m:sup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∗</m:t>
                          </m:r>
                        </m:sup>
                      </m:sSubSup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36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546" y="4065795"/>
                <a:ext cx="6076260" cy="6463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5949" y="2682384"/>
                <a:ext cx="4756367" cy="7503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𝑀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/>
                          <a:cs typeface="Arial" panose="020B0604020202020204" pitchFamily="34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rgbClr val="7030A0"/>
                          </a:solidFill>
                          <a:latin typeface="Cambria Math"/>
                          <a:cs typeface="Arial" panose="020B0604020202020204" pitchFamily="34" charset="0"/>
                        </a:rPr>
                        <m:t>Γ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/>
                          <a:cs typeface="Arial" panose="020B0604020202020204" pitchFamily="34" charset="0"/>
                        </a:rPr>
                        <m:t>(</m:t>
                      </m:r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𝑆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+</m:t>
                          </m:r>
                        </m:sup>
                      </m:sSup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/>
                          <a:cs typeface="Arial" panose="020B0604020202020204" pitchFamily="34" charset="0"/>
                        </a:rPr>
                        <m:t>⊗</m:t>
                      </m:r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𝐸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⊕</m:t>
                          </m:r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𝑓𝑙</m:t>
                              </m:r>
                            </m:sub>
                          </m:sSub>
                        </m:sup>
                      </m:sSup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40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49" y="2682384"/>
                <a:ext cx="4756367" cy="75033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ight Arrow 7"/>
          <p:cNvSpPr/>
          <p:nvPr/>
        </p:nvSpPr>
        <p:spPr>
          <a:xfrm>
            <a:off x="4986670" y="5654917"/>
            <a:ext cx="978408" cy="48463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629700" y="4103492"/>
                <a:ext cx="152945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𝑚</m:t>
                      </m:r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∈</m:t>
                      </m:r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ℂ</m:t>
                      </m:r>
                    </m:oMath>
                  </m:oMathPara>
                </a14:m>
                <a:endParaRPr lang="en-US" sz="36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700" y="4103492"/>
                <a:ext cx="1529458" cy="64633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ight Arrow 14"/>
          <p:cNvSpPr/>
          <p:nvPr/>
        </p:nvSpPr>
        <p:spPr>
          <a:xfrm>
            <a:off x="5038360" y="2877694"/>
            <a:ext cx="978408" cy="484632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990187" y="5474446"/>
                <a:ext cx="341606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dirty="0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i="1" dirty="0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𝑤</m:t>
                          </m:r>
                        </m:e>
                        <m:sub>
                          <m:r>
                            <a:rPr lang="en-US" sz="3600" b="0" i="1" dirty="0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3600" b="0" i="1" dirty="0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3600" b="0" i="1" dirty="0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𝐿</m:t>
                          </m:r>
                        </m:e>
                      </m:d>
                      <m:r>
                        <a:rPr lang="en-US" sz="3600" b="0" i="1" dirty="0" smtClean="0">
                          <a:solidFill>
                            <a:srgbClr val="C0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3600" b="0" i="1" dirty="0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0" i="1" dirty="0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𝑤</m:t>
                          </m:r>
                        </m:e>
                        <m:sub>
                          <m:r>
                            <a:rPr lang="en-US" sz="3600" b="0" i="1" dirty="0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3600" b="0" i="1" dirty="0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3600" b="0" i="1" dirty="0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𝑃</m:t>
                          </m:r>
                        </m:e>
                      </m:d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en-US" sz="36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0187" y="5474446"/>
                <a:ext cx="3416063" cy="64633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-79596" y="5225852"/>
                <a:ext cx="5032596" cy="8949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𝑀</m:t>
                      </m:r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solidFill>
                            <a:srgbClr val="C0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Γ</m:t>
                      </m:r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(</m:t>
                      </m:r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𝑆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+</m:t>
                          </m:r>
                        </m:sup>
                      </m:sSup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⊗</m:t>
                      </m:r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𝐿</m:t>
                          </m:r>
                        </m:e>
                        <m:sup>
                          <m:f>
                            <m:fPr>
                              <m:ctrlP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⊗</m:t>
                      </m:r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𝑎𝑑𝑃</m:t>
                      </m:r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36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9596" y="5225852"/>
                <a:ext cx="5032596" cy="89492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6395806" y="6348742"/>
            <a:ext cx="2467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[Labastida-Marino ‘98]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761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7" grpId="0"/>
      <p:bldP spid="8" grpId="0" animBg="1"/>
      <p:bldP spid="9" grpId="0"/>
      <p:bldP spid="15" grpId="0" animBg="1"/>
      <p:bldP spid="10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27" y="0"/>
            <a:ext cx="8229600" cy="1143000"/>
          </a:xfrm>
        </p:spPr>
        <p:txBody>
          <a:bodyPr/>
          <a:lstStyle/>
          <a:p>
            <a:r>
              <a:rPr lang="en-US" dirty="0" smtClean="0"/>
              <a:t>UV Interpretation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1143000"/>
                <a:ext cx="4335867" cy="618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𝑍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𝑝</m:t>
                          </m:r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〈"/>
                              <m:endChr m:val="〉"/>
                              <m:ctrlP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2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𝑈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)+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𝑈</m:t>
                                  </m:r>
                                  <m:d>
                                    <m:dPr>
                                      <m:ctrlPr>
                                        <a:rPr lang="en-US" sz="3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𝑆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𝒯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143000"/>
                <a:ext cx="4335867" cy="61824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494872" y="1761246"/>
                <a:ext cx="5626091" cy="12873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𝑘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Λ</m:t>
                              </m:r>
                            </m:e>
                            <m:sub/>
                            <m:sup>
                              <m:f>
                                <m:fPr>
                                  <m:ctrlP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func>
                                <m:funcPr>
                                  <m:ctrlP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3200" b="0" i="0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dim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32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/>
                                            </a:rPr>
                                            <m:t>ℳ</m:t>
                                          </m:r>
                                        </m:e>
                                        <m:sub>
                                          <m:r>
                                            <a:rPr lang="en-US" sz="32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</m:sup>
                          </m:sSubSup>
                          <m:nary>
                            <m:naryPr>
                              <m:supHide m:val="on"/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ℳ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𝑘</m:t>
                                  </m:r>
                                </m:sub>
                              </m:sSub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𝜇</m:t>
                                  </m:r>
                                  <m:d>
                                    <m:dPr>
                                      <m:ctrlP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  <m:t>𝑝</m:t>
                                      </m:r>
                                    </m:e>
                                  </m:d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𝜇</m:t>
                                  </m:r>
                                  <m:d>
                                    <m:dPr>
                                      <m:ctrlP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  <m:t>𝑆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en-US" sz="3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4872" y="1761246"/>
                <a:ext cx="5626091" cy="128734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-1" y="2587256"/>
                <a:ext cx="502920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FF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But now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FF33CC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FF33CC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ℳ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FF33CC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3600" dirty="0" smtClean="0">
                    <a:solidFill>
                      <a:srgbClr val="FF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r>
                  <a:rPr lang="en-US" sz="3600" dirty="0">
                    <a:solidFill>
                      <a:srgbClr val="FF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sz="3600" dirty="0" smtClean="0">
                    <a:solidFill>
                      <a:srgbClr val="FF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 the moduli space of:  </a:t>
                </a:r>
                <a:endParaRPr lang="en-US" sz="3600" dirty="0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2587256"/>
                <a:ext cx="5029201" cy="1200329"/>
              </a:xfrm>
              <a:prstGeom prst="rect">
                <a:avLst/>
              </a:prstGeom>
              <a:blipFill rotWithShape="1">
                <a:blip r:embed="rId4"/>
                <a:stretch>
                  <a:fillRect l="-3636" t="-7614" r="-2667" b="-18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175544" y="3810000"/>
                <a:ext cx="352378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FF33CC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FF33CC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𝐹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FF33CC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+</m:t>
                          </m:r>
                        </m:sup>
                      </m:sSup>
                      <m:r>
                        <a:rPr lang="en-US" sz="4000" b="0" i="1" smtClean="0">
                          <a:solidFill>
                            <a:srgbClr val="FF33CC"/>
                          </a:solidFill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0" i="1" smtClean="0">
                          <a:solidFill>
                            <a:srgbClr val="FF33CC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𝒟</m:t>
                      </m:r>
                      <m:r>
                        <a:rPr lang="en-US" sz="4000" b="0" i="1" smtClean="0">
                          <a:solidFill>
                            <a:srgbClr val="FF33CC"/>
                          </a:solidFill>
                          <a:latin typeface="Cambria Math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US" sz="4000" b="0" i="1" smtClean="0">
                          <a:solidFill>
                            <a:srgbClr val="FF33CC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𝑀</m:t>
                      </m:r>
                      <m:r>
                        <a:rPr lang="en-US" sz="4000" b="0" i="1" smtClean="0">
                          <a:solidFill>
                            <a:srgbClr val="FF33CC"/>
                          </a:solidFill>
                          <a:latin typeface="Cambria Math"/>
                          <a:cs typeface="Arial" panose="020B0604020202020204" pitchFamily="34" charset="0"/>
                        </a:rPr>
                        <m:t>,</m:t>
                      </m:r>
                      <m:acc>
                        <m:accPr>
                          <m:chr m:val="̅"/>
                          <m:ctrlPr>
                            <a:rPr lang="en-US" sz="4000" b="0" i="1" smtClean="0">
                              <a:solidFill>
                                <a:srgbClr val="FF33CC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4000" b="0" i="1" smtClean="0">
                              <a:solidFill>
                                <a:srgbClr val="FF33CC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𝑀</m:t>
                          </m:r>
                        </m:e>
                      </m:acc>
                      <m:r>
                        <a:rPr lang="en-US" sz="4000" b="0" i="1" smtClean="0">
                          <a:solidFill>
                            <a:srgbClr val="FF33CC"/>
                          </a:solidFill>
                          <a:latin typeface="Cambria Math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4000" dirty="0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5544" y="3810000"/>
                <a:ext cx="3523785" cy="70788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953000" y="3810000"/>
                <a:ext cx="297831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FF33CC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𝛾</m:t>
                      </m:r>
                      <m:r>
                        <a:rPr lang="en-US" sz="4000" b="0" i="1" smtClean="0">
                          <a:solidFill>
                            <a:srgbClr val="FF33CC"/>
                          </a:solidFill>
                          <a:latin typeface="Cambria Math"/>
                          <a:cs typeface="Arial" panose="020B0604020202020204" pitchFamily="34" charset="0"/>
                        </a:rPr>
                        <m:t>⋅</m:t>
                      </m:r>
                      <m:r>
                        <a:rPr lang="en-US" sz="4000" b="0" i="1" smtClean="0">
                          <a:solidFill>
                            <a:srgbClr val="FF33CC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𝐷</m:t>
                      </m:r>
                      <m:r>
                        <a:rPr lang="en-US" sz="4000" b="0" i="1" smtClean="0">
                          <a:solidFill>
                            <a:srgbClr val="FF33CC"/>
                          </a:solidFill>
                          <a:latin typeface="Cambria Math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4000" b="0" i="1" smtClean="0">
                          <a:solidFill>
                            <a:srgbClr val="FF33CC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𝑀</m:t>
                      </m:r>
                      <m:r>
                        <a:rPr lang="en-US" sz="4000" b="0" i="1" smtClean="0">
                          <a:solidFill>
                            <a:srgbClr val="FF33CC"/>
                          </a:solidFill>
                          <a:latin typeface="Cambria Math"/>
                          <a:cs typeface="Arial" panose="020B0604020202020204" pitchFamily="34" charset="0"/>
                        </a:rPr>
                        <m:t>=0 </m:t>
                      </m:r>
                    </m:oMath>
                  </m:oMathPara>
                </a14:m>
                <a:endParaRPr lang="en-US" sz="3600" dirty="0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3810000"/>
                <a:ext cx="2978316" cy="70788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241950" y="5442097"/>
            <a:ext cx="66437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``Generalized monopole equations’’</a:t>
            </a:r>
            <a:endParaRPr lang="en-US" sz="3200" dirty="0">
              <a:solidFill>
                <a:srgbClr val="FF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4597" y="4648200"/>
            <a:ext cx="8216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U(1) case: </a:t>
            </a:r>
            <a:r>
              <a:rPr lang="en-US" sz="3600" dirty="0" err="1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Seiberg</a:t>
            </a:r>
            <a:r>
              <a:rPr lang="en-US" sz="3600" dirty="0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-Witten equations. </a:t>
            </a:r>
            <a:endParaRPr lang="en-US" sz="3600" dirty="0">
              <a:solidFill>
                <a:srgbClr val="FF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00200" y="6234223"/>
            <a:ext cx="5698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[Labastida-Marino;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Losev-Shatashvili-Nekrasov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]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40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800" dirty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60413</TotalTime>
  <Words>4864</Words>
  <Application>Microsoft Office PowerPoint</Application>
  <PresentationFormat>On-screen Show (4:3)</PresentationFormat>
  <Paragraphs>400</Paragraphs>
  <Slides>45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Office Theme</vt:lpstr>
      <vt:lpstr>Partition Functions Of  Twisted Supersymmetric Gauge Theories On Four-Manifolds  Via u-Plane Integrals   </vt:lpstr>
      <vt:lpstr>PowerPoint Presentation</vt:lpstr>
      <vt:lpstr>Donaldson Invariants Of 4-folds</vt:lpstr>
      <vt:lpstr>Witten’s Interpretation: Topologically Twisted SYM On X  </vt:lpstr>
      <vt:lpstr>Local Observables</vt:lpstr>
      <vt:lpstr>Donaldson-Witten Partition Function</vt:lpstr>
      <vt:lpstr>What About Other N=2 Theories? </vt:lpstr>
      <vt:lpstr>SU(2) With Matter</vt:lpstr>
      <vt:lpstr>UV Interpretation</vt:lpstr>
      <vt:lpstr>PowerPoint Presentation</vt:lpstr>
      <vt:lpstr>Coulomb Branch Vacua On R^4</vt:lpstr>
      <vt:lpstr>Seiberg-Witten Theory: 1/2 </vt:lpstr>
      <vt:lpstr>PowerPoint Presentation</vt:lpstr>
      <vt:lpstr>Examples</vt:lpstr>
      <vt:lpstr>Local System Of Charges</vt:lpstr>
      <vt:lpstr>PowerPoint Presentation</vt:lpstr>
      <vt:lpstr>Seiberg-Witten Theory: 2/2</vt:lpstr>
      <vt:lpstr>Evaluate  Z_DW^  Using LEET</vt:lpstr>
      <vt:lpstr>u-Plane Integral Z_u</vt:lpstr>
      <vt:lpstr>Initial Comments On Z_u</vt:lpstr>
      <vt:lpstr>Contributions From U_j</vt:lpstr>
      <vt:lpstr>Deriving C,P,E From Wall-Crossing</vt:lpstr>
      <vt:lpstr>Witten Conjecture</vt:lpstr>
      <vt:lpstr>Generalization To N_fl&gt;0 </vt:lpstr>
      <vt:lpstr>PowerPoint Presentation</vt:lpstr>
      <vt:lpstr>PowerPoint Presentation</vt:lpstr>
      <vt:lpstr>Application 1: Case Of N=2^∗</vt:lpstr>
      <vt:lpstr>Application 2: S-Duality Of N_fl=4 </vt:lpstr>
      <vt:lpstr>PowerPoint Presentation</vt:lpstr>
      <vt:lpstr>Application 3: AD3 Partition Function</vt:lpstr>
      <vt:lpstr>AD3 From SU(2)  N_f=1</vt:lpstr>
      <vt:lpstr>AD3 Partition Function - 1 </vt:lpstr>
      <vt:lpstr>AD3 Partition Function - 2 </vt:lpstr>
      <vt:lpstr>AD3 Partition Function: Evidence 1/2 </vt:lpstr>
      <vt:lpstr>AD3 Partition Function: Evidence 2/2</vt:lpstr>
      <vt:lpstr>PowerPoint Presentation</vt:lpstr>
      <vt:lpstr>PowerPoint Presentation</vt:lpstr>
      <vt:lpstr>Z_u Wants To Be A Total Derivative</vt:lpstr>
      <vt:lpstr> </vt:lpstr>
      <vt:lpstr>Holomorphic Anomaly &amp;  Metric Dependence</vt:lpstr>
      <vt:lpstr>Special Case Of CP^2</vt:lpstr>
      <vt:lpstr>Vafa-Witten Partition Functions</vt:lpstr>
      <vt:lpstr>PowerPoint Presentation</vt:lpstr>
      <vt:lpstr>PowerPoint Presentation</vt:lpstr>
      <vt:lpstr>Future Directions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Progress In N=2 Field Theory</dc:title>
  <dc:creator>Greg</dc:creator>
  <cp:lastModifiedBy>Greg Moore</cp:lastModifiedBy>
  <cp:revision>3193</cp:revision>
  <cp:lastPrinted>2018-04-11T17:43:50Z</cp:lastPrinted>
  <dcterms:created xsi:type="dcterms:W3CDTF">2012-07-01T03:15:52Z</dcterms:created>
  <dcterms:modified xsi:type="dcterms:W3CDTF">2018-04-14T13:36:54Z</dcterms:modified>
</cp:coreProperties>
</file>