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622" r:id="rId2"/>
    <p:sldId id="712" r:id="rId3"/>
    <p:sldId id="425" r:id="rId4"/>
    <p:sldId id="689" r:id="rId5"/>
    <p:sldId id="620" r:id="rId6"/>
    <p:sldId id="621" r:id="rId7"/>
    <p:sldId id="483" r:id="rId8"/>
    <p:sldId id="484" r:id="rId9"/>
    <p:sldId id="506" r:id="rId10"/>
    <p:sldId id="713" r:id="rId11"/>
    <p:sldId id="496" r:id="rId12"/>
    <p:sldId id="555" r:id="rId13"/>
    <p:sldId id="721" r:id="rId14"/>
    <p:sldId id="492" r:id="rId15"/>
    <p:sldId id="655" r:id="rId16"/>
    <p:sldId id="656" r:id="rId17"/>
    <p:sldId id="714" r:id="rId18"/>
    <p:sldId id="695" r:id="rId19"/>
    <p:sldId id="650" r:id="rId20"/>
    <p:sldId id="732" r:id="rId21"/>
    <p:sldId id="730" r:id="rId22"/>
    <p:sldId id="549" r:id="rId23"/>
    <p:sldId id="657" r:id="rId24"/>
    <p:sldId id="696" r:id="rId25"/>
    <p:sldId id="671" r:id="rId26"/>
    <p:sldId id="585" r:id="rId27"/>
    <p:sldId id="723" r:id="rId28"/>
    <p:sldId id="587" r:id="rId29"/>
    <p:sldId id="715" r:id="rId30"/>
    <p:sldId id="515" r:id="rId31"/>
    <p:sldId id="522" r:id="rId32"/>
    <p:sldId id="570" r:id="rId33"/>
    <p:sldId id="516" r:id="rId34"/>
    <p:sldId id="659" r:id="rId35"/>
    <p:sldId id="660" r:id="rId36"/>
    <p:sldId id="661" r:id="rId37"/>
    <p:sldId id="662" r:id="rId38"/>
    <p:sldId id="727" r:id="rId39"/>
    <p:sldId id="726" r:id="rId40"/>
    <p:sldId id="651" r:id="rId41"/>
    <p:sldId id="606" r:id="rId42"/>
    <p:sldId id="652" r:id="rId43"/>
    <p:sldId id="653" r:id="rId44"/>
    <p:sldId id="716" r:id="rId45"/>
    <p:sldId id="687" r:id="rId46"/>
    <p:sldId id="719" r:id="rId47"/>
    <p:sldId id="733" r:id="rId48"/>
    <p:sldId id="698" r:id="rId49"/>
    <p:sldId id="374" r:id="rId50"/>
    <p:sldId id="634" r:id="rId51"/>
    <p:sldId id="631" r:id="rId52"/>
    <p:sldId id="679" r:id="rId53"/>
    <p:sldId id="654" r:id="rId54"/>
    <p:sldId id="637" r:id="rId55"/>
    <p:sldId id="638" r:id="rId56"/>
    <p:sldId id="691" r:id="rId57"/>
    <p:sldId id="669" r:id="rId58"/>
    <p:sldId id="666" r:id="rId59"/>
    <p:sldId id="575" r:id="rId60"/>
    <p:sldId id="729" r:id="rId61"/>
    <p:sldId id="518" r:id="rId62"/>
    <p:sldId id="677" r:id="rId63"/>
    <p:sldId id="717" r:id="rId64"/>
    <p:sldId id="672" r:id="rId65"/>
    <p:sldId id="673" r:id="rId66"/>
    <p:sldId id="693" r:id="rId67"/>
    <p:sldId id="674" r:id="rId68"/>
    <p:sldId id="675" r:id="rId69"/>
    <p:sldId id="681" r:id="rId70"/>
    <p:sldId id="682" r:id="rId71"/>
    <p:sldId id="683" r:id="rId72"/>
    <p:sldId id="684" r:id="rId73"/>
    <p:sldId id="685" r:id="rId74"/>
    <p:sldId id="718" r:id="rId75"/>
    <p:sldId id="539" r:id="rId76"/>
    <p:sldId id="668" r:id="rId77"/>
    <p:sldId id="627" r:id="rId78"/>
    <p:sldId id="628" r:id="rId79"/>
    <p:sldId id="646" r:id="rId80"/>
    <p:sldId id="648" r:id="rId81"/>
    <p:sldId id="694" r:id="rId82"/>
    <p:sldId id="731" r:id="rId83"/>
    <p:sldId id="728" r:id="rId84"/>
    <p:sldId id="641" r:id="rId85"/>
    <p:sldId id="680" r:id="rId86"/>
    <p:sldId id="391" r:id="rId87"/>
    <p:sldId id="697" r:id="rId88"/>
  </p:sldIdLst>
  <p:sldSz cx="9144000" cy="6858000" type="screen4x3"/>
  <p:notesSz cx="6954838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3366FF"/>
    <a:srgbClr val="F75E09"/>
    <a:srgbClr val="0F0498"/>
    <a:srgbClr val="FF33CC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2" autoAdjust="0"/>
    <p:restoredTop sz="86126" autoAdjust="0"/>
  </p:normalViewPr>
  <p:slideViewPr>
    <p:cSldViewPr>
      <p:cViewPr varScale="1">
        <p:scale>
          <a:sx n="59" d="100"/>
          <a:sy n="59" d="100"/>
        </p:scale>
        <p:origin x="12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08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8" y="1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9" tIns="46250" rIns="92499" bIns="462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388644"/>
            <a:ext cx="5563870" cy="4157663"/>
          </a:xfrm>
          <a:prstGeom prst="rect">
            <a:avLst/>
          </a:prstGeom>
        </p:spPr>
        <p:txBody>
          <a:bodyPr vert="horz" lIns="92499" tIns="46250" rIns="92499" bIns="4625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8" y="8775684"/>
            <a:ext cx="3013763" cy="461963"/>
          </a:xfrm>
          <a:prstGeom prst="rect">
            <a:avLst/>
          </a:prstGeom>
        </p:spPr>
        <p:txBody>
          <a:bodyPr vert="horz" lIns="92499" tIns="46250" rIns="92499" bIns="46250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98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6419">
              <a:defRPr/>
            </a:pPr>
            <a:r>
              <a:rPr lang="en-US" dirty="0" smtClean="0"/>
              <a:t>You all learned in school that atoms look like this. (Actually, it is quite inaccurate for many</a:t>
            </a:r>
            <a:r>
              <a:rPr lang="en-US" baseline="0" dirty="0" smtClean="0"/>
              <a:t> </a:t>
            </a:r>
          </a:p>
          <a:p>
            <a:pPr defTabSz="946419">
              <a:defRPr/>
            </a:pPr>
            <a:r>
              <a:rPr lang="en-US" baseline="0" dirty="0" smtClean="0"/>
              <a:t>Reasons. For one thing, if we scaled up the atom to be the size of Princeton Stadium then </a:t>
            </a:r>
          </a:p>
          <a:p>
            <a:pPr defTabSz="946419">
              <a:defRPr/>
            </a:pPr>
            <a:r>
              <a:rPr lang="en-US" baseline="0" dirty="0" smtClean="0"/>
              <a:t>The nuclear would be the size of a baseball. </a:t>
            </a:r>
          </a:p>
          <a:p>
            <a:pPr defTabSz="946419">
              <a:defRPr/>
            </a:pPr>
            <a:endParaRPr lang="en-US" baseline="0" dirty="0" smtClean="0"/>
          </a:p>
          <a:p>
            <a:pPr defTabSz="946419">
              <a:defRPr/>
            </a:pPr>
            <a:r>
              <a:rPr lang="en-US" dirty="0" smtClean="0"/>
              <a:t>I could spend</a:t>
            </a:r>
            <a:r>
              <a:rPr lang="en-US" baseline="0" dirty="0" smtClean="0"/>
              <a:t> some time trying to convey how big 10^(28)  but it’s </a:t>
            </a:r>
          </a:p>
          <a:p>
            <a:pPr defTabSz="946419">
              <a:defRPr/>
            </a:pPr>
            <a:r>
              <a:rPr lang="en-US" baseline="0" dirty="0" smtClean="0"/>
              <a:t>Just one of those Carl Sagan numbers:  billions x billions x billions </a:t>
            </a:r>
            <a:endParaRPr lang="en-US" dirty="0" smtClean="0"/>
          </a:p>
          <a:p>
            <a:pPr defTabSz="946419">
              <a:defRPr/>
            </a:pPr>
            <a:endParaRPr lang="en-US" dirty="0" smtClean="0"/>
          </a:p>
          <a:p>
            <a:pPr defTabSz="946419">
              <a:defRPr/>
            </a:pPr>
            <a:r>
              <a:rPr lang="en-US" dirty="0" smtClean="0"/>
              <a:t>So, what holds the nucleus together?  There</a:t>
            </a:r>
            <a:r>
              <a:rPr lang="en-US" baseline="0" dirty="0" smtClean="0"/>
              <a:t> must be another force – </a:t>
            </a:r>
          </a:p>
          <a:p>
            <a:pPr defTabSz="946419">
              <a:defRPr/>
            </a:pPr>
            <a:r>
              <a:rPr lang="en-US" baseline="0" dirty="0" smtClean="0"/>
              <a:t>The nuclear force. Also called the “strong force” for reasons that I hope </a:t>
            </a:r>
          </a:p>
          <a:p>
            <a:pPr defTabSz="946419">
              <a:defRPr/>
            </a:pPr>
            <a:r>
              <a:rPr lang="en-US" baseline="0" dirty="0" smtClean="0"/>
              <a:t>Are now clear.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80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Biggest experiment ever carried out by man – with</a:t>
            </a:r>
            <a:r>
              <a:rPr lang="en-US" baseline="0" dirty="0" smtClean="0"/>
              <a:t> the exception of global warming.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60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2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64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 physicists were having a great time learning all sorts of things about the </a:t>
            </a:r>
          </a:p>
          <a:p>
            <a:r>
              <a:rPr lang="en-US" baseline="0" dirty="0" smtClean="0"/>
              <a:t>Instantons in the 1970’s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12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1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Say: \mu(S) only depends on the </a:t>
            </a:r>
            <a:r>
              <a:rPr lang="en-US" dirty="0" err="1" smtClean="0"/>
              <a:t>HOMOLOGYof</a:t>
            </a:r>
            <a:r>
              <a:rPr lang="en-US" dirty="0" smtClean="0"/>
              <a:t> 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65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24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the fun in Donaldson theory comes when we consider non-spin manifolds </a:t>
            </a:r>
          </a:p>
          <a:p>
            <a:r>
              <a:rPr lang="en-US" dirty="0" smtClean="0"/>
              <a:t>So</a:t>
            </a:r>
            <a:r>
              <a:rPr lang="en-US" baseline="0" dirty="0" smtClean="0"/>
              <a:t> it is important to note that if X is not spin ….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7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the history of the relation between math and</a:t>
            </a:r>
            <a:r>
              <a:rPr lang="en-US" baseline="0" dirty="0" smtClean="0"/>
              <a:t> fundamental physics </a:t>
            </a:r>
          </a:p>
          <a:p>
            <a:r>
              <a:rPr lang="en-US" baseline="0" dirty="0" smtClean="0"/>
              <a:t>Has had its ups and downs over the past centuries. A high water mark came </a:t>
            </a:r>
          </a:p>
          <a:p>
            <a:r>
              <a:rPr lang="en-US" baseline="0" dirty="0" smtClean="0"/>
              <a:t>After the upheavals in early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physics with the introduction of </a:t>
            </a:r>
          </a:p>
          <a:p>
            <a:r>
              <a:rPr lang="en-US" baseline="0" dirty="0" smtClean="0"/>
              <a:t>General relativity and quantum mechanics. In a famous paper Dirac said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39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least formally.  Well, this should sound</a:t>
            </a:r>
            <a:r>
              <a:rPr lang="en-US" baseline="0" dirty="0" smtClean="0"/>
              <a:t> familiar!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331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 will henceforth</a:t>
            </a:r>
            <a:r>
              <a:rPr lang="en-US" baseline="0" dirty="0" smtClean="0"/>
              <a:t> call it the Donaldson-Witten partition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83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9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7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aspects of the physics are encoded in this family of </a:t>
            </a:r>
            <a:r>
              <a:rPr lang="en-US" baseline="0" dirty="0" err="1" smtClean="0"/>
              <a:t>Seiberg</a:t>
            </a:r>
            <a:r>
              <a:rPr lang="en-US" baseline="0" dirty="0" smtClean="0"/>
              <a:t>-Witten curves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8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Moreover,</a:t>
            </a:r>
            <a:r>
              <a:rPr lang="en-US" baseline="0" dirty="0" smtClean="0"/>
              <a:t> to write the action one actually uses this lattice. </a:t>
            </a:r>
          </a:p>
          <a:p>
            <a:r>
              <a:rPr lang="en-US" baseline="0" dirty="0" smtClean="0"/>
              <a:t>These theories enjoy electromagnetic duality: What this means is that </a:t>
            </a:r>
          </a:p>
          <a:p>
            <a:r>
              <a:rPr lang="en-US" baseline="0" dirty="0" smtClean="0"/>
              <a:t>To write an action one must choose a splitting of this </a:t>
            </a:r>
            <a:r>
              <a:rPr lang="en-US" baseline="0" dirty="0" err="1" smtClean="0"/>
              <a:t>symplectic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Lattice – that is, a choice of A and B-cycles.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46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449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09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to write the </a:t>
            </a:r>
            <a:r>
              <a:rPr lang="en-US" dirty="0" err="1" smtClean="0"/>
              <a:t>Seiberg</a:t>
            </a:r>
            <a:r>
              <a:rPr lang="en-US" dirty="0" smtClean="0"/>
              <a:t>-Witten equations one</a:t>
            </a:r>
            <a:r>
              <a:rPr lang="en-US" baseline="0" dirty="0" smtClean="0"/>
              <a:t> needs to choose </a:t>
            </a:r>
          </a:p>
          <a:p>
            <a:r>
              <a:rPr lang="en-US" baseline="0" dirty="0" smtClean="0"/>
              <a:t>What is called a spin-c structure on X. For our purposes this is just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cohomology</a:t>
            </a:r>
            <a:r>
              <a:rPr lang="en-US" baseline="0" dirty="0" smtClean="0"/>
              <a:t> class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7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</a:t>
            </a:r>
            <a:r>
              <a:rPr lang="en-US" baseline="0" dirty="0" smtClean="0"/>
              <a:t> in words: when b2+ &gt; 1 Z-u vanishes.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1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then something happened</a:t>
            </a:r>
            <a:r>
              <a:rPr lang="en-US" baseline="0" dirty="0" smtClean="0"/>
              <a:t> during the 30’s – 60’s and there was relatively </a:t>
            </a:r>
          </a:p>
          <a:p>
            <a:r>
              <a:rPr lang="en-US" baseline="0" dirty="0" smtClean="0"/>
              <a:t>Little interaction. This was perhaps most famously articulated by Freeman Dyson –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like we saw how counting the holes and the sources of sinks of flowing water on a surface encode the same invariant.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5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differences between physicists</a:t>
            </a:r>
            <a:r>
              <a:rPr lang="en-US" baseline="0" dirty="0" smtClean="0"/>
              <a:t> and mathematicians.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5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23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5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the measure</a:t>
            </a:r>
            <a:r>
              <a:rPr lang="en-US" baseline="0" dirty="0" smtClean="0"/>
              <a:t> is modular invariant . Say in words that modularity of h-hat is crucial so that the finite boundaries do not contribute.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767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 H and Psi are complicated, but nevertheless we found</a:t>
            </a:r>
            <a:r>
              <a:rPr lang="en-US" baseline="0" dirty="0" smtClean="0"/>
              <a:t> an h-hat </a:t>
            </a:r>
          </a:p>
          <a:p>
            <a:r>
              <a:rPr lang="en-US" baseline="0" dirty="0" smtClean="0"/>
              <a:t>And the holomorphic part is: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26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770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9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in words V is an associate</a:t>
            </a:r>
            <a:r>
              <a:rPr lang="en-US" baseline="0" dirty="0" smtClean="0"/>
              <a:t> bundle to the gauge bundle for a </a:t>
            </a:r>
            <a:r>
              <a:rPr lang="en-US" baseline="0" dirty="0" err="1" smtClean="0"/>
              <a:t>quaternionic</a:t>
            </a:r>
            <a:r>
              <a:rPr lang="en-US" baseline="0" dirty="0" smtClean="0"/>
              <a:t> representation of 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64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application of these newly discovered interactions we </a:t>
            </a:r>
          </a:p>
          <a:p>
            <a:r>
              <a:rPr lang="en-US" baseline="0" dirty="0" smtClean="0"/>
              <a:t>Decided to revisit the old puzzle of the conflict between </a:t>
            </a:r>
            <a:r>
              <a:rPr lang="en-US" baseline="0" dirty="0" err="1" smtClean="0"/>
              <a:t>holomorphy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And modularity in this theory.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0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indeed there is a chapter in Graham’s book called “The long divorce.’’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65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276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 a special choice of spin-c</a:t>
            </a:r>
            <a:r>
              <a:rPr lang="en-US" baseline="0" dirty="0" smtClean="0"/>
              <a:t> structure we can make contact with </a:t>
            </a:r>
          </a:p>
          <a:p>
            <a:r>
              <a:rPr lang="en-US" baseline="0" dirty="0" smtClean="0"/>
              <a:t>a famous result of </a:t>
            </a:r>
            <a:r>
              <a:rPr lang="en-US" baseline="0" dirty="0" err="1" smtClean="0"/>
              <a:t>Vafa</a:t>
            </a:r>
            <a:r>
              <a:rPr lang="en-US" baseline="0" dirty="0" smtClean="0"/>
              <a:t> and Witten.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584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even in</a:t>
            </a:r>
            <a:r>
              <a:rPr lang="en-US" baseline="0" dirty="0" smtClean="0"/>
              <a:t> one of the simplest N=2 </a:t>
            </a:r>
            <a:r>
              <a:rPr lang="en-US" baseline="0" dirty="0" err="1" smtClean="0"/>
              <a:t>Lagrangian</a:t>
            </a:r>
            <a:r>
              <a:rPr lang="en-US" baseline="0" dirty="0" smtClean="0"/>
              <a:t> theories, beyond the </a:t>
            </a:r>
            <a:r>
              <a:rPr lang="en-US" baseline="0" dirty="0" err="1" smtClean="0"/>
              <a:t>Seiberg</a:t>
            </a:r>
            <a:r>
              <a:rPr lang="en-US" baseline="0" dirty="0" smtClean="0"/>
              <a:t>-Witten example, there are interesting things to learn.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1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2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Graham’s book is</a:t>
            </a:r>
            <a:r>
              <a:rPr lang="en-US" baseline="0" dirty="0" smtClean="0"/>
              <a:t>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2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8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063">
              <a:defRPr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1/18/2020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0.png"/><Relationship Id="rId5" Type="http://schemas.openxmlformats.org/officeDocument/2006/relationships/image" Target="../media/image10.png"/><Relationship Id="rId4" Type="http://schemas.openxmlformats.org/officeDocument/2006/relationships/image" Target="../media/image460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210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00.png"/><Relationship Id="rId4" Type="http://schemas.openxmlformats.org/officeDocument/2006/relationships/image" Target="../media/image38.png"/><Relationship Id="rId9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7.png"/><Relationship Id="rId4" Type="http://schemas.openxmlformats.org/officeDocument/2006/relationships/image" Target="../media/image4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68.png"/><Relationship Id="rId7" Type="http://schemas.openxmlformats.org/officeDocument/2006/relationships/image" Target="../media/image850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image" Target="../media/image69.jpeg"/><Relationship Id="rId9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1.png"/><Relationship Id="rId5" Type="http://schemas.openxmlformats.org/officeDocument/2006/relationships/image" Target="../media/image771.pn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89.png"/><Relationship Id="rId7" Type="http://schemas.openxmlformats.org/officeDocument/2006/relationships/image" Target="../media/image9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861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image" Target="../media/image9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0.png"/><Relationship Id="rId4" Type="http://schemas.openxmlformats.org/officeDocument/2006/relationships/image" Target="../media/image9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1.pn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970.png"/><Relationship Id="rId2" Type="http://schemas.openxmlformats.org/officeDocument/2006/relationships/image" Target="../media/image8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0.png"/><Relationship Id="rId5" Type="http://schemas.openxmlformats.org/officeDocument/2006/relationships/image" Target="../media/image940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2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0.pn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0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0.png"/><Relationship Id="rId5" Type="http://schemas.openxmlformats.org/officeDocument/2006/relationships/image" Target="../media/image760.png"/><Relationship Id="rId4" Type="http://schemas.openxmlformats.org/officeDocument/2006/relationships/image" Target="../media/image1120.png"/><Relationship Id="rId9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1.png"/><Relationship Id="rId3" Type="http://schemas.openxmlformats.org/officeDocument/2006/relationships/image" Target="../media/image511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0.png"/><Relationship Id="rId10" Type="http://schemas.openxmlformats.org/officeDocument/2006/relationships/image" Target="../media/image1211.png"/><Relationship Id="rId4" Type="http://schemas.openxmlformats.org/officeDocument/2006/relationships/image" Target="../media/image580.png"/><Relationship Id="rId9" Type="http://schemas.openxmlformats.org/officeDocument/2006/relationships/image" Target="../media/image5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23.emf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1.png"/><Relationship Id="rId7" Type="http://schemas.openxmlformats.org/officeDocument/2006/relationships/image" Target="../media/image1250.png"/><Relationship Id="rId2" Type="http://schemas.openxmlformats.org/officeDocument/2006/relationships/image" Target="../media/image13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47.png"/><Relationship Id="rId7" Type="http://schemas.openxmlformats.org/officeDocument/2006/relationships/image" Target="../media/image1421.png"/><Relationship Id="rId2" Type="http://schemas.openxmlformats.org/officeDocument/2006/relationships/image" Target="../media/image13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5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5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2.png"/><Relationship Id="rId5" Type="http://schemas.openxmlformats.org/officeDocument/2006/relationships/image" Target="../media/image174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67.png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1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690.png"/><Relationship Id="rId4" Type="http://schemas.openxmlformats.org/officeDocument/2006/relationships/image" Target="../media/image17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0.png"/><Relationship Id="rId5" Type="http://schemas.openxmlformats.org/officeDocument/2006/relationships/image" Target="../media/image187.png"/><Relationship Id="rId4" Type="http://schemas.openxmlformats.org/officeDocument/2006/relationships/image" Target="../media/image165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5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3800"/>
            <a:ext cx="9144000" cy="19525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40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GiovanniStd-Book"/>
              </a:rPr>
              <a:t> Quantum Field Theory </a:t>
            </a:r>
          </a:p>
          <a:p>
            <a:pPr algn="ctr"/>
            <a:r>
              <a:rPr lang="en-US" sz="4000" dirty="0" smtClean="0">
                <a:latin typeface="GiovanniStd-Book"/>
              </a:rPr>
              <a:t>And Invariants Of</a:t>
            </a:r>
          </a:p>
          <a:p>
            <a:pPr algn="ctr"/>
            <a:r>
              <a:rPr lang="en-US" sz="4000" dirty="0" smtClean="0">
                <a:latin typeface="GiovanniStd-Book"/>
              </a:rPr>
              <a:t>Smooth Four-Dimensional Manifolds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05506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Joint Mathematics Meeting, Jan. 18, 2020, Denver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476500" y="1970407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Gregory Moore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2618863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Rutgers University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5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465" y="129148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Instantons &amp; Donaldson Invariants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Math &amp; Physics Problems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66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Four Dimensional </a:t>
            </a:r>
            <a:br>
              <a:rPr lang="en-US" dirty="0" smtClean="0"/>
            </a:br>
            <a:r>
              <a:rPr lang="en-US" dirty="0" smtClean="0"/>
              <a:t>Differentiable Topology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2400" y="4495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One thing we know for sure is that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world of such four-dimensional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manifolds </a:t>
            </a:r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really wild.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895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We do not know anything even close to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: Four-dimensional, compact, oriented, simply connected, smooth manifold without boundary.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43" y="1488773"/>
                <a:ext cx="8458200" cy="1077218"/>
              </a:xfrm>
              <a:prstGeom prst="rect">
                <a:avLst/>
              </a:prstGeom>
              <a:blipFill>
                <a:blip r:embed="rId3"/>
                <a:stretch>
                  <a:fillRect l="-1801" t="-6780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7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36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484" y="971074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Protons have positive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  electric charge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It’s cozy in there:  </a:t>
                </a:r>
                <a:endParaRPr lang="en-US" sz="36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blipFill>
                <a:blip r:embed="rId3"/>
                <a:stretch>
                  <a:fillRect l="-2757"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3579633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Electrical force between two protons at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this distance produces an acceleration ….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59268"/>
            <a:ext cx="3818525" cy="2541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Fastest roller 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coaster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∼6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blipFill>
                <a:blip r:embed="rId6"/>
                <a:stretch>
                  <a:fillRect l="-47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Fighter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pilots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∼9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 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blipFill>
                <a:blip r:embed="rId7"/>
                <a:stretch>
                  <a:fillRect l="-5576" t="-5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696" y="5252217"/>
            <a:ext cx="2278424" cy="1594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500" y="5347590"/>
            <a:ext cx="2686500" cy="15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0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4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 strong force is very subtle – it has been studied with particle accelerators</a:t>
            </a:r>
          </a:p>
          <a:p>
            <a:r>
              <a:rPr lang="en-US" sz="4000" dirty="0">
                <a:solidFill>
                  <a:srgbClr val="0000FF"/>
                </a:solidFill>
              </a:rPr>
              <a:t>f</a:t>
            </a:r>
            <a:r>
              <a:rPr lang="en-US" sz="4000" dirty="0" smtClean="0">
                <a:solidFill>
                  <a:srgbClr val="0000FF"/>
                </a:solidFill>
              </a:rPr>
              <a:t>or decades - up to the present day…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Large Hadron Collider at CERN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7030A0"/>
                    </a:solidFill>
                  </a:rPr>
                  <a:t>Given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: connection 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i="1" u="sng" dirty="0" smtClean="0">
                    <a:solidFill>
                      <a:srgbClr val="FF0000"/>
                    </a:solidFill>
                  </a:rPr>
                  <a:t>AND</a:t>
                </a:r>
                <a:r>
                  <a:rPr lang="en-US" sz="2400" dirty="0" smtClean="0">
                    <a:solidFill>
                      <a:srgbClr val="7030A0"/>
                    </a:solidFill>
                  </a:rPr>
                  <a:t>  a Riemannian metric on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</a:t>
                </a:r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6" y="3603718"/>
                <a:ext cx="9410700" cy="461665"/>
              </a:xfrm>
              <a:prstGeom prst="rect">
                <a:avLst/>
              </a:prstGeom>
              <a:blipFill>
                <a:blip r:embed="rId2"/>
                <a:stretch>
                  <a:fillRect l="-97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0000FF"/>
                    </a:solidFill>
                  </a:rPr>
                  <a:t> Compact finite dimensional Lie group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914" y="1282991"/>
                <a:ext cx="6716486" cy="523220"/>
              </a:xfrm>
              <a:prstGeom prst="rect">
                <a:avLst/>
              </a:prstGeom>
              <a:blipFill>
                <a:blip r:embed="rId3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 Space of connections on principal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800" dirty="0" smtClean="0">
                    <a:solidFill>
                      <a:srgbClr val="C00000"/>
                    </a:solidFill>
                  </a:rPr>
                  <a:t>-bundles over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80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97" y="2410441"/>
                <a:ext cx="8290724" cy="523220"/>
              </a:xfrm>
              <a:prstGeom prst="rect">
                <a:avLst/>
              </a:prstGeom>
              <a:blipFill>
                <a:blip r:embed="rId4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442292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Yang-Mills action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𝑌𝑀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∧ ∗</m:t>
                              </m:r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04657"/>
                <a:ext cx="6705600" cy="12573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descends to a function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4" y="6183773"/>
                <a:ext cx="7228115" cy="646331"/>
              </a:xfrm>
              <a:prstGeom prst="rect">
                <a:avLst/>
              </a:prstGeom>
              <a:blipFill>
                <a:blip r:embed="rId6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283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Mathematical Formulation Of The Strong Force: 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Lie algebra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</a:rPr>
                  <a:t>  equipped with invariant bilinear form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𝑡𝑟</m:t>
                    </m:r>
                  </m:oMath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48" y="1797143"/>
                <a:ext cx="8014823" cy="523220"/>
              </a:xfrm>
              <a:prstGeom prst="rect">
                <a:avLst/>
              </a:prstGeom>
              <a:blipFill>
                <a:blip r:embed="rId7"/>
                <a:stretch>
                  <a:fillRect l="-1597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 : C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onnections </a:t>
                </a:r>
                <a:r>
                  <a:rPr lang="en-US" sz="2400" dirty="0">
                    <a:solidFill>
                      <a:srgbClr val="C00000"/>
                    </a:solidFill>
                  </a:rPr>
                  <a:t>up to isomorphism (gauge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equivalence classes</a:t>
                </a:r>
                <a:r>
                  <a:rPr lang="en-US" sz="2400" dirty="0">
                    <a:solidFill>
                      <a:srgbClr val="C00000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970996"/>
                <a:ext cx="10080171" cy="461665"/>
              </a:xfrm>
              <a:prstGeom prst="rect">
                <a:avLst/>
              </a:prstGeom>
              <a:blipFill>
                <a:blip r:embed="rId8"/>
                <a:stretch>
                  <a:fillRect l="-1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∗: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Hodge star: Depends on the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421975"/>
                <a:ext cx="7239000" cy="557910"/>
              </a:xfrm>
              <a:prstGeom prst="rect">
                <a:avLst/>
              </a:prstGeom>
              <a:blipFill>
                <a:blip r:embed="rId9"/>
                <a:stretch>
                  <a:fillRect t="-9783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22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Formally,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natural translation invariant measure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pushes forward to a measure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203153"/>
                <a:ext cx="8632371" cy="2123658"/>
              </a:xfrm>
              <a:prstGeom prst="rect">
                <a:avLst/>
              </a:prstGeom>
              <a:blipFill>
                <a:blip r:embed="rId2"/>
                <a:stretch>
                  <a:fillRect t="-5731" b="-12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Physicists want: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𝑌𝑀</m:t>
                            </m:r>
                          </m:sub>
                        </m:sSub>
                      </m:sup>
                    </m:sSup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B05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B050"/>
                    </a:solidFill>
                  </a:rPr>
                  <a:t>as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a probability measure on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71" y="2598046"/>
                <a:ext cx="7239000" cy="1325106"/>
              </a:xfrm>
              <a:prstGeom prst="rect">
                <a:avLst/>
              </a:prstGeom>
              <a:blipFill>
                <a:blip r:embed="rId3"/>
                <a:stretch>
                  <a:fillRect t="-7798" b="-18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22514" y="4276512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Expectation values: ``path integral’’ 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" y="53340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Overwhelming evidence suggests it makes mathematical sense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7122" y="2181269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Instantons &amp; Donaldson Invariants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560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" y="1504807"/>
                <a:ext cx="83058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+∗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504807"/>
                <a:ext cx="8305800" cy="10992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219200" y="2745540"/>
            <a:ext cx="812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With suitable definition of trace: 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04900" y="3222200"/>
                <a:ext cx="6477000" cy="1476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3222200"/>
                <a:ext cx="6477000" cy="14768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4815245"/>
            <a:ext cx="552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is a </a:t>
            </a:r>
            <a:r>
              <a:rPr lang="en-US" sz="3600" dirty="0" err="1" smtClean="0">
                <a:solidFill>
                  <a:srgbClr val="7030A0"/>
                </a:solidFill>
              </a:rPr>
              <a:t>Chern</a:t>
            </a:r>
            <a:r>
              <a:rPr lang="en-US" sz="3600" dirty="0" smtClean="0">
                <a:solidFill>
                  <a:srgbClr val="7030A0"/>
                </a:solidFill>
              </a:rPr>
              <a:t>-Weil representation of a characteristic class: 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-15911"/>
                <a:ext cx="8077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Most important connections: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The minima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𝑌𝑀</m:t>
                        </m:r>
                      </m:sub>
                    </m:sSub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-15911"/>
                <a:ext cx="8077200" cy="1446550"/>
              </a:xfrm>
              <a:prstGeom prst="rect">
                <a:avLst/>
              </a:prstGeom>
              <a:blipFill>
                <a:blip r:embed="rId4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42114" y="5307687"/>
                <a:ext cx="4191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∐"/>
                        <m:supHide m:val="on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nary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114" y="5307687"/>
                <a:ext cx="419100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98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2657"/>
            <a:ext cx="8229600" cy="1143000"/>
          </a:xfrm>
        </p:spPr>
        <p:txBody>
          <a:bodyPr/>
          <a:lstStyle/>
          <a:p>
            <a:r>
              <a:rPr lang="en-US" dirty="0" smtClean="0"/>
              <a:t>Instantons -1.1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5400" y="12954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+∗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nary>
                                <m:naryPr>
                                  <m:supHide m:val="on"/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/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07770"/>
                <a:ext cx="8305800" cy="1099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33351" y="2969243"/>
                <a:ext cx="91766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Connections minimizing the action for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&gt;0 </m:t>
                    </m:r>
                  </m:oMath>
                </a14:m>
                <a:endParaRPr lang="en-US" sz="360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   solve anti-self-dual YM equation: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351" y="2969243"/>
                <a:ext cx="9176657" cy="1200329"/>
              </a:xfrm>
              <a:prstGeom prst="rect">
                <a:avLst/>
              </a:prstGeom>
              <a:blipFill>
                <a:blip r:embed="rId4"/>
                <a:stretch>
                  <a:fillRect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4572000"/>
                <a:ext cx="8909957" cy="1475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f>
                        <m:f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+∗</m:t>
                          </m:r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4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72000"/>
                <a:ext cx="8909957" cy="14752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2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157810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Instantons &amp; Donaldson Invariants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67122" y="1469703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Math &amp; Physics Problems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Physical Mathematics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78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1481"/>
            <a:ext cx="8229600" cy="1143000"/>
          </a:xfrm>
        </p:spPr>
        <p:txBody>
          <a:bodyPr/>
          <a:lstStyle/>
          <a:p>
            <a:r>
              <a:rPr lang="en-US" dirty="0" smtClean="0"/>
              <a:t>Reminder On Self-Duality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=1.  </m:t>
                    </m:r>
                    <m:r>
                      <a:rPr lang="en-US" sz="40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For any 2-form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 define 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(anti-)self-dual projections: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963443"/>
                <a:ext cx="8610600" cy="1323439"/>
              </a:xfrm>
              <a:prstGeom prst="rect">
                <a:avLst/>
              </a:prstGeom>
              <a:blipFill>
                <a:blip r:embed="rId2"/>
                <a:stretch>
                  <a:fillRect t="-7834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≔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1± ∗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±∗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357207"/>
                <a:ext cx="7543800" cy="1257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1500" y="3726030"/>
                <a:ext cx="8077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closed/exact 2-forms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60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3726030"/>
                <a:ext cx="8077200" cy="646331"/>
              </a:xfrm>
              <a:prstGeom prst="rect">
                <a:avLst/>
              </a:prstGeom>
              <a:blipFill>
                <a:blip r:embed="rId4"/>
                <a:stretch>
                  <a:fillRect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33600" y="6149921"/>
                <a:ext cx="5181600" cy="708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6149921"/>
                <a:ext cx="5181600" cy="7080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646816"/>
                <a:ext cx="807720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splits into orthogonal sum of  </a:t>
                </a:r>
              </a:p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(anti-)self-dual forms dimensions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endParaRPr lang="en-US" sz="36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46816"/>
                <a:ext cx="8077200" cy="1261307"/>
              </a:xfrm>
              <a:prstGeom prst="rect">
                <a:avLst/>
              </a:prstGeom>
              <a:blipFill>
                <a:blip r:embed="rId6"/>
                <a:stretch>
                  <a:fillRect t="-676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562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Instantons – 1.2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5943" y="1676400"/>
                <a:ext cx="8915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Solutions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are called </a:t>
                </a:r>
                <a:r>
                  <a:rPr lang="en-US" sz="3600" i="1" u="sng" dirty="0" smtClean="0">
                    <a:solidFill>
                      <a:srgbClr val="FF0000"/>
                    </a:solidFill>
                  </a:rPr>
                  <a:t>instantons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943" y="1676400"/>
                <a:ext cx="8915400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5943" y="3124200"/>
            <a:ext cx="891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Ever since their discovery in 1975 by  </a:t>
            </a:r>
            <a:r>
              <a:rPr lang="en-US" sz="3600" dirty="0" err="1">
                <a:solidFill>
                  <a:srgbClr val="7030A0"/>
                </a:solidFill>
              </a:rPr>
              <a:t>Belavin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err="1" smtClean="0">
                <a:solidFill>
                  <a:srgbClr val="7030A0"/>
                </a:solidFill>
              </a:rPr>
              <a:t>Polyakov</a:t>
            </a:r>
            <a:r>
              <a:rPr lang="en-US" sz="3600" dirty="0">
                <a:solidFill>
                  <a:srgbClr val="7030A0"/>
                </a:solidFill>
              </a:rPr>
              <a:t>, </a:t>
            </a:r>
            <a:r>
              <a:rPr lang="en-US" sz="3600" dirty="0" smtClean="0">
                <a:solidFill>
                  <a:srgbClr val="7030A0"/>
                </a:solidFill>
              </a:rPr>
              <a:t>Schwartz</a:t>
            </a:r>
            <a:r>
              <a:rPr lang="en-US" sz="3600" dirty="0">
                <a:solidFill>
                  <a:srgbClr val="7030A0"/>
                </a:solidFill>
              </a:rPr>
              <a:t>, and </a:t>
            </a:r>
            <a:r>
              <a:rPr lang="en-US" sz="3600" dirty="0" err="1" smtClean="0">
                <a:solidFill>
                  <a:srgbClr val="7030A0"/>
                </a:solidFill>
              </a:rPr>
              <a:t>Tyupkin</a:t>
            </a:r>
            <a:r>
              <a:rPr lang="en-US" sz="3600" dirty="0" smtClean="0">
                <a:solidFill>
                  <a:srgbClr val="7030A0"/>
                </a:solidFill>
              </a:rPr>
              <a:t> they have been intensively studied by physicists interested in Yang-Mills theory.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Meanwhile, back at the ranch</a:t>
            </a:r>
            <a:endParaRPr lang="en-US" dirty="0"/>
          </a:p>
        </p:txBody>
      </p:sp>
      <p:pic>
        <p:nvPicPr>
          <p:cNvPr id="4" name="Picture 2" descr="Image result for oxford universit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857" y="53775"/>
            <a:ext cx="9133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Starting in the late 1970’s mathematicians such as </a:t>
            </a:r>
            <a:r>
              <a:rPr lang="en-US" sz="2800" dirty="0" err="1" smtClean="0">
                <a:solidFill>
                  <a:srgbClr val="C00000"/>
                </a:solidFill>
              </a:rPr>
              <a:t>Atiyah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Bott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Drinfeld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Hitchin</a:t>
            </a:r>
            <a:r>
              <a:rPr lang="en-US" sz="2800" dirty="0">
                <a:solidFill>
                  <a:srgbClr val="C00000"/>
                </a:solidFill>
              </a:rPr>
              <a:t>, </a:t>
            </a:r>
            <a:r>
              <a:rPr lang="en-US" sz="2800" dirty="0" err="1">
                <a:solidFill>
                  <a:srgbClr val="C00000"/>
                </a:solidFill>
              </a:rPr>
              <a:t>Manin</a:t>
            </a:r>
            <a:r>
              <a:rPr lang="en-US" sz="2800" dirty="0" smtClean="0">
                <a:solidFill>
                  <a:srgbClr val="C00000"/>
                </a:solidFill>
              </a:rPr>
              <a:t>, Singer</a:t>
            </a:r>
            <a:r>
              <a:rPr lang="en-US" sz="2800" dirty="0" smtClean="0">
                <a:solidFill>
                  <a:srgbClr val="C00000"/>
                </a:solidFill>
              </a:rPr>
              <a:t>, </a:t>
            </a:r>
            <a:r>
              <a:rPr lang="en-US" sz="2800" dirty="0" err="1" smtClean="0">
                <a:solidFill>
                  <a:srgbClr val="C00000"/>
                </a:solidFill>
              </a:rPr>
              <a:t>Uhlenbeck</a:t>
            </a:r>
            <a:r>
              <a:rPr lang="en-US" sz="2800" dirty="0" smtClean="0">
                <a:solidFill>
                  <a:srgbClr val="C00000"/>
                </a:solidFill>
              </a:rPr>
              <a:t>…. </a:t>
            </a:r>
            <a:r>
              <a:rPr lang="en-US" sz="2800" dirty="0" smtClean="0">
                <a:solidFill>
                  <a:srgbClr val="C00000"/>
                </a:solidFill>
              </a:rPr>
              <a:t>were </a:t>
            </a:r>
            <a:r>
              <a:rPr lang="en-US" sz="2800" dirty="0">
                <a:solidFill>
                  <a:srgbClr val="C00000"/>
                </a:solidFill>
              </a:rPr>
              <a:t>producing remarkable mathematical results about these instantons.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42757" y="2529160"/>
                <a:ext cx="60198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ℳ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∐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757" y="2529160"/>
                <a:ext cx="6019800" cy="12873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19200" y="4438824"/>
                <a:ext cx="5486400" cy="1044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h𝑘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fName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438824"/>
                <a:ext cx="5486400" cy="1044838"/>
              </a:xfrm>
              <a:prstGeom prst="rect">
                <a:avLst/>
              </a:prstGeom>
              <a:blipFill>
                <a:blip r:embed="rId3"/>
                <a:stretch>
                  <a:fillRect r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76200" y="1837000"/>
            <a:ext cx="922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There are continuous families of instanton solutions: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2688060"/>
                <a:ext cx="6553200" cy="861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Moduli space of instantons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88060"/>
                <a:ext cx="6553200" cy="861903"/>
              </a:xfrm>
              <a:prstGeom prst="rect">
                <a:avLst/>
              </a:prstGeom>
              <a:blipFill>
                <a:blip r:embed="rId4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57400" y="3764735"/>
                <a:ext cx="6248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Simple Lie group: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764735"/>
                <a:ext cx="6248400" cy="584775"/>
              </a:xfrm>
              <a:prstGeom prst="rect">
                <a:avLst/>
              </a:prstGeom>
              <a:blipFill>
                <a:blip r:embed="rId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200" y="5585085"/>
                <a:ext cx="5486400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dim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sub>
                          </m:sSub>
                        </m:fName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=8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585085"/>
                <a:ext cx="5486400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5970782"/>
                <a:ext cx="33745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SO</m:t>
                      </m:r>
                      <m:r>
                        <a:rPr lang="en-US" sz="32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(3)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5970782"/>
                <a:ext cx="337457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322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23801"/>
            <a:ext cx="8229600" cy="1143000"/>
          </a:xfrm>
        </p:spPr>
        <p:txBody>
          <a:bodyPr/>
          <a:lstStyle/>
          <a:p>
            <a:r>
              <a:rPr lang="en-US" dirty="0" smtClean="0"/>
              <a:t>Donaldson Invariants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976584" y="3435168"/>
                <a:ext cx="9144000" cy="1353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76584" y="3435168"/>
                <a:ext cx="9144000" cy="1353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53885" y="5112258"/>
                <a:ext cx="78268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7030A0"/>
                    </a:solidFill>
                  </a:rPr>
                  <a:t>Formally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</m:d>
                  </m:oMath>
                </a14:m>
                <a:endParaRPr lang="en-US" sz="40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885" y="5112258"/>
                <a:ext cx="7826829" cy="707886"/>
              </a:xfrm>
              <a:prstGeom prst="rect">
                <a:avLst/>
              </a:prstGeom>
              <a:blipFill>
                <a:blip r:embed="rId4"/>
                <a:stretch>
                  <a:fillRect l="-2726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5299" y="6016093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Metric independent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Topological Invariant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! 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99" y="6016093"/>
                <a:ext cx="9144000" cy="584775"/>
              </a:xfrm>
              <a:prstGeom prst="rect">
                <a:avLst/>
              </a:prstGeom>
              <a:blipFill>
                <a:blip r:embed="rId5"/>
                <a:stretch>
                  <a:fillRect l="-166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66651" y="824066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651" y="824066"/>
                <a:ext cx="4900765" cy="646331"/>
              </a:xfrm>
              <a:prstGeom prst="rect">
                <a:avLst/>
              </a:prstGeom>
              <a:blipFill>
                <a:blip r:embed="rId6"/>
                <a:stretch>
                  <a:fillRect t="-14151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0" y="1523793"/>
                <a:ext cx="9067800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3366FF"/>
                    </a:solidFill>
                  </a:rPr>
                  <a:t>: subspace where the Dirac </a:t>
                </a:r>
                <a:r>
                  <a:rPr lang="en-US" sz="3200" dirty="0" smtClean="0">
                    <a:solidFill>
                      <a:srgbClr val="3366FF"/>
                    </a:solidFill>
                  </a:rPr>
                  <a:t>equation </a:t>
                </a:r>
                <a:r>
                  <a:rPr lang="en-US" sz="3200" dirty="0">
                    <a:solidFill>
                      <a:srgbClr val="3366FF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 i="1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3366FF"/>
                    </a:solidFill>
                  </a:rPr>
                  <a:t>coupled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dirty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i="1" dirty="0">
                            <a:solidFill>
                              <a:srgbClr val="3366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sz="3200" i="1" dirty="0">
                        <a:solidFill>
                          <a:srgbClr val="3366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3366FF"/>
                    </a:solidFill>
                  </a:rPr>
                  <a:t> has a </a:t>
                </a:r>
                <a:r>
                  <a:rPr lang="en-US" sz="3200" dirty="0" smtClean="0">
                    <a:solidFill>
                      <a:srgbClr val="3366FF"/>
                    </a:solidFill>
                  </a:rPr>
                  <a:t>solution</a:t>
                </a:r>
                <a:endParaRPr lang="en-US" sz="3200" dirty="0">
                  <a:solidFill>
                    <a:srgbClr val="3366FF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23793"/>
                <a:ext cx="9067800" cy="1077218"/>
              </a:xfrm>
              <a:prstGeom prst="rect">
                <a:avLst/>
              </a:prstGeom>
              <a:blipFill>
                <a:blip r:embed="rId7"/>
                <a:stretch>
                  <a:fillRect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41514" y="2762607"/>
                <a:ext cx="91440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Poincare dual to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ℳ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defines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ℳ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" y="2762607"/>
                <a:ext cx="9144000" cy="584775"/>
              </a:xfrm>
              <a:prstGeom prst="rect">
                <a:avLst/>
              </a:prstGeom>
              <a:blipFill>
                <a:blip r:embed="rId8"/>
                <a:stretch>
                  <a:fillRect l="-166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57400" y="3372119"/>
                <a:ext cx="9144000" cy="1586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/>
                        <m:e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40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  <m:r>
                        <a:rPr lang="en-US" sz="4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3372119"/>
                <a:ext cx="9144000" cy="15860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581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2400"/>
            <a:ext cx="937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The discovery of these and related topological invariants led to major advances in the differential topology of four-manifolds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2" descr="Image result for fields medal donaldson freedman 1986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6726"/>
            <a:ext cx="6850614" cy="495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0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torm cloud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76200"/>
            <a:ext cx="21008898" cy="700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656" y="6096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Donaldson invariants are extremely hard to compute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1" y="2819400"/>
            <a:ext cx="9122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It took a lot of effort to compute </a:t>
            </a:r>
          </a:p>
          <a:p>
            <a:r>
              <a:rPr lang="en-US" sz="4800" dirty="0" smtClean="0">
                <a:solidFill>
                  <a:srgbClr val="7030A0"/>
                </a:solidFill>
              </a:rPr>
              <a:t>       a few special examples….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343" y="4613701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Mathematicians hit a wall… 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465" y="3196191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Topological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Low Energy Effective Field Theory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4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420" y="-19493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Phys-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cal</a:t>
            </a:r>
            <a:r>
              <a:rPr lang="en-US" dirty="0" smtClean="0">
                <a:solidFill>
                  <a:srgbClr val="FF0000"/>
                </a:solidFill>
              </a:rPr>
              <a:t> Math-e-ma-tics, 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304800" y="1553905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Physical mathematics is a fusion of mathematical and physical ideas, motivated </a:t>
            </a:r>
          </a:p>
          <a:p>
            <a:pPr algn="ctr"/>
            <a:r>
              <a:rPr lang="en-US" sz="3600" dirty="0" smtClean="0"/>
              <a:t>by the dual, </a:t>
            </a:r>
            <a:r>
              <a:rPr lang="en-US" sz="3600" i="1" u="sng" dirty="0" smtClean="0"/>
              <a:t>but equally central</a:t>
            </a:r>
            <a:r>
              <a:rPr lang="en-US" sz="3600" dirty="0" smtClean="0"/>
              <a:t>, goals </a:t>
            </a:r>
            <a:r>
              <a:rPr lang="en-US" sz="3600" dirty="0"/>
              <a:t>of </a:t>
            </a:r>
            <a:endParaRPr lang="en-US" sz="36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275114" y="594125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Brit. </a:t>
            </a:r>
            <a:r>
              <a:rPr lang="en-US" sz="2000" dirty="0"/>
              <a:t> /ˈ</a:t>
            </a:r>
            <a:r>
              <a:rPr lang="en-US" sz="2000" dirty="0" err="1" smtClean="0"/>
              <a:t>fɪzᵻkl</a:t>
            </a:r>
            <a:r>
              <a:rPr lang="en-US" sz="2000" dirty="0" smtClean="0"/>
              <a:t>  </a:t>
            </a:r>
            <a:r>
              <a:rPr lang="en-US" sz="2000" dirty="0"/>
              <a:t>ˌma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matɪks</a:t>
            </a:r>
            <a:r>
              <a:rPr lang="en-US" sz="2000" dirty="0"/>
              <a:t> </a:t>
            </a:r>
            <a:r>
              <a:rPr lang="en-US" sz="2000" dirty="0" smtClean="0"/>
              <a:t>/</a:t>
            </a:r>
            <a:r>
              <a:rPr lang="en-US" sz="2000" dirty="0"/>
              <a:t> , U.S. /ˈ</a:t>
            </a:r>
            <a:r>
              <a:rPr lang="en-US" sz="2000" dirty="0" err="1" smtClean="0"/>
              <a:t>fɪzək</a:t>
            </a:r>
            <a:r>
              <a:rPr lang="en-US" sz="2000" dirty="0" smtClean="0"/>
              <a:t>(ə)l</a:t>
            </a:r>
            <a:r>
              <a:rPr lang="en-US" sz="2000" dirty="0"/>
              <a:t> </a:t>
            </a:r>
            <a:r>
              <a:rPr lang="en-US" sz="2000" dirty="0" smtClean="0"/>
              <a:t>ˌ</a:t>
            </a:r>
            <a:r>
              <a:rPr lang="en-US" sz="2000" dirty="0" err="1"/>
              <a:t>mæ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mædɪks</a:t>
            </a:r>
            <a:r>
              <a:rPr lang="en-US" sz="2000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-33636" y="817848"/>
            <a:ext cx="237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Pronunciation: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5039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smtClean="0">
                <a:solidFill>
                  <a:srgbClr val="C00000"/>
                </a:solidFill>
              </a:rPr>
              <a:t>together with</a:t>
            </a:r>
            <a:endParaRPr lang="en-US" sz="3200" i="1" u="sng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866" y="5943600"/>
            <a:ext cx="864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2.  Discovering deep mathematical truths.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47980" y="3617888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1. Elucidating the laws of nature at their most fundamental level,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382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5" grpId="0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74"/>
            <a:ext cx="8229600" cy="1143000"/>
          </a:xfrm>
        </p:spPr>
        <p:txBody>
          <a:bodyPr/>
          <a:lstStyle/>
          <a:p>
            <a:r>
              <a:rPr lang="en-US" dirty="0" smtClean="0"/>
              <a:t>A Turning Point: </a:t>
            </a:r>
            <a:r>
              <a:rPr lang="en-US" dirty="0" err="1" smtClean="0"/>
              <a:t>Atiyah’s</a:t>
            </a:r>
            <a:r>
              <a:rPr lang="en-US" dirty="0" smtClean="0"/>
              <a:t> Question: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2438400"/>
            <a:ext cx="4289885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87595" y="914400"/>
            <a:ext cx="9431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What is </a:t>
            </a:r>
            <a:r>
              <a:rPr lang="en-US" sz="4000" b="1" i="1" u="sng" dirty="0" smtClean="0">
                <a:solidFill>
                  <a:srgbClr val="0000FF"/>
                </a:solidFill>
              </a:rPr>
              <a:t>the physical interpretation </a:t>
            </a:r>
            <a:r>
              <a:rPr lang="en-US" sz="4000" dirty="0" smtClean="0">
                <a:solidFill>
                  <a:srgbClr val="0000FF"/>
                </a:solidFill>
              </a:rPr>
              <a:t>of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   the Donaldson invariants?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edward witte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91" y="2438400"/>
            <a:ext cx="669142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457200"/>
            <a:ext cx="9171039" cy="5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Witten’s Answer</a:t>
            </a:r>
            <a:endParaRPr lang="en-US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Donaldson invariants can be computed within the framework   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of a Yang-Mills field theory</a:t>
                </a:r>
              </a:p>
              <a:p>
                <a:pPr algn="ctr"/>
                <a:r>
                  <a:rPr lang="en-US" sz="4800" dirty="0" smtClean="0">
                    <a:solidFill>
                      <a:srgbClr val="0000FF"/>
                    </a:solidFill>
                  </a:rPr>
                  <a:t>(with gauge group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2209800"/>
                <a:ext cx="8839200" cy="3046988"/>
              </a:xfrm>
              <a:prstGeom prst="rect">
                <a:avLst/>
              </a:prstGeom>
              <a:blipFill>
                <a:blip r:embed="rId2"/>
                <a:stretch>
                  <a:fillRect t="-4409" r="-4345" b="-9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85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69953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89066"/>
            <a:ext cx="8229600" cy="1143000"/>
          </a:xfrm>
        </p:spPr>
        <p:txBody>
          <a:bodyPr/>
          <a:lstStyle/>
          <a:p>
            <a:r>
              <a:rPr lang="en-US" dirty="0" smtClean="0"/>
              <a:t>N=2 Super-Yang-Mills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𝒜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" y="1041368"/>
                <a:ext cx="59436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𝑎𝑑𝑃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871" y="1102923"/>
                <a:ext cx="48006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9742" y="2142395"/>
                <a:ext cx="90242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Fermions/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anticommuting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: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2" y="2142395"/>
                <a:ext cx="9024257" cy="646331"/>
              </a:xfrm>
              <a:prstGeom prst="rect">
                <a:avLst/>
              </a:prstGeom>
              <a:blipFill>
                <a:blip r:embed="rId5"/>
                <a:stretch>
                  <a:fillRect l="-2095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: Rank 2 complex vector bundle with connection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 and structure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71" y="3770563"/>
                <a:ext cx="9144000" cy="1200329"/>
              </a:xfrm>
              <a:prstGeom prst="rect">
                <a:avLst/>
              </a:prstGeom>
              <a:blipFill>
                <a:blip r:embed="rId6"/>
                <a:stretch>
                  <a:fillRect l="-2000"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Chiral spin bundle over X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48" y="2924269"/>
                <a:ext cx="6177643" cy="646331"/>
              </a:xfrm>
              <a:prstGeom prst="rect">
                <a:avLst/>
              </a:prstGeom>
              <a:blipFill>
                <a:blip r:embed="rId7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N.B.  If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not spin we can still define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making a proper choice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1" y="5352564"/>
                <a:ext cx="7543800" cy="1200329"/>
              </a:xfrm>
              <a:prstGeom prst="rect">
                <a:avLst/>
              </a:prstGeom>
              <a:blipFill>
                <a:blip r:embed="rId8"/>
                <a:stretch>
                  <a:fillRect l="-1050" t="-7614" r="-2585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13722" y="1063158"/>
            <a:ext cx="18630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Fields:  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7" y="5257800"/>
            <a:ext cx="9111343" cy="16002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76200" y="685800"/>
                <a:ext cx="9296400" cy="151208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In SYM we replace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𝒜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𝒢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by an infinite-dimensional </a:t>
                </a:r>
              </a:p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super-manifold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fibered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685800"/>
                <a:ext cx="9296400" cy="1512081"/>
              </a:xfrm>
              <a:prstGeom prst="rect">
                <a:avLst/>
              </a:prstGeom>
              <a:blipFill>
                <a:blip r:embed="rId3"/>
                <a:stretch>
                  <a:fillRect r="-1114" b="-14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There is still a formal probability measure  </a:t>
                </a:r>
              </a:p>
              <a:p>
                <a:pPr algn="ctr"/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𝑆𝑌𝑀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𝑆𝑌𝑀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98419"/>
                <a:ext cx="8382000" cy="1201867"/>
              </a:xfrm>
              <a:prstGeom prst="rect">
                <a:avLst/>
              </a:prstGeom>
              <a:blipFill>
                <a:blip r:embed="rId4"/>
                <a:stretch>
                  <a:fillRect t="-8122" r="-1455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  <m:r>
                                        <a:rPr lang="en-US" sz="28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+⋯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" y="3907795"/>
                <a:ext cx="8991600" cy="9984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FF00"/>
                    </a:solidFill>
                  </a:rPr>
                  <a:t>For a special choice of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the variation of the measure </a:t>
                </a:r>
                <a:r>
                  <a:rPr lang="en-US" sz="3200" dirty="0" err="1" smtClean="0">
                    <a:solidFill>
                      <a:srgbClr val="FFFF00"/>
                    </a:solidFill>
                  </a:rPr>
                  <a:t>wrt</a:t>
                </a:r>
                <a:r>
                  <a:rPr lang="en-US" sz="3200" dirty="0" smtClean="0">
                    <a:solidFill>
                      <a:srgbClr val="FFFF00"/>
                    </a:solidFill>
                  </a:rPr>
                  <a:t>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FF00"/>
                    </a:solidFill>
                  </a:rPr>
                  <a:t> is a </a:t>
                </a:r>
                <a:r>
                  <a:rPr lang="en-US" sz="3200" i="1" u="sng" dirty="0" smtClean="0">
                    <a:solidFill>
                      <a:srgbClr val="FFFF00"/>
                    </a:solidFill>
                  </a:rPr>
                  <a:t>total derivative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8534400" cy="1116781"/>
              </a:xfrm>
              <a:prstGeom prst="rect">
                <a:avLst/>
              </a:prstGeom>
              <a:blipFill>
                <a:blip r:embed="rId6"/>
                <a:stretch>
                  <a:fillRect l="-1786" t="-6557" r="-571" b="-1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3657" y="-225881"/>
            <a:ext cx="8229600" cy="1143000"/>
          </a:xfrm>
        </p:spPr>
        <p:txBody>
          <a:bodyPr/>
          <a:lstStyle/>
          <a:p>
            <a:r>
              <a:rPr lang="en-US" dirty="0" smtClean="0"/>
              <a:t>Topological Twisting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657"/>
            <a:ext cx="8229600" cy="1143000"/>
          </a:xfrm>
        </p:spPr>
        <p:txBody>
          <a:bodyPr/>
          <a:lstStyle/>
          <a:p>
            <a:r>
              <a:rPr lang="en-US" dirty="0" smtClean="0"/>
              <a:t>Observables In Witten’s Theory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00FF"/>
                    </a:solidFill>
                  </a:rPr>
                  <a:t>:  smooth surface.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199" y="1144044"/>
                <a:ext cx="4900765" cy="646331"/>
              </a:xfrm>
              <a:prstGeom prst="rect">
                <a:avLst/>
              </a:prstGeom>
              <a:blipFill>
                <a:blip r:embed="rId3"/>
                <a:stretch>
                  <a:fillRect t="-15094" r="-2736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600" y="2096866"/>
                <a:ext cx="7239000" cy="1228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096866"/>
                <a:ext cx="7239000" cy="1228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78782" y="3587366"/>
                <a:ext cx="6858000" cy="74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82" y="3587366"/>
                <a:ext cx="6858000" cy="749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71600" y="4491018"/>
                <a:ext cx="83384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is a function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36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 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491018"/>
                <a:ext cx="8338457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2419" y="5502413"/>
                <a:ext cx="77843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With Top. Twist, i.e., special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,  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independent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metric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19" y="5502413"/>
                <a:ext cx="7784381" cy="1323439"/>
              </a:xfrm>
              <a:prstGeom prst="rect">
                <a:avLst/>
              </a:prstGeom>
              <a:blipFill>
                <a:blip r:embed="rId7"/>
                <a:stretch>
                  <a:fillRect l="-2741" t="-8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10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-359229"/>
            <a:ext cx="8229600" cy="1143000"/>
          </a:xfrm>
        </p:spPr>
        <p:txBody>
          <a:bodyPr/>
          <a:lstStyle/>
          <a:p>
            <a:r>
              <a:rPr lang="en-US" dirty="0" smtClean="0"/>
              <a:t>Localization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" y="762000"/>
                <a:ext cx="84963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M.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Atiyah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&amp; L. Jeffrey:  The measure can be interpreted as a representative of a Thom class for the normal bundle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ℳ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⊂ 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𝒢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762000"/>
                <a:ext cx="8496300" cy="1754326"/>
              </a:xfrm>
              <a:prstGeom prst="rect">
                <a:avLst/>
              </a:prstGeom>
              <a:blipFill>
                <a:blip r:embed="rId3"/>
                <a:stretch>
                  <a:fillRect l="-2225" t="-5208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100" y="4017572"/>
                <a:ext cx="76581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L. 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Baulieu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 &amp; I. Singer:   Under localization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pulls back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4017572"/>
                <a:ext cx="7658100" cy="1323439"/>
              </a:xfrm>
              <a:prstGeom prst="rect">
                <a:avLst/>
              </a:prstGeom>
              <a:blipFill>
                <a:blip r:embed="rId4"/>
                <a:stretch>
                  <a:fillRect l="-1672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3000" y="5562600"/>
                <a:ext cx="6934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Claim: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562600"/>
                <a:ext cx="6934200" cy="769441"/>
              </a:xfrm>
              <a:prstGeom prst="rect">
                <a:avLst/>
              </a:prstGeom>
              <a:blipFill>
                <a:blip r:embed="rId5"/>
                <a:stretch>
                  <a:fillRect l="-3606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Path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(assumed to exist)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localizes to an integral over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14" y="2617427"/>
                <a:ext cx="8207829" cy="1200329"/>
              </a:xfrm>
              <a:prstGeom prst="rect">
                <a:avLst/>
              </a:prstGeom>
              <a:blipFill>
                <a:blip r:embed="rId6"/>
                <a:stretch>
                  <a:fillRect t="-7614" r="-200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902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road crepuscular ray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0"/>
            <a:ext cx="108585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97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driving into a storm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32657"/>
            <a:ext cx="1052425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SdQghMHoJA2-Uo-CqGl0z3ZSr0V3Dcd4hmOKYrzxgcZR0MPgc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56" y="0"/>
            <a:ext cx="3383985" cy="20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7838" y="22860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1931: Dirac’s Paper on Monopoles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35" y="2209800"/>
            <a:ext cx="8177364" cy="1407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1400"/>
            <a:ext cx="84234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10200"/>
            <a:ext cx="8834461" cy="12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i="1" u="sng" dirty="0" smtClean="0"/>
              <a:t>Quantum</a:t>
            </a:r>
            <a:r>
              <a:rPr lang="en-US" dirty="0" smtClean="0"/>
              <a:t> Field Theory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6700" y="1371600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Computing Donaldson invariants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 la Witten requires computing 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</a:rPr>
              <a:t>e</a:t>
            </a:r>
            <a:r>
              <a:rPr lang="en-US" sz="4800" dirty="0" smtClean="0">
                <a:solidFill>
                  <a:srgbClr val="0000FF"/>
                </a:solidFill>
              </a:rPr>
              <a:t>xpectation values in a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Yang-Mills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029200"/>
            <a:ext cx="689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How hard can that be?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4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2" y="43543"/>
            <a:ext cx="3929743" cy="220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"/>
            <a:ext cx="2861182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286771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Abelian field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8" y="3281054"/>
            <a:ext cx="6096000" cy="22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0096" y="5791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Nonabelian</a:t>
            </a:r>
            <a:r>
              <a:rPr lang="en-US" sz="4800" dirty="0" smtClean="0">
                <a:solidFill>
                  <a:srgbClr val="FF0000"/>
                </a:solidFill>
              </a:rPr>
              <a:t> field theory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8457" y="1001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Abelian: Maxwell’s theory: Hard, but solvable - 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Feynman, Schwinger, </a:t>
            </a:r>
            <a:r>
              <a:rPr lang="en-US" sz="3200" dirty="0" err="1" smtClean="0">
                <a:solidFill>
                  <a:srgbClr val="FF0000"/>
                </a:solidFill>
              </a:rPr>
              <a:t>Tomonaga</a:t>
            </a:r>
            <a:r>
              <a:rPr lang="en-US" sz="3200" dirty="0" smtClean="0">
                <a:solidFill>
                  <a:srgbClr val="FF0000"/>
                </a:solidFill>
              </a:rPr>
              <a:t>  (1946-1949)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Nonabelian: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𝑀𝑈𝐶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harder: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Not solved yet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blipFill>
                <a:blip r:embed="rId3"/>
                <a:stretch>
                  <a:fillRect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764" y="2091007"/>
            <a:ext cx="3347472" cy="2078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89" y="1524000"/>
            <a:ext cx="2932754" cy="3375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37" y="1339414"/>
            <a:ext cx="2255716" cy="35603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3637" y="1317643"/>
            <a:ext cx="2419003" cy="3842658"/>
            <a:chOff x="1665514" y="1426026"/>
            <a:chExt cx="2419003" cy="3842658"/>
          </a:xfrm>
        </p:grpSpPr>
        <p:sp>
          <p:nvSpPr>
            <p:cNvPr id="10" name="Rectangle 9"/>
            <p:cNvSpPr/>
            <p:nvPr/>
          </p:nvSpPr>
          <p:spPr>
            <a:xfrm>
              <a:off x="1676400" y="4343400"/>
              <a:ext cx="225571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053145" y="3204656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87286" y="1426026"/>
              <a:ext cx="2255716" cy="174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91343" y="3237312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45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990600"/>
            <a:ext cx="7810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So, computing correlation functions of operators in </a:t>
            </a:r>
            <a:r>
              <a:rPr lang="en-US" sz="3600" i="1" u="sng" dirty="0" err="1" smtClean="0">
                <a:solidFill>
                  <a:srgbClr val="FF0000"/>
                </a:solidFill>
              </a:rPr>
              <a:t>nonabelian</a:t>
            </a:r>
            <a:r>
              <a:rPr lang="en-US" sz="3600" dirty="0" smtClean="0">
                <a:solidFill>
                  <a:srgbClr val="FF0000"/>
                </a:solidFill>
              </a:rPr>
              <a:t>  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Yang-Mills theory is extremely difficult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37338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So we seem to have exchanged one hard problem for another…..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413707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67122" y="4270547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Low Energy Effective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23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64411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o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886" y="822412"/>
                <a:ext cx="7848600" cy="757387"/>
              </a:xfrm>
              <a:prstGeom prst="rect">
                <a:avLst/>
              </a:prstGeom>
              <a:blipFill>
                <a:blip r:embed="rId2"/>
                <a:stretch>
                  <a:fillRect t="-13710" b="-28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Consider metric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in the limit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86" y="1786516"/>
                <a:ext cx="9144000" cy="702052"/>
              </a:xfrm>
              <a:prstGeom prst="rect">
                <a:avLst/>
              </a:prstGeom>
              <a:blipFill>
                <a:blip r:embed="rId3"/>
                <a:stretch>
                  <a:fillRect l="-2067" t="-10435" b="-2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2739928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Quantum theory:   Length ~  1/Energy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443" y="3659390"/>
            <a:ext cx="8621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Minima of energy (or action):  “</a:t>
            </a:r>
            <a:r>
              <a:rPr lang="en-US" sz="4000" dirty="0" err="1" smtClean="0">
                <a:solidFill>
                  <a:srgbClr val="FF0000"/>
                </a:solidFill>
              </a:rPr>
              <a:t>Vacua</a:t>
            </a:r>
            <a:r>
              <a:rPr lang="en-US" sz="4000" dirty="0" smtClean="0">
                <a:solidFill>
                  <a:srgbClr val="FF0000"/>
                </a:solidFill>
              </a:rPr>
              <a:t>”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143" y="4724400"/>
            <a:ext cx="888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Small deviations from a vacuum can be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described by a DIFFERENT QFT: The LEET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886"/>
            <a:ext cx="8229600" cy="1143000"/>
          </a:xfrm>
        </p:spPr>
        <p:txBody>
          <a:bodyPr/>
          <a:lstStyle/>
          <a:p>
            <a:r>
              <a:rPr lang="en-US" dirty="0" smtClean="0"/>
              <a:t>Low Energy Effective Theory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00FF"/>
                    </a:solidFill>
                  </a:rPr>
                  <a:t>W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e </a:t>
                </a:r>
                <a:r>
                  <a:rPr lang="en-US" sz="3600" b="1" i="1" u="sng" dirty="0" smtClean="0">
                    <a:solidFill>
                      <a:srgbClr val="FF0000"/>
                    </a:solidFill>
                  </a:rPr>
                  <a:t>ask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a question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of a QFT, with action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30128"/>
                <a:ext cx="9111343" cy="646331"/>
              </a:xfrm>
              <a:prstGeom prst="rect">
                <a:avLst/>
              </a:prstGeom>
              <a:blipFill>
                <a:blip r:embed="rId2"/>
                <a:stretch>
                  <a:fillRect l="-2007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We </a:t>
                </a:r>
                <a:r>
                  <a:rPr lang="en-US" sz="4000" b="1" i="1" u="sng" dirty="0" smtClean="0">
                    <a:solidFill>
                      <a:srgbClr val="C00000"/>
                    </a:solidFill>
                  </a:rPr>
                  <a:t>answer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using a </a:t>
                </a:r>
                <a:r>
                  <a:rPr lang="en-US" sz="4000" i="1" dirty="0" smtClean="0">
                    <a:solidFill>
                      <a:srgbClr val="0000FF"/>
                    </a:solidFill>
                  </a:rPr>
                  <a:t>different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QFT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with action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 smtClean="0">
                  <a:solidFill>
                    <a:srgbClr val="0000FF"/>
                  </a:solidFill>
                </a:endParaRP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(perhaps with a totally new set of fields)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362200"/>
                <a:ext cx="9111343" cy="1938992"/>
              </a:xfrm>
              <a:prstGeom prst="rect">
                <a:avLst/>
              </a:prstGeom>
              <a:blipFill>
                <a:blip r:embed="rId3"/>
                <a:stretch>
                  <a:fillRect t="-5660" r="-67" b="-12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The answer to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the </a:t>
                </a:r>
                <a:r>
                  <a:rPr lang="en-US" sz="4000" b="1" i="1" u="sng" dirty="0">
                    <a:solidFill>
                      <a:srgbClr val="FF3399"/>
                    </a:solidFill>
                  </a:rPr>
                  <a:t>SAME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as the answer </a:t>
                </a:r>
                <a:r>
                  <a:rPr lang="en-US" sz="4000" dirty="0">
                    <a:solidFill>
                      <a:srgbClr val="0000FF"/>
                    </a:solidFill>
                  </a:rPr>
                  <a:t>to an analogous question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4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876800"/>
                <a:ext cx="8534400" cy="1323439"/>
              </a:xfrm>
              <a:prstGeom prst="rect">
                <a:avLst/>
              </a:prstGeom>
              <a:blipFill>
                <a:blip r:embed="rId4"/>
                <a:stretch>
                  <a:fillRect l="-2286" t="-8295" r="-3571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14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=0⇒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semisimple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647492"/>
                <a:ext cx="6934200" cy="646331"/>
              </a:xfrm>
              <a:prstGeom prst="rect">
                <a:avLst/>
              </a:prstGeom>
              <a:blipFill>
                <a:blip r:embed="rId2"/>
                <a:stretch>
                  <a:fillRect t="-14151" r="-1847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-204836"/>
            <a:ext cx="8229600" cy="1143000"/>
          </a:xfrm>
        </p:spPr>
        <p:txBody>
          <a:bodyPr/>
          <a:lstStyle/>
          <a:p>
            <a:r>
              <a:rPr lang="en-US" dirty="0" smtClean="0"/>
              <a:t>Moduli Spaces Of </a:t>
            </a:r>
            <a:r>
              <a:rPr lang="en-US" dirty="0" err="1" smtClean="0"/>
              <a:t>Vacua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𝑆𝑌𝑀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76373"/>
                <a:ext cx="8991600" cy="1099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Vacua: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rgbClr val="0000FF"/>
                    </a:solidFill>
                  </a:rPr>
                  <a:t> is constant: 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sub>
                    </m:sSub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𝔤</m:t>
                    </m:r>
                    <m:r>
                      <a:rPr lang="en-US" sz="32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10645"/>
                <a:ext cx="7696200" cy="584775"/>
              </a:xfrm>
              <a:prstGeom prst="rect">
                <a:avLst/>
              </a:prstGeom>
              <a:blipFill>
                <a:blip r:embed="rId4"/>
                <a:stretch>
                  <a:fillRect l="-1979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28600" y="3479070"/>
            <a:ext cx="922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Any constant will do!  So there is a </a:t>
            </a:r>
            <a:r>
              <a:rPr lang="en-US" sz="2800" b="1" i="1" u="sng" dirty="0" smtClean="0">
                <a:solidFill>
                  <a:srgbClr val="7030A0"/>
                </a:solidFill>
              </a:rPr>
              <a:t>moduli space of </a:t>
            </a:r>
            <a:r>
              <a:rPr lang="en-US" sz="2800" b="1" i="1" u="sng" dirty="0" err="1" smtClean="0">
                <a:solidFill>
                  <a:srgbClr val="7030A0"/>
                </a:solidFill>
              </a:rPr>
              <a:t>vacua</a:t>
            </a:r>
            <a:r>
              <a:rPr lang="en-US" sz="2800" dirty="0" smtClean="0">
                <a:solidFill>
                  <a:srgbClr val="7030A0"/>
                </a:solidFill>
              </a:rPr>
              <a:t>: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4032935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32935"/>
                <a:ext cx="914400" cy="646331"/>
              </a:xfrm>
              <a:prstGeom prst="rect">
                <a:avLst/>
              </a:prstGeom>
              <a:blipFill>
                <a:blip r:embed="rId5"/>
                <a:stretch>
                  <a:fillRect r="-5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52400" y="4957425"/>
            <a:ext cx="8915400" cy="1900575"/>
            <a:chOff x="76200" y="4957425"/>
            <a:chExt cx="8915400" cy="1900575"/>
          </a:xfrm>
        </p:grpSpPr>
        <p:sp>
          <p:nvSpPr>
            <p:cNvPr id="12" name="Rectangle 11"/>
            <p:cNvSpPr/>
            <p:nvPr/>
          </p:nvSpPr>
          <p:spPr>
            <a:xfrm>
              <a:off x="76200" y="4957425"/>
              <a:ext cx="8915400" cy="190057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dirty="0">
                      <a:solidFill>
                        <a:srgbClr val="FFFF00"/>
                      </a:solidFill>
                    </a:rPr>
                    <a:t>T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here is not one probability measure on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ℱ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 but (for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(2)) </m:t>
                      </m:r>
                      <m:r>
                        <a:rPr lang="en-US" sz="3600" b="0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dirty="0" smtClean="0">
                      <a:solidFill>
                        <a:srgbClr val="FFFF00"/>
                      </a:solidFill>
                    </a:rPr>
                    <a:t>a continuous family 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labled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 by ``</a:t>
                  </a:r>
                  <a:r>
                    <a:rPr lang="en-US" sz="3600" dirty="0" err="1" smtClean="0">
                      <a:solidFill>
                        <a:srgbClr val="FFFF00"/>
                      </a:solidFill>
                    </a:rPr>
                    <a:t>vacua</a:t>
                  </a:r>
                  <a:r>
                    <a:rPr lang="en-US" sz="3600" dirty="0" smtClean="0">
                      <a:solidFill>
                        <a:srgbClr val="FFFF00"/>
                      </a:solidFill>
                    </a:rPr>
                    <a:t>’’  </a:t>
                  </a:r>
                  <a14:m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6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</m:oMath>
                  </a14:m>
                  <a:endParaRPr lang="en-US" sz="360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5066633"/>
                  <a:ext cx="8594271" cy="1754326"/>
                </a:xfrm>
                <a:prstGeom prst="rect">
                  <a:avLst/>
                </a:prstGeom>
                <a:blipFill>
                  <a:blip r:embed="rId6"/>
                  <a:stretch>
                    <a:fillRect t="-5208" b="-121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985" y="3990818"/>
                <a:ext cx="3124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0" dirty="0" smtClean="0">
                    <a:solidFill>
                      <a:srgbClr val="C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𝑡𝑟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)∈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985" y="3990818"/>
                <a:ext cx="312420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52900" y="4248958"/>
                <a:ext cx="91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900" y="4248958"/>
                <a:ext cx="9144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744436" y="3999163"/>
                <a:ext cx="30044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0" dirty="0" smtClean="0">
                    <a:solidFill>
                      <a:srgbClr val="C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d>
                      <m:dPr>
                        <m:begChr m:val="〈"/>
                        <m:endChr m:val="〉"/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4436" y="3999163"/>
                <a:ext cx="3004457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16929" y="3993697"/>
                <a:ext cx="876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i="0" dirty="0" smtClean="0">
                    <a:solidFill>
                      <a:srgbClr val="C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929" y="3993697"/>
                <a:ext cx="876300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77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6" grpId="0"/>
      <p:bldP spid="14" grpId="0"/>
      <p:bldP spid="16" grpId="0"/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1143000"/>
          </a:xfrm>
        </p:spPr>
        <p:txBody>
          <a:bodyPr/>
          <a:lstStyle/>
          <a:p>
            <a:r>
              <a:rPr lang="en-US" dirty="0" smtClean="0"/>
              <a:t>Spontaneous Symmetry Breaking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3619142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</a:rPr>
              <a:t>Automorphisms</a:t>
            </a:r>
            <a:r>
              <a:rPr lang="en-US" sz="3600" dirty="0" smtClean="0">
                <a:solidFill>
                  <a:srgbClr val="7030A0"/>
                </a:solidFill>
              </a:rPr>
              <a:t> of the vacuum are </a:t>
            </a:r>
          </a:p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U(1) gauge transformations. </a:t>
            </a:r>
            <a:endParaRPr lang="en-US" sz="36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The LEET of small field deviations around a vacuum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is an ABELIAN GAUGE THEORY!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86" y="5148896"/>
                <a:ext cx="8610600" cy="1200329"/>
              </a:xfrm>
              <a:prstGeom prst="rect">
                <a:avLst/>
              </a:prstGeom>
              <a:blipFill>
                <a:blip r:embed="rId2"/>
                <a:stretch>
                  <a:fillRect l="-496" t="-8122" r="-1841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gauge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to the form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6" y="1202401"/>
                <a:ext cx="8714014" cy="707886"/>
              </a:xfrm>
              <a:prstGeom prst="rect">
                <a:avLst/>
              </a:prstGeom>
              <a:blipFill>
                <a:blip r:embed="rId3"/>
                <a:stretch>
                  <a:fillRect l="-2519" t="-15517" r="-84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4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42741"/>
                <a:ext cx="5486400" cy="12214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98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Paper</a:t>
            </a:r>
            <a:endParaRPr lang="en-US" dirty="0"/>
          </a:p>
        </p:txBody>
      </p:sp>
      <p:pic>
        <p:nvPicPr>
          <p:cNvPr id="28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58" y="2966"/>
            <a:ext cx="1436242" cy="1841141"/>
          </a:xfrm>
          <a:prstGeom prst="rect">
            <a:avLst/>
          </a:prstGeom>
          <a:noFill/>
        </p:spPr>
      </p:pic>
      <p:pic>
        <p:nvPicPr>
          <p:cNvPr id="30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850" y="38148"/>
            <a:ext cx="1669592" cy="18308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114862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Seiberg</a:t>
            </a:r>
            <a:r>
              <a:rPr lang="en-US" sz="2800" dirty="0" smtClean="0">
                <a:solidFill>
                  <a:srgbClr val="0000FF"/>
                </a:solidFill>
              </a:rPr>
              <a:t> &amp; Witten (1994)  </a:t>
            </a:r>
            <a:endParaRPr lang="en-US" sz="28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Seiberg-Witten: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can be computed from the periods of a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meromorphic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1-form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on a family of Riemann surfaces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7" y="2848886"/>
                <a:ext cx="9120884" cy="1569660"/>
              </a:xfrm>
              <a:prstGeom prst="rect">
                <a:avLst/>
              </a:prstGeom>
              <a:blipFill>
                <a:blip r:embed="rId5"/>
                <a:stretch>
                  <a:fillRect l="-1670" t="-4651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4572000" y="4319364"/>
            <a:ext cx="4191000" cy="2286000"/>
            <a:chOff x="533400" y="609601"/>
            <a:chExt cx="8382000" cy="5486399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70866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3400" y="4038600"/>
              <a:ext cx="1828800" cy="2057400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33400" y="4038600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337955" y="6072074"/>
              <a:ext cx="6553200" cy="2"/>
            </a:xfrm>
            <a:prstGeom prst="line">
              <a:avLst/>
            </a:prstGeom>
            <a:ln w="76200">
              <a:solidFill>
                <a:srgbClr val="0F049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 descr="Image result for toru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19688" y="738188"/>
              <a:ext cx="2095500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Straight Connector 32"/>
            <p:cNvCxnSpPr/>
            <p:nvPr/>
          </p:nvCxnSpPr>
          <p:spPr>
            <a:xfrm flipH="1">
              <a:off x="6105092" y="2805545"/>
              <a:ext cx="51955" cy="1752600"/>
            </a:xfrm>
            <a:prstGeom prst="line">
              <a:avLst/>
            </a:prstGeom>
            <a:ln w="762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5990792" y="4674610"/>
              <a:ext cx="228600" cy="85725"/>
            </a:xfrm>
            <a:prstGeom prst="ellipse">
              <a:avLst/>
            </a:prstGeom>
            <a:solidFill>
              <a:srgbClr val="0F049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791200" y="5067300"/>
                  <a:ext cx="9144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1200" y="5067300"/>
                  <a:ext cx="914400" cy="523220"/>
                </a:xfrm>
                <a:prstGeom prst="rect">
                  <a:avLst/>
                </a:prstGeom>
                <a:blipFill>
                  <a:blip r:embed="rId7"/>
                  <a:stretch>
                    <a:fillRect b="-8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2974" y="1955011"/>
                  <a:ext cx="678454" cy="523220"/>
                </a:xfrm>
                <a:prstGeom prst="rect">
                  <a:avLst/>
                </a:prstGeom>
                <a:blipFill>
                  <a:blip r:embed="rId8"/>
                  <a:stretch>
                    <a:fillRect r="-33929" b="-1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76250"/>
                <a:ext cx="4389663" cy="8989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97825" y="5748114"/>
                <a:ext cx="2538452" cy="9839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𝜆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𝑑𝑥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den>
                      </m:f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825" y="5748114"/>
                <a:ext cx="2538452" cy="9839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98187"/>
                <a:ext cx="3537521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 LEET  has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that depends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23" y="2032338"/>
                <a:ext cx="8085354" cy="584775"/>
              </a:xfrm>
              <a:prstGeom prst="rect">
                <a:avLst/>
              </a:prstGeom>
              <a:blipFill>
                <a:blip r:embed="rId12"/>
                <a:stretch>
                  <a:fillRect l="-196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  <p:bldP spid="22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5334000" cy="1935162"/>
          </a:xfrm>
        </p:spPr>
        <p:txBody>
          <a:bodyPr/>
          <a:lstStyle/>
          <a:p>
            <a:r>
              <a:rPr lang="en-US" dirty="0" smtClean="0"/>
              <a:t>1972: Dyson’s Announcement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0"/>
            <a:ext cx="9133532" cy="4850537"/>
          </a:xfrm>
          <a:prstGeom prst="rect">
            <a:avLst/>
          </a:prstGeom>
        </p:spPr>
      </p:pic>
      <p:pic>
        <p:nvPicPr>
          <p:cNvPr id="2050" name="Picture 2" descr="http://2.bp.blogspot.com/-r-ackb3G1TY/TwH5dQL1rnI/AAAAAAAAAsw/CXkLJEucFaw/s1600/x-Dy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0"/>
            <a:ext cx="2990850" cy="216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8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151"/>
            <a:ext cx="8229600" cy="1143000"/>
          </a:xfrm>
        </p:spPr>
        <p:txBody>
          <a:bodyPr/>
          <a:lstStyle/>
          <a:p>
            <a:r>
              <a:rPr lang="en-US" dirty="0" smtClean="0"/>
              <a:t>Local System Of Charges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045" y="1197151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Electro-mag. charge lattice: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;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ℤ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5" y="1197151"/>
                <a:ext cx="8991600" cy="646331"/>
              </a:xfrm>
              <a:prstGeom prst="rect">
                <a:avLst/>
              </a:prstGeom>
              <a:blipFill>
                <a:blip r:embed="rId3"/>
                <a:stretch>
                  <a:fillRect l="-2102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4045" y="2068983"/>
                <a:ext cx="882502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Electromagnetic duality: To write a LEET we must choose a splitting: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Γ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≅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ℤ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⊕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ℤ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𝛾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𝑚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5" y="2068983"/>
                <a:ext cx="8825023" cy="1754326"/>
              </a:xfrm>
              <a:prstGeom prst="rect">
                <a:avLst/>
              </a:prstGeom>
              <a:blipFill>
                <a:blip r:embed="rId4"/>
                <a:stretch>
                  <a:fillRect t="-5208" r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𝐿𝐸𝐸𝑇</m:t>
                        </m:r>
                      </m:sub>
                      <m: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p>
                    </m:sSubSup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∼</m:t>
                    </m:r>
                    <m:nary>
                      <m:naryPr>
                        <m:supHide m:val="on"/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naryPr>
                      <m:sub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𝑋</m:t>
                        </m:r>
                      </m:sub>
                      <m:sup/>
                      <m:e>
                        <m:acc>
                          <m:accPr>
                            <m:chr m:val="̅"/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𝜏</m:t>
                            </m:r>
                            <m:d>
                              <m:dPr>
                                <m:ctrlP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8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acc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+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𝜏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</m:sub>
                          <m:sup>
                            <m:r>
                              <a:rPr lang="en-US" sz="48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  <m:t>+⋯</m:t>
                        </m:r>
                      </m:e>
                    </m:nary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11" y="4113864"/>
                <a:ext cx="8969068" cy="9952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4800" y="5399628"/>
                <a:ext cx="8305800" cy="1284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Γ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has nontrivial </a:t>
                </a:r>
                <a:r>
                  <a:rPr lang="en-US" sz="3600" dirty="0" err="1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monodromy</a:t>
                </a:r>
                <a:r>
                  <a:rPr lang="en-US" sz="36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around    discriminant locus: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Δ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/>
                                <a:cs typeface="Arial" panose="020B0604020202020204" pitchFamily="34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/>
                        <a:cs typeface="Arial" panose="020B0604020202020204" pitchFamily="34" charset="0"/>
                      </a:rPr>
                      <m:t>=0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99628"/>
                <a:ext cx="8305800" cy="1284647"/>
              </a:xfrm>
              <a:prstGeom prst="rect">
                <a:avLst/>
              </a:prstGeom>
              <a:blipFill>
                <a:blip r:embed="rId6"/>
                <a:stretch>
                  <a:fillRect t="-7583" r="-5062" b="-1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3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010400" y="40386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038600"/>
            <a:ext cx="1828800" cy="2057400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4038600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61755" y="6072074"/>
            <a:ext cx="6553200" cy="2"/>
          </a:xfrm>
          <a:prstGeom prst="line">
            <a:avLst/>
          </a:prstGeom>
          <a:ln w="76200">
            <a:solidFill>
              <a:srgbClr val="0F04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614500" y="4583139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tor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8927" y="783160"/>
            <a:ext cx="2095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6863" y="208565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H="1">
            <a:off x="1728800" y="2784459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952225" y="2873401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836768" y="4817333"/>
            <a:ext cx="228600" cy="85725"/>
          </a:xfrm>
          <a:prstGeom prst="ellipse">
            <a:avLst/>
          </a:prstGeom>
          <a:solidFill>
            <a:srgbClr val="0F04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69528" y="4805691"/>
                <a:ext cx="91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cs typeface="Arial" panose="020B0604020202020204" pitchFamily="34" charset="0"/>
                        </a:rPr>
                        <m:t>𝑢</m:t>
                      </m:r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9528" y="4805691"/>
                <a:ext cx="91440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35900" y="4714944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=-1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900" y="4714944"/>
                <a:ext cx="1319200" cy="523220"/>
              </a:xfrm>
              <a:prstGeom prst="rect">
                <a:avLst/>
              </a:prstGeom>
              <a:blipFill>
                <a:blip r:embed="rId5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9740" y="1607993"/>
                <a:ext cx="790601" cy="608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740" y="1607993"/>
                <a:ext cx="790601" cy="6086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46571" y="2357488"/>
                <a:ext cx="6784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𝐸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571" y="2357488"/>
                <a:ext cx="67845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/>
          <p:cNvSpPr/>
          <p:nvPr/>
        </p:nvSpPr>
        <p:spPr>
          <a:xfrm>
            <a:off x="3962400" y="5140487"/>
            <a:ext cx="228600" cy="8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33800" y="5266120"/>
                <a:ext cx="1319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=+1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5266120"/>
                <a:ext cx="1319200" cy="523220"/>
              </a:xfrm>
              <a:prstGeom prst="rect">
                <a:avLst/>
              </a:prstGeom>
              <a:blipFill>
                <a:blip r:embed="rId8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 descr="Image result for pinched tor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8955" y="592110"/>
            <a:ext cx="308433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4063165" y="3229540"/>
            <a:ext cx="51955" cy="1752600"/>
          </a:xfrm>
          <a:prstGeom prst="line">
            <a:avLst/>
          </a:pr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7" grpId="0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-15949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Theory - 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6443" y="1430732"/>
            <a:ext cx="8529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LEET breaks down near discriminant locus:  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Near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sub>
                    </m:sSub>
                    <m:r>
                      <a:rPr lang="en-US" sz="32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we can use a </a:t>
                </a:r>
                <a:r>
                  <a:rPr lang="en-US" sz="3200" i="1" u="sng" dirty="0" smtClean="0">
                    <a:solidFill>
                      <a:srgbClr val="7030A0"/>
                    </a:solidFill>
                  </a:rPr>
                  <a:t>different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LEET – there are new </a:t>
                </a:r>
              </a:p>
              <a:p>
                <a:r>
                  <a:rPr lang="en-US" sz="3200" dirty="0">
                    <a:solidFill>
                      <a:srgbClr val="7030A0"/>
                    </a:solidFill>
                  </a:rPr>
                  <a:t>f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ields (``monopole fields’’) which need to be included.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2" y="4046963"/>
                <a:ext cx="9261638" cy="1122743"/>
              </a:xfrm>
              <a:prstGeom prst="rect">
                <a:avLst/>
              </a:prstGeom>
              <a:blipFill>
                <a:blip r:embed="rId2"/>
                <a:stretch>
                  <a:fillRect l="-1645" t="-6522" r="-72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981200" y="2819400"/>
            <a:ext cx="4191000" cy="914400"/>
            <a:chOff x="1981200" y="2819400"/>
            <a:chExt cx="4191000" cy="914400"/>
          </a:xfrm>
        </p:grpSpPr>
        <p:grpSp>
          <p:nvGrpSpPr>
            <p:cNvPr id="4" name="Group 3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Oval 1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It is also an Abelian gauge theory and </a:t>
                </a:r>
              </a:p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has an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0467" y="5479084"/>
                <a:ext cx="9281810" cy="1343638"/>
              </a:xfrm>
              <a:prstGeom prst="rect">
                <a:avLst/>
              </a:prstGeom>
              <a:blipFill>
                <a:blip r:embed="rId5"/>
                <a:stretch>
                  <a:fillRect t="-727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67970" y="3146537"/>
            <a:ext cx="162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BUT!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4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89"/>
            <a:ext cx="8229600" cy="1143000"/>
          </a:xfrm>
        </p:spPr>
        <p:txBody>
          <a:bodyPr/>
          <a:lstStyle/>
          <a:p>
            <a:r>
              <a:rPr lang="en-US" dirty="0" smtClean="0"/>
              <a:t>SUMMING OVER VACUA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ALSO: The LEET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near the discriminant loci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−1, +1 </m:t>
                    </m:r>
                    <m:r>
                      <m:rPr>
                        <m:lit/>
                      </m:rP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has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its own set of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.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272" y="4326607"/>
                <a:ext cx="8719456" cy="1246239"/>
              </a:xfrm>
              <a:prstGeom prst="rect">
                <a:avLst/>
              </a:prstGeom>
              <a:blipFill>
                <a:blip r:embed="rId3"/>
                <a:stretch>
                  <a:fillRect r="-420" b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C00000"/>
                    </a:solidFill>
                  </a:rPr>
                  <a:t>Vacua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are enumerated by the solutions to the renowned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Seiberg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-Witten equations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71" y="5706374"/>
                <a:ext cx="9144000" cy="1206677"/>
              </a:xfrm>
              <a:prstGeom prst="rect">
                <a:avLst/>
              </a:prstGeom>
              <a:blipFill>
                <a:blip r:embed="rId4"/>
                <a:stretch>
                  <a:fillRect b="-15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00FF"/>
                    </a:solidFill>
                  </a:rPr>
                  <a:t>Quantum effects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  the path integral for </a:t>
                </a:r>
                <a:r>
                  <a:rPr lang="en-US" sz="3200" i="1" u="sng" dirty="0" smtClean="0">
                    <a:solidFill>
                      <a:srgbClr val="0000FF"/>
                    </a:solidFill>
                  </a:rPr>
                  <a:t>compact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will be given by a sum over ALL the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. </a:t>
                </a:r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71329"/>
                <a:ext cx="9144000" cy="1077218"/>
              </a:xfrm>
              <a:prstGeom prst="rect">
                <a:avLst/>
              </a:prstGeom>
              <a:blipFill>
                <a:blip r:embed="rId5"/>
                <a:stretch>
                  <a:fillRect t="-681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Continuous moduli space of </a:t>
                </a:r>
                <a:r>
                  <a:rPr lang="en-US" sz="3600" dirty="0" err="1" smtClean="0">
                    <a:solidFill>
                      <a:srgbClr val="7030A0"/>
                    </a:solidFill>
                  </a:rPr>
                  <a:t>vacua</a:t>
                </a:r>
                <a:r>
                  <a:rPr lang="en-US" sz="3600" dirty="0" smtClean="0">
                    <a:solidFill>
                      <a:srgbClr val="7030A0"/>
                    </a:solidFill>
                  </a:rPr>
                  <a:t> parametrized by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600" b="0" i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〈"/>
                            <m:endChr m:val="〉"/>
                            <m:ctrlP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sSup>
                              <m:sSupPr>
                                <m:ctrlP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ℂ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15" y="3060777"/>
                <a:ext cx="8610600" cy="1200329"/>
              </a:xfrm>
              <a:prstGeom prst="rect">
                <a:avLst/>
              </a:prstGeom>
              <a:blipFill>
                <a:blip r:embed="rId6"/>
                <a:stretch>
                  <a:fillRect t="-7614" b="-18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057400" y="228739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Two kinds of </a:t>
            </a:r>
            <a:r>
              <a:rPr lang="en-US" sz="4000" dirty="0" err="1" smtClean="0">
                <a:solidFill>
                  <a:srgbClr val="C00000"/>
                </a:solidFill>
              </a:rPr>
              <a:t>vacua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9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Evaluate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𝐷𝑊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Using LEET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5316"/>
                <a:ext cx="8229600" cy="1143000"/>
              </a:xfrm>
              <a:blipFill>
                <a:blip r:embed="rId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533400" y="3352800"/>
            <a:ext cx="7848600" cy="184226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〈"/>
                              <m:endChr m:val="〉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912" y="1658530"/>
                <a:ext cx="5123775" cy="8153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supHide m:val="on"/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6" y="1292155"/>
                <a:ext cx="4377802" cy="14800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01140" y="3201291"/>
            <a:ext cx="8209459" cy="213271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𝑊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/>
                          <a:cs typeface="Arial" panose="020B0604020202020204" pitchFamily="34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</m:sSub>
                        </m:sub>
                        <m:sup/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𝑆𝑊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958" y="3352800"/>
                <a:ext cx="7086600" cy="17279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2971800" y="5638800"/>
            <a:ext cx="4191000" cy="914400"/>
            <a:chOff x="1981200" y="2819400"/>
            <a:chExt cx="4191000" cy="914400"/>
          </a:xfrm>
        </p:grpSpPr>
        <p:grpSp>
          <p:nvGrpSpPr>
            <p:cNvPr id="22" name="Group 21"/>
            <p:cNvGrpSpPr/>
            <p:nvPr/>
          </p:nvGrpSpPr>
          <p:grpSpPr>
            <a:xfrm>
              <a:off x="1981200" y="2819400"/>
              <a:ext cx="4191000" cy="914400"/>
              <a:chOff x="1981200" y="2819400"/>
              <a:chExt cx="4191000" cy="9144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52578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981200" y="2819400"/>
                <a:ext cx="914400" cy="914400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981200" y="2819400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2895600" y="3723167"/>
                <a:ext cx="3276600" cy="1"/>
              </a:xfrm>
              <a:prstGeom prst="line">
                <a:avLst/>
              </a:prstGeom>
              <a:ln w="76200">
                <a:solidFill>
                  <a:srgbClr val="0F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2895600" y="3124200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121685" y="3127744"/>
                <a:ext cx="609600" cy="152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11508" y="3177540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437593" y="3183032"/>
              <a:ext cx="87375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4405" y="3156335"/>
                  <a:ext cx="92557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𝑢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=−1 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2847" y="3248516"/>
                  <a:ext cx="114507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3326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8" grpId="0"/>
      <p:bldP spid="19" grpId="0" animBg="1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Preliminary Comments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97839" y="-37214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609" y="1469692"/>
                <a:ext cx="8991600" cy="13234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an explicit integral over complex </a:t>
                </a:r>
              </a:p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plane computed using QFT techniques</a:t>
                </a:r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9" y="1469692"/>
                <a:ext cx="8991600" cy="1323439"/>
              </a:xfrm>
              <a:prstGeom prst="rect">
                <a:avLst/>
              </a:prstGeom>
              <a:blipFill>
                <a:blip r:embed="rId4"/>
                <a:stretch>
                  <a:fillRect t="-7834" r="-949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838" y="3091723"/>
            <a:ext cx="8000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We will return to it </a:t>
            </a:r>
            <a:r>
              <a:rPr lang="en-US" sz="4000" smtClean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discuss it in detail.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029200"/>
            <a:ext cx="7076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But first let’s finish writing down the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full answer for the path integral.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5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Contributions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7697" y="-228600"/>
                <a:ext cx="8229600" cy="1143000"/>
              </a:xfrm>
              <a:blipFill>
                <a:blip r:embed="rId3"/>
                <a:stretch>
                  <a:fillRect b="-6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Path integral for the LEET with action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𝐿𝐸𝐸𝑇</m:t>
                        </m:r>
                      </m:sub>
                      <m:sup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</a:rPr>
                  <a:t>takes </a:t>
                </a:r>
              </a:p>
              <a:p>
                <a:r>
                  <a:rPr lang="en-US" sz="3200" dirty="0">
                    <a:solidFill>
                      <a:srgbClr val="0000FF"/>
                    </a:solidFill>
                  </a:rPr>
                  <a:t>t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he general form of a sum over 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vacua</a:t>
                </a:r>
                <a:r>
                  <a:rPr lang="en-US" sz="3200" dirty="0">
                    <a:solidFill>
                      <a:srgbClr val="0000FF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(</a:t>
                </a:r>
                <a:r>
                  <a:rPr lang="en-US" sz="3200" dirty="0" err="1" smtClean="0">
                    <a:solidFill>
                      <a:srgbClr val="0000FF"/>
                    </a:solidFill>
                  </a:rPr>
                  <a:t>soln’s</a:t>
                </a:r>
                <a:r>
                  <a:rPr lang="en-US" sz="3200" dirty="0" smtClean="0">
                    <a:solidFill>
                      <a:srgbClr val="0000FF"/>
                    </a:solidFill>
                  </a:rPr>
                  <a:t> to SWE):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5800"/>
                <a:ext cx="8991600" cy="1206677"/>
              </a:xfrm>
              <a:prstGeom prst="rect">
                <a:avLst/>
              </a:prstGeom>
              <a:blipFill>
                <a:blip r:embed="rId4"/>
                <a:stretch>
                  <a:fillRect l="-1763" r="-2441" b="-15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𝔖𝔭𝔦𝔫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497" y="2012220"/>
                <a:ext cx="3854966" cy="13386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𝑅𝑒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𝑠</m:t>
                          </m:r>
                        </m:e>
                        <m:sub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[ 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𝑻</m:t>
                          </m:r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𝒊</m:t>
                          </m:r>
                          <m:f>
                            <m:fPr>
                              <m:ctrlP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num>
                            <m:den>
                              <m:r>
                                <a:rPr lang="en-US" sz="28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d>
                                <m:dPr>
                                  <m:ctrlP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</m:d>
                            </m:den>
                          </m:f>
                          <m:r>
                            <a:rPr lang="en-US" sz="2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2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2800" b="0" i="1" smtClean="0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  <m:r>
                        <a:rPr lang="en-US" sz="28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13" y="3581400"/>
                <a:ext cx="8782404" cy="10730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Nonvanishing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period in the neighborhood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886" y="4883358"/>
                <a:ext cx="9144000" cy="624338"/>
              </a:xfrm>
              <a:prstGeom prst="rect">
                <a:avLst/>
              </a:prstGeom>
              <a:blipFill>
                <a:blip r:embed="rId7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∼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5867400"/>
                <a:ext cx="7176103" cy="6481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𝑇𝑋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2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675313"/>
                <a:ext cx="3788229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0" dirty="0" smtClean="0">
                    <a:solidFill>
                      <a:srgbClr val="7030A0"/>
                    </a:solidFill>
                  </a:rPr>
                  <a:t>structure: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843" y="2029052"/>
                <a:ext cx="3615342" cy="707886"/>
              </a:xfrm>
              <a:prstGeom prst="rect">
                <a:avLst/>
              </a:prstGeom>
              <a:blipFill>
                <a:blip r:embed="rId10"/>
                <a:stretch>
                  <a:fillRect t="-15517" r="-45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88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6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7800" y="1295400"/>
                <a:ext cx="4980402" cy="8860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>
                          <a:solidFill>
                            <a:srgbClr val="7030A0"/>
                          </a:solidFill>
                          <a:latin typeface="Cambria Math"/>
                        </a:rPr>
                        <m:t>𝑪</m:t>
                      </m:r>
                      <m:sSup>
                        <m:sSupPr>
                          <m:ctrlPr>
                            <a:rPr lang="en-US" sz="44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𝒖</m:t>
                              </m:r>
                            </m:e>
                          </m:d>
                        </m:e>
                        <m:sup>
                          <m:sSup>
                            <m:sSupPr>
                              <m:ctrlP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sz="4400" b="1" i="1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sup>
                      </m:sSup>
                      <m:r>
                        <a:rPr lang="en-US" sz="4400" i="1">
                          <a:solidFill>
                            <a:srgbClr val="FF33CC"/>
                          </a:solidFill>
                          <a:latin typeface="Cambria Math"/>
                        </a:rPr>
                        <m:t>𝑃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FF33CC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FF33CC"/>
                              </a:solidFill>
                              <a:latin typeface="Cambria Math"/>
                            </a:rPr>
                            <m:t>𝜎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/>
                        </a:rPr>
                        <m:t>𝐸</m:t>
                      </m:r>
                      <m:sSup>
                        <m:sSupPr>
                          <m:ctrlPr>
                            <a:rPr lang="en-US" sz="4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e>
                          </m:d>
                        </m:e>
                        <m:sup>
                          <m:r>
                            <a:rPr lang="en-US" sz="4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𝜒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295400"/>
                <a:ext cx="4980402" cy="8860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-185058" y="392081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Everything is already known </a:t>
            </a:r>
            <a:r>
              <a:rPr lang="en-US" sz="4000" b="1" i="1" u="sng" dirty="0" smtClean="0">
                <a:solidFill>
                  <a:srgbClr val="FF0000"/>
                </a:solidFill>
              </a:rPr>
              <a:t>EXCEPT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C00000"/>
                    </a:solidFill>
                  </a:rPr>
                  <a:t>F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unctions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:  independent of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but difficult to derive from first principles.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3915" y="2438400"/>
                <a:ext cx="9492343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Using a phenomenon known as 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``wall crossing’’ one can derive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, directly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0" i="1" dirty="0" smtClean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⇒ 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is of fundamental importance.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56" y="4040598"/>
                <a:ext cx="8382000" cy="2554545"/>
              </a:xfrm>
              <a:prstGeom prst="rect">
                <a:avLst/>
              </a:prstGeom>
              <a:blipFill>
                <a:blip r:embed="rId4"/>
                <a:stretch>
                  <a:fillRect l="-1091" t="-4296" r="-2836" b="-9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26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-138223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Witten Conjecture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10007" y="881034"/>
                <a:ext cx="899159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4400" dirty="0">
                    <a:solidFill>
                      <a:srgbClr val="0000FF"/>
                    </a:solidFill>
                  </a:rPr>
                  <a:t>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440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b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4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4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&gt;1</m:t>
                    </m:r>
                    <m:r>
                      <a:rPr lang="en-US" sz="4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 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0007" y="881034"/>
                <a:ext cx="8991599" cy="769441"/>
              </a:xfrm>
              <a:prstGeom prst="rect">
                <a:avLst/>
              </a:prstGeom>
              <a:blipFill>
                <a:blip r:embed="rId3"/>
                <a:stretch>
                  <a:fillRect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904" y="2478120"/>
                <a:ext cx="6699398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 (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</m:e>
                      </m:nary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04" y="2478120"/>
                <a:ext cx="6699398" cy="11378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6999" y="3910788"/>
                <a:ext cx="2512996" cy="1094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99" y="3910788"/>
                <a:ext cx="2512996" cy="10949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712" y="5338583"/>
                <a:ext cx="30522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=2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𝜒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+3 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12" y="5338583"/>
                <a:ext cx="305224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86402" y="4856673"/>
                <a:ext cx="4668394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B050"/>
                    </a:solidFill>
                  </a:rPr>
                  <a:t>      Example: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𝑋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=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𝐾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/>
                      </a:rPr>
                      <m:t>3:   </m:t>
                    </m:r>
                  </m:oMath>
                </a14:m>
                <a:endParaRPr lang="en-US" sz="3600" b="0" i="1" dirty="0" smtClean="0">
                  <a:solidFill>
                    <a:srgbClr val="00B050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nor/>
                            </m:rPr>
                            <a:rPr lang="en-US" sz="3600" b="0" i="0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sinh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(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402" y="4856673"/>
                <a:ext cx="4668394" cy="1754326"/>
              </a:xfrm>
              <a:prstGeom prst="rect">
                <a:avLst/>
              </a:prstGeom>
              <a:blipFill>
                <a:blip r:embed="rId7"/>
                <a:stretch>
                  <a:fillRect t="-5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85793" y="3363970"/>
                <a:ext cx="4599401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𝜆</m:t>
                          </m:r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𝑆𝑊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𝑖𝑆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⋅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𝜆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793" y="3363970"/>
                <a:ext cx="4599401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47945" y="1721313"/>
                <a:ext cx="44756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If X has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&gt;1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then: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45" y="1721313"/>
                <a:ext cx="4475694" cy="646331"/>
              </a:xfrm>
              <a:prstGeom prst="rect">
                <a:avLst/>
              </a:prstGeom>
              <a:blipFill>
                <a:blip r:embed="rId9"/>
                <a:stretch>
                  <a:fillRect l="-4082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  <p:bldP spid="7" grpId="0"/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22" y="4626687"/>
            <a:ext cx="2857500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1400" y="4898748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Much easier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to compute!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7620" y="685800"/>
            <a:ext cx="9070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The Donaldson invariants can be written in terms of the </a:t>
            </a:r>
            <a:r>
              <a:rPr lang="en-US" sz="4000" dirty="0" err="1" smtClean="0">
                <a:solidFill>
                  <a:srgbClr val="C00000"/>
                </a:solidFill>
              </a:rPr>
              <a:t>Seiberg</a:t>
            </a:r>
            <a:r>
              <a:rPr lang="en-US" sz="4000" dirty="0" smtClean="0">
                <a:solidFill>
                  <a:srgbClr val="C00000"/>
                </a:solidFill>
              </a:rPr>
              <a:t>-Witten invariants: They carry the same information about the four-dimensional space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https://upload.wikimedia.org/wikipedia/commons/thumb/6/6e/Sliderule.PickettN902T.agr.jpg/220px-Sliderule.PickettN902T.a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4937"/>
            <a:ext cx="3252206" cy="18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72" y="1143000"/>
            <a:ext cx="662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Well, I am happy to report that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Mathematics and Physics have remarried!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6886" y="5348029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3CC"/>
                </a:solidFill>
              </a:rPr>
              <a:t>C</a:t>
            </a:r>
            <a:r>
              <a:rPr lang="en-US" sz="3600" dirty="0" smtClean="0">
                <a:solidFill>
                  <a:srgbClr val="0033CC"/>
                </a:solidFill>
              </a:rPr>
              <a:t>hange began in the 1970’s …..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825" y="9737725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Atiyah</a:t>
            </a:r>
            <a:r>
              <a:rPr lang="en-US" dirty="0" smtClean="0"/>
              <a:t>, </a:t>
            </a:r>
            <a:r>
              <a:rPr lang="en-US" dirty="0" err="1" smtClean="0"/>
              <a:t>Bott</a:t>
            </a:r>
            <a:r>
              <a:rPr lang="en-US" dirty="0" smtClean="0"/>
              <a:t>, Singer, …</a:t>
            </a:r>
            <a:endParaRPr lang="en-US" dirty="0"/>
          </a:p>
        </p:txBody>
      </p:sp>
      <p:pic>
        <p:nvPicPr>
          <p:cNvPr id="1026" name="Picture 2" descr="http://4.bp.blogspot.com/_THxIgNCTzuU/TIafg2qv0-I/AAAAAAAAAaI/rRNngzShTLo/s1600/Wedding%20bell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46" y="152400"/>
            <a:ext cx="2753008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05294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4047"/>
            <a:ext cx="5029200" cy="40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2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8"/>
            <a:ext cx="8229600" cy="1143000"/>
          </a:xfrm>
        </p:spPr>
        <p:txBody>
          <a:bodyPr/>
          <a:lstStyle/>
          <a:p>
            <a:r>
              <a:rPr lang="en-US" dirty="0" smtClean="0"/>
              <a:t>Mad Dash After A Breakthrough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0" y="1371600"/>
            <a:ext cx="6373126" cy="521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19400"/>
            <a:ext cx="2287639" cy="3431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852539" cy="44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6200" y="1132114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Agrees with structure theorem of P. </a:t>
            </a:r>
            <a:r>
              <a:rPr lang="en-US" sz="3200" dirty="0" err="1" smtClean="0">
                <a:solidFill>
                  <a:srgbClr val="0000FF"/>
                </a:solidFill>
              </a:rPr>
              <a:t>Kronheimer</a:t>
            </a:r>
            <a:r>
              <a:rPr lang="en-US" sz="3200" dirty="0" smtClean="0">
                <a:solidFill>
                  <a:srgbClr val="0000FF"/>
                </a:solidFill>
              </a:rPr>
              <a:t> and T. </a:t>
            </a:r>
            <a:r>
              <a:rPr lang="en-US" sz="3200" dirty="0" err="1" smtClean="0">
                <a:solidFill>
                  <a:srgbClr val="0000FF"/>
                </a:solidFill>
              </a:rPr>
              <a:t>Mrowka</a:t>
            </a:r>
            <a:r>
              <a:rPr lang="en-US" sz="3200" dirty="0" smtClean="0">
                <a:solidFill>
                  <a:srgbClr val="0000FF"/>
                </a:solidFill>
              </a:rPr>
              <a:t> – whose work provided important background for Witten’s conjecture.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90500" y="4876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P. </a:t>
            </a:r>
            <a:r>
              <a:rPr lang="en-US" sz="3600" dirty="0" err="1" smtClean="0">
                <a:solidFill>
                  <a:srgbClr val="C00000"/>
                </a:solidFill>
              </a:rPr>
              <a:t>Feehan</a:t>
            </a:r>
            <a:r>
              <a:rPr lang="en-US" sz="3600" dirty="0" smtClean="0">
                <a:solidFill>
                  <a:srgbClr val="C00000"/>
                </a:solidFill>
              </a:rPr>
              <a:t> and T. </a:t>
            </a:r>
            <a:r>
              <a:rPr lang="en-US" sz="3600" dirty="0" err="1" smtClean="0">
                <a:solidFill>
                  <a:srgbClr val="C00000"/>
                </a:solidFill>
              </a:rPr>
              <a:t>Leness</a:t>
            </a:r>
            <a:r>
              <a:rPr lang="en-US" sz="3600" dirty="0" smtClean="0">
                <a:solidFill>
                  <a:srgbClr val="C00000"/>
                </a:solidFill>
              </a:rPr>
              <a:t> have outlined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 a rigorous proof of this conjecture using standard techniques of differential geometry.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Comments On The Witten Conjecture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895600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derivation sketched above was given by G. Moore and E. Witten in 1997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5042023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Directions For Future Research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45351" y="424405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Low Energy Effective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FF00"/>
                    </a:solidFill>
                  </a:rPr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4" y="5239084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93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smtClean="0"/>
                  <a:t>-Plane Integral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𝑢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8591" y="-152400"/>
                <a:ext cx="8229600" cy="1143000"/>
              </a:xfrm>
              <a:blipFill>
                <a:blip r:embed="rId2"/>
                <a:stretch>
                  <a:fillRect b="-7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" y="990600"/>
            <a:ext cx="773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Can be computed explicitly from QFT of LEET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Vanishes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&gt;1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. 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27" y="1736647"/>
                <a:ext cx="3961405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3846" t="-13542" r="-307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2730" y="2352813"/>
                <a:ext cx="3689600" cy="603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=∫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u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d</m:t>
                      </m:r>
                      <m:acc>
                        <m:accPr>
                          <m:chr m:val="̅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u</m:t>
                          </m:r>
                        </m:e>
                      </m:acc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ℋ</m:t>
                      </m:r>
                      <m: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Ψ</m:t>
                      </m:r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30" y="2352813"/>
                <a:ext cx="3689600" cy="60356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7030A0"/>
                        </a:solidFill>
                        <a:latin typeface="Cambria Math"/>
                      </a:rPr>
                      <m:t>Ψ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:    Sum over principal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bundles for gauge field </a:t>
                </a: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of the Abelian LEET: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462" y="3785206"/>
                <a:ext cx="9040616" cy="1077218"/>
              </a:xfrm>
              <a:prstGeom prst="rect">
                <a:avLst/>
              </a:prstGeom>
              <a:blipFill>
                <a:blip r:embed="rId5"/>
                <a:stretch>
                  <a:fillRect l="-1686" t="-6780" r="-742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+</m:t>
                        </m:r>
                      </m:sup>
                    </m:sSubSup>
                    <m:r>
                      <a:rPr lang="en-US" sz="2800" i="1">
                        <a:solidFill>
                          <a:srgbClr val="FF0000"/>
                        </a:solidFill>
                        <a:latin typeface="Cambria Math"/>
                      </a:rPr>
                      <m:t>=1: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767" y="1767424"/>
                <a:ext cx="2395015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5089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/>
                        <a:cs typeface="Arial" panose="020B0604020202020204" pitchFamily="34" charset="0"/>
                      </a:rPr>
                      <m:t>ℋ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is  </a:t>
                </a:r>
                <a:r>
                  <a:rPr lang="en-US" sz="3200" b="1" i="1" u="sng" dirty="0" smtClean="0">
                    <a:solidFill>
                      <a:srgbClr val="3366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holomorphic</a:t>
                </a:r>
                <a:r>
                  <a:rPr lang="en-US" sz="32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:r>
                  <a:rPr lang="en-US" sz="3200" b="1" i="1" u="sng" dirty="0" smtClean="0">
                    <a:solidFill>
                      <a:srgbClr val="FF33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metric-independent</a:t>
                </a:r>
                <a:endParaRPr lang="en-US" sz="3200" b="1" i="1" u="sng" dirty="0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40" y="3088306"/>
                <a:ext cx="8528297" cy="584775"/>
              </a:xfrm>
              <a:prstGeom prst="rect">
                <a:avLst/>
              </a:prstGeom>
              <a:blipFill rotWithShape="1">
                <a:blip r:embed="rId9"/>
                <a:stretch>
                  <a:fillRect t="-13542" r="-107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Ψ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∼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𝐿</m:t>
                              </m:r>
                            </m:e>
                          </m:d>
                        </m:sub>
                        <m:sup/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𝜏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/>
                                          <a:cs typeface="Arial" panose="020B0604020202020204" pitchFamily="34" charset="0"/>
                                        </a:rPr>
                                        <m:t>𝑢</m:t>
                                      </m:r>
                                    </m:e>
                                  </m:acc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+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  <a:cs typeface="Arial" panose="020B0604020202020204" pitchFamily="34" charset="0"/>
                                </a:rPr>
                                <m:t>𝜋𝜏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𝑢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−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648200"/>
                <a:ext cx="8458200" cy="13483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93462" y="6220418"/>
            <a:ext cx="8569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u="sng" dirty="0" smtClean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holomorphic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i="1" u="sng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metric- DEPENDENT</a:t>
            </a:r>
            <a:endParaRPr lang="en-US" sz="3200" b="1" i="1" u="sng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6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  <p:bldP spid="9" grpId="0"/>
      <p:bldP spid="10" grpId="0"/>
      <p:bldP spid="11" grpId="0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1.1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136144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u-plane integral turns out to be closely related to the theory of mock modular (and Jacobi) forms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51706" y="2505159"/>
                <a:ext cx="8991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00B050"/>
                    </a:solidFill>
                  </a:rPr>
                  <a:t>Such a connection was noted for special cases 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&amp;  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by Moore-Witten (1997)  </a:t>
                </a:r>
              </a:p>
              <a:p>
                <a:pPr algn="ctr"/>
                <a:r>
                  <a:rPr lang="en-US" sz="3200" dirty="0" smtClean="0">
                    <a:solidFill>
                      <a:srgbClr val="00B050"/>
                    </a:solidFill>
                  </a:rPr>
                  <a:t>and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Malmendier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-Ono (2008) 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706" y="2505159"/>
                <a:ext cx="8991600" cy="1569660"/>
              </a:xfrm>
              <a:prstGeom prst="rect">
                <a:avLst/>
              </a:prstGeom>
              <a:blipFill>
                <a:blip r:embed="rId2"/>
                <a:stretch>
                  <a:fillRect t="-5058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9294" y="4357175"/>
                <a:ext cx="7848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New point: The relation holds for ALL 4-manifolds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94" y="4357175"/>
                <a:ext cx="7848600" cy="1323439"/>
              </a:xfrm>
              <a:prstGeom prst="rect">
                <a:avLst/>
              </a:prstGeom>
              <a:blipFill>
                <a:blip r:embed="rId3"/>
                <a:stretch>
                  <a:fillRect l="-2562" t="-8295" r="-4037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9600" y="5995627"/>
            <a:ext cx="794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G. </a:t>
            </a:r>
            <a:r>
              <a:rPr lang="en-US" sz="2800" dirty="0" err="1" smtClean="0"/>
              <a:t>Korpas</a:t>
            </a:r>
            <a:r>
              <a:rPr lang="en-US" sz="2800" dirty="0" smtClean="0"/>
              <a:t>, J. </a:t>
            </a:r>
            <a:r>
              <a:rPr lang="en-US" sz="2800" dirty="0" err="1" smtClean="0"/>
              <a:t>Manschot</a:t>
            </a:r>
            <a:r>
              <a:rPr lang="en-US" sz="2800" dirty="0" smtClean="0"/>
              <a:t>, G. Moore, I. </a:t>
            </a:r>
            <a:r>
              <a:rPr lang="en-US" sz="2800" dirty="0" err="1" smtClean="0"/>
              <a:t>Nidaiev</a:t>
            </a:r>
            <a:r>
              <a:rPr lang="en-US" sz="2800" dirty="0" smtClean="0"/>
              <a:t> (2019)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7373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2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294" y="-135367"/>
            <a:ext cx="8229600" cy="1143000"/>
          </a:xfrm>
        </p:spPr>
        <p:txBody>
          <a:bodyPr/>
          <a:lstStyle/>
          <a:p>
            <a:r>
              <a:rPr lang="en-US" dirty="0" smtClean="0"/>
              <a:t>u-Plane: Recent Progress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:  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𝑢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031" y="739674"/>
                <a:ext cx="6190669" cy="12448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96073" y="3449547"/>
                <a:ext cx="2113592" cy="1137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73" y="3449547"/>
                <a:ext cx="2113592" cy="1137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962401" y="3430049"/>
                <a:ext cx="4114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B-cycle: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/>
                      </a:rPr>
                      <m:t>⇒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1" y="3430049"/>
                <a:ext cx="4114800" cy="707886"/>
              </a:xfrm>
              <a:prstGeom prst="rect">
                <a:avLst/>
              </a:prstGeom>
              <a:blipFill>
                <a:blip r:embed="rId4"/>
                <a:stretch>
                  <a:fillRect l="-518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2 </m:t>
                          </m:r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" y="5486398"/>
                <a:ext cx="6219330" cy="12044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83" y="5756471"/>
                <a:ext cx="2860517" cy="664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There is a unique A-cycle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invariant under </a:t>
                </a:r>
                <a:r>
                  <a:rPr lang="en-US" sz="3200" dirty="0" err="1" smtClean="0">
                    <a:solidFill>
                      <a:srgbClr val="C00000"/>
                    </a:solidFill>
                  </a:rPr>
                  <a:t>monodromy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(for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&gt;1 )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837" y="2095579"/>
                <a:ext cx="8466698" cy="1093248"/>
              </a:xfrm>
              <a:prstGeom prst="rect">
                <a:avLst/>
              </a:prstGeom>
              <a:blipFill>
                <a:blip r:embed="rId7"/>
                <a:stretch>
                  <a:fillRect l="-1800" t="-6704" b="-18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52600" y="4137935"/>
                <a:ext cx="8305800" cy="113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𝜏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supHide m:val="on"/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/</m:t>
                          </m:r>
                          <m:nary>
                            <m:naryPr>
                              <m:chr m:val="∮"/>
                              <m:supHide m:val="on"/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137935"/>
                <a:ext cx="8305800" cy="11378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2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142937" cy="5486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p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m:rPr>
                          <m:lit/>
                        </m:rPr>
                        <a:rPr lang="en-US" sz="4400" b="0" i="1" smtClean="0"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⊂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𝑆𝐿</m:t>
                      </m:r>
                      <m:d>
                        <m:d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5638828"/>
                <a:ext cx="9220200" cy="1217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44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>
                    <a:solidFill>
                      <a:srgbClr val="0000FF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:   A sum of integrals of the form :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07" y="881136"/>
                <a:ext cx="8077200" cy="707886"/>
              </a:xfrm>
              <a:prstGeom prst="rect">
                <a:avLst/>
              </a:prstGeom>
              <a:blipFill>
                <a:blip r:embed="rId3"/>
                <a:stretch>
                  <a:fillRect t="-15517" r="-120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𝐼𝑚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464" y="1681492"/>
                <a:ext cx="8763000" cy="14273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902780"/>
                <a:ext cx="6934200" cy="12873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Support of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is bounded below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12902"/>
                <a:ext cx="3200400" cy="1077218"/>
              </a:xfrm>
              <a:prstGeom prst="rect">
                <a:avLst/>
              </a:prstGeom>
              <a:blipFill>
                <a:blip r:embed="rId6"/>
                <a:stretch>
                  <a:fillRect l="-4762" t="-6818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Strategy:  Find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d>
                      <m:dPr>
                        <m:ctrlP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such that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8" y="4384447"/>
                <a:ext cx="8001000" cy="740780"/>
              </a:xfrm>
              <a:prstGeom prst="rect">
                <a:avLst/>
              </a:prstGeom>
              <a:blipFill>
                <a:blip r:embed="rId7"/>
                <a:stretch>
                  <a:fillRect l="-2744" t="-9836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𝐼𝑚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5143936"/>
                <a:ext cx="7467600" cy="80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modular of weight (2,0)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27558"/>
                <a:ext cx="7143750" cy="740780"/>
              </a:xfrm>
              <a:prstGeom prst="rect">
                <a:avLst/>
              </a:prstGeom>
              <a:blipFill>
                <a:blip r:embed="rId9"/>
                <a:stretch>
                  <a:fillRect t="-9917" r="-3754" b="-35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-1782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Relation To Mock Modular Forms – 1.1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6200" y="3774140"/>
            <a:ext cx="1009650" cy="29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8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18723"/>
            <a:ext cx="90678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Relation To Mock Modular Forms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942" y="906297"/>
                <a:ext cx="5045529" cy="805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We choose an explicit solution 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sub>
                    </m:sSub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𝐼𝑚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en-US" sz="3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 </a:t>
                </a:r>
              </a:p>
              <a:p>
                <a:pPr algn="ctr"/>
                <a:r>
                  <a:rPr lang="en-US" sz="3600" dirty="0" smtClean="0">
                    <a:solidFill>
                      <a:srgbClr val="00B050"/>
                    </a:solidFill>
                  </a:rPr>
                  <a:t>vanishing exponentially fast at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3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3600" dirty="0" smtClean="0">
                    <a:solidFill>
                      <a:srgbClr val="00B050"/>
                    </a:solidFill>
                  </a:rPr>
                  <a:t> </a:t>
                </a:r>
                <a:endParaRPr lang="en-US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19633"/>
                <a:ext cx="9144000" cy="1820755"/>
              </a:xfrm>
              <a:prstGeom prst="rect">
                <a:avLst/>
              </a:prstGeom>
              <a:blipFill>
                <a:blip r:embed="rId3"/>
                <a:stretch>
                  <a:fillRect t="-5017" b="-8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408" y="4031855"/>
                <a:ext cx="5486400" cy="1436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219200" y="5457208"/>
                <a:ext cx="6781800" cy="11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19200" y="5457208"/>
                <a:ext cx="6781800" cy="11988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05200" y="5791200"/>
                <a:ext cx="4833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5791200"/>
                <a:ext cx="483325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52800" y="5456951"/>
                <a:ext cx="4419600" cy="1199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acc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US" sz="3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</m:acc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32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456951"/>
                <a:ext cx="4419600" cy="1199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15143" y="3535926"/>
                <a:ext cx="69233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:  mock modular form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143" y="3535926"/>
                <a:ext cx="6923314" cy="646331"/>
              </a:xfrm>
              <a:prstGeom prst="rect">
                <a:avLst/>
              </a:prstGeom>
              <a:blipFill>
                <a:blip r:embed="rId9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28" y="4322379"/>
                <a:ext cx="2057400" cy="6643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58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381000"/>
            <a:ext cx="9157447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Some great mathematicians </a:t>
            </a:r>
          </a:p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 got interested in aspects of                fundamental physics ….. 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While some great physicists started producing results requiring ever increasing mathematical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sophistication,  …..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25884"/>
            <a:ext cx="8229600" cy="1143000"/>
          </a:xfrm>
        </p:spPr>
        <p:txBody>
          <a:bodyPr/>
          <a:lstStyle/>
          <a:p>
            <a:r>
              <a:rPr lang="en-US" dirty="0" smtClean="0"/>
              <a:t>Doing The Integral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698431"/>
                <a:ext cx="8763000" cy="11603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sub>
                      </m:sSub>
                      <m:acc>
                        <m:accPr>
                          <m:chr m:val="̂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977498"/>
                <a:ext cx="7467600" cy="611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2643807"/>
                <a:ext cx="5486400" cy="12873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980777"/>
                <a:ext cx="4876800" cy="8237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Note: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undetermined by </a:t>
                </a:r>
                <a:r>
                  <a:rPr lang="en-US" sz="3200" dirty="0" err="1" smtClean="0">
                    <a:solidFill>
                      <a:srgbClr val="FF0000"/>
                    </a:solidFill>
                  </a:rPr>
                  <a:t>diffeq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  but fixed by the modular properties: Subtle!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4786687"/>
                <a:ext cx="8496300" cy="1077218"/>
              </a:xfrm>
              <a:prstGeom prst="rect">
                <a:avLst/>
              </a:prstGeom>
              <a:blipFill>
                <a:blip r:embed="rId6"/>
                <a:stretch>
                  <a:fillRect l="-215" t="-6780" r="-1291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2800" dirty="0" smtClean="0"/>
                  <a:t>Long history of the definition &amp; evaluation of such   integrals with singular modular forms – refs at the end. 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904914"/>
                <a:ext cx="8534400" cy="954107"/>
              </a:xfrm>
              <a:prstGeom prst="rect">
                <a:avLst/>
              </a:prstGeom>
              <a:blipFill>
                <a:blip r:embed="rId7"/>
                <a:stretch>
                  <a:fillRect l="-1429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78932"/>
            <a:ext cx="1600200" cy="474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-268471"/>
            <a:ext cx="8229600" cy="1143000"/>
          </a:xfrm>
        </p:spPr>
        <p:txBody>
          <a:bodyPr/>
          <a:lstStyle/>
          <a:p>
            <a:r>
              <a:rPr lang="en-US" dirty="0" smtClean="0"/>
              <a:t>Examples 1.1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14400" y="801402"/>
                <a:ext cx="6934200" cy="708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ℂ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ℙ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1402"/>
                <a:ext cx="6934200" cy="7080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4400" y="1596685"/>
                <a:ext cx="6934200" cy="1293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̅"/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ℋ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1596685"/>
                <a:ext cx="6934200" cy="12938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22021" y="2925018"/>
                <a:ext cx="6858000" cy="1035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[</m:t>
                        </m:r>
                      </m:fName>
                      <m:e>
                        <m:sSup>
                          <m:sSup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d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]    </m:t>
                        </m:r>
                      </m:e>
                    </m:func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 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021" y="2925018"/>
                <a:ext cx="6858000" cy="1035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" y="4058024"/>
                <a:ext cx="8610600" cy="1391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acc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rad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p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̅"/>
                                  <m:ctrlP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058024"/>
                <a:ext cx="8610600" cy="13912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22021" y="5483695"/>
                <a:ext cx="441960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2021" y="5483695"/>
                <a:ext cx="4419600" cy="11330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86400" y="5483695"/>
                <a:ext cx="2362200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𝐼𝑚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5483695"/>
                <a:ext cx="2362200" cy="12621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6700" y="5744802"/>
                <a:ext cx="2667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744802"/>
                <a:ext cx="2667000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9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76300" y="1195372"/>
                <a:ext cx="7277100" cy="1895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36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1195372"/>
                <a:ext cx="7277100" cy="18952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0" y="3386601"/>
                <a:ext cx="4724400" cy="727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0" y="3386601"/>
                <a:ext cx="4724400" cy="7278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6250" y="4471950"/>
                <a:ext cx="8077200" cy="852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ctrlP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4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4471950"/>
                <a:ext cx="8077200" cy="8525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9984" y="5781365"/>
                <a:ext cx="8436429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𝐷𝑊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+3 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+54 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+2540 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84" y="5781365"/>
                <a:ext cx="8436429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3063709"/>
                <a:ext cx="44196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063709"/>
                <a:ext cx="4419600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6800" y="3427349"/>
                <a:ext cx="4267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427349"/>
                <a:ext cx="4267200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9715"/>
            <a:ext cx="8229600" cy="1143000"/>
          </a:xfrm>
        </p:spPr>
        <p:txBody>
          <a:bodyPr/>
          <a:lstStyle/>
          <a:p>
            <a:r>
              <a:rPr lang="en-US" dirty="0" smtClean="0"/>
              <a:t>Examples 1.2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5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6" y="3048000"/>
            <a:ext cx="9050874" cy="20622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1.3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1463" y="1524739"/>
                <a:ext cx="6934200" cy="708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   &amp;   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463" y="1524739"/>
                <a:ext cx="6934200" cy="7080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30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9714" y="5861709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321" y="2361586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Instantons &amp; Donaldson Invariants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4468" y="1413528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Math &amp; Physics Problems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6212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395890"/>
            <a:ext cx="625258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2160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Directions For Future Research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1293" y="5424863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9" name="TextBox 18"/>
          <p:cNvSpPr txBox="1"/>
          <p:nvPr/>
        </p:nvSpPr>
        <p:spPr>
          <a:xfrm>
            <a:off x="945351" y="4244051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Low Energy Effective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90600" y="5151601"/>
                <a:ext cx="8153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New Results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151601"/>
                <a:ext cx="8153400" cy="707886"/>
              </a:xfrm>
              <a:prstGeom prst="rect">
                <a:avLst/>
              </a:prstGeom>
              <a:blipFill>
                <a:blip r:embed="rId3"/>
                <a:stretch>
                  <a:fillRect l="-2693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30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685800"/>
                <a:ext cx="7924800" cy="600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3200" dirty="0" smtClean="0">
                    <a:solidFill>
                      <a:srgbClr val="0000FF"/>
                    </a:solidFill>
                  </a:rPr>
                  <a:t>Other N=2 Theories </a:t>
                </a:r>
              </a:p>
              <a:p>
                <a:pPr marL="342900" indent="-342900">
                  <a:buAutoNum type="arabicPeriod"/>
                </a:pPr>
                <a:endParaRPr lang="en-US" sz="3200" dirty="0"/>
              </a:p>
              <a:p>
                <a:pPr marL="342900" indent="-342900">
                  <a:buAutoNum type="arabicPeriod"/>
                </a:pPr>
                <a:r>
                  <a:rPr lang="en-US" sz="3200" dirty="0" smtClean="0">
                    <a:solidFill>
                      <a:srgbClr val="FF0000"/>
                    </a:solidFill>
                  </a:rPr>
                  <a:t>Family Invariants</a:t>
                </a:r>
              </a:p>
              <a:p>
                <a:pPr marL="342900" indent="-342900">
                  <a:buAutoNum type="arabicPeriod"/>
                </a:pPr>
                <a:endParaRPr lang="en-US" sz="3200" dirty="0"/>
              </a:p>
              <a:p>
                <a:r>
                  <a:rPr lang="en-US" sz="3200" b="0" dirty="0" smtClean="0">
                    <a:solidFill>
                      <a:srgbClr val="C00000"/>
                    </a:solidFill>
                  </a:rPr>
                  <a:t>3.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endParaRPr lang="en-US" sz="3200" b="0" dirty="0" smtClean="0">
                  <a:solidFill>
                    <a:srgbClr val="C00000"/>
                  </a:solidFill>
                </a:endParaRPr>
              </a:p>
              <a:p>
                <a:pPr marL="342900" indent="-342900">
                  <a:buAutoNum type="arabicPeriod"/>
                </a:pPr>
                <a:endParaRPr lang="en-US" sz="3200" dirty="0" smtClean="0">
                  <a:solidFill>
                    <a:srgbClr val="7030A0"/>
                  </a:solidFill>
                </a:endParaRPr>
              </a:p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4. Manifolds with boundary and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Floer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theory</a:t>
                </a:r>
              </a:p>
              <a:p>
                <a:endParaRPr lang="en-US" sz="3200" dirty="0" smtClean="0"/>
              </a:p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5. Physical Interpretation of Bauer-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Furuta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Invariant?  </a:t>
                </a:r>
              </a:p>
              <a:p>
                <a:endParaRPr lang="en-US" sz="3200" dirty="0">
                  <a:solidFill>
                    <a:srgbClr val="FF3399"/>
                  </a:solidFill>
                </a:endParaRPr>
              </a:p>
              <a:p>
                <a:r>
                  <a:rPr lang="en-US" sz="3200" dirty="0" smtClean="0">
                    <a:solidFill>
                      <a:srgbClr val="FF3399"/>
                    </a:solidFill>
                  </a:rPr>
                  <a:t>6.  </a:t>
                </a:r>
                <a:r>
                  <a:rPr lang="en-US" sz="3200" dirty="0" err="1" smtClean="0">
                    <a:solidFill>
                      <a:srgbClr val="FF3399"/>
                    </a:solidFill>
                  </a:rPr>
                  <a:t>Vafa</a:t>
                </a:r>
                <a:r>
                  <a:rPr lang="en-US" sz="3200" dirty="0" smtClean="0">
                    <a:solidFill>
                      <a:srgbClr val="FF3399"/>
                    </a:solidFill>
                  </a:rPr>
                  <a:t>-Witten theory (twisted N=4 SYM) </a:t>
                </a:r>
                <a:endParaRPr lang="en-US" sz="3200" dirty="0">
                  <a:solidFill>
                    <a:srgbClr val="FF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685800"/>
                <a:ext cx="7924800" cy="6001643"/>
              </a:xfrm>
              <a:prstGeom prst="rect">
                <a:avLst/>
              </a:prstGeom>
              <a:blipFill>
                <a:blip r:embed="rId2"/>
                <a:stretch>
                  <a:fillRect l="-2077" t="-1626" b="-2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18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6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About Other N=2 Theories?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2658575"/>
                <a:ext cx="7140096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Topological twisting makes sense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𝒩</m:t>
                    </m:r>
                    <m:r>
                      <a:rPr lang="en-US" sz="4000" b="0" i="1" dirty="0" smtClean="0">
                        <a:solidFill>
                          <a:srgbClr val="C00000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theory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𝒯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.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58575"/>
                <a:ext cx="7140096" cy="1323439"/>
              </a:xfrm>
              <a:prstGeom prst="rect">
                <a:avLst/>
              </a:prstGeom>
              <a:blipFill>
                <a:blip r:embed="rId2"/>
                <a:stretch>
                  <a:fillRect l="-2562" t="-8295" r="-2562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46242" y="4343400"/>
                <a:ext cx="893168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Natural Question: Given the successful application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SYM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to the theory of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4-manifold invariants, are there interesting applications of OTHER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𝒩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2 field theories?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242" y="4343400"/>
                <a:ext cx="8931684" cy="2062103"/>
              </a:xfrm>
              <a:prstGeom prst="rect">
                <a:avLst/>
              </a:prstGeom>
              <a:blipFill>
                <a:blip r:embed="rId3"/>
                <a:stretch>
                  <a:fillRect t="-3846" r="-273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4800" y="1108248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There are infinitely many other four-dimensional N=2 supersymmetric quantum field theories.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7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</a:t>
            </a:r>
            <a:r>
              <a:rPr lang="en-US" dirty="0" err="1" smtClean="0"/>
              <a:t>Lagrangian</a:t>
            </a:r>
            <a:r>
              <a:rPr lang="en-US" dirty="0" smtClean="0"/>
              <a:t> Theories Generalize Donaldson Invariants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𝑍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𝒪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𝒯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23" y="1510255"/>
                <a:ext cx="3380477" cy="6839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ℳ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</m:nary>
                      <m:d>
                        <m:d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𝒱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249862"/>
                <a:ext cx="3391378" cy="12277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But now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ℳ</m:t>
                    </m:r>
                  </m:oMath>
                </a14:m>
                <a:r>
                  <a:rPr lang="en-US" sz="3600" dirty="0" smtClean="0">
                    <a:solidFill>
                      <a:srgbClr val="FF33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is the moduli space of:  </a:t>
                </a:r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9" y="2496039"/>
                <a:ext cx="9144000" cy="646331"/>
              </a:xfrm>
              <a:prstGeom prst="rect">
                <a:avLst/>
              </a:prstGeom>
              <a:blipFill>
                <a:blip r:embed="rId5"/>
                <a:stretch>
                  <a:fillRect l="-2000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𝐹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𝒟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33CC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𝑀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1" y="3324475"/>
                <a:ext cx="3523785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𝛾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⋅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FF33CC"/>
                          </a:solidFill>
                          <a:latin typeface="Cambria Math"/>
                          <a:cs typeface="Arial" panose="020B0604020202020204" pitchFamily="34" charset="0"/>
                        </a:rPr>
                        <m:t>=0 </m:t>
                      </m:r>
                    </m:oMath>
                  </m:oMathPara>
                </a14:m>
                <a:endParaRPr lang="en-US" sz="3600" dirty="0">
                  <a:solidFill>
                    <a:srgbClr val="FF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292609"/>
                <a:ext cx="297831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257756" y="5304957"/>
            <a:ext cx="6643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``Generalized monopole equations’’</a:t>
            </a:r>
            <a:endParaRPr lang="en-US" sz="32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6228108"/>
            <a:ext cx="821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U(1) case: </a:t>
            </a:r>
            <a:r>
              <a:rPr lang="en-US" sz="360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Seiberg</a:t>
            </a:r>
            <a:r>
              <a:rPr lang="en-US" sz="36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-Witten equations. </a:t>
            </a:r>
            <a:endParaRPr lang="en-US" sz="36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0129" y="5853056"/>
            <a:ext cx="5698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[Labastida-Marino;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Losev-Shatashvili-Nekrasov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30129" y="4094866"/>
                <a:ext cx="518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129" y="4094866"/>
                <a:ext cx="51816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2245" y="4756857"/>
                <a:ext cx="9144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Rank 2 bundle associated to a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structure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245" y="4756857"/>
                <a:ext cx="9144000" cy="584775"/>
              </a:xfrm>
              <a:prstGeom prst="rect">
                <a:avLst/>
              </a:prstGeom>
              <a:blipFill>
                <a:blip r:embed="rId9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11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</p:spPr>
            <p:txBody>
              <a:bodyPr/>
              <a:lstStyle/>
              <a:p>
                <a:r>
                  <a:rPr lang="en-US" dirty="0" smtClean="0"/>
                  <a:t>Example:  SU(2)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𝒩</m:t>
                    </m:r>
                    <m:r>
                      <a:rPr lang="en-US" b="0" i="1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4543" y="-201003"/>
                <a:ext cx="8229600" cy="1143000"/>
              </a:xfrm>
              <a:blipFill>
                <a:blip r:embed="rId3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7843" y="1923915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has been a long-standing problem to derive a formula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𝑍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this theory when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not spin.  </a:t>
                </a:r>
                <a:endPara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43" y="1923915"/>
                <a:ext cx="9144000" cy="1077218"/>
              </a:xfrm>
              <a:prstGeom prst="rect">
                <a:avLst/>
              </a:prstGeom>
              <a:blipFill>
                <a:blip r:embed="rId4"/>
                <a:stretch>
                  <a:fillRect l="-1733" t="-7386" r="-193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24543" y="3427264"/>
                <a:ext cx="80772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generalization is nontrivial and involves </a:t>
                </a:r>
              </a:p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nknown interactions in the LEET that depend on the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𝔰𝔭𝔦𝔫</m:t>
                    </m:r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structure. </a:t>
                </a:r>
                <a:endPara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3" y="3427264"/>
                <a:ext cx="8077200" cy="1569660"/>
              </a:xfrm>
              <a:prstGeom prst="rect">
                <a:avLst/>
              </a:prstGeom>
              <a:blipFill>
                <a:blip r:embed="rId5"/>
                <a:stretch>
                  <a:fillRect l="-1736" t="-5039" r="-2943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24000" y="1064518"/>
                <a:ext cx="5943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𝑎𝑑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US" sz="40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064518"/>
                <a:ext cx="594360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9614" y="5486400"/>
            <a:ext cx="8719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Recent work with Jan </a:t>
            </a:r>
            <a:r>
              <a:rPr lang="en-US" sz="3200" dirty="0" err="1" smtClean="0">
                <a:solidFill>
                  <a:srgbClr val="C00000"/>
                </a:solidFill>
              </a:rPr>
              <a:t>Manschot</a:t>
            </a:r>
            <a:r>
              <a:rPr lang="en-US" sz="3200" dirty="0" smtClean="0">
                <a:solidFill>
                  <a:srgbClr val="C00000"/>
                </a:solidFill>
              </a:rPr>
              <a:t> has derived these interactions – they violate some folk wisdom.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Physical Mathematics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6948" y="870824"/>
            <a:ext cx="92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In the past few decades a new field has emerged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with its own distinctive character, its own aims and values,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its own standards of proof.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455039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One of the guiding principles is certainly the discovery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of the ultimate foundations of physics.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2" y="4399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921E"/>
                </a:solidFill>
              </a:rPr>
              <a:t>A second guiding principle is that physical insights can lead to surprising and new results in mathematics  </a:t>
            </a:r>
            <a:endParaRPr lang="en-US" sz="2800" dirty="0">
              <a:solidFill>
                <a:srgbClr val="2692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43" y="5473005"/>
            <a:ext cx="912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Such insights are a great success - just as profound and notable as an experimental confirmation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of a theoretical prediction.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52" y="36427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This quest has led to ever more sophisticated mathematics…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1000" y="117802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 Of 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Holomorphy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vs. S-duality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8600" y="1009963"/>
                <a:ext cx="504552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The definition of the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𝒩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theory depends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on a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09963"/>
                <a:ext cx="5045529" cy="1569660"/>
              </a:xfrm>
              <a:prstGeom prst="rect">
                <a:avLst/>
              </a:prstGeom>
              <a:blipFill>
                <a:blip r:embed="rId3"/>
                <a:stretch>
                  <a:fillRect l="-3144" t="-5058" b="-1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191000" y="1241967"/>
                <a:ext cx="4800600" cy="1234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1241967"/>
                <a:ext cx="4800600" cy="12349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6725" y="2833971"/>
                <a:ext cx="8210550" cy="112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FF"/>
                    </a:solidFill>
                  </a:rPr>
                  <a:t>S-duality:  Physical quantities only depend on the isomorphism class of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ℂ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/(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en-US" sz="32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2833971"/>
                <a:ext cx="8210550" cy="1122295"/>
              </a:xfrm>
              <a:prstGeom prst="rect">
                <a:avLst/>
              </a:prstGeom>
              <a:blipFill>
                <a:blip r:embed="rId5"/>
                <a:stretch>
                  <a:fillRect l="-1932" t="-7065" b="-1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0" y="4080939"/>
                <a:ext cx="9144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Formal arguments: The path integral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is both a modular form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and holomorphic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80939"/>
                <a:ext cx="9144000" cy="1077218"/>
              </a:xfrm>
              <a:prstGeom prst="rect">
                <a:avLst/>
              </a:prstGeom>
              <a:blipFill>
                <a:blip r:embed="rId6"/>
                <a:stretch>
                  <a:fillRect l="-1667" t="-6780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886" y="5372703"/>
                <a:ext cx="89916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Problem: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ℂ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ℙ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There is no suitable modular form of the required weight and multiplier system!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" y="5372703"/>
                <a:ext cx="8991600" cy="1077218"/>
              </a:xfrm>
              <a:prstGeom prst="rect">
                <a:avLst/>
              </a:prstGeom>
              <a:blipFill>
                <a:blip r:embed="rId7"/>
                <a:stretch>
                  <a:fillRect l="-1763" t="-6780" r="-678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850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29343" y="1070952"/>
                <a:ext cx="7924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Resolution: The path integral is modular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, but not holomorphic.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43" y="1070952"/>
                <a:ext cx="7924800" cy="1323439"/>
              </a:xfrm>
              <a:prstGeom prst="rect">
                <a:avLst/>
              </a:prstGeom>
              <a:blipFill>
                <a:blip r:embed="rId3"/>
                <a:stretch>
                  <a:fillRect l="-1077" t="-8295" r="-238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74171" y="2554776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It is </a:t>
            </a:r>
            <a:r>
              <a:rPr lang="en-US" sz="4000" dirty="0">
                <a:solidFill>
                  <a:srgbClr val="FF0000"/>
                </a:solidFill>
              </a:rPr>
              <a:t>a </a:t>
            </a:r>
            <a:r>
              <a:rPr lang="en-US" sz="4000" dirty="0" err="1">
                <a:solidFill>
                  <a:srgbClr val="FF0000"/>
                </a:solidFill>
              </a:rPr>
              <a:t>nonholomorphic</a:t>
            </a:r>
            <a:r>
              <a:rPr lang="en-US" sz="4000" dirty="0">
                <a:solidFill>
                  <a:srgbClr val="FF0000"/>
                </a:solidFill>
              </a:rPr>
              <a:t> completion 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of </a:t>
            </a:r>
            <a:r>
              <a:rPr lang="en-US" sz="4000" dirty="0">
                <a:solidFill>
                  <a:srgbClr val="FF0000"/>
                </a:solidFill>
              </a:rPr>
              <a:t>a mock modular form.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97972" y="5638800"/>
                <a:ext cx="91548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depends on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𝔰𝔭𝔦𝔫</m:t>
                    </m:r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B050"/>
                    </a:solidFill>
                  </a:rPr>
                  <a:t>structure.  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7972" y="5638800"/>
                <a:ext cx="9154886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6043" y="4154976"/>
                <a:ext cx="7391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7030A0"/>
                    </a:solidFill>
                  </a:rPr>
                  <a:t>Now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, not just its integrand, is a mock modular form (of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043" y="4154976"/>
                <a:ext cx="7391400" cy="1200329"/>
              </a:xfrm>
              <a:prstGeom prst="rect">
                <a:avLst/>
              </a:prstGeom>
              <a:blipFill>
                <a:blip r:embed="rId5"/>
                <a:stretch>
                  <a:fillRect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>
              <a:xfrm>
                <a:off x="364671" y="0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To The Rescue </a:t>
                </a:r>
                <a:endParaRPr lang="en-US" dirty="0"/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64671" y="0"/>
                <a:ext cx="8229600" cy="1143000"/>
              </a:xfrm>
              <a:blipFill>
                <a:blip r:embed="rId6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48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14399" y="1552507"/>
                <a:ext cx="8153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=9 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𝑎𝑑𝑃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</a:t>
                </a:r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1552507"/>
                <a:ext cx="8153400" cy="769441"/>
              </a:xfrm>
              <a:prstGeom prst="rect">
                <a:avLst/>
              </a:prstGeom>
              <a:blipFill>
                <a:blip r:embed="rId3"/>
                <a:stretch>
                  <a:fillRect l="-2992" t="-15873" b="-380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036" y="2354605"/>
                <a:ext cx="9144000" cy="175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acc>
                        </m:sub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4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4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sz="4000" b="0" i="1" smtClean="0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𝑑𝑢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4000" b="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36" y="2354605"/>
                <a:ext cx="9144000" cy="17572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2379" y="548640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This case should be compared with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result of </a:t>
            </a:r>
            <a:r>
              <a:rPr lang="en-US" sz="3600" dirty="0" err="1" smtClean="0">
                <a:solidFill>
                  <a:srgbClr val="FF0000"/>
                </a:solidFill>
              </a:rPr>
              <a:t>Vafa</a:t>
            </a:r>
            <a:r>
              <a:rPr lang="en-US" sz="3600" dirty="0" smtClean="0">
                <a:solidFill>
                  <a:srgbClr val="FF0000"/>
                </a:solidFill>
              </a:rPr>
              <a:t>-Witten for </a:t>
            </a:r>
            <a:r>
              <a:rPr lang="en-US" sz="3600" i="1" dirty="0" smtClean="0">
                <a:solidFill>
                  <a:srgbClr val="FF0000"/>
                </a:solidFill>
              </a:rPr>
              <a:t>N=4</a:t>
            </a:r>
            <a:r>
              <a:rPr lang="en-US" sz="3600" dirty="0" smtClean="0">
                <a:solidFill>
                  <a:srgbClr val="FF0000"/>
                </a:solidFill>
              </a:rPr>
              <a:t> SYM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90800" y="859758"/>
                <a:ext cx="41124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00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≔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a:rPr lang="en-US" sz="4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40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859758"/>
                <a:ext cx="4112472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9614" y="-156664"/>
            <a:ext cx="8229600" cy="1143000"/>
          </a:xfrm>
        </p:spPr>
        <p:txBody>
          <a:bodyPr/>
          <a:lstStyle/>
          <a:p>
            <a:r>
              <a:rPr lang="en-US" sz="6000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7071" y="4286071"/>
                <a:ext cx="7924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C00000"/>
                    </a:solidFill>
                  </a:rPr>
                  <a:t>Fourier expansion of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is related to class numbers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71" y="4286071"/>
                <a:ext cx="7924800" cy="1200329"/>
              </a:xfrm>
              <a:prstGeom prst="rect">
                <a:avLst/>
              </a:prstGeom>
              <a:blipFill>
                <a:blip r:embed="rId6"/>
                <a:stretch>
                  <a:fillRect l="-77" t="-7614" r="-115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00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542" y="3193188"/>
            <a:ext cx="9144000" cy="24365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43" y="-299543"/>
            <a:ext cx="8229600" cy="1143000"/>
          </a:xfrm>
        </p:spPr>
        <p:txBody>
          <a:bodyPr/>
          <a:lstStyle/>
          <a:p>
            <a:r>
              <a:rPr lang="en-US" dirty="0" smtClean="0"/>
              <a:t>Class S: Conjecture A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657" y="572464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Nontrivial checks: Pure SU(N) </a:t>
            </a:r>
            <a:r>
              <a:rPr lang="en-US" sz="2000" dirty="0" smtClean="0">
                <a:solidFill>
                  <a:srgbClr val="002060"/>
                </a:solidFill>
              </a:rPr>
              <a:t>[M. Marino &amp; G. Moore] </a:t>
            </a: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&amp; simplest non-</a:t>
            </a:r>
            <a:r>
              <a:rPr lang="en-US" sz="3200" dirty="0" err="1" smtClean="0">
                <a:solidFill>
                  <a:srgbClr val="7030A0"/>
                </a:solidFill>
              </a:rPr>
              <a:t>Lagrangian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[Moore-</a:t>
            </a:r>
            <a:r>
              <a:rPr lang="en-US" dirty="0" err="1" smtClean="0">
                <a:solidFill>
                  <a:srgbClr val="002060"/>
                </a:solidFill>
              </a:rPr>
              <a:t>Nidaiev</a:t>
            </a:r>
            <a:r>
              <a:rPr lang="en-US" dirty="0" smtClean="0">
                <a:solidFill>
                  <a:srgbClr val="002060"/>
                </a:solidFill>
              </a:rPr>
              <a:t>]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382994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Conjecture A: For all </a:t>
            </a:r>
            <a:r>
              <a:rPr lang="en-US" sz="3200" dirty="0" err="1" smtClean="0">
                <a:solidFill>
                  <a:srgbClr val="FFFF00"/>
                </a:solidFill>
              </a:rPr>
              <a:t>Lagrangian</a:t>
            </a:r>
            <a:r>
              <a:rPr lang="en-US" sz="3200" dirty="0" smtClean="0">
                <a:solidFill>
                  <a:srgbClr val="FFFF00"/>
                </a:solidFill>
              </a:rPr>
              <a:t> and all class S theories the four-manifold invariants can be written in terms of </a:t>
            </a:r>
            <a:r>
              <a:rPr lang="en-US" sz="3200" dirty="0" err="1" smtClean="0">
                <a:solidFill>
                  <a:srgbClr val="FFFF00"/>
                </a:solidFill>
              </a:rPr>
              <a:t>Seiberg</a:t>
            </a:r>
            <a:r>
              <a:rPr lang="en-US" sz="3200" dirty="0" smtClean="0">
                <a:solidFill>
                  <a:srgbClr val="FFFF00"/>
                </a:solidFill>
              </a:rPr>
              <a:t>-Witten invariants, using formulae generalizing the Witten conjecture.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614" y="2021067"/>
            <a:ext cx="895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Not always described by an action principle – somewhat more mysterious. 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631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Another class of theories is derived from </a:t>
            </a:r>
          </a:p>
          <a:p>
            <a:pPr algn="ctr"/>
            <a:r>
              <a:rPr lang="en-US" sz="3200" i="1" dirty="0" smtClean="0">
                <a:solidFill>
                  <a:srgbClr val="0000FF"/>
                </a:solidFill>
              </a:rPr>
              <a:t>six-dimensional</a:t>
            </a:r>
            <a:r>
              <a:rPr lang="en-US" sz="3200" dirty="0" smtClean="0">
                <a:solidFill>
                  <a:srgbClr val="0000FF"/>
                </a:solidFill>
              </a:rPr>
              <a:t> QFT by compactification on a Riemann surface C. </a:t>
            </a:r>
            <a:r>
              <a:rPr lang="en-US" sz="1600" dirty="0" smtClean="0">
                <a:solidFill>
                  <a:srgbClr val="0000FF"/>
                </a:solidFill>
              </a:rPr>
              <a:t>[</a:t>
            </a:r>
            <a:r>
              <a:rPr lang="en-US" sz="1600" dirty="0" err="1" smtClean="0">
                <a:solidFill>
                  <a:srgbClr val="0000FF"/>
                </a:solidFill>
              </a:rPr>
              <a:t>Lerche</a:t>
            </a:r>
            <a:r>
              <a:rPr lang="en-US" sz="1600" dirty="0" smtClean="0">
                <a:solidFill>
                  <a:srgbClr val="0000FF"/>
                </a:solidFill>
              </a:rPr>
              <a:t> et. al.; Witten; </a:t>
            </a:r>
            <a:r>
              <a:rPr lang="en-US" sz="1600" dirty="0" err="1" smtClean="0">
                <a:solidFill>
                  <a:srgbClr val="0000FF"/>
                </a:solidFill>
              </a:rPr>
              <a:t>Gaiotto</a:t>
            </a:r>
            <a:r>
              <a:rPr lang="en-US" sz="1600" dirty="0" smtClean="0">
                <a:solidFill>
                  <a:srgbClr val="0000FF"/>
                </a:solidFill>
              </a:rPr>
              <a:t>; </a:t>
            </a:r>
            <a:r>
              <a:rPr lang="en-US" sz="1600" dirty="0" err="1" smtClean="0">
                <a:solidFill>
                  <a:srgbClr val="0000FF"/>
                </a:solidFill>
              </a:rPr>
              <a:t>Gaiotto,Moore,Neitzke</a:t>
            </a:r>
            <a:r>
              <a:rPr lang="en-US" sz="1600" dirty="0" smtClean="0">
                <a:solidFill>
                  <a:srgbClr val="0000FF"/>
                </a:solidFill>
              </a:rPr>
              <a:t>]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2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22" y="0"/>
            <a:ext cx="8229600" cy="1143000"/>
          </a:xfrm>
        </p:spPr>
        <p:txBody>
          <a:bodyPr/>
          <a:lstStyle/>
          <a:p>
            <a:r>
              <a:rPr lang="en-US" dirty="0" smtClean="0"/>
              <a:t>Family Donaldson Invariants – 1.1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4942" y="1371600"/>
            <a:ext cx="7710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interesting generalization to invariants for families of four-manifolds. </a:t>
            </a:r>
            <a:endParaRPr 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53530" y="4953000"/>
                <a:ext cx="6553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𝑍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∈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𝐻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𝐵𝐷𝑖𝑓𝑓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30" y="4953000"/>
                <a:ext cx="65532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79359" y="2895600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Mentioned by Donaldson long ago. Little work has been done.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7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50" y="0"/>
            <a:ext cx="8229600" cy="1143000"/>
          </a:xfrm>
        </p:spPr>
        <p:txBody>
          <a:bodyPr/>
          <a:lstStyle/>
          <a:p>
            <a:r>
              <a:rPr lang="en-US" dirty="0" smtClean="0"/>
              <a:t>Family Donaldson Invariants – 1.2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34941" y="1634908"/>
                <a:ext cx="6813532" cy="1225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〈</m:t>
                      </m:r>
                      <m:func>
                        <m:func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 </m:t>
                          </m:r>
                          <m:nary>
                            <m:naryPr>
                              <m:supHide m:val="on"/>
                              <m:ctrlP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Ψ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𝜇𝜈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) 〉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41" y="1634908"/>
                <a:ext cx="6813532" cy="12250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2781991"/>
                <a:ext cx="921572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Closed &amp; horizontal diff(X)-</a:t>
                </a:r>
                <a:r>
                  <a:rPr lang="en-US" sz="4400" dirty="0" err="1" smtClean="0">
                    <a:solidFill>
                      <a:srgbClr val="0000FF"/>
                    </a:solidFill>
                  </a:rPr>
                  <a:t>equivariant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 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differential form on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/>
                      </a:rPr>
                      <m:t>𝑀𝑒𝑡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/>
                      </a:rPr>
                      <m:t>𝑋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81991"/>
                <a:ext cx="9215728" cy="1446550"/>
              </a:xfrm>
              <a:prstGeom prst="rect">
                <a:avLst/>
              </a:prstGeom>
              <a:blipFill>
                <a:blip r:embed="rId3"/>
                <a:stretch>
                  <a:fillRect l="-2183"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47275" y="4228541"/>
                <a:ext cx="7758662" cy="881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B050"/>
                    </a:solidFill>
                  </a:rPr>
                  <a:t>Descends to </a:t>
                </a:r>
                <a:r>
                  <a:rPr lang="en-US" sz="3200" dirty="0" err="1" smtClean="0">
                    <a:solidFill>
                      <a:srgbClr val="00B050"/>
                    </a:solidFill>
                  </a:rPr>
                  <a:t>cohomology</a:t>
                </a:r>
                <a:r>
                  <a:rPr lang="en-US" sz="3200" dirty="0" smtClean="0">
                    <a:solidFill>
                      <a:srgbClr val="00B050"/>
                    </a:solidFill>
                  </a:rPr>
                  <a:t> class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/>
                      </a:rPr>
                      <m:t>(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𝑀𝑒𝑡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</m:d>
                      </m:num>
                      <m:den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𝐷𝑖𝑓𝑓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  <m:t>𝑋</m:t>
                            </m:r>
                          </m:e>
                        </m:d>
                      </m:den>
                    </m:f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75" y="4228541"/>
                <a:ext cx="7758662" cy="881844"/>
              </a:xfrm>
              <a:prstGeom prst="rect">
                <a:avLst/>
              </a:prstGeom>
              <a:blipFill>
                <a:blip r:embed="rId4"/>
                <a:stretch>
                  <a:fillRect l="-1964" b="-4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99334" y="5008058"/>
            <a:ext cx="60545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Conjecture B: These are the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family Donaldson invariants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031" y="104246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Couple to ``topologically twisted supergravity’’ </a:t>
            </a:r>
            <a:endParaRPr lang="en-US" sz="3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629" y="633149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Under discussion with J. Cushing, M. </a:t>
            </a:r>
            <a:r>
              <a:rPr lang="en-US" sz="2400" dirty="0" err="1" smtClean="0"/>
              <a:t>Rocek</a:t>
            </a:r>
            <a:r>
              <a:rPr lang="en-US" sz="2400" dirty="0" smtClean="0"/>
              <a:t>, and V. </a:t>
            </a:r>
            <a:r>
              <a:rPr lang="en-US" sz="2400" dirty="0" err="1" smtClean="0"/>
              <a:t>Saxena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103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9" grpId="0"/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Some references for evaluation of modular integrals: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-10886" y="1752600"/>
            <a:ext cx="9220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H. Peterson, Math. Ann. 127, 33 (1954)</a:t>
            </a: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Dixon-</a:t>
            </a:r>
            <a:r>
              <a:rPr lang="en-US" sz="2800" dirty="0" err="1" smtClean="0">
                <a:solidFill>
                  <a:srgbClr val="0000FF"/>
                </a:solidFill>
              </a:rPr>
              <a:t>Kaplunovsky</a:t>
            </a:r>
            <a:r>
              <a:rPr lang="en-US" sz="2800" dirty="0" smtClean="0">
                <a:solidFill>
                  <a:srgbClr val="0000FF"/>
                </a:solidFill>
              </a:rPr>
              <a:t>-Louis, </a:t>
            </a:r>
            <a:r>
              <a:rPr lang="en-US" sz="2800" dirty="0" err="1">
                <a:solidFill>
                  <a:srgbClr val="0000FF"/>
                </a:solidFill>
              </a:rPr>
              <a:t>Nucl</a:t>
            </a:r>
            <a:r>
              <a:rPr lang="en-US" sz="2800" dirty="0">
                <a:solidFill>
                  <a:srgbClr val="0000FF"/>
                </a:solidFill>
              </a:rPr>
              <a:t>. Phys. B329 (1990) 27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Harvey-Moore,  </a:t>
            </a:r>
            <a:r>
              <a:rPr lang="en-US" sz="2800" dirty="0" err="1" smtClean="0">
                <a:solidFill>
                  <a:srgbClr val="0000FF"/>
                </a:solidFill>
              </a:rPr>
              <a:t>Nucl</a:t>
            </a:r>
            <a:r>
              <a:rPr lang="en-US" sz="2800" dirty="0" smtClean="0">
                <a:solidFill>
                  <a:srgbClr val="0000FF"/>
                </a:solidFill>
              </a:rPr>
              <a:t>. Phys. B463 (1996) 315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smtClean="0">
                <a:solidFill>
                  <a:srgbClr val="0000FF"/>
                </a:solidFill>
              </a:rPr>
              <a:t>Moore-Witten, Adv. </a:t>
            </a:r>
            <a:r>
              <a:rPr lang="en-US" sz="2800" dirty="0" err="1" smtClean="0">
                <a:solidFill>
                  <a:srgbClr val="0000FF"/>
                </a:solidFill>
              </a:rPr>
              <a:t>Theor</a:t>
            </a:r>
            <a:r>
              <a:rPr lang="en-US" sz="2800" dirty="0" smtClean="0">
                <a:solidFill>
                  <a:srgbClr val="0000FF"/>
                </a:solidFill>
              </a:rPr>
              <a:t>. Math. Phys. 1 (1997) 298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Borcherds</a:t>
            </a:r>
            <a:r>
              <a:rPr lang="en-US" sz="2800" dirty="0" smtClean="0">
                <a:solidFill>
                  <a:srgbClr val="FF0000"/>
                </a:solidFill>
              </a:rPr>
              <a:t>, Inv. Math. 132 (1998) 491    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Brunnier-Funke</a:t>
            </a:r>
            <a:r>
              <a:rPr lang="en-US" sz="2800" dirty="0" smtClean="0">
                <a:solidFill>
                  <a:srgbClr val="FF0000"/>
                </a:solidFill>
              </a:rPr>
              <a:t>, Duke Math J. 125.1 (2004)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FF0000"/>
                </a:solidFill>
              </a:rPr>
              <a:t>Bringmann-Diamantis-Ehlen</a:t>
            </a:r>
            <a:r>
              <a:rPr lang="en-US" sz="2800" dirty="0" smtClean="0">
                <a:solidFill>
                  <a:srgbClr val="FF0000"/>
                </a:solidFill>
              </a:rPr>
              <a:t>, Int. Math. Res. Not. (2017)</a:t>
            </a:r>
          </a:p>
          <a:p>
            <a:pPr marL="342900" indent="-342900">
              <a:buAutoNum type="arabicPeriod"/>
            </a:pPr>
            <a:r>
              <a:rPr lang="en-US" sz="2800" dirty="0" err="1" smtClean="0">
                <a:solidFill>
                  <a:srgbClr val="0000FF"/>
                </a:solidFill>
              </a:rPr>
              <a:t>Korpas</a:t>
            </a:r>
            <a:r>
              <a:rPr lang="en-US" sz="2800" dirty="0" smtClean="0">
                <a:solidFill>
                  <a:srgbClr val="0000FF"/>
                </a:solidFill>
              </a:rPr>
              <a:t>-</a:t>
            </a:r>
            <a:r>
              <a:rPr lang="en-US" sz="2800" dirty="0" err="1" smtClean="0">
                <a:solidFill>
                  <a:srgbClr val="0000FF"/>
                </a:solidFill>
              </a:rPr>
              <a:t>Manschot</a:t>
            </a:r>
            <a:r>
              <a:rPr lang="en-US" sz="2800" dirty="0" smtClean="0">
                <a:solidFill>
                  <a:srgbClr val="0000FF"/>
                </a:solidFill>
              </a:rPr>
              <a:t>-Moore-</a:t>
            </a:r>
            <a:r>
              <a:rPr lang="en-US" sz="2800" dirty="0" err="1" smtClean="0">
                <a:solidFill>
                  <a:srgbClr val="0000FF"/>
                </a:solidFill>
              </a:rPr>
              <a:t>Nidaiev</a:t>
            </a:r>
            <a:r>
              <a:rPr lang="en-US" sz="2800" dirty="0" smtClean="0">
                <a:solidFill>
                  <a:srgbClr val="0000FF"/>
                </a:solidFill>
              </a:rPr>
              <a:t>,  e-print arXiv:1910.13410 </a:t>
            </a:r>
          </a:p>
        </p:txBody>
      </p:sp>
    </p:spTree>
    <p:extLst>
      <p:ext uri="{BB962C8B-B14F-4D97-AF65-F5344CB8AC3E}">
        <p14:creationId xmlns:p14="http://schemas.microsoft.com/office/powerpoint/2010/main" val="337184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2" y="1229002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   I will explain just one emblematic example of a remarkable convergence </a:t>
            </a:r>
          </a:p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of physical and mathematical ideas.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 smtClean="0"/>
              <a:t>Today: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23562</TotalTime>
  <Words>6876</Words>
  <Application>Microsoft Office PowerPoint</Application>
  <PresentationFormat>On-screen Show (4:3)</PresentationFormat>
  <Paragraphs>659</Paragraphs>
  <Slides>87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Cambria Math</vt:lpstr>
      <vt:lpstr>GiovanniStd-Book</vt:lpstr>
      <vt:lpstr>Office Theme</vt:lpstr>
      <vt:lpstr>PowerPoint Presentation</vt:lpstr>
      <vt:lpstr>PowerPoint Presentation</vt:lpstr>
      <vt:lpstr>Phys-i-cal Math-e-ma-tics, n. </vt:lpstr>
      <vt:lpstr>1931: Dirac’s Paper on Monopoles</vt:lpstr>
      <vt:lpstr>1972: Dyson’s Announcement</vt:lpstr>
      <vt:lpstr>PowerPoint Presentation</vt:lpstr>
      <vt:lpstr>PowerPoint Presentation</vt:lpstr>
      <vt:lpstr>Physical Mathematics</vt:lpstr>
      <vt:lpstr>Today: </vt:lpstr>
      <vt:lpstr>PowerPoint Presentation</vt:lpstr>
      <vt:lpstr>Four Dimensional  Differentiable Topology</vt:lpstr>
      <vt:lpstr>PowerPoint Presentation</vt:lpstr>
      <vt:lpstr>Nuclear Force</vt:lpstr>
      <vt:lpstr>PowerPoint Presentation</vt:lpstr>
      <vt:lpstr>Mathematical Formulation Of The Strong Force: Yang-Mills Theory</vt:lpstr>
      <vt:lpstr>PowerPoint Presentation</vt:lpstr>
      <vt:lpstr>PowerPoint Presentation</vt:lpstr>
      <vt:lpstr>PowerPoint Presentation</vt:lpstr>
      <vt:lpstr>Instantons -1.1</vt:lpstr>
      <vt:lpstr>Reminder On Self-Duality</vt:lpstr>
      <vt:lpstr>Instantons – 1.2 </vt:lpstr>
      <vt:lpstr>Meanwhile, back at the ranch</vt:lpstr>
      <vt:lpstr>PowerPoint Presentation</vt:lpstr>
      <vt:lpstr>Donaldson Invariants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Turning Point: Atiyah’s Question:</vt:lpstr>
      <vt:lpstr>PowerPoint Presentation</vt:lpstr>
      <vt:lpstr>Witten’s Answer</vt:lpstr>
      <vt:lpstr>PowerPoint Presentation</vt:lpstr>
      <vt:lpstr>N=2 Super-Yang-Mills Theory</vt:lpstr>
      <vt:lpstr>Topological Twisting</vt:lpstr>
      <vt:lpstr>Observables In Witten’s Theory</vt:lpstr>
      <vt:lpstr>Localization</vt:lpstr>
      <vt:lpstr>PowerPoint Presentation</vt:lpstr>
      <vt:lpstr>PowerPoint Presentation</vt:lpstr>
      <vt:lpstr>Quantum Field Theory</vt:lpstr>
      <vt:lpstr>PowerPoint Presentation</vt:lpstr>
      <vt:lpstr>PowerPoint Presentation</vt:lpstr>
      <vt:lpstr>PowerPoint Presentation</vt:lpstr>
      <vt:lpstr>PowerPoint Presentation</vt:lpstr>
      <vt:lpstr>Low Energy Effective Theory – 1.1</vt:lpstr>
      <vt:lpstr>Low Energy Effective Theory – 1.2</vt:lpstr>
      <vt:lpstr>Moduli Spaces Of Vacua</vt:lpstr>
      <vt:lpstr>Spontaneous Symmetry Breaking</vt:lpstr>
      <vt:lpstr>Seiberg-Witten Paper</vt:lpstr>
      <vt:lpstr>Local System Of Charges</vt:lpstr>
      <vt:lpstr>PowerPoint Presentation</vt:lpstr>
      <vt:lpstr>Seiberg-Witten Theory - II</vt:lpstr>
      <vt:lpstr>SUMMING OVER VACUA</vt:lpstr>
      <vt:lpstr>Evaluate Z_DW (S)  Using LEET</vt:lpstr>
      <vt:lpstr>Preliminary Comments On Z_u</vt:lpstr>
      <vt:lpstr>Contributions From u_j</vt:lpstr>
      <vt:lpstr>PowerPoint Presentation</vt:lpstr>
      <vt:lpstr>Witten Conjecture</vt:lpstr>
      <vt:lpstr>PowerPoint Presentation</vt:lpstr>
      <vt:lpstr>PowerPoint Presentation</vt:lpstr>
      <vt:lpstr>Mad Dash After A Breakthrough</vt:lpstr>
      <vt:lpstr>Comments On The Witten Conjecture</vt:lpstr>
      <vt:lpstr>PowerPoint Presentation</vt:lpstr>
      <vt:lpstr>u-Plane Integral Z_u</vt:lpstr>
      <vt:lpstr>u-Plane: Recent Progress 1.1</vt:lpstr>
      <vt:lpstr>u-Plane: Recent Progress 1.2</vt:lpstr>
      <vt:lpstr>PowerPoint Presentation</vt:lpstr>
      <vt:lpstr>Relation To Mock Modular Forms – 1.1</vt:lpstr>
      <vt:lpstr>Relation To Mock Modular Forms – 1.2</vt:lpstr>
      <vt:lpstr>Doing The Integral </vt:lpstr>
      <vt:lpstr>Examples 1.1</vt:lpstr>
      <vt:lpstr>Examples 1.2</vt:lpstr>
      <vt:lpstr>Examples 1.3</vt:lpstr>
      <vt:lpstr>PowerPoint Presentation</vt:lpstr>
      <vt:lpstr>PowerPoint Presentation</vt:lpstr>
      <vt:lpstr>FUTURE DIRECTIONS</vt:lpstr>
      <vt:lpstr>What About Other N=2 Theories? </vt:lpstr>
      <vt:lpstr>How Lagrangian Theories Generalize Donaldson Invariants </vt:lpstr>
      <vt:lpstr>Example:  SU(2) N=2^∗</vt:lpstr>
      <vt:lpstr>PowerPoint Presentation</vt:lpstr>
      <vt:lpstr>Z_u  To The Rescue </vt:lpstr>
      <vt:lpstr>Example</vt:lpstr>
      <vt:lpstr>Class S: Conjecture A </vt:lpstr>
      <vt:lpstr>Family Donaldson Invariants – 1.1</vt:lpstr>
      <vt:lpstr>Family Donaldson Invariants – 1.2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Greg Moore</cp:lastModifiedBy>
  <cp:revision>2959</cp:revision>
  <cp:lastPrinted>2020-01-13T20:06:22Z</cp:lastPrinted>
  <dcterms:created xsi:type="dcterms:W3CDTF">2012-07-01T03:15:52Z</dcterms:created>
  <dcterms:modified xsi:type="dcterms:W3CDTF">2020-01-18T17:39:09Z</dcterms:modified>
</cp:coreProperties>
</file>