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426" r:id="rId2"/>
    <p:sldId id="427" r:id="rId3"/>
    <p:sldId id="428" r:id="rId4"/>
    <p:sldId id="429" r:id="rId5"/>
    <p:sldId id="300" r:id="rId6"/>
    <p:sldId id="301" r:id="rId7"/>
    <p:sldId id="313" r:id="rId8"/>
    <p:sldId id="304" r:id="rId9"/>
    <p:sldId id="425" r:id="rId10"/>
    <p:sldId id="303" r:id="rId11"/>
    <p:sldId id="306" r:id="rId12"/>
    <p:sldId id="296" r:id="rId13"/>
    <p:sldId id="420" r:id="rId14"/>
    <p:sldId id="308" r:id="rId15"/>
    <p:sldId id="307" r:id="rId16"/>
    <p:sldId id="362" r:id="rId17"/>
    <p:sldId id="363" r:id="rId18"/>
    <p:sldId id="312" r:id="rId19"/>
    <p:sldId id="302" r:id="rId20"/>
    <p:sldId id="433" r:id="rId21"/>
    <p:sldId id="366" r:id="rId22"/>
    <p:sldId id="364" r:id="rId23"/>
    <p:sldId id="419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7" r:id="rId32"/>
    <p:sldId id="378" r:id="rId33"/>
    <p:sldId id="430" r:id="rId34"/>
    <p:sldId id="431" r:id="rId35"/>
    <p:sldId id="432" r:id="rId36"/>
    <p:sldId id="381" r:id="rId37"/>
    <p:sldId id="382" r:id="rId38"/>
    <p:sldId id="379" r:id="rId39"/>
    <p:sldId id="383" r:id="rId40"/>
    <p:sldId id="384" r:id="rId41"/>
    <p:sldId id="385" r:id="rId42"/>
    <p:sldId id="442" r:id="rId43"/>
    <p:sldId id="387" r:id="rId44"/>
    <p:sldId id="388" r:id="rId45"/>
    <p:sldId id="389" r:id="rId46"/>
    <p:sldId id="391" r:id="rId47"/>
    <p:sldId id="396" r:id="rId48"/>
    <p:sldId id="397" r:id="rId49"/>
    <p:sldId id="398" r:id="rId50"/>
    <p:sldId id="399" r:id="rId51"/>
    <p:sldId id="400" r:id="rId52"/>
    <p:sldId id="402" r:id="rId53"/>
    <p:sldId id="422" r:id="rId54"/>
    <p:sldId id="408" r:id="rId55"/>
    <p:sldId id="436" r:id="rId56"/>
    <p:sldId id="414" r:id="rId57"/>
    <p:sldId id="441" r:id="rId58"/>
    <p:sldId id="413" r:id="rId59"/>
    <p:sldId id="437" r:id="rId60"/>
    <p:sldId id="438" r:id="rId61"/>
    <p:sldId id="439" r:id="rId62"/>
    <p:sldId id="440" r:id="rId63"/>
    <p:sldId id="415" r:id="rId64"/>
    <p:sldId id="435" r:id="rId65"/>
    <p:sldId id="416" r:id="rId66"/>
    <p:sldId id="434" r:id="rId67"/>
    <p:sldId id="417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026"/>
    <a:srgbClr val="5F5F5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3" autoAdjust="0"/>
    <p:restoredTop sz="94660"/>
  </p:normalViewPr>
  <p:slideViewPr>
    <p:cSldViewPr snapToGrid="0">
      <p:cViewPr varScale="1">
        <p:scale>
          <a:sx n="95" d="100"/>
          <a:sy n="95" d="100"/>
        </p:scale>
        <p:origin x="-1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E448F-D33D-4D65-9A9A-018F33BC5412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D1E47-6A3B-4BC0-BCC9-13AF1D284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79672-9C21-4056-B472-56F65A9BFAF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79672-9C21-4056-B472-56F65A9BFAF9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79672-9C21-4056-B472-56F65A9BFAF9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CDA57CE-94B0-445D-ADCD-B463BD0426F5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79672-9C21-4056-B472-56F65A9BFAF9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79672-9C21-4056-B472-56F65A9BFAF9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79672-9C21-4056-B472-56F65A9BFAF9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79672-9C21-4056-B472-56F65A9BFAF9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BA9B-DB38-4322-A8AE-F32D55CD8C2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79672-9C21-4056-B472-56F65A9BFAF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31A5C-1A7C-4CC6-8CEA-F93EF51C376A}" type="slidenum">
              <a:rPr lang="zh-CN" altLang="en-US"/>
              <a:pPr/>
              <a:t>33</a:t>
            </a:fld>
            <a:endParaRPr lang="en-US" altLang="zh-CN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0337D5-AA60-43ED-AFE6-484FF1134559}" type="slidenum">
              <a:rPr lang="zh-CN" altLang="en-US"/>
              <a:pPr/>
              <a:t>34</a:t>
            </a:fld>
            <a:endParaRPr lang="en-US" altLang="zh-CN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79672-9C21-4056-B472-56F65A9BFAF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79672-9C21-4056-B472-56F65A9BFAF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422" y="4344025"/>
            <a:ext cx="5485158" cy="4114488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2775F17F-711B-4884-BEC0-91546D11D05F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AC13C5BF-FFDE-417F-8AFA-94FF8B1E6D36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PPT_intropage_pr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3AD8C4-F7A0-4653-8C34-B085F6B6FD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4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4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3BE4C0-0616-45C6-8834-A16018F8DD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A06534-9328-4DCF-A2EC-EDC9E972E4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133B66-B9D6-4643-9B3C-54667C5297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7B24CD-52D0-4C23-9BD3-F79A9E81C8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FF0B0-7E1D-44F6-8D69-0BA8174DEE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052A3C-70D2-410D-9661-487B78382C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AD79A3-714F-44BC-8337-F5A6FB3CC8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7B7E33-4169-48C7-927E-5EBEDADF17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1A5D77-B231-42E8-9029-55AB5C1E19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F5F5F"/>
                </a:solidFill>
              </a:defRPr>
            </a:lvl1pPr>
          </a:lstStyle>
          <a:p>
            <a:fld id="{C10C0FE9-9ED2-4C96-85F4-08954444953B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1" name="Picture 7" descr="RU_units-banner_red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72575" cy="6191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5F5F5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5F5F5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5F5F5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59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7.jpeg"/><Relationship Id="rId4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251520" y="1844824"/>
            <a:ext cx="87154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ko-KR" sz="2800" b="1" dirty="0" smtClean="0">
                <a:solidFill>
                  <a:schemeClr val="bg1"/>
                </a:solidFill>
              </a:rPr>
              <a:t> Atomic-Engineering and 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Topological Insulators</a:t>
            </a:r>
            <a:endParaRPr kumimoji="0" lang="en-US" altLang="ko-KR" sz="2400" b="1" dirty="0">
              <a:solidFill>
                <a:schemeClr val="bg1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1835696" y="2636912"/>
            <a:ext cx="5397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ko-KR" sz="2000" b="1" dirty="0">
                <a:solidFill>
                  <a:schemeClr val="bg1"/>
                </a:solidFill>
              </a:rPr>
              <a:t>Sean (</a:t>
            </a:r>
            <a:r>
              <a:rPr kumimoji="0" lang="en-US" altLang="ko-KR" sz="2000" b="1" dirty="0" err="1">
                <a:solidFill>
                  <a:schemeClr val="bg1"/>
                </a:solidFill>
              </a:rPr>
              <a:t>Seongshik</a:t>
            </a:r>
            <a:r>
              <a:rPr kumimoji="0" lang="en-US" altLang="ko-KR" sz="2000" b="1" dirty="0">
                <a:solidFill>
                  <a:schemeClr val="bg1"/>
                </a:solidFill>
              </a:rPr>
              <a:t>) Oh</a:t>
            </a:r>
          </a:p>
          <a:p>
            <a:pPr algn="ctr"/>
            <a:r>
              <a:rPr kumimoji="0" lang="en-US" altLang="ko-KR" sz="2000" dirty="0">
                <a:solidFill>
                  <a:schemeClr val="bg1"/>
                </a:solidFill>
              </a:rPr>
              <a:t>Assistant Professor in Physics and Astronomy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010400" y="3861048"/>
            <a:ext cx="895350" cy="609600"/>
            <a:chOff x="4416" y="1968"/>
            <a:chExt cx="564" cy="384"/>
          </a:xfrm>
        </p:grpSpPr>
        <p:sp>
          <p:nvSpPr>
            <p:cNvPr id="1036" name="Line 8"/>
            <p:cNvSpPr>
              <a:spLocks noChangeShapeType="1"/>
            </p:cNvSpPr>
            <p:nvPr/>
          </p:nvSpPr>
          <p:spPr bwMode="auto">
            <a:xfrm>
              <a:off x="4512" y="2352"/>
              <a:ext cx="384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Text Box 9"/>
            <p:cNvSpPr txBox="1">
              <a:spLocks noChangeArrowheads="1"/>
            </p:cNvSpPr>
            <p:nvPr/>
          </p:nvSpPr>
          <p:spPr bwMode="auto">
            <a:xfrm>
              <a:off x="4416" y="1968"/>
              <a:ext cx="5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r>
                <a:rPr lang="en-US" altLang="ko-KR" sz="3600" b="1" baseline="-25000">
                  <a:solidFill>
                    <a:schemeClr val="bg1"/>
                  </a:solidFill>
                  <a:ea typeface="Arial Unicode MS" pitchFamily="50" charset="-127"/>
                  <a:cs typeface="Arial Unicode MS" pitchFamily="50" charset="-127"/>
                </a:rPr>
                <a:t>2 nm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914400" y="3861048"/>
            <a:ext cx="3124200" cy="2835275"/>
            <a:chOff x="576" y="1968"/>
            <a:chExt cx="1968" cy="1786"/>
          </a:xfrm>
        </p:grpSpPr>
        <p:graphicFrame>
          <p:nvGraphicFramePr>
            <p:cNvPr id="1026" name="Object 11"/>
            <p:cNvGraphicFramePr>
              <a:graphicFrameLocks noChangeAspect="1"/>
            </p:cNvGraphicFramePr>
            <p:nvPr/>
          </p:nvGraphicFramePr>
          <p:xfrm>
            <a:off x="576" y="2016"/>
            <a:ext cx="1968" cy="1738"/>
          </p:xfrm>
          <a:graphic>
            <a:graphicData uri="http://schemas.openxmlformats.org/presentationml/2006/ole">
              <p:oleObj spid="_x0000_s146434" name="CorelDRAW" r:id="rId3" imgW="3477240" imgH="2879640" progId="">
                <p:embed/>
              </p:oleObj>
            </a:graphicData>
          </a:graphic>
        </p:graphicFrame>
        <p:sp>
          <p:nvSpPr>
            <p:cNvPr id="1033" name="Line 12"/>
            <p:cNvSpPr>
              <a:spLocks noChangeShapeType="1"/>
            </p:cNvSpPr>
            <p:nvPr/>
          </p:nvSpPr>
          <p:spPr bwMode="auto">
            <a:xfrm>
              <a:off x="1980" y="2352"/>
              <a:ext cx="384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Text Box 13"/>
            <p:cNvSpPr txBox="1">
              <a:spLocks noChangeArrowheads="1"/>
            </p:cNvSpPr>
            <p:nvPr/>
          </p:nvSpPr>
          <p:spPr bwMode="auto">
            <a:xfrm>
              <a:off x="1872" y="1968"/>
              <a:ext cx="6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r>
                <a:rPr lang="en-US" altLang="ko-KR" sz="3600" b="1" baseline="-25000">
                  <a:solidFill>
                    <a:schemeClr val="bg1"/>
                  </a:solidFill>
                  <a:ea typeface="Arial Unicode MS" pitchFamily="50" charset="-127"/>
                  <a:cs typeface="Arial Unicode MS" pitchFamily="50" charset="-127"/>
                </a:rPr>
                <a:t>50 </a:t>
              </a:r>
              <a:r>
                <a:rPr lang="en-US" altLang="ko-KR" sz="3600" b="1" baseline="-25000">
                  <a:solidFill>
                    <a:schemeClr val="bg1"/>
                  </a:solidFill>
                  <a:ea typeface="Arial Unicode MS" pitchFamily="50" charset="-127"/>
                  <a:cs typeface="Arial Unicode MS" pitchFamily="50" charset="-127"/>
                  <a:sym typeface="Symbol" pitchFamily="18" charset="2"/>
                </a:rPr>
                <a:t></a:t>
              </a:r>
              <a:r>
                <a:rPr lang="en-US" altLang="ko-KR" sz="3600" b="1" baseline="-25000">
                  <a:solidFill>
                    <a:schemeClr val="bg1"/>
                  </a:solidFill>
                  <a:ea typeface="Arial Unicode MS" pitchFamily="50" charset="-127"/>
                  <a:cs typeface="Arial Unicode MS" pitchFamily="50" charset="-127"/>
                </a:rPr>
                <a:t>m</a:t>
              </a:r>
            </a:p>
          </p:txBody>
        </p:sp>
      </p:grpSp>
      <p:pic>
        <p:nvPicPr>
          <p:cNvPr id="13" name="그림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81697"/>
            <a:ext cx="403803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203848" y="3356992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mbe.rutgers.edu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MBE grown </a:t>
            </a:r>
            <a:r>
              <a:rPr lang="en-US" dirty="0" err="1" smtClean="0"/>
              <a:t>superlattices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t="65686"/>
          <a:stretch>
            <a:fillRect/>
          </a:stretch>
        </p:blipFill>
        <p:spPr bwMode="auto">
          <a:xfrm>
            <a:off x="841017" y="1931831"/>
            <a:ext cx="7417259" cy="409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32" y="2992191"/>
            <a:ext cx="8229600" cy="808038"/>
          </a:xfrm>
        </p:spPr>
        <p:txBody>
          <a:bodyPr/>
          <a:lstStyle/>
          <a:p>
            <a:r>
              <a:rPr lang="en-US" dirty="0" smtClean="0"/>
              <a:t>History of atomic-layer engineering (MBE)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1970s: Birth of Molecular Beam </a:t>
            </a:r>
            <a:r>
              <a:rPr lang="en-US" dirty="0" err="1" smtClean="0"/>
              <a:t>Epitaxy</a:t>
            </a:r>
            <a:endParaRPr lang="en-US" dirty="0"/>
          </a:p>
        </p:txBody>
      </p:sp>
      <p:sp>
        <p:nvSpPr>
          <p:cNvPr id="1026" name="AutoShape 2" descr="Unfortunately we are unable to provide accessible alternative text for this. If you require assistance to access this image, or to obtain a text description, please contact npg@nature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Unfortunately we are unable to provide accessible alternative text for this. If you require assistance to access this image, or to obtain a text description, please contact npg@nature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CHOMBE19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141" y="1568338"/>
            <a:ext cx="2901033" cy="2939288"/>
          </a:xfrm>
          <a:prstGeom prst="rect">
            <a:avLst/>
          </a:prstGeom>
        </p:spPr>
      </p:pic>
      <p:pic>
        <p:nvPicPr>
          <p:cNvPr id="7" name="Picture 6" descr="BellLab19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4398" y="2970593"/>
            <a:ext cx="4523235" cy="3521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761" y="4474766"/>
            <a:ext cx="300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MBE, Bell lab 1970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81847" y="2318196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Modulation doping in </a:t>
            </a:r>
            <a:r>
              <a:rPr lang="en-US" dirty="0" err="1" smtClean="0"/>
              <a:t>GaAs</a:t>
            </a:r>
            <a:r>
              <a:rPr lang="en-US" dirty="0" smtClean="0"/>
              <a:t>/Al(</a:t>
            </a:r>
            <a:r>
              <a:rPr lang="en-US" dirty="0" err="1" smtClean="0"/>
              <a:t>Ga</a:t>
            </a:r>
            <a:r>
              <a:rPr lang="en-US" dirty="0" smtClean="0"/>
              <a:t>)As, </a:t>
            </a:r>
          </a:p>
          <a:p>
            <a:r>
              <a:rPr lang="en-US" dirty="0" smtClean="0"/>
              <a:t>Bell lab 1978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600200"/>
            <a:ext cx="7664450" cy="4419600"/>
            <a:chOff x="533400" y="1676400"/>
            <a:chExt cx="7664919" cy="4419600"/>
          </a:xfrm>
        </p:grpSpPr>
        <p:pic>
          <p:nvPicPr>
            <p:cNvPr id="9219" name="Picture 3" descr="periodic tab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828800"/>
              <a:ext cx="7664919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0" name="Rectangle 4"/>
            <p:cNvSpPr>
              <a:spLocks noChangeArrowheads="1"/>
            </p:cNvSpPr>
            <p:nvPr/>
          </p:nvSpPr>
          <p:spPr bwMode="auto">
            <a:xfrm>
              <a:off x="1447800" y="1676400"/>
              <a:ext cx="4114800" cy="11430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5638800" y="2514600"/>
            <a:ext cx="1295400" cy="2819400"/>
          </a:xfrm>
          <a:prstGeom prst="rect">
            <a:avLst/>
          </a:prstGeom>
          <a:noFill/>
          <a:ln w="5715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5410200" y="2133600"/>
            <a:ext cx="172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Semiconductor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46809" y="1139022"/>
            <a:ext cx="34021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Semiconductor MBE:</a:t>
            </a:r>
          </a:p>
          <a:p>
            <a:pPr algn="ctr"/>
            <a:r>
              <a:rPr lang="en-US" sz="2000" dirty="0" smtClean="0"/>
              <a:t>Si, </a:t>
            </a:r>
            <a:r>
              <a:rPr lang="en-US" sz="2000" dirty="0" err="1" smtClean="0"/>
              <a:t>Ge</a:t>
            </a:r>
            <a:r>
              <a:rPr lang="en-US" sz="2000" dirty="0" smtClean="0"/>
              <a:t>, </a:t>
            </a:r>
            <a:r>
              <a:rPr lang="en-US" sz="2000" dirty="0" err="1" smtClean="0"/>
              <a:t>GaAs</a:t>
            </a:r>
            <a:r>
              <a:rPr lang="en-US" sz="2000" dirty="0" smtClean="0"/>
              <a:t>, </a:t>
            </a:r>
            <a:r>
              <a:rPr lang="en-US" sz="2000" dirty="0" err="1" smtClean="0"/>
              <a:t>GaN</a:t>
            </a:r>
            <a:r>
              <a:rPr lang="en-US" sz="2000" dirty="0" smtClean="0"/>
              <a:t>, </a:t>
            </a:r>
            <a:r>
              <a:rPr lang="en-US" sz="2000" dirty="0" err="1" smtClean="0"/>
              <a:t>AlAs</a:t>
            </a:r>
            <a:r>
              <a:rPr lang="en-US" sz="2000" dirty="0" smtClean="0"/>
              <a:t>, </a:t>
            </a:r>
            <a:r>
              <a:rPr lang="en-US" sz="2000" dirty="0" err="1" smtClean="0"/>
              <a:t>InP</a:t>
            </a:r>
            <a:r>
              <a:rPr lang="en-US" sz="2000" dirty="0" smtClean="0"/>
              <a:t>, </a:t>
            </a:r>
            <a:r>
              <a:rPr lang="en-US" sz="2000" dirty="0" err="1" smtClean="0"/>
              <a:t>InAs</a:t>
            </a:r>
            <a:r>
              <a:rPr lang="en-US" sz="2000" dirty="0" smtClean="0"/>
              <a:t>, …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1980s: Atomic-layer engineering in III-V semiconductors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Discovery of RHEED oscillations in </a:t>
            </a:r>
            <a:r>
              <a:rPr lang="en-US" dirty="0" err="1" smtClean="0"/>
              <a:t>Ga</a:t>
            </a:r>
            <a:r>
              <a:rPr lang="en-US" dirty="0" smtClean="0"/>
              <a:t>(Al)As growth </a:t>
            </a:r>
            <a:r>
              <a:rPr lang="en-US" dirty="0" smtClean="0">
                <a:sym typeface="Wingdings" pitchFamily="2" charset="2"/>
              </a:rPr>
              <a:t> atomic layer-by-layer growth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t="65686" r="52477"/>
          <a:stretch>
            <a:fillRect/>
          </a:stretch>
        </p:blipFill>
        <p:spPr bwMode="auto">
          <a:xfrm>
            <a:off x="5703133" y="2910625"/>
            <a:ext cx="2771165" cy="321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projects.ece.utexas.edu/ece/mrc/groups/street_mbe/Image4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449" y="2849451"/>
            <a:ext cx="4381500" cy="339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1990s: Atomic-layer engineering in complex oxides</a:t>
            </a:r>
            <a:endParaRPr lang="en-US" dirty="0"/>
          </a:p>
        </p:txBody>
      </p:sp>
      <p:pic>
        <p:nvPicPr>
          <p:cNvPr id="5" name="Picture 2" descr="asecondCu18-2212"/>
          <p:cNvPicPr>
            <a:picLocks noChangeAspect="1" noChangeArrowheads="1"/>
          </p:cNvPicPr>
          <p:nvPr/>
        </p:nvPicPr>
        <p:blipFill>
          <a:blip r:embed="rId2" cstate="print">
            <a:lum bright="10000" contrast="50000"/>
          </a:blip>
          <a:srcRect l="11639" t="22766" r="41760" b="20160"/>
          <a:stretch>
            <a:fillRect/>
          </a:stretch>
        </p:blipFill>
        <p:spPr bwMode="auto">
          <a:xfrm>
            <a:off x="6575425" y="4724400"/>
            <a:ext cx="1425575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a1stSr19-2212"/>
          <p:cNvPicPr>
            <a:picLocks noChangeAspect="1" noChangeArrowheads="1"/>
          </p:cNvPicPr>
          <p:nvPr/>
        </p:nvPicPr>
        <p:blipFill>
          <a:blip r:embed="rId3" cstate="print">
            <a:lum bright="10000" contrast="50000"/>
          </a:blip>
          <a:srcRect l="11639" t="22354" r="41760" b="20709"/>
          <a:stretch>
            <a:fillRect/>
          </a:stretch>
        </p:blipFill>
        <p:spPr bwMode="auto">
          <a:xfrm>
            <a:off x="6575425" y="2743200"/>
            <a:ext cx="142557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a19-2212"/>
          <p:cNvPicPr>
            <a:picLocks noChangeAspect="1" noChangeArrowheads="1"/>
          </p:cNvPicPr>
          <p:nvPr/>
        </p:nvPicPr>
        <p:blipFill>
          <a:blip r:embed="rId2" cstate="print">
            <a:lum bright="10000" contrast="50000"/>
          </a:blip>
          <a:srcRect l="11639" t="22766" r="41760" b="20160"/>
          <a:stretch>
            <a:fillRect/>
          </a:stretch>
        </p:blipFill>
        <p:spPr bwMode="auto">
          <a:xfrm>
            <a:off x="1219200" y="2819400"/>
            <a:ext cx="1425575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dSec Sr-18-2212"/>
          <p:cNvPicPr>
            <a:picLocks noChangeAspect="1" noChangeArrowheads="1"/>
          </p:cNvPicPr>
          <p:nvPr/>
        </p:nvPicPr>
        <p:blipFill>
          <a:blip r:embed="rId4" cstate="print">
            <a:lum bright="10000" contrast="50000"/>
          </a:blip>
          <a:srcRect l="11639" t="22766" r="41760" b="20160"/>
          <a:stretch>
            <a:fillRect/>
          </a:stretch>
        </p:blipFill>
        <p:spPr bwMode="auto">
          <a:xfrm>
            <a:off x="1219200" y="4800600"/>
            <a:ext cx="1425575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3810000" y="5591175"/>
            <a:ext cx="1143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810000" y="3990975"/>
            <a:ext cx="1143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810000" y="460057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3810000" y="498157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810000" y="5057775"/>
            <a:ext cx="103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Sr(La)O</a:t>
            </a:r>
            <a:endParaRPr kumimoji="0" lang="en-US" altLang="ko-KR" sz="2000" baseline="-25000">
              <a:latin typeface="Times New Roman" pitchFamily="18" charset="0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810000" y="5743575"/>
            <a:ext cx="1143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3810000" y="3838575"/>
            <a:ext cx="1143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114800" y="4576763"/>
            <a:ext cx="46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Ca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810000" y="4067175"/>
            <a:ext cx="103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Sr(La)O</a:t>
            </a:r>
            <a:endParaRPr kumimoji="0" lang="en-US" altLang="ko-KR" sz="2000" baseline="-25000">
              <a:latin typeface="Times New Roman" pitchFamily="18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953000" y="4752975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CuO</a:t>
            </a:r>
            <a:r>
              <a:rPr kumimoji="0" lang="en-US" altLang="ko-KR" sz="2000" baseline="-25000">
                <a:latin typeface="Times New Roman" pitchFamily="18" charset="0"/>
              </a:rPr>
              <a:t>2</a:t>
            </a:r>
            <a:endParaRPr kumimoji="0" lang="en-US" altLang="ko-KR" sz="2000">
              <a:latin typeface="Times New Roman" pitchFamily="18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953000" y="4371975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CuO</a:t>
            </a:r>
            <a:r>
              <a:rPr kumimoji="0" lang="en-US" altLang="ko-KR" sz="2000" baseline="-25000">
                <a:latin typeface="Times New Roman" pitchFamily="18" charset="0"/>
              </a:rPr>
              <a:t>2</a:t>
            </a:r>
            <a:endParaRPr kumimoji="0" lang="en-US" altLang="ko-KR" sz="2000">
              <a:latin typeface="Times New Roman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105400" y="54387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kumimoji="0" lang="en-US">
              <a:latin typeface="Times New Roman" pitchFamily="18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4953000" y="5438775"/>
            <a:ext cx="947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Bi</a:t>
            </a:r>
            <a:r>
              <a:rPr kumimoji="0" lang="en-US" altLang="ko-KR" sz="2000" baseline="-25000">
                <a:latin typeface="Times New Roman" pitchFamily="18" charset="0"/>
              </a:rPr>
              <a:t>2</a:t>
            </a:r>
            <a:r>
              <a:rPr kumimoji="0" lang="en-US" altLang="ko-KR" sz="2000">
                <a:latin typeface="Times New Roman" pitchFamily="18" charset="0"/>
              </a:rPr>
              <a:t>O</a:t>
            </a:r>
            <a:r>
              <a:rPr kumimoji="0" lang="en-US" altLang="ko-KR" sz="2000" baseline="-25000">
                <a:latin typeface="Times New Roman" pitchFamily="18" charset="0"/>
              </a:rPr>
              <a:t>2+</a:t>
            </a:r>
            <a:r>
              <a:rPr kumimoji="0" lang="en-US" altLang="ko-KR" sz="2000" baseline="-25000">
                <a:latin typeface="Times New Roman" pitchFamily="18" charset="0"/>
                <a:sym typeface="Symbol" pitchFamily="18" charset="2"/>
              </a:rPr>
              <a:t>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4953000" y="3686175"/>
            <a:ext cx="947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Bi</a:t>
            </a:r>
            <a:r>
              <a:rPr kumimoji="0" lang="en-US" altLang="ko-KR" sz="2000" baseline="-25000">
                <a:latin typeface="Times New Roman" pitchFamily="18" charset="0"/>
              </a:rPr>
              <a:t>2</a:t>
            </a:r>
            <a:r>
              <a:rPr kumimoji="0" lang="en-US" altLang="ko-KR" sz="2000">
                <a:latin typeface="Times New Roman" pitchFamily="18" charset="0"/>
              </a:rPr>
              <a:t>O</a:t>
            </a:r>
            <a:r>
              <a:rPr kumimoji="0" lang="en-US" altLang="ko-KR" sz="2000" baseline="-25000">
                <a:latin typeface="Times New Roman" pitchFamily="18" charset="0"/>
              </a:rPr>
              <a:t>2+</a:t>
            </a:r>
            <a:r>
              <a:rPr kumimoji="0" lang="en-US" altLang="ko-KR" sz="2000" baseline="-25000">
                <a:latin typeface="Times New Roman" pitchFamily="18" charset="0"/>
                <a:sym typeface="Symbol" pitchFamily="18" charset="2"/>
              </a:rPr>
              <a:t>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 rot="-5400000">
            <a:off x="4007644" y="3107531"/>
            <a:ext cx="733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800"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en-US" altLang="ko-KR" sz="2800">
                <a:latin typeface="Times New Roman" pitchFamily="18" charset="0"/>
              </a:rPr>
              <a:t>•</a:t>
            </a:r>
            <a:r>
              <a:rPr kumimoji="0" lang="en-US" altLang="ko-KR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ko-KR" sz="2800">
                <a:latin typeface="Times New Roman" pitchFamily="18" charset="0"/>
              </a:rPr>
              <a:t>•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 rot="-5400000">
            <a:off x="4007644" y="5850731"/>
            <a:ext cx="733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800"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en-US" altLang="ko-KR" sz="2800">
                <a:latin typeface="Times New Roman" pitchFamily="18" charset="0"/>
              </a:rPr>
              <a:t>•</a:t>
            </a:r>
            <a:r>
              <a:rPr kumimoji="0" lang="en-US" altLang="ko-KR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ko-KR" sz="2800">
                <a:latin typeface="Times New Roman" pitchFamily="18" charset="0"/>
              </a:rPr>
              <a:t>•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124200" y="5338763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1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3124200" y="4957763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2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3124200" y="4348163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3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3124200" y="3967163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4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124200" y="3586163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000">
                <a:latin typeface="Times New Roman" pitchFamily="18" charset="0"/>
              </a:rPr>
              <a:t>1</a:t>
            </a: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3429000" y="5567363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3429000" y="4195763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>
            <a:off x="3429000" y="4576763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3429000" y="5186363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>
            <a:off x="3429000" y="3814763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838200" y="2743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400">
                <a:latin typeface="Times New Roman" pitchFamily="18" charset="0"/>
              </a:rPr>
              <a:t>1</a:t>
            </a: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8001000" y="26670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400">
                <a:latin typeface="Times New Roman" pitchFamily="18" charset="0"/>
              </a:rPr>
              <a:t>2</a:t>
            </a: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8001000" y="4648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400">
                <a:latin typeface="Times New Roman" pitchFamily="18" charset="0"/>
              </a:rPr>
              <a:t>3</a:t>
            </a: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838200" y="4724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400">
                <a:latin typeface="Times New Roman" pitchFamily="18" charset="0"/>
              </a:rPr>
              <a:t>4</a:t>
            </a: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2029968" y="1743456"/>
            <a:ext cx="5181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en-US" sz="2200" dirty="0" smtClean="0">
                <a:latin typeface="+mn-lt"/>
                <a:cs typeface="Times New Roman" pitchFamily="18" charset="0"/>
              </a:rPr>
              <a:t>Atomic-layer-by-layer growth of a layered superconductor</a:t>
            </a:r>
            <a:endParaRPr kumimoji="0" lang="en-US" altLang="ko-KR" sz="2200" dirty="0">
              <a:latin typeface="+mn-lt"/>
              <a:cs typeface="Times New Roman" pitchFamily="18" charset="0"/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>
            <a:off x="5943600" y="3886200"/>
            <a:ext cx="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 rot="-5400000">
            <a:off x="5703093" y="4507707"/>
            <a:ext cx="93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400">
                <a:latin typeface="Times New Roman" pitchFamily="18" charset="0"/>
              </a:rPr>
              <a:t>15.4</a:t>
            </a:r>
            <a:r>
              <a:rPr kumimoji="0" lang="en-US" altLang="ko-KR" sz="2400">
                <a:latin typeface="Times New Roman" pitchFamily="18" charset="0"/>
                <a:cs typeface="Times New Roman" pitchFamily="18" charset="0"/>
              </a:rPr>
              <a:t>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600200"/>
            <a:ext cx="7664450" cy="4419600"/>
            <a:chOff x="533400" y="1676400"/>
            <a:chExt cx="7664919" cy="4419600"/>
          </a:xfrm>
        </p:grpSpPr>
        <p:pic>
          <p:nvPicPr>
            <p:cNvPr id="9219" name="Picture 3" descr="periodic tab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828800"/>
              <a:ext cx="7664919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0" name="Rectangle 4"/>
            <p:cNvSpPr>
              <a:spLocks noChangeArrowheads="1"/>
            </p:cNvSpPr>
            <p:nvPr/>
          </p:nvSpPr>
          <p:spPr bwMode="auto">
            <a:xfrm>
              <a:off x="1447800" y="1676400"/>
              <a:ext cx="4114800" cy="11430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5638800" y="2514600"/>
            <a:ext cx="1295400" cy="2819400"/>
          </a:xfrm>
          <a:prstGeom prst="rect">
            <a:avLst/>
          </a:prstGeom>
          <a:noFill/>
          <a:ln w="5715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5410200" y="2133600"/>
            <a:ext cx="172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Semiconductor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65738" y="1139022"/>
            <a:ext cx="408326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Semiconductor MBE</a:t>
            </a:r>
          </a:p>
          <a:p>
            <a:pPr algn="ctr"/>
            <a:r>
              <a:rPr lang="en-US" sz="2000" dirty="0" smtClean="0"/>
              <a:t>Si, </a:t>
            </a:r>
            <a:r>
              <a:rPr lang="en-US" sz="2000" dirty="0" err="1" smtClean="0"/>
              <a:t>Ge</a:t>
            </a:r>
            <a:r>
              <a:rPr lang="en-US" sz="2000" dirty="0" smtClean="0"/>
              <a:t>, </a:t>
            </a:r>
            <a:r>
              <a:rPr lang="en-US" sz="2000" dirty="0" err="1" smtClean="0"/>
              <a:t>GaAs</a:t>
            </a:r>
            <a:r>
              <a:rPr lang="en-US" sz="2000" dirty="0" smtClean="0"/>
              <a:t>, </a:t>
            </a:r>
            <a:r>
              <a:rPr lang="en-US" sz="2000" dirty="0" err="1" smtClean="0"/>
              <a:t>GaN</a:t>
            </a:r>
            <a:r>
              <a:rPr lang="en-US" sz="2000" dirty="0" smtClean="0"/>
              <a:t>, </a:t>
            </a:r>
            <a:r>
              <a:rPr lang="en-US" sz="2000" dirty="0" err="1" smtClean="0"/>
              <a:t>AlAs</a:t>
            </a:r>
            <a:r>
              <a:rPr lang="en-US" sz="2000" dirty="0" smtClean="0"/>
              <a:t>, </a:t>
            </a:r>
            <a:r>
              <a:rPr lang="en-US" sz="2000" dirty="0" err="1" smtClean="0"/>
              <a:t>InP</a:t>
            </a:r>
            <a:r>
              <a:rPr lang="en-US" sz="2000" dirty="0" smtClean="0"/>
              <a:t>, </a:t>
            </a:r>
            <a:r>
              <a:rPr lang="en-US" sz="2000" dirty="0" err="1" smtClean="0"/>
              <a:t>InAs</a:t>
            </a:r>
            <a:r>
              <a:rPr lang="en-US" sz="2000" dirty="0" smtClean="0"/>
              <a:t>, …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33400" y="609600"/>
            <a:ext cx="7664450" cy="4419600"/>
            <a:chOff x="533400" y="1676400"/>
            <a:chExt cx="7664919" cy="4419600"/>
          </a:xfrm>
        </p:grpSpPr>
        <p:pic>
          <p:nvPicPr>
            <p:cNvPr id="9228" name="Picture 3" descr="periodic tab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828800"/>
              <a:ext cx="7664919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9" name="Rectangle 26"/>
            <p:cNvSpPr>
              <a:spLocks noChangeArrowheads="1"/>
            </p:cNvSpPr>
            <p:nvPr/>
          </p:nvSpPr>
          <p:spPr bwMode="auto">
            <a:xfrm>
              <a:off x="1447800" y="1676400"/>
              <a:ext cx="4114800" cy="11430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latinLnBrk="1"/>
              <a:endParaRPr lang="en-US"/>
            </a:p>
          </p:txBody>
        </p:sp>
      </p:grpSp>
      <p:sp>
        <p:nvSpPr>
          <p:cNvPr id="9219" name="Rectangle 25"/>
          <p:cNvSpPr>
            <a:spLocks noChangeArrowheads="1"/>
          </p:cNvSpPr>
          <p:nvPr/>
        </p:nvSpPr>
        <p:spPr bwMode="auto">
          <a:xfrm>
            <a:off x="1031875" y="2930525"/>
            <a:ext cx="4572000" cy="2057400"/>
          </a:xfrm>
          <a:prstGeom prst="rect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9220" name="Rectangle 29"/>
          <p:cNvSpPr>
            <a:spLocks noChangeArrowheads="1"/>
          </p:cNvSpPr>
          <p:nvPr/>
        </p:nvSpPr>
        <p:spPr bwMode="auto">
          <a:xfrm>
            <a:off x="6929454" y="1500174"/>
            <a:ext cx="381000" cy="685800"/>
          </a:xfrm>
          <a:prstGeom prst="rect">
            <a:avLst/>
          </a:prstGeom>
          <a:solidFill>
            <a:srgbClr val="FF3300">
              <a:alpha val="47842"/>
            </a:srgbClr>
          </a:solidFill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9221" name="Rectangle 39"/>
          <p:cNvSpPr>
            <a:spLocks noChangeArrowheads="1"/>
          </p:cNvSpPr>
          <p:nvPr/>
        </p:nvSpPr>
        <p:spPr bwMode="auto">
          <a:xfrm>
            <a:off x="5638800" y="4343400"/>
            <a:ext cx="1295400" cy="685800"/>
          </a:xfrm>
          <a:prstGeom prst="rect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9222" name="TextBox 40"/>
          <p:cNvSpPr txBox="1">
            <a:spLocks noChangeArrowheads="1"/>
          </p:cNvSpPr>
          <p:nvPr/>
        </p:nvSpPr>
        <p:spPr bwMode="auto">
          <a:xfrm>
            <a:off x="755650" y="5103813"/>
            <a:ext cx="81597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dirty="0">
                <a:solidFill>
                  <a:srgbClr val="FF0000"/>
                </a:solidFill>
              </a:rPr>
              <a:t>1. High Critical Temperature Superconductor: YBa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Cu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baseline="-25000" dirty="0">
                <a:solidFill>
                  <a:srgbClr val="FF0000"/>
                </a:solidFill>
              </a:rPr>
              <a:t>7-</a:t>
            </a:r>
            <a:r>
              <a:rPr lang="en-US" baseline="-25000" dirty="0">
                <a:solidFill>
                  <a:srgbClr val="FF0000"/>
                </a:solidFill>
                <a:sym typeface="Symbol" pitchFamily="18" charset="2"/>
              </a:rPr>
              <a:t>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, </a:t>
            </a:r>
            <a:r>
              <a:rPr lang="en-US" altLang="ko-KR" dirty="0">
                <a:solidFill>
                  <a:srgbClr val="FF0000"/>
                </a:solidFill>
                <a:sym typeface="Symbol" pitchFamily="18" charset="2"/>
              </a:rPr>
              <a:t>Bi</a:t>
            </a:r>
            <a:r>
              <a:rPr lang="en-US" altLang="ko-KR" baseline="-25000" dirty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altLang="ko-KR" dirty="0">
                <a:solidFill>
                  <a:srgbClr val="FF0000"/>
                </a:solidFill>
                <a:sym typeface="Symbol" pitchFamily="18" charset="2"/>
              </a:rPr>
              <a:t>Sr</a:t>
            </a:r>
            <a:r>
              <a:rPr lang="en-US" altLang="ko-KR" baseline="-25000" dirty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altLang="ko-KR" dirty="0">
                <a:solidFill>
                  <a:srgbClr val="FF0000"/>
                </a:solidFill>
                <a:sym typeface="Symbol" pitchFamily="18" charset="2"/>
              </a:rPr>
              <a:t>CaCu</a:t>
            </a:r>
            <a:r>
              <a:rPr lang="en-US" altLang="ko-KR" baseline="-25000" dirty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altLang="ko-KR" dirty="0">
                <a:solidFill>
                  <a:srgbClr val="FF0000"/>
                </a:solidFill>
                <a:sym typeface="Symbol" pitchFamily="18" charset="2"/>
              </a:rPr>
              <a:t>O</a:t>
            </a:r>
            <a:r>
              <a:rPr lang="en-US" altLang="ko-KR" baseline="-25000" dirty="0">
                <a:solidFill>
                  <a:srgbClr val="FF0000"/>
                </a:solidFill>
                <a:sym typeface="Symbol" pitchFamily="18" charset="2"/>
              </a:rPr>
              <a:t>8+</a:t>
            </a:r>
            <a:endParaRPr lang="en-US" baseline="-25000" dirty="0">
              <a:solidFill>
                <a:srgbClr val="FF0000"/>
              </a:solidFill>
              <a:sym typeface="Symbol" pitchFamily="18" charset="2"/>
            </a:endParaRPr>
          </a:p>
          <a:p>
            <a:pPr latinLnBrk="1"/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2. Colossal Magneto-Resistance Metal: La</a:t>
            </a:r>
            <a:r>
              <a:rPr lang="en-US" baseline="-25000" dirty="0">
                <a:solidFill>
                  <a:srgbClr val="FF0000"/>
                </a:solidFill>
                <a:sym typeface="Symbol" pitchFamily="18" charset="2"/>
              </a:rPr>
              <a:t>1-x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Sr</a:t>
            </a:r>
            <a:r>
              <a:rPr lang="en-US" baseline="-25000" dirty="0">
                <a:solidFill>
                  <a:srgbClr val="FF0000"/>
                </a:solidFill>
                <a:sym typeface="Symbol" pitchFamily="18" charset="2"/>
              </a:rPr>
              <a:t>x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MnO</a:t>
            </a:r>
            <a:r>
              <a:rPr lang="en-US" baseline="-25000" dirty="0">
                <a:solidFill>
                  <a:srgbClr val="FF0000"/>
                </a:solidFill>
                <a:sym typeface="Symbol" pitchFamily="18" charset="2"/>
              </a:rPr>
              <a:t>3</a:t>
            </a:r>
          </a:p>
          <a:p>
            <a:pPr latinLnBrk="1"/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3. Semiconductor: </a:t>
            </a:r>
            <a:r>
              <a:rPr lang="en-US" dirty="0" err="1">
                <a:solidFill>
                  <a:srgbClr val="FF0000"/>
                </a:solidFill>
                <a:sym typeface="Symbol" pitchFamily="18" charset="2"/>
              </a:rPr>
              <a:t>ZnO</a:t>
            </a:r>
            <a:r>
              <a:rPr lang="en-US" altLang="ko-KR" dirty="0">
                <a:solidFill>
                  <a:srgbClr val="FF0000"/>
                </a:solidFill>
                <a:sym typeface="Symbol" pitchFamily="18" charset="2"/>
              </a:rPr>
              <a:t>, SrTiO</a:t>
            </a:r>
            <a:r>
              <a:rPr lang="en-US" altLang="ko-KR" baseline="-25000" dirty="0">
                <a:solidFill>
                  <a:srgbClr val="FF0000"/>
                </a:solidFill>
                <a:sym typeface="Symbol" pitchFamily="18" charset="2"/>
              </a:rPr>
              <a:t>3</a:t>
            </a:r>
            <a:endParaRPr lang="en-US" baseline="-25000" dirty="0">
              <a:solidFill>
                <a:srgbClr val="FF0000"/>
              </a:solidFill>
              <a:sym typeface="Symbol" pitchFamily="18" charset="2"/>
            </a:endParaRPr>
          </a:p>
          <a:p>
            <a:pPr latinLnBrk="1"/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4. Ferroelectric and Piezoelectric: BaTiO</a:t>
            </a:r>
            <a:r>
              <a:rPr lang="en-US" baseline="-25000" dirty="0">
                <a:solidFill>
                  <a:srgbClr val="FF0000"/>
                </a:solidFill>
                <a:sym typeface="Symbol" pitchFamily="18" charset="2"/>
              </a:rPr>
              <a:t>3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, PbZr</a:t>
            </a:r>
            <a:r>
              <a:rPr lang="en-US" baseline="-25000" dirty="0">
                <a:solidFill>
                  <a:srgbClr val="FF0000"/>
                </a:solidFill>
                <a:sym typeface="Symbol" pitchFamily="18" charset="2"/>
              </a:rPr>
              <a:t>x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Ti</a:t>
            </a:r>
            <a:r>
              <a:rPr lang="en-US" baseline="-25000" dirty="0">
                <a:solidFill>
                  <a:srgbClr val="FF0000"/>
                </a:solidFill>
                <a:sym typeface="Symbol" pitchFamily="18" charset="2"/>
              </a:rPr>
              <a:t>1-x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O</a:t>
            </a:r>
            <a:r>
              <a:rPr lang="en-US" baseline="-25000" dirty="0">
                <a:solidFill>
                  <a:srgbClr val="FF0000"/>
                </a:solidFill>
                <a:sym typeface="Symbol" pitchFamily="18" charset="2"/>
              </a:rPr>
              <a:t>3</a:t>
            </a:r>
          </a:p>
          <a:p>
            <a:pPr latinLnBrk="1"/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5. </a:t>
            </a:r>
            <a:r>
              <a:rPr lang="en-US" dirty="0" err="1">
                <a:solidFill>
                  <a:srgbClr val="FF0000"/>
                </a:solidFill>
                <a:sym typeface="Symbol" pitchFamily="18" charset="2"/>
              </a:rPr>
              <a:t>Multiferroic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 (Ferroelectric + (Ferro-)Magnetic): BiFeO</a:t>
            </a:r>
            <a:r>
              <a:rPr lang="en-US" baseline="-25000" dirty="0">
                <a:solidFill>
                  <a:srgbClr val="FF0000"/>
                </a:solidFill>
                <a:sym typeface="Symbol" pitchFamily="18" charset="2"/>
              </a:rPr>
              <a:t>3</a:t>
            </a:r>
            <a:endParaRPr lang="en-US" altLang="ko-KR" baseline="-25000" dirty="0">
              <a:solidFill>
                <a:srgbClr val="FF0000"/>
              </a:solidFill>
              <a:sym typeface="Symbol" pitchFamily="18" charset="2"/>
            </a:endParaRPr>
          </a:p>
          <a:p>
            <a:pPr latinLnBrk="1"/>
            <a:r>
              <a:rPr lang="en-US" altLang="ko-KR" dirty="0">
                <a:solidFill>
                  <a:srgbClr val="FF0000"/>
                </a:solidFill>
                <a:sym typeface="Symbol" pitchFamily="18" charset="2"/>
              </a:rPr>
              <a:t>6. Battery Materials: </a:t>
            </a:r>
            <a:r>
              <a:rPr lang="en-US" altLang="ko-KR" dirty="0" smtClean="0">
                <a:solidFill>
                  <a:srgbClr val="FF0000"/>
                </a:solidFill>
                <a:sym typeface="Symbol" pitchFamily="18" charset="2"/>
              </a:rPr>
              <a:t>LiCoO</a:t>
            </a:r>
            <a:r>
              <a:rPr lang="en-US" altLang="ko-KR" baseline="-25000" dirty="0" smtClean="0">
                <a:solidFill>
                  <a:srgbClr val="FF0000"/>
                </a:solidFill>
                <a:sym typeface="Symbol" pitchFamily="18" charset="2"/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9223" name="TextBox 41"/>
          <p:cNvSpPr txBox="1">
            <a:spLocks noChangeArrowheads="1"/>
          </p:cNvSpPr>
          <p:nvPr/>
        </p:nvSpPr>
        <p:spPr bwMode="auto">
          <a:xfrm>
            <a:off x="1781504" y="944485"/>
            <a:ext cx="3531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sz="2800" dirty="0" smtClean="0"/>
              <a:t>Complex oxide MBE</a:t>
            </a:r>
            <a:endParaRPr lang="en-US" sz="2800" dirty="0"/>
          </a:p>
        </p:txBody>
      </p:sp>
      <p:sp>
        <p:nvSpPr>
          <p:cNvPr id="9225" name="Rectangle 29"/>
          <p:cNvSpPr>
            <a:spLocks noChangeArrowheads="1"/>
          </p:cNvSpPr>
          <p:nvPr/>
        </p:nvSpPr>
        <p:spPr bwMode="auto">
          <a:xfrm>
            <a:off x="611188" y="1557338"/>
            <a:ext cx="381000" cy="2087562"/>
          </a:xfrm>
          <a:prstGeom prst="rect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9226" name="Rectangle 29"/>
          <p:cNvSpPr>
            <a:spLocks noChangeArrowheads="1"/>
          </p:cNvSpPr>
          <p:nvPr/>
        </p:nvSpPr>
        <p:spPr bwMode="auto">
          <a:xfrm>
            <a:off x="1042988" y="2276475"/>
            <a:ext cx="381000" cy="647700"/>
          </a:xfrm>
          <a:prstGeom prst="rect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9227" name="Rectangle 29"/>
          <p:cNvSpPr>
            <a:spLocks noChangeArrowheads="1"/>
          </p:cNvSpPr>
          <p:nvPr/>
        </p:nvSpPr>
        <p:spPr bwMode="auto">
          <a:xfrm>
            <a:off x="5651500" y="2205038"/>
            <a:ext cx="381000" cy="647700"/>
          </a:xfrm>
          <a:prstGeom prst="rect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MBE </a:t>
            </a:r>
            <a:r>
              <a:rPr lang="en-US" dirty="0" err="1" smtClean="0"/>
              <a:t>vs</a:t>
            </a:r>
            <a:r>
              <a:rPr lang="en-US" dirty="0" smtClean="0"/>
              <a:t> PLD for complex oxides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395" y="2030349"/>
            <a:ext cx="37528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19445" y="1519759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MBE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05307" y="1414536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PLD</a:t>
            </a:r>
            <a:endParaRPr lang="en-US" sz="3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5525" y="2165991"/>
            <a:ext cx="2255327" cy="435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2000s: Molecular-layer engineering in complex-oxides by Pulsed Laser Deposition (PLD)</a:t>
            </a:r>
            <a:endParaRPr lang="en-US" dirty="0"/>
          </a:p>
        </p:txBody>
      </p:sp>
      <p:pic>
        <p:nvPicPr>
          <p:cNvPr id="4" name="그림 7"/>
          <p:cNvPicPr>
            <a:picLocks noChangeAspect="1" noChangeArrowheads="1"/>
          </p:cNvPicPr>
          <p:nvPr/>
        </p:nvPicPr>
        <p:blipFill>
          <a:blip r:embed="rId2" cstate="print"/>
          <a:srcRect l="7317" t="4852" r="52438" b="2960"/>
          <a:stretch>
            <a:fillRect/>
          </a:stretch>
        </p:blipFill>
        <p:spPr bwMode="auto">
          <a:xfrm>
            <a:off x="0" y="2030570"/>
            <a:ext cx="3616817" cy="416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7300" y="2538748"/>
            <a:ext cx="51006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684808" y="1628800"/>
            <a:ext cx="504522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000" dirty="0" smtClean="0"/>
              <a:t> Introduction of Atomic-Layer Engineering</a:t>
            </a:r>
          </a:p>
          <a:p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 smtClean="0"/>
              <a:t> Complex oxide engineering</a:t>
            </a:r>
          </a:p>
          <a:p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 smtClean="0"/>
              <a:t> Topological insulator engineering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16632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Outline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MBE </a:t>
            </a:r>
            <a:r>
              <a:rPr lang="en-US" dirty="0" err="1" smtClean="0"/>
              <a:t>vs</a:t>
            </a:r>
            <a:r>
              <a:rPr lang="en-US" dirty="0" smtClean="0"/>
              <a:t> PLD for complex oxides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01644" y="1443426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MBE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632960" y="2036064"/>
            <a:ext cx="4303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Pros: </a:t>
            </a:r>
          </a:p>
          <a:p>
            <a:pPr marL="342900" indent="-342900">
              <a:buAutoNum type="arabicPeriod"/>
            </a:pPr>
            <a:r>
              <a:rPr lang="en-US" dirty="0" smtClean="0"/>
              <a:t>True atomic-layer engineering possible</a:t>
            </a:r>
          </a:p>
          <a:p>
            <a:pPr marL="342900" indent="-342900">
              <a:buAutoNum type="arabicPeriod"/>
            </a:pPr>
            <a:r>
              <a:rPr lang="en-US" dirty="0" smtClean="0"/>
              <a:t>Gentle growth process: ~0.1eV</a:t>
            </a:r>
            <a:r>
              <a:rPr lang="en-US" dirty="0" smtClean="0">
                <a:sym typeface="Wingdings" pitchFamily="2" charset="2"/>
              </a:rPr>
              <a:t> negligible intermixing and oxygen deficiency</a:t>
            </a:r>
          </a:p>
          <a:p>
            <a:pPr marL="342900" indent="-342900">
              <a:buAutoNum type="arabicPeriod"/>
            </a:pPr>
            <a:endParaRPr lang="en-US" dirty="0" smtClean="0">
              <a:sym typeface="Wingdings" pitchFamily="2" charset="2"/>
            </a:endParaRPr>
          </a:p>
          <a:p>
            <a:pPr marL="342900" indent="-342900"/>
            <a:r>
              <a:rPr lang="en-US" dirty="0" smtClean="0">
                <a:sym typeface="Wingdings" pitchFamily="2" charset="2"/>
              </a:rPr>
              <a:t>Cons:</a:t>
            </a:r>
          </a:p>
          <a:p>
            <a:pPr marL="342900" indent="-342900">
              <a:buAutoNum type="arabicPeriod"/>
            </a:pPr>
            <a:r>
              <a:rPr lang="en-US" dirty="0" smtClean="0">
                <a:sym typeface="Wingdings" pitchFamily="2" charset="2"/>
              </a:rPr>
              <a:t>Need to accurately control individual element</a:t>
            </a:r>
          </a:p>
          <a:p>
            <a:pPr marL="342900" indent="-342900">
              <a:buAutoNum type="arabicPeriod"/>
            </a:pPr>
            <a:r>
              <a:rPr lang="en-US" dirty="0" smtClean="0">
                <a:sym typeface="Wingdings" pitchFamily="2" charset="2"/>
              </a:rPr>
              <a:t>Source oxidation leads to flux drift</a:t>
            </a:r>
          </a:p>
          <a:p>
            <a:pPr marL="342900" indent="-342900">
              <a:buAutoNum type="arabicPeriod"/>
            </a:pPr>
            <a:r>
              <a:rPr lang="en-US" dirty="0" smtClean="0">
                <a:sym typeface="Wingdings" pitchFamily="2" charset="2"/>
              </a:rPr>
              <a:t>More difficult than PLD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29067" y="1468605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PLD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41376" y="2017776"/>
            <a:ext cx="4303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Pros: </a:t>
            </a:r>
          </a:p>
          <a:p>
            <a:pPr marL="342900" indent="-342900">
              <a:buAutoNum type="arabicPeriod"/>
            </a:pPr>
            <a:r>
              <a:rPr lang="en-US" dirty="0" smtClean="0"/>
              <a:t>Using </a:t>
            </a:r>
            <a:r>
              <a:rPr lang="en-US" dirty="0" err="1" smtClean="0"/>
              <a:t>stoichiometric</a:t>
            </a:r>
            <a:r>
              <a:rPr lang="en-US" dirty="0" smtClean="0"/>
              <a:t> target, relatively easy to achieve </a:t>
            </a:r>
            <a:r>
              <a:rPr lang="en-US" dirty="0" err="1" smtClean="0"/>
              <a:t>stoichiometry</a:t>
            </a:r>
            <a:r>
              <a:rPr lang="en-US" dirty="0" smtClean="0"/>
              <a:t>, as far as there is no volatile element</a:t>
            </a:r>
          </a:p>
          <a:p>
            <a:pPr marL="342900" indent="-342900">
              <a:buAutoNum type="arabicPeriod"/>
            </a:pPr>
            <a:endParaRPr lang="en-US" dirty="0" smtClean="0">
              <a:sym typeface="Wingdings" pitchFamily="2" charset="2"/>
            </a:endParaRPr>
          </a:p>
          <a:p>
            <a:pPr marL="342900" indent="-342900">
              <a:buAutoNum type="arabicPeriod"/>
            </a:pPr>
            <a:endParaRPr lang="en-US" dirty="0" smtClean="0">
              <a:sym typeface="Wingdings" pitchFamily="2" charset="2"/>
            </a:endParaRPr>
          </a:p>
          <a:p>
            <a:pPr marL="342900" indent="-342900"/>
            <a:r>
              <a:rPr lang="en-US" dirty="0" smtClean="0">
                <a:sym typeface="Wingdings" pitchFamily="2" charset="2"/>
              </a:rPr>
              <a:t>Cons:</a:t>
            </a:r>
          </a:p>
          <a:p>
            <a:pPr marL="342900" indent="-342900">
              <a:buAutoNum type="arabicPeriod"/>
            </a:pPr>
            <a:r>
              <a:rPr lang="en-US" dirty="0" smtClean="0">
                <a:sym typeface="Wingdings" pitchFamily="2" charset="2"/>
              </a:rPr>
              <a:t>Limited to molecular-layer engineering</a:t>
            </a:r>
          </a:p>
          <a:p>
            <a:pPr marL="342900" indent="-342900">
              <a:buAutoNum type="arabicPeriod"/>
            </a:pPr>
            <a:r>
              <a:rPr lang="en-US" dirty="0" smtClean="0">
                <a:sym typeface="Wingdings" pitchFamily="2" charset="2"/>
              </a:rPr>
              <a:t>Hard to handle volatile elements</a:t>
            </a:r>
          </a:p>
          <a:p>
            <a:pPr marL="342900" indent="-342900">
              <a:buAutoNum type="arabicPeriod"/>
            </a:pPr>
            <a:r>
              <a:rPr lang="en-US" dirty="0" smtClean="0">
                <a:sym typeface="Wingdings" pitchFamily="2" charset="2"/>
              </a:rPr>
              <a:t>Highly energetic: 10~100 </a:t>
            </a:r>
            <a:r>
              <a:rPr lang="en-US" dirty="0" err="1" smtClean="0">
                <a:sym typeface="Wingdings" pitchFamily="2" charset="2"/>
              </a:rPr>
              <a:t>eV</a:t>
            </a:r>
            <a:r>
              <a:rPr lang="en-US" dirty="0" smtClean="0">
                <a:sym typeface="Wingdings" pitchFamily="2" charset="2"/>
              </a:rPr>
              <a:t>  oxygen deficiency, intermixing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1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9782" y="1626870"/>
            <a:ext cx="3653306" cy="271348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2514" y="609600"/>
            <a:ext cx="8229600" cy="808038"/>
          </a:xfrm>
        </p:spPr>
        <p:txBody>
          <a:bodyPr/>
          <a:lstStyle/>
          <a:p>
            <a:r>
              <a:rPr lang="en-US" sz="3200" dirty="0" smtClean="0"/>
              <a:t>Newly developed COAL-MBE in Rutgers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0170" y="4455306"/>
            <a:ext cx="84904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</a:p>
          <a:p>
            <a:pPr marL="342900" indent="-342900">
              <a:buAutoNum type="arabicPeriod"/>
            </a:pPr>
            <a:r>
              <a:rPr lang="en-US" dirty="0" smtClean="0"/>
              <a:t>Patented differential pumping scheme; completely eliminated source oxidation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No requirement for real-time flux control </a:t>
            </a:r>
            <a:r>
              <a:rPr lang="en-US" dirty="0" smtClean="0">
                <a:sym typeface="Wingdings" pitchFamily="2" charset="2"/>
              </a:rPr>
              <a:t> much simpler operation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In-situ UHV sputtering combined</a:t>
            </a:r>
          </a:p>
          <a:p>
            <a:pPr marL="342900" indent="-342900">
              <a:buAutoNum type="arabicPeriod"/>
            </a:pPr>
            <a:r>
              <a:rPr lang="en-US" dirty="0" smtClean="0"/>
              <a:t>Highly-optimized computer control</a:t>
            </a:r>
          </a:p>
        </p:txBody>
      </p:sp>
      <p:pic>
        <p:nvPicPr>
          <p:cNvPr id="8" name="Picture 7" descr="MB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9932" y="1478060"/>
            <a:ext cx="4467498" cy="2882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33400" y="609600"/>
            <a:ext cx="7664450" cy="4419600"/>
            <a:chOff x="533400" y="1676400"/>
            <a:chExt cx="7664919" cy="4419600"/>
          </a:xfrm>
        </p:grpSpPr>
        <p:pic>
          <p:nvPicPr>
            <p:cNvPr id="9228" name="Picture 3" descr="periodic tab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828800"/>
              <a:ext cx="7664919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9" name="Rectangle 26"/>
            <p:cNvSpPr>
              <a:spLocks noChangeArrowheads="1"/>
            </p:cNvSpPr>
            <p:nvPr/>
          </p:nvSpPr>
          <p:spPr bwMode="auto">
            <a:xfrm>
              <a:off x="1447800" y="1676400"/>
              <a:ext cx="4114800" cy="11430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latinLnBrk="1"/>
              <a:endParaRPr lang="en-US"/>
            </a:p>
          </p:txBody>
        </p:sp>
      </p:grpSp>
      <p:sp>
        <p:nvSpPr>
          <p:cNvPr id="9219" name="Rectangle 25"/>
          <p:cNvSpPr>
            <a:spLocks noChangeArrowheads="1"/>
          </p:cNvSpPr>
          <p:nvPr/>
        </p:nvSpPr>
        <p:spPr bwMode="auto">
          <a:xfrm>
            <a:off x="1031875" y="2930525"/>
            <a:ext cx="4572000" cy="2057400"/>
          </a:xfrm>
          <a:prstGeom prst="rect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9220" name="Rectangle 29"/>
          <p:cNvSpPr>
            <a:spLocks noChangeArrowheads="1"/>
          </p:cNvSpPr>
          <p:nvPr/>
        </p:nvSpPr>
        <p:spPr bwMode="auto">
          <a:xfrm>
            <a:off x="6929454" y="1500174"/>
            <a:ext cx="381000" cy="685800"/>
          </a:xfrm>
          <a:prstGeom prst="rect">
            <a:avLst/>
          </a:prstGeom>
          <a:solidFill>
            <a:srgbClr val="FF3300">
              <a:alpha val="47842"/>
            </a:srgbClr>
          </a:solidFill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9221" name="Rectangle 39"/>
          <p:cNvSpPr>
            <a:spLocks noChangeArrowheads="1"/>
          </p:cNvSpPr>
          <p:nvPr/>
        </p:nvSpPr>
        <p:spPr bwMode="auto">
          <a:xfrm>
            <a:off x="5638800" y="4343400"/>
            <a:ext cx="1295400" cy="685800"/>
          </a:xfrm>
          <a:prstGeom prst="rect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9225" name="Rectangle 29"/>
          <p:cNvSpPr>
            <a:spLocks noChangeArrowheads="1"/>
          </p:cNvSpPr>
          <p:nvPr/>
        </p:nvSpPr>
        <p:spPr bwMode="auto">
          <a:xfrm>
            <a:off x="611188" y="1557338"/>
            <a:ext cx="381000" cy="2087562"/>
          </a:xfrm>
          <a:prstGeom prst="rect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9226" name="Rectangle 29"/>
          <p:cNvSpPr>
            <a:spLocks noChangeArrowheads="1"/>
          </p:cNvSpPr>
          <p:nvPr/>
        </p:nvSpPr>
        <p:spPr bwMode="auto">
          <a:xfrm>
            <a:off x="1042988" y="2276475"/>
            <a:ext cx="381000" cy="647700"/>
          </a:xfrm>
          <a:prstGeom prst="rect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9227" name="Rectangle 29"/>
          <p:cNvSpPr>
            <a:spLocks noChangeArrowheads="1"/>
          </p:cNvSpPr>
          <p:nvPr/>
        </p:nvSpPr>
        <p:spPr bwMode="auto">
          <a:xfrm>
            <a:off x="5651500" y="2205038"/>
            <a:ext cx="381000" cy="647700"/>
          </a:xfrm>
          <a:prstGeom prst="rect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6916391" y="2957514"/>
            <a:ext cx="357190" cy="1328742"/>
          </a:xfrm>
          <a:prstGeom prst="rect">
            <a:avLst/>
          </a:prstGeom>
          <a:solidFill>
            <a:srgbClr val="92D050">
              <a:alpha val="47842"/>
            </a:srgbClr>
          </a:solidFill>
          <a:ln w="5715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5596759" y="4357694"/>
            <a:ext cx="1248194" cy="642942"/>
          </a:xfrm>
          <a:prstGeom prst="rect">
            <a:avLst/>
          </a:prstGeom>
          <a:solidFill>
            <a:srgbClr val="92D050">
              <a:alpha val="47842"/>
            </a:srgbClr>
          </a:solidFill>
          <a:ln w="5715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5639057" y="2924944"/>
            <a:ext cx="357190" cy="1328742"/>
          </a:xfrm>
          <a:prstGeom prst="rect">
            <a:avLst/>
          </a:prstGeom>
          <a:solidFill>
            <a:srgbClr val="92D050">
              <a:alpha val="47842"/>
            </a:srgbClr>
          </a:solidFill>
          <a:ln w="5715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latinLnBrk="1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34641" y="5538652"/>
            <a:ext cx="362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Topological insulators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153400" cy="1470025"/>
          </a:xfrm>
        </p:spPr>
        <p:txBody>
          <a:bodyPr/>
          <a:lstStyle/>
          <a:p>
            <a:r>
              <a:rPr lang="en-US" sz="3600" b="1" dirty="0" smtClean="0"/>
              <a:t>What is topological insulator?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topology?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If topology is different, they cannot be deformed from one to the other without cutting.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Mug_and_Torus_morp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5830" y="2389031"/>
            <a:ext cx="2286000" cy="2286000"/>
          </a:xfrm>
          <a:prstGeom prst="rect">
            <a:avLst/>
          </a:prstGeom>
        </p:spPr>
      </p:pic>
      <p:pic>
        <p:nvPicPr>
          <p:cNvPr id="6" name="Content Placeholder 3" descr="coffee cu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229" y="2743200"/>
            <a:ext cx="1257345" cy="1475446"/>
          </a:xfrm>
          <a:prstGeom prst="rect">
            <a:avLst/>
          </a:prstGeom>
        </p:spPr>
      </p:pic>
      <p:pic>
        <p:nvPicPr>
          <p:cNvPr id="7" name="Picture 6" descr="doughn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306" y="2816412"/>
            <a:ext cx="1266323" cy="1519753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2181800" y="3390895"/>
            <a:ext cx="499117" cy="14642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53816" y="3232008"/>
            <a:ext cx="1622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" pitchFamily="18" charset="0"/>
              </a:rPr>
              <a:t>Genus  = 1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0" name="Left-Right Arrow 9"/>
          <p:cNvSpPr/>
          <p:nvPr/>
        </p:nvSpPr>
        <p:spPr>
          <a:xfrm rot="5400000">
            <a:off x="2113842" y="4730740"/>
            <a:ext cx="585694" cy="124779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54344" y="4656922"/>
            <a:ext cx="311948" cy="219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244190" y="4656922"/>
            <a:ext cx="311948" cy="219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5073" y="5327893"/>
            <a:ext cx="1185402" cy="114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383467" y="5702606"/>
            <a:ext cx="1622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" pitchFamily="18" charset="0"/>
              </a:rPr>
              <a:t>Genus  = 0</a:t>
            </a:r>
            <a:endParaRPr lang="en-US" sz="20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insulator?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0" y="5049588"/>
            <a:ext cx="1219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SzPct val="70000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Metal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5049588"/>
            <a:ext cx="1219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SzPct val="70000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Insulator </a:t>
            </a:r>
          </a:p>
        </p:txBody>
      </p:sp>
      <p:grpSp>
        <p:nvGrpSpPr>
          <p:cNvPr id="3" name="Group 11"/>
          <p:cNvGrpSpPr/>
          <p:nvPr/>
        </p:nvGrpSpPr>
        <p:grpSpPr>
          <a:xfrm>
            <a:off x="701027" y="1544388"/>
            <a:ext cx="2575573" cy="3357736"/>
            <a:chOff x="167627" y="1052736"/>
            <a:chExt cx="2736304" cy="3600400"/>
          </a:xfrm>
        </p:grpSpPr>
        <p:sp>
          <p:nvSpPr>
            <p:cNvPr id="7" name="자유형 8"/>
            <p:cNvSpPr/>
            <p:nvPr/>
          </p:nvSpPr>
          <p:spPr>
            <a:xfrm>
              <a:off x="296417" y="1052736"/>
              <a:ext cx="2448272" cy="1301381"/>
            </a:xfrm>
            <a:custGeom>
              <a:avLst/>
              <a:gdLst>
                <a:gd name="connsiteX0" fmla="*/ 0 w 4734560"/>
                <a:gd name="connsiteY0" fmla="*/ 0 h 4815840"/>
                <a:gd name="connsiteX1" fmla="*/ 2377440 w 4734560"/>
                <a:gd name="connsiteY1" fmla="*/ 4815840 h 4815840"/>
                <a:gd name="connsiteX2" fmla="*/ 4734560 w 4734560"/>
                <a:gd name="connsiteY2" fmla="*/ 0 h 481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4560" h="4815840">
                  <a:moveTo>
                    <a:pt x="0" y="0"/>
                  </a:moveTo>
                  <a:cubicBezTo>
                    <a:pt x="794173" y="2407920"/>
                    <a:pt x="1588347" y="4815840"/>
                    <a:pt x="2377440" y="4815840"/>
                  </a:cubicBezTo>
                  <a:cubicBezTo>
                    <a:pt x="3166533" y="4815840"/>
                    <a:pt x="3950546" y="2407920"/>
                    <a:pt x="4734560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7627" y="1052736"/>
              <a:ext cx="2736304" cy="3600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자유형 18"/>
            <p:cNvSpPr/>
            <p:nvPr/>
          </p:nvSpPr>
          <p:spPr>
            <a:xfrm>
              <a:off x="652132" y="1600200"/>
              <a:ext cx="1740197" cy="767032"/>
            </a:xfrm>
            <a:custGeom>
              <a:avLst/>
              <a:gdLst>
                <a:gd name="connsiteX0" fmla="*/ 0 w 4734560"/>
                <a:gd name="connsiteY0" fmla="*/ 0 h 4815840"/>
                <a:gd name="connsiteX1" fmla="*/ 2377440 w 4734560"/>
                <a:gd name="connsiteY1" fmla="*/ 4815840 h 4815840"/>
                <a:gd name="connsiteX2" fmla="*/ 4734560 w 4734560"/>
                <a:gd name="connsiteY2" fmla="*/ 0 h 481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4560" h="4815840">
                  <a:moveTo>
                    <a:pt x="0" y="0"/>
                  </a:moveTo>
                  <a:cubicBezTo>
                    <a:pt x="794173" y="2407920"/>
                    <a:pt x="1588347" y="4815840"/>
                    <a:pt x="2377440" y="4815840"/>
                  </a:cubicBezTo>
                  <a:cubicBezTo>
                    <a:pt x="3166533" y="4815840"/>
                    <a:pt x="3950546" y="2407920"/>
                    <a:pt x="4734560" y="0"/>
                  </a:cubicBezTo>
                </a:path>
              </a:pathLst>
            </a:custGeom>
            <a:solidFill>
              <a:srgbClr val="75DBFF"/>
            </a:solidFill>
            <a:ln w="254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자유형 60"/>
            <p:cNvSpPr/>
            <p:nvPr/>
          </p:nvSpPr>
          <p:spPr>
            <a:xfrm rot="10800000">
              <a:off x="741343" y="3505200"/>
              <a:ext cx="1697056" cy="1122178"/>
            </a:xfrm>
            <a:custGeom>
              <a:avLst/>
              <a:gdLst>
                <a:gd name="connsiteX0" fmla="*/ 0 w 4734560"/>
                <a:gd name="connsiteY0" fmla="*/ 0 h 4815840"/>
                <a:gd name="connsiteX1" fmla="*/ 2377440 w 4734560"/>
                <a:gd name="connsiteY1" fmla="*/ 4815840 h 4815840"/>
                <a:gd name="connsiteX2" fmla="*/ 4734560 w 4734560"/>
                <a:gd name="connsiteY2" fmla="*/ 0 h 481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4560" h="4815840">
                  <a:moveTo>
                    <a:pt x="0" y="0"/>
                  </a:moveTo>
                  <a:cubicBezTo>
                    <a:pt x="794173" y="2407920"/>
                    <a:pt x="1588347" y="4815840"/>
                    <a:pt x="2377440" y="4815840"/>
                  </a:cubicBezTo>
                  <a:cubicBezTo>
                    <a:pt x="3166533" y="4815840"/>
                    <a:pt x="3950546" y="2407920"/>
                    <a:pt x="4734560" y="0"/>
                  </a:cubicBezTo>
                </a:path>
              </a:pathLst>
            </a:custGeom>
            <a:solidFill>
              <a:srgbClr val="75DBFF"/>
            </a:solidFill>
            <a:ln w="254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60513" y="1111688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en-US" altLang="ko-KR" sz="2800" b="1" dirty="0" smtClean="0">
                  <a:solidFill>
                    <a:schemeClr val="tx2"/>
                  </a:solidFill>
                  <a:ea typeface="Arial Unicode MS" pitchFamily="50" charset="-127"/>
                  <a:cs typeface="Arial Unicode MS" pitchFamily="50" charset="-127"/>
                </a:rPr>
                <a:t>CB</a:t>
              </a:r>
              <a:endParaRPr lang="ko-KR" altLang="en-US" sz="2800" b="1" baseline="-25000" dirty="0">
                <a:solidFill>
                  <a:schemeClr val="tx2"/>
                </a:solidFill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40466" y="3875567"/>
              <a:ext cx="6655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en-US" altLang="ko-KR" sz="2800" b="1" dirty="0">
                  <a:solidFill>
                    <a:schemeClr val="tx2"/>
                  </a:solidFill>
                  <a:ea typeface="Arial Unicode MS" pitchFamily="50" charset="-127"/>
                  <a:cs typeface="Arial Unicode MS" pitchFamily="50" charset="-127"/>
                </a:rPr>
                <a:t>V</a:t>
              </a:r>
              <a:r>
                <a:rPr lang="en-US" altLang="ko-KR" sz="2800" b="1" dirty="0" smtClean="0">
                  <a:solidFill>
                    <a:schemeClr val="tx2"/>
                  </a:solidFill>
                  <a:ea typeface="Arial Unicode MS" pitchFamily="50" charset="-127"/>
                  <a:cs typeface="Arial Unicode MS" pitchFamily="50" charset="-127"/>
                </a:rPr>
                <a:t>B</a:t>
              </a:r>
              <a:endParaRPr lang="ko-KR" altLang="en-US" sz="2800" b="1" baseline="-25000" dirty="0">
                <a:solidFill>
                  <a:schemeClr val="tx2"/>
                </a:solidFill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grpSp>
        <p:nvGrpSpPr>
          <p:cNvPr id="6" name="Group 19"/>
          <p:cNvGrpSpPr/>
          <p:nvPr/>
        </p:nvGrpSpPr>
        <p:grpSpPr>
          <a:xfrm>
            <a:off x="4282427" y="1539452"/>
            <a:ext cx="2575573" cy="3357736"/>
            <a:chOff x="167627" y="1052736"/>
            <a:chExt cx="2736304" cy="3600400"/>
          </a:xfrm>
        </p:grpSpPr>
        <p:sp>
          <p:nvSpPr>
            <p:cNvPr id="14" name="자유형 8"/>
            <p:cNvSpPr/>
            <p:nvPr/>
          </p:nvSpPr>
          <p:spPr>
            <a:xfrm>
              <a:off x="296417" y="1052736"/>
              <a:ext cx="2448272" cy="1301381"/>
            </a:xfrm>
            <a:custGeom>
              <a:avLst/>
              <a:gdLst>
                <a:gd name="connsiteX0" fmla="*/ 0 w 4734560"/>
                <a:gd name="connsiteY0" fmla="*/ 0 h 4815840"/>
                <a:gd name="connsiteX1" fmla="*/ 2377440 w 4734560"/>
                <a:gd name="connsiteY1" fmla="*/ 4815840 h 4815840"/>
                <a:gd name="connsiteX2" fmla="*/ 4734560 w 4734560"/>
                <a:gd name="connsiteY2" fmla="*/ 0 h 481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4560" h="4815840">
                  <a:moveTo>
                    <a:pt x="0" y="0"/>
                  </a:moveTo>
                  <a:cubicBezTo>
                    <a:pt x="794173" y="2407920"/>
                    <a:pt x="1588347" y="4815840"/>
                    <a:pt x="2377440" y="4815840"/>
                  </a:cubicBezTo>
                  <a:cubicBezTo>
                    <a:pt x="3166533" y="4815840"/>
                    <a:pt x="3950546" y="2407920"/>
                    <a:pt x="4734560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7627" y="1052736"/>
              <a:ext cx="2736304" cy="3600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자유형 18"/>
            <p:cNvSpPr/>
            <p:nvPr/>
          </p:nvSpPr>
          <p:spPr>
            <a:xfrm>
              <a:off x="652132" y="1600200"/>
              <a:ext cx="1740197" cy="767032"/>
            </a:xfrm>
            <a:custGeom>
              <a:avLst/>
              <a:gdLst>
                <a:gd name="connsiteX0" fmla="*/ 0 w 4734560"/>
                <a:gd name="connsiteY0" fmla="*/ 0 h 4815840"/>
                <a:gd name="connsiteX1" fmla="*/ 2377440 w 4734560"/>
                <a:gd name="connsiteY1" fmla="*/ 4815840 h 4815840"/>
                <a:gd name="connsiteX2" fmla="*/ 4734560 w 4734560"/>
                <a:gd name="connsiteY2" fmla="*/ 0 h 481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4560" h="4815840">
                  <a:moveTo>
                    <a:pt x="0" y="0"/>
                  </a:moveTo>
                  <a:cubicBezTo>
                    <a:pt x="794173" y="2407920"/>
                    <a:pt x="1588347" y="4815840"/>
                    <a:pt x="2377440" y="4815840"/>
                  </a:cubicBezTo>
                  <a:cubicBezTo>
                    <a:pt x="3166533" y="4815840"/>
                    <a:pt x="3950546" y="2407920"/>
                    <a:pt x="4734560" y="0"/>
                  </a:cubicBezTo>
                </a:path>
              </a:pathLst>
            </a:custGeom>
            <a:noFill/>
            <a:ln w="254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자유형 60"/>
            <p:cNvSpPr/>
            <p:nvPr/>
          </p:nvSpPr>
          <p:spPr>
            <a:xfrm rot="10800000">
              <a:off x="741343" y="3505200"/>
              <a:ext cx="1697056" cy="1122178"/>
            </a:xfrm>
            <a:custGeom>
              <a:avLst/>
              <a:gdLst>
                <a:gd name="connsiteX0" fmla="*/ 0 w 4734560"/>
                <a:gd name="connsiteY0" fmla="*/ 0 h 4815840"/>
                <a:gd name="connsiteX1" fmla="*/ 2377440 w 4734560"/>
                <a:gd name="connsiteY1" fmla="*/ 4815840 h 4815840"/>
                <a:gd name="connsiteX2" fmla="*/ 4734560 w 4734560"/>
                <a:gd name="connsiteY2" fmla="*/ 0 h 481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4560" h="4815840">
                  <a:moveTo>
                    <a:pt x="0" y="0"/>
                  </a:moveTo>
                  <a:cubicBezTo>
                    <a:pt x="794173" y="2407920"/>
                    <a:pt x="1588347" y="4815840"/>
                    <a:pt x="2377440" y="4815840"/>
                  </a:cubicBezTo>
                  <a:cubicBezTo>
                    <a:pt x="3166533" y="4815840"/>
                    <a:pt x="3950546" y="2407920"/>
                    <a:pt x="4734560" y="0"/>
                  </a:cubicBezTo>
                </a:path>
              </a:pathLst>
            </a:custGeom>
            <a:solidFill>
              <a:srgbClr val="75DBFF"/>
            </a:solidFill>
            <a:ln w="254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60513" y="1111688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en-US" altLang="ko-KR" sz="2800" b="1" dirty="0" smtClean="0">
                  <a:solidFill>
                    <a:schemeClr val="tx2"/>
                  </a:solidFill>
                  <a:ea typeface="Arial Unicode MS" pitchFamily="50" charset="-127"/>
                  <a:cs typeface="Arial Unicode MS" pitchFamily="50" charset="-127"/>
                </a:rPr>
                <a:t>CB</a:t>
              </a:r>
              <a:endParaRPr lang="ko-KR" altLang="en-US" sz="2800" b="1" baseline="-25000" dirty="0">
                <a:solidFill>
                  <a:schemeClr val="tx2"/>
                </a:solidFill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40466" y="3875567"/>
              <a:ext cx="6655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en-US" altLang="ko-KR" sz="2800" b="1" dirty="0">
                  <a:solidFill>
                    <a:schemeClr val="tx2"/>
                  </a:solidFill>
                  <a:ea typeface="Arial Unicode MS" pitchFamily="50" charset="-127"/>
                  <a:cs typeface="Arial Unicode MS" pitchFamily="50" charset="-127"/>
                </a:rPr>
                <a:t>V</a:t>
              </a:r>
              <a:r>
                <a:rPr lang="en-US" altLang="ko-KR" sz="2800" b="1" dirty="0" smtClean="0">
                  <a:solidFill>
                    <a:schemeClr val="tx2"/>
                  </a:solidFill>
                  <a:ea typeface="Arial Unicode MS" pitchFamily="50" charset="-127"/>
                  <a:cs typeface="Arial Unicode MS" pitchFamily="50" charset="-127"/>
                </a:rPr>
                <a:t>B</a:t>
              </a:r>
              <a:endParaRPr lang="ko-KR" altLang="en-US" sz="2800" b="1" baseline="-25000" dirty="0">
                <a:solidFill>
                  <a:schemeClr val="tx2"/>
                </a:solidFill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cxnSp>
        <p:nvCxnSpPr>
          <p:cNvPr id="27" name="직선 연결선 75"/>
          <p:cNvCxnSpPr/>
          <p:nvPr/>
        </p:nvCxnSpPr>
        <p:spPr>
          <a:xfrm>
            <a:off x="685800" y="2045889"/>
            <a:ext cx="2590800" cy="0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4964" y="207778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E</a:t>
            </a:r>
            <a:r>
              <a:rPr lang="en-US" b="1" baseline="-25000" dirty="0" err="1" smtClean="0">
                <a:solidFill>
                  <a:schemeClr val="tx2"/>
                </a:solidFill>
              </a:rPr>
              <a:t>f</a:t>
            </a:r>
            <a:endParaRPr lang="en-US" b="1" baseline="-25000" dirty="0">
              <a:solidFill>
                <a:schemeClr val="tx2"/>
              </a:solidFill>
            </a:endParaRPr>
          </a:p>
        </p:txBody>
      </p:sp>
      <p:cxnSp>
        <p:nvCxnSpPr>
          <p:cNvPr id="29" name="직선 연결선 75"/>
          <p:cNvCxnSpPr/>
          <p:nvPr/>
        </p:nvCxnSpPr>
        <p:spPr>
          <a:xfrm>
            <a:off x="4267200" y="2992188"/>
            <a:ext cx="2590800" cy="0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66364" y="3024087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E</a:t>
            </a:r>
            <a:r>
              <a:rPr lang="en-US" b="1" baseline="-25000" dirty="0" err="1" smtClean="0">
                <a:solidFill>
                  <a:schemeClr val="tx2"/>
                </a:solidFill>
              </a:rPr>
              <a:t>f</a:t>
            </a:r>
            <a:endParaRPr lang="en-US" b="1" baseline="-25000" dirty="0">
              <a:solidFill>
                <a:schemeClr val="tx2"/>
              </a:solidFill>
            </a:endParaRPr>
          </a:p>
        </p:txBody>
      </p:sp>
      <p:grpSp>
        <p:nvGrpSpPr>
          <p:cNvPr id="13" name="Group 30"/>
          <p:cNvGrpSpPr/>
          <p:nvPr/>
        </p:nvGrpSpPr>
        <p:grpSpPr>
          <a:xfrm>
            <a:off x="7110857" y="3145622"/>
            <a:ext cx="1310037" cy="1410307"/>
            <a:chOff x="426722" y="4188814"/>
            <a:chExt cx="1310037" cy="1410307"/>
          </a:xfrm>
        </p:grpSpPr>
        <p:cxnSp>
          <p:nvCxnSpPr>
            <p:cNvPr id="32" name="Straight Arrow Connector 31"/>
            <p:cNvCxnSpPr/>
            <p:nvPr/>
          </p:nvCxnSpPr>
          <p:spPr>
            <a:xfrm rot="16200000" flipV="1">
              <a:off x="320043" y="4787531"/>
              <a:ext cx="927463" cy="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423853" y="519901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k</a:t>
              </a:r>
              <a:endParaRPr lang="en-US" sz="2000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772892" y="5240380"/>
              <a:ext cx="927463" cy="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26722" y="4188814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Topological vs. Conventional (Trivial) insulators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Band structure topology of the surface state is different, hence the term “topological”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166" y="2923505"/>
            <a:ext cx="3319723" cy="2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323967" y="2397212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Trivial </a:t>
            </a:r>
          </a:p>
          <a:p>
            <a:pPr algn="ctr"/>
            <a:r>
              <a:rPr lang="en-US" dirty="0" smtClean="0"/>
              <a:t>Insulator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42073" y="2401329"/>
            <a:ext cx="1454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Topological </a:t>
            </a:r>
          </a:p>
          <a:p>
            <a:pPr algn="ctr"/>
            <a:r>
              <a:rPr lang="en-US" dirty="0" smtClean="0"/>
              <a:t>Insulator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372498" y="3669957"/>
            <a:ext cx="4361935" cy="642553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1848" y="3237470"/>
            <a:ext cx="185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 Band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40011" y="3534032"/>
            <a:ext cx="494270" cy="24713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Quantum Hall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24532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Quantum Hall system (2D)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Topological metallic edge states in magnetic field (broken time reversal symmetry)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4885" y="2290764"/>
            <a:ext cx="3712845" cy="25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2873841" y="5760719"/>
            <a:ext cx="5290457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7170" y="382306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+Insulator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1435" y="3823061"/>
            <a:ext cx="13003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-Insulator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6989" y="38143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+Insulator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873841" y="5212080"/>
            <a:ext cx="5394958" cy="1084216"/>
          </a:xfrm>
          <a:custGeom>
            <a:avLst/>
            <a:gdLst>
              <a:gd name="connsiteX0" fmla="*/ 0 w 5708468"/>
              <a:gd name="connsiteY0" fmla="*/ 13063 h 1071154"/>
              <a:gd name="connsiteX1" fmla="*/ 1867988 w 5708468"/>
              <a:gd name="connsiteY1" fmla="*/ 13063 h 1071154"/>
              <a:gd name="connsiteX2" fmla="*/ 2220685 w 5708468"/>
              <a:gd name="connsiteY2" fmla="*/ 1071154 h 1071154"/>
              <a:gd name="connsiteX3" fmla="*/ 3918857 w 5708468"/>
              <a:gd name="connsiteY3" fmla="*/ 1071154 h 1071154"/>
              <a:gd name="connsiteX4" fmla="*/ 4167051 w 5708468"/>
              <a:gd name="connsiteY4" fmla="*/ 0 h 1071154"/>
              <a:gd name="connsiteX5" fmla="*/ 5708468 w 5708468"/>
              <a:gd name="connsiteY5" fmla="*/ 0 h 1071154"/>
              <a:gd name="connsiteX6" fmla="*/ 5708468 w 5708468"/>
              <a:gd name="connsiteY6" fmla="*/ 0 h 1071154"/>
              <a:gd name="connsiteX0" fmla="*/ 0 w 5419764"/>
              <a:gd name="connsiteY0" fmla="*/ 13064 h 1071154"/>
              <a:gd name="connsiteX1" fmla="*/ 1579284 w 5419764"/>
              <a:gd name="connsiteY1" fmla="*/ 13063 h 1071154"/>
              <a:gd name="connsiteX2" fmla="*/ 1931981 w 5419764"/>
              <a:gd name="connsiteY2" fmla="*/ 1071154 h 1071154"/>
              <a:gd name="connsiteX3" fmla="*/ 3630153 w 5419764"/>
              <a:gd name="connsiteY3" fmla="*/ 1071154 h 1071154"/>
              <a:gd name="connsiteX4" fmla="*/ 3878347 w 5419764"/>
              <a:gd name="connsiteY4" fmla="*/ 0 h 1071154"/>
              <a:gd name="connsiteX5" fmla="*/ 5419764 w 5419764"/>
              <a:gd name="connsiteY5" fmla="*/ 0 h 1071154"/>
              <a:gd name="connsiteX6" fmla="*/ 5419764 w 5419764"/>
              <a:gd name="connsiteY6" fmla="*/ 0 h 107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9764" h="1071154">
                <a:moveTo>
                  <a:pt x="0" y="13064"/>
                </a:moveTo>
                <a:lnTo>
                  <a:pt x="1579284" y="13063"/>
                </a:lnTo>
                <a:lnTo>
                  <a:pt x="1931981" y="1071154"/>
                </a:lnTo>
                <a:lnTo>
                  <a:pt x="3630153" y="1071154"/>
                </a:lnTo>
                <a:lnTo>
                  <a:pt x="3878347" y="0"/>
                </a:lnTo>
                <a:lnTo>
                  <a:pt x="5419764" y="0"/>
                </a:lnTo>
                <a:lnTo>
                  <a:pt x="5419764" y="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10800000">
            <a:off x="2960926" y="5207724"/>
            <a:ext cx="5394958" cy="1084216"/>
          </a:xfrm>
          <a:custGeom>
            <a:avLst/>
            <a:gdLst>
              <a:gd name="connsiteX0" fmla="*/ 0 w 5708468"/>
              <a:gd name="connsiteY0" fmla="*/ 13063 h 1071154"/>
              <a:gd name="connsiteX1" fmla="*/ 1867988 w 5708468"/>
              <a:gd name="connsiteY1" fmla="*/ 13063 h 1071154"/>
              <a:gd name="connsiteX2" fmla="*/ 2220685 w 5708468"/>
              <a:gd name="connsiteY2" fmla="*/ 1071154 h 1071154"/>
              <a:gd name="connsiteX3" fmla="*/ 3918857 w 5708468"/>
              <a:gd name="connsiteY3" fmla="*/ 1071154 h 1071154"/>
              <a:gd name="connsiteX4" fmla="*/ 4167051 w 5708468"/>
              <a:gd name="connsiteY4" fmla="*/ 0 h 1071154"/>
              <a:gd name="connsiteX5" fmla="*/ 5708468 w 5708468"/>
              <a:gd name="connsiteY5" fmla="*/ 0 h 1071154"/>
              <a:gd name="connsiteX6" fmla="*/ 5708468 w 5708468"/>
              <a:gd name="connsiteY6" fmla="*/ 0 h 1071154"/>
              <a:gd name="connsiteX0" fmla="*/ 0 w 5419764"/>
              <a:gd name="connsiteY0" fmla="*/ 13064 h 1071154"/>
              <a:gd name="connsiteX1" fmla="*/ 1579284 w 5419764"/>
              <a:gd name="connsiteY1" fmla="*/ 13063 h 1071154"/>
              <a:gd name="connsiteX2" fmla="*/ 1931981 w 5419764"/>
              <a:gd name="connsiteY2" fmla="*/ 1071154 h 1071154"/>
              <a:gd name="connsiteX3" fmla="*/ 3630153 w 5419764"/>
              <a:gd name="connsiteY3" fmla="*/ 1071154 h 1071154"/>
              <a:gd name="connsiteX4" fmla="*/ 3878347 w 5419764"/>
              <a:gd name="connsiteY4" fmla="*/ 0 h 1071154"/>
              <a:gd name="connsiteX5" fmla="*/ 5419764 w 5419764"/>
              <a:gd name="connsiteY5" fmla="*/ 0 h 1071154"/>
              <a:gd name="connsiteX6" fmla="*/ 5419764 w 5419764"/>
              <a:gd name="connsiteY6" fmla="*/ 0 h 107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9764" h="1071154">
                <a:moveTo>
                  <a:pt x="0" y="13064"/>
                </a:moveTo>
                <a:lnTo>
                  <a:pt x="1579284" y="13063"/>
                </a:lnTo>
                <a:lnTo>
                  <a:pt x="1931981" y="1071154"/>
                </a:lnTo>
                <a:lnTo>
                  <a:pt x="3630153" y="1071154"/>
                </a:lnTo>
                <a:lnTo>
                  <a:pt x="3878347" y="0"/>
                </a:lnTo>
                <a:lnTo>
                  <a:pt x="5419764" y="0"/>
                </a:lnTo>
                <a:lnTo>
                  <a:pt x="5419764" y="0"/>
                </a:lnTo>
              </a:path>
            </a:pathLst>
          </a:cu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22520" y="5016138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Cond. band minimum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39638" y="6096002"/>
            <a:ext cx="2706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Valence band maximum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28368" y="556477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 level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052371" y="4776658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+Insulator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81315" y="4785367"/>
            <a:ext cx="13003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-Insulator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14617" y="4798431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+Insulator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Flowchart: Summing Junction 34"/>
          <p:cNvSpPr/>
          <p:nvPr/>
        </p:nvSpPr>
        <p:spPr>
          <a:xfrm>
            <a:off x="4402183" y="5538651"/>
            <a:ext cx="431074" cy="418012"/>
          </a:xfrm>
          <a:prstGeom prst="flowChartSummingJunct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7"/>
          <p:cNvGrpSpPr/>
          <p:nvPr/>
        </p:nvGrpSpPr>
        <p:grpSpPr>
          <a:xfrm>
            <a:off x="6400800" y="5538651"/>
            <a:ext cx="431074" cy="431075"/>
            <a:chOff x="2834640" y="2926079"/>
            <a:chExt cx="431074" cy="431075"/>
          </a:xfrm>
        </p:grpSpPr>
        <p:sp>
          <p:nvSpPr>
            <p:cNvPr id="36" name="Oval 35"/>
            <p:cNvSpPr/>
            <p:nvPr/>
          </p:nvSpPr>
          <p:spPr>
            <a:xfrm>
              <a:off x="2834640" y="2926079"/>
              <a:ext cx="431074" cy="431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991394" y="3082834"/>
              <a:ext cx="130629" cy="1306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Topological Insulator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7063"/>
            <a:ext cx="8229600" cy="45339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2D Topological insulator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Topological metallic  edge states without magnetic field (with time reversal symmetry)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043660" y="4349915"/>
            <a:ext cx="5290457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043660" y="3801276"/>
            <a:ext cx="5394958" cy="1084216"/>
          </a:xfrm>
          <a:custGeom>
            <a:avLst/>
            <a:gdLst>
              <a:gd name="connsiteX0" fmla="*/ 0 w 5708468"/>
              <a:gd name="connsiteY0" fmla="*/ 13063 h 1071154"/>
              <a:gd name="connsiteX1" fmla="*/ 1867988 w 5708468"/>
              <a:gd name="connsiteY1" fmla="*/ 13063 h 1071154"/>
              <a:gd name="connsiteX2" fmla="*/ 2220685 w 5708468"/>
              <a:gd name="connsiteY2" fmla="*/ 1071154 h 1071154"/>
              <a:gd name="connsiteX3" fmla="*/ 3918857 w 5708468"/>
              <a:gd name="connsiteY3" fmla="*/ 1071154 h 1071154"/>
              <a:gd name="connsiteX4" fmla="*/ 4167051 w 5708468"/>
              <a:gd name="connsiteY4" fmla="*/ 0 h 1071154"/>
              <a:gd name="connsiteX5" fmla="*/ 5708468 w 5708468"/>
              <a:gd name="connsiteY5" fmla="*/ 0 h 1071154"/>
              <a:gd name="connsiteX6" fmla="*/ 5708468 w 5708468"/>
              <a:gd name="connsiteY6" fmla="*/ 0 h 1071154"/>
              <a:gd name="connsiteX0" fmla="*/ 0 w 5419764"/>
              <a:gd name="connsiteY0" fmla="*/ 13064 h 1071154"/>
              <a:gd name="connsiteX1" fmla="*/ 1579284 w 5419764"/>
              <a:gd name="connsiteY1" fmla="*/ 13063 h 1071154"/>
              <a:gd name="connsiteX2" fmla="*/ 1931981 w 5419764"/>
              <a:gd name="connsiteY2" fmla="*/ 1071154 h 1071154"/>
              <a:gd name="connsiteX3" fmla="*/ 3630153 w 5419764"/>
              <a:gd name="connsiteY3" fmla="*/ 1071154 h 1071154"/>
              <a:gd name="connsiteX4" fmla="*/ 3878347 w 5419764"/>
              <a:gd name="connsiteY4" fmla="*/ 0 h 1071154"/>
              <a:gd name="connsiteX5" fmla="*/ 5419764 w 5419764"/>
              <a:gd name="connsiteY5" fmla="*/ 0 h 1071154"/>
              <a:gd name="connsiteX6" fmla="*/ 5419764 w 5419764"/>
              <a:gd name="connsiteY6" fmla="*/ 0 h 107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9764" h="1071154">
                <a:moveTo>
                  <a:pt x="0" y="13064"/>
                </a:moveTo>
                <a:lnTo>
                  <a:pt x="1579284" y="13063"/>
                </a:lnTo>
                <a:lnTo>
                  <a:pt x="1931981" y="1071154"/>
                </a:lnTo>
                <a:lnTo>
                  <a:pt x="3630153" y="1071154"/>
                </a:lnTo>
                <a:lnTo>
                  <a:pt x="3878347" y="0"/>
                </a:lnTo>
                <a:lnTo>
                  <a:pt x="5419764" y="0"/>
                </a:lnTo>
                <a:lnTo>
                  <a:pt x="5419764" y="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0800000">
            <a:off x="3130745" y="3796920"/>
            <a:ext cx="5394958" cy="1084216"/>
          </a:xfrm>
          <a:custGeom>
            <a:avLst/>
            <a:gdLst>
              <a:gd name="connsiteX0" fmla="*/ 0 w 5708468"/>
              <a:gd name="connsiteY0" fmla="*/ 13063 h 1071154"/>
              <a:gd name="connsiteX1" fmla="*/ 1867988 w 5708468"/>
              <a:gd name="connsiteY1" fmla="*/ 13063 h 1071154"/>
              <a:gd name="connsiteX2" fmla="*/ 2220685 w 5708468"/>
              <a:gd name="connsiteY2" fmla="*/ 1071154 h 1071154"/>
              <a:gd name="connsiteX3" fmla="*/ 3918857 w 5708468"/>
              <a:gd name="connsiteY3" fmla="*/ 1071154 h 1071154"/>
              <a:gd name="connsiteX4" fmla="*/ 4167051 w 5708468"/>
              <a:gd name="connsiteY4" fmla="*/ 0 h 1071154"/>
              <a:gd name="connsiteX5" fmla="*/ 5708468 w 5708468"/>
              <a:gd name="connsiteY5" fmla="*/ 0 h 1071154"/>
              <a:gd name="connsiteX6" fmla="*/ 5708468 w 5708468"/>
              <a:gd name="connsiteY6" fmla="*/ 0 h 1071154"/>
              <a:gd name="connsiteX0" fmla="*/ 0 w 5419764"/>
              <a:gd name="connsiteY0" fmla="*/ 13064 h 1071154"/>
              <a:gd name="connsiteX1" fmla="*/ 1579284 w 5419764"/>
              <a:gd name="connsiteY1" fmla="*/ 13063 h 1071154"/>
              <a:gd name="connsiteX2" fmla="*/ 1931981 w 5419764"/>
              <a:gd name="connsiteY2" fmla="*/ 1071154 h 1071154"/>
              <a:gd name="connsiteX3" fmla="*/ 3630153 w 5419764"/>
              <a:gd name="connsiteY3" fmla="*/ 1071154 h 1071154"/>
              <a:gd name="connsiteX4" fmla="*/ 3878347 w 5419764"/>
              <a:gd name="connsiteY4" fmla="*/ 0 h 1071154"/>
              <a:gd name="connsiteX5" fmla="*/ 5419764 w 5419764"/>
              <a:gd name="connsiteY5" fmla="*/ 0 h 1071154"/>
              <a:gd name="connsiteX6" fmla="*/ 5419764 w 5419764"/>
              <a:gd name="connsiteY6" fmla="*/ 0 h 107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9764" h="1071154">
                <a:moveTo>
                  <a:pt x="0" y="13064"/>
                </a:moveTo>
                <a:lnTo>
                  <a:pt x="1579284" y="13063"/>
                </a:lnTo>
                <a:lnTo>
                  <a:pt x="1931981" y="1071154"/>
                </a:lnTo>
                <a:lnTo>
                  <a:pt x="3630153" y="1071154"/>
                </a:lnTo>
                <a:lnTo>
                  <a:pt x="3878347" y="0"/>
                </a:lnTo>
                <a:lnTo>
                  <a:pt x="5419764" y="0"/>
                </a:lnTo>
                <a:lnTo>
                  <a:pt x="5419764" y="0"/>
                </a:lnTo>
              </a:path>
            </a:pathLst>
          </a:cu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1528" y="360533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Cond. band minimum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9457" y="4685198"/>
            <a:ext cx="2706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Valence band maximum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98187" y="415397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 level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22190" y="33658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+Insulator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1134" y="3374563"/>
            <a:ext cx="13003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-Insulator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4436" y="3387627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+Insulator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Flowchart: Summing Junction 12"/>
          <p:cNvSpPr/>
          <p:nvPr/>
        </p:nvSpPr>
        <p:spPr>
          <a:xfrm>
            <a:off x="4572002" y="3918839"/>
            <a:ext cx="431074" cy="418012"/>
          </a:xfrm>
          <a:prstGeom prst="flowChartSummingJunct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570619" y="3905776"/>
            <a:ext cx="431074" cy="431075"/>
            <a:chOff x="2834640" y="2926079"/>
            <a:chExt cx="431074" cy="431075"/>
          </a:xfrm>
        </p:grpSpPr>
        <p:sp>
          <p:nvSpPr>
            <p:cNvPr id="15" name="Oval 14"/>
            <p:cNvSpPr/>
            <p:nvPr/>
          </p:nvSpPr>
          <p:spPr>
            <a:xfrm>
              <a:off x="2834640" y="2926079"/>
              <a:ext cx="431074" cy="431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991394" y="3082834"/>
              <a:ext cx="130629" cy="1306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Summing Junction 16"/>
          <p:cNvSpPr/>
          <p:nvPr/>
        </p:nvSpPr>
        <p:spPr>
          <a:xfrm>
            <a:off x="6579329" y="4345557"/>
            <a:ext cx="431074" cy="418012"/>
          </a:xfrm>
          <a:prstGeom prst="flowChartSummingJunct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580687" y="4345562"/>
            <a:ext cx="431074" cy="431075"/>
            <a:chOff x="2834640" y="2926079"/>
            <a:chExt cx="431074" cy="431075"/>
          </a:xfrm>
        </p:grpSpPr>
        <p:sp>
          <p:nvSpPr>
            <p:cNvPr id="19" name="Oval 18"/>
            <p:cNvSpPr/>
            <p:nvPr/>
          </p:nvSpPr>
          <p:spPr>
            <a:xfrm>
              <a:off x="2834640" y="2926079"/>
              <a:ext cx="431074" cy="431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991394" y="3082834"/>
              <a:ext cx="130629" cy="1306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ontent Placeholder 7"/>
          <p:cNvGrpSpPr>
            <a:grpSpLocks noGrp="1" noChangeAspect="1"/>
          </p:cNvGrpSpPr>
          <p:nvPr>
            <p:ph sz="quarter" idx="4"/>
          </p:nvPr>
        </p:nvGrpSpPr>
        <p:grpSpPr>
          <a:xfrm>
            <a:off x="5276094" y="1943050"/>
            <a:ext cx="2829243" cy="2765902"/>
            <a:chOff x="6096000" y="3592033"/>
            <a:chExt cx="2743200" cy="2046767"/>
          </a:xfrm>
        </p:grpSpPr>
        <p:sp>
          <p:nvSpPr>
            <p:cNvPr id="9" name="Rectangle 8"/>
            <p:cNvSpPr/>
            <p:nvPr/>
          </p:nvSpPr>
          <p:spPr>
            <a:xfrm>
              <a:off x="6096000" y="4038600"/>
              <a:ext cx="2743200" cy="1143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96000" y="3657600"/>
              <a:ext cx="2743200" cy="381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6000" y="5192233"/>
              <a:ext cx="2743200" cy="381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172200" y="3755066"/>
              <a:ext cx="25908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6172200" y="3907466"/>
              <a:ext cx="2590800" cy="1588"/>
            </a:xfrm>
            <a:prstGeom prst="straightConnector1">
              <a:avLst/>
            </a:prstGeom>
            <a:ln w="28575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6182833" y="5296975"/>
              <a:ext cx="25908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172200" y="5463546"/>
              <a:ext cx="2590800" cy="1588"/>
            </a:xfrm>
            <a:prstGeom prst="straightConnector1">
              <a:avLst/>
            </a:prstGeom>
            <a:ln w="28575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7011194" y="5333206"/>
              <a:ext cx="3048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 flipH="1" flipV="1">
              <a:off x="7392194" y="3743639"/>
              <a:ext cx="3048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 flipH="1">
              <a:off x="6934994" y="3896039"/>
              <a:ext cx="304800" cy="1588"/>
            </a:xfrm>
            <a:prstGeom prst="straightConnector1">
              <a:avLst/>
            </a:prstGeom>
            <a:ln w="19050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7468394" y="5485606"/>
              <a:ext cx="304800" cy="1588"/>
            </a:xfrm>
            <a:prstGeom prst="straightConnector1">
              <a:avLst/>
            </a:prstGeom>
            <a:ln w="19050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946641" y="2570133"/>
            <a:ext cx="2829243" cy="15445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46641" y="2055268"/>
            <a:ext cx="2829243" cy="51486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46641" y="4116218"/>
            <a:ext cx="2829243" cy="51486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63867" y="2328647"/>
            <a:ext cx="2672063" cy="21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049076" y="4399429"/>
            <a:ext cx="2672063" cy="21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2099352" y="4397128"/>
            <a:ext cx="411892" cy="16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2170330" y="2339216"/>
            <a:ext cx="411892" cy="16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H="1">
            <a:off x="1969247" y="2339100"/>
            <a:ext cx="411892" cy="1638"/>
          </a:xfrm>
          <a:prstGeom prst="straightConnector1">
            <a:avLst/>
          </a:prstGeom>
          <a:ln w="19050">
            <a:solidFill>
              <a:srgbClr val="005EA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1888313" y="4397012"/>
            <a:ext cx="411892" cy="1638"/>
          </a:xfrm>
          <a:prstGeom prst="straightConnector1">
            <a:avLst/>
          </a:prstGeom>
          <a:ln w="19050">
            <a:solidFill>
              <a:srgbClr val="005EA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Quantum Hall system vs. Topological insulator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46597" y="3129562"/>
            <a:ext cx="2904186" cy="397590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Quantum Hall system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301853" y="3000771"/>
            <a:ext cx="2773206" cy="423348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Topological insulator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6670" y="4816694"/>
            <a:ext cx="3958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Spin-momentum unlocked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Absence of back scattering</a:t>
            </a:r>
          </a:p>
          <a:p>
            <a:r>
              <a:rPr lang="en-US" dirty="0" smtClean="0">
                <a:sym typeface="Wingdings" pitchFamily="2" charset="2"/>
              </a:rPr>
              <a:t>   Perfectly conducting edge states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 Magnetic field required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239556" y="4788790"/>
            <a:ext cx="3107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Spin-momentum locked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Absence of backscattering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No magnetic field required </a:t>
            </a:r>
          </a:p>
          <a:p>
            <a:r>
              <a:rPr lang="en-US" dirty="0" smtClean="0">
                <a:sym typeface="Wingdings" pitchFamily="2" charset="2"/>
              </a:rPr>
              <a:t>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3" name="Flowchart: Summing Junction 32"/>
          <p:cNvSpPr/>
          <p:nvPr/>
        </p:nvSpPr>
        <p:spPr>
          <a:xfrm>
            <a:off x="1944712" y="2746861"/>
            <a:ext cx="270453" cy="266795"/>
          </a:xfrm>
          <a:prstGeom prst="flowChartSummingJunc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461110" y="2653048"/>
            <a:ext cx="419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493950" y="2704563"/>
            <a:ext cx="33485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74599" y="764704"/>
            <a:ext cx="877541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000" dirty="0" smtClean="0"/>
              <a:t> What we do: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Explore unknown territories in condensed matter physics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using a unique Atomic-Layer Molecular Beam </a:t>
            </a:r>
            <a:r>
              <a:rPr lang="en-US" sz="2000" dirty="0" err="1" smtClean="0"/>
              <a:t>Epitaxy</a:t>
            </a:r>
            <a:r>
              <a:rPr lang="en-US" sz="2000" dirty="0" smtClean="0"/>
              <a:t> (AL-MBE)</a:t>
            </a:r>
          </a:p>
          <a:p>
            <a:r>
              <a:rPr lang="en-US" sz="2000" dirty="0" smtClean="0"/>
              <a:t>   and other tools </a:t>
            </a:r>
          </a:p>
          <a:p>
            <a:r>
              <a:rPr lang="en-US" sz="2000" dirty="0" smtClean="0"/>
              <a:t>  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What we study:</a:t>
            </a:r>
          </a:p>
          <a:p>
            <a:r>
              <a:rPr lang="en-US" sz="2000" dirty="0" smtClean="0"/>
              <a:t>1. </a:t>
            </a:r>
            <a:r>
              <a:rPr lang="en-US" sz="2000" dirty="0" smtClean="0">
                <a:solidFill>
                  <a:srgbClr val="FF0000"/>
                </a:solidFill>
              </a:rPr>
              <a:t>Complex-oxide </a:t>
            </a:r>
            <a:r>
              <a:rPr lang="en-US" sz="2000" dirty="0" err="1" smtClean="0">
                <a:solidFill>
                  <a:srgbClr val="FF0000"/>
                </a:solidFill>
              </a:rPr>
              <a:t>heterostructures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for strongly correlated physics</a:t>
            </a:r>
          </a:p>
          <a:p>
            <a:r>
              <a:rPr lang="en-US" sz="2000" dirty="0" smtClean="0"/>
              <a:t>       and for post-silicon applications </a:t>
            </a:r>
          </a:p>
          <a:p>
            <a:r>
              <a:rPr lang="en-US" sz="2000" dirty="0" smtClean="0"/>
              <a:t>2. </a:t>
            </a:r>
            <a:r>
              <a:rPr lang="en-US" sz="2000" dirty="0" smtClean="0">
                <a:solidFill>
                  <a:srgbClr val="FF0000"/>
                </a:solidFill>
              </a:rPr>
              <a:t>Topological Insulators: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dirty="0" smtClean="0"/>
              <a:t>Bulk insulator but metallic on surface, proposed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      </a:t>
            </a:r>
            <a:r>
              <a:rPr lang="en-US" sz="2000" dirty="0" smtClean="0"/>
              <a:t>as a platform for </a:t>
            </a:r>
            <a:r>
              <a:rPr lang="en-US" sz="2000" dirty="0" err="1" smtClean="0"/>
              <a:t>spintronics</a:t>
            </a:r>
            <a:r>
              <a:rPr lang="en-US" sz="2000" dirty="0" smtClean="0"/>
              <a:t> and quantum computers.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3</a:t>
            </a:r>
            <a:r>
              <a:rPr lang="en-US" sz="2000" smtClean="0"/>
              <a:t>. </a:t>
            </a:r>
            <a:r>
              <a:rPr lang="en-US" sz="2000" smtClean="0">
                <a:solidFill>
                  <a:srgbClr val="FF0000"/>
                </a:solidFill>
              </a:rPr>
              <a:t>Electronic </a:t>
            </a:r>
            <a:r>
              <a:rPr lang="en-US" sz="2000" dirty="0" smtClean="0">
                <a:solidFill>
                  <a:srgbClr val="FF0000"/>
                </a:solidFill>
              </a:rPr>
              <a:t>devices </a:t>
            </a:r>
            <a:r>
              <a:rPr lang="en-US" sz="2000" dirty="0" smtClean="0"/>
              <a:t>such as tunnel junctions, field effect device,</a:t>
            </a:r>
          </a:p>
          <a:p>
            <a:r>
              <a:rPr lang="en-US" sz="2000" dirty="0" smtClean="0"/>
              <a:t>       memory devices.</a:t>
            </a:r>
          </a:p>
          <a:p>
            <a:r>
              <a:rPr lang="en-US" sz="2000" dirty="0" smtClean="0"/>
              <a:t>   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16632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What we do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3D Topological insulator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Bulk of the material is insulating but surface is metallic when  there is no magnetism involved (i.e. when time reversal symmetric)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5289142" y="3845497"/>
            <a:ext cx="351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Vacuum (Conventional insulator)</a:t>
            </a:r>
            <a:endParaRPr lang="en-US" dirty="0"/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2946128" y="5380293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Topological</a:t>
            </a:r>
          </a:p>
          <a:p>
            <a:r>
              <a:rPr lang="en-US" dirty="0"/>
              <a:t>insulator</a:t>
            </a: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3373440" y="2657504"/>
            <a:ext cx="1436688" cy="2201862"/>
            <a:chOff x="3730" y="613"/>
            <a:chExt cx="905" cy="1387"/>
          </a:xfrm>
        </p:grpSpPr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3739" y="613"/>
              <a:ext cx="896" cy="1376"/>
              <a:chOff x="3739" y="613"/>
              <a:chExt cx="896" cy="1376"/>
            </a:xfrm>
          </p:grpSpPr>
          <p:sp>
            <p:nvSpPr>
              <p:cNvPr id="25" name="Freeform 28"/>
              <p:cNvSpPr>
                <a:spLocks/>
              </p:cNvSpPr>
              <p:nvPr/>
            </p:nvSpPr>
            <p:spPr bwMode="auto">
              <a:xfrm>
                <a:off x="3755" y="613"/>
                <a:ext cx="880" cy="454"/>
              </a:xfrm>
              <a:custGeom>
                <a:avLst/>
                <a:gdLst>
                  <a:gd name="T0" fmla="*/ 0 w 880"/>
                  <a:gd name="T1" fmla="*/ 454 h 454"/>
                  <a:gd name="T2" fmla="*/ 426 w 880"/>
                  <a:gd name="T3" fmla="*/ 448 h 454"/>
                  <a:gd name="T4" fmla="*/ 880 w 880"/>
                  <a:gd name="T5" fmla="*/ 6 h 454"/>
                  <a:gd name="T6" fmla="*/ 442 w 880"/>
                  <a:gd name="T7" fmla="*/ 0 h 454"/>
                  <a:gd name="T8" fmla="*/ 0 w 880"/>
                  <a:gd name="T9" fmla="*/ 454 h 4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0"/>
                  <a:gd name="T16" fmla="*/ 0 h 454"/>
                  <a:gd name="T17" fmla="*/ 880 w 880"/>
                  <a:gd name="T18" fmla="*/ 454 h 4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0" h="454">
                    <a:moveTo>
                      <a:pt x="0" y="454"/>
                    </a:moveTo>
                    <a:lnTo>
                      <a:pt x="426" y="448"/>
                    </a:lnTo>
                    <a:lnTo>
                      <a:pt x="880" y="6"/>
                    </a:lnTo>
                    <a:lnTo>
                      <a:pt x="442" y="0"/>
                    </a:lnTo>
                    <a:lnTo>
                      <a:pt x="0" y="454"/>
                    </a:lnTo>
                    <a:close/>
                  </a:path>
                </a:pathLst>
              </a:custGeom>
              <a:solidFill>
                <a:srgbClr val="92D050"/>
              </a:solidFill>
              <a:ln w="9525" cap="flat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9"/>
              <p:cNvSpPr>
                <a:spLocks noChangeArrowheads="1"/>
              </p:cNvSpPr>
              <p:nvPr/>
            </p:nvSpPr>
            <p:spPr bwMode="auto">
              <a:xfrm>
                <a:off x="3739" y="1061"/>
                <a:ext cx="448" cy="928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3730" y="616"/>
              <a:ext cx="904" cy="1384"/>
              <a:chOff x="2184" y="2504"/>
              <a:chExt cx="904" cy="1384"/>
            </a:xfrm>
          </p:grpSpPr>
          <p:sp>
            <p:nvSpPr>
              <p:cNvPr id="11" name="Line 31"/>
              <p:cNvSpPr>
                <a:spLocks noChangeShapeType="1"/>
              </p:cNvSpPr>
              <p:nvPr/>
            </p:nvSpPr>
            <p:spPr bwMode="auto">
              <a:xfrm flipV="1">
                <a:off x="2192" y="2504"/>
                <a:ext cx="464" cy="4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32"/>
              <p:cNvSpPr>
                <a:spLocks noChangeShapeType="1"/>
              </p:cNvSpPr>
              <p:nvPr/>
            </p:nvSpPr>
            <p:spPr bwMode="auto">
              <a:xfrm flipH="1">
                <a:off x="2184" y="2952"/>
                <a:ext cx="4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33"/>
              <p:cNvSpPr>
                <a:spLocks noChangeShapeType="1"/>
              </p:cNvSpPr>
              <p:nvPr/>
            </p:nvSpPr>
            <p:spPr bwMode="auto">
              <a:xfrm flipH="1">
                <a:off x="2192" y="3888"/>
                <a:ext cx="4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" name="Group 34"/>
              <p:cNvGrpSpPr>
                <a:grpSpLocks/>
              </p:cNvGrpSpPr>
              <p:nvPr/>
            </p:nvGrpSpPr>
            <p:grpSpPr bwMode="auto">
              <a:xfrm>
                <a:off x="2200" y="2504"/>
                <a:ext cx="888" cy="1384"/>
                <a:chOff x="2200" y="2504"/>
                <a:chExt cx="888" cy="1384"/>
              </a:xfrm>
            </p:grpSpPr>
            <p:sp>
              <p:nvSpPr>
                <p:cNvPr id="19" name="Line 35"/>
                <p:cNvSpPr>
                  <a:spLocks noChangeShapeType="1"/>
                </p:cNvSpPr>
                <p:nvPr/>
              </p:nvSpPr>
              <p:spPr bwMode="auto">
                <a:xfrm>
                  <a:off x="2656" y="2504"/>
                  <a:ext cx="43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648" y="2512"/>
                  <a:ext cx="440" cy="4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37"/>
                <p:cNvSpPr>
                  <a:spLocks noChangeShapeType="1"/>
                </p:cNvSpPr>
                <p:nvPr/>
              </p:nvSpPr>
              <p:spPr bwMode="auto">
                <a:xfrm>
                  <a:off x="2200" y="2960"/>
                  <a:ext cx="0" cy="9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38"/>
                <p:cNvSpPr>
                  <a:spLocks noChangeShapeType="1"/>
                </p:cNvSpPr>
                <p:nvPr/>
              </p:nvSpPr>
              <p:spPr bwMode="auto">
                <a:xfrm>
                  <a:off x="3088" y="2512"/>
                  <a:ext cx="0" cy="9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39"/>
                <p:cNvSpPr>
                  <a:spLocks noChangeShapeType="1"/>
                </p:cNvSpPr>
                <p:nvPr/>
              </p:nvSpPr>
              <p:spPr bwMode="auto">
                <a:xfrm>
                  <a:off x="2648" y="2968"/>
                  <a:ext cx="0" cy="9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2648" y="3448"/>
                  <a:ext cx="440" cy="4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7" name="Line 45"/>
          <p:cNvSpPr>
            <a:spLocks noChangeShapeType="1"/>
          </p:cNvSpPr>
          <p:nvPr/>
        </p:nvSpPr>
        <p:spPr bwMode="auto">
          <a:xfrm flipV="1">
            <a:off x="3526970" y="4572000"/>
            <a:ext cx="169819" cy="8229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937760" y="2442754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Metallic surface states</a:t>
            </a:r>
            <a:endParaRPr lang="en-US" dirty="0"/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1757817" y="3762765"/>
            <a:ext cx="10780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Vacuum 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4526280" y="2880360"/>
            <a:ext cx="731520" cy="5878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153400" cy="1470025"/>
          </a:xfrm>
        </p:spPr>
        <p:txBody>
          <a:bodyPr/>
          <a:lstStyle/>
          <a:p>
            <a:r>
              <a:rPr lang="en-US" sz="3600" b="1" dirty="0" smtClean="0"/>
              <a:t>Evidence for topological surface states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41960" y="6258559"/>
            <a:ext cx="380346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Xia, </a:t>
            </a:r>
            <a:r>
              <a:rPr lang="en-US" dirty="0" err="1"/>
              <a:t>Hasan</a:t>
            </a:r>
            <a:r>
              <a:rPr lang="en-US" dirty="0"/>
              <a:t> et al.  Nature Phys ‘09</a:t>
            </a:r>
          </a:p>
        </p:txBody>
      </p:sp>
      <p:pic>
        <p:nvPicPr>
          <p:cNvPr id="20487" name="Picture 10"/>
          <p:cNvPicPr>
            <a:picLocks noChangeAspect="1" noChangeArrowheads="1"/>
          </p:cNvPicPr>
          <p:nvPr/>
        </p:nvPicPr>
        <p:blipFill>
          <a:blip r:embed="rId2" cstate="print"/>
          <a:srcRect l="50606" t="2480" r="64"/>
          <a:stretch>
            <a:fillRect/>
          </a:stretch>
        </p:blipFill>
        <p:spPr bwMode="auto">
          <a:xfrm>
            <a:off x="901336" y="2142309"/>
            <a:ext cx="3239589" cy="393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60319" y="91441"/>
            <a:ext cx="4485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ARPES on Bi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Se</a:t>
            </a:r>
            <a:r>
              <a:rPr lang="en-US" sz="2400" baseline="-250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 single crystal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5" descr="nature08234-f1"/>
          <p:cNvPicPr>
            <a:picLocks noChangeAspect="1" noChangeArrowheads="1"/>
          </p:cNvPicPr>
          <p:nvPr/>
        </p:nvPicPr>
        <p:blipFill>
          <a:blip r:embed="rId3" cstate="print"/>
          <a:srcRect r="77623"/>
          <a:stretch>
            <a:fillRect/>
          </a:stretch>
        </p:blipFill>
        <p:spPr bwMode="auto">
          <a:xfrm>
            <a:off x="5508178" y="1166950"/>
            <a:ext cx="2287406" cy="467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327469" y="6170024"/>
            <a:ext cx="3551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Hsieh, </a:t>
            </a:r>
            <a:r>
              <a:rPr lang="en-US" dirty="0" err="1"/>
              <a:t>Hasan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Nature ‘09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0262" y="1045028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Spin-momentum locked surface band observed </a:t>
            </a:r>
          </a:p>
          <a:p>
            <a:r>
              <a:rPr lang="en-US" dirty="0" smtClean="0"/>
              <a:t>as predicted by theory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0" y="742244"/>
            <a:ext cx="5715010" cy="433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68657" y="76202"/>
            <a:ext cx="659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Surface Landau Levels - STM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689" y="5324405"/>
            <a:ext cx="3285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Qi</a:t>
            </a:r>
            <a:r>
              <a:rPr lang="en-US" dirty="0" smtClean="0"/>
              <a:t>-Kun </a:t>
            </a:r>
            <a:r>
              <a:rPr lang="en-US" dirty="0" err="1" smtClean="0"/>
              <a:t>Xue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</a:p>
          <a:p>
            <a:r>
              <a:rPr lang="en-US" i="1" dirty="0" smtClean="0"/>
              <a:t>arXiv:1001.3220 </a:t>
            </a:r>
            <a:r>
              <a:rPr lang="en-US" dirty="0" smtClean="0"/>
              <a:t>(2010) </a:t>
            </a:r>
          </a:p>
          <a:p>
            <a:endParaRPr lang="en-US" dirty="0"/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0689" y="5792965"/>
            <a:ext cx="4755268" cy="57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5151" y="5325004"/>
            <a:ext cx="4352353" cy="37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34" y="1784350"/>
            <a:ext cx="3533946" cy="311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824089"/>
            <a:ext cx="2319867" cy="8080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</a:t>
            </a:r>
            <a:r>
              <a:rPr kumimoji="0" lang="en-US" sz="3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</a:t>
            </a:r>
            <a:r>
              <a:rPr kumimoji="0" lang="en-US" sz="3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endParaRPr kumimoji="0" lang="en-US" sz="3000" b="0" i="0" u="none" strike="noStrike" kern="0" cap="none" spc="0" normalizeH="0" baseline="-25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16" descr="Figure_2"/>
          <p:cNvPicPr>
            <a:picLocks noChangeAspect="1" noChangeArrowheads="1"/>
          </p:cNvPicPr>
          <p:nvPr/>
        </p:nvPicPr>
        <p:blipFill>
          <a:blip r:embed="rId3" cstate="print"/>
          <a:srcRect t="2379" b="2342"/>
          <a:stretch>
            <a:fillRect/>
          </a:stretch>
        </p:blipFill>
        <p:spPr bwMode="auto">
          <a:xfrm>
            <a:off x="5349875" y="838200"/>
            <a:ext cx="36417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17" descr="Fig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752600"/>
            <a:ext cx="5029200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733779"/>
            <a:ext cx="8229600" cy="8080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Nano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-ribbon of Bi</a:t>
            </a:r>
            <a:r>
              <a:rPr kumimoji="0" lang="en-US" sz="3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</a:t>
            </a:r>
            <a:r>
              <a:rPr kumimoji="0" lang="en-US" sz="3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endParaRPr kumimoji="0" lang="en-US" sz="3000" b="0" i="0" u="none" strike="noStrike" kern="0" cap="none" spc="0" normalizeH="0" baseline="-25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7044" y="69450"/>
            <a:ext cx="6288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Aharonov-Bohm</a:t>
            </a:r>
            <a:r>
              <a:rPr lang="en-US" sz="3600" b="1" dirty="0" smtClean="0">
                <a:solidFill>
                  <a:schemeClr val="bg1"/>
                </a:solidFill>
              </a:rPr>
              <a:t> Oscillation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43" y="5685650"/>
            <a:ext cx="438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Yi Cui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smtClean="0"/>
              <a:t>Nature Materials</a:t>
            </a:r>
            <a:r>
              <a:rPr lang="en-US" dirty="0" smtClean="0"/>
              <a:t> (2009) 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5044" y="67734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Superconductivity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556" y="1008063"/>
            <a:ext cx="40100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380" y="895526"/>
            <a:ext cx="40195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99643" y="6024316"/>
            <a:ext cx="438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R.J. Cava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smtClean="0"/>
              <a:t>PRL </a:t>
            </a:r>
            <a:r>
              <a:rPr lang="en-US" dirty="0" smtClean="0"/>
              <a:t>(2010)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153400" cy="1470025"/>
          </a:xfrm>
        </p:spPr>
        <p:txBody>
          <a:bodyPr/>
          <a:lstStyle/>
          <a:p>
            <a:r>
              <a:rPr lang="en-US" sz="3600" b="1" dirty="0" smtClean="0"/>
              <a:t>Thin film topological insulators and transport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Molecular Beam </a:t>
            </a:r>
            <a:r>
              <a:rPr lang="en-US" dirty="0" err="1" smtClean="0"/>
              <a:t>Epitaxy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111239" y="1722118"/>
            <a:ext cx="2628900" cy="4343400"/>
            <a:chOff x="6322342" y="689531"/>
            <a:chExt cx="2628598" cy="4343206"/>
          </a:xfrm>
        </p:grpSpPr>
        <p:pic>
          <p:nvPicPr>
            <p:cNvPr id="5" name="Picture 3" descr="C:\Documents and Settings\Namz\My Documents\Downloads\2011-03-03 12.18.04.jpg"/>
            <p:cNvPicPr>
              <a:picLocks noChangeAspect="1" noChangeArrowheads="1"/>
            </p:cNvPicPr>
            <p:nvPr/>
          </p:nvPicPr>
          <p:blipFill>
            <a:blip r:embed="rId2" cstate="print">
              <a:lum bright="10000"/>
            </a:blip>
            <a:srcRect t="8140" r="4910" b="3488"/>
            <a:stretch>
              <a:fillRect/>
            </a:stretch>
          </p:blipFill>
          <p:spPr bwMode="auto">
            <a:xfrm>
              <a:off x="6322342" y="689531"/>
              <a:ext cx="2628598" cy="43432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12"/>
            <p:cNvSpPr txBox="1">
              <a:spLocks noChangeArrowheads="1"/>
            </p:cNvSpPr>
            <p:nvPr/>
          </p:nvSpPr>
          <p:spPr bwMode="auto">
            <a:xfrm>
              <a:off x="7211936" y="4706035"/>
              <a:ext cx="1170064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  <a:latin typeface="Calibri" pitchFamily="34" charset="0"/>
                </a:rPr>
                <a:t>MBE System</a:t>
              </a:r>
            </a:p>
          </p:txBody>
        </p:sp>
      </p:grpSp>
      <p:pic>
        <p:nvPicPr>
          <p:cNvPr id="7" name="Picture 6" descr="MB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755" y="1308242"/>
            <a:ext cx="5564378" cy="3590329"/>
          </a:xfrm>
          <a:prstGeom prst="rect">
            <a:avLst/>
          </a:prstGeom>
        </p:spPr>
      </p:pic>
      <p:pic>
        <p:nvPicPr>
          <p:cNvPr id="8" name="Picture 2" descr="http://physics.berkeley.edu/research/qiu/projects/RHEED_files/image00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844" y="4675910"/>
            <a:ext cx="3703273" cy="2182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995" y="1712501"/>
            <a:ext cx="2586920" cy="433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2972740" y="1521113"/>
            <a:ext cx="5823666" cy="4530330"/>
            <a:chOff x="2916295" y="1509824"/>
            <a:chExt cx="5823666" cy="453033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6295" y="1509824"/>
              <a:ext cx="5823666" cy="453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684890" y="2765776"/>
              <a:ext cx="1172116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Quintuple</a:t>
              </a:r>
            </a:p>
            <a:p>
              <a:r>
                <a:rPr lang="en-US" dirty="0" smtClean="0">
                  <a:solidFill>
                    <a:srgbClr val="0070C0"/>
                  </a:solidFill>
                </a:rPr>
                <a:t>Layer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67688" y="6113509"/>
            <a:ext cx="2186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Rhombohedral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1598" y="6220753"/>
            <a:ext cx="3742135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a: 4.1396 Å               c: 28.636 Å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r>
              <a:rPr lang="en-US" dirty="0" smtClean="0"/>
              <a:t>Topological insulator Bi</a:t>
            </a:r>
            <a:r>
              <a:rPr lang="en-US" baseline="-25000" dirty="0" smtClean="0"/>
              <a:t>2</a:t>
            </a:r>
            <a:r>
              <a:rPr lang="en-US" dirty="0" smtClean="0"/>
              <a:t>(</a:t>
            </a:r>
            <a:r>
              <a:rPr lang="en-US" dirty="0" err="1" smtClean="0"/>
              <a:t>Se,Te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2569782" y="3074276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~1nm</a:t>
            </a:r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>
            <a:off x="2380593" y="2664370"/>
            <a:ext cx="157661" cy="1213944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153400" cy="1470025"/>
          </a:xfrm>
        </p:spPr>
        <p:txBody>
          <a:bodyPr/>
          <a:lstStyle/>
          <a:p>
            <a:r>
              <a:rPr lang="en-US" sz="3600" b="1" dirty="0" smtClean="0"/>
              <a:t>Bi</a:t>
            </a:r>
            <a:r>
              <a:rPr lang="en-US" sz="3600" b="1" baseline="-25000" dirty="0" smtClean="0"/>
              <a:t>2</a:t>
            </a:r>
            <a:r>
              <a:rPr lang="en-US" sz="3600" b="1" dirty="0" smtClean="0"/>
              <a:t>Se</a:t>
            </a:r>
            <a:r>
              <a:rPr lang="en-US" sz="3600" b="1" baseline="-25000" dirty="0" smtClean="0"/>
              <a:t>3</a:t>
            </a:r>
            <a:r>
              <a:rPr lang="en-US" sz="3600" b="1" dirty="0" smtClean="0"/>
              <a:t> on Si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492896"/>
            <a:ext cx="7128792" cy="808038"/>
          </a:xfrm>
        </p:spPr>
        <p:txBody>
          <a:bodyPr/>
          <a:lstStyle/>
          <a:p>
            <a:r>
              <a:rPr lang="en-US" dirty="0" smtClean="0"/>
              <a:t>History of Atomic-Layer Engineering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505200" y="0"/>
            <a:ext cx="556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3200" u="sng" dirty="0">
                <a:solidFill>
                  <a:schemeClr val="bg1"/>
                </a:solidFill>
                <a:latin typeface="Georgia" pitchFamily="18" charset="0"/>
              </a:rPr>
              <a:t>Single temperature Attempts</a:t>
            </a:r>
            <a:endParaRPr lang="en-US" sz="3200" u="sng" baseline="-250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7" name="Picture 4" descr="C:\Documents and Settings\Namz\Desktop\New Folder\RHEED at dif T\190C_2.5min_a.tif"/>
          <p:cNvPicPr>
            <a:picLocks noChangeAspect="1" noChangeArrowheads="1"/>
          </p:cNvPicPr>
          <p:nvPr/>
        </p:nvPicPr>
        <p:blipFill>
          <a:blip r:embed="rId2" cstate="print"/>
          <a:srcRect t="18779"/>
          <a:stretch>
            <a:fillRect/>
          </a:stretch>
        </p:blipFill>
        <p:spPr bwMode="auto">
          <a:xfrm>
            <a:off x="228600" y="3733800"/>
            <a:ext cx="3877832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9" descr="C:\Documents and Settings\Namz\Desktop\New Folder\RHEED at dif T\250C_e.tif"/>
          <p:cNvPicPr>
            <a:picLocks noChangeAspect="1" noChangeArrowheads="1"/>
          </p:cNvPicPr>
          <p:nvPr/>
        </p:nvPicPr>
        <p:blipFill>
          <a:blip r:embed="rId3" cstate="print"/>
          <a:srcRect t="20657"/>
          <a:stretch>
            <a:fillRect/>
          </a:stretch>
        </p:blipFill>
        <p:spPr bwMode="auto">
          <a:xfrm>
            <a:off x="4648200" y="3733800"/>
            <a:ext cx="3972792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3276600" y="5638800"/>
            <a:ext cx="7921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  <a:latin typeface="Cambria" pitchFamily="18" charset="0"/>
              </a:rPr>
              <a:t>190</a:t>
            </a:r>
            <a:r>
              <a:rPr lang="en-US">
                <a:solidFill>
                  <a:schemeClr val="bg1"/>
                </a:solidFill>
              </a:rPr>
              <a:t>°</a:t>
            </a:r>
            <a:r>
              <a:rPr lang="en-US">
                <a:solidFill>
                  <a:schemeClr val="bg1"/>
                </a:solidFill>
                <a:latin typeface="Cambria" pitchFamily="18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72400" y="5638800"/>
            <a:ext cx="809625" cy="3778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  <a:latin typeface="Cambria" pitchFamily="18" charset="0"/>
              </a:rPr>
              <a:t>250</a:t>
            </a:r>
            <a:r>
              <a:rPr lang="en-US">
                <a:solidFill>
                  <a:schemeClr val="bg1"/>
                </a:solidFill>
              </a:rPr>
              <a:t>°</a:t>
            </a:r>
            <a:r>
              <a:rPr lang="en-US">
                <a:solidFill>
                  <a:schemeClr val="bg1"/>
                </a:solidFill>
                <a:latin typeface="Cambria" pitchFamily="18" charset="0"/>
              </a:rPr>
              <a:t>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11522" y="1570149"/>
            <a:ext cx="3281668" cy="10341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Cambria" pitchFamily="18" charset="0"/>
              </a:rPr>
              <a:t>Single </a:t>
            </a:r>
            <a:r>
              <a:rPr lang="en-US" kern="0" dirty="0" smtClean="0">
                <a:solidFill>
                  <a:schemeClr val="tx2"/>
                </a:solidFill>
                <a:latin typeface="Cambria" pitchFamily="18" charset="0"/>
              </a:rPr>
              <a:t>temperature</a:t>
            </a:r>
            <a:endParaRPr lang="en-US" kern="0" dirty="0">
              <a:solidFill>
                <a:schemeClr val="tx2"/>
              </a:solidFill>
              <a:latin typeface="Cambria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chemeClr val="tx2"/>
                </a:solidFill>
                <a:latin typeface="Cambria" pitchFamily="18" charset="0"/>
              </a:rPr>
              <a:t>Crystal orientation disorder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chemeClr val="tx2"/>
                </a:solidFill>
                <a:latin typeface="Cambria" pitchFamily="18" charset="0"/>
              </a:rPr>
              <a:t>2</a:t>
            </a:r>
            <a:r>
              <a:rPr lang="en-US" kern="0" baseline="30000" dirty="0">
                <a:solidFill>
                  <a:schemeClr val="tx2"/>
                </a:solidFill>
                <a:latin typeface="Cambria" pitchFamily="18" charset="0"/>
              </a:rPr>
              <a:t>nd</a:t>
            </a:r>
            <a:r>
              <a:rPr lang="en-US" kern="0" dirty="0">
                <a:solidFill>
                  <a:schemeClr val="tx2"/>
                </a:solidFill>
                <a:latin typeface="Cambria" pitchFamily="18" charset="0"/>
              </a:rPr>
              <a:t> Phase clusters</a:t>
            </a:r>
          </a:p>
        </p:txBody>
      </p:sp>
      <p:pic>
        <p:nvPicPr>
          <p:cNvPr id="14" name="Picture 13" descr="C:\Documents and Settings\Namz\Desktop\New Folder\RHEED at dif T\100C_long_c.tif"/>
          <p:cNvPicPr>
            <a:picLocks noChangeAspect="1" noChangeArrowheads="1"/>
          </p:cNvPicPr>
          <p:nvPr/>
        </p:nvPicPr>
        <p:blipFill>
          <a:blip r:embed="rId4" cstate="print"/>
          <a:srcRect t="16806"/>
          <a:stretch>
            <a:fillRect/>
          </a:stretch>
        </p:blipFill>
        <p:spPr bwMode="auto">
          <a:xfrm>
            <a:off x="205183" y="1219200"/>
            <a:ext cx="3909617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Rectangle 14"/>
          <p:cNvSpPr/>
          <p:nvPr/>
        </p:nvSpPr>
        <p:spPr>
          <a:xfrm>
            <a:off x="3276600" y="3048000"/>
            <a:ext cx="809625" cy="3778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  <a:latin typeface="Cambria" pitchFamily="18" charset="0"/>
              </a:rPr>
              <a:t>110</a:t>
            </a:r>
            <a:r>
              <a:rPr lang="en-US">
                <a:solidFill>
                  <a:schemeClr val="bg1"/>
                </a:solidFill>
              </a:rPr>
              <a:t>°</a:t>
            </a:r>
            <a:r>
              <a:rPr lang="en-US">
                <a:solidFill>
                  <a:schemeClr val="bg1"/>
                </a:solidFill>
                <a:latin typeface="Cambria" pitchFamily="18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Namz\Desktop\Growth_images\1QL_a.tif"/>
          <p:cNvPicPr>
            <a:picLocks noChangeAspect="1" noChangeArrowheads="1"/>
          </p:cNvPicPr>
          <p:nvPr/>
        </p:nvPicPr>
        <p:blipFill>
          <a:blip r:embed="rId3" cstate="print"/>
          <a:srcRect l="13707" t="21577" r="16511" b="25311"/>
          <a:stretch>
            <a:fillRect/>
          </a:stretch>
        </p:blipFill>
        <p:spPr bwMode="auto">
          <a:xfrm>
            <a:off x="160337" y="1053956"/>
            <a:ext cx="4278436" cy="24448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8" descr="C:\Documents and Settings\Namz\Desktop\Growth_images\2QL.tif"/>
          <p:cNvPicPr>
            <a:picLocks noChangeAspect="1" noChangeArrowheads="1"/>
          </p:cNvPicPr>
          <p:nvPr/>
        </p:nvPicPr>
        <p:blipFill>
          <a:blip r:embed="rId4" cstate="print"/>
          <a:srcRect l="13686" t="21577" r="16641" b="25311"/>
          <a:stretch>
            <a:fillRect/>
          </a:stretch>
        </p:blipFill>
        <p:spPr bwMode="auto">
          <a:xfrm>
            <a:off x="4644901" y="1053956"/>
            <a:ext cx="4278436" cy="24448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9" descr="C:\Documents and Settings\Namz\Desktop\Growth_images\2QL_anneal.tif"/>
          <p:cNvPicPr>
            <a:picLocks noChangeAspect="1" noChangeArrowheads="1"/>
          </p:cNvPicPr>
          <p:nvPr/>
        </p:nvPicPr>
        <p:blipFill>
          <a:blip r:embed="rId5" cstate="print"/>
          <a:srcRect l="13707" t="21577" r="16511" b="25311"/>
          <a:stretch>
            <a:fillRect/>
          </a:stretch>
        </p:blipFill>
        <p:spPr bwMode="auto">
          <a:xfrm>
            <a:off x="160337" y="3803578"/>
            <a:ext cx="4278436" cy="24448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4" descr="C:\Documents and Settings\Namz\Desktop\New Folder\RHEED Images2\16QL-iii.tif"/>
          <p:cNvPicPr>
            <a:picLocks noChangeAspect="1" noChangeArrowheads="1"/>
          </p:cNvPicPr>
          <p:nvPr/>
        </p:nvPicPr>
        <p:blipFill>
          <a:blip r:embed="rId6" cstate="print"/>
          <a:srcRect l="15509" t="22641" r="12740" b="22013"/>
          <a:stretch>
            <a:fillRect/>
          </a:stretch>
        </p:blipFill>
        <p:spPr bwMode="auto">
          <a:xfrm>
            <a:off x="4644901" y="3803579"/>
            <a:ext cx="4278436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 9"/>
          <p:cNvSpPr/>
          <p:nvPr/>
        </p:nvSpPr>
        <p:spPr>
          <a:xfrm>
            <a:off x="152400" y="3117850"/>
            <a:ext cx="24320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Single Se layer ~110°C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56138" y="3117850"/>
            <a:ext cx="22860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2</a:t>
            </a:r>
            <a:r>
              <a:rPr lang="en-US" baseline="30000" dirty="0">
                <a:solidFill>
                  <a:schemeClr val="bg1"/>
                </a:solidFill>
                <a:latin typeface="Cambria" pitchFamily="18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 QL </a:t>
            </a:r>
            <a:r>
              <a:rPr lang="de-DE" dirty="0">
                <a:solidFill>
                  <a:schemeClr val="bg1"/>
                </a:solidFill>
                <a:latin typeface="Cambria" pitchFamily="18" charset="0"/>
              </a:rPr>
              <a:t>Bi</a:t>
            </a:r>
            <a:r>
              <a:rPr lang="de-DE" baseline="-25000" dirty="0">
                <a:solidFill>
                  <a:schemeClr val="bg1"/>
                </a:solidFill>
                <a:latin typeface="Cambria" pitchFamily="18" charset="0"/>
              </a:rPr>
              <a:t>2</a:t>
            </a:r>
            <a:r>
              <a:rPr lang="de-DE" dirty="0">
                <a:solidFill>
                  <a:schemeClr val="bg1"/>
                </a:solidFill>
                <a:latin typeface="Cambria" pitchFamily="18" charset="0"/>
              </a:rPr>
              <a:t>Se</a:t>
            </a:r>
            <a:r>
              <a:rPr lang="de-DE" baseline="-25000" dirty="0">
                <a:solidFill>
                  <a:schemeClr val="bg1"/>
                </a:solidFill>
                <a:latin typeface="Cambria" pitchFamily="18" charset="0"/>
              </a:rPr>
              <a:t>3</a:t>
            </a:r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 ~110°C</a:t>
            </a:r>
          </a:p>
        </p:txBody>
      </p:sp>
      <p:sp>
        <p:nvSpPr>
          <p:cNvPr id="12297" name="Rectangle 11"/>
          <p:cNvSpPr>
            <a:spLocks noChangeArrowheads="1"/>
          </p:cNvSpPr>
          <p:nvPr/>
        </p:nvSpPr>
        <p:spPr bwMode="auto">
          <a:xfrm>
            <a:off x="228600" y="586105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Cambria" pitchFamily="18" charset="0"/>
              </a:rPr>
              <a:t>Raising to </a:t>
            </a:r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~220°C</a:t>
            </a:r>
            <a:r>
              <a:rPr lang="de-DE" dirty="0">
                <a:solidFill>
                  <a:schemeClr val="bg1"/>
                </a:solidFill>
                <a:latin typeface="Cambria" pitchFamily="18" charset="0"/>
              </a:rPr>
              <a:t> after 2QL Bi</a:t>
            </a:r>
            <a:r>
              <a:rPr lang="de-DE" baseline="-25000" dirty="0">
                <a:solidFill>
                  <a:schemeClr val="bg1"/>
                </a:solidFill>
                <a:latin typeface="Cambria" pitchFamily="18" charset="0"/>
              </a:rPr>
              <a:t>2</a:t>
            </a:r>
            <a:r>
              <a:rPr lang="de-DE" dirty="0">
                <a:solidFill>
                  <a:schemeClr val="bg1"/>
                </a:solidFill>
                <a:latin typeface="Cambria" pitchFamily="18" charset="0"/>
              </a:rPr>
              <a:t>Se</a:t>
            </a:r>
            <a:r>
              <a:rPr lang="de-DE" baseline="-25000" dirty="0">
                <a:solidFill>
                  <a:schemeClr val="bg1"/>
                </a:solidFill>
                <a:latin typeface="Cambria" pitchFamily="18" charset="0"/>
              </a:rPr>
              <a:t>3</a:t>
            </a:r>
            <a:r>
              <a:rPr lang="de-DE" dirty="0">
                <a:solidFill>
                  <a:schemeClr val="bg1"/>
                </a:solidFill>
                <a:latin typeface="Cambria" pitchFamily="18" charset="0"/>
              </a:rPr>
              <a:t> </a:t>
            </a:r>
            <a:endParaRPr lang="en-US" dirty="0"/>
          </a:p>
        </p:txBody>
      </p:sp>
      <p:sp>
        <p:nvSpPr>
          <p:cNvPr id="12298" name="Rectangle 12"/>
          <p:cNvSpPr>
            <a:spLocks noChangeArrowheads="1"/>
          </p:cNvSpPr>
          <p:nvPr/>
        </p:nvSpPr>
        <p:spPr bwMode="auto">
          <a:xfrm>
            <a:off x="4656138" y="5861050"/>
            <a:ext cx="2771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Cambria" pitchFamily="18" charset="0"/>
              </a:rPr>
              <a:t>Further growth at </a:t>
            </a:r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~220°C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7631"/>
            <a:ext cx="3048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SzPct val="70000"/>
              <a:buBlip>
                <a:blip r:embed="rId7"/>
              </a:buBlip>
            </a:pPr>
            <a:r>
              <a:rPr lang="en-US" sz="14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Cambria" pitchFamily="18" charset="0"/>
              </a:rPr>
              <a:t>doi</a:t>
            </a:r>
            <a:r>
              <a:rPr lang="en-US" sz="14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Cambria" pitchFamily="18" charset="0"/>
              </a:rPr>
              <a:t>: 10.1016/j.tsf.2011.07.033</a:t>
            </a:r>
            <a:endParaRPr lang="en-US" sz="1400" dirty="0" smtClean="0">
              <a:solidFill>
                <a:schemeClr val="tx2">
                  <a:lumMod val="85000"/>
                  <a:lumOff val="15000"/>
                </a:schemeClr>
              </a:solidFill>
              <a:latin typeface="Cambria" pitchFamily="18" charset="0"/>
            </a:endParaRPr>
          </a:p>
          <a:p>
            <a:pPr marL="342900" indent="-342900">
              <a:buSzPct val="70000"/>
            </a:pPr>
            <a:endParaRPr lang="en-US" sz="1400" dirty="0" smtClean="0">
              <a:solidFill>
                <a:schemeClr val="tx2">
                  <a:lumMod val="85000"/>
                  <a:lumOff val="15000"/>
                </a:schemeClr>
              </a:solidFill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48000" y="0"/>
            <a:ext cx="6096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Two-Step</a:t>
            </a:r>
            <a:r>
              <a:rPr kumimoji="0" lang="en-US" sz="2800" b="0" i="0" u="sng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Growth</a:t>
            </a:r>
            <a:endParaRPr kumimoji="0" lang="en-US" sz="2800" b="0" i="0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684" y="925285"/>
            <a:ext cx="7929229" cy="580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187188" y="76202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XRD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461" y="1137461"/>
            <a:ext cx="5751747" cy="4338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5257800" y="0"/>
            <a:ext cx="388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3200" u="sng">
                <a:solidFill>
                  <a:schemeClr val="bg1"/>
                </a:solidFill>
                <a:latin typeface="Georgia" pitchFamily="18" charset="0"/>
              </a:rPr>
              <a:t>TEM Images</a:t>
            </a:r>
            <a:endParaRPr lang="en-US" sz="3200" u="sng" baseline="-2500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096000" y="5629275"/>
            <a:ext cx="2082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mbria" pitchFamily="18" charset="0"/>
              </a:rPr>
              <a:t>H.D Li et al</a:t>
            </a:r>
          </a:p>
          <a:p>
            <a:r>
              <a:rPr lang="en-GB" dirty="0">
                <a:latin typeface="Cambria" pitchFamily="18" charset="0"/>
              </a:rPr>
              <a:t>New J. Phys., 2010, </a:t>
            </a:r>
          </a:p>
          <a:p>
            <a:r>
              <a:rPr lang="en-GB" dirty="0">
                <a:latin typeface="Cambria" pitchFamily="18" charset="0"/>
              </a:rPr>
              <a:t>12, </a:t>
            </a:r>
            <a:r>
              <a:rPr lang="en-GB" dirty="0" smtClean="0">
                <a:latin typeface="Cambria" pitchFamily="18" charset="0"/>
              </a:rPr>
              <a:t>103038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152400" y="5564188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>
                <a:latin typeface="Cambria" pitchFamily="18" charset="0"/>
              </a:rPr>
              <a:t>Atomically sharp interface</a:t>
            </a: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457200" y="5116513"/>
            <a:ext cx="958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mbria" pitchFamily="18" charset="0"/>
              </a:rPr>
              <a:t>Si [111]</a:t>
            </a:r>
          </a:p>
          <a:p>
            <a:endParaRPr lang="en-GB">
              <a:latin typeface="Cambria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153194" y="5104606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4" name="Rectangle 12"/>
          <p:cNvSpPr>
            <a:spLocks noChangeArrowheads="1"/>
          </p:cNvSpPr>
          <p:nvPr/>
        </p:nvSpPr>
        <p:spPr bwMode="auto">
          <a:xfrm>
            <a:off x="457200" y="4038600"/>
            <a:ext cx="136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mbria" pitchFamily="18" charset="0"/>
              </a:rPr>
              <a:t>Bi</a:t>
            </a:r>
            <a:r>
              <a:rPr lang="de-DE" baseline="-25000">
                <a:solidFill>
                  <a:schemeClr val="bg1"/>
                </a:solidFill>
                <a:latin typeface="Cambria" pitchFamily="18" charset="0"/>
              </a:rPr>
              <a:t>2</a:t>
            </a:r>
            <a:r>
              <a:rPr lang="de-DE">
                <a:solidFill>
                  <a:schemeClr val="bg1"/>
                </a:solidFill>
                <a:latin typeface="Cambria" pitchFamily="18" charset="0"/>
              </a:rPr>
              <a:t>Se</a:t>
            </a:r>
            <a:r>
              <a:rPr lang="de-DE" baseline="-25000">
                <a:solidFill>
                  <a:schemeClr val="bg1"/>
                </a:solidFill>
                <a:latin typeface="Cambria" pitchFamily="18" charset="0"/>
              </a:rPr>
              <a:t>3 </a:t>
            </a:r>
            <a:r>
              <a:rPr lang="en-GB">
                <a:solidFill>
                  <a:schemeClr val="bg1"/>
                </a:solidFill>
                <a:latin typeface="Cambria" pitchFamily="18" charset="0"/>
              </a:rPr>
              <a:t>[001]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153194" y="4125119"/>
            <a:ext cx="6096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351685"/>
            <a:ext cx="2289899" cy="31251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704" y="699951"/>
            <a:ext cx="3518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Van </a:t>
            </a:r>
            <a:r>
              <a:rPr lang="en-US" sz="2400" dirty="0" err="1" smtClean="0">
                <a:solidFill>
                  <a:srgbClr val="0070C0"/>
                </a:solidFill>
              </a:rPr>
              <a:t>der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Pauw</a:t>
            </a:r>
            <a:r>
              <a:rPr lang="en-US" sz="2400" dirty="0" smtClean="0">
                <a:solidFill>
                  <a:srgbClr val="0070C0"/>
                </a:solidFill>
              </a:rPr>
              <a:t> technique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4100" name="Picture 4" descr="http://electron.mit.edu/~gsteele/vanderpauw/vdp_h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5617" y="543933"/>
            <a:ext cx="3998383" cy="29987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67200" y="87088"/>
            <a:ext cx="5545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Transport  Measurement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036" y="1207263"/>
            <a:ext cx="4486353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6183" y="3252080"/>
            <a:ext cx="4277817" cy="34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697575" y="4054793"/>
            <a:ext cx="2047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Slope = 1/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sheet</a:t>
            </a:r>
            <a:r>
              <a:rPr lang="en-US" sz="2000" dirty="0" err="1" smtClean="0"/>
              <a:t>e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7585655" y="4906847"/>
            <a:ext cx="875760" cy="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125" y="3355298"/>
            <a:ext cx="4180114" cy="327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104577" y="4997002"/>
            <a:ext cx="12064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Hall effect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4495800"/>
            <a:ext cx="2743200" cy="2046767"/>
            <a:chOff x="6096000" y="3592033"/>
            <a:chExt cx="2743200" cy="2046767"/>
          </a:xfrm>
        </p:grpSpPr>
        <p:sp>
          <p:nvSpPr>
            <p:cNvPr id="4" name="Rectangle 3"/>
            <p:cNvSpPr/>
            <p:nvPr/>
          </p:nvSpPr>
          <p:spPr>
            <a:xfrm>
              <a:off x="6096000" y="4038600"/>
              <a:ext cx="2743200" cy="1143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096000" y="3657600"/>
              <a:ext cx="2743200" cy="381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0" y="5192233"/>
              <a:ext cx="2743200" cy="381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6172200" y="3755066"/>
              <a:ext cx="25908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6172200" y="3907466"/>
              <a:ext cx="2590800" cy="1588"/>
            </a:xfrm>
            <a:prstGeom prst="straightConnector1">
              <a:avLst/>
            </a:prstGeom>
            <a:ln w="28575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6182833" y="5296975"/>
              <a:ext cx="25908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6172200" y="5463546"/>
              <a:ext cx="2590800" cy="1588"/>
            </a:xfrm>
            <a:prstGeom prst="straightConnector1">
              <a:avLst/>
            </a:prstGeom>
            <a:ln w="28575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7011194" y="5333206"/>
              <a:ext cx="3048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7392194" y="3743639"/>
              <a:ext cx="3048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6200000" flipH="1">
              <a:off x="6934994" y="3896039"/>
              <a:ext cx="304800" cy="1588"/>
            </a:xfrm>
            <a:prstGeom prst="straightConnector1">
              <a:avLst/>
            </a:prstGeom>
            <a:ln w="19050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7468394" y="5485606"/>
              <a:ext cx="304800" cy="1588"/>
            </a:xfrm>
            <a:prstGeom prst="straightConnector1">
              <a:avLst/>
            </a:prstGeom>
            <a:ln w="19050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3"/>
          <p:cNvGrpSpPr/>
          <p:nvPr/>
        </p:nvGrpSpPr>
        <p:grpSpPr>
          <a:xfrm>
            <a:off x="838200" y="2514600"/>
            <a:ext cx="2743200" cy="1437167"/>
            <a:chOff x="228600" y="2819400"/>
            <a:chExt cx="2743200" cy="1437167"/>
          </a:xfrm>
        </p:grpSpPr>
        <p:sp>
          <p:nvSpPr>
            <p:cNvPr id="16" name="Rectangle 15"/>
            <p:cNvSpPr/>
            <p:nvPr/>
          </p:nvSpPr>
          <p:spPr>
            <a:xfrm>
              <a:off x="228600" y="3276600"/>
              <a:ext cx="2743200" cy="5334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8600" y="2884967"/>
              <a:ext cx="2743200" cy="381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8600" y="3810000"/>
              <a:ext cx="2743200" cy="381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304800" y="2982433"/>
              <a:ext cx="25908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304800" y="3134833"/>
              <a:ext cx="2590800" cy="1588"/>
            </a:xfrm>
            <a:prstGeom prst="straightConnector1">
              <a:avLst/>
            </a:prstGeom>
            <a:ln w="28575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315433" y="3914742"/>
              <a:ext cx="25908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04800" y="4081313"/>
              <a:ext cx="2590800" cy="1588"/>
            </a:xfrm>
            <a:prstGeom prst="straightConnector1">
              <a:avLst/>
            </a:prstGeom>
            <a:ln w="28575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1143794" y="3950973"/>
              <a:ext cx="3048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1524794" y="2971006"/>
              <a:ext cx="3048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6200000" flipH="1">
              <a:off x="1067594" y="3123406"/>
              <a:ext cx="304800" cy="1588"/>
            </a:xfrm>
            <a:prstGeom prst="straightConnector1">
              <a:avLst/>
            </a:prstGeom>
            <a:ln w="19050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H="1">
              <a:off x="1600994" y="4103373"/>
              <a:ext cx="304800" cy="1588"/>
            </a:xfrm>
            <a:prstGeom prst="straightConnector1">
              <a:avLst/>
            </a:prstGeom>
            <a:ln w="19050">
              <a:solidFill>
                <a:srgbClr val="005EA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ight Brace 27"/>
          <p:cNvSpPr/>
          <p:nvPr/>
        </p:nvSpPr>
        <p:spPr>
          <a:xfrm>
            <a:off x="3657600" y="2971800"/>
            <a:ext cx="45719" cy="533400"/>
          </a:xfrm>
          <a:prstGeom prst="rightBrac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3657600" y="4953000"/>
            <a:ext cx="45719" cy="1143000"/>
          </a:xfrm>
          <a:prstGeom prst="rightBrac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670002" y="3069266"/>
            <a:ext cx="328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t</a:t>
            </a:r>
            <a:r>
              <a:rPr lang="en-US" sz="1600" baseline="-250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1</a:t>
            </a:r>
            <a:endParaRPr lang="en-US" sz="1600" baseline="-250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7600" y="5376446"/>
            <a:ext cx="328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t</a:t>
            </a:r>
            <a:r>
              <a:rPr lang="en-US" sz="1600" baseline="-250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2</a:t>
            </a:r>
            <a:endParaRPr lang="en-US" sz="1600" baseline="-250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1000" y="1524000"/>
            <a:ext cx="6934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SzPct val="70000"/>
              <a:buBlip>
                <a:blip r:embed="rId3"/>
              </a:buBlip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If the contribution to conduction is only via SS, we </a:t>
            </a: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expect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sheet carrier density to be </a:t>
            </a:r>
            <a:r>
              <a:rPr lang="en-US" i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independent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of thickness!</a:t>
            </a:r>
          </a:p>
          <a:p>
            <a:pPr marL="342900" indent="-342900">
              <a:buSzPct val="70000"/>
            </a:pPr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16200000" flipV="1">
            <a:off x="3962400" y="4340100"/>
            <a:ext cx="2286000" cy="1588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018567" y="5254500"/>
            <a:ext cx="3276600" cy="1588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637567" y="3034067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n</a:t>
            </a:r>
            <a:r>
              <a:rPr lang="en-US" baseline="-250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2d</a:t>
            </a:r>
            <a:endParaRPr lang="en-US" baseline="-250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96200" y="522074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thickness</a:t>
            </a:r>
            <a:endParaRPr lang="en-US" sz="1600" baseline="-250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105400" y="4035300"/>
            <a:ext cx="289560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334000" y="4644900"/>
            <a:ext cx="1219200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6476999" y="4644900"/>
            <a:ext cx="1219200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823099" y="5178300"/>
            <a:ext cx="328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t</a:t>
            </a:r>
            <a:r>
              <a:rPr lang="en-US" sz="1600" baseline="-250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1</a:t>
            </a:r>
            <a:endParaRPr lang="en-US" sz="1600" baseline="-250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44833" y="5178300"/>
            <a:ext cx="328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t</a:t>
            </a:r>
            <a:r>
              <a:rPr lang="en-US" sz="1600" baseline="-250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2</a:t>
            </a:r>
            <a:endParaRPr lang="en-US" sz="1600" baseline="-250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28375" y="0"/>
            <a:ext cx="4737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Carrier density for ideal TI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N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7133" y="852900"/>
            <a:ext cx="5568806" cy="424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95237" y="0"/>
            <a:ext cx="6809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Sheet carrier density </a:t>
            </a:r>
            <a:r>
              <a:rPr lang="en-US" sz="3200" b="1" dirty="0" err="1" smtClean="0">
                <a:solidFill>
                  <a:schemeClr val="bg1"/>
                </a:solidFill>
              </a:rPr>
              <a:t>vs</a:t>
            </a:r>
            <a:r>
              <a:rPr lang="en-US" sz="3200" b="1" dirty="0" smtClean="0">
                <a:solidFill>
                  <a:schemeClr val="bg1"/>
                </a:solidFill>
              </a:rPr>
              <a:t> thickness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056" y="5586647"/>
            <a:ext cx="657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Volume carrier density changes with thickness.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551" y="1750507"/>
            <a:ext cx="4288175" cy="355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40105" y="0"/>
            <a:ext cx="7203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Weak anti-localization in Bi</a:t>
            </a:r>
            <a:r>
              <a:rPr lang="en-US" sz="36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</a:rPr>
              <a:t>Se</a:t>
            </a:r>
            <a:r>
              <a:rPr lang="en-US" sz="3600" b="1" baseline="-25000" dirty="0" smtClean="0">
                <a:solidFill>
                  <a:schemeClr val="bg1"/>
                </a:solidFill>
              </a:rPr>
              <a:t>3</a:t>
            </a:r>
            <a:endParaRPr lang="en-US" sz="3600" b="1" baseline="-25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3" y="1795926"/>
            <a:ext cx="4384964" cy="344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65161" y="5712223"/>
            <a:ext cx="582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400" dirty="0" smtClean="0"/>
              <a:t> Well-defined WAL effect for 5 – 100 QL.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400" dirty="0" smtClean="0"/>
              <a:t> How much is due to surface?</a:t>
            </a:r>
            <a:endParaRPr lang="ko-KR" altLang="en-US" sz="2400" dirty="0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316686" y="779262"/>
          <a:ext cx="3925015" cy="903018"/>
        </p:xfrm>
        <a:graphic>
          <a:graphicData uri="http://schemas.openxmlformats.org/presentationml/2006/ole">
            <p:oleObj spid="_x0000_s4098" name="Equation" r:id="rId5" imgW="2209680" imgH="50796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87413" y="363184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surface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95621" y="2200140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surfaces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148053" y="792051"/>
          <a:ext cx="1231542" cy="821028"/>
        </p:xfrm>
        <a:graphic>
          <a:graphicData uri="http://schemas.openxmlformats.org/presentationml/2006/ole">
            <p:oleObj spid="_x0000_s4099" name="Equation" r:id="rId6" imgW="685800" imgH="45720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96248" y="927278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with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9199" y="87086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Phase coherence length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208" y="807910"/>
            <a:ext cx="4714399" cy="388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39486" y="1595808"/>
            <a:ext cx="4075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400" dirty="0" smtClean="0"/>
              <a:t>Coherence length             scales as </a:t>
            </a:r>
            <a:r>
              <a:rPr lang="en-GB" altLang="ko-KR" sz="2400" i="1" dirty="0" smtClean="0"/>
              <a:t>t</a:t>
            </a:r>
            <a:r>
              <a:rPr lang="en-GB" altLang="ko-KR" sz="2400" baseline="30000" dirty="0" smtClean="0"/>
              <a:t>0.7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3258355" y="1970465"/>
            <a:ext cx="1674254" cy="11591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507220" y="1378308"/>
          <a:ext cx="1482234" cy="979781"/>
        </p:xfrm>
        <a:graphic>
          <a:graphicData uri="http://schemas.openxmlformats.org/presentationml/2006/ole">
            <p:oleObj spid="_x0000_s5122" name="Equation" r:id="rId4" imgW="749160" imgH="495000" progId="Equation.3">
              <p:embed/>
            </p:oleObj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56823" y="4919729"/>
            <a:ext cx="801065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Should scale as </a:t>
            </a:r>
            <a:r>
              <a:rPr lang="en-US" sz="2000" i="1" dirty="0" smtClean="0"/>
              <a:t>t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for ideal TI’s without any surface-bulk interaction, and as </a:t>
            </a:r>
            <a:r>
              <a:rPr lang="en-US" sz="2000" i="1" dirty="0" smtClean="0"/>
              <a:t>t</a:t>
            </a:r>
            <a:r>
              <a:rPr lang="en-US" sz="2000" i="1" baseline="30000" dirty="0" smtClean="0"/>
              <a:t>1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if bulk transport dominates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568" y="6232232"/>
            <a:ext cx="4446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PHYSICAL REVIEW B </a:t>
            </a:r>
            <a:r>
              <a:rPr lang="en-US" b="1" dirty="0" smtClean="0"/>
              <a:t>84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073109 (2011)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339975"/>
            <a:ext cx="8153400" cy="1470025"/>
          </a:xfrm>
        </p:spPr>
        <p:txBody>
          <a:bodyPr/>
          <a:lstStyle/>
          <a:p>
            <a:r>
              <a:rPr lang="en-US" sz="3600" b="1" dirty="0" smtClean="0"/>
              <a:t>Bi</a:t>
            </a:r>
            <a:r>
              <a:rPr lang="en-US" sz="3600" b="1" baseline="-25000" dirty="0" smtClean="0"/>
              <a:t>2</a:t>
            </a:r>
            <a:r>
              <a:rPr lang="en-US" sz="3600" b="1" dirty="0" smtClean="0"/>
              <a:t>Se</a:t>
            </a:r>
            <a:r>
              <a:rPr lang="en-US" sz="3600" b="1" baseline="-25000" dirty="0" smtClean="0"/>
              <a:t>3</a:t>
            </a:r>
            <a:r>
              <a:rPr lang="en-US" sz="3600" b="1" dirty="0" smtClean="0"/>
              <a:t> on Sapphire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Molecular Beam </a:t>
            </a:r>
            <a:r>
              <a:rPr lang="en-US" dirty="0" err="1" smtClean="0"/>
              <a:t>Epitaxy</a:t>
            </a:r>
            <a:r>
              <a:rPr lang="en-US" dirty="0" smtClean="0"/>
              <a:t> (MBE)?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912466" y="3398974"/>
            <a:ext cx="2264558" cy="293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575" y="1379111"/>
            <a:ext cx="4592008" cy="497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581400" y="0"/>
            <a:ext cx="556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3200" u="sng">
                <a:solidFill>
                  <a:schemeClr val="bg1"/>
                </a:solidFill>
                <a:latin typeface="Georgia" pitchFamily="18" charset="0"/>
              </a:rPr>
              <a:t>Surface Images</a:t>
            </a:r>
            <a:endParaRPr lang="en-US" sz="3200" u="sng" baseline="-2500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524000"/>
            <a:ext cx="845820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200"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6" name="Picture 2" descr="C:\Documents and Settings\Namz\Desktop\Growth_images\STM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1219200"/>
            <a:ext cx="4267201" cy="42934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1112838" y="762000"/>
            <a:ext cx="193516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Cambria" pitchFamily="18" charset="0"/>
              </a:rPr>
              <a:t>100QL on Si(111)</a:t>
            </a:r>
          </a:p>
        </p:txBody>
      </p:sp>
      <p:sp>
        <p:nvSpPr>
          <p:cNvPr id="8" name="Rectangle 7"/>
          <p:cNvSpPr/>
          <p:nvPr/>
        </p:nvSpPr>
        <p:spPr>
          <a:xfrm>
            <a:off x="5562600" y="762000"/>
            <a:ext cx="24828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Cambria" pitchFamily="18" charset="0"/>
              </a:rPr>
              <a:t>300QL on </a:t>
            </a:r>
            <a:r>
              <a:rPr lang="en-US" dirty="0">
                <a:latin typeface="Cambria" pitchFamily="18" charset="0"/>
              </a:rPr>
              <a:t>Al</a:t>
            </a:r>
            <a:r>
              <a:rPr lang="en-US" baseline="-25000" dirty="0">
                <a:latin typeface="Cambria" pitchFamily="18" charset="0"/>
              </a:rPr>
              <a:t>2</a:t>
            </a:r>
            <a:r>
              <a:rPr lang="en-US" dirty="0">
                <a:latin typeface="Cambria" pitchFamily="18" charset="0"/>
              </a:rPr>
              <a:t>O</a:t>
            </a:r>
            <a:r>
              <a:rPr lang="en-US" baseline="-25000" dirty="0">
                <a:latin typeface="Cambria" pitchFamily="18" charset="0"/>
              </a:rPr>
              <a:t>3 </a:t>
            </a:r>
            <a:r>
              <a:rPr lang="en-US" kern="0" dirty="0">
                <a:solidFill>
                  <a:schemeClr val="tx2"/>
                </a:solidFill>
                <a:latin typeface="Cambria" pitchFamily="18" charset="0"/>
              </a:rPr>
              <a:t>(0001)</a:t>
            </a:r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0" y="5867400"/>
            <a:ext cx="2297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de-DE">
                <a:latin typeface="Cambria" pitchFamily="18" charset="0"/>
              </a:rPr>
              <a:t>n=1.6x10</a:t>
            </a:r>
            <a:r>
              <a:rPr lang="de-DE" baseline="30000">
                <a:latin typeface="Cambria" pitchFamily="18" charset="0"/>
              </a:rPr>
              <a:t>18 </a:t>
            </a:r>
            <a:r>
              <a:rPr lang="de-DE">
                <a:latin typeface="Cambria" pitchFamily="18" charset="0"/>
              </a:rPr>
              <a:t>cm</a:t>
            </a:r>
            <a:r>
              <a:rPr lang="de-DE" baseline="30000">
                <a:latin typeface="Cambria" pitchFamily="18" charset="0"/>
              </a:rPr>
              <a:t>-3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>
                <a:latin typeface="Cambria" pitchFamily="18" charset="0"/>
              </a:rPr>
              <a:t>μ</a:t>
            </a:r>
            <a:r>
              <a:rPr lang="en-US">
                <a:latin typeface="Cambria" pitchFamily="18" charset="0"/>
              </a:rPr>
              <a:t>=2600</a:t>
            </a:r>
            <a:r>
              <a:rPr lang="de-DE">
                <a:latin typeface="Cambria" pitchFamily="18" charset="0"/>
              </a:rPr>
              <a:t> cm</a:t>
            </a:r>
            <a:r>
              <a:rPr lang="de-DE" baseline="30000">
                <a:latin typeface="Cambria" pitchFamily="18" charset="0"/>
              </a:rPr>
              <a:t>2</a:t>
            </a:r>
            <a:r>
              <a:rPr lang="de-DE">
                <a:latin typeface="Cambria" pitchFamily="18" charset="0"/>
              </a:rPr>
              <a:t>V</a:t>
            </a:r>
            <a:r>
              <a:rPr lang="de-DE" baseline="30000">
                <a:latin typeface="Cambria" pitchFamily="18" charset="0"/>
              </a:rPr>
              <a:t>-1</a:t>
            </a:r>
            <a:r>
              <a:rPr lang="de-DE">
                <a:latin typeface="Cambria" pitchFamily="18" charset="0"/>
              </a:rPr>
              <a:t>s</a:t>
            </a:r>
            <a:r>
              <a:rPr lang="de-DE" baseline="30000">
                <a:latin typeface="Cambria" pitchFamily="18" charset="0"/>
              </a:rPr>
              <a:t>-1</a:t>
            </a:r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4737100" y="5878513"/>
            <a:ext cx="2425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de-DE">
                <a:latin typeface="Cambria" pitchFamily="18" charset="0"/>
              </a:rPr>
              <a:t>n=1x10</a:t>
            </a:r>
            <a:r>
              <a:rPr lang="de-DE" baseline="30000">
                <a:latin typeface="Cambria" pitchFamily="18" charset="0"/>
              </a:rPr>
              <a:t>18 </a:t>
            </a:r>
            <a:r>
              <a:rPr lang="de-DE">
                <a:latin typeface="Cambria" pitchFamily="18" charset="0"/>
              </a:rPr>
              <a:t>cm</a:t>
            </a:r>
            <a:r>
              <a:rPr lang="de-DE" baseline="30000">
                <a:latin typeface="Cambria" pitchFamily="18" charset="0"/>
              </a:rPr>
              <a:t>-3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>
                <a:latin typeface="Cambria" pitchFamily="18" charset="0"/>
              </a:rPr>
              <a:t>μ </a:t>
            </a:r>
            <a:r>
              <a:rPr lang="en-US">
                <a:latin typeface="Cambria" pitchFamily="18" charset="0"/>
              </a:rPr>
              <a:t>=8700</a:t>
            </a:r>
            <a:r>
              <a:rPr lang="de-DE">
                <a:latin typeface="Cambria" pitchFamily="18" charset="0"/>
              </a:rPr>
              <a:t> cm</a:t>
            </a:r>
            <a:r>
              <a:rPr lang="de-DE" baseline="30000">
                <a:latin typeface="Cambria" pitchFamily="18" charset="0"/>
              </a:rPr>
              <a:t>2</a:t>
            </a:r>
            <a:r>
              <a:rPr lang="de-DE">
                <a:latin typeface="Cambria" pitchFamily="18" charset="0"/>
              </a:rPr>
              <a:t>V</a:t>
            </a:r>
            <a:r>
              <a:rPr lang="de-DE" baseline="30000">
                <a:latin typeface="Cambria" pitchFamily="18" charset="0"/>
              </a:rPr>
              <a:t>-1</a:t>
            </a:r>
            <a:r>
              <a:rPr lang="de-DE">
                <a:latin typeface="Cambria" pitchFamily="18" charset="0"/>
              </a:rPr>
              <a:t>s</a:t>
            </a:r>
            <a:r>
              <a:rPr lang="de-DE" baseline="30000">
                <a:latin typeface="Cambria" pitchFamily="18" charset="0"/>
              </a:rPr>
              <a:t>-1</a:t>
            </a:r>
            <a:r>
              <a:rPr lang="el-GR">
                <a:latin typeface="Cambria" pitchFamily="18" charset="0"/>
              </a:rPr>
              <a:t> </a:t>
            </a:r>
            <a:endParaRPr lang="de-DE" baseline="30000">
              <a:latin typeface="Cambr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de-DE" baseline="30000">
              <a:latin typeface="Cambria" pitchFamily="18" charset="0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3657600" y="5562600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de-DE">
                <a:latin typeface="Cambria" pitchFamily="18" charset="0"/>
              </a:rPr>
              <a:t>Record Values</a:t>
            </a:r>
            <a:endParaRPr lang="de-DE" baseline="30000">
              <a:latin typeface="Cambria" pitchFamily="18" charset="0"/>
            </a:endParaRPr>
          </a:p>
        </p:txBody>
      </p:sp>
      <p:pic>
        <p:nvPicPr>
          <p:cNvPr id="13324" name="Picture 12" descr="C:\Users\Eliav\Desktop\Eliav\Presentation\APS11\Images\Aloeditedpsd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19200"/>
            <a:ext cx="4343400" cy="43216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40169" y="0"/>
            <a:ext cx="4305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Non-linear Hall resistance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6493" y="3367991"/>
            <a:ext cx="2925535" cy="233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0" y="1107583"/>
            <a:ext cx="5473521" cy="4584880"/>
            <a:chOff x="321972" y="1481070"/>
            <a:chExt cx="5286132" cy="4430333"/>
          </a:xfrm>
        </p:grpSpPr>
        <p:pic>
          <p:nvPicPr>
            <p:cNvPr id="2" name="Picture 1" descr="Fig2"/>
            <p:cNvPicPr>
              <a:picLocks noChangeAspect="1"/>
            </p:cNvPicPr>
            <p:nvPr/>
          </p:nvPicPr>
          <p:blipFill>
            <a:blip r:embed="rId3" cstate="print"/>
            <a:srcRect l="23883" t="59265" r="46051" b="21819"/>
            <a:stretch>
              <a:fillRect/>
            </a:stretch>
          </p:blipFill>
          <p:spPr bwMode="auto">
            <a:xfrm>
              <a:off x="500111" y="1751522"/>
              <a:ext cx="5107993" cy="4159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321972" y="1481070"/>
              <a:ext cx="850005" cy="978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42434" y="5679582"/>
            <a:ext cx="2652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Se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on Al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3</a:t>
            </a:r>
            <a:endParaRPr lang="en-US" sz="28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6720625" y="5857741"/>
            <a:ext cx="1572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Bi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Se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on Si</a:t>
            </a:r>
            <a:endParaRPr lang="en-US" sz="2000" baseline="-25000" dirty="0"/>
          </a:p>
        </p:txBody>
      </p:sp>
      <p:cxnSp>
        <p:nvCxnSpPr>
          <p:cNvPr id="11" name="Straight Arrow Connector 10"/>
          <p:cNvCxnSpPr>
            <a:stCxn id="14" idx="3"/>
          </p:cNvCxnSpPr>
          <p:nvPr/>
        </p:nvCxnSpPr>
        <p:spPr>
          <a:xfrm rot="10800000" flipV="1">
            <a:off x="4816699" y="2283922"/>
            <a:ext cx="1282092" cy="213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flipH="1">
            <a:off x="6098791" y="2099256"/>
            <a:ext cx="225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Two-carrier model</a:t>
            </a:r>
            <a:endParaRPr lang="en-US" dirty="0"/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124" y="882203"/>
            <a:ext cx="5971912" cy="843566"/>
          </a:xfrm>
          <a:prstGeom prst="rect">
            <a:avLst/>
          </a:prstGeom>
          <a:noFill/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1057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75268" y="0"/>
            <a:ext cx="6096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Sheet Carrier densities vs. Thickness</a:t>
            </a:r>
            <a:endParaRPr kumimoji="0" lang="en-US" sz="2800" b="0" i="0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095" y="1980305"/>
            <a:ext cx="8458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SzPct val="70000"/>
              <a:buBlip>
                <a:blip r:embed="rId4"/>
              </a:buBlip>
            </a:pPr>
            <a:r>
              <a:rPr lang="en-US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n</a:t>
            </a:r>
            <a:r>
              <a:rPr lang="en-US" baseline="-2500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SS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: thickness independent (</a:t>
            </a:r>
            <a:r>
              <a:rPr lang="en-US" dirty="0" smtClean="0">
                <a:solidFill>
                  <a:schemeClr val="tx1"/>
                </a:solidFill>
              </a:rPr>
              <a:t>3.0 x 10</a:t>
            </a:r>
            <a:r>
              <a:rPr lang="en-US" baseline="30000" dirty="0" smtClean="0">
                <a:solidFill>
                  <a:schemeClr val="tx1"/>
                </a:solidFill>
              </a:rPr>
              <a:t>13</a:t>
            </a:r>
            <a:r>
              <a:rPr lang="en-US" dirty="0" smtClean="0">
                <a:solidFill>
                  <a:schemeClr val="tx1"/>
                </a:solidFill>
              </a:rPr>
              <a:t> cm</a:t>
            </a:r>
            <a:r>
              <a:rPr lang="en-US" baseline="30000" dirty="0" smtClean="0">
                <a:solidFill>
                  <a:schemeClr val="tx1"/>
                </a:solidFill>
              </a:rPr>
              <a:t>-2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from 2 through 2750 QL  </a:t>
            </a:r>
          </a:p>
          <a:p>
            <a:pPr marL="342900" indent="-342900">
              <a:buSzPct val="70000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sym typeface="Wingdings" pitchFamily="2" charset="2"/>
              </a:rPr>
              <a:t>	 1 QL thick surface channel for each of the top and bottom surfaces  </a:t>
            </a:r>
          </a:p>
          <a:p>
            <a:pPr marL="342900" indent="-342900">
              <a:buSzPct val="70000"/>
            </a:pPr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 marL="342900" indent="-342900">
              <a:buSzPct val="70000"/>
              <a:buBlip>
                <a:blip r:embed="rId4"/>
              </a:buBlip>
            </a:pPr>
            <a:r>
              <a:rPr lang="en-US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n</a:t>
            </a:r>
            <a:r>
              <a:rPr lang="en-US" baseline="-2500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total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(=</a:t>
            </a:r>
            <a:r>
              <a:rPr lang="en-US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n</a:t>
            </a:r>
            <a:r>
              <a:rPr lang="en-US" baseline="-2500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SS</a:t>
            </a:r>
            <a:r>
              <a:rPr lang="en-US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+n</a:t>
            </a:r>
            <a:r>
              <a:rPr lang="en-US" baseline="-2500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BS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) remains nearly unchanged from 2 through 300 QL </a:t>
            </a:r>
          </a:p>
          <a:p>
            <a:pPr marL="342900" indent="-342900">
              <a:buSzPct val="70000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sym typeface="Wingdings" pitchFamily="2" charset="2"/>
              </a:rPr>
              <a:t>	 Dominance of </a:t>
            </a:r>
            <a:r>
              <a:rPr lang="en-US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n</a:t>
            </a:r>
            <a:r>
              <a:rPr lang="en-US" baseline="-2500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SS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sym typeface="Wingdings" pitchFamily="2" charset="2"/>
              </a:rPr>
              <a:t> up to 300 QL</a:t>
            </a:r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 marL="342900" indent="-342900">
              <a:buSzPct val="70000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      </a:t>
            </a:r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  <a:sym typeface="Wingdings" pitchFamily="2" charset="2"/>
            </a:endParaRPr>
          </a:p>
          <a:p>
            <a:pPr marL="342900" indent="-342900">
              <a:buSzPct val="70000"/>
            </a:pPr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  <a:sym typeface="Wingdings" pitchFamily="2" charset="2"/>
            </a:endParaRPr>
          </a:p>
          <a:p>
            <a:pPr marL="342900" indent="-342900">
              <a:buSzPct val="70000"/>
            </a:pPr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  <a:sym typeface="Wingdings" pitchFamily="2" charset="2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6200000" flipH="1">
            <a:off x="2794710" y="6104582"/>
            <a:ext cx="618192" cy="12"/>
          </a:xfrm>
          <a:prstGeom prst="line">
            <a:avLst/>
          </a:prstGeom>
          <a:ln w="25400">
            <a:solidFill>
              <a:srgbClr val="0070C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94716" y="6424276"/>
            <a:ext cx="74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QL </a:t>
            </a:r>
            <a:endParaRPr lang="en-US" dirty="0"/>
          </a:p>
        </p:txBody>
      </p:sp>
      <p:graphicFrame>
        <p:nvGraphicFramePr>
          <p:cNvPr id="128001" name="Object 1"/>
          <p:cNvGraphicFramePr>
            <a:graphicFrameLocks noChangeAspect="1"/>
          </p:cNvGraphicFramePr>
          <p:nvPr/>
        </p:nvGraphicFramePr>
        <p:xfrm>
          <a:off x="2055819" y="2881822"/>
          <a:ext cx="4485321" cy="3424394"/>
        </p:xfrm>
        <a:graphic>
          <a:graphicData uri="http://schemas.openxmlformats.org/presentationml/2006/ole">
            <p:oleObj spid="_x0000_s128001" name="Graph" r:id="rId5" imgW="3896640" imgH="2977920" progId="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46421" y="2400354"/>
            <a:ext cx="2652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Se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on Al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3</a:t>
            </a:r>
            <a:endParaRPr lang="en-US" sz="2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75268" y="0"/>
            <a:ext cx="6096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Sheet Carrier densities vs. Thickness</a:t>
            </a:r>
            <a:endParaRPr kumimoji="0" lang="en-US" sz="2800" b="0" i="0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28001" name="Object 1"/>
          <p:cNvGraphicFramePr>
            <a:graphicFrameLocks noChangeAspect="1"/>
          </p:cNvGraphicFramePr>
          <p:nvPr/>
        </p:nvGraphicFramePr>
        <p:xfrm>
          <a:off x="4436412" y="2724167"/>
          <a:ext cx="4485321" cy="3424394"/>
        </p:xfrm>
        <a:graphic>
          <a:graphicData uri="http://schemas.openxmlformats.org/presentationml/2006/ole">
            <p:oleObj spid="_x0000_s138242" name="Graph" r:id="rId4" imgW="3896640" imgH="2977920" progId="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68045" y="1501719"/>
            <a:ext cx="2652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Se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on Al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3</a:t>
            </a:r>
            <a:endParaRPr lang="en-US" sz="2800" baseline="-25000" dirty="0"/>
          </a:p>
        </p:txBody>
      </p:sp>
      <p:pic>
        <p:nvPicPr>
          <p:cNvPr id="8" name="Picture 1" descr="N2d.jpg"/>
          <p:cNvPicPr>
            <a:picLocks noChangeAspect="1" noChangeArrowheads="1"/>
          </p:cNvPicPr>
          <p:nvPr/>
        </p:nvPicPr>
        <p:blipFill>
          <a:blip r:embed="rId5" cstate="print"/>
          <a:srcRect r="10403"/>
          <a:stretch>
            <a:fillRect/>
          </a:stretch>
        </p:blipFill>
        <p:spPr bwMode="auto">
          <a:xfrm>
            <a:off x="362826" y="2728993"/>
            <a:ext cx="4035754" cy="343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37180" y="1496465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Se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on Si</a:t>
            </a:r>
            <a:endParaRPr lang="en-US" sz="2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9678" y="154546"/>
            <a:ext cx="558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Weak </a:t>
            </a:r>
            <a:r>
              <a:rPr lang="en-US" sz="2400" dirty="0" err="1" smtClean="0">
                <a:solidFill>
                  <a:schemeClr val="bg1"/>
                </a:solidFill>
              </a:rPr>
              <a:t>antilocalization</a:t>
            </a:r>
            <a:r>
              <a:rPr lang="en-US" sz="2400" dirty="0" smtClean="0">
                <a:solidFill>
                  <a:schemeClr val="bg1"/>
                </a:solidFill>
              </a:rPr>
              <a:t> effect comparison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62153" y="1687132"/>
            <a:ext cx="3734873" cy="3051914"/>
            <a:chOff x="850006" y="1777285"/>
            <a:chExt cx="3734873" cy="3051914"/>
          </a:xfrm>
        </p:grpSpPr>
        <p:pic>
          <p:nvPicPr>
            <p:cNvPr id="2" name="Picture 1" descr="Fig3"/>
            <p:cNvPicPr>
              <a:picLocks noChangeAspect="1"/>
            </p:cNvPicPr>
            <p:nvPr/>
          </p:nvPicPr>
          <p:blipFill>
            <a:blip r:embed="rId2" cstate="print"/>
            <a:srcRect l="52759" t="49555" r="10706" b="27364"/>
            <a:stretch>
              <a:fillRect/>
            </a:stretch>
          </p:blipFill>
          <p:spPr bwMode="auto">
            <a:xfrm>
              <a:off x="940157" y="1854557"/>
              <a:ext cx="3644722" cy="2974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 3"/>
            <p:cNvSpPr/>
            <p:nvPr/>
          </p:nvSpPr>
          <p:spPr>
            <a:xfrm>
              <a:off x="850006" y="1777285"/>
              <a:ext cx="373487" cy="4250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969" y="1760946"/>
            <a:ext cx="3387875" cy="279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75764" y="4842457"/>
            <a:ext cx="801065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Should scale as </a:t>
            </a:r>
            <a:r>
              <a:rPr lang="en-US" sz="2000" i="1" dirty="0" smtClean="0"/>
              <a:t>t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for ideal TI’s without any surface-bulk interaction, and as </a:t>
            </a:r>
            <a:r>
              <a:rPr lang="en-US" sz="2000" i="1" dirty="0" smtClean="0"/>
              <a:t>t</a:t>
            </a:r>
            <a:r>
              <a:rPr lang="en-US" sz="2000" i="1" baseline="30000" dirty="0" smtClean="0"/>
              <a:t>1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for non-TI without any surface state</a:t>
            </a:r>
            <a:endParaRPr lang="en-US" sz="2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712891" y="1468191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</a:t>
            </a:r>
            <a:r>
              <a:rPr lang="en-US" baseline="-25000" dirty="0" smtClean="0"/>
              <a:t>2</a:t>
            </a:r>
            <a:r>
              <a:rPr lang="en-US" dirty="0" smtClean="0"/>
              <a:t>Se</a:t>
            </a:r>
            <a:r>
              <a:rPr lang="en-US" baseline="-25000" dirty="0" smtClean="0"/>
              <a:t>3</a:t>
            </a:r>
            <a:r>
              <a:rPr lang="en-US" dirty="0" smtClean="0"/>
              <a:t> on Si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0773" y="1556195"/>
            <a:ext cx="176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</a:t>
            </a:r>
            <a:r>
              <a:rPr lang="en-US" baseline="-25000" dirty="0" smtClean="0"/>
              <a:t>2</a:t>
            </a:r>
            <a:r>
              <a:rPr lang="en-US" dirty="0" smtClean="0"/>
              <a:t>Se</a:t>
            </a:r>
            <a:r>
              <a:rPr lang="en-US" baseline="-25000" dirty="0" smtClean="0"/>
              <a:t>3</a:t>
            </a:r>
            <a:r>
              <a:rPr lang="en-US" dirty="0" smtClean="0"/>
              <a:t> on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781837" y="2846231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~t</a:t>
            </a:r>
            <a:r>
              <a:rPr lang="en-US" baseline="30000" dirty="0" smtClean="0"/>
              <a:t>0.7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23657" y="2406202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~t</a:t>
            </a:r>
            <a:r>
              <a:rPr lang="en-US" baseline="30000" dirty="0" smtClean="0"/>
              <a:t>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7279" y="5743977"/>
            <a:ext cx="6425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WAL effect of Bi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Se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on Al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is already close to ideal</a:t>
            </a:r>
            <a:endParaRPr lang="en-US" sz="2000" baseline="-25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021" y="1094705"/>
            <a:ext cx="4766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Giant Kerr Rotation in Bi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Se</a:t>
            </a:r>
            <a:r>
              <a:rPr lang="en-US" sz="2800" baseline="-25000" dirty="0" smtClean="0"/>
              <a:t>3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623" y="607368"/>
            <a:ext cx="3389918" cy="530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66861" y="6181859"/>
            <a:ext cx="730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on our films by </a:t>
            </a:r>
            <a:r>
              <a:rPr lang="en-US" dirty="0" err="1" smtClean="0"/>
              <a:t>Armitage</a:t>
            </a:r>
            <a:r>
              <a:rPr lang="en-US" dirty="0" smtClean="0"/>
              <a:t> group in Johns Hopkins University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03" y="707124"/>
            <a:ext cx="8229600" cy="1143000"/>
          </a:xfrm>
        </p:spPr>
        <p:txBody>
          <a:bodyPr/>
          <a:lstStyle/>
          <a:p>
            <a:r>
              <a:rPr lang="en-US" dirty="0" smtClean="0"/>
              <a:t>(Bi</a:t>
            </a:r>
            <a:r>
              <a:rPr lang="en-US" baseline="-25000" dirty="0" smtClean="0"/>
              <a:t>1-x</a:t>
            </a:r>
            <a:r>
              <a:rPr lang="en-US" dirty="0" smtClean="0"/>
              <a:t>In</a:t>
            </a:r>
            <a:r>
              <a:rPr lang="en-US" baseline="-25000" dirty="0" smtClean="0"/>
              <a:t>x</a:t>
            </a:r>
            <a:r>
              <a:rPr lang="en-US" dirty="0" smtClean="0"/>
              <a:t>)</a:t>
            </a:r>
            <a:r>
              <a:rPr lang="en-US" baseline="-25000" dirty="0" smtClean="0"/>
              <a:t>2</a:t>
            </a:r>
            <a:r>
              <a:rPr lang="en-US" dirty="0" smtClean="0"/>
              <a:t>Se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1953846" y="2197160"/>
            <a:ext cx="141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0%, topological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487073" y="1388377"/>
            <a:ext cx="11228" cy="4408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98789" y="2223751"/>
            <a:ext cx="141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2%, topological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694826" y="2210727"/>
            <a:ext cx="117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%, trivial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45631" y="2205123"/>
            <a:ext cx="117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20%, trivial</a:t>
            </a:r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3139" y="3076035"/>
            <a:ext cx="1336306" cy="283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2083" y="3011344"/>
            <a:ext cx="1330364" cy="2794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9445" y="3107881"/>
            <a:ext cx="1652954" cy="2834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4777" y="3048415"/>
            <a:ext cx="1350805" cy="32120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0465" y="704335"/>
            <a:ext cx="4411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TI to Non-TI Transition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710104" y="6218212"/>
            <a:ext cx="66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on our films by </a:t>
            </a:r>
            <a:r>
              <a:rPr lang="en-US" dirty="0" err="1" smtClean="0"/>
              <a:t>Hasan</a:t>
            </a:r>
            <a:r>
              <a:rPr lang="en-US" dirty="0" smtClean="0"/>
              <a:t> group in Princeton on our films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1059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Groups working on our thin films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Peter </a:t>
            </a:r>
            <a:r>
              <a:rPr lang="en-US" dirty="0" err="1" smtClean="0"/>
              <a:t>Armitage</a:t>
            </a:r>
            <a:r>
              <a:rPr lang="en-US" dirty="0" smtClean="0"/>
              <a:t> in Johns Hopkins, </a:t>
            </a:r>
          </a:p>
          <a:p>
            <a:r>
              <a:rPr lang="en-US" dirty="0" err="1" smtClean="0"/>
              <a:t>Zahid</a:t>
            </a:r>
            <a:r>
              <a:rPr lang="en-US" dirty="0" smtClean="0"/>
              <a:t> </a:t>
            </a:r>
            <a:r>
              <a:rPr lang="en-US" dirty="0" err="1" smtClean="0"/>
              <a:t>Hasan</a:t>
            </a:r>
            <a:r>
              <a:rPr lang="en-US" dirty="0" smtClean="0"/>
              <a:t> in Princeton, </a:t>
            </a:r>
          </a:p>
          <a:p>
            <a:r>
              <a:rPr lang="en-US" dirty="0" smtClean="0"/>
              <a:t>Daniel Dessau in U of Colorado, </a:t>
            </a:r>
          </a:p>
          <a:p>
            <a:r>
              <a:rPr lang="en-US" dirty="0" smtClean="0"/>
              <a:t>Dale van Harlingen in UIUC, </a:t>
            </a:r>
          </a:p>
          <a:p>
            <a:r>
              <a:rPr lang="en-US" dirty="0" err="1" smtClean="0"/>
              <a:t>Dimitri</a:t>
            </a:r>
            <a:r>
              <a:rPr lang="en-US" dirty="0" smtClean="0"/>
              <a:t> Basov in UCSD, </a:t>
            </a:r>
          </a:p>
          <a:p>
            <a:r>
              <a:rPr lang="en-US" dirty="0" err="1" smtClean="0"/>
              <a:t>Vidya</a:t>
            </a:r>
            <a:r>
              <a:rPr lang="en-US" dirty="0" smtClean="0"/>
              <a:t> </a:t>
            </a:r>
            <a:r>
              <a:rPr lang="en-US" dirty="0" err="1" smtClean="0"/>
              <a:t>Madhavan</a:t>
            </a:r>
            <a:r>
              <a:rPr lang="en-US" dirty="0" smtClean="0"/>
              <a:t> and Stephen Wilson in Boston College, </a:t>
            </a:r>
          </a:p>
          <a:p>
            <a:r>
              <a:rPr lang="en-US" dirty="0" err="1" smtClean="0"/>
              <a:t>Abhay</a:t>
            </a:r>
            <a:r>
              <a:rPr lang="en-US" dirty="0" smtClean="0"/>
              <a:t> </a:t>
            </a:r>
            <a:r>
              <a:rPr lang="en-US" dirty="0" err="1" smtClean="0"/>
              <a:t>Pasupathy</a:t>
            </a:r>
            <a:r>
              <a:rPr lang="en-US" dirty="0" smtClean="0"/>
              <a:t> and Tony Heinz in Columbia, </a:t>
            </a:r>
          </a:p>
          <a:p>
            <a:r>
              <a:rPr lang="en-US" dirty="0" smtClean="0"/>
              <a:t>Kenneth Burch in U of Toronto, </a:t>
            </a:r>
          </a:p>
          <a:p>
            <a:r>
              <a:rPr lang="en-US" dirty="0" smtClean="0"/>
              <a:t>Jay </a:t>
            </a:r>
            <a:r>
              <a:rPr lang="en-US" dirty="0" err="1" smtClean="0"/>
              <a:t>Kikkawa</a:t>
            </a:r>
            <a:r>
              <a:rPr lang="en-US" dirty="0" smtClean="0"/>
              <a:t> in </a:t>
            </a:r>
            <a:r>
              <a:rPr lang="en-US" dirty="0" err="1" smtClean="0"/>
              <a:t>UPenn</a:t>
            </a:r>
            <a:r>
              <a:rPr lang="en-US" dirty="0" smtClean="0"/>
              <a:t>, </a:t>
            </a:r>
          </a:p>
          <a:p>
            <a:r>
              <a:rPr lang="en-US" dirty="0" smtClean="0"/>
              <a:t>Daniel Y. Park in Seoul National University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339975"/>
            <a:ext cx="8153400" cy="1470025"/>
          </a:xfrm>
        </p:spPr>
        <p:txBody>
          <a:bodyPr/>
          <a:lstStyle/>
          <a:p>
            <a:r>
              <a:rPr lang="en-US" sz="3600" b="1" dirty="0" smtClean="0"/>
              <a:t>Future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8229600" cy="808038"/>
          </a:xfrm>
        </p:spPr>
        <p:txBody>
          <a:bodyPr/>
          <a:lstStyle/>
          <a:p>
            <a:r>
              <a:rPr lang="en-US" dirty="0" smtClean="0"/>
              <a:t>Main issues with Topological Insulators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do exist 2D surface states</a:t>
            </a:r>
          </a:p>
          <a:p>
            <a:r>
              <a:rPr lang="en-US" dirty="0" smtClean="0"/>
              <a:t>However, real materials have significant bulk conduction</a:t>
            </a:r>
          </a:p>
          <a:p>
            <a:pPr>
              <a:buFont typeface="Wingdings"/>
              <a:buChar char="è"/>
            </a:pPr>
            <a:r>
              <a:rPr lang="en-US" dirty="0" smtClean="0">
                <a:sym typeface="Wingdings" pitchFamily="2" charset="2"/>
              </a:rPr>
              <a:t>Two parallel approaches:</a:t>
            </a:r>
          </a:p>
          <a:p>
            <a:pPr marL="800100" lvl="1" indent="-342900">
              <a:buAutoNum type="arabicPeriod"/>
            </a:pPr>
            <a:r>
              <a:rPr lang="en-US" dirty="0" smtClean="0">
                <a:sym typeface="Wingdings" pitchFamily="2" charset="2"/>
              </a:rPr>
              <a:t>Implement devices accessing and utilizing the surface states</a:t>
            </a:r>
          </a:p>
          <a:p>
            <a:pPr marL="800100" lvl="1" indent="-342900">
              <a:buAutoNum type="arabicPeriod"/>
            </a:pPr>
            <a:r>
              <a:rPr lang="en-US" dirty="0" smtClean="0">
                <a:sym typeface="Wingdings" pitchFamily="2" charset="2"/>
              </a:rPr>
              <a:t>Improve the materials using atomic-scale engineering</a:t>
            </a:r>
            <a:endParaRPr lang="en-US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Reflection High Energy Electron Diffraction (RHEED)</a:t>
            </a:r>
            <a:endParaRPr lang="en-US" sz="2400" dirty="0"/>
          </a:p>
        </p:txBody>
      </p:sp>
      <p:pic>
        <p:nvPicPr>
          <p:cNvPr id="23554" name="Picture 2" descr="http://physics.berkeley.edu/research/qiu/projects/RHEED_files/image0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869" y="1325026"/>
            <a:ext cx="5199322" cy="3123205"/>
          </a:xfrm>
          <a:prstGeom prst="rect">
            <a:avLst/>
          </a:prstGeom>
          <a:noFill/>
        </p:spPr>
      </p:pic>
      <p:pic>
        <p:nvPicPr>
          <p:cNvPr id="23558" name="Picture 6" descr="RHEED - top and side view (jpeg, 24k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2338" y="2241733"/>
            <a:ext cx="2857500" cy="3752851"/>
          </a:xfrm>
          <a:prstGeom prst="rect">
            <a:avLst/>
          </a:prstGeom>
          <a:noFill/>
        </p:spPr>
      </p:pic>
      <p:pic>
        <p:nvPicPr>
          <p:cNvPr id="23560" name="Picture 8" descr="RHEED - 3D view (jpeg, 40k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43" y="4522225"/>
            <a:ext cx="4692872" cy="2148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9199" y="87086"/>
            <a:ext cx="315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Future Works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modulatio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2016224" cy="2304256"/>
          </a:xfrm>
          <a:prstGeom prst="rect">
            <a:avLst/>
          </a:prstGeom>
        </p:spPr>
      </p:pic>
      <p:pic>
        <p:nvPicPr>
          <p:cNvPr id="6" name="Picture 5" descr="superlattic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5856" y="2348880"/>
            <a:ext cx="4898998" cy="22741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268760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Suppress bulk carriers</a:t>
            </a:r>
            <a:endParaRPr lang="en-US" sz="2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9199" y="87086"/>
            <a:ext cx="315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Future Works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836712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Coupling with magnetic materials</a:t>
            </a:r>
            <a:endParaRPr lang="en-US" dirty="0"/>
          </a:p>
        </p:txBody>
      </p:sp>
      <p:pic>
        <p:nvPicPr>
          <p:cNvPr id="7" name="Picture 6" descr="magnetic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7744" y="2276872"/>
            <a:ext cx="3816424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9199" y="87086"/>
            <a:ext cx="315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Future Works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FE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640" y="980728"/>
            <a:ext cx="5760640" cy="1800200"/>
          </a:xfrm>
          <a:prstGeom prst="rect">
            <a:avLst/>
          </a:prstGeom>
        </p:spPr>
      </p:pic>
      <p:pic>
        <p:nvPicPr>
          <p:cNvPr id="9" name="Picture 8" descr="spinvalv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9632" y="3645024"/>
            <a:ext cx="5832648" cy="1944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692696"/>
            <a:ext cx="21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Field Effect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3140968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Spin-polarized current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Artificial topological insulators</a:t>
            </a:r>
            <a:endParaRPr lang="en-US" dirty="0"/>
          </a:p>
        </p:txBody>
      </p:sp>
      <p:pic>
        <p:nvPicPr>
          <p:cNvPr id="4" name="Picture 2" descr="C:\Users\namz\Desktop\05_220C_9x3QL-Bi2Te3_10x3QL-Bi2Se3_c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692" t="57943" r="13461"/>
          <a:stretch>
            <a:fillRect/>
          </a:stretch>
        </p:blipFill>
        <p:spPr bwMode="auto">
          <a:xfrm>
            <a:off x="3527203" y="1981198"/>
            <a:ext cx="1637921" cy="3258065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237471" y="3657600"/>
            <a:ext cx="1" cy="160638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90085" y="5362832"/>
            <a:ext cx="679623" cy="0"/>
          </a:xfrm>
          <a:prstGeom prst="straightConnector1">
            <a:avLst/>
          </a:prstGeom>
          <a:ln w="1905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96312" y="6054811"/>
            <a:ext cx="6089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/Bi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Te</a:t>
            </a:r>
            <a:r>
              <a:rPr lang="en-US" sz="2400" baseline="-25000" dirty="0" smtClean="0"/>
              <a:t>3 </a:t>
            </a:r>
            <a:r>
              <a:rPr lang="en-US" sz="2400" dirty="0" err="1" smtClean="0"/>
              <a:t>superlattices</a:t>
            </a:r>
            <a:r>
              <a:rPr lang="en-US" sz="2400" dirty="0" smtClean="0"/>
              <a:t>: RHEED images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1828801" y="395416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Growth Sequence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126259" y="541226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1/(in-plane lattice constant)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nneljunction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9763" y="3081675"/>
            <a:ext cx="1562615" cy="1441621"/>
          </a:xfrm>
          <a:prstGeom prst="rect">
            <a:avLst/>
          </a:prstGeom>
        </p:spPr>
      </p:pic>
      <p:pic>
        <p:nvPicPr>
          <p:cNvPr id="3" name="Picture 2" descr="FerroContacts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6441" y="3406728"/>
            <a:ext cx="2534680" cy="1079157"/>
          </a:xfrm>
          <a:prstGeom prst="rect">
            <a:avLst/>
          </a:prstGeom>
        </p:spPr>
      </p:pic>
      <p:pic>
        <p:nvPicPr>
          <p:cNvPr id="4" name="Picture 3" descr="gating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21326" y="3410203"/>
            <a:ext cx="2534680" cy="9391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0620" y="1571224"/>
            <a:ext cx="4421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Devices we are making</a:t>
            </a:r>
            <a:endParaRPr lang="en-US" sz="32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Achieve close-to-ideal TI with thin film engineering</a:t>
            </a:r>
          </a:p>
          <a:p>
            <a:pPr lvl="1"/>
            <a:r>
              <a:rPr lang="en-US" dirty="0" smtClean="0"/>
              <a:t>Modulation doping</a:t>
            </a:r>
          </a:p>
          <a:p>
            <a:pPr lvl="1"/>
            <a:r>
              <a:rPr lang="en-US" dirty="0" smtClean="0"/>
              <a:t>Random mixing</a:t>
            </a:r>
          </a:p>
          <a:p>
            <a:pPr lvl="1"/>
            <a:r>
              <a:rPr lang="en-US" dirty="0" err="1" smtClean="0"/>
              <a:t>Superlattice</a:t>
            </a:r>
            <a:r>
              <a:rPr lang="en-US" dirty="0" smtClean="0"/>
              <a:t> mixing</a:t>
            </a:r>
          </a:p>
          <a:p>
            <a:r>
              <a:rPr lang="en-US" dirty="0" smtClean="0"/>
              <a:t>Move the Fermi level into the gap through gating</a:t>
            </a:r>
          </a:p>
          <a:p>
            <a:r>
              <a:rPr lang="en-US" dirty="0" smtClean="0"/>
              <a:t>Spin tunneling into TI surface band</a:t>
            </a:r>
          </a:p>
          <a:p>
            <a:r>
              <a:rPr lang="en-US" dirty="0" smtClean="0"/>
              <a:t>Cooper pair tunneling into TI surface band</a:t>
            </a:r>
          </a:p>
          <a:p>
            <a:r>
              <a:rPr lang="en-US" dirty="0" smtClean="0"/>
              <a:t>Superconducting TI </a:t>
            </a:r>
          </a:p>
          <a:p>
            <a:r>
              <a:rPr lang="en-US" dirty="0" smtClean="0"/>
              <a:t>TI with strong correlation</a:t>
            </a:r>
          </a:p>
          <a:p>
            <a:r>
              <a:rPr lang="en-US" dirty="0" smtClean="0"/>
              <a:t>TI-like oxides with atomic-scale engineering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785794"/>
            <a:ext cx="82868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ym typeface="Wingdings" pitchFamily="2" charset="2"/>
            </a:endParaRPr>
          </a:p>
          <a:p>
            <a:r>
              <a:rPr lang="en-US" b="1" dirty="0" smtClean="0">
                <a:sym typeface="Wingdings" pitchFamily="2" charset="2"/>
              </a:rPr>
              <a:t>  What graduate students are expected to do in our group:</a:t>
            </a:r>
          </a:p>
          <a:p>
            <a:r>
              <a:rPr lang="en-US" b="1" dirty="0" smtClean="0">
                <a:sym typeface="Wingdings" pitchFamily="2" charset="2"/>
              </a:rPr>
              <a:t> </a:t>
            </a:r>
          </a:p>
          <a:p>
            <a:r>
              <a:rPr lang="en-US" dirty="0" smtClean="0">
                <a:sym typeface="Wingdings" pitchFamily="2" charset="2"/>
              </a:rPr>
              <a:t>   1. Design unique artificial materials that are expected to exhibit novel  </a:t>
            </a:r>
          </a:p>
          <a:p>
            <a:r>
              <a:rPr lang="en-US" dirty="0" smtClean="0">
                <a:sym typeface="Wingdings" pitchFamily="2" charset="2"/>
              </a:rPr>
              <a:t>        electronic properties in collaboration with theory groups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   2. Atomically engineer new materials and fabricate devices out of them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   3. Measure properties of these devices and structures (in collaboration with </a:t>
            </a:r>
          </a:p>
          <a:p>
            <a:r>
              <a:rPr lang="en-US" dirty="0" smtClean="0">
                <a:sym typeface="Wingdings" pitchFamily="2" charset="2"/>
              </a:rPr>
              <a:t>       other groups in Rutgers or outside)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   4. Do numerical/analytic analysis to explain observed phenomena, in </a:t>
            </a:r>
          </a:p>
          <a:p>
            <a:r>
              <a:rPr lang="en-US" dirty="0" smtClean="0">
                <a:sym typeface="Wingdings" pitchFamily="2" charset="2"/>
              </a:rPr>
              <a:t>       collaboration with theory groups.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   5. Provide the unique materials to other world leading groups for in-depth</a:t>
            </a:r>
          </a:p>
          <a:p>
            <a:r>
              <a:rPr lang="en-US" dirty="0" smtClean="0">
                <a:sym typeface="Wingdings" pitchFamily="2" charset="2"/>
              </a:rPr>
              <a:t>       investigation of the new materials  High chance of forming networks with   </a:t>
            </a:r>
          </a:p>
          <a:p>
            <a:r>
              <a:rPr lang="en-US" dirty="0" smtClean="0">
                <a:sym typeface="Wingdings" pitchFamily="2" charset="2"/>
              </a:rPr>
              <a:t>       a wide range of world leading experts in various fields.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   6. Explore possible applications and Go to Step 1.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762000"/>
            <a:ext cx="8229600" cy="8080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Thank you!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8" name="Picture 7" descr="group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1665" y="1651687"/>
            <a:ext cx="5368152" cy="29691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0909" y="4707925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0000FF"/>
                </a:solidFill>
              </a:rPr>
              <a:t>mbe.rutgers.edu</a:t>
            </a:r>
            <a:endParaRPr lang="en-US" sz="2400" u="sng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983" y="5312139"/>
            <a:ext cx="8007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 Growth: </a:t>
            </a:r>
            <a:r>
              <a:rPr lang="en-US" sz="1600" dirty="0" smtClean="0">
                <a:latin typeface="+mn-lt"/>
              </a:rPr>
              <a:t>Thin Solid Films </a:t>
            </a:r>
            <a:r>
              <a:rPr lang="en-US" sz="1600" b="1" dirty="0" smtClean="0">
                <a:latin typeface="+mn-lt"/>
              </a:rPr>
              <a:t>520</a:t>
            </a:r>
            <a:r>
              <a:rPr lang="en-US" sz="1600" dirty="0" smtClean="0">
                <a:latin typeface="+mn-lt"/>
              </a:rPr>
              <a:t>, 224 (2011)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 Anomalous bulk properties (Bi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Se</a:t>
            </a:r>
            <a:r>
              <a:rPr lang="en-US" sz="1600" baseline="-25000" dirty="0" smtClean="0">
                <a:latin typeface="+mn-lt"/>
              </a:rPr>
              <a:t>3</a:t>
            </a:r>
            <a:r>
              <a:rPr lang="en-US" sz="1600" dirty="0" smtClean="0">
                <a:latin typeface="+mn-lt"/>
              </a:rPr>
              <a:t> on Si): Phys. Rev. B </a:t>
            </a:r>
            <a:r>
              <a:rPr lang="en-US" sz="1600" b="1" dirty="0" smtClean="0">
                <a:latin typeface="+mn-lt"/>
              </a:rPr>
              <a:t>84</a:t>
            </a:r>
            <a:r>
              <a:rPr lang="en-US" sz="1600" dirty="0" smtClean="0">
                <a:latin typeface="+mn-lt"/>
              </a:rPr>
              <a:t>, 073109 (2011)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 Surface vs. Bulk states: A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ppl. Phys. </a:t>
            </a:r>
            <a:r>
              <a:rPr lang="en-US" sz="16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Lett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  <a:r>
              <a:rPr lang="en-US" sz="16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99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, 012109 (2011)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 Thickness-independent surface states (Bi</a:t>
            </a:r>
            <a:r>
              <a:rPr lang="en-US" sz="1600" baseline="-25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2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Se</a:t>
            </a:r>
            <a:r>
              <a:rPr lang="en-US" sz="1600" baseline="-25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3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 on Al</a:t>
            </a:r>
            <a:r>
              <a:rPr lang="en-US" sz="1600" baseline="-25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2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O</a:t>
            </a:r>
            <a:r>
              <a:rPr lang="en-US" sz="1600" baseline="-25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3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+mn-lt"/>
              </a:rPr>
              <a:t>): arXiv:</a:t>
            </a:r>
            <a:r>
              <a:rPr lang="en-US" sz="1600" dirty="0" smtClean="0"/>
              <a:t>1104.5709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 Optical observation of the surface states: arXiv:1105.0237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07224" y="879587"/>
            <a:ext cx="5067100" cy="639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609600"/>
            <a:ext cx="8229600" cy="8080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RHEED</a:t>
            </a:r>
            <a:r>
              <a:rPr lang="en-US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pattern gives information on real space morphology: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918afterBi"/>
          <p:cNvPicPr>
            <a:picLocks noChangeAspect="1" noChangeArrowheads="1"/>
          </p:cNvPicPr>
          <p:nvPr/>
        </p:nvPicPr>
        <p:blipFill>
          <a:blip r:embed="rId2" cstate="print">
            <a:lum bright="20000" contrast="60000"/>
          </a:blip>
          <a:srcRect t="3680" r="36481" b="19040"/>
          <a:stretch>
            <a:fillRect/>
          </a:stretch>
        </p:blipFill>
        <p:spPr bwMode="auto">
          <a:xfrm>
            <a:off x="3505200" y="4953000"/>
            <a:ext cx="1754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1918afterSr"/>
          <p:cNvPicPr>
            <a:picLocks noChangeAspect="1" noChangeArrowheads="1"/>
          </p:cNvPicPr>
          <p:nvPr/>
        </p:nvPicPr>
        <p:blipFill>
          <a:blip r:embed="rId3" cstate="print">
            <a:lum bright="20000" contrast="60000"/>
          </a:blip>
          <a:srcRect t="7359" r="36481" b="15359"/>
          <a:stretch>
            <a:fillRect/>
          </a:stretch>
        </p:blipFill>
        <p:spPr bwMode="auto">
          <a:xfrm>
            <a:off x="6553200" y="4724400"/>
            <a:ext cx="1754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1918after1stCu"/>
          <p:cNvPicPr>
            <a:picLocks noChangeAspect="1" noChangeArrowheads="1"/>
          </p:cNvPicPr>
          <p:nvPr/>
        </p:nvPicPr>
        <p:blipFill>
          <a:blip r:embed="rId4" cstate="print">
            <a:lum bright="20000" contrast="60000"/>
          </a:blip>
          <a:srcRect t="3680" r="36481" b="19040"/>
          <a:stretch>
            <a:fillRect/>
          </a:stretch>
        </p:blipFill>
        <p:spPr bwMode="auto">
          <a:xfrm>
            <a:off x="762000" y="4724400"/>
            <a:ext cx="1754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1918afterLa"/>
          <p:cNvPicPr>
            <a:picLocks noChangeAspect="1" noChangeArrowheads="1"/>
          </p:cNvPicPr>
          <p:nvPr/>
        </p:nvPicPr>
        <p:blipFill>
          <a:blip r:embed="rId5" cstate="print">
            <a:lum bright="20000" contrast="60000"/>
          </a:blip>
          <a:srcRect t="7359" r="36481" b="15359"/>
          <a:stretch>
            <a:fillRect/>
          </a:stretch>
        </p:blipFill>
        <p:spPr bwMode="auto">
          <a:xfrm>
            <a:off x="762000" y="2819400"/>
            <a:ext cx="1754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1918afterTi"/>
          <p:cNvPicPr>
            <a:picLocks noChangeAspect="1" noChangeArrowheads="1"/>
          </p:cNvPicPr>
          <p:nvPr/>
        </p:nvPicPr>
        <p:blipFill>
          <a:blip r:embed="rId6" cstate="print">
            <a:lum bright="20000" contrast="60000"/>
          </a:blip>
          <a:srcRect t="3680" r="36121" b="19040"/>
          <a:stretch>
            <a:fillRect/>
          </a:stretch>
        </p:blipFill>
        <p:spPr bwMode="auto">
          <a:xfrm>
            <a:off x="6553200" y="914400"/>
            <a:ext cx="17637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1918afterCaCu"/>
          <p:cNvPicPr>
            <a:picLocks noChangeAspect="1" noChangeArrowheads="1"/>
          </p:cNvPicPr>
          <p:nvPr/>
        </p:nvPicPr>
        <p:blipFill>
          <a:blip r:embed="rId7" cstate="print">
            <a:lum bright="20000" contrast="60000"/>
          </a:blip>
          <a:srcRect t="7359" r="36481" b="14720"/>
          <a:stretch>
            <a:fillRect/>
          </a:stretch>
        </p:blipFill>
        <p:spPr bwMode="auto">
          <a:xfrm>
            <a:off x="6553200" y="2819400"/>
            <a:ext cx="175418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1918after1stSTO"/>
          <p:cNvPicPr>
            <a:picLocks noChangeAspect="1" noChangeArrowheads="1"/>
          </p:cNvPicPr>
          <p:nvPr/>
        </p:nvPicPr>
        <p:blipFill>
          <a:blip r:embed="rId8" cstate="print">
            <a:lum bright="20000" contrast="60000"/>
          </a:blip>
          <a:srcRect t="7359" r="36481" b="15359"/>
          <a:stretch>
            <a:fillRect/>
          </a:stretch>
        </p:blipFill>
        <p:spPr bwMode="auto">
          <a:xfrm>
            <a:off x="762000" y="914400"/>
            <a:ext cx="1754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 descr="1919growthsequence mod 1a"/>
          <p:cNvPicPr>
            <a:picLocks noChangeAspect="1" noChangeArrowheads="1"/>
          </p:cNvPicPr>
          <p:nvPr/>
        </p:nvPicPr>
        <p:blipFill>
          <a:blip r:embed="rId9" cstate="print"/>
          <a:srcRect l="50073" t="16371" r="19966" b="47215"/>
          <a:stretch>
            <a:fillRect/>
          </a:stretch>
        </p:blipFill>
        <p:spPr bwMode="auto">
          <a:xfrm>
            <a:off x="3200400" y="1219200"/>
            <a:ext cx="2819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2514600" y="1143000"/>
            <a:ext cx="762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 flipH="1">
            <a:off x="4572000" y="1447800"/>
            <a:ext cx="18288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 flipV="1">
            <a:off x="1981200" y="2438400"/>
            <a:ext cx="1752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H="1" flipV="1">
            <a:off x="3352800" y="4343400"/>
            <a:ext cx="7620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5257800" y="48768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3200">
                <a:solidFill>
                  <a:srgbClr val="FF0000"/>
                </a:solidFill>
                <a:latin typeface="Arial" charset="0"/>
                <a:ea typeface="굴림" charset="-127"/>
              </a:rPr>
              <a:t>1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8305800" y="46482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3200">
                <a:solidFill>
                  <a:srgbClr val="FF0000"/>
                </a:solidFill>
                <a:latin typeface="Arial" charset="0"/>
                <a:ea typeface="굴림" charset="-127"/>
              </a:rPr>
              <a:t>2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304800" y="46482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3200">
                <a:solidFill>
                  <a:srgbClr val="FF0000"/>
                </a:solidFill>
                <a:latin typeface="Arial" charset="0"/>
                <a:ea typeface="굴림" charset="-127"/>
              </a:rPr>
              <a:t>3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8305800" y="28194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3200">
                <a:solidFill>
                  <a:srgbClr val="FF0000"/>
                </a:solidFill>
                <a:latin typeface="Arial" charset="0"/>
                <a:ea typeface="굴림" charset="-127"/>
              </a:rPr>
              <a:t>4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304800" y="27432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3200">
                <a:solidFill>
                  <a:srgbClr val="FF0000"/>
                </a:solidFill>
                <a:latin typeface="Arial" charset="0"/>
                <a:ea typeface="굴림" charset="-127"/>
              </a:rPr>
              <a:t>5</a:t>
            </a: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8305800" y="814388"/>
            <a:ext cx="409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3200">
                <a:solidFill>
                  <a:srgbClr val="FF0000"/>
                </a:solidFill>
                <a:latin typeface="Arial" charset="0"/>
                <a:ea typeface="굴림" charset="-127"/>
              </a:rPr>
              <a:t>6</a:t>
            </a:r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381000" y="8382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3200">
                <a:solidFill>
                  <a:srgbClr val="FF0000"/>
                </a:solidFill>
                <a:latin typeface="Arial" charset="0"/>
                <a:ea typeface="굴림" charset="-127"/>
              </a:rPr>
              <a:t>7</a:t>
            </a:r>
          </a:p>
        </p:txBody>
      </p:sp>
      <p:sp>
        <p:nvSpPr>
          <p:cNvPr id="33814" name="Freeform 22"/>
          <p:cNvSpPr>
            <a:spLocks/>
          </p:cNvSpPr>
          <p:nvPr/>
        </p:nvSpPr>
        <p:spPr bwMode="auto">
          <a:xfrm>
            <a:off x="4572000" y="3886200"/>
            <a:ext cx="1905000" cy="990600"/>
          </a:xfrm>
          <a:custGeom>
            <a:avLst/>
            <a:gdLst/>
            <a:ahLst/>
            <a:cxnLst>
              <a:cxn ang="0">
                <a:pos x="1200" y="624"/>
              </a:cxn>
              <a:cxn ang="0">
                <a:pos x="1056" y="480"/>
              </a:cxn>
              <a:cxn ang="0">
                <a:pos x="912" y="96"/>
              </a:cxn>
              <a:cxn ang="0">
                <a:pos x="0" y="0"/>
              </a:cxn>
            </a:cxnLst>
            <a:rect l="0" t="0" r="r" b="b"/>
            <a:pathLst>
              <a:path w="1200" h="624">
                <a:moveTo>
                  <a:pt x="1200" y="624"/>
                </a:moveTo>
                <a:cubicBezTo>
                  <a:pt x="1152" y="596"/>
                  <a:pt x="1104" y="568"/>
                  <a:pt x="1056" y="480"/>
                </a:cubicBezTo>
                <a:cubicBezTo>
                  <a:pt x="1008" y="392"/>
                  <a:pt x="1088" y="176"/>
                  <a:pt x="912" y="96"/>
                </a:cubicBezTo>
                <a:cubicBezTo>
                  <a:pt x="736" y="16"/>
                  <a:pt x="368" y="8"/>
                  <a:pt x="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15" name="Freeform 23"/>
          <p:cNvSpPr>
            <a:spLocks/>
          </p:cNvSpPr>
          <p:nvPr/>
        </p:nvSpPr>
        <p:spPr bwMode="auto">
          <a:xfrm>
            <a:off x="2514600" y="3467100"/>
            <a:ext cx="990600" cy="1257300"/>
          </a:xfrm>
          <a:custGeom>
            <a:avLst/>
            <a:gdLst/>
            <a:ahLst/>
            <a:cxnLst>
              <a:cxn ang="0">
                <a:pos x="0" y="792"/>
              </a:cxn>
              <a:cxn ang="0">
                <a:pos x="192" y="696"/>
              </a:cxn>
              <a:cxn ang="0">
                <a:pos x="288" y="216"/>
              </a:cxn>
              <a:cxn ang="0">
                <a:pos x="432" y="24"/>
              </a:cxn>
              <a:cxn ang="0">
                <a:pos x="624" y="72"/>
              </a:cxn>
            </a:cxnLst>
            <a:rect l="0" t="0" r="r" b="b"/>
            <a:pathLst>
              <a:path w="624" h="792">
                <a:moveTo>
                  <a:pt x="0" y="792"/>
                </a:moveTo>
                <a:cubicBezTo>
                  <a:pt x="72" y="792"/>
                  <a:pt x="144" y="792"/>
                  <a:pt x="192" y="696"/>
                </a:cubicBezTo>
                <a:cubicBezTo>
                  <a:pt x="240" y="600"/>
                  <a:pt x="248" y="328"/>
                  <a:pt x="288" y="216"/>
                </a:cubicBezTo>
                <a:cubicBezTo>
                  <a:pt x="328" y="104"/>
                  <a:pt x="376" y="48"/>
                  <a:pt x="432" y="24"/>
                </a:cubicBezTo>
                <a:cubicBezTo>
                  <a:pt x="488" y="0"/>
                  <a:pt x="592" y="64"/>
                  <a:pt x="624" y="72"/>
                </a:cubicBezTo>
              </a:path>
            </a:pathLst>
          </a:custGeom>
          <a:noFill/>
          <a:ln w="38100" cmpd="sng">
            <a:solidFill>
              <a:srgbClr val="00FF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16" name="Freeform 24"/>
          <p:cNvSpPr>
            <a:spLocks/>
          </p:cNvSpPr>
          <p:nvPr/>
        </p:nvSpPr>
        <p:spPr bwMode="auto">
          <a:xfrm>
            <a:off x="4724400" y="2463800"/>
            <a:ext cx="1752600" cy="431800"/>
          </a:xfrm>
          <a:custGeom>
            <a:avLst/>
            <a:gdLst/>
            <a:ahLst/>
            <a:cxnLst>
              <a:cxn ang="0">
                <a:pos x="1104" y="272"/>
              </a:cxn>
              <a:cxn ang="0">
                <a:pos x="864" y="80"/>
              </a:cxn>
              <a:cxn ang="0">
                <a:pos x="240" y="32"/>
              </a:cxn>
              <a:cxn ang="0">
                <a:pos x="0" y="272"/>
              </a:cxn>
            </a:cxnLst>
            <a:rect l="0" t="0" r="r" b="b"/>
            <a:pathLst>
              <a:path w="1104" h="272">
                <a:moveTo>
                  <a:pt x="1104" y="272"/>
                </a:moveTo>
                <a:cubicBezTo>
                  <a:pt x="1056" y="196"/>
                  <a:pt x="1008" y="120"/>
                  <a:pt x="864" y="80"/>
                </a:cubicBezTo>
                <a:cubicBezTo>
                  <a:pt x="720" y="40"/>
                  <a:pt x="384" y="0"/>
                  <a:pt x="240" y="32"/>
                </a:cubicBezTo>
                <a:cubicBezTo>
                  <a:pt x="96" y="64"/>
                  <a:pt x="40" y="232"/>
                  <a:pt x="0" y="272"/>
                </a:cubicBezTo>
              </a:path>
            </a:pathLst>
          </a:custGeom>
          <a:noFill/>
          <a:ln w="38100" cmpd="sng">
            <a:solidFill>
              <a:srgbClr val="00FF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1"/>
          <p:cNvPicPr/>
          <p:nvPr/>
        </p:nvPicPr>
        <p:blipFill>
          <a:blip r:embed="rId2" cstate="print"/>
          <a:srcRect b="12003"/>
          <a:stretch>
            <a:fillRect/>
          </a:stretch>
        </p:blipFill>
        <p:spPr bwMode="auto">
          <a:xfrm>
            <a:off x="1656441" y="1561708"/>
            <a:ext cx="5974070" cy="47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9089" y="882869"/>
            <a:ext cx="8242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Electric field effect device on atomically-engineered system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U_Template_Arial_G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5438</TotalTime>
  <Words>1619</Words>
  <Application>Microsoft Office PowerPoint</Application>
  <PresentationFormat>On-screen Show (4:3)</PresentationFormat>
  <Paragraphs>371</Paragraphs>
  <Slides>67</Slides>
  <Notes>16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RU_Template_Arial_G</vt:lpstr>
      <vt:lpstr>CorelDRAW</vt:lpstr>
      <vt:lpstr>Equation</vt:lpstr>
      <vt:lpstr>Graph</vt:lpstr>
      <vt:lpstr>Slide 1</vt:lpstr>
      <vt:lpstr>Slide 2</vt:lpstr>
      <vt:lpstr>Slide 3</vt:lpstr>
      <vt:lpstr>History of Atomic-Layer Engineering</vt:lpstr>
      <vt:lpstr>What is Molecular Beam Epitaxy (MBE)?</vt:lpstr>
      <vt:lpstr>Reflection High Energy Electron Diffraction (RHEED)</vt:lpstr>
      <vt:lpstr>Slide 7</vt:lpstr>
      <vt:lpstr>Slide 8</vt:lpstr>
      <vt:lpstr>Slide 9</vt:lpstr>
      <vt:lpstr>MBE grown superlattices</vt:lpstr>
      <vt:lpstr>History of atomic-layer engineering (MBE) </vt:lpstr>
      <vt:lpstr>1970s: Birth of Molecular Beam Epitaxy</vt:lpstr>
      <vt:lpstr>Slide 13</vt:lpstr>
      <vt:lpstr>1980s: Atomic-layer engineering in III-V semiconductors </vt:lpstr>
      <vt:lpstr>1990s: Atomic-layer engineering in complex oxides</vt:lpstr>
      <vt:lpstr>Slide 16</vt:lpstr>
      <vt:lpstr>Slide 17</vt:lpstr>
      <vt:lpstr>MBE vs PLD for complex oxides</vt:lpstr>
      <vt:lpstr>2000s: Molecular-layer engineering in complex-oxides by Pulsed Laser Deposition (PLD)</vt:lpstr>
      <vt:lpstr>MBE vs PLD for complex oxides</vt:lpstr>
      <vt:lpstr>Newly developed COAL-MBE in Rutgers </vt:lpstr>
      <vt:lpstr>Slide 22</vt:lpstr>
      <vt:lpstr>What is topological insulator?</vt:lpstr>
      <vt:lpstr>What is topology?</vt:lpstr>
      <vt:lpstr>What is insulator?</vt:lpstr>
      <vt:lpstr>Topological vs. Conventional (Trivial) insulators</vt:lpstr>
      <vt:lpstr>Quantum Hall system</vt:lpstr>
      <vt:lpstr>Topological Insulator</vt:lpstr>
      <vt:lpstr>Quantum Hall system vs. Topological insulator</vt:lpstr>
      <vt:lpstr>3D Topological insulator</vt:lpstr>
      <vt:lpstr>Evidence for topological surface states</vt:lpstr>
      <vt:lpstr>Slide 32</vt:lpstr>
      <vt:lpstr>Slide 33</vt:lpstr>
      <vt:lpstr>Slide 34</vt:lpstr>
      <vt:lpstr>Slide 35</vt:lpstr>
      <vt:lpstr>Thin film topological insulators and transport properties</vt:lpstr>
      <vt:lpstr>Molecular Beam Epitaxy</vt:lpstr>
      <vt:lpstr>Topological insulator Bi2(Se,Te)3</vt:lpstr>
      <vt:lpstr>Bi2Se3 on Si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Bi2Se3 on Sapphire</vt:lpstr>
      <vt:lpstr>Slide 50</vt:lpstr>
      <vt:lpstr>Slide 51</vt:lpstr>
      <vt:lpstr>Slide 52</vt:lpstr>
      <vt:lpstr>Slide 53</vt:lpstr>
      <vt:lpstr>Slide 54</vt:lpstr>
      <vt:lpstr>Slide 55</vt:lpstr>
      <vt:lpstr>(Bi1-xInx)2Se3</vt:lpstr>
      <vt:lpstr>Groups working on our thin films</vt:lpstr>
      <vt:lpstr>Future</vt:lpstr>
      <vt:lpstr>Main issues with Topological Insulators</vt:lpstr>
      <vt:lpstr>Slide 60</vt:lpstr>
      <vt:lpstr>Slide 61</vt:lpstr>
      <vt:lpstr>Slide 62</vt:lpstr>
      <vt:lpstr>Artificial topological insulators</vt:lpstr>
      <vt:lpstr>Slide 64</vt:lpstr>
      <vt:lpstr>Future</vt:lpstr>
      <vt:lpstr>Slide 66</vt:lpstr>
      <vt:lpstr>Slide 67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YSKIM</dc:creator>
  <cp:lastModifiedBy>vaughn</cp:lastModifiedBy>
  <cp:revision>284</cp:revision>
  <dcterms:created xsi:type="dcterms:W3CDTF">2010-02-19T02:22:25Z</dcterms:created>
  <dcterms:modified xsi:type="dcterms:W3CDTF">2011-12-08T16:07:04Z</dcterms:modified>
</cp:coreProperties>
</file>