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Default Extension="wmf" ContentType="image/x-wmf"/>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256" r:id="rId2"/>
    <p:sldId id="365" r:id="rId3"/>
    <p:sldId id="502" r:id="rId4"/>
    <p:sldId id="510" r:id="rId5"/>
    <p:sldId id="508" r:id="rId6"/>
    <p:sldId id="504" r:id="rId7"/>
    <p:sldId id="511" r:id="rId8"/>
    <p:sldId id="505" r:id="rId9"/>
    <p:sldId id="506" r:id="rId10"/>
    <p:sldId id="512" r:id="rId11"/>
    <p:sldId id="422" r:id="rId12"/>
    <p:sldId id="509" r:id="rId13"/>
    <p:sldId id="392" r:id="rId14"/>
    <p:sldId id="463" r:id="rId15"/>
    <p:sldId id="464" r:id="rId16"/>
    <p:sldId id="465" r:id="rId17"/>
    <p:sldId id="466" r:id="rId18"/>
    <p:sldId id="467" r:id="rId19"/>
    <p:sldId id="468" r:id="rId20"/>
    <p:sldId id="471" r:id="rId21"/>
    <p:sldId id="482" r:id="rId22"/>
    <p:sldId id="473" r:id="rId23"/>
    <p:sldId id="474" r:id="rId24"/>
    <p:sldId id="475" r:id="rId25"/>
    <p:sldId id="500" r:id="rId26"/>
    <p:sldId id="480" r:id="rId27"/>
    <p:sldId id="488" r:id="rId28"/>
    <p:sldId id="489" r:id="rId29"/>
    <p:sldId id="437" r:id="rId30"/>
    <p:sldId id="483" r:id="rId31"/>
    <p:sldId id="498" r:id="rId32"/>
    <p:sldId id="441" r:id="rId33"/>
    <p:sldId id="492" r:id="rId34"/>
    <p:sldId id="493" r:id="rId35"/>
    <p:sldId id="490" r:id="rId36"/>
    <p:sldId id="491" r:id="rId37"/>
    <p:sldId id="494" r:id="rId38"/>
    <p:sldId id="445" r:id="rId39"/>
    <p:sldId id="484" r:id="rId40"/>
    <p:sldId id="495" r:id="rId41"/>
    <p:sldId id="496" r:id="rId42"/>
    <p:sldId id="446" r:id="rId43"/>
    <p:sldId id="447" r:id="rId44"/>
    <p:sldId id="448" r:id="rId45"/>
  </p:sldIdLst>
  <p:sldSz cx="9144000" cy="6858000" type="screen4x3"/>
  <p:notesSz cx="6858000" cy="9144000"/>
  <p:defaultTextStyle>
    <a:defPPr>
      <a:defRPr lang="en-US"/>
    </a:defPPr>
    <a:lvl1pPr algn="l" rtl="0" fontAlgn="base">
      <a:spcBef>
        <a:spcPct val="0"/>
      </a:spcBef>
      <a:spcAft>
        <a:spcPct val="0"/>
      </a:spcAft>
      <a:defRPr b="1" kern="1200">
        <a:solidFill>
          <a:schemeClr val="tx1"/>
        </a:solidFill>
        <a:latin typeface="Arial" charset="0"/>
        <a:ea typeface="+mn-ea"/>
        <a:cs typeface="+mn-cs"/>
      </a:defRPr>
    </a:lvl1pPr>
    <a:lvl2pPr marL="457200" algn="l" rtl="0" fontAlgn="base">
      <a:spcBef>
        <a:spcPct val="0"/>
      </a:spcBef>
      <a:spcAft>
        <a:spcPct val="0"/>
      </a:spcAft>
      <a:defRPr b="1" kern="1200">
        <a:solidFill>
          <a:schemeClr val="tx1"/>
        </a:solidFill>
        <a:latin typeface="Arial" charset="0"/>
        <a:ea typeface="+mn-ea"/>
        <a:cs typeface="+mn-cs"/>
      </a:defRPr>
    </a:lvl2pPr>
    <a:lvl3pPr marL="914400" algn="l" rtl="0" fontAlgn="base">
      <a:spcBef>
        <a:spcPct val="0"/>
      </a:spcBef>
      <a:spcAft>
        <a:spcPct val="0"/>
      </a:spcAft>
      <a:defRPr b="1" kern="1200">
        <a:solidFill>
          <a:schemeClr val="tx1"/>
        </a:solidFill>
        <a:latin typeface="Arial" charset="0"/>
        <a:ea typeface="+mn-ea"/>
        <a:cs typeface="+mn-cs"/>
      </a:defRPr>
    </a:lvl3pPr>
    <a:lvl4pPr marL="1371600" algn="l" rtl="0" fontAlgn="base">
      <a:spcBef>
        <a:spcPct val="0"/>
      </a:spcBef>
      <a:spcAft>
        <a:spcPct val="0"/>
      </a:spcAft>
      <a:defRPr b="1" kern="1200">
        <a:solidFill>
          <a:schemeClr val="tx1"/>
        </a:solidFill>
        <a:latin typeface="Arial" charset="0"/>
        <a:ea typeface="+mn-ea"/>
        <a:cs typeface="+mn-cs"/>
      </a:defRPr>
    </a:lvl4pPr>
    <a:lvl5pPr marL="1828800" algn="l" rtl="0" fontAlgn="base">
      <a:spcBef>
        <a:spcPct val="0"/>
      </a:spcBef>
      <a:spcAft>
        <a:spcPct val="0"/>
      </a:spcAft>
      <a:defRPr b="1" kern="1200">
        <a:solidFill>
          <a:schemeClr val="tx1"/>
        </a:solidFill>
        <a:latin typeface="Arial" charset="0"/>
        <a:ea typeface="+mn-ea"/>
        <a:cs typeface="+mn-cs"/>
      </a:defRPr>
    </a:lvl5pPr>
    <a:lvl6pPr marL="2286000" algn="l" defTabSz="914400" rtl="0" eaLnBrk="1" latinLnBrk="0" hangingPunct="1">
      <a:defRPr b="1" kern="1200">
        <a:solidFill>
          <a:schemeClr val="tx1"/>
        </a:solidFill>
        <a:latin typeface="Arial" charset="0"/>
        <a:ea typeface="+mn-ea"/>
        <a:cs typeface="+mn-cs"/>
      </a:defRPr>
    </a:lvl6pPr>
    <a:lvl7pPr marL="2743200" algn="l" defTabSz="914400" rtl="0" eaLnBrk="1" latinLnBrk="0" hangingPunct="1">
      <a:defRPr b="1" kern="1200">
        <a:solidFill>
          <a:schemeClr val="tx1"/>
        </a:solidFill>
        <a:latin typeface="Arial" charset="0"/>
        <a:ea typeface="+mn-ea"/>
        <a:cs typeface="+mn-cs"/>
      </a:defRPr>
    </a:lvl7pPr>
    <a:lvl8pPr marL="3200400" algn="l" defTabSz="914400" rtl="0" eaLnBrk="1" latinLnBrk="0" hangingPunct="1">
      <a:defRPr b="1" kern="1200">
        <a:solidFill>
          <a:schemeClr val="tx1"/>
        </a:solidFill>
        <a:latin typeface="Arial" charset="0"/>
        <a:ea typeface="+mn-ea"/>
        <a:cs typeface="+mn-cs"/>
      </a:defRPr>
    </a:lvl8pPr>
    <a:lvl9pPr marL="3657600" algn="l" defTabSz="914400" rtl="0" eaLnBrk="1" latinLnBrk="0" hangingPunct="1">
      <a:defRPr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7602" autoAdjust="0"/>
    <p:restoredTop sz="83313" autoAdjust="0"/>
  </p:normalViewPr>
  <p:slideViewPr>
    <p:cSldViewPr>
      <p:cViewPr varScale="1">
        <p:scale>
          <a:sx n="65" d="100"/>
          <a:sy n="65" d="100"/>
        </p:scale>
        <p:origin x="-696" y="-108"/>
      </p:cViewPr>
      <p:guideLst>
        <p:guide orient="horz" pos="2160"/>
        <p:guide pos="2880"/>
      </p:guideLst>
    </p:cSldViewPr>
  </p:slideViewPr>
  <p:notesTextViewPr>
    <p:cViewPr>
      <p:scale>
        <a:sx n="150" d="100"/>
        <a:sy n="150" d="100"/>
      </p:scale>
      <p:origin x="0" y="0"/>
    </p:cViewPr>
  </p:notesTextViewPr>
  <p:sorterViewPr>
    <p:cViewPr>
      <p:scale>
        <a:sx n="66" d="100"/>
        <a:sy n="66" d="100"/>
      </p:scale>
      <p:origin x="0" y="369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 Id="rId4" Type="http://schemas.openxmlformats.org/officeDocument/2006/relationships/image" Target="../media/image7.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0.wmf"/><Relationship Id="rId1" Type="http://schemas.openxmlformats.org/officeDocument/2006/relationships/image" Target="../media/image26.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image" Target="../media/image28.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image" Target="../media/image31.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37.wmf"/><Relationship Id="rId2" Type="http://schemas.openxmlformats.org/officeDocument/2006/relationships/image" Target="../media/image36.wmf"/><Relationship Id="rId1" Type="http://schemas.openxmlformats.org/officeDocument/2006/relationships/image" Target="../media/image35.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42.wmf"/><Relationship Id="rId2" Type="http://schemas.openxmlformats.org/officeDocument/2006/relationships/image" Target="../media/image41.wmf"/><Relationship Id="rId1" Type="http://schemas.openxmlformats.org/officeDocument/2006/relationships/image" Target="../media/image40.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44.wmf"/><Relationship Id="rId1" Type="http://schemas.openxmlformats.org/officeDocument/2006/relationships/image" Target="../media/image43.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48.wmf"/><Relationship Id="rId2" Type="http://schemas.openxmlformats.org/officeDocument/2006/relationships/image" Target="../media/image47.wmf"/><Relationship Id="rId1" Type="http://schemas.openxmlformats.org/officeDocument/2006/relationships/image" Target="../media/image46.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59.wmf"/><Relationship Id="rId2" Type="http://schemas.openxmlformats.org/officeDocument/2006/relationships/image" Target="../media/image58.wmf"/><Relationship Id="rId1" Type="http://schemas.openxmlformats.org/officeDocument/2006/relationships/image" Target="../media/image57.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 Id="rId5" Type="http://schemas.openxmlformats.org/officeDocument/2006/relationships/image" Target="../media/image13.wmf"/><Relationship Id="rId4" Type="http://schemas.openxmlformats.org/officeDocument/2006/relationships/image" Target="../media/image1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image" Target="../media/image23.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vl1pPr>
          </a:lstStyle>
          <a:p>
            <a:endParaRPr lang="en-US"/>
          </a:p>
        </p:txBody>
      </p:sp>
      <p:sp>
        <p:nvSpPr>
          <p:cNvPr id="2457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vl1pPr>
          </a:lstStyle>
          <a:p>
            <a:endParaRPr lang="en-US"/>
          </a:p>
        </p:txBody>
      </p:sp>
      <p:sp>
        <p:nvSpPr>
          <p:cNvPr id="2458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458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58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vl1pPr>
          </a:lstStyle>
          <a:p>
            <a:endParaRPr lang="en-US"/>
          </a:p>
        </p:txBody>
      </p:sp>
      <p:sp>
        <p:nvSpPr>
          <p:cNvPr id="2458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vl1pPr>
          </a:lstStyle>
          <a:p>
            <a:fld id="{C77F3345-74E9-4CBD-827A-BFAFD0C20E0A}"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77F3345-74E9-4CBD-827A-BFAFD0C20E0A}"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77F3345-74E9-4CBD-827A-BFAFD0C20E0A}"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A18900-06B7-4173-90AB-B29A36D26FA5}" type="slidenum">
              <a:rPr lang="en-US"/>
              <a:pPr/>
              <a:t>11</a:t>
            </a:fld>
            <a:endParaRPr lang="en-US"/>
          </a:p>
        </p:txBody>
      </p:sp>
      <p:sp>
        <p:nvSpPr>
          <p:cNvPr id="307202" name="Rectangle 2"/>
          <p:cNvSpPr>
            <a:spLocks noGrp="1" noRot="1" noChangeAspect="1" noChangeArrowheads="1" noTextEdit="1"/>
          </p:cNvSpPr>
          <p:nvPr>
            <p:ph type="sldImg"/>
          </p:nvPr>
        </p:nvSpPr>
        <p:spPr>
          <a:ln/>
        </p:spPr>
      </p:sp>
      <p:sp>
        <p:nvSpPr>
          <p:cNvPr id="307203" name="Rectangle 3"/>
          <p:cNvSpPr>
            <a:spLocks noGrp="1" noChangeArrowheads="1"/>
          </p:cNvSpPr>
          <p:nvPr>
            <p:ph type="body" idx="1"/>
          </p:nvPr>
        </p:nvSpPr>
        <p:spPr/>
        <p:txBody>
          <a:bodyPr/>
          <a:lstStyle/>
          <a:p>
            <a:r>
              <a:rPr lang="en-US"/>
              <a:t>The combination of all these approaches will not only tell us properties of QCD, but also where QCD lies </a:t>
            </a:r>
          </a:p>
          <a:p>
            <a:r>
              <a:rPr lang="en-US"/>
              <a:t>In the all different families of gauge theories. </a:t>
            </a:r>
          </a:p>
          <a:p>
            <a:endParaRPr lang="en-US"/>
          </a:p>
          <a:p>
            <a:r>
              <a:rPr lang="en-US"/>
              <a:t>Experiments provide new observables and new dynamical phenomena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77F3345-74E9-4CBD-827A-BFAFD0C20E0A}"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77F3345-74E9-4CBD-827A-BFAFD0C20E0A}"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C3320BE-7E53-4190-9600-6F680DEA22E4}"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D5DA4A4-408A-4CFD-A7C6-517926920FBD}"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C3320BE-7E53-4190-9600-6F680DEA22E4}"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C3320BE-7E53-4190-9600-6F680DEA22E4}"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C5890F0-34EF-400C-94DF-173057C15A76}" type="slidenum">
              <a:rPr lang="en-US"/>
              <a:pPr/>
              <a:t>18</a:t>
            </a:fld>
            <a:endParaRPr lang="en-US"/>
          </a:p>
        </p:txBody>
      </p:sp>
      <p:sp>
        <p:nvSpPr>
          <p:cNvPr id="316418" name="Rectangle 2"/>
          <p:cNvSpPr>
            <a:spLocks noGrp="1" noRot="1" noChangeAspect="1" noChangeArrowheads="1" noTextEdit="1"/>
          </p:cNvSpPr>
          <p:nvPr>
            <p:ph type="sldImg"/>
          </p:nvPr>
        </p:nvSpPr>
        <p:spPr>
          <a:ln/>
        </p:spPr>
      </p:sp>
      <p:sp>
        <p:nvSpPr>
          <p:cNvPr id="316419" name="Rectangle 3"/>
          <p:cNvSpPr>
            <a:spLocks noGrp="1" noChangeArrowheads="1"/>
          </p:cNvSpPr>
          <p:nvPr>
            <p:ph type="body" idx="1"/>
          </p:nvPr>
        </p:nvSpPr>
        <p:spPr/>
        <p:txBody>
          <a:bodyPr/>
          <a:lstStyle/>
          <a:p>
            <a:r>
              <a:rPr lang="en-US"/>
              <a:t>Above TC, light-quark mesons no longer exist due to </a:t>
            </a:r>
          </a:p>
          <a:p>
            <a:r>
              <a:rPr lang="en-US"/>
              <a:t>deconfinement</a:t>
            </a:r>
            <a:r>
              <a:rPr lang="en-US" b="1"/>
              <a:t>.</a:t>
            </a:r>
          </a:p>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32C9754-8709-43AC-AB58-9E4C8CE3029B}" type="slidenum">
              <a:rPr lang="en-US"/>
              <a:pPr/>
              <a:t>19</a:t>
            </a:fld>
            <a:endParaRPr lang="en-US"/>
          </a:p>
        </p:txBody>
      </p:sp>
      <p:sp>
        <p:nvSpPr>
          <p:cNvPr id="320514" name="Rectangle 2"/>
          <p:cNvSpPr>
            <a:spLocks noGrp="1" noRot="1" noChangeAspect="1" noChangeArrowheads="1" noTextEdit="1"/>
          </p:cNvSpPr>
          <p:nvPr>
            <p:ph type="sldImg"/>
          </p:nvPr>
        </p:nvSpPr>
        <p:spPr>
          <a:ln/>
        </p:spPr>
      </p:sp>
      <p:sp>
        <p:nvSpPr>
          <p:cNvPr id="320515" name="Rectangle 3"/>
          <p:cNvSpPr>
            <a:spLocks noGrp="1" noChangeArrowheads="1"/>
          </p:cNvSpPr>
          <p:nvPr>
            <p:ph type="body" idx="1"/>
          </p:nvPr>
        </p:nvSpPr>
        <p:spPr/>
        <p:txBody>
          <a:bodyPr/>
          <a:lstStyle/>
          <a:p>
            <a:r>
              <a:rPr lang="en-US"/>
              <a:t>While the general idea has been supported on many fronts. But there is still great distance to go to make connection between theory and experimental data. </a:t>
            </a:r>
          </a:p>
          <a:p>
            <a:endParaRPr lang="en-US"/>
          </a:p>
          <a:p>
            <a:r>
              <a:rPr lang="en-US"/>
              <a:t>When dealing with a difficult problem, a common strategy is to find a simpler solvable model to gain insight. One then asks whether the insight can be generalized to</a:t>
            </a:r>
          </a:p>
          <a:p>
            <a:r>
              <a:rPr lang="en-US"/>
              <a:t>more general situations. Here we will follow the same strategy to find a solvable model using string theory.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77F3345-74E9-4CBD-827A-BFAFD0C20E0A}"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1DC84C-EAA1-4781-95B7-A2C2B6AAA41E}" type="slidenum">
              <a:rPr lang="en-US"/>
              <a:pPr/>
              <a:t>21</a:t>
            </a:fld>
            <a:endParaRPr lang="en-US"/>
          </a:p>
        </p:txBody>
      </p:sp>
      <p:sp>
        <p:nvSpPr>
          <p:cNvPr id="185346" name="Rectangle 2"/>
          <p:cNvSpPr>
            <a:spLocks noGrp="1" noRot="1" noChangeAspect="1" noChangeArrowheads="1" noTextEdit="1"/>
          </p:cNvSpPr>
          <p:nvPr>
            <p:ph type="sldImg"/>
          </p:nvPr>
        </p:nvSpPr>
        <p:spPr>
          <a:ln/>
        </p:spPr>
      </p:sp>
      <p:sp>
        <p:nvSpPr>
          <p:cNvPr id="185347" name="Rectangle 3"/>
          <p:cNvSpPr>
            <a:spLocks noGrp="1" noChangeArrowheads="1"/>
          </p:cNvSpPr>
          <p:nvPr>
            <p:ph type="body" idx="1"/>
          </p:nvPr>
        </p:nvSpPr>
        <p:spPr/>
        <p:txBody>
          <a:bodyPr/>
          <a:lstStyle/>
          <a:p>
            <a:r>
              <a:rPr lang="en-US"/>
              <a:t>A distinguishing feature of QGP is that colored object should be screnned at large distantces.</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AB5C11F-AA8A-4B30-8878-4D24551BF172}" type="slidenum">
              <a:rPr lang="en-US" smtClean="0"/>
              <a:pPr/>
              <a:t>22</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E4C5169-4B36-46A5-951E-DA4283109120}" type="slidenum">
              <a:rPr lang="en-US" smtClean="0"/>
              <a:pPr/>
              <a:t>23</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AB5C11F-AA8A-4B30-8878-4D24551BF172}" type="slidenum">
              <a:rPr lang="en-US" smtClean="0"/>
              <a:pPr/>
              <a:t>24</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77F3345-74E9-4CBD-827A-BFAFD0C20E0A}" type="slidenum">
              <a:rPr lang="en-US" smtClean="0"/>
              <a:pPr/>
              <a:t>25</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AB5C11F-AA8A-4B30-8878-4D24551BF172}" type="slidenum">
              <a:rPr lang="en-US" smtClean="0"/>
              <a:pPr/>
              <a:t>26</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77F3345-74E9-4CBD-827A-BFAFD0C20E0A}" type="slidenum">
              <a:rPr lang="en-US" smtClean="0"/>
              <a:pPr/>
              <a:t>27</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5977C12-92EB-4CF1-874F-66C148658E17}" type="slidenum">
              <a:rPr lang="zh-CN" altLang="en-US" smtClean="0"/>
              <a:pPr>
                <a:defRPr/>
              </a:pPr>
              <a:t>28</a:t>
            </a:fld>
            <a:endParaRPr lang="en-US" altLang="zh-CN"/>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77F3345-74E9-4CBD-827A-BFAFD0C20E0A}" type="slidenum">
              <a:rPr lang="en-US" smtClean="0"/>
              <a:pPr/>
              <a:t>29</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77F3345-74E9-4CBD-827A-BFAFD0C20E0A}" type="slidenum">
              <a:rPr lang="en-US" smtClean="0"/>
              <a:pPr/>
              <a:t>30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092BF7-E676-4DEF-B581-8BABF2541F2A}" type="slidenum">
              <a:rPr lang="en-US"/>
              <a:pPr/>
              <a:t>3</a:t>
            </a:fld>
            <a:endParaRPr lang="en-US"/>
          </a:p>
        </p:txBody>
      </p:sp>
      <p:sp>
        <p:nvSpPr>
          <p:cNvPr id="339970" name="Rectangle 2"/>
          <p:cNvSpPr>
            <a:spLocks noGrp="1" noRot="1" noChangeAspect="1" noChangeArrowheads="1" noTextEdit="1"/>
          </p:cNvSpPr>
          <p:nvPr>
            <p:ph type="sldImg"/>
          </p:nvPr>
        </p:nvSpPr>
        <p:spPr>
          <a:ln/>
        </p:spPr>
      </p:sp>
      <p:sp>
        <p:nvSpPr>
          <p:cNvPr id="339971" name="Rectangle 3"/>
          <p:cNvSpPr>
            <a:spLocks noGrp="1" noChangeArrowheads="1"/>
          </p:cNvSpPr>
          <p:nvPr>
            <p:ph type="body" idx="1"/>
          </p:nvPr>
        </p:nvSpPr>
        <p:spPr/>
        <p:txBody>
          <a:bodyPr/>
          <a:lstStyle/>
          <a:p>
            <a:r>
              <a:rPr lang="en-US" dirty="0"/>
              <a:t>The above phenomena concerns vacuum structure of the theory</a:t>
            </a:r>
          </a:p>
          <a:p>
            <a:endParaRPr lang="en-US" dirty="0"/>
          </a:p>
          <a:p>
            <a:r>
              <a:rPr lang="en-US" dirty="0"/>
              <a:t>Even in QED, which is much simpler than QCD, we knew once going to many-body system, completely </a:t>
            </a:r>
          </a:p>
          <a:p>
            <a:r>
              <a:rPr lang="en-US" dirty="0"/>
              <a:t>New dynamical phenomena can appear, Quantum hall effect, superconductivity…….</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77F3345-74E9-4CBD-827A-BFAFD0C20E0A}" type="slidenum">
              <a:rPr lang="en-US" smtClean="0"/>
              <a:pPr/>
              <a:t>31</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77F3345-74E9-4CBD-827A-BFAFD0C20E0A}" type="slidenum">
              <a:rPr lang="en-US" smtClean="0"/>
              <a:pPr/>
              <a:t>32</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2A5BA6B-33E9-40DC-BBE7-B1CB1E029069}" type="slidenum">
              <a:rPr lang="en-US" smtClean="0"/>
              <a:pPr/>
              <a:t>33</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2A5BA6B-33E9-40DC-BBE7-B1CB1E029069}" type="slidenum">
              <a:rPr lang="en-US" smtClean="0"/>
              <a:pPr/>
              <a:t>34</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2A5BA6B-33E9-40DC-BBE7-B1CB1E029069}" type="slidenum">
              <a:rPr lang="en-US" smtClean="0"/>
              <a:pPr/>
              <a:t>35</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2A5BA6B-33E9-40DC-BBE7-B1CB1E029069}" type="slidenum">
              <a:rPr lang="en-US" smtClean="0"/>
              <a:pPr/>
              <a:t>36</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2A5BA6B-33E9-40DC-BBE7-B1CB1E029069}" type="slidenum">
              <a:rPr lang="en-US" smtClean="0"/>
              <a:pPr/>
              <a:t>37</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77F3345-74E9-4CBD-827A-BFAFD0C20E0A}" type="slidenum">
              <a:rPr lang="en-US" smtClean="0"/>
              <a:pPr/>
              <a:t>38</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77F3345-74E9-4CBD-827A-BFAFD0C20E0A}" type="slidenum">
              <a:rPr lang="en-US" smtClean="0"/>
              <a:pPr/>
              <a:t>39</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77F3345-74E9-4CBD-827A-BFAFD0C20E0A}" type="slidenum">
              <a:rPr lang="en-US" smtClean="0"/>
              <a:pPr/>
              <a:t>40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3BBB6DB-64B5-44C0-8898-7420ED425C7B}" type="slidenum">
              <a:rPr lang="en-US"/>
              <a:pPr/>
              <a:t>4</a:t>
            </a:fld>
            <a:endParaRPr lang="en-US"/>
          </a:p>
        </p:txBody>
      </p:sp>
      <p:sp>
        <p:nvSpPr>
          <p:cNvPr id="222210" name="Rectangle 2"/>
          <p:cNvSpPr>
            <a:spLocks noGrp="1" noRot="1" noChangeAspect="1" noChangeArrowheads="1" noTextEdit="1"/>
          </p:cNvSpPr>
          <p:nvPr>
            <p:ph type="sldImg"/>
          </p:nvPr>
        </p:nvSpPr>
        <p:spPr>
          <a:ln/>
        </p:spPr>
      </p:sp>
      <p:sp>
        <p:nvSpPr>
          <p:cNvPr id="222211" name="Rectangle 3"/>
          <p:cNvSpPr>
            <a:spLocks noGrp="1" noChangeArrowheads="1"/>
          </p:cNvSpPr>
          <p:nvPr>
            <p:ph type="body" idx="1"/>
          </p:nvPr>
        </p:nvSpPr>
        <p:spPr/>
        <p:txBody>
          <a:bodyPr/>
          <a:lstStyle/>
          <a:p>
            <a:r>
              <a:rPr lang="en-US"/>
              <a:t>One very interesting feature is that with a  small baryon number density.  one finds a smooth crossover in the </a:t>
            </a:r>
          </a:p>
          <a:p>
            <a:r>
              <a:rPr lang="en-US"/>
              <a:t>transition from the hadronic phase to the QGP, like ionization of a gas. At larger baryon density, the transition becomes </a:t>
            </a:r>
          </a:p>
          <a:p>
            <a:r>
              <a:rPr lang="en-US"/>
              <a:t>First order. </a:t>
            </a:r>
          </a:p>
          <a:p>
            <a:r>
              <a:rPr lang="en-US"/>
              <a:t>In this region there is some more exciting physics which I will not have time to discuss today. Maybe Krishna can tell you some other time. </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77F3345-74E9-4CBD-827A-BFAFD0C20E0A}" type="slidenum">
              <a:rPr lang="en-US" smtClean="0"/>
              <a:pPr/>
              <a:t>41</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77F3345-74E9-4CBD-827A-BFAFD0C20E0A}" type="slidenum">
              <a:rPr lang="en-US" smtClean="0"/>
              <a:pPr/>
              <a:t>42</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77F3345-74E9-4CBD-827A-BFAFD0C20E0A}" type="slidenum">
              <a:rPr lang="en-US" smtClean="0"/>
              <a:pPr/>
              <a:t>43</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77F3345-74E9-4CBD-827A-BFAFD0C20E0A}" type="slidenum">
              <a:rPr lang="en-US" smtClean="0"/>
              <a:pPr/>
              <a:t>44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54A5A1-6F1C-4E6E-B9ED-D7AAA35D0862}" type="slidenum">
              <a:rPr lang="en-US"/>
              <a:pPr/>
              <a:t>5</a:t>
            </a:fld>
            <a:endParaRPr lang="en-US"/>
          </a:p>
        </p:txBody>
      </p:sp>
      <p:sp>
        <p:nvSpPr>
          <p:cNvPr id="361474" name="Rectangle 2"/>
          <p:cNvSpPr>
            <a:spLocks noGrp="1" noRot="1" noChangeAspect="1" noChangeArrowheads="1" noTextEdit="1"/>
          </p:cNvSpPr>
          <p:nvPr>
            <p:ph type="sldImg"/>
          </p:nvPr>
        </p:nvSpPr>
        <p:spPr>
          <a:ln/>
        </p:spPr>
      </p:sp>
      <p:sp>
        <p:nvSpPr>
          <p:cNvPr id="361475" name="Rectangle 3"/>
          <p:cNvSpPr>
            <a:spLocks noGrp="1" noChangeArrowheads="1"/>
          </p:cNvSpPr>
          <p:nvPr>
            <p:ph type="body" idx="1"/>
          </p:nvPr>
        </p:nvSpPr>
        <p:spPr/>
        <p:txBody>
          <a:bodyPr/>
          <a:lstStyle/>
          <a:p>
            <a:r>
              <a:rPr lang="en-US"/>
              <a:t>In the experimental front, a quark-gluon plasma can be created from heavy ion collisions. One accelerates heavy ions to very high energy and collide them together. </a:t>
            </a:r>
          </a:p>
          <a:p>
            <a:r>
              <a:rPr lang="en-US"/>
              <a:t>Due to Lorentz contraction, each ion looks like a thin disk. The collision releases a large amount of energy in a very short time in a very small volume, creating a hot fire ball. If the collision energy is high enough so that the temperature of the fire ball reaches above the deconfiment temperature, QGP can be  produced. In real experiments, the fire ball will expand, cool down and eventually hadronizes into thousands of particles flying out.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752BCF-81A8-47AE-80A2-AFF9C7982D0F}" type="slidenum">
              <a:rPr lang="en-US"/>
              <a:pPr/>
              <a:t>6</a:t>
            </a:fld>
            <a:endParaRPr lang="en-US"/>
          </a:p>
        </p:txBody>
      </p:sp>
      <p:sp>
        <p:nvSpPr>
          <p:cNvPr id="301058" name="Rectangle 2"/>
          <p:cNvSpPr>
            <a:spLocks noGrp="1" noRot="1" noChangeAspect="1" noChangeArrowheads="1" noTextEdit="1"/>
          </p:cNvSpPr>
          <p:nvPr>
            <p:ph type="sldImg"/>
          </p:nvPr>
        </p:nvSpPr>
        <p:spPr>
          <a:ln/>
        </p:spPr>
      </p:sp>
      <p:sp>
        <p:nvSpPr>
          <p:cNvPr id="301059" name="Rectangle 3"/>
          <p:cNvSpPr>
            <a:spLocks noGrp="1" noChangeArrowheads="1"/>
          </p:cNvSpPr>
          <p:nvPr>
            <p:ph type="body" idx="1"/>
          </p:nvPr>
        </p:nvSpPr>
        <p:spPr/>
        <p:txBody>
          <a:bodyPr/>
          <a:lstStyle/>
          <a:p>
            <a:r>
              <a:rPr lang="en-US"/>
              <a:t>Soon after the discovery of QCD by Gross, WIlczek and Politzer, People dreamed about creating a phase, called quark-gluon plasma, in which quarks and gluons are no longer confined in hadrons. This was finally realized at RHIC in 2000.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3BBB6DB-64B5-44C0-8898-7420ED425C7B}" type="slidenum">
              <a:rPr lang="en-US"/>
              <a:pPr/>
              <a:t>7</a:t>
            </a:fld>
            <a:endParaRPr lang="en-US"/>
          </a:p>
        </p:txBody>
      </p:sp>
      <p:sp>
        <p:nvSpPr>
          <p:cNvPr id="222210" name="Rectangle 2"/>
          <p:cNvSpPr>
            <a:spLocks noGrp="1" noRot="1" noChangeAspect="1" noChangeArrowheads="1" noTextEdit="1"/>
          </p:cNvSpPr>
          <p:nvPr>
            <p:ph type="sldImg"/>
          </p:nvPr>
        </p:nvSpPr>
        <p:spPr>
          <a:ln/>
        </p:spPr>
      </p:sp>
      <p:sp>
        <p:nvSpPr>
          <p:cNvPr id="222211" name="Rectangle 3"/>
          <p:cNvSpPr>
            <a:spLocks noGrp="1" noChangeArrowheads="1"/>
          </p:cNvSpPr>
          <p:nvPr>
            <p:ph type="body" idx="1"/>
          </p:nvPr>
        </p:nvSpPr>
        <p:spPr/>
        <p:txBody>
          <a:bodyPr/>
          <a:lstStyle/>
          <a:p>
            <a:r>
              <a:rPr lang="en-US"/>
              <a:t>One very interesting feature is that with a  small baryon number density.  one finds a smooth crossover in the </a:t>
            </a:r>
          </a:p>
          <a:p>
            <a:r>
              <a:rPr lang="en-US"/>
              <a:t>transition from the hadronic phase to the QGP, like ionization of a gas. At larger baryon density, the transition becomes </a:t>
            </a:r>
          </a:p>
          <a:p>
            <a:r>
              <a:rPr lang="en-US"/>
              <a:t>First order. </a:t>
            </a:r>
          </a:p>
          <a:p>
            <a:r>
              <a:rPr lang="en-US"/>
              <a:t>In this region there is some more exciting physics which I will not have time to discuss today. Maybe Krishna can tell you some other time.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71C042C-22F2-4FE4-A22B-66C2E1800B89}" type="slidenum">
              <a:rPr lang="en-US"/>
              <a:pPr/>
              <a:t>8</a:t>
            </a:fld>
            <a:endParaRPr lang="en-US"/>
          </a:p>
        </p:txBody>
      </p:sp>
      <p:sp>
        <p:nvSpPr>
          <p:cNvPr id="233474" name="Rectangle 2"/>
          <p:cNvSpPr>
            <a:spLocks noGrp="1" noRot="1" noChangeAspect="1" noChangeArrowheads="1" noTextEdit="1"/>
          </p:cNvSpPr>
          <p:nvPr>
            <p:ph type="sldImg"/>
          </p:nvPr>
        </p:nvSpPr>
        <p:spPr>
          <a:ln/>
        </p:spPr>
      </p:sp>
      <p:sp>
        <p:nvSpPr>
          <p:cNvPr id="233475" name="Rectangle 3"/>
          <p:cNvSpPr>
            <a:spLocks noGrp="1" noChangeArrowheads="1"/>
          </p:cNvSpPr>
          <p:nvPr>
            <p:ph type="body" idx="1"/>
          </p:nvPr>
        </p:nvSpPr>
        <p:spPr/>
        <p:txBody>
          <a:bodyPr/>
          <a:lstStyle/>
          <a:p>
            <a:r>
              <a:rPr lang="en-US" dirty="0"/>
              <a:t>Nuclear collisions at RHIC also provide a number of rare observables that have not been accessible previously and can be used as clean probes of the hot matter produced. </a:t>
            </a:r>
          </a:p>
          <a:p>
            <a:endParaRPr lang="en-US" dirty="0"/>
          </a:p>
          <a:p>
            <a:r>
              <a:rPr lang="en-US" dirty="0"/>
              <a:t>Lattice calculations yielded important insights into many questions: Phase diagram, thermodynamic quantities, the velocity of </a:t>
            </a:r>
          </a:p>
          <a:p>
            <a:r>
              <a:rPr lang="en-US" dirty="0"/>
              <a:t>sound, the static screening length between a quark and </a:t>
            </a:r>
          </a:p>
          <a:p>
            <a:r>
              <a:rPr lang="en-US" dirty="0" err="1"/>
              <a:t>antiquark</a:t>
            </a:r>
            <a:r>
              <a:rPr lang="en-US" dirty="0"/>
              <a:t>, ………</a:t>
            </a:r>
          </a:p>
          <a:p>
            <a:endParaRPr lang="en-US" dirty="0"/>
          </a:p>
          <a:p>
            <a:endParaRPr lang="en-US" dirty="0"/>
          </a:p>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77F3345-74E9-4CBD-827A-BFAFD0C20E0A}"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88FA00E-98C8-446F-B523-3DBF9B48ADED}"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A8B9D99-3F1A-4529-AA66-E835B681520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AD4ECD1-8033-4DD3-8087-A90334D0659C}"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C4C5819D-4978-4F0A-A26A-D6CB535C2093}"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5225"/>
            <a:ext cx="2133600" cy="476250"/>
          </a:xfrm>
        </p:spPr>
        <p:txBody>
          <a:bodyPr/>
          <a:lstStyle>
            <a:lvl1pPr>
              <a:defRPr/>
            </a:lvl1pPr>
          </a:lstStyle>
          <a:p>
            <a:endParaRPr lang="en-US"/>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US"/>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fld id="{CF519848-BB5C-49E2-807C-6B1807D8B6C3}"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245225"/>
            <a:ext cx="2133600" cy="476250"/>
          </a:xfrm>
        </p:spPr>
        <p:txBody>
          <a:bodyPr/>
          <a:lstStyle>
            <a:lvl1pPr>
              <a:defRPr/>
            </a:lvl1pPr>
          </a:lstStyle>
          <a:p>
            <a:endParaRPr lang="en-US"/>
          </a:p>
        </p:txBody>
      </p:sp>
      <p:sp>
        <p:nvSpPr>
          <p:cNvPr id="8" name="Footer Placeholder 7"/>
          <p:cNvSpPr>
            <a:spLocks noGrp="1"/>
          </p:cNvSpPr>
          <p:nvPr>
            <p:ph type="ftr" sz="quarter" idx="11"/>
          </p:nvPr>
        </p:nvSpPr>
        <p:spPr>
          <a:xfrm>
            <a:off x="3124200" y="6245225"/>
            <a:ext cx="2895600" cy="476250"/>
          </a:xfrm>
        </p:spPr>
        <p:txBody>
          <a:bodyPr/>
          <a:lstStyle>
            <a:lvl1pPr>
              <a:defRPr/>
            </a:lvl1pPr>
          </a:lstStyle>
          <a:p>
            <a:endParaRPr lang="en-US"/>
          </a:p>
        </p:txBody>
      </p:sp>
      <p:sp>
        <p:nvSpPr>
          <p:cNvPr id="9" name="Slide Number Placeholder 8"/>
          <p:cNvSpPr>
            <a:spLocks noGrp="1"/>
          </p:cNvSpPr>
          <p:nvPr>
            <p:ph type="sldNum" sz="quarter" idx="12"/>
          </p:nvPr>
        </p:nvSpPr>
        <p:spPr>
          <a:xfrm>
            <a:off x="6553200" y="6245225"/>
            <a:ext cx="2133600" cy="476250"/>
          </a:xfrm>
        </p:spPr>
        <p:txBody>
          <a:bodyPr/>
          <a:lstStyle>
            <a:lvl1pPr>
              <a:defRPr/>
            </a:lvl1pPr>
          </a:lstStyle>
          <a:p>
            <a:fld id="{7F58CC79-CC3E-4231-A2C2-E857818C36C0}"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5225"/>
            <a:ext cx="2133600" cy="476250"/>
          </a:xfrm>
        </p:spPr>
        <p:txBody>
          <a:bodyPr/>
          <a:lstStyle>
            <a:lvl1pPr>
              <a:defRPr/>
            </a:lvl1pPr>
          </a:lstStyle>
          <a:p>
            <a:endParaRPr lang="en-US"/>
          </a:p>
        </p:txBody>
      </p:sp>
      <p:sp>
        <p:nvSpPr>
          <p:cNvPr id="7" name="Footer Placeholder 6"/>
          <p:cNvSpPr>
            <a:spLocks noGrp="1"/>
          </p:cNvSpPr>
          <p:nvPr>
            <p:ph type="ftr" sz="quarter" idx="11"/>
          </p:nvPr>
        </p:nvSpPr>
        <p:spPr>
          <a:xfrm>
            <a:off x="3124200" y="6245225"/>
            <a:ext cx="2895600" cy="476250"/>
          </a:xfrm>
        </p:spPr>
        <p:txBody>
          <a:bodyPr/>
          <a:lstStyle>
            <a:lvl1pPr>
              <a:defRPr/>
            </a:lvl1pPr>
          </a:lstStyle>
          <a:p>
            <a:endParaRPr lang="en-US"/>
          </a:p>
        </p:txBody>
      </p:sp>
      <p:sp>
        <p:nvSpPr>
          <p:cNvPr id="8" name="Slide Number Placeholder 7"/>
          <p:cNvSpPr>
            <a:spLocks noGrp="1"/>
          </p:cNvSpPr>
          <p:nvPr>
            <p:ph type="sldNum" sz="quarter" idx="12"/>
          </p:nvPr>
        </p:nvSpPr>
        <p:spPr>
          <a:xfrm>
            <a:off x="6553200" y="6245225"/>
            <a:ext cx="2133600" cy="476250"/>
          </a:xfrm>
        </p:spPr>
        <p:txBody>
          <a:bodyPr/>
          <a:lstStyle>
            <a:lvl1pPr>
              <a:defRPr/>
            </a:lvl1pPr>
          </a:lstStyle>
          <a:p>
            <a:fld id="{989C481B-FA50-47D6-8BED-39669276C82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CA7DC32-0E95-4668-899E-0C68C73B06B9}"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9871ADA-5593-4A86-A561-2D5770D81F8F}"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BBA762A-CA8F-4784-86EB-935D8EF7E62E}"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D7B87451-21CA-4C0C-91C3-BD2ED1871E07}"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8A25E2BE-FE96-423F-964B-3EC4DE3D5E96}"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08619BDC-CECF-4A49-92F6-EB50685B9D53}"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C6DDD23-6ACA-4F7F-A085-41A855573D9C}"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C2DBC08-A019-4ECE-B96C-4C71BCDA1251}"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vl1pPr>
          </a:lstStyle>
          <a:p>
            <a:fld id="{EFBD5C62-4FE3-424E-AC21-B2CDF95F4938}"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9.bin"/><Relationship Id="rId3" Type="http://schemas.openxmlformats.org/officeDocument/2006/relationships/notesSlide" Target="../notesSlides/notesSlide14.xml"/><Relationship Id="rId7" Type="http://schemas.openxmlformats.org/officeDocument/2006/relationships/oleObject" Target="../embeddings/oleObject8.bin"/><Relationship Id="rId2" Type="http://schemas.openxmlformats.org/officeDocument/2006/relationships/slideLayout" Target="../slideLayouts/slideLayout14.xml"/><Relationship Id="rId1" Type="http://schemas.openxmlformats.org/officeDocument/2006/relationships/vmlDrawing" Target="../drawings/vmlDrawing2.vml"/><Relationship Id="rId6" Type="http://schemas.openxmlformats.org/officeDocument/2006/relationships/oleObject" Target="../embeddings/oleObject7.bin"/><Relationship Id="rId5" Type="http://schemas.openxmlformats.org/officeDocument/2006/relationships/oleObject" Target="../embeddings/oleObject6.bin"/><Relationship Id="rId4" Type="http://schemas.openxmlformats.org/officeDocument/2006/relationships/oleObject" Target="../embeddings/oleObject5.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oleObject" Target="../embeddings/oleObject10.bin"/><Relationship Id="rId4" Type="http://schemas.openxmlformats.org/officeDocument/2006/relationships/image" Target="../media/image15.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4.xml"/><Relationship Id="rId1" Type="http://schemas.openxmlformats.org/officeDocument/2006/relationships/vmlDrawing" Target="../drawings/vmlDrawing4.vml"/><Relationship Id="rId5" Type="http://schemas.openxmlformats.org/officeDocument/2006/relationships/oleObject" Target="../embeddings/oleObject11.bin"/><Relationship Id="rId4" Type="http://schemas.openxmlformats.org/officeDocument/2006/relationships/image" Target="../media/image17.jpe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7" Type="http://schemas.openxmlformats.org/officeDocument/2006/relationships/oleObject" Target="../embeddings/oleObject14.bin"/><Relationship Id="rId2" Type="http://schemas.openxmlformats.org/officeDocument/2006/relationships/slideLayout" Target="../slideLayouts/slideLayout15.xml"/><Relationship Id="rId1" Type="http://schemas.openxmlformats.org/officeDocument/2006/relationships/vmlDrawing" Target="../drawings/vmlDrawing5.vml"/><Relationship Id="rId6" Type="http://schemas.openxmlformats.org/officeDocument/2006/relationships/image" Target="../media/image21.jpeg"/><Relationship Id="rId5" Type="http://schemas.openxmlformats.org/officeDocument/2006/relationships/oleObject" Target="../embeddings/oleObject13.bin"/><Relationship Id="rId4" Type="http://schemas.openxmlformats.org/officeDocument/2006/relationships/oleObject" Target="../embeddings/oleObject12.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oleObject" Target="../embeddings/oleObject15.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4.xml"/><Relationship Id="rId1" Type="http://schemas.openxmlformats.org/officeDocument/2006/relationships/vmlDrawing" Target="../drawings/vmlDrawing8.vml"/><Relationship Id="rId5" Type="http://schemas.openxmlformats.org/officeDocument/2006/relationships/oleObject" Target="../embeddings/oleObject18.bin"/><Relationship Id="rId4" Type="http://schemas.openxmlformats.org/officeDocument/2006/relationships/oleObject" Target="../embeddings/oleObject17.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4.xml"/><Relationship Id="rId1" Type="http://schemas.openxmlformats.org/officeDocument/2006/relationships/vmlDrawing" Target="../drawings/vmlDrawing9.vml"/><Relationship Id="rId4" Type="http://schemas.openxmlformats.org/officeDocument/2006/relationships/oleObject" Target="../embeddings/oleObject19.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oleObject" Target="../embeddings/oleObject22.bin"/><Relationship Id="rId5" Type="http://schemas.openxmlformats.org/officeDocument/2006/relationships/oleObject" Target="../embeddings/oleObject21.bin"/><Relationship Id="rId4" Type="http://schemas.openxmlformats.org/officeDocument/2006/relationships/oleObject" Target="../embeddings/oleObject20.bin"/></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12.xml"/><Relationship Id="rId1" Type="http://schemas.openxmlformats.org/officeDocument/2006/relationships/vmlDrawing" Target="../drawings/vmlDrawing11.vml"/><Relationship Id="rId6" Type="http://schemas.openxmlformats.org/officeDocument/2006/relationships/oleObject" Target="../embeddings/oleObject25.bin"/><Relationship Id="rId5" Type="http://schemas.openxmlformats.org/officeDocument/2006/relationships/oleObject" Target="../embeddings/oleObject24.bin"/><Relationship Id="rId4" Type="http://schemas.openxmlformats.org/officeDocument/2006/relationships/oleObject" Target="../embeddings/oleObject23.bin"/></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15.xml"/><Relationship Id="rId1" Type="http://schemas.openxmlformats.org/officeDocument/2006/relationships/vmlDrawing" Target="../drawings/vmlDrawing12.vml"/><Relationship Id="rId6" Type="http://schemas.openxmlformats.org/officeDocument/2006/relationships/oleObject" Target="../embeddings/oleObject27.bin"/><Relationship Id="rId5" Type="http://schemas.openxmlformats.org/officeDocument/2006/relationships/oleObject" Target="../embeddings/oleObject26.bin"/><Relationship Id="rId4" Type="http://schemas.openxmlformats.org/officeDocument/2006/relationships/image" Target="../media/image32.wmf"/></Relationships>
</file>

<file path=ppt/slides/_rels/slide27.xml.rels><?xml version="1.0" encoding="UTF-8" standalone="yes"?>
<Relationships xmlns="http://schemas.openxmlformats.org/package/2006/relationships"><Relationship Id="rId3" Type="http://schemas.openxmlformats.org/officeDocument/2006/relationships/image" Target="../media/image33.jpeg"/><Relationship Id="rId2" Type="http://schemas.openxmlformats.org/officeDocument/2006/relationships/notesSlide" Target="../notesSlides/notesSlide26.xml"/><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oleObject" Target="../embeddings/oleObject31.bin"/><Relationship Id="rId3" Type="http://schemas.openxmlformats.org/officeDocument/2006/relationships/notesSlide" Target="../notesSlides/notesSlide28.xml"/><Relationship Id="rId7" Type="http://schemas.openxmlformats.org/officeDocument/2006/relationships/oleObject" Target="../embeddings/oleObject30.bin"/><Relationship Id="rId2" Type="http://schemas.openxmlformats.org/officeDocument/2006/relationships/slideLayout" Target="../slideLayouts/slideLayout14.xml"/><Relationship Id="rId1" Type="http://schemas.openxmlformats.org/officeDocument/2006/relationships/vmlDrawing" Target="../drawings/vmlDrawing13.vml"/><Relationship Id="rId6" Type="http://schemas.openxmlformats.org/officeDocument/2006/relationships/oleObject" Target="../embeddings/oleObject29.bin"/><Relationship Id="rId5" Type="http://schemas.openxmlformats.org/officeDocument/2006/relationships/oleObject" Target="../embeddings/oleObject28.bin"/><Relationship Id="rId4" Type="http://schemas.openxmlformats.org/officeDocument/2006/relationships/image" Target="../media/image38.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9.jpeg"/><Relationship Id="rId2" Type="http://schemas.openxmlformats.org/officeDocument/2006/relationships/notesSlide" Target="../notesSlides/notesSlide29.xml"/><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6.xml"/><Relationship Id="rId1" Type="http://schemas.openxmlformats.org/officeDocument/2006/relationships/vmlDrawing" Target="../drawings/vmlDrawing14.vml"/><Relationship Id="rId6" Type="http://schemas.openxmlformats.org/officeDocument/2006/relationships/oleObject" Target="../embeddings/oleObject34.bin"/><Relationship Id="rId5" Type="http://schemas.openxmlformats.org/officeDocument/2006/relationships/oleObject" Target="../embeddings/oleObject33.bin"/><Relationship Id="rId4" Type="http://schemas.openxmlformats.org/officeDocument/2006/relationships/oleObject" Target="../embeddings/oleObject32.bin"/></Relationships>
</file>

<file path=ppt/slides/_rels/slide32.xml.rels><?xml version="1.0" encoding="UTF-8" standalone="yes"?>
<Relationships xmlns="http://schemas.openxmlformats.org/package/2006/relationships"><Relationship Id="rId8" Type="http://schemas.openxmlformats.org/officeDocument/2006/relationships/oleObject" Target="../embeddings/oleObject35.bin"/><Relationship Id="rId3" Type="http://schemas.openxmlformats.org/officeDocument/2006/relationships/notesSlide" Target="../notesSlides/notesSlide31.xml"/><Relationship Id="rId7" Type="http://schemas.openxmlformats.org/officeDocument/2006/relationships/image" Target="../media/image45.jpeg"/><Relationship Id="rId2" Type="http://schemas.openxmlformats.org/officeDocument/2006/relationships/slideLayout" Target="../slideLayouts/slideLayout14.xml"/><Relationship Id="rId1" Type="http://schemas.openxmlformats.org/officeDocument/2006/relationships/vmlDrawing" Target="../drawings/vmlDrawing15.vml"/><Relationship Id="rId6" Type="http://schemas.openxmlformats.org/officeDocument/2006/relationships/hyperlink" Target="http://www.arxiv.org/find/hep-th/1/au:+Montero_S/0/1/0/all/0/1" TargetMode="External"/><Relationship Id="rId5" Type="http://schemas.openxmlformats.org/officeDocument/2006/relationships/hyperlink" Target="http://www.arxiv.org/find/hep-th/1/au:+Landsteiner_K/0/1/0/all/0/1" TargetMode="External"/><Relationship Id="rId4" Type="http://schemas.openxmlformats.org/officeDocument/2006/relationships/hyperlink" Target="http://www.arxiv.org/find/hep-th/1/au:+Hoyos_C/0/1/0/all/0/1" TargetMode="External"/><Relationship Id="rId9" Type="http://schemas.openxmlformats.org/officeDocument/2006/relationships/oleObject" Target="../embeddings/oleObject36.bin"/></Relationships>
</file>

<file path=ppt/slides/_rels/slide33.xml.rels><?xml version="1.0" encoding="UTF-8" standalone="yes"?>
<Relationships xmlns="http://schemas.openxmlformats.org/package/2006/relationships"><Relationship Id="rId8" Type="http://schemas.openxmlformats.org/officeDocument/2006/relationships/image" Target="../media/image39.jpeg"/><Relationship Id="rId3" Type="http://schemas.openxmlformats.org/officeDocument/2006/relationships/notesSlide" Target="../notesSlides/notesSlide32.xml"/><Relationship Id="rId7" Type="http://schemas.openxmlformats.org/officeDocument/2006/relationships/oleObject" Target="../embeddings/oleObject39.bin"/><Relationship Id="rId2" Type="http://schemas.openxmlformats.org/officeDocument/2006/relationships/slideLayout" Target="../slideLayouts/slideLayout14.xml"/><Relationship Id="rId1" Type="http://schemas.openxmlformats.org/officeDocument/2006/relationships/vmlDrawing" Target="../drawings/vmlDrawing16.vml"/><Relationship Id="rId6" Type="http://schemas.openxmlformats.org/officeDocument/2006/relationships/oleObject" Target="../embeddings/oleObject38.bin"/><Relationship Id="rId5" Type="http://schemas.openxmlformats.org/officeDocument/2006/relationships/oleObject" Target="../embeddings/oleObject37.bin"/><Relationship Id="rId4" Type="http://schemas.openxmlformats.org/officeDocument/2006/relationships/image" Target="../media/image49.jpeg"/></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4.xml"/><Relationship Id="rId1" Type="http://schemas.openxmlformats.org/officeDocument/2006/relationships/vmlDrawing" Target="../drawings/vmlDrawing17.vml"/><Relationship Id="rId6" Type="http://schemas.openxmlformats.org/officeDocument/2006/relationships/image" Target="../media/image50.jpeg"/><Relationship Id="rId5" Type="http://schemas.openxmlformats.org/officeDocument/2006/relationships/oleObject" Target="../embeddings/oleObject41.bin"/><Relationship Id="rId4" Type="http://schemas.openxmlformats.org/officeDocument/2006/relationships/oleObject" Target="../embeddings/oleObject40.bin"/></Relationships>
</file>

<file path=ppt/slides/_rels/slide35.xml.rels><?xml version="1.0" encoding="UTF-8" standalone="yes"?>
<Relationships xmlns="http://schemas.openxmlformats.org/package/2006/relationships"><Relationship Id="rId3" Type="http://schemas.openxmlformats.org/officeDocument/2006/relationships/image" Target="../media/image51.jpeg"/><Relationship Id="rId2" Type="http://schemas.openxmlformats.org/officeDocument/2006/relationships/notesSlide" Target="../notesSlides/notesSlide34.xml"/><Relationship Id="rId1" Type="http://schemas.openxmlformats.org/officeDocument/2006/relationships/slideLayout" Target="../slideLayouts/slideLayout4.xml"/><Relationship Id="rId4" Type="http://schemas.openxmlformats.org/officeDocument/2006/relationships/image" Target="../media/image52.jpeg"/></Relationships>
</file>

<file path=ppt/slides/_rels/slide36.xml.rels><?xml version="1.0" encoding="UTF-8" standalone="yes"?>
<Relationships xmlns="http://schemas.openxmlformats.org/package/2006/relationships"><Relationship Id="rId3" Type="http://schemas.openxmlformats.org/officeDocument/2006/relationships/image" Target="../media/image53.wmf"/><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3" Type="http://schemas.openxmlformats.org/officeDocument/2006/relationships/image" Target="../media/image54.wmf"/><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55.wmf"/><Relationship Id="rId2" Type="http://schemas.openxmlformats.org/officeDocument/2006/relationships/notesSlide" Target="../notesSlides/notesSlide37.xml"/><Relationship Id="rId1" Type="http://schemas.openxmlformats.org/officeDocument/2006/relationships/slideLayout" Target="../slideLayouts/slideLayout4.xml"/><Relationship Id="rId4" Type="http://schemas.openxmlformats.org/officeDocument/2006/relationships/image" Target="../media/image56.jpeg"/></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14.xml"/><Relationship Id="rId1" Type="http://schemas.openxmlformats.org/officeDocument/2006/relationships/vmlDrawing" Target="../drawings/vmlDrawing18.vml"/><Relationship Id="rId6" Type="http://schemas.openxmlformats.org/officeDocument/2006/relationships/oleObject" Target="../embeddings/oleObject44.bin"/><Relationship Id="rId5" Type="http://schemas.openxmlformats.org/officeDocument/2006/relationships/oleObject" Target="../embeddings/oleObject43.bin"/><Relationship Id="rId4" Type="http://schemas.openxmlformats.org/officeDocument/2006/relationships/oleObject" Target="../embeddings/oleObject42.bin"/></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39.jpeg"/><Relationship Id="rId2" Type="http://schemas.openxmlformats.org/officeDocument/2006/relationships/notesSlide" Target="../notesSlides/notesSlide39.xml"/><Relationship Id="rId1" Type="http://schemas.openxmlformats.org/officeDocument/2006/relationships/slideLayout" Target="../slideLayouts/slideLayout1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video" Target="file:///C:\Users\hong_liu\pepe\talks\Theory%20retreat\new3-zx-2-90-working.avi" TargetMode="Externa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oleObject" Target="../embeddings/oleObject4.bin"/><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447800"/>
            <a:ext cx="7772400" cy="1470025"/>
          </a:xfrm>
        </p:spPr>
        <p:txBody>
          <a:bodyPr/>
          <a:lstStyle/>
          <a:p>
            <a:r>
              <a:rPr lang="en-US" sz="4000">
                <a:solidFill>
                  <a:srgbClr val="0000FF"/>
                </a:solidFill>
              </a:rPr>
              <a:t>A prediction from string theory,</a:t>
            </a:r>
            <a:br>
              <a:rPr lang="en-US" sz="4000">
                <a:solidFill>
                  <a:srgbClr val="0000FF"/>
                </a:solidFill>
              </a:rPr>
            </a:br>
            <a:r>
              <a:rPr lang="en-US" sz="4000">
                <a:solidFill>
                  <a:srgbClr val="0000FF"/>
                </a:solidFill>
              </a:rPr>
              <a:t>with strings attached</a:t>
            </a:r>
            <a:r>
              <a:rPr lang="en-US" sz="4000"/>
              <a:t> </a:t>
            </a:r>
          </a:p>
        </p:txBody>
      </p:sp>
      <p:sp>
        <p:nvSpPr>
          <p:cNvPr id="2053" name="Rectangle 5"/>
          <p:cNvSpPr>
            <a:spLocks noGrp="1" noChangeArrowheads="1"/>
          </p:cNvSpPr>
          <p:nvPr>
            <p:ph type="subTitle" idx="1"/>
          </p:nvPr>
        </p:nvSpPr>
        <p:spPr>
          <a:xfrm>
            <a:off x="1371600" y="3810000"/>
            <a:ext cx="6400800" cy="609600"/>
          </a:xfrm>
          <a:noFill/>
          <a:ln/>
        </p:spPr>
        <p:txBody>
          <a:bodyPr/>
          <a:lstStyle/>
          <a:p>
            <a:r>
              <a:rPr lang="en-US" sz="2400"/>
              <a:t>Hong Liu</a:t>
            </a:r>
          </a:p>
        </p:txBody>
      </p:sp>
      <p:sp>
        <p:nvSpPr>
          <p:cNvPr id="2054" name="Text Box 6"/>
          <p:cNvSpPr txBox="1">
            <a:spLocks noChangeArrowheads="1"/>
          </p:cNvSpPr>
          <p:nvPr/>
        </p:nvSpPr>
        <p:spPr bwMode="auto">
          <a:xfrm>
            <a:off x="2057400" y="4572000"/>
            <a:ext cx="5368925" cy="457200"/>
          </a:xfrm>
          <a:prstGeom prst="rect">
            <a:avLst/>
          </a:prstGeom>
          <a:noFill/>
          <a:ln w="9525">
            <a:noFill/>
            <a:miter lim="800000"/>
            <a:headEnd/>
            <a:tailEnd/>
          </a:ln>
          <a:effectLst/>
        </p:spPr>
        <p:txBody>
          <a:bodyPr wrap="none">
            <a:spAutoFit/>
          </a:bodyPr>
          <a:lstStyle/>
          <a:p>
            <a:r>
              <a:rPr lang="en-US" sz="2400" b="0"/>
              <a:t>Massachusetts Institute of Technology</a:t>
            </a:r>
          </a:p>
        </p:txBody>
      </p:sp>
      <p:sp>
        <p:nvSpPr>
          <p:cNvPr id="2055" name="Text Box 7"/>
          <p:cNvSpPr txBox="1">
            <a:spLocks noChangeArrowheads="1"/>
          </p:cNvSpPr>
          <p:nvPr/>
        </p:nvSpPr>
        <p:spPr bwMode="auto">
          <a:xfrm>
            <a:off x="2125663" y="5181600"/>
            <a:ext cx="4884737" cy="671513"/>
          </a:xfrm>
          <a:prstGeom prst="rect">
            <a:avLst/>
          </a:prstGeom>
          <a:noFill/>
          <a:ln w="9525">
            <a:noFill/>
            <a:miter lim="800000"/>
            <a:headEnd/>
            <a:tailEnd/>
          </a:ln>
          <a:effectLst/>
        </p:spPr>
        <p:txBody>
          <a:bodyPr wrap="none">
            <a:spAutoFit/>
          </a:bodyPr>
          <a:lstStyle/>
          <a:p>
            <a:r>
              <a:rPr lang="en-US" sz="2000" b="0">
                <a:solidFill>
                  <a:srgbClr val="FF0000"/>
                </a:solidFill>
              </a:rPr>
              <a:t>HL, Krishna Rajagopal, Urs. Wiedemann</a:t>
            </a:r>
            <a:r>
              <a:rPr lang="en-US" b="0"/>
              <a:t>  </a:t>
            </a:r>
            <a:endParaRPr lang="en-US" b="0">
              <a:solidFill>
                <a:srgbClr val="0000FF"/>
              </a:solidFill>
            </a:endParaRPr>
          </a:p>
          <a:p>
            <a:r>
              <a:rPr lang="en-US" b="0">
                <a:solidFill>
                  <a:srgbClr val="0000FF"/>
                </a:solidFill>
              </a:rPr>
              <a:t>     hep-ph/0607062</a:t>
            </a:r>
            <a:r>
              <a:rPr lang="en-US" b="0"/>
              <a:t>, </a:t>
            </a:r>
            <a:r>
              <a:rPr lang="en-US" b="0">
                <a:solidFill>
                  <a:srgbClr val="0000FF"/>
                </a:solidFill>
              </a:rPr>
              <a:t>hep-ph/0612168</a:t>
            </a:r>
          </a:p>
        </p:txBody>
      </p:sp>
      <p:sp>
        <p:nvSpPr>
          <p:cNvPr id="2056" name="Text Box 8"/>
          <p:cNvSpPr txBox="1">
            <a:spLocks noChangeArrowheads="1"/>
          </p:cNvSpPr>
          <p:nvPr/>
        </p:nvSpPr>
        <p:spPr bwMode="auto">
          <a:xfrm>
            <a:off x="381000" y="5943600"/>
            <a:ext cx="8610600" cy="396875"/>
          </a:xfrm>
          <a:prstGeom prst="rect">
            <a:avLst/>
          </a:prstGeom>
          <a:noFill/>
          <a:ln w="9525">
            <a:noFill/>
            <a:miter lim="800000"/>
            <a:headEnd/>
            <a:tailEnd/>
          </a:ln>
          <a:effectLst/>
        </p:spPr>
        <p:txBody>
          <a:bodyPr>
            <a:spAutoFit/>
          </a:bodyPr>
          <a:lstStyle/>
          <a:p>
            <a:r>
              <a:rPr lang="en-US" sz="2000" b="0">
                <a:solidFill>
                  <a:srgbClr val="FF0000"/>
                </a:solidFill>
              </a:rPr>
              <a:t>Qudsia Ejaz, </a:t>
            </a:r>
            <a:r>
              <a:rPr lang="en-US" b="0">
                <a:solidFill>
                  <a:srgbClr val="FF0000"/>
                </a:solidFill>
              </a:rPr>
              <a:t>Thomas Faulkner</a:t>
            </a:r>
            <a:r>
              <a:rPr lang="en-US"/>
              <a:t>, </a:t>
            </a:r>
            <a:r>
              <a:rPr lang="en-US" sz="2000" b="0">
                <a:solidFill>
                  <a:srgbClr val="FF0000"/>
                </a:solidFill>
              </a:rPr>
              <a:t>HL, Krishna Rajagopal, Urs  Wiedemann</a:t>
            </a:r>
            <a:r>
              <a:rPr lang="en-US" b="0"/>
              <a:t>  </a:t>
            </a:r>
          </a:p>
        </p:txBody>
      </p:sp>
      <p:sp>
        <p:nvSpPr>
          <p:cNvPr id="2057" name="Text Box 9"/>
          <p:cNvSpPr txBox="1">
            <a:spLocks noChangeArrowheads="1"/>
          </p:cNvSpPr>
          <p:nvPr/>
        </p:nvSpPr>
        <p:spPr bwMode="auto">
          <a:xfrm>
            <a:off x="3581400" y="6338888"/>
            <a:ext cx="1911350" cy="366712"/>
          </a:xfrm>
          <a:prstGeom prst="rect">
            <a:avLst/>
          </a:prstGeom>
          <a:noFill/>
          <a:ln w="9525">
            <a:noFill/>
            <a:miter lim="800000"/>
            <a:headEnd/>
            <a:tailEnd/>
          </a:ln>
          <a:effectLst/>
        </p:spPr>
        <p:txBody>
          <a:bodyPr wrap="none">
            <a:spAutoFit/>
          </a:bodyPr>
          <a:lstStyle/>
          <a:p>
            <a:r>
              <a:rPr lang="en-US" b="0"/>
              <a:t>arXiv:0712.0590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6"/>
          <p:cNvSpPr txBox="1">
            <a:spLocks noChangeArrowheads="1"/>
          </p:cNvSpPr>
          <p:nvPr/>
        </p:nvSpPr>
        <p:spPr bwMode="auto">
          <a:xfrm>
            <a:off x="609600" y="2667000"/>
            <a:ext cx="8229600" cy="1077218"/>
          </a:xfrm>
          <a:prstGeom prst="rect">
            <a:avLst/>
          </a:prstGeom>
          <a:noFill/>
          <a:ln w="9525">
            <a:noFill/>
            <a:miter lim="800000"/>
            <a:headEnd/>
            <a:tailEnd/>
          </a:ln>
          <a:effectLst/>
        </p:spPr>
        <p:txBody>
          <a:bodyPr>
            <a:spAutoFit/>
          </a:bodyPr>
          <a:lstStyle/>
          <a:p>
            <a:r>
              <a:rPr lang="en-US" sz="3200" b="0" dirty="0"/>
              <a:t>It is </a:t>
            </a:r>
            <a:r>
              <a:rPr lang="en-US" sz="3200" b="0" dirty="0" smtClean="0">
                <a:solidFill>
                  <a:srgbClr val="FF0000"/>
                </a:solidFill>
              </a:rPr>
              <a:t>NOT </a:t>
            </a:r>
            <a:r>
              <a:rPr lang="en-US" sz="3200" b="0" dirty="0" smtClean="0"/>
              <a:t>yet </a:t>
            </a:r>
            <a:r>
              <a:rPr lang="en-US" sz="3200" b="0" dirty="0"/>
              <a:t>known what is the precise string theory description of </a:t>
            </a:r>
            <a:r>
              <a:rPr lang="en-US" sz="3200" b="0" dirty="0">
                <a:solidFill>
                  <a:srgbClr val="FF0000"/>
                </a:solidFill>
              </a:rPr>
              <a:t>QCD</a:t>
            </a:r>
            <a:r>
              <a:rPr lang="en-US" sz="3200" b="0" dirty="0"/>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9" name="Text Box 3"/>
          <p:cNvSpPr txBox="1">
            <a:spLocks noChangeArrowheads="1"/>
          </p:cNvSpPr>
          <p:nvPr/>
        </p:nvSpPr>
        <p:spPr bwMode="auto">
          <a:xfrm>
            <a:off x="304800" y="3429000"/>
            <a:ext cx="8612187" cy="822325"/>
          </a:xfrm>
          <a:prstGeom prst="rect">
            <a:avLst/>
          </a:prstGeom>
          <a:noFill/>
          <a:ln w="9525">
            <a:noFill/>
            <a:miter lim="800000"/>
            <a:headEnd/>
            <a:tailEnd/>
          </a:ln>
          <a:effectLst/>
        </p:spPr>
        <p:txBody>
          <a:bodyPr wrap="none">
            <a:spAutoFit/>
          </a:bodyPr>
          <a:lstStyle/>
          <a:p>
            <a:pPr>
              <a:buFontTx/>
              <a:buChar char="•"/>
            </a:pPr>
            <a:r>
              <a:rPr lang="en-US" sz="2400" b="0"/>
              <a:t>   What are the </a:t>
            </a:r>
            <a:r>
              <a:rPr lang="en-US" sz="2400" b="0">
                <a:solidFill>
                  <a:srgbClr val="FF0000"/>
                </a:solidFill>
              </a:rPr>
              <a:t>commonalities</a:t>
            </a:r>
            <a:r>
              <a:rPr lang="en-US" sz="2400" b="0"/>
              <a:t> and </a:t>
            </a:r>
            <a:r>
              <a:rPr lang="en-US" sz="2400" b="0">
                <a:solidFill>
                  <a:srgbClr val="FF0000"/>
                </a:solidFill>
              </a:rPr>
              <a:t>differences</a:t>
            </a:r>
            <a:r>
              <a:rPr lang="en-US" sz="2400" b="0"/>
              <a:t> of quark-gluon </a:t>
            </a:r>
          </a:p>
          <a:p>
            <a:r>
              <a:rPr lang="en-US" sz="2400" b="0"/>
              <a:t>    plasmas in different gauge theories?  </a:t>
            </a:r>
          </a:p>
        </p:txBody>
      </p:sp>
      <p:sp>
        <p:nvSpPr>
          <p:cNvPr id="306180" name="Text Box 4"/>
          <p:cNvSpPr txBox="1">
            <a:spLocks noChangeArrowheads="1"/>
          </p:cNvSpPr>
          <p:nvPr/>
        </p:nvSpPr>
        <p:spPr bwMode="auto">
          <a:xfrm>
            <a:off x="304800" y="5181600"/>
            <a:ext cx="5119687" cy="457200"/>
          </a:xfrm>
          <a:prstGeom prst="rect">
            <a:avLst/>
          </a:prstGeom>
          <a:noFill/>
          <a:ln w="9525">
            <a:noFill/>
            <a:miter lim="800000"/>
            <a:headEnd/>
            <a:tailEnd/>
          </a:ln>
          <a:effectLst/>
        </p:spPr>
        <p:txBody>
          <a:bodyPr wrap="none">
            <a:spAutoFit/>
          </a:bodyPr>
          <a:lstStyle/>
          <a:p>
            <a:pPr>
              <a:buFontTx/>
              <a:buChar char="•"/>
            </a:pPr>
            <a:r>
              <a:rPr lang="en-US" sz="2400"/>
              <a:t>  </a:t>
            </a:r>
            <a:r>
              <a:rPr lang="en-US" sz="2400" b="0"/>
              <a:t>Discovery machine:   experiments </a:t>
            </a:r>
          </a:p>
        </p:txBody>
      </p:sp>
      <p:sp>
        <p:nvSpPr>
          <p:cNvPr id="306181" name="Text Box 5"/>
          <p:cNvSpPr txBox="1">
            <a:spLocks noChangeArrowheads="1"/>
          </p:cNvSpPr>
          <p:nvPr/>
        </p:nvSpPr>
        <p:spPr bwMode="auto">
          <a:xfrm>
            <a:off x="814387" y="4419600"/>
            <a:ext cx="6862763" cy="457200"/>
          </a:xfrm>
          <a:prstGeom prst="rect">
            <a:avLst/>
          </a:prstGeom>
          <a:noFill/>
          <a:ln w="9525">
            <a:noFill/>
            <a:miter lim="800000"/>
            <a:headEnd/>
            <a:tailEnd/>
          </a:ln>
          <a:effectLst/>
        </p:spPr>
        <p:txBody>
          <a:bodyPr wrap="none">
            <a:spAutoFit/>
          </a:bodyPr>
          <a:lstStyle/>
          <a:p>
            <a:r>
              <a:rPr lang="en-US" sz="2400" b="0"/>
              <a:t>deeper understanding of both QCD and AdS/CFT</a:t>
            </a:r>
          </a:p>
        </p:txBody>
      </p:sp>
      <p:sp>
        <p:nvSpPr>
          <p:cNvPr id="306182" name="AutoShape 6"/>
          <p:cNvSpPr>
            <a:spLocks noChangeArrowheads="1"/>
          </p:cNvSpPr>
          <p:nvPr/>
        </p:nvSpPr>
        <p:spPr bwMode="auto">
          <a:xfrm>
            <a:off x="7162800" y="1295400"/>
            <a:ext cx="1676400" cy="533400"/>
          </a:xfrm>
          <a:prstGeom prst="flowChartAlternateProcess">
            <a:avLst/>
          </a:prstGeom>
          <a:solidFill>
            <a:schemeClr val="accent1"/>
          </a:solidFill>
          <a:ln w="9525">
            <a:solidFill>
              <a:schemeClr val="tx1"/>
            </a:solidFill>
            <a:miter lim="800000"/>
            <a:headEnd/>
            <a:tailEnd/>
          </a:ln>
          <a:effectLst/>
        </p:spPr>
        <p:txBody>
          <a:bodyPr wrap="none" anchor="ctr"/>
          <a:lstStyle/>
          <a:p>
            <a:pPr algn="ctr"/>
            <a:r>
              <a:rPr lang="en-US" sz="2000" dirty="0" err="1"/>
              <a:t>Perturbative</a:t>
            </a:r>
            <a:r>
              <a:rPr lang="en-US" dirty="0"/>
              <a:t> </a:t>
            </a:r>
          </a:p>
        </p:txBody>
      </p:sp>
      <p:sp>
        <p:nvSpPr>
          <p:cNvPr id="306183" name="AutoShape 7"/>
          <p:cNvSpPr>
            <a:spLocks noChangeArrowheads="1"/>
          </p:cNvSpPr>
          <p:nvPr/>
        </p:nvSpPr>
        <p:spPr bwMode="auto">
          <a:xfrm>
            <a:off x="2338387" y="1295400"/>
            <a:ext cx="1447800" cy="533400"/>
          </a:xfrm>
          <a:prstGeom prst="flowChartAlternateProcess">
            <a:avLst/>
          </a:prstGeom>
          <a:solidFill>
            <a:schemeClr val="accent1"/>
          </a:solidFill>
          <a:ln w="9525">
            <a:solidFill>
              <a:schemeClr val="tx1"/>
            </a:solidFill>
            <a:miter lim="800000"/>
            <a:headEnd/>
            <a:tailEnd/>
          </a:ln>
          <a:effectLst/>
        </p:spPr>
        <p:txBody>
          <a:bodyPr wrap="none" anchor="ctr"/>
          <a:lstStyle/>
          <a:p>
            <a:pPr algn="ctr"/>
            <a:r>
              <a:rPr lang="en-US"/>
              <a:t>Lattice </a:t>
            </a:r>
          </a:p>
        </p:txBody>
      </p:sp>
      <p:sp>
        <p:nvSpPr>
          <p:cNvPr id="306184" name="AutoShape 8"/>
          <p:cNvSpPr>
            <a:spLocks noChangeArrowheads="1"/>
          </p:cNvSpPr>
          <p:nvPr/>
        </p:nvSpPr>
        <p:spPr bwMode="auto">
          <a:xfrm>
            <a:off x="4114800" y="1066800"/>
            <a:ext cx="2614613" cy="990600"/>
          </a:xfrm>
          <a:prstGeom prst="flowChartAlternateProcess">
            <a:avLst/>
          </a:prstGeom>
          <a:solidFill>
            <a:schemeClr val="accent1"/>
          </a:solidFill>
          <a:ln w="9525">
            <a:solidFill>
              <a:schemeClr val="tx1"/>
            </a:solidFill>
            <a:miter lim="800000"/>
            <a:headEnd/>
            <a:tailEnd/>
          </a:ln>
          <a:effectLst/>
        </p:spPr>
        <p:txBody>
          <a:bodyPr wrap="none" anchor="ctr"/>
          <a:lstStyle/>
          <a:p>
            <a:pPr algn="ctr"/>
            <a:r>
              <a:rPr lang="en-US" dirty="0"/>
              <a:t>Strongly coupled</a:t>
            </a:r>
          </a:p>
          <a:p>
            <a:pPr algn="ctr"/>
            <a:r>
              <a:rPr lang="en-US" dirty="0"/>
              <a:t>t</a:t>
            </a:r>
            <a:r>
              <a:rPr lang="en-US" dirty="0" smtClean="0"/>
              <a:t>heories from </a:t>
            </a:r>
            <a:r>
              <a:rPr lang="en-US" dirty="0" err="1" smtClean="0"/>
              <a:t>AdS</a:t>
            </a:r>
            <a:r>
              <a:rPr lang="en-US" dirty="0" smtClean="0"/>
              <a:t>/CFT</a:t>
            </a:r>
            <a:endParaRPr lang="en-US" dirty="0"/>
          </a:p>
        </p:txBody>
      </p:sp>
      <p:sp>
        <p:nvSpPr>
          <p:cNvPr id="306185" name="AutoShape 9"/>
          <p:cNvSpPr>
            <a:spLocks noChangeArrowheads="1"/>
          </p:cNvSpPr>
          <p:nvPr/>
        </p:nvSpPr>
        <p:spPr bwMode="auto">
          <a:xfrm>
            <a:off x="357187" y="1295400"/>
            <a:ext cx="1447800" cy="533400"/>
          </a:xfrm>
          <a:prstGeom prst="flowChartAlternateProcess">
            <a:avLst/>
          </a:prstGeom>
          <a:solidFill>
            <a:schemeClr val="accent1"/>
          </a:solidFill>
          <a:ln w="9525">
            <a:solidFill>
              <a:schemeClr val="tx1"/>
            </a:solidFill>
            <a:miter lim="800000"/>
            <a:headEnd/>
            <a:tailEnd/>
          </a:ln>
          <a:effectLst/>
        </p:spPr>
        <p:txBody>
          <a:bodyPr wrap="none" anchor="ctr"/>
          <a:lstStyle/>
          <a:p>
            <a:pPr algn="ctr"/>
            <a:r>
              <a:rPr lang="en-US"/>
              <a:t>experiments</a:t>
            </a:r>
          </a:p>
        </p:txBody>
      </p:sp>
      <p:sp>
        <p:nvSpPr>
          <p:cNvPr id="306186" name="AutoShape 10"/>
          <p:cNvSpPr>
            <a:spLocks noChangeArrowheads="1"/>
          </p:cNvSpPr>
          <p:nvPr/>
        </p:nvSpPr>
        <p:spPr bwMode="auto">
          <a:xfrm>
            <a:off x="4014787" y="2286000"/>
            <a:ext cx="485775" cy="838200"/>
          </a:xfrm>
          <a:prstGeom prst="downArrow">
            <a:avLst>
              <a:gd name="adj1" fmla="val 50000"/>
              <a:gd name="adj2" fmla="val 43137"/>
            </a:avLst>
          </a:prstGeom>
          <a:solidFill>
            <a:srgbClr val="0000FF"/>
          </a:solidFill>
          <a:ln w="9525">
            <a:solidFill>
              <a:schemeClr val="tx1"/>
            </a:solidFill>
            <a:miter lim="800000"/>
            <a:headEnd/>
            <a:tailEnd/>
          </a:ln>
          <a:effectLst/>
        </p:spPr>
        <p:txBody>
          <a:bodyPr wrap="none" anchor="ctr"/>
          <a:lstStyle/>
          <a:p>
            <a:endParaRPr lang="en-US"/>
          </a:p>
        </p:txBody>
      </p:sp>
      <p:sp>
        <p:nvSpPr>
          <p:cNvPr id="306187" name="AutoShape 11"/>
          <p:cNvSpPr>
            <a:spLocks noChangeArrowheads="1"/>
          </p:cNvSpPr>
          <p:nvPr/>
        </p:nvSpPr>
        <p:spPr bwMode="auto">
          <a:xfrm>
            <a:off x="5638800" y="5257800"/>
            <a:ext cx="685800" cy="228600"/>
          </a:xfrm>
          <a:prstGeom prst="leftRightArrow">
            <a:avLst>
              <a:gd name="adj1" fmla="val 50000"/>
              <a:gd name="adj2" fmla="val 60000"/>
            </a:avLst>
          </a:prstGeom>
          <a:solidFill>
            <a:schemeClr val="accent1"/>
          </a:solidFill>
          <a:ln w="9525">
            <a:solidFill>
              <a:schemeClr val="tx1"/>
            </a:solidFill>
            <a:miter lim="800000"/>
            <a:headEnd/>
            <a:tailEnd/>
          </a:ln>
          <a:effectLst/>
        </p:spPr>
        <p:txBody>
          <a:bodyPr wrap="none" anchor="ctr"/>
          <a:lstStyle/>
          <a:p>
            <a:endParaRPr lang="en-US"/>
          </a:p>
        </p:txBody>
      </p:sp>
      <p:sp>
        <p:nvSpPr>
          <p:cNvPr id="306188" name="Text Box 12"/>
          <p:cNvSpPr txBox="1">
            <a:spLocks noChangeArrowheads="1"/>
          </p:cNvSpPr>
          <p:nvPr/>
        </p:nvSpPr>
        <p:spPr bwMode="auto">
          <a:xfrm>
            <a:off x="6529387" y="5181600"/>
            <a:ext cx="1436688" cy="457200"/>
          </a:xfrm>
          <a:prstGeom prst="rect">
            <a:avLst/>
          </a:prstGeom>
          <a:noFill/>
          <a:ln w="9525">
            <a:noFill/>
            <a:miter lim="800000"/>
            <a:headEnd/>
            <a:tailEnd/>
          </a:ln>
          <a:effectLst/>
        </p:spPr>
        <p:txBody>
          <a:bodyPr wrap="none">
            <a:spAutoFit/>
          </a:bodyPr>
          <a:lstStyle/>
          <a:p>
            <a:r>
              <a:rPr lang="en-US" sz="2400" b="0"/>
              <a:t>AdS/CFT</a:t>
            </a:r>
          </a:p>
        </p:txBody>
      </p:sp>
      <p:sp>
        <p:nvSpPr>
          <p:cNvPr id="16" name="TextBox 15"/>
          <p:cNvSpPr txBox="1"/>
          <p:nvPr/>
        </p:nvSpPr>
        <p:spPr>
          <a:xfrm>
            <a:off x="2590800" y="304800"/>
            <a:ext cx="184731" cy="369332"/>
          </a:xfrm>
          <a:prstGeom prst="rect">
            <a:avLst/>
          </a:prstGeom>
          <a:noFill/>
        </p:spPr>
        <p:txBody>
          <a:bodyPr wrap="none" rtlCol="0">
            <a:spAutoFit/>
          </a:bodyPr>
          <a:lstStyle/>
          <a:p>
            <a:endParaRPr lang="en-US" dirty="0"/>
          </a:p>
        </p:txBody>
      </p:sp>
      <p:sp>
        <p:nvSpPr>
          <p:cNvPr id="13" name="Oval 12"/>
          <p:cNvSpPr/>
          <p:nvPr/>
        </p:nvSpPr>
        <p:spPr bwMode="auto">
          <a:xfrm>
            <a:off x="3886200" y="762000"/>
            <a:ext cx="3124200" cy="1752600"/>
          </a:xfrm>
          <a:prstGeom prst="ellipse">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618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0618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0618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0618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0618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617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0618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0618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0618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0618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6179" grpId="0"/>
      <p:bldP spid="306180" grpId="0"/>
      <p:bldP spid="306181" grpId="0"/>
      <p:bldP spid="306182" grpId="0" animBg="1"/>
      <p:bldP spid="306183" grpId="0" animBg="1"/>
      <p:bldP spid="306184" grpId="0" animBg="1"/>
      <p:bldP spid="306185" grpId="0" animBg="1"/>
      <p:bldP spid="306186" grpId="0" animBg="1"/>
      <p:bldP spid="306187" grpId="0" animBg="1"/>
      <p:bldP spid="306188" grpId="0"/>
      <p:bldP spid="1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0" name="Rectangle 2"/>
          <p:cNvSpPr>
            <a:spLocks noGrp="1" noChangeArrowheads="1"/>
          </p:cNvSpPr>
          <p:nvPr>
            <p:ph type="title"/>
          </p:nvPr>
        </p:nvSpPr>
        <p:spPr>
          <a:xfrm>
            <a:off x="457200" y="274638"/>
            <a:ext cx="8229600" cy="715962"/>
          </a:xfrm>
        </p:spPr>
        <p:txBody>
          <a:bodyPr/>
          <a:lstStyle/>
          <a:p>
            <a:r>
              <a:rPr lang="en-US" sz="4000">
                <a:solidFill>
                  <a:srgbClr val="0000FF"/>
                </a:solidFill>
              </a:rPr>
              <a:t>Heavy ion collisions and AdS/CFT</a:t>
            </a:r>
          </a:p>
        </p:txBody>
      </p:sp>
      <p:sp>
        <p:nvSpPr>
          <p:cNvPr id="309252" name="Text Box 4"/>
          <p:cNvSpPr txBox="1">
            <a:spLocks noChangeArrowheads="1"/>
          </p:cNvSpPr>
          <p:nvPr/>
        </p:nvSpPr>
        <p:spPr bwMode="auto">
          <a:xfrm>
            <a:off x="381000" y="1295400"/>
            <a:ext cx="8305800" cy="1187450"/>
          </a:xfrm>
          <a:prstGeom prst="rect">
            <a:avLst/>
          </a:prstGeom>
          <a:noFill/>
          <a:ln w="9525">
            <a:noFill/>
            <a:miter lim="800000"/>
            <a:headEnd/>
            <a:tailEnd/>
          </a:ln>
          <a:effectLst/>
        </p:spPr>
        <p:txBody>
          <a:bodyPr>
            <a:spAutoFit/>
          </a:bodyPr>
          <a:lstStyle/>
          <a:p>
            <a:r>
              <a:rPr lang="en-US" sz="2400" b="0"/>
              <a:t>String theory techniques  provide </a:t>
            </a:r>
            <a:r>
              <a:rPr lang="en-US" sz="2400" b="0">
                <a:solidFill>
                  <a:srgbClr val="FF0000"/>
                </a:solidFill>
              </a:rPr>
              <a:t>qualitative</a:t>
            </a:r>
            <a:r>
              <a:rPr lang="en-US" sz="2400" b="0"/>
              <a:t>, and  </a:t>
            </a:r>
            <a:r>
              <a:rPr lang="en-US" sz="2400" b="0">
                <a:solidFill>
                  <a:srgbClr val="FF0000"/>
                </a:solidFill>
              </a:rPr>
              <a:t>semi-quantitative</a:t>
            </a:r>
            <a:r>
              <a:rPr lang="en-US" sz="2400" b="0"/>
              <a:t> insights and  predictions regarding properties of strongly interacting quark-gluon plasma:</a:t>
            </a:r>
          </a:p>
        </p:txBody>
      </p:sp>
      <p:sp>
        <p:nvSpPr>
          <p:cNvPr id="309253" name="Text Box 5"/>
          <p:cNvSpPr txBox="1">
            <a:spLocks noChangeArrowheads="1"/>
          </p:cNvSpPr>
          <p:nvPr/>
        </p:nvSpPr>
        <p:spPr bwMode="auto">
          <a:xfrm>
            <a:off x="2301875" y="3113088"/>
            <a:ext cx="2425700" cy="457200"/>
          </a:xfrm>
          <a:prstGeom prst="rect">
            <a:avLst/>
          </a:prstGeom>
          <a:noFill/>
          <a:ln w="9525">
            <a:noFill/>
            <a:miter lim="800000"/>
            <a:headEnd/>
            <a:tailEnd/>
          </a:ln>
          <a:effectLst/>
        </p:spPr>
        <p:txBody>
          <a:bodyPr wrap="none">
            <a:spAutoFit/>
          </a:bodyPr>
          <a:lstStyle/>
          <a:p>
            <a:pPr>
              <a:buFontTx/>
              <a:buChar char="•"/>
            </a:pPr>
            <a:r>
              <a:rPr lang="en-US" sz="2400"/>
              <a:t> </a:t>
            </a:r>
            <a:r>
              <a:rPr lang="en-US" sz="2400" b="0"/>
              <a:t>Shear viscosity</a:t>
            </a:r>
          </a:p>
        </p:txBody>
      </p:sp>
      <p:sp>
        <p:nvSpPr>
          <p:cNvPr id="309254" name="Text Box 6"/>
          <p:cNvSpPr txBox="1">
            <a:spLocks noChangeArrowheads="1"/>
          </p:cNvSpPr>
          <p:nvPr/>
        </p:nvSpPr>
        <p:spPr bwMode="auto">
          <a:xfrm>
            <a:off x="2316163" y="3635375"/>
            <a:ext cx="2274887" cy="457200"/>
          </a:xfrm>
          <a:prstGeom prst="rect">
            <a:avLst/>
          </a:prstGeom>
          <a:noFill/>
          <a:ln w="9525">
            <a:noFill/>
            <a:miter lim="800000"/>
            <a:headEnd/>
            <a:tailEnd/>
          </a:ln>
          <a:effectLst/>
        </p:spPr>
        <p:txBody>
          <a:bodyPr wrap="none">
            <a:spAutoFit/>
          </a:bodyPr>
          <a:lstStyle/>
          <a:p>
            <a:pPr>
              <a:buFontTx/>
              <a:buChar char="•"/>
            </a:pPr>
            <a:r>
              <a:rPr lang="en-US" sz="2400"/>
              <a:t> </a:t>
            </a:r>
            <a:r>
              <a:rPr lang="en-US" sz="2400" b="0"/>
              <a:t>Jet quenching</a:t>
            </a:r>
          </a:p>
        </p:txBody>
      </p:sp>
      <p:sp>
        <p:nvSpPr>
          <p:cNvPr id="309255" name="Text Box 7"/>
          <p:cNvSpPr txBox="1">
            <a:spLocks noChangeArrowheads="1"/>
          </p:cNvSpPr>
          <p:nvPr/>
        </p:nvSpPr>
        <p:spPr bwMode="auto">
          <a:xfrm>
            <a:off x="2362200" y="4648200"/>
            <a:ext cx="3767138" cy="457200"/>
          </a:xfrm>
          <a:prstGeom prst="rect">
            <a:avLst/>
          </a:prstGeom>
          <a:noFill/>
          <a:ln w="9525">
            <a:noFill/>
            <a:miter lim="800000"/>
            <a:headEnd/>
            <a:tailEnd/>
          </a:ln>
          <a:effectLst/>
        </p:spPr>
        <p:txBody>
          <a:bodyPr wrap="none">
            <a:spAutoFit/>
          </a:bodyPr>
          <a:lstStyle/>
          <a:p>
            <a:pPr>
              <a:buFontTx/>
              <a:buChar char="•"/>
            </a:pPr>
            <a:r>
              <a:rPr lang="en-US" sz="2400"/>
              <a:t> </a:t>
            </a:r>
            <a:r>
              <a:rPr lang="en-US" sz="2400" b="0"/>
              <a:t>Quarkonium suppression</a:t>
            </a:r>
          </a:p>
        </p:txBody>
      </p:sp>
      <p:sp>
        <p:nvSpPr>
          <p:cNvPr id="309256" name="Text Box 8"/>
          <p:cNvSpPr txBox="1">
            <a:spLocks noChangeArrowheads="1"/>
          </p:cNvSpPr>
          <p:nvPr/>
        </p:nvSpPr>
        <p:spPr bwMode="auto">
          <a:xfrm>
            <a:off x="1828800" y="5486400"/>
            <a:ext cx="5114925" cy="457200"/>
          </a:xfrm>
          <a:prstGeom prst="rect">
            <a:avLst/>
          </a:prstGeom>
          <a:noFill/>
          <a:ln w="9525">
            <a:noFill/>
            <a:miter lim="800000"/>
            <a:headEnd/>
            <a:tailEnd/>
          </a:ln>
          <a:effectLst/>
        </p:spPr>
        <p:txBody>
          <a:bodyPr wrap="none">
            <a:spAutoFit/>
          </a:bodyPr>
          <a:lstStyle/>
          <a:p>
            <a:r>
              <a:rPr lang="en-US" sz="2400" b="0">
                <a:solidFill>
                  <a:srgbClr val="0000FF"/>
                </a:solidFill>
              </a:rPr>
              <a:t>Things work better than expected !?</a:t>
            </a:r>
            <a:r>
              <a:rPr lang="en-US" sz="2400" b="0"/>
              <a:t> </a:t>
            </a:r>
          </a:p>
        </p:txBody>
      </p:sp>
      <p:sp>
        <p:nvSpPr>
          <p:cNvPr id="309257" name="Text Box 9"/>
          <p:cNvSpPr txBox="1">
            <a:spLocks noChangeArrowheads="1"/>
          </p:cNvSpPr>
          <p:nvPr/>
        </p:nvSpPr>
        <p:spPr bwMode="auto">
          <a:xfrm>
            <a:off x="2317750" y="4132263"/>
            <a:ext cx="3341688" cy="457200"/>
          </a:xfrm>
          <a:prstGeom prst="rect">
            <a:avLst/>
          </a:prstGeom>
          <a:noFill/>
          <a:ln w="9525">
            <a:noFill/>
            <a:miter lim="800000"/>
            <a:headEnd/>
            <a:tailEnd/>
          </a:ln>
          <a:effectLst/>
        </p:spPr>
        <p:txBody>
          <a:bodyPr wrap="none">
            <a:spAutoFit/>
          </a:bodyPr>
          <a:lstStyle/>
          <a:p>
            <a:pPr>
              <a:buFontTx/>
              <a:buChar char="•"/>
            </a:pPr>
            <a:r>
              <a:rPr lang="en-US" sz="2400"/>
              <a:t> </a:t>
            </a:r>
            <a:r>
              <a:rPr lang="en-US" sz="2400" b="0"/>
              <a:t>heavy quark diffusion </a:t>
            </a:r>
          </a:p>
        </p:txBody>
      </p:sp>
      <p:sp>
        <p:nvSpPr>
          <p:cNvPr id="309258" name="Text Box 10"/>
          <p:cNvSpPr txBox="1">
            <a:spLocks noChangeArrowheads="1"/>
          </p:cNvSpPr>
          <p:nvPr/>
        </p:nvSpPr>
        <p:spPr bwMode="auto">
          <a:xfrm>
            <a:off x="2297113" y="2590800"/>
            <a:ext cx="4003675" cy="457200"/>
          </a:xfrm>
          <a:prstGeom prst="rect">
            <a:avLst/>
          </a:prstGeom>
          <a:noFill/>
          <a:ln w="9525">
            <a:noFill/>
            <a:miter lim="800000"/>
            <a:headEnd/>
            <a:tailEnd/>
          </a:ln>
          <a:effectLst/>
        </p:spPr>
        <p:txBody>
          <a:bodyPr wrap="none">
            <a:spAutoFit/>
          </a:bodyPr>
          <a:lstStyle/>
          <a:p>
            <a:pPr>
              <a:buFontTx/>
              <a:buChar char="•"/>
            </a:pPr>
            <a:r>
              <a:rPr lang="en-US" sz="2400" b="0"/>
              <a:t> Thermodynamic properties</a:t>
            </a:r>
          </a:p>
        </p:txBody>
      </p:sp>
      <p:sp>
        <p:nvSpPr>
          <p:cNvPr id="309259" name="Text Box 11"/>
          <p:cNvSpPr txBox="1">
            <a:spLocks noChangeArrowheads="1"/>
          </p:cNvSpPr>
          <p:nvPr/>
        </p:nvSpPr>
        <p:spPr bwMode="auto">
          <a:xfrm>
            <a:off x="3536950" y="4953000"/>
            <a:ext cx="1708150" cy="457200"/>
          </a:xfrm>
          <a:prstGeom prst="rect">
            <a:avLst/>
          </a:prstGeom>
          <a:noFill/>
          <a:ln w="9525">
            <a:noFill/>
            <a:miter lim="800000"/>
            <a:headEnd/>
            <a:tailEnd/>
          </a:ln>
          <a:effectLst/>
        </p:spPr>
        <p:txBody>
          <a:bodyPr wrap="none">
            <a:spAutoFit/>
          </a:bodyPr>
          <a:lstStyle/>
          <a:p>
            <a:r>
              <a:rPr lang="en-US" sz="2400" b="0"/>
              <a:t>……………</a:t>
            </a:r>
          </a:p>
        </p:txBody>
      </p:sp>
      <p:sp>
        <p:nvSpPr>
          <p:cNvPr id="309260" name="Text Box 12"/>
          <p:cNvSpPr txBox="1">
            <a:spLocks noChangeArrowheads="1"/>
          </p:cNvSpPr>
          <p:nvPr/>
        </p:nvSpPr>
        <p:spPr bwMode="auto">
          <a:xfrm>
            <a:off x="2895600" y="6096000"/>
            <a:ext cx="3421063" cy="457200"/>
          </a:xfrm>
          <a:prstGeom prst="rect">
            <a:avLst/>
          </a:prstGeom>
          <a:noFill/>
          <a:ln w="9525">
            <a:noFill/>
            <a:miter lim="800000"/>
            <a:headEnd/>
            <a:tailEnd/>
          </a:ln>
          <a:effectLst/>
        </p:spPr>
        <p:txBody>
          <a:bodyPr wrap="none">
            <a:spAutoFit/>
          </a:bodyPr>
          <a:lstStyle/>
          <a:p>
            <a:r>
              <a:rPr lang="en-US" sz="2400" b="0"/>
              <a:t>Many mysteries remain!</a:t>
            </a:r>
          </a:p>
        </p:txBody>
      </p:sp>
      <p:sp>
        <p:nvSpPr>
          <p:cNvPr id="12" name="Oval 11"/>
          <p:cNvSpPr/>
          <p:nvPr/>
        </p:nvSpPr>
        <p:spPr bwMode="auto">
          <a:xfrm>
            <a:off x="2209800" y="4572000"/>
            <a:ext cx="4267200" cy="685800"/>
          </a:xfrm>
          <a:prstGeom prst="ellipse">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925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0925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0925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0925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0925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0925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0925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925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0926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9252" grpId="0"/>
      <p:bldP spid="309253" grpId="0"/>
      <p:bldP spid="309254" grpId="0"/>
      <p:bldP spid="309255" grpId="0"/>
      <p:bldP spid="309256" grpId="0"/>
      <p:bldP spid="309257" grpId="0"/>
      <p:bldP spid="309258" grpId="0"/>
      <p:bldP spid="309259" grpId="0"/>
      <p:bldP spid="309260" grpId="0"/>
      <p:bldP spid="1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Text Box 2"/>
          <p:cNvSpPr txBox="1">
            <a:spLocks noChangeArrowheads="1"/>
          </p:cNvSpPr>
          <p:nvPr/>
        </p:nvSpPr>
        <p:spPr bwMode="auto">
          <a:xfrm>
            <a:off x="1295400" y="2514600"/>
            <a:ext cx="6048375" cy="1066800"/>
          </a:xfrm>
          <a:prstGeom prst="rect">
            <a:avLst/>
          </a:prstGeom>
          <a:noFill/>
          <a:ln w="9525">
            <a:noFill/>
            <a:miter lim="800000"/>
            <a:headEnd/>
            <a:tailEnd/>
          </a:ln>
          <a:effectLst/>
        </p:spPr>
        <p:txBody>
          <a:bodyPr wrap="none">
            <a:spAutoFit/>
          </a:bodyPr>
          <a:lstStyle/>
          <a:p>
            <a:r>
              <a:rPr lang="en-US" sz="3200"/>
              <a:t>      Quarkonium suppression:</a:t>
            </a:r>
          </a:p>
          <a:p>
            <a:r>
              <a:rPr lang="en-US" sz="3200">
                <a:solidFill>
                  <a:srgbClr val="FF0000"/>
                </a:solidFill>
              </a:rPr>
              <a:t>   a prediction</a:t>
            </a:r>
            <a:r>
              <a:rPr lang="en-US" sz="3200"/>
              <a:t> for LHC or RHIC</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8" name="Rectangle 2"/>
          <p:cNvSpPr>
            <a:spLocks noGrp="1" noChangeArrowheads="1"/>
          </p:cNvSpPr>
          <p:nvPr>
            <p:ph type="title" sz="quarter"/>
          </p:nvPr>
        </p:nvSpPr>
        <p:spPr>
          <a:xfrm>
            <a:off x="457200" y="274638"/>
            <a:ext cx="8229600" cy="868362"/>
          </a:xfrm>
        </p:spPr>
        <p:txBody>
          <a:bodyPr/>
          <a:lstStyle/>
          <a:p>
            <a:r>
              <a:rPr lang="en-US" dirty="0">
                <a:solidFill>
                  <a:srgbClr val="0000FF"/>
                </a:solidFill>
              </a:rPr>
              <a:t>Heavy </a:t>
            </a:r>
            <a:r>
              <a:rPr lang="en-US" dirty="0" err="1">
                <a:solidFill>
                  <a:srgbClr val="0000FF"/>
                </a:solidFill>
              </a:rPr>
              <a:t>Quarkonia</a:t>
            </a:r>
            <a:endParaRPr lang="en-US" dirty="0">
              <a:solidFill>
                <a:srgbClr val="0000FF"/>
              </a:solidFill>
            </a:endParaRPr>
          </a:p>
        </p:txBody>
      </p:sp>
      <p:sp>
        <p:nvSpPr>
          <p:cNvPr id="311302" name="Text Box 6"/>
          <p:cNvSpPr txBox="1">
            <a:spLocks noChangeArrowheads="1"/>
          </p:cNvSpPr>
          <p:nvPr/>
        </p:nvSpPr>
        <p:spPr bwMode="auto">
          <a:xfrm>
            <a:off x="381000" y="4114800"/>
            <a:ext cx="1268413" cy="457200"/>
          </a:xfrm>
          <a:prstGeom prst="rect">
            <a:avLst/>
          </a:prstGeom>
          <a:noFill/>
          <a:ln w="9525">
            <a:noFill/>
            <a:miter lim="800000"/>
            <a:headEnd/>
            <a:tailEnd/>
          </a:ln>
          <a:effectLst/>
        </p:spPr>
        <p:txBody>
          <a:bodyPr wrap="none">
            <a:spAutoFit/>
          </a:bodyPr>
          <a:lstStyle/>
          <a:p>
            <a:r>
              <a:rPr lang="en-US" sz="2400" b="0" dirty="0"/>
              <a:t>Charm: </a:t>
            </a:r>
          </a:p>
        </p:txBody>
      </p:sp>
      <p:sp>
        <p:nvSpPr>
          <p:cNvPr id="311305" name="Text Box 9"/>
          <p:cNvSpPr txBox="1">
            <a:spLocks noChangeArrowheads="1"/>
          </p:cNvSpPr>
          <p:nvPr/>
        </p:nvSpPr>
        <p:spPr bwMode="auto">
          <a:xfrm>
            <a:off x="304800" y="1366838"/>
            <a:ext cx="8153400" cy="457200"/>
          </a:xfrm>
          <a:prstGeom prst="rect">
            <a:avLst/>
          </a:prstGeom>
          <a:noFill/>
          <a:ln w="9525">
            <a:noFill/>
            <a:miter lim="800000"/>
            <a:headEnd/>
            <a:tailEnd/>
          </a:ln>
          <a:effectLst/>
        </p:spPr>
        <p:txBody>
          <a:bodyPr>
            <a:spAutoFit/>
          </a:bodyPr>
          <a:lstStyle/>
          <a:p>
            <a:r>
              <a:rPr lang="en-US" sz="2400" b="0" dirty="0">
                <a:solidFill>
                  <a:srgbClr val="FF0000"/>
                </a:solidFill>
              </a:rPr>
              <a:t>J/ψ (        ) : BNL and SLAC (1974,</a:t>
            </a:r>
            <a:r>
              <a:rPr lang="en-US" dirty="0"/>
              <a:t>  </a:t>
            </a:r>
            <a:r>
              <a:rPr lang="en-US" sz="2400" b="0" dirty="0">
                <a:solidFill>
                  <a:srgbClr val="FF0000"/>
                </a:solidFill>
              </a:rPr>
              <a:t>November revolution)</a:t>
            </a:r>
          </a:p>
        </p:txBody>
      </p:sp>
      <p:graphicFrame>
        <p:nvGraphicFramePr>
          <p:cNvPr id="311306" name="Object 10"/>
          <p:cNvGraphicFramePr>
            <a:graphicFrameLocks noChangeAspect="1"/>
          </p:cNvGraphicFramePr>
          <p:nvPr/>
        </p:nvGraphicFramePr>
        <p:xfrm>
          <a:off x="1077913" y="1333500"/>
          <a:ext cx="609600" cy="495300"/>
        </p:xfrm>
        <a:graphic>
          <a:graphicData uri="http://schemas.openxmlformats.org/presentationml/2006/ole">
            <p:oleObj spid="_x0000_s363522" name="Equation" r:id="rId4" imgW="203040" imgH="164880" progId="">
              <p:embed/>
            </p:oleObj>
          </a:graphicData>
        </a:graphic>
      </p:graphicFrame>
      <p:graphicFrame>
        <p:nvGraphicFramePr>
          <p:cNvPr id="10" name="Object 9"/>
          <p:cNvGraphicFramePr>
            <a:graphicFrameLocks noChangeAspect="1"/>
          </p:cNvGraphicFramePr>
          <p:nvPr/>
        </p:nvGraphicFramePr>
        <p:xfrm>
          <a:off x="1969770" y="3200400"/>
          <a:ext cx="4507230" cy="709800"/>
        </p:xfrm>
        <a:graphic>
          <a:graphicData uri="http://schemas.openxmlformats.org/presentationml/2006/ole">
            <p:oleObj spid="_x0000_s363523" name="Equation" r:id="rId5" imgW="1612800" imgH="253800" progId="Equation.3">
              <p:embed/>
            </p:oleObj>
          </a:graphicData>
        </a:graphic>
      </p:graphicFrame>
      <p:graphicFrame>
        <p:nvGraphicFramePr>
          <p:cNvPr id="232456" name="Object 8"/>
          <p:cNvGraphicFramePr>
            <a:graphicFrameLocks noChangeAspect="1"/>
          </p:cNvGraphicFramePr>
          <p:nvPr/>
        </p:nvGraphicFramePr>
        <p:xfrm>
          <a:off x="1600200" y="2133600"/>
          <a:ext cx="5334000" cy="773678"/>
        </p:xfrm>
        <a:graphic>
          <a:graphicData uri="http://schemas.openxmlformats.org/presentationml/2006/ole">
            <p:oleObj spid="_x0000_s363524" name="Equation" r:id="rId6" imgW="1663560" imgH="241200" progId="Equation.3">
              <p:embed/>
            </p:oleObj>
          </a:graphicData>
        </a:graphic>
      </p:graphicFrame>
      <p:graphicFrame>
        <p:nvGraphicFramePr>
          <p:cNvPr id="14" name="Object 13"/>
          <p:cNvGraphicFramePr>
            <a:graphicFrameLocks noChangeAspect="1"/>
          </p:cNvGraphicFramePr>
          <p:nvPr/>
        </p:nvGraphicFramePr>
        <p:xfrm>
          <a:off x="1905000" y="4419600"/>
          <a:ext cx="5111750" cy="762000"/>
        </p:xfrm>
        <a:graphic>
          <a:graphicData uri="http://schemas.openxmlformats.org/presentationml/2006/ole">
            <p:oleObj spid="_x0000_s363525" name="Equation" r:id="rId7" imgW="1752480" imgH="228600" progId="Equation.3">
              <p:embed/>
            </p:oleObj>
          </a:graphicData>
        </a:graphic>
      </p:graphicFrame>
      <p:graphicFrame>
        <p:nvGraphicFramePr>
          <p:cNvPr id="17" name="Object 16"/>
          <p:cNvGraphicFramePr>
            <a:graphicFrameLocks noChangeAspect="1"/>
          </p:cNvGraphicFramePr>
          <p:nvPr/>
        </p:nvGraphicFramePr>
        <p:xfrm>
          <a:off x="2895600" y="5257800"/>
          <a:ext cx="2307771" cy="609600"/>
        </p:xfrm>
        <a:graphic>
          <a:graphicData uri="http://schemas.openxmlformats.org/presentationml/2006/ole">
            <p:oleObj spid="_x0000_s363526" name="Equation" r:id="rId8" imgW="672840" imgH="177480" progId="Equation.3">
              <p:embed/>
            </p:oleObj>
          </a:graphicData>
        </a:graphic>
      </p:graphicFrame>
      <p:sp>
        <p:nvSpPr>
          <p:cNvPr id="18" name="TextBox 17"/>
          <p:cNvSpPr txBox="1"/>
          <p:nvPr/>
        </p:nvSpPr>
        <p:spPr>
          <a:xfrm>
            <a:off x="85110" y="6096000"/>
            <a:ext cx="9058890" cy="461665"/>
          </a:xfrm>
          <a:prstGeom prst="rect">
            <a:avLst/>
          </a:prstGeom>
          <a:noFill/>
        </p:spPr>
        <p:txBody>
          <a:bodyPr wrap="none" rtlCol="0">
            <a:spAutoFit/>
          </a:bodyPr>
          <a:lstStyle/>
          <a:p>
            <a:r>
              <a:rPr lang="en-US" sz="2400" b="0" dirty="0" smtClean="0"/>
              <a:t>Heavy </a:t>
            </a:r>
            <a:r>
              <a:rPr lang="en-US" sz="2400" b="0" dirty="0" err="1" smtClean="0"/>
              <a:t>quakonia</a:t>
            </a:r>
            <a:r>
              <a:rPr lang="en-US" sz="2400" b="0" dirty="0" smtClean="0"/>
              <a:t> like </a:t>
            </a:r>
            <a:r>
              <a:rPr lang="en-US" sz="2400" b="0" dirty="0" smtClean="0">
                <a:solidFill>
                  <a:srgbClr val="FF0000"/>
                </a:solidFill>
              </a:rPr>
              <a:t>J/ψ could survive </a:t>
            </a:r>
            <a:r>
              <a:rPr lang="en-US" sz="2400" b="0" dirty="0" err="1" smtClean="0"/>
              <a:t>deconfinement</a:t>
            </a:r>
            <a:r>
              <a:rPr lang="en-US" sz="2400" b="0" dirty="0" smtClean="0"/>
              <a:t> transition</a:t>
            </a:r>
            <a:r>
              <a:rPr lang="en-US" sz="2400" b="0" dirty="0">
                <a:solidFill>
                  <a:srgbClr val="FF0000"/>
                </a:solidFill>
              </a:rPr>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130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1130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3245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1130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11302"/>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1302" grpId="0"/>
      <p:bldP spid="311302" grpId="1"/>
      <p:bldP spid="311305" grpId="0"/>
      <p:bldP spid="1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274638"/>
            <a:ext cx="8229600" cy="1020762"/>
          </a:xfrm>
        </p:spPr>
        <p:txBody>
          <a:bodyPr/>
          <a:lstStyle/>
          <a:p>
            <a:r>
              <a:rPr lang="en-US" dirty="0" smtClean="0">
                <a:solidFill>
                  <a:srgbClr val="0000FF"/>
                </a:solidFill>
              </a:rPr>
              <a:t>Heavy </a:t>
            </a:r>
            <a:r>
              <a:rPr lang="en-US" dirty="0" err="1" smtClean="0">
                <a:solidFill>
                  <a:srgbClr val="0000FF"/>
                </a:solidFill>
              </a:rPr>
              <a:t>quarkonia</a:t>
            </a:r>
            <a:r>
              <a:rPr lang="en-US" dirty="0" smtClean="0">
                <a:solidFill>
                  <a:srgbClr val="0000FF"/>
                </a:solidFill>
              </a:rPr>
              <a:t> are good probes of QGP</a:t>
            </a:r>
            <a:endParaRPr lang="en-US" dirty="0">
              <a:solidFill>
                <a:srgbClr val="0000FF"/>
              </a:solidFill>
            </a:endParaRPr>
          </a:p>
        </p:txBody>
      </p:sp>
      <p:sp>
        <p:nvSpPr>
          <p:cNvPr id="14" name="Rectangle 4"/>
          <p:cNvSpPr>
            <a:spLocks noChangeArrowheads="1"/>
          </p:cNvSpPr>
          <p:nvPr/>
        </p:nvSpPr>
        <p:spPr bwMode="auto">
          <a:xfrm>
            <a:off x="457200" y="3581400"/>
            <a:ext cx="8382000" cy="1200329"/>
          </a:xfrm>
          <a:prstGeom prst="rect">
            <a:avLst/>
          </a:prstGeom>
          <a:noFill/>
          <a:ln w="9525">
            <a:noFill/>
            <a:miter lim="800000"/>
            <a:headEnd/>
            <a:tailEnd/>
          </a:ln>
          <a:effectLst/>
        </p:spPr>
        <p:txBody>
          <a:bodyPr wrap="square">
            <a:spAutoFit/>
          </a:bodyPr>
          <a:lstStyle/>
          <a:p>
            <a:r>
              <a:rPr lang="en-US" sz="2400" b="0" dirty="0" smtClean="0"/>
              <a:t>The potential between the quark and anti-quark in a </a:t>
            </a:r>
            <a:r>
              <a:rPr lang="en-US" sz="2400" b="0" dirty="0" err="1" smtClean="0"/>
              <a:t>quarko</a:t>
            </a:r>
            <a:r>
              <a:rPr lang="en-US" sz="2400" b="0" dirty="0" err="1" smtClean="0"/>
              <a:t>nium</a:t>
            </a:r>
            <a:r>
              <a:rPr lang="en-US" sz="2400" b="0" dirty="0" smtClean="0"/>
              <a:t> </a:t>
            </a:r>
            <a:r>
              <a:rPr lang="en-US" sz="2400" b="0" dirty="0" smtClean="0"/>
              <a:t>bound state is </a:t>
            </a:r>
            <a:r>
              <a:rPr lang="en-US" sz="2400" b="0" dirty="0" smtClean="0">
                <a:solidFill>
                  <a:srgbClr val="FF0000"/>
                </a:solidFill>
              </a:rPr>
              <a:t>sensitive to the screening of the plasma. </a:t>
            </a:r>
            <a:endParaRPr lang="en-US" dirty="0">
              <a:solidFill>
                <a:srgbClr val="FF0000"/>
              </a:solidFill>
            </a:endParaRPr>
          </a:p>
        </p:txBody>
      </p:sp>
      <p:sp>
        <p:nvSpPr>
          <p:cNvPr id="16" name="TextBox 15"/>
          <p:cNvSpPr txBox="1"/>
          <p:nvPr/>
        </p:nvSpPr>
        <p:spPr>
          <a:xfrm>
            <a:off x="468593" y="2362200"/>
            <a:ext cx="7761007" cy="461665"/>
          </a:xfrm>
          <a:prstGeom prst="rect">
            <a:avLst/>
          </a:prstGeom>
          <a:noFill/>
        </p:spPr>
        <p:txBody>
          <a:bodyPr wrap="square" rtlCol="0">
            <a:spAutoFit/>
          </a:bodyPr>
          <a:lstStyle/>
          <a:p>
            <a:r>
              <a:rPr lang="en-US" sz="2400" b="0" dirty="0" smtClean="0"/>
              <a:t>A  </a:t>
            </a:r>
            <a:r>
              <a:rPr lang="en-US" sz="2400" b="0" dirty="0" smtClean="0"/>
              <a:t>hallmark </a:t>
            </a:r>
            <a:r>
              <a:rPr lang="en-US" sz="2400" b="0" dirty="0" smtClean="0"/>
              <a:t>of QGP is that it </a:t>
            </a:r>
            <a:r>
              <a:rPr lang="en-US" sz="2400" b="0" dirty="0" smtClean="0">
                <a:solidFill>
                  <a:srgbClr val="FF0000"/>
                </a:solidFill>
              </a:rPr>
              <a:t>screens </a:t>
            </a:r>
            <a:r>
              <a:rPr lang="en-US" sz="2400" b="0" dirty="0" smtClean="0"/>
              <a:t>color objects.</a:t>
            </a:r>
            <a:endParaRPr lang="en-US" sz="2400" b="0" dirty="0"/>
          </a:p>
        </p:txBody>
      </p:sp>
      <p:sp>
        <p:nvSpPr>
          <p:cNvPr id="6" name="TextBox 5"/>
          <p:cNvSpPr txBox="1"/>
          <p:nvPr/>
        </p:nvSpPr>
        <p:spPr>
          <a:xfrm>
            <a:off x="2743200" y="4876800"/>
            <a:ext cx="2465740" cy="523220"/>
          </a:xfrm>
          <a:prstGeom prst="rect">
            <a:avLst/>
          </a:prstGeom>
          <a:noFill/>
        </p:spPr>
        <p:txBody>
          <a:bodyPr wrap="none" rtlCol="0">
            <a:spAutoFit/>
          </a:bodyPr>
          <a:lstStyle/>
          <a:p>
            <a:r>
              <a:rPr lang="en-US" sz="2800" b="0" dirty="0" smtClean="0"/>
              <a:t>m</a:t>
            </a:r>
            <a:r>
              <a:rPr lang="en-US" sz="2800" b="0" dirty="0" smtClean="0"/>
              <a:t>ore unstable</a:t>
            </a:r>
            <a:endParaRPr lang="en-US" sz="2800" b="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6" grpId="0"/>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Rectangle 2"/>
          <p:cNvSpPr>
            <a:spLocks noGrp="1" noChangeArrowheads="1"/>
          </p:cNvSpPr>
          <p:nvPr>
            <p:ph type="title"/>
          </p:nvPr>
        </p:nvSpPr>
        <p:spPr>
          <a:xfrm>
            <a:off x="457200" y="152400"/>
            <a:ext cx="8153400" cy="639762"/>
          </a:xfrm>
        </p:spPr>
        <p:txBody>
          <a:bodyPr/>
          <a:lstStyle/>
          <a:p>
            <a:r>
              <a:rPr lang="en-US" sz="4000" dirty="0" err="1">
                <a:solidFill>
                  <a:srgbClr val="0000FF"/>
                </a:solidFill>
              </a:rPr>
              <a:t>Quarkonium</a:t>
            </a:r>
            <a:r>
              <a:rPr lang="en-US" sz="4000" dirty="0">
                <a:solidFill>
                  <a:srgbClr val="0000FF"/>
                </a:solidFill>
              </a:rPr>
              <a:t> suppression</a:t>
            </a:r>
          </a:p>
        </p:txBody>
      </p:sp>
      <p:pic>
        <p:nvPicPr>
          <p:cNvPr id="277510" name="Picture 6" descr="jet_qnenching"/>
          <p:cNvPicPr>
            <a:picLocks noGrp="1" noChangeAspect="1" noChangeArrowheads="1"/>
          </p:cNvPicPr>
          <p:nvPr>
            <p:ph idx="1"/>
          </p:nvPr>
        </p:nvPicPr>
        <p:blipFill>
          <a:blip r:embed="rId4"/>
          <a:srcRect/>
          <a:stretch>
            <a:fillRect/>
          </a:stretch>
        </p:blipFill>
        <p:spPr>
          <a:xfrm>
            <a:off x="2057400" y="914400"/>
            <a:ext cx="5029200" cy="3303588"/>
          </a:xfrm>
          <a:noFill/>
          <a:ln/>
        </p:spPr>
      </p:pic>
      <p:sp>
        <p:nvSpPr>
          <p:cNvPr id="277512" name="Text Box 8"/>
          <p:cNvSpPr txBox="1">
            <a:spLocks noChangeArrowheads="1"/>
          </p:cNvSpPr>
          <p:nvPr/>
        </p:nvSpPr>
        <p:spPr bwMode="auto">
          <a:xfrm>
            <a:off x="2362200" y="3810000"/>
            <a:ext cx="609600" cy="396875"/>
          </a:xfrm>
          <a:prstGeom prst="rect">
            <a:avLst/>
          </a:prstGeom>
          <a:noFill/>
          <a:ln w="9525">
            <a:noFill/>
            <a:miter lim="800000"/>
            <a:headEnd/>
            <a:tailEnd/>
          </a:ln>
          <a:effectLst/>
        </p:spPr>
        <p:txBody>
          <a:bodyPr>
            <a:spAutoFit/>
          </a:bodyPr>
          <a:lstStyle/>
          <a:p>
            <a:r>
              <a:rPr lang="en-US" sz="2000" b="0">
                <a:solidFill>
                  <a:srgbClr val="3333FF"/>
                </a:solidFill>
              </a:rPr>
              <a:t>J/ψ</a:t>
            </a:r>
          </a:p>
        </p:txBody>
      </p:sp>
      <p:sp>
        <p:nvSpPr>
          <p:cNvPr id="277513" name="Text Box 9"/>
          <p:cNvSpPr txBox="1">
            <a:spLocks noChangeArrowheads="1"/>
          </p:cNvSpPr>
          <p:nvPr/>
        </p:nvSpPr>
        <p:spPr bwMode="auto">
          <a:xfrm>
            <a:off x="228600" y="4267200"/>
            <a:ext cx="8461375" cy="457200"/>
          </a:xfrm>
          <a:prstGeom prst="rect">
            <a:avLst/>
          </a:prstGeom>
          <a:noFill/>
          <a:ln w="9525">
            <a:noFill/>
            <a:miter lim="800000"/>
            <a:headEnd/>
            <a:tailEnd/>
          </a:ln>
          <a:effectLst/>
        </p:spPr>
        <p:txBody>
          <a:bodyPr wrap="none">
            <a:spAutoFit/>
          </a:bodyPr>
          <a:lstStyle/>
          <a:p>
            <a:r>
              <a:rPr lang="en-US" sz="2400" b="0" dirty="0"/>
              <a:t>Heavy ion collisions: color screening in the produced medium</a:t>
            </a:r>
          </a:p>
        </p:txBody>
      </p:sp>
      <p:sp>
        <p:nvSpPr>
          <p:cNvPr id="277514" name="Rectangle 10"/>
          <p:cNvSpPr>
            <a:spLocks noChangeArrowheads="1"/>
          </p:cNvSpPr>
          <p:nvPr/>
        </p:nvSpPr>
        <p:spPr bwMode="auto">
          <a:xfrm>
            <a:off x="3852863" y="4953000"/>
            <a:ext cx="2536825" cy="457200"/>
          </a:xfrm>
          <a:prstGeom prst="rect">
            <a:avLst/>
          </a:prstGeom>
          <a:noFill/>
          <a:ln w="9525">
            <a:noFill/>
            <a:miter lim="800000"/>
            <a:headEnd/>
            <a:tailEnd/>
          </a:ln>
          <a:effectLst/>
        </p:spPr>
        <p:txBody>
          <a:bodyPr wrap="none">
            <a:spAutoFit/>
          </a:bodyPr>
          <a:lstStyle/>
          <a:p>
            <a:r>
              <a:rPr lang="en-US" sz="2400" b="0" dirty="0">
                <a:solidFill>
                  <a:srgbClr val="FF0000"/>
                </a:solidFill>
              </a:rPr>
              <a:t>J/ψ  suppression </a:t>
            </a:r>
          </a:p>
        </p:txBody>
      </p:sp>
      <p:sp>
        <p:nvSpPr>
          <p:cNvPr id="277515" name="AutoShape 11"/>
          <p:cNvSpPr>
            <a:spLocks noChangeArrowheads="1"/>
          </p:cNvSpPr>
          <p:nvPr/>
        </p:nvSpPr>
        <p:spPr bwMode="auto">
          <a:xfrm>
            <a:off x="2286000" y="4956175"/>
            <a:ext cx="976313" cy="485775"/>
          </a:xfrm>
          <a:prstGeom prst="rightArrow">
            <a:avLst>
              <a:gd name="adj1" fmla="val 50000"/>
              <a:gd name="adj2" fmla="val 50245"/>
            </a:avLst>
          </a:prstGeom>
          <a:solidFill>
            <a:schemeClr val="accent1"/>
          </a:solidFill>
          <a:ln w="9525">
            <a:solidFill>
              <a:schemeClr val="tx1"/>
            </a:solidFill>
            <a:miter lim="800000"/>
            <a:headEnd/>
            <a:tailEnd/>
          </a:ln>
          <a:effectLst/>
        </p:spPr>
        <p:txBody>
          <a:bodyPr wrap="none" anchor="ctr"/>
          <a:lstStyle/>
          <a:p>
            <a:endParaRPr lang="en-US"/>
          </a:p>
        </p:txBody>
      </p:sp>
      <p:sp>
        <p:nvSpPr>
          <p:cNvPr id="10" name="Text Box 5"/>
          <p:cNvSpPr txBox="1">
            <a:spLocks noChangeArrowheads="1"/>
          </p:cNvSpPr>
          <p:nvPr/>
        </p:nvSpPr>
        <p:spPr bwMode="auto">
          <a:xfrm>
            <a:off x="6400800" y="4768850"/>
            <a:ext cx="3200400" cy="336550"/>
          </a:xfrm>
          <a:prstGeom prst="rect">
            <a:avLst/>
          </a:prstGeom>
          <a:noFill/>
          <a:ln w="9525">
            <a:noFill/>
            <a:miter lim="800000"/>
            <a:headEnd/>
            <a:tailEnd/>
          </a:ln>
          <a:effectLst/>
        </p:spPr>
        <p:txBody>
          <a:bodyPr>
            <a:spAutoFit/>
          </a:bodyPr>
          <a:lstStyle/>
          <a:p>
            <a:pPr>
              <a:lnSpc>
                <a:spcPct val="80000"/>
              </a:lnSpc>
              <a:spcBef>
                <a:spcPct val="20000"/>
              </a:spcBef>
            </a:pPr>
            <a:r>
              <a:rPr lang="en-US" sz="2000" b="0" dirty="0"/>
              <a:t>Matsui and </a:t>
            </a:r>
            <a:r>
              <a:rPr lang="en-US" sz="2000" b="0" dirty="0" err="1"/>
              <a:t>Satz</a:t>
            </a:r>
            <a:r>
              <a:rPr lang="en-US" sz="2000" b="0" dirty="0"/>
              <a:t> (1987)</a:t>
            </a:r>
            <a:endParaRPr lang="en-US" sz="2000" dirty="0"/>
          </a:p>
        </p:txBody>
      </p:sp>
      <p:graphicFrame>
        <p:nvGraphicFramePr>
          <p:cNvPr id="416769" name="Object 1"/>
          <p:cNvGraphicFramePr>
            <a:graphicFrameLocks noChangeAspect="1"/>
          </p:cNvGraphicFramePr>
          <p:nvPr/>
        </p:nvGraphicFramePr>
        <p:xfrm>
          <a:off x="712788" y="5715000"/>
          <a:ext cx="7747000" cy="914400"/>
        </p:xfrm>
        <a:graphic>
          <a:graphicData uri="http://schemas.openxmlformats.org/presentationml/2006/ole">
            <p:oleObj spid="_x0000_s416769" name="Equation" r:id="rId5" imgW="3657600" imgH="43164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75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775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7751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7751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7751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1676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7512" grpId="0"/>
      <p:bldP spid="277513" grpId="0"/>
      <p:bldP spid="277514" grpId="0"/>
      <p:bldP spid="277515" grpId="0" animBg="1"/>
      <p:bldP spid="1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70" name="Rectangle 2"/>
          <p:cNvSpPr>
            <a:spLocks noGrp="1" noChangeArrowheads="1"/>
          </p:cNvSpPr>
          <p:nvPr>
            <p:ph type="title"/>
          </p:nvPr>
        </p:nvSpPr>
        <p:spPr/>
        <p:txBody>
          <a:bodyPr/>
          <a:lstStyle/>
          <a:p>
            <a:r>
              <a:rPr lang="en-US" sz="4000">
                <a:solidFill>
                  <a:srgbClr val="0000FF"/>
                </a:solidFill>
              </a:rPr>
              <a:t>Screening of heavy quarks in the Quark gluon plasma</a:t>
            </a:r>
          </a:p>
        </p:txBody>
      </p:sp>
      <p:pic>
        <p:nvPicPr>
          <p:cNvPr id="314373" name="Picture 5" descr="screening"/>
          <p:cNvPicPr>
            <a:picLocks noGrp="1" noChangeAspect="1" noChangeArrowheads="1"/>
          </p:cNvPicPr>
          <p:nvPr>
            <p:ph sz="half" idx="2"/>
          </p:nvPr>
        </p:nvPicPr>
        <p:blipFill>
          <a:blip r:embed="rId4"/>
          <a:srcRect/>
          <a:stretch>
            <a:fillRect/>
          </a:stretch>
        </p:blipFill>
        <p:spPr>
          <a:xfrm>
            <a:off x="60763" y="1905000"/>
            <a:ext cx="5044637" cy="3429000"/>
          </a:xfrm>
          <a:noFill/>
          <a:ln/>
        </p:spPr>
      </p:pic>
      <p:sp>
        <p:nvSpPr>
          <p:cNvPr id="314374" name="Rectangle 6"/>
          <p:cNvSpPr>
            <a:spLocks noChangeArrowheads="1"/>
          </p:cNvSpPr>
          <p:nvPr/>
        </p:nvSpPr>
        <p:spPr bwMode="auto">
          <a:xfrm>
            <a:off x="5257800" y="2133600"/>
            <a:ext cx="3657600" cy="581025"/>
          </a:xfrm>
          <a:prstGeom prst="rect">
            <a:avLst/>
          </a:prstGeom>
          <a:noFill/>
          <a:ln w="9525">
            <a:noFill/>
            <a:miter lim="800000"/>
            <a:headEnd/>
            <a:tailEnd/>
          </a:ln>
          <a:effectLst/>
        </p:spPr>
        <p:txBody>
          <a:bodyPr>
            <a:spAutoFit/>
          </a:bodyPr>
          <a:lstStyle/>
          <a:p>
            <a:r>
              <a:rPr lang="en-US" sz="1600" b="0" dirty="0" err="1"/>
              <a:t>O.Kaczmarek</a:t>
            </a:r>
            <a:r>
              <a:rPr lang="en-US" sz="1600" b="0" dirty="0"/>
              <a:t>, F. </a:t>
            </a:r>
            <a:r>
              <a:rPr lang="en-US" sz="1600" b="0" dirty="0" err="1"/>
              <a:t>Karsch</a:t>
            </a:r>
            <a:r>
              <a:rPr lang="en-US" sz="1600" b="0" dirty="0"/>
              <a:t>, </a:t>
            </a:r>
            <a:r>
              <a:rPr lang="en-US" sz="1600" b="0" dirty="0" err="1"/>
              <a:t>P.Petreczky</a:t>
            </a:r>
            <a:r>
              <a:rPr lang="en-US" sz="1600" b="0" dirty="0"/>
              <a:t>,</a:t>
            </a:r>
          </a:p>
          <a:p>
            <a:r>
              <a:rPr lang="en-US" sz="1600" b="0" dirty="0"/>
              <a:t>F. </a:t>
            </a:r>
            <a:r>
              <a:rPr lang="en-US" sz="1600" b="0" dirty="0" err="1"/>
              <a:t>Zantow</a:t>
            </a:r>
            <a:r>
              <a:rPr lang="en-US" sz="1600" b="0" dirty="0"/>
              <a:t>, </a:t>
            </a:r>
            <a:r>
              <a:rPr lang="en-US" sz="1600" b="0" dirty="0" err="1"/>
              <a:t>hep</a:t>
            </a:r>
            <a:r>
              <a:rPr lang="en-US" sz="1600" b="0" dirty="0"/>
              <a:t>-lat/0309121</a:t>
            </a:r>
          </a:p>
        </p:txBody>
      </p:sp>
      <p:sp>
        <p:nvSpPr>
          <p:cNvPr id="314376" name="Text Box 8"/>
          <p:cNvSpPr txBox="1">
            <a:spLocks noChangeArrowheads="1"/>
          </p:cNvSpPr>
          <p:nvPr/>
        </p:nvSpPr>
        <p:spPr bwMode="auto">
          <a:xfrm>
            <a:off x="5334000" y="3352800"/>
            <a:ext cx="3581400" cy="830997"/>
          </a:xfrm>
          <a:prstGeom prst="rect">
            <a:avLst/>
          </a:prstGeom>
          <a:noFill/>
          <a:ln w="9525">
            <a:noFill/>
            <a:miter lim="800000"/>
            <a:headEnd/>
            <a:tailEnd/>
          </a:ln>
          <a:effectLst/>
        </p:spPr>
        <p:txBody>
          <a:bodyPr wrap="square">
            <a:spAutoFit/>
          </a:bodyPr>
          <a:lstStyle/>
          <a:p>
            <a:r>
              <a:rPr lang="en-US" sz="2400" b="0" dirty="0"/>
              <a:t>Heavy quark potential for T &gt; T</a:t>
            </a:r>
            <a:r>
              <a:rPr lang="en-US" sz="2400" b="0" baseline="-25000" dirty="0"/>
              <a:t>C</a:t>
            </a:r>
          </a:p>
        </p:txBody>
      </p:sp>
      <p:sp>
        <p:nvSpPr>
          <p:cNvPr id="9" name="TextBox 8"/>
          <p:cNvSpPr txBox="1"/>
          <p:nvPr/>
        </p:nvSpPr>
        <p:spPr>
          <a:xfrm>
            <a:off x="2362200" y="5737412"/>
            <a:ext cx="2752677" cy="461665"/>
          </a:xfrm>
          <a:prstGeom prst="rect">
            <a:avLst/>
          </a:prstGeom>
          <a:noFill/>
        </p:spPr>
        <p:txBody>
          <a:bodyPr wrap="none" rtlCol="0">
            <a:spAutoFit/>
          </a:bodyPr>
          <a:lstStyle/>
          <a:p>
            <a:r>
              <a:rPr lang="en-US" sz="2400" b="0" dirty="0" smtClean="0"/>
              <a:t>Screening length:  </a:t>
            </a:r>
            <a:endParaRPr lang="en-US" sz="2400" b="0" dirty="0"/>
          </a:p>
        </p:txBody>
      </p:sp>
      <p:graphicFrame>
        <p:nvGraphicFramePr>
          <p:cNvPr id="10" name="Object 9"/>
          <p:cNvGraphicFramePr>
            <a:graphicFrameLocks noChangeAspect="1"/>
          </p:cNvGraphicFramePr>
          <p:nvPr/>
        </p:nvGraphicFramePr>
        <p:xfrm>
          <a:off x="5139267" y="5715000"/>
          <a:ext cx="1718733" cy="533400"/>
        </p:xfrm>
        <a:graphic>
          <a:graphicData uri="http://schemas.openxmlformats.org/presentationml/2006/ole">
            <p:oleObj spid="_x0000_s364546" name="Equation" r:id="rId5" imgW="736560" imgH="22860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437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1437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1437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4374" grpId="0"/>
      <p:bldP spid="314376" grpId="0"/>
      <p:bldP spid="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394" name="Rectangle 2"/>
          <p:cNvSpPr>
            <a:spLocks noGrp="1" noChangeArrowheads="1"/>
          </p:cNvSpPr>
          <p:nvPr>
            <p:ph type="title"/>
          </p:nvPr>
        </p:nvSpPr>
        <p:spPr>
          <a:xfrm>
            <a:off x="457200" y="274638"/>
            <a:ext cx="8229600" cy="715962"/>
          </a:xfrm>
        </p:spPr>
        <p:txBody>
          <a:bodyPr/>
          <a:lstStyle/>
          <a:p>
            <a:r>
              <a:rPr lang="en-US">
                <a:solidFill>
                  <a:srgbClr val="3333FF"/>
                </a:solidFill>
              </a:rPr>
              <a:t>Quarkonia above T</a:t>
            </a:r>
            <a:r>
              <a:rPr lang="en-US" baseline="-25000">
                <a:solidFill>
                  <a:srgbClr val="3333FF"/>
                </a:solidFill>
              </a:rPr>
              <a:t>C</a:t>
            </a:r>
          </a:p>
        </p:txBody>
      </p:sp>
      <p:graphicFrame>
        <p:nvGraphicFramePr>
          <p:cNvPr id="315395" name="Object 3"/>
          <p:cNvGraphicFramePr>
            <a:graphicFrameLocks noChangeAspect="1"/>
          </p:cNvGraphicFramePr>
          <p:nvPr>
            <p:ph sz="half" idx="1"/>
          </p:nvPr>
        </p:nvGraphicFramePr>
        <p:xfrm>
          <a:off x="762000" y="5384800"/>
          <a:ext cx="1600200" cy="482600"/>
        </p:xfrm>
        <a:graphic>
          <a:graphicData uri="http://schemas.openxmlformats.org/presentationml/2006/ole">
            <p:oleObj spid="_x0000_s365570" name="Equation" r:id="rId4" imgW="672840" imgH="203040" progId="">
              <p:embed/>
            </p:oleObj>
          </a:graphicData>
        </a:graphic>
      </p:graphicFrame>
      <p:graphicFrame>
        <p:nvGraphicFramePr>
          <p:cNvPr id="315396" name="Object 4"/>
          <p:cNvGraphicFramePr>
            <a:graphicFrameLocks noChangeAspect="1"/>
          </p:cNvGraphicFramePr>
          <p:nvPr>
            <p:ph sz="quarter" idx="2"/>
          </p:nvPr>
        </p:nvGraphicFramePr>
        <p:xfrm>
          <a:off x="1219200" y="6096000"/>
          <a:ext cx="1066800" cy="504825"/>
        </p:xfrm>
        <a:graphic>
          <a:graphicData uri="http://schemas.openxmlformats.org/presentationml/2006/ole">
            <p:oleObj spid="_x0000_s365571" name="Equation" r:id="rId5" imgW="482400" imgH="228600" progId="">
              <p:embed/>
            </p:oleObj>
          </a:graphicData>
        </a:graphic>
      </p:graphicFrame>
      <p:sp>
        <p:nvSpPr>
          <p:cNvPr id="315397" name="Text Box 5"/>
          <p:cNvSpPr txBox="1">
            <a:spLocks noChangeArrowheads="1"/>
          </p:cNvSpPr>
          <p:nvPr/>
        </p:nvSpPr>
        <p:spPr bwMode="auto">
          <a:xfrm>
            <a:off x="533400" y="1079500"/>
            <a:ext cx="184150" cy="366713"/>
          </a:xfrm>
          <a:prstGeom prst="rect">
            <a:avLst/>
          </a:prstGeom>
          <a:noFill/>
          <a:ln w="9525">
            <a:noFill/>
            <a:miter lim="800000"/>
            <a:headEnd/>
            <a:tailEnd/>
          </a:ln>
          <a:effectLst/>
        </p:spPr>
        <p:txBody>
          <a:bodyPr wrap="none">
            <a:spAutoFit/>
          </a:bodyPr>
          <a:lstStyle/>
          <a:p>
            <a:endParaRPr lang="en-US"/>
          </a:p>
        </p:txBody>
      </p:sp>
      <p:sp>
        <p:nvSpPr>
          <p:cNvPr id="315398" name="Text Box 6"/>
          <p:cNvSpPr txBox="1">
            <a:spLocks noChangeArrowheads="1"/>
          </p:cNvSpPr>
          <p:nvPr/>
        </p:nvSpPr>
        <p:spPr bwMode="auto">
          <a:xfrm>
            <a:off x="2438400" y="5410200"/>
            <a:ext cx="2436813" cy="457200"/>
          </a:xfrm>
          <a:prstGeom prst="rect">
            <a:avLst/>
          </a:prstGeom>
          <a:noFill/>
          <a:ln w="9525">
            <a:noFill/>
            <a:miter lim="800000"/>
            <a:headEnd/>
            <a:tailEnd/>
          </a:ln>
          <a:effectLst/>
        </p:spPr>
        <p:txBody>
          <a:bodyPr>
            <a:spAutoFit/>
          </a:bodyPr>
          <a:lstStyle/>
          <a:p>
            <a:r>
              <a:rPr lang="en-US" dirty="0"/>
              <a:t>: </a:t>
            </a:r>
            <a:r>
              <a:rPr lang="en-US" sz="2400" b="0" dirty="0" err="1"/>
              <a:t>T</a:t>
            </a:r>
            <a:r>
              <a:rPr lang="en-US" sz="2400" b="0" baseline="-25000" dirty="0" err="1"/>
              <a:t>diss</a:t>
            </a:r>
            <a:r>
              <a:rPr lang="en-US" sz="2400" b="0" dirty="0"/>
              <a:t> </a:t>
            </a:r>
            <a:r>
              <a:rPr lang="en-US" sz="2400" b="0" dirty="0" smtClean="0"/>
              <a:t>~ 2 </a:t>
            </a:r>
            <a:r>
              <a:rPr lang="en-US" sz="2400" b="0" dirty="0"/>
              <a:t>T</a:t>
            </a:r>
            <a:r>
              <a:rPr lang="en-US" sz="2400" b="0" baseline="-25000" dirty="0"/>
              <a:t>C</a:t>
            </a:r>
          </a:p>
        </p:txBody>
      </p:sp>
      <p:sp>
        <p:nvSpPr>
          <p:cNvPr id="315399" name="Rectangle 7"/>
          <p:cNvSpPr>
            <a:spLocks noChangeArrowheads="1"/>
          </p:cNvSpPr>
          <p:nvPr/>
        </p:nvSpPr>
        <p:spPr bwMode="auto">
          <a:xfrm>
            <a:off x="2439988" y="6096000"/>
            <a:ext cx="2513012" cy="457200"/>
          </a:xfrm>
          <a:prstGeom prst="rect">
            <a:avLst/>
          </a:prstGeom>
          <a:noFill/>
          <a:ln w="9525">
            <a:noFill/>
            <a:miter lim="800000"/>
            <a:headEnd/>
            <a:tailEnd/>
          </a:ln>
          <a:effectLst/>
        </p:spPr>
        <p:txBody>
          <a:bodyPr>
            <a:spAutoFit/>
          </a:bodyPr>
          <a:lstStyle/>
          <a:p>
            <a:r>
              <a:rPr lang="en-US" dirty="0"/>
              <a:t>: </a:t>
            </a:r>
            <a:r>
              <a:rPr lang="en-US" sz="2400" b="0" dirty="0" err="1"/>
              <a:t>T</a:t>
            </a:r>
            <a:r>
              <a:rPr lang="en-US" sz="2400" b="0" baseline="-25000" dirty="0" err="1"/>
              <a:t>diss</a:t>
            </a:r>
            <a:r>
              <a:rPr lang="en-US" sz="2400" b="0" dirty="0"/>
              <a:t> </a:t>
            </a:r>
            <a:r>
              <a:rPr lang="en-US" sz="2400" b="0" dirty="0" smtClean="0"/>
              <a:t>~ 3 </a:t>
            </a:r>
            <a:r>
              <a:rPr lang="en-US" sz="2400" b="0" dirty="0"/>
              <a:t>T</a:t>
            </a:r>
            <a:r>
              <a:rPr lang="en-US" sz="2400" b="0" baseline="-25000" dirty="0"/>
              <a:t>C</a:t>
            </a:r>
          </a:p>
        </p:txBody>
      </p:sp>
      <p:sp>
        <p:nvSpPr>
          <p:cNvPr id="315400" name="Rectangle 8"/>
          <p:cNvSpPr>
            <a:spLocks noChangeArrowheads="1"/>
          </p:cNvSpPr>
          <p:nvPr/>
        </p:nvSpPr>
        <p:spPr bwMode="auto">
          <a:xfrm>
            <a:off x="5329238" y="5721350"/>
            <a:ext cx="3452812" cy="581025"/>
          </a:xfrm>
          <a:prstGeom prst="rect">
            <a:avLst/>
          </a:prstGeom>
          <a:noFill/>
          <a:ln w="9525">
            <a:noFill/>
            <a:miter lim="800000"/>
            <a:headEnd/>
            <a:tailEnd/>
          </a:ln>
          <a:effectLst/>
        </p:spPr>
        <p:txBody>
          <a:bodyPr wrap="none">
            <a:spAutoFit/>
          </a:bodyPr>
          <a:lstStyle/>
          <a:p>
            <a:r>
              <a:rPr lang="en-US" sz="1600" b="0" dirty="0" err="1"/>
              <a:t>Asakawa</a:t>
            </a:r>
            <a:r>
              <a:rPr lang="en-US" sz="1600" b="0" dirty="0"/>
              <a:t>, </a:t>
            </a:r>
            <a:r>
              <a:rPr lang="en-US" sz="1600" b="0" dirty="0" err="1"/>
              <a:t>Hatsuda</a:t>
            </a:r>
            <a:r>
              <a:rPr lang="en-US" sz="1600" b="0" dirty="0"/>
              <a:t>;</a:t>
            </a:r>
          </a:p>
          <a:p>
            <a:r>
              <a:rPr lang="en-US" sz="1600" b="0" dirty="0" err="1"/>
              <a:t>Datta</a:t>
            </a:r>
            <a:r>
              <a:rPr lang="en-US" sz="1600" b="0" dirty="0"/>
              <a:t>,  </a:t>
            </a:r>
            <a:r>
              <a:rPr lang="en-US" sz="1600" b="0" dirty="0" err="1"/>
              <a:t>Karsch</a:t>
            </a:r>
            <a:r>
              <a:rPr lang="en-US" sz="1600" b="0" dirty="0"/>
              <a:t>, </a:t>
            </a:r>
            <a:r>
              <a:rPr lang="en-US" sz="1600" b="0" dirty="0" err="1"/>
              <a:t>Petreczky</a:t>
            </a:r>
            <a:r>
              <a:rPr lang="en-US" sz="1600" b="0" dirty="0"/>
              <a:t>, </a:t>
            </a:r>
            <a:r>
              <a:rPr lang="en-US" sz="1600" b="0" dirty="0" err="1"/>
              <a:t>Wetzorke</a:t>
            </a:r>
            <a:endParaRPr lang="en-US" sz="1600" b="0" dirty="0"/>
          </a:p>
        </p:txBody>
      </p:sp>
      <p:sp>
        <p:nvSpPr>
          <p:cNvPr id="315402" name="Text Box 10"/>
          <p:cNvSpPr txBox="1">
            <a:spLocks noChangeArrowheads="1"/>
          </p:cNvSpPr>
          <p:nvPr/>
        </p:nvSpPr>
        <p:spPr bwMode="auto">
          <a:xfrm>
            <a:off x="381000" y="1219200"/>
            <a:ext cx="4273550" cy="457200"/>
          </a:xfrm>
          <a:prstGeom prst="rect">
            <a:avLst/>
          </a:prstGeom>
          <a:noFill/>
          <a:ln w="9525">
            <a:noFill/>
            <a:miter lim="800000"/>
            <a:headEnd/>
            <a:tailEnd/>
          </a:ln>
          <a:effectLst/>
        </p:spPr>
        <p:txBody>
          <a:bodyPr wrap="none">
            <a:spAutoFit/>
          </a:bodyPr>
          <a:lstStyle/>
          <a:p>
            <a:pPr>
              <a:buFontTx/>
              <a:buChar char="•"/>
            </a:pPr>
            <a:r>
              <a:rPr lang="en-US" sz="2400" b="0" dirty="0"/>
              <a:t>  Dissociation temperature T</a:t>
            </a:r>
            <a:r>
              <a:rPr lang="en-US" sz="2400" b="0" baseline="-25000" dirty="0"/>
              <a:t>d </a:t>
            </a:r>
            <a:endParaRPr lang="en-US" sz="2400" b="0" dirty="0"/>
          </a:p>
        </p:txBody>
      </p:sp>
      <p:sp>
        <p:nvSpPr>
          <p:cNvPr id="315403" name="Text Box 11"/>
          <p:cNvSpPr txBox="1">
            <a:spLocks noChangeArrowheads="1"/>
          </p:cNvSpPr>
          <p:nvPr/>
        </p:nvSpPr>
        <p:spPr bwMode="auto">
          <a:xfrm>
            <a:off x="5095875" y="1862138"/>
            <a:ext cx="2657475" cy="457200"/>
          </a:xfrm>
          <a:prstGeom prst="rect">
            <a:avLst/>
          </a:prstGeom>
          <a:noFill/>
          <a:ln w="9525">
            <a:noFill/>
            <a:miter lim="800000"/>
            <a:headEnd/>
            <a:tailEnd/>
          </a:ln>
          <a:effectLst/>
        </p:spPr>
        <p:txBody>
          <a:bodyPr wrap="none">
            <a:spAutoFit/>
          </a:bodyPr>
          <a:lstStyle/>
          <a:p>
            <a:r>
              <a:rPr lang="en-US" sz="2400" b="0"/>
              <a:t>d: size of a meson</a:t>
            </a:r>
          </a:p>
        </p:txBody>
      </p:sp>
      <p:pic>
        <p:nvPicPr>
          <p:cNvPr id="315404" name="Picture 12" descr="Charmonium"/>
          <p:cNvPicPr>
            <a:picLocks noGrp="1" noChangeAspect="1" noChangeArrowheads="1"/>
          </p:cNvPicPr>
          <p:nvPr>
            <p:ph sz="quarter" idx="3"/>
          </p:nvPr>
        </p:nvPicPr>
        <p:blipFill>
          <a:blip r:embed="rId6"/>
          <a:srcRect/>
          <a:stretch>
            <a:fillRect/>
          </a:stretch>
        </p:blipFill>
        <p:spPr>
          <a:xfrm>
            <a:off x="304800" y="2819400"/>
            <a:ext cx="6172200" cy="2184400"/>
          </a:xfrm>
          <a:noFill/>
          <a:ln/>
        </p:spPr>
      </p:pic>
      <p:sp>
        <p:nvSpPr>
          <p:cNvPr id="315405" name="Text Box 13"/>
          <p:cNvSpPr txBox="1">
            <a:spLocks noChangeArrowheads="1"/>
          </p:cNvSpPr>
          <p:nvPr/>
        </p:nvSpPr>
        <p:spPr bwMode="auto">
          <a:xfrm>
            <a:off x="6705600" y="2895600"/>
            <a:ext cx="2286000" cy="1311275"/>
          </a:xfrm>
          <a:prstGeom prst="rect">
            <a:avLst/>
          </a:prstGeom>
          <a:noFill/>
          <a:ln w="9525">
            <a:noFill/>
            <a:miter lim="800000"/>
            <a:headEnd/>
            <a:tailEnd/>
          </a:ln>
          <a:effectLst/>
        </p:spPr>
        <p:txBody>
          <a:bodyPr>
            <a:spAutoFit/>
          </a:bodyPr>
          <a:lstStyle/>
          <a:p>
            <a:r>
              <a:rPr lang="en-US" sz="2000" b="0">
                <a:solidFill>
                  <a:srgbClr val="0000FF"/>
                </a:solidFill>
              </a:rPr>
              <a:t>Charmonium spectra</a:t>
            </a:r>
            <a:r>
              <a:rPr lang="en-US" sz="2000" b="0"/>
              <a:t> </a:t>
            </a:r>
          </a:p>
          <a:p>
            <a:r>
              <a:rPr lang="en-US" sz="2000" b="0"/>
              <a:t>at different </a:t>
            </a:r>
          </a:p>
          <a:p>
            <a:r>
              <a:rPr lang="en-US" sz="2000" b="0"/>
              <a:t>temperatures</a:t>
            </a:r>
          </a:p>
        </p:txBody>
      </p:sp>
      <p:sp>
        <p:nvSpPr>
          <p:cNvPr id="315406" name="Text Box 14"/>
          <p:cNvSpPr txBox="1">
            <a:spLocks noChangeArrowheads="1"/>
          </p:cNvSpPr>
          <p:nvPr/>
        </p:nvSpPr>
        <p:spPr bwMode="auto">
          <a:xfrm>
            <a:off x="6407150" y="4419600"/>
            <a:ext cx="2432050" cy="366713"/>
          </a:xfrm>
          <a:prstGeom prst="rect">
            <a:avLst/>
          </a:prstGeom>
          <a:noFill/>
          <a:ln w="9525">
            <a:noFill/>
            <a:miter lim="800000"/>
            <a:headEnd/>
            <a:tailEnd/>
          </a:ln>
          <a:effectLst/>
        </p:spPr>
        <p:txBody>
          <a:bodyPr wrap="none">
            <a:spAutoFit/>
          </a:bodyPr>
          <a:lstStyle/>
          <a:p>
            <a:r>
              <a:rPr lang="en-US" b="0"/>
              <a:t>Satz, hep-ph/0512217</a:t>
            </a:r>
          </a:p>
        </p:txBody>
      </p:sp>
      <p:sp>
        <p:nvSpPr>
          <p:cNvPr id="315407" name="Text Box 15"/>
          <p:cNvSpPr txBox="1">
            <a:spLocks noChangeArrowheads="1"/>
          </p:cNvSpPr>
          <p:nvPr/>
        </p:nvSpPr>
        <p:spPr bwMode="auto">
          <a:xfrm>
            <a:off x="212725" y="4840288"/>
            <a:ext cx="2670175" cy="457200"/>
          </a:xfrm>
          <a:prstGeom prst="rect">
            <a:avLst/>
          </a:prstGeom>
          <a:noFill/>
          <a:ln w="9525">
            <a:noFill/>
            <a:miter lim="800000"/>
            <a:headEnd/>
            <a:tailEnd/>
          </a:ln>
          <a:effectLst/>
        </p:spPr>
        <p:txBody>
          <a:bodyPr wrap="none">
            <a:spAutoFit/>
          </a:bodyPr>
          <a:lstStyle/>
          <a:p>
            <a:pPr>
              <a:buFontTx/>
              <a:buChar char="•"/>
            </a:pPr>
            <a:r>
              <a:rPr lang="en-US" sz="2400" b="0" dirty="0"/>
              <a:t>  Lattice estimate</a:t>
            </a:r>
            <a:r>
              <a:rPr lang="en-US" dirty="0"/>
              <a:t>:</a:t>
            </a:r>
          </a:p>
        </p:txBody>
      </p:sp>
      <p:graphicFrame>
        <p:nvGraphicFramePr>
          <p:cNvPr id="16" name="Object 15"/>
          <p:cNvGraphicFramePr>
            <a:graphicFrameLocks noChangeAspect="1"/>
          </p:cNvGraphicFramePr>
          <p:nvPr/>
        </p:nvGraphicFramePr>
        <p:xfrm>
          <a:off x="2133600" y="1839884"/>
          <a:ext cx="1828800" cy="598516"/>
        </p:xfrm>
        <a:graphic>
          <a:graphicData uri="http://schemas.openxmlformats.org/presentationml/2006/ole">
            <p:oleObj spid="_x0000_s365572" name="Equation" r:id="rId7" imgW="698400" imgH="22860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540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1540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1540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1540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1540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1540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1539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15398"/>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1539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1539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154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5398" grpId="0"/>
      <p:bldP spid="315399" grpId="0"/>
      <p:bldP spid="315400" grpId="0"/>
      <p:bldP spid="315402" grpId="0"/>
      <p:bldP spid="315403" grpId="0"/>
      <p:bldP spid="315405" grpId="0"/>
      <p:bldP spid="315406" grpId="0"/>
      <p:bldP spid="31540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490" name="Rectangle 2"/>
          <p:cNvSpPr>
            <a:spLocks noGrp="1" noChangeArrowheads="1"/>
          </p:cNvSpPr>
          <p:nvPr>
            <p:ph type="title"/>
          </p:nvPr>
        </p:nvSpPr>
        <p:spPr>
          <a:xfrm>
            <a:off x="457200" y="198438"/>
            <a:ext cx="8305800" cy="639762"/>
          </a:xfrm>
        </p:spPr>
        <p:txBody>
          <a:bodyPr/>
          <a:lstStyle/>
          <a:p>
            <a:r>
              <a:rPr lang="en-US" sz="3600" dirty="0" smtClean="0">
                <a:solidFill>
                  <a:srgbClr val="0000FF"/>
                </a:solidFill>
              </a:rPr>
              <a:t>Basic theoretical questions</a:t>
            </a:r>
            <a:endParaRPr lang="en-US" sz="3600" dirty="0">
              <a:solidFill>
                <a:srgbClr val="0000FF"/>
              </a:solidFill>
            </a:endParaRPr>
          </a:p>
        </p:txBody>
      </p:sp>
      <p:sp>
        <p:nvSpPr>
          <p:cNvPr id="319492" name="Text Box 4"/>
          <p:cNvSpPr txBox="1">
            <a:spLocks noChangeArrowheads="1"/>
          </p:cNvSpPr>
          <p:nvPr/>
        </p:nvSpPr>
        <p:spPr bwMode="auto">
          <a:xfrm>
            <a:off x="442912" y="3200400"/>
            <a:ext cx="7772400" cy="457200"/>
          </a:xfrm>
          <a:prstGeom prst="rect">
            <a:avLst/>
          </a:prstGeom>
          <a:noFill/>
          <a:ln w="9525">
            <a:noFill/>
            <a:miter lim="800000"/>
            <a:headEnd/>
            <a:tailEnd/>
          </a:ln>
          <a:effectLst/>
        </p:spPr>
        <p:txBody>
          <a:bodyPr>
            <a:spAutoFit/>
          </a:bodyPr>
          <a:lstStyle/>
          <a:p>
            <a:r>
              <a:rPr lang="en-US" sz="2400" b="0"/>
              <a:t>How does the  screening effect depend </a:t>
            </a:r>
            <a:r>
              <a:rPr lang="en-US" sz="2400" b="0">
                <a:solidFill>
                  <a:srgbClr val="FF0000"/>
                </a:solidFill>
              </a:rPr>
              <a:t>on the velocity </a:t>
            </a:r>
            <a:r>
              <a:rPr lang="en-US" sz="2400" b="0"/>
              <a:t>?</a:t>
            </a:r>
          </a:p>
        </p:txBody>
      </p:sp>
      <p:sp>
        <p:nvSpPr>
          <p:cNvPr id="319493" name="Text Box 5"/>
          <p:cNvSpPr txBox="1">
            <a:spLocks noChangeArrowheads="1"/>
          </p:cNvSpPr>
          <p:nvPr/>
        </p:nvSpPr>
        <p:spPr bwMode="auto">
          <a:xfrm>
            <a:off x="442912" y="2590800"/>
            <a:ext cx="4886325" cy="457200"/>
          </a:xfrm>
          <a:prstGeom prst="rect">
            <a:avLst/>
          </a:prstGeom>
          <a:noFill/>
          <a:ln w="9525">
            <a:noFill/>
            <a:miter lim="800000"/>
            <a:headEnd/>
            <a:tailEnd/>
          </a:ln>
          <a:effectLst/>
        </p:spPr>
        <p:txBody>
          <a:bodyPr wrap="none">
            <a:spAutoFit/>
          </a:bodyPr>
          <a:lstStyle/>
          <a:p>
            <a:r>
              <a:rPr lang="en-US" sz="2400" b="0" dirty="0"/>
              <a:t>To understand the </a:t>
            </a:r>
            <a:r>
              <a:rPr lang="en-US" sz="2400" b="0" dirty="0" err="1"/>
              <a:t>p</a:t>
            </a:r>
            <a:r>
              <a:rPr lang="en-US" sz="2400" b="0" baseline="-25000" dirty="0" err="1"/>
              <a:t>T</a:t>
            </a:r>
            <a:r>
              <a:rPr lang="en-US" sz="2400" b="0" dirty="0"/>
              <a:t> dependence:</a:t>
            </a:r>
          </a:p>
        </p:txBody>
      </p:sp>
      <p:sp>
        <p:nvSpPr>
          <p:cNvPr id="319494" name="Text Box 6"/>
          <p:cNvSpPr txBox="1">
            <a:spLocks noChangeArrowheads="1"/>
          </p:cNvSpPr>
          <p:nvPr/>
        </p:nvSpPr>
        <p:spPr bwMode="auto">
          <a:xfrm>
            <a:off x="442912" y="3810000"/>
            <a:ext cx="7939088" cy="457200"/>
          </a:xfrm>
          <a:prstGeom prst="rect">
            <a:avLst/>
          </a:prstGeom>
          <a:noFill/>
          <a:ln w="9525">
            <a:noFill/>
            <a:miter lim="800000"/>
            <a:headEnd/>
            <a:tailEnd/>
          </a:ln>
          <a:effectLst/>
        </p:spPr>
        <p:txBody>
          <a:bodyPr wrap="none">
            <a:spAutoFit/>
          </a:bodyPr>
          <a:lstStyle/>
          <a:p>
            <a:r>
              <a:rPr lang="en-US" sz="2400" b="0"/>
              <a:t>Velocity dependence of the dissociation temperature T</a:t>
            </a:r>
            <a:r>
              <a:rPr lang="en-US" sz="2400" b="0" baseline="-25000"/>
              <a:t>d  </a:t>
            </a:r>
            <a:r>
              <a:rPr lang="en-US" sz="2400" b="0"/>
              <a:t>?</a:t>
            </a:r>
          </a:p>
        </p:txBody>
      </p:sp>
      <p:sp>
        <p:nvSpPr>
          <p:cNvPr id="319495" name="Text Box 7"/>
          <p:cNvSpPr txBox="1">
            <a:spLocks noChangeArrowheads="1"/>
          </p:cNvSpPr>
          <p:nvPr/>
        </p:nvSpPr>
        <p:spPr bwMode="auto">
          <a:xfrm>
            <a:off x="5548312" y="5029200"/>
            <a:ext cx="1912938" cy="457200"/>
          </a:xfrm>
          <a:prstGeom prst="rect">
            <a:avLst/>
          </a:prstGeom>
          <a:noFill/>
          <a:ln w="9525">
            <a:noFill/>
            <a:miter lim="800000"/>
            <a:headEnd/>
            <a:tailEnd/>
          </a:ln>
          <a:effectLst/>
        </p:spPr>
        <p:txBody>
          <a:bodyPr wrap="none">
            <a:spAutoFit/>
          </a:bodyPr>
          <a:lstStyle/>
          <a:p>
            <a:r>
              <a:rPr lang="en-US" sz="2400" b="0" dirty="0">
                <a:solidFill>
                  <a:srgbClr val="FF0000"/>
                </a:solidFill>
              </a:rPr>
              <a:t>Lattice: Hard</a:t>
            </a:r>
          </a:p>
        </p:txBody>
      </p:sp>
      <p:sp>
        <p:nvSpPr>
          <p:cNvPr id="319496" name="Text Box 8"/>
          <p:cNvSpPr txBox="1">
            <a:spLocks noChangeArrowheads="1"/>
          </p:cNvSpPr>
          <p:nvPr/>
        </p:nvSpPr>
        <p:spPr bwMode="auto">
          <a:xfrm>
            <a:off x="442912" y="4419600"/>
            <a:ext cx="4209807" cy="461665"/>
          </a:xfrm>
          <a:prstGeom prst="rect">
            <a:avLst/>
          </a:prstGeom>
          <a:noFill/>
          <a:ln w="9525">
            <a:noFill/>
            <a:miter lim="800000"/>
            <a:headEnd/>
            <a:tailEnd/>
          </a:ln>
          <a:effectLst/>
        </p:spPr>
        <p:txBody>
          <a:bodyPr wrap="none">
            <a:spAutoFit/>
          </a:bodyPr>
          <a:lstStyle/>
          <a:p>
            <a:r>
              <a:rPr lang="en-US" sz="2400" b="0" dirty="0">
                <a:solidFill>
                  <a:srgbClr val="3333FF"/>
                </a:solidFill>
              </a:rPr>
              <a:t>Propagation of J/ψ</a:t>
            </a:r>
            <a:r>
              <a:rPr lang="en-US" sz="2400" b="0" dirty="0"/>
              <a:t> in </a:t>
            </a:r>
            <a:r>
              <a:rPr lang="en-US" sz="2400" b="0" dirty="0" smtClean="0"/>
              <a:t>a QGP</a:t>
            </a:r>
            <a:r>
              <a:rPr lang="en-US" b="0" dirty="0" smtClean="0"/>
              <a:t>. </a:t>
            </a:r>
            <a:endParaRPr lang="en-US" b="0" dirty="0"/>
          </a:p>
        </p:txBody>
      </p:sp>
      <p:sp>
        <p:nvSpPr>
          <p:cNvPr id="319498" name="Text Box 10"/>
          <p:cNvSpPr txBox="1">
            <a:spLocks noChangeArrowheads="1"/>
          </p:cNvSpPr>
          <p:nvPr/>
        </p:nvSpPr>
        <p:spPr bwMode="auto">
          <a:xfrm>
            <a:off x="1509712" y="5029200"/>
            <a:ext cx="2709863" cy="457200"/>
          </a:xfrm>
          <a:prstGeom prst="rect">
            <a:avLst/>
          </a:prstGeom>
          <a:noFill/>
          <a:ln w="9525">
            <a:noFill/>
            <a:miter lim="800000"/>
            <a:headEnd/>
            <a:tailEnd/>
          </a:ln>
          <a:effectLst/>
        </p:spPr>
        <p:txBody>
          <a:bodyPr wrap="none">
            <a:spAutoFit/>
          </a:bodyPr>
          <a:lstStyle/>
          <a:p>
            <a:r>
              <a:rPr lang="en-US" sz="2400" b="0" dirty="0">
                <a:solidFill>
                  <a:srgbClr val="FF0000"/>
                </a:solidFill>
              </a:rPr>
              <a:t>Not known in QCD</a:t>
            </a:r>
          </a:p>
        </p:txBody>
      </p:sp>
      <p:graphicFrame>
        <p:nvGraphicFramePr>
          <p:cNvPr id="234499" name="Object 3"/>
          <p:cNvGraphicFramePr>
            <a:graphicFrameLocks noChangeAspect="1"/>
          </p:cNvGraphicFramePr>
          <p:nvPr/>
        </p:nvGraphicFramePr>
        <p:xfrm>
          <a:off x="712788" y="1219200"/>
          <a:ext cx="7747000" cy="914400"/>
        </p:xfrm>
        <a:graphic>
          <a:graphicData uri="http://schemas.openxmlformats.org/presentationml/2006/ole">
            <p:oleObj spid="_x0000_s366594" name="Equation" r:id="rId4" imgW="3657600" imgH="431640" progId="Equation.3">
              <p:embed/>
            </p:oleObj>
          </a:graphicData>
        </a:graphic>
      </p:graphicFrame>
      <p:sp>
        <p:nvSpPr>
          <p:cNvPr id="12" name="Text Box 9"/>
          <p:cNvSpPr txBox="1">
            <a:spLocks noChangeArrowheads="1"/>
          </p:cNvSpPr>
          <p:nvPr/>
        </p:nvSpPr>
        <p:spPr bwMode="auto">
          <a:xfrm>
            <a:off x="0" y="5867400"/>
            <a:ext cx="9078913" cy="457200"/>
          </a:xfrm>
          <a:prstGeom prst="rect">
            <a:avLst/>
          </a:prstGeom>
          <a:noFill/>
          <a:ln w="9525">
            <a:noFill/>
            <a:miter lim="800000"/>
            <a:headEnd/>
            <a:tailEnd/>
          </a:ln>
          <a:effectLst/>
        </p:spPr>
        <p:txBody>
          <a:bodyPr wrap="none">
            <a:spAutoFit/>
          </a:bodyPr>
          <a:lstStyle/>
          <a:p>
            <a:r>
              <a:rPr lang="en-US" sz="2400" b="0" dirty="0"/>
              <a:t>Try to gain insight from </a:t>
            </a:r>
            <a:r>
              <a:rPr lang="en-US" sz="2400" b="0" dirty="0">
                <a:solidFill>
                  <a:srgbClr val="0000FF"/>
                </a:solidFill>
              </a:rPr>
              <a:t>string theory</a:t>
            </a:r>
            <a:r>
              <a:rPr lang="en-US" sz="2400" b="0" dirty="0"/>
              <a:t> by studying relatives of QCD.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449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1949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1949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1949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1949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1949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1949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9492" grpId="0"/>
      <p:bldP spid="319493" grpId="0"/>
      <p:bldP spid="319494" grpId="0"/>
      <p:bldP spid="319495" grpId="0"/>
      <p:bldP spid="319496" grpId="0"/>
      <p:bldP spid="319498"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2"/>
          <p:cNvSpPr>
            <a:spLocks noGrp="1" noChangeArrowheads="1"/>
          </p:cNvSpPr>
          <p:nvPr>
            <p:ph type="title"/>
          </p:nvPr>
        </p:nvSpPr>
        <p:spPr/>
        <p:txBody>
          <a:bodyPr/>
          <a:lstStyle/>
          <a:p>
            <a:r>
              <a:rPr lang="en-US">
                <a:solidFill>
                  <a:srgbClr val="0000FF"/>
                </a:solidFill>
              </a:rPr>
              <a:t>Plan</a:t>
            </a:r>
          </a:p>
        </p:txBody>
      </p:sp>
      <p:sp>
        <p:nvSpPr>
          <p:cNvPr id="229380" name="Text Box 4"/>
          <p:cNvSpPr txBox="1">
            <a:spLocks noChangeArrowheads="1"/>
          </p:cNvSpPr>
          <p:nvPr/>
        </p:nvSpPr>
        <p:spPr bwMode="auto">
          <a:xfrm>
            <a:off x="838200" y="1630363"/>
            <a:ext cx="5986463" cy="476250"/>
          </a:xfrm>
          <a:prstGeom prst="rect">
            <a:avLst/>
          </a:prstGeom>
          <a:noFill/>
          <a:ln w="9525">
            <a:noFill/>
            <a:miter lim="800000"/>
            <a:headEnd/>
            <a:tailEnd/>
          </a:ln>
          <a:effectLst/>
        </p:spPr>
        <p:txBody>
          <a:bodyPr wrap="none">
            <a:spAutoFit/>
          </a:bodyPr>
          <a:lstStyle/>
          <a:p>
            <a:pPr>
              <a:lnSpc>
                <a:spcPct val="90000"/>
              </a:lnSpc>
              <a:spcBef>
                <a:spcPct val="20000"/>
              </a:spcBef>
              <a:buFontTx/>
              <a:buChar char="•"/>
            </a:pPr>
            <a:r>
              <a:rPr lang="en-US" sz="2800" b="0"/>
              <a:t>   Heavy ion collisions and AdS/CFT</a:t>
            </a:r>
            <a:endParaRPr lang="en-US" sz="2800"/>
          </a:p>
        </p:txBody>
      </p:sp>
      <p:sp>
        <p:nvSpPr>
          <p:cNvPr id="229382" name="Text Box 6"/>
          <p:cNvSpPr txBox="1">
            <a:spLocks noChangeArrowheads="1"/>
          </p:cNvSpPr>
          <p:nvPr/>
        </p:nvSpPr>
        <p:spPr bwMode="auto">
          <a:xfrm>
            <a:off x="838200" y="2667000"/>
            <a:ext cx="2957513" cy="519113"/>
          </a:xfrm>
          <a:prstGeom prst="rect">
            <a:avLst/>
          </a:prstGeom>
          <a:noFill/>
          <a:ln w="9525">
            <a:noFill/>
            <a:miter lim="800000"/>
            <a:headEnd/>
            <a:tailEnd/>
          </a:ln>
          <a:effectLst/>
        </p:spPr>
        <p:txBody>
          <a:bodyPr wrap="none">
            <a:spAutoFit/>
          </a:bodyPr>
          <a:lstStyle/>
          <a:p>
            <a:pPr>
              <a:buFontTx/>
              <a:buChar char="•"/>
            </a:pPr>
            <a:r>
              <a:rPr lang="en-US" sz="2800" b="0"/>
              <a:t> </a:t>
            </a:r>
            <a:r>
              <a:rPr lang="en-US" sz="2800" b="0">
                <a:solidFill>
                  <a:srgbClr val="3333FF"/>
                </a:solidFill>
              </a:rPr>
              <a:t>J/ψ</a:t>
            </a:r>
            <a:r>
              <a:rPr lang="en-US" sz="2800"/>
              <a:t> </a:t>
            </a:r>
            <a:r>
              <a:rPr lang="en-US" sz="2800" b="0"/>
              <a:t>suppression</a:t>
            </a:r>
          </a:p>
        </p:txBody>
      </p:sp>
      <p:sp>
        <p:nvSpPr>
          <p:cNvPr id="229387" name="Text Box 11"/>
          <p:cNvSpPr txBox="1">
            <a:spLocks noChangeArrowheads="1"/>
          </p:cNvSpPr>
          <p:nvPr/>
        </p:nvSpPr>
        <p:spPr bwMode="auto">
          <a:xfrm>
            <a:off x="838200" y="3810000"/>
            <a:ext cx="5221288" cy="519113"/>
          </a:xfrm>
          <a:prstGeom prst="rect">
            <a:avLst/>
          </a:prstGeom>
          <a:noFill/>
          <a:ln w="9525">
            <a:noFill/>
            <a:miter lim="800000"/>
            <a:headEnd/>
            <a:tailEnd/>
          </a:ln>
          <a:effectLst/>
        </p:spPr>
        <p:txBody>
          <a:bodyPr wrap="none">
            <a:spAutoFit/>
          </a:bodyPr>
          <a:lstStyle/>
          <a:p>
            <a:pPr>
              <a:buFontTx/>
              <a:buChar char="•"/>
            </a:pPr>
            <a:r>
              <a:rPr lang="en-US" sz="2800" b="0"/>
              <a:t> A prediction from string theory</a:t>
            </a:r>
            <a:r>
              <a:rPr lang="en-US"/>
              <a:t> </a:t>
            </a:r>
          </a:p>
        </p:txBody>
      </p:sp>
      <p:sp>
        <p:nvSpPr>
          <p:cNvPr id="229388" name="Text Box 12"/>
          <p:cNvSpPr txBox="1">
            <a:spLocks noChangeArrowheads="1"/>
          </p:cNvSpPr>
          <p:nvPr/>
        </p:nvSpPr>
        <p:spPr bwMode="auto">
          <a:xfrm>
            <a:off x="865188" y="4803775"/>
            <a:ext cx="7099300" cy="946150"/>
          </a:xfrm>
          <a:prstGeom prst="rect">
            <a:avLst/>
          </a:prstGeom>
          <a:noFill/>
          <a:ln w="9525">
            <a:noFill/>
            <a:miter lim="800000"/>
            <a:headEnd/>
            <a:tailEnd/>
          </a:ln>
          <a:effectLst/>
        </p:spPr>
        <p:txBody>
          <a:bodyPr wrap="none">
            <a:spAutoFit/>
          </a:bodyPr>
          <a:lstStyle/>
          <a:p>
            <a:pPr>
              <a:buFontTx/>
              <a:buChar char="•"/>
            </a:pPr>
            <a:r>
              <a:rPr lang="en-US" sz="2800" b="0"/>
              <a:t>  Propagation for heavy quark mesons in a </a:t>
            </a:r>
          </a:p>
          <a:p>
            <a:r>
              <a:rPr lang="en-US" sz="2800" b="0"/>
              <a:t>   hot medium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274638"/>
            <a:ext cx="8305800" cy="792162"/>
          </a:xfrm>
        </p:spPr>
        <p:txBody>
          <a:bodyPr/>
          <a:lstStyle/>
          <a:p>
            <a:r>
              <a:rPr lang="en-US">
                <a:solidFill>
                  <a:srgbClr val="0000FF"/>
                </a:solidFill>
              </a:rPr>
              <a:t>Static quark potential</a:t>
            </a:r>
          </a:p>
        </p:txBody>
      </p:sp>
      <p:sp>
        <p:nvSpPr>
          <p:cNvPr id="14346" name="AutoShape 10"/>
          <p:cNvSpPr>
            <a:spLocks noChangeArrowheads="1"/>
          </p:cNvSpPr>
          <p:nvPr/>
        </p:nvSpPr>
        <p:spPr bwMode="auto">
          <a:xfrm>
            <a:off x="1735138" y="2209800"/>
            <a:ext cx="5257800" cy="685800"/>
          </a:xfrm>
          <a:prstGeom prst="parallelogram">
            <a:avLst>
              <a:gd name="adj" fmla="val 191667"/>
            </a:avLst>
          </a:prstGeom>
          <a:solidFill>
            <a:schemeClr val="accent1"/>
          </a:solidFill>
          <a:ln w="9525">
            <a:solidFill>
              <a:schemeClr val="bg1"/>
            </a:solidFill>
            <a:miter lim="800000"/>
            <a:headEnd/>
            <a:tailEnd/>
          </a:ln>
        </p:spPr>
        <p:txBody>
          <a:bodyPr wrap="none" anchor="ctr"/>
          <a:lstStyle/>
          <a:p>
            <a:endParaRPr lang="en-US"/>
          </a:p>
        </p:txBody>
      </p:sp>
      <p:sp>
        <p:nvSpPr>
          <p:cNvPr id="14347" name="Oval 11"/>
          <p:cNvSpPr>
            <a:spLocks noChangeArrowheads="1"/>
          </p:cNvSpPr>
          <p:nvPr/>
        </p:nvSpPr>
        <p:spPr bwMode="auto">
          <a:xfrm>
            <a:off x="3200400" y="2514600"/>
            <a:ext cx="76200" cy="76200"/>
          </a:xfrm>
          <a:prstGeom prst="ellipse">
            <a:avLst/>
          </a:prstGeom>
          <a:solidFill>
            <a:srgbClr val="FF0000"/>
          </a:solidFill>
          <a:ln w="9525">
            <a:solidFill>
              <a:schemeClr val="tx1"/>
            </a:solidFill>
            <a:round/>
            <a:headEnd/>
            <a:tailEnd/>
          </a:ln>
          <a:effectLst/>
        </p:spPr>
        <p:txBody>
          <a:bodyPr wrap="none" anchor="ctr"/>
          <a:lstStyle/>
          <a:p>
            <a:endParaRPr lang="en-US"/>
          </a:p>
        </p:txBody>
      </p:sp>
      <p:sp>
        <p:nvSpPr>
          <p:cNvPr id="14348" name="Oval 12"/>
          <p:cNvSpPr>
            <a:spLocks noChangeArrowheads="1"/>
          </p:cNvSpPr>
          <p:nvPr/>
        </p:nvSpPr>
        <p:spPr bwMode="auto">
          <a:xfrm>
            <a:off x="4173538" y="2514600"/>
            <a:ext cx="76200" cy="76200"/>
          </a:xfrm>
          <a:prstGeom prst="ellipse">
            <a:avLst/>
          </a:prstGeom>
          <a:solidFill>
            <a:srgbClr val="0000FF"/>
          </a:solidFill>
          <a:ln w="9525">
            <a:solidFill>
              <a:schemeClr val="tx1"/>
            </a:solidFill>
            <a:round/>
            <a:headEnd/>
            <a:tailEnd/>
          </a:ln>
          <a:effectLst/>
        </p:spPr>
        <p:txBody>
          <a:bodyPr wrap="none" anchor="ctr"/>
          <a:lstStyle/>
          <a:p>
            <a:endParaRPr lang="en-US"/>
          </a:p>
        </p:txBody>
      </p:sp>
      <p:sp>
        <p:nvSpPr>
          <p:cNvPr id="14350" name="Text Box 14"/>
          <p:cNvSpPr txBox="1">
            <a:spLocks noChangeArrowheads="1"/>
          </p:cNvSpPr>
          <p:nvPr/>
        </p:nvSpPr>
        <p:spPr bwMode="auto">
          <a:xfrm>
            <a:off x="304800" y="1371600"/>
            <a:ext cx="3676650" cy="457200"/>
          </a:xfrm>
          <a:prstGeom prst="rect">
            <a:avLst/>
          </a:prstGeom>
          <a:noFill/>
          <a:ln w="9525">
            <a:noFill/>
            <a:miter lim="800000"/>
            <a:headEnd/>
            <a:tailEnd/>
          </a:ln>
          <a:effectLst/>
        </p:spPr>
        <p:txBody>
          <a:bodyPr wrap="none">
            <a:spAutoFit/>
          </a:bodyPr>
          <a:lstStyle/>
          <a:p>
            <a:r>
              <a:rPr lang="en-US" sz="2400" b="0"/>
              <a:t>Gauge theory description:</a:t>
            </a:r>
          </a:p>
        </p:txBody>
      </p:sp>
      <p:sp>
        <p:nvSpPr>
          <p:cNvPr id="14352" name="Freeform 16"/>
          <p:cNvSpPr>
            <a:spLocks/>
          </p:cNvSpPr>
          <p:nvPr/>
        </p:nvSpPr>
        <p:spPr bwMode="auto">
          <a:xfrm>
            <a:off x="3276600" y="2590800"/>
            <a:ext cx="914400" cy="152400"/>
          </a:xfrm>
          <a:custGeom>
            <a:avLst/>
            <a:gdLst/>
            <a:ahLst/>
            <a:cxnLst>
              <a:cxn ang="0">
                <a:pos x="0" y="0"/>
              </a:cxn>
              <a:cxn ang="0">
                <a:pos x="432" y="96"/>
              </a:cxn>
              <a:cxn ang="0">
                <a:pos x="576" y="0"/>
              </a:cxn>
            </a:cxnLst>
            <a:rect l="0" t="0" r="r" b="b"/>
            <a:pathLst>
              <a:path w="576" h="96">
                <a:moveTo>
                  <a:pt x="0" y="0"/>
                </a:moveTo>
                <a:cubicBezTo>
                  <a:pt x="168" y="48"/>
                  <a:pt x="336" y="96"/>
                  <a:pt x="432" y="96"/>
                </a:cubicBezTo>
                <a:cubicBezTo>
                  <a:pt x="528" y="96"/>
                  <a:pt x="552" y="16"/>
                  <a:pt x="576" y="0"/>
                </a:cubicBezTo>
              </a:path>
            </a:pathLst>
          </a:custGeom>
          <a:noFill/>
          <a:ln w="9525">
            <a:solidFill>
              <a:schemeClr val="tx1"/>
            </a:solidFill>
            <a:round/>
            <a:headEnd/>
            <a:tailEnd/>
          </a:ln>
          <a:effectLst/>
        </p:spPr>
        <p:txBody>
          <a:bodyPr/>
          <a:lstStyle/>
          <a:p>
            <a:endParaRPr lang="en-US"/>
          </a:p>
        </p:txBody>
      </p:sp>
      <p:sp>
        <p:nvSpPr>
          <p:cNvPr id="14353" name="Freeform 17"/>
          <p:cNvSpPr>
            <a:spLocks/>
          </p:cNvSpPr>
          <p:nvPr/>
        </p:nvSpPr>
        <p:spPr bwMode="auto">
          <a:xfrm>
            <a:off x="3200400" y="2286000"/>
            <a:ext cx="1003300" cy="228600"/>
          </a:xfrm>
          <a:custGeom>
            <a:avLst/>
            <a:gdLst/>
            <a:ahLst/>
            <a:cxnLst>
              <a:cxn ang="0">
                <a:pos x="0" y="144"/>
              </a:cxn>
              <a:cxn ang="0">
                <a:pos x="528" y="0"/>
              </a:cxn>
              <a:cxn ang="0">
                <a:pos x="624" y="144"/>
              </a:cxn>
            </a:cxnLst>
            <a:rect l="0" t="0" r="r" b="b"/>
            <a:pathLst>
              <a:path w="632" h="144">
                <a:moveTo>
                  <a:pt x="0" y="144"/>
                </a:moveTo>
                <a:cubicBezTo>
                  <a:pt x="212" y="72"/>
                  <a:pt x="424" y="0"/>
                  <a:pt x="528" y="0"/>
                </a:cubicBezTo>
                <a:cubicBezTo>
                  <a:pt x="632" y="0"/>
                  <a:pt x="628" y="72"/>
                  <a:pt x="624" y="144"/>
                </a:cubicBezTo>
              </a:path>
            </a:pathLst>
          </a:custGeom>
          <a:noFill/>
          <a:ln w="9525">
            <a:solidFill>
              <a:schemeClr val="tx1"/>
            </a:solidFill>
            <a:round/>
            <a:headEnd/>
            <a:tailEnd/>
          </a:ln>
          <a:effectLst/>
        </p:spPr>
        <p:txBody>
          <a:bodyPr/>
          <a:lstStyle/>
          <a:p>
            <a:endParaRPr lang="en-US"/>
          </a:p>
        </p:txBody>
      </p:sp>
      <p:sp>
        <p:nvSpPr>
          <p:cNvPr id="14354" name="Freeform 18"/>
          <p:cNvSpPr>
            <a:spLocks/>
          </p:cNvSpPr>
          <p:nvPr/>
        </p:nvSpPr>
        <p:spPr bwMode="auto">
          <a:xfrm>
            <a:off x="2971800" y="2336800"/>
            <a:ext cx="228600" cy="177800"/>
          </a:xfrm>
          <a:custGeom>
            <a:avLst/>
            <a:gdLst/>
            <a:ahLst/>
            <a:cxnLst>
              <a:cxn ang="0">
                <a:pos x="144" y="112"/>
              </a:cxn>
              <a:cxn ang="0">
                <a:pos x="96" y="16"/>
              </a:cxn>
              <a:cxn ang="0">
                <a:pos x="0" y="16"/>
              </a:cxn>
            </a:cxnLst>
            <a:rect l="0" t="0" r="r" b="b"/>
            <a:pathLst>
              <a:path w="144" h="112">
                <a:moveTo>
                  <a:pt x="144" y="112"/>
                </a:moveTo>
                <a:cubicBezTo>
                  <a:pt x="132" y="72"/>
                  <a:pt x="120" y="32"/>
                  <a:pt x="96" y="16"/>
                </a:cubicBezTo>
                <a:cubicBezTo>
                  <a:pt x="72" y="0"/>
                  <a:pt x="36" y="8"/>
                  <a:pt x="0" y="16"/>
                </a:cubicBezTo>
              </a:path>
            </a:pathLst>
          </a:custGeom>
          <a:noFill/>
          <a:ln w="9525">
            <a:solidFill>
              <a:schemeClr val="tx1"/>
            </a:solidFill>
            <a:round/>
            <a:headEnd/>
            <a:tailEnd/>
          </a:ln>
          <a:effectLst/>
        </p:spPr>
        <p:txBody>
          <a:bodyPr/>
          <a:lstStyle/>
          <a:p>
            <a:endParaRPr lang="en-US"/>
          </a:p>
        </p:txBody>
      </p:sp>
      <p:sp>
        <p:nvSpPr>
          <p:cNvPr id="14355" name="Freeform 19"/>
          <p:cNvSpPr>
            <a:spLocks/>
          </p:cNvSpPr>
          <p:nvPr/>
        </p:nvSpPr>
        <p:spPr bwMode="auto">
          <a:xfrm>
            <a:off x="2667000" y="2514600"/>
            <a:ext cx="533400" cy="165100"/>
          </a:xfrm>
          <a:custGeom>
            <a:avLst/>
            <a:gdLst/>
            <a:ahLst/>
            <a:cxnLst>
              <a:cxn ang="0">
                <a:pos x="336" y="48"/>
              </a:cxn>
              <a:cxn ang="0">
                <a:pos x="96" y="96"/>
              </a:cxn>
              <a:cxn ang="0">
                <a:pos x="0" y="0"/>
              </a:cxn>
            </a:cxnLst>
            <a:rect l="0" t="0" r="r" b="b"/>
            <a:pathLst>
              <a:path w="336" h="104">
                <a:moveTo>
                  <a:pt x="336" y="48"/>
                </a:moveTo>
                <a:cubicBezTo>
                  <a:pt x="244" y="76"/>
                  <a:pt x="152" y="104"/>
                  <a:pt x="96" y="96"/>
                </a:cubicBezTo>
                <a:cubicBezTo>
                  <a:pt x="40" y="88"/>
                  <a:pt x="16" y="16"/>
                  <a:pt x="0" y="0"/>
                </a:cubicBezTo>
              </a:path>
            </a:pathLst>
          </a:custGeom>
          <a:noFill/>
          <a:ln w="9525">
            <a:solidFill>
              <a:schemeClr val="tx1"/>
            </a:solidFill>
            <a:round/>
            <a:headEnd/>
            <a:tailEnd/>
          </a:ln>
          <a:effectLst/>
        </p:spPr>
        <p:txBody>
          <a:bodyPr/>
          <a:lstStyle/>
          <a:p>
            <a:endParaRPr lang="en-US"/>
          </a:p>
        </p:txBody>
      </p:sp>
      <p:sp>
        <p:nvSpPr>
          <p:cNvPr id="14356" name="Freeform 20"/>
          <p:cNvSpPr>
            <a:spLocks/>
          </p:cNvSpPr>
          <p:nvPr/>
        </p:nvSpPr>
        <p:spPr bwMode="auto">
          <a:xfrm>
            <a:off x="4191000" y="2438400"/>
            <a:ext cx="457200" cy="76200"/>
          </a:xfrm>
          <a:custGeom>
            <a:avLst/>
            <a:gdLst/>
            <a:ahLst/>
            <a:cxnLst>
              <a:cxn ang="0">
                <a:pos x="0" y="48"/>
              </a:cxn>
              <a:cxn ang="0">
                <a:pos x="288" y="0"/>
              </a:cxn>
            </a:cxnLst>
            <a:rect l="0" t="0" r="r" b="b"/>
            <a:pathLst>
              <a:path w="288" h="48">
                <a:moveTo>
                  <a:pt x="0" y="48"/>
                </a:moveTo>
                <a:cubicBezTo>
                  <a:pt x="120" y="28"/>
                  <a:pt x="240" y="8"/>
                  <a:pt x="288" y="0"/>
                </a:cubicBezTo>
              </a:path>
            </a:pathLst>
          </a:custGeom>
          <a:noFill/>
          <a:ln w="9525">
            <a:solidFill>
              <a:schemeClr val="tx1"/>
            </a:solidFill>
            <a:round/>
            <a:headEnd/>
            <a:tailEnd/>
          </a:ln>
          <a:effectLst/>
        </p:spPr>
        <p:txBody>
          <a:bodyPr/>
          <a:lstStyle/>
          <a:p>
            <a:endParaRPr lang="en-US"/>
          </a:p>
        </p:txBody>
      </p:sp>
      <p:sp>
        <p:nvSpPr>
          <p:cNvPr id="14357" name="Freeform 21"/>
          <p:cNvSpPr>
            <a:spLocks/>
          </p:cNvSpPr>
          <p:nvPr/>
        </p:nvSpPr>
        <p:spPr bwMode="auto">
          <a:xfrm>
            <a:off x="4191000" y="2590800"/>
            <a:ext cx="609600" cy="165100"/>
          </a:xfrm>
          <a:custGeom>
            <a:avLst/>
            <a:gdLst/>
            <a:ahLst/>
            <a:cxnLst>
              <a:cxn ang="0">
                <a:pos x="0" y="0"/>
              </a:cxn>
              <a:cxn ang="0">
                <a:pos x="144" y="96"/>
              </a:cxn>
              <a:cxn ang="0">
                <a:pos x="384" y="48"/>
              </a:cxn>
            </a:cxnLst>
            <a:rect l="0" t="0" r="r" b="b"/>
            <a:pathLst>
              <a:path w="384" h="104">
                <a:moveTo>
                  <a:pt x="0" y="0"/>
                </a:moveTo>
                <a:cubicBezTo>
                  <a:pt x="40" y="44"/>
                  <a:pt x="80" y="88"/>
                  <a:pt x="144" y="96"/>
                </a:cubicBezTo>
                <a:cubicBezTo>
                  <a:pt x="208" y="104"/>
                  <a:pt x="296" y="76"/>
                  <a:pt x="384" y="48"/>
                </a:cubicBezTo>
              </a:path>
            </a:pathLst>
          </a:custGeom>
          <a:noFill/>
          <a:ln w="9525">
            <a:solidFill>
              <a:schemeClr val="tx1"/>
            </a:solidFill>
            <a:round/>
            <a:headEnd/>
            <a:tailEnd/>
          </a:ln>
          <a:effectLst/>
        </p:spPr>
        <p:txBody>
          <a:bodyPr/>
          <a:lstStyle/>
          <a:p>
            <a:endParaRPr lang="en-US"/>
          </a:p>
        </p:txBody>
      </p:sp>
      <p:sp>
        <p:nvSpPr>
          <p:cNvPr id="14358" name="Line 22"/>
          <p:cNvSpPr>
            <a:spLocks noChangeShapeType="1"/>
          </p:cNvSpPr>
          <p:nvPr/>
        </p:nvSpPr>
        <p:spPr bwMode="auto">
          <a:xfrm flipH="1" flipV="1">
            <a:off x="4114800" y="2743200"/>
            <a:ext cx="1447800" cy="685800"/>
          </a:xfrm>
          <a:prstGeom prst="line">
            <a:avLst/>
          </a:prstGeom>
          <a:noFill/>
          <a:ln w="9525">
            <a:solidFill>
              <a:schemeClr val="tx1"/>
            </a:solidFill>
            <a:round/>
            <a:headEnd/>
            <a:tailEnd type="triangle" w="med" len="med"/>
          </a:ln>
          <a:effectLst/>
        </p:spPr>
        <p:txBody>
          <a:bodyPr/>
          <a:lstStyle/>
          <a:p>
            <a:endParaRPr lang="en-US"/>
          </a:p>
        </p:txBody>
      </p:sp>
      <p:sp>
        <p:nvSpPr>
          <p:cNvPr id="14359" name="Text Box 23"/>
          <p:cNvSpPr txBox="1">
            <a:spLocks noChangeArrowheads="1"/>
          </p:cNvSpPr>
          <p:nvPr/>
        </p:nvSpPr>
        <p:spPr bwMode="auto">
          <a:xfrm>
            <a:off x="5546725" y="3211513"/>
            <a:ext cx="1865313" cy="396875"/>
          </a:xfrm>
          <a:prstGeom prst="rect">
            <a:avLst/>
          </a:prstGeom>
          <a:noFill/>
          <a:ln w="9525">
            <a:noFill/>
            <a:miter lim="800000"/>
            <a:headEnd/>
            <a:tailEnd/>
          </a:ln>
          <a:effectLst/>
        </p:spPr>
        <p:txBody>
          <a:bodyPr wrap="none">
            <a:spAutoFit/>
          </a:bodyPr>
          <a:lstStyle/>
          <a:p>
            <a:r>
              <a:rPr lang="en-US" sz="2000" b="0"/>
              <a:t>gluon flux lines</a:t>
            </a:r>
          </a:p>
        </p:txBody>
      </p:sp>
      <p:sp>
        <p:nvSpPr>
          <p:cNvPr id="14360" name="Line 24"/>
          <p:cNvSpPr>
            <a:spLocks noChangeShapeType="1"/>
          </p:cNvSpPr>
          <p:nvPr/>
        </p:nvSpPr>
        <p:spPr bwMode="auto">
          <a:xfrm>
            <a:off x="3276600" y="2514600"/>
            <a:ext cx="914400" cy="0"/>
          </a:xfrm>
          <a:prstGeom prst="line">
            <a:avLst/>
          </a:prstGeom>
          <a:noFill/>
          <a:ln w="9525">
            <a:solidFill>
              <a:schemeClr val="tx1"/>
            </a:solidFill>
            <a:round/>
            <a:headEnd/>
            <a:tailEnd/>
          </a:ln>
          <a:effectLst/>
        </p:spPr>
        <p:txBody>
          <a:bodyPr/>
          <a:lstStyle/>
          <a:p>
            <a:endParaRPr lang="en-US"/>
          </a:p>
        </p:txBody>
      </p:sp>
      <p:sp>
        <p:nvSpPr>
          <p:cNvPr id="14361" name="Text Box 25"/>
          <p:cNvSpPr txBox="1">
            <a:spLocks noChangeArrowheads="1"/>
          </p:cNvSpPr>
          <p:nvPr/>
        </p:nvSpPr>
        <p:spPr bwMode="auto">
          <a:xfrm>
            <a:off x="304800" y="3429000"/>
            <a:ext cx="3641725" cy="457200"/>
          </a:xfrm>
          <a:prstGeom prst="rect">
            <a:avLst/>
          </a:prstGeom>
          <a:noFill/>
          <a:ln w="9525">
            <a:noFill/>
            <a:miter lim="800000"/>
            <a:headEnd/>
            <a:tailEnd/>
          </a:ln>
          <a:effectLst/>
        </p:spPr>
        <p:txBody>
          <a:bodyPr wrap="none">
            <a:spAutoFit/>
          </a:bodyPr>
          <a:lstStyle/>
          <a:p>
            <a:r>
              <a:rPr lang="en-US" sz="2400" b="0"/>
              <a:t>String theory description: </a:t>
            </a:r>
          </a:p>
        </p:txBody>
      </p:sp>
      <p:graphicFrame>
        <p:nvGraphicFramePr>
          <p:cNvPr id="14364" name="Object 28"/>
          <p:cNvGraphicFramePr>
            <a:graphicFrameLocks noChangeAspect="1"/>
          </p:cNvGraphicFramePr>
          <p:nvPr/>
        </p:nvGraphicFramePr>
        <p:xfrm>
          <a:off x="6972300" y="4495800"/>
          <a:ext cx="693738" cy="355600"/>
        </p:xfrm>
        <a:graphic>
          <a:graphicData uri="http://schemas.openxmlformats.org/presentationml/2006/ole">
            <p:oleObj spid="_x0000_s369666" name="Equation" r:id="rId3" imgW="342720" imgH="177480" progId="">
              <p:embed/>
            </p:oleObj>
          </a:graphicData>
        </a:graphic>
      </p:graphicFrame>
      <p:grpSp>
        <p:nvGrpSpPr>
          <p:cNvPr id="2" name="Group 29"/>
          <p:cNvGrpSpPr>
            <a:grpSpLocks/>
          </p:cNvGrpSpPr>
          <p:nvPr/>
        </p:nvGrpSpPr>
        <p:grpSpPr bwMode="auto">
          <a:xfrm>
            <a:off x="855663" y="3962400"/>
            <a:ext cx="5926137" cy="1371600"/>
            <a:chOff x="251" y="2208"/>
            <a:chExt cx="3733" cy="864"/>
          </a:xfrm>
        </p:grpSpPr>
        <p:sp>
          <p:nvSpPr>
            <p:cNvPr id="14366" name="Line 30"/>
            <p:cNvSpPr>
              <a:spLocks noChangeShapeType="1"/>
            </p:cNvSpPr>
            <p:nvPr/>
          </p:nvSpPr>
          <p:spPr bwMode="auto">
            <a:xfrm>
              <a:off x="790" y="2408"/>
              <a:ext cx="1152" cy="192"/>
            </a:xfrm>
            <a:prstGeom prst="line">
              <a:avLst/>
            </a:prstGeom>
            <a:noFill/>
            <a:ln w="9525">
              <a:solidFill>
                <a:schemeClr val="tx1"/>
              </a:solidFill>
              <a:round/>
              <a:headEnd/>
              <a:tailEnd type="stealth" w="med" len="med"/>
            </a:ln>
          </p:spPr>
          <p:txBody>
            <a:bodyPr wrap="none" anchor="ctr"/>
            <a:lstStyle/>
            <a:p>
              <a:endParaRPr lang="en-US"/>
            </a:p>
          </p:txBody>
        </p:sp>
        <p:sp>
          <p:nvSpPr>
            <p:cNvPr id="14367" name="Rectangle 31"/>
            <p:cNvSpPr>
              <a:spLocks noChangeArrowheads="1"/>
            </p:cNvSpPr>
            <p:nvPr/>
          </p:nvSpPr>
          <p:spPr bwMode="auto">
            <a:xfrm>
              <a:off x="251" y="2208"/>
              <a:ext cx="1486" cy="237"/>
            </a:xfrm>
            <a:prstGeom prst="rect">
              <a:avLst/>
            </a:prstGeom>
            <a:noFill/>
            <a:ln w="9525">
              <a:solidFill>
                <a:schemeClr val="bg1"/>
              </a:solidFill>
              <a:miter lim="800000"/>
              <a:headEnd/>
              <a:tailEnd/>
            </a:ln>
          </p:spPr>
          <p:txBody>
            <a:bodyPr wrap="none">
              <a:spAutoFit/>
            </a:bodyPr>
            <a:lstStyle/>
            <a:p>
              <a:pPr eaLnBrk="0" hangingPunct="0"/>
              <a:r>
                <a:rPr lang="en-US" b="0">
                  <a:ea typeface="MS PGothic" pitchFamily="34" charset="-128"/>
                </a:rPr>
                <a:t>Our </a:t>
              </a:r>
              <a:r>
                <a:rPr lang="en-US" b="0"/>
                <a:t>(3+1)-dim </a:t>
              </a:r>
              <a:r>
                <a:rPr lang="en-US" b="0">
                  <a:ea typeface="MS PGothic" pitchFamily="34" charset="-128"/>
                </a:rPr>
                <a:t>world, </a:t>
              </a:r>
            </a:p>
          </p:txBody>
        </p:sp>
        <p:sp>
          <p:nvSpPr>
            <p:cNvPr id="14368" name="AutoShape 32"/>
            <p:cNvSpPr>
              <a:spLocks noChangeArrowheads="1"/>
            </p:cNvSpPr>
            <p:nvPr/>
          </p:nvSpPr>
          <p:spPr bwMode="auto">
            <a:xfrm>
              <a:off x="672" y="2640"/>
              <a:ext cx="3312" cy="432"/>
            </a:xfrm>
            <a:prstGeom prst="parallelogram">
              <a:avLst>
                <a:gd name="adj" fmla="val 191667"/>
              </a:avLst>
            </a:prstGeom>
            <a:solidFill>
              <a:schemeClr val="accent1"/>
            </a:solidFill>
            <a:ln w="9525">
              <a:solidFill>
                <a:schemeClr val="bg1"/>
              </a:solidFill>
              <a:miter lim="800000"/>
              <a:headEnd/>
              <a:tailEnd/>
            </a:ln>
          </p:spPr>
          <p:txBody>
            <a:bodyPr wrap="none" anchor="ctr"/>
            <a:lstStyle/>
            <a:p>
              <a:endParaRPr lang="en-US"/>
            </a:p>
          </p:txBody>
        </p:sp>
      </p:grpSp>
      <p:sp>
        <p:nvSpPr>
          <p:cNvPr id="14369" name="Oval 33"/>
          <p:cNvSpPr>
            <a:spLocks noChangeArrowheads="1"/>
          </p:cNvSpPr>
          <p:nvPr/>
        </p:nvSpPr>
        <p:spPr bwMode="auto">
          <a:xfrm>
            <a:off x="3182938" y="4986338"/>
            <a:ext cx="76200" cy="76200"/>
          </a:xfrm>
          <a:prstGeom prst="ellipse">
            <a:avLst/>
          </a:prstGeom>
          <a:solidFill>
            <a:srgbClr val="FF0000"/>
          </a:solidFill>
          <a:ln w="9525">
            <a:solidFill>
              <a:schemeClr val="tx1"/>
            </a:solidFill>
            <a:round/>
            <a:headEnd/>
            <a:tailEnd/>
          </a:ln>
          <a:effectLst/>
        </p:spPr>
        <p:txBody>
          <a:bodyPr wrap="none" anchor="ctr"/>
          <a:lstStyle/>
          <a:p>
            <a:endParaRPr lang="en-US"/>
          </a:p>
        </p:txBody>
      </p:sp>
      <p:sp>
        <p:nvSpPr>
          <p:cNvPr id="14370" name="Oval 34"/>
          <p:cNvSpPr>
            <a:spLocks noChangeArrowheads="1"/>
          </p:cNvSpPr>
          <p:nvPr/>
        </p:nvSpPr>
        <p:spPr bwMode="auto">
          <a:xfrm>
            <a:off x="3944938" y="4986338"/>
            <a:ext cx="76200" cy="76200"/>
          </a:xfrm>
          <a:prstGeom prst="ellipse">
            <a:avLst/>
          </a:prstGeom>
          <a:solidFill>
            <a:srgbClr val="0000FF"/>
          </a:solidFill>
          <a:ln w="9525">
            <a:solidFill>
              <a:schemeClr val="tx1"/>
            </a:solidFill>
            <a:round/>
            <a:headEnd/>
            <a:tailEnd/>
          </a:ln>
          <a:effectLst/>
        </p:spPr>
        <p:txBody>
          <a:bodyPr wrap="none" anchor="ctr"/>
          <a:lstStyle/>
          <a:p>
            <a:endParaRPr lang="en-US"/>
          </a:p>
        </p:txBody>
      </p:sp>
      <p:sp>
        <p:nvSpPr>
          <p:cNvPr id="14371" name="Freeform 35"/>
          <p:cNvSpPr>
            <a:spLocks/>
          </p:cNvSpPr>
          <p:nvPr/>
        </p:nvSpPr>
        <p:spPr bwMode="auto">
          <a:xfrm>
            <a:off x="3182938" y="4986338"/>
            <a:ext cx="838200" cy="685800"/>
          </a:xfrm>
          <a:custGeom>
            <a:avLst/>
            <a:gdLst/>
            <a:ahLst/>
            <a:cxnLst>
              <a:cxn ang="0">
                <a:pos x="0" y="0"/>
              </a:cxn>
              <a:cxn ang="0">
                <a:pos x="192" y="432"/>
              </a:cxn>
              <a:cxn ang="0">
                <a:pos x="528" y="0"/>
              </a:cxn>
            </a:cxnLst>
            <a:rect l="0" t="0" r="r" b="b"/>
            <a:pathLst>
              <a:path w="528" h="432">
                <a:moveTo>
                  <a:pt x="0" y="0"/>
                </a:moveTo>
                <a:cubicBezTo>
                  <a:pt x="52" y="216"/>
                  <a:pt x="104" y="432"/>
                  <a:pt x="192" y="432"/>
                </a:cubicBezTo>
                <a:cubicBezTo>
                  <a:pt x="280" y="432"/>
                  <a:pt x="404" y="216"/>
                  <a:pt x="528" y="0"/>
                </a:cubicBezTo>
              </a:path>
            </a:pathLst>
          </a:custGeom>
          <a:noFill/>
          <a:ln w="9525">
            <a:solidFill>
              <a:srgbClr val="0000FF"/>
            </a:solidFill>
            <a:round/>
            <a:headEnd/>
            <a:tailEnd/>
          </a:ln>
          <a:effectLst/>
        </p:spPr>
        <p:txBody>
          <a:bodyPr/>
          <a:lstStyle/>
          <a:p>
            <a:endParaRPr lang="en-US"/>
          </a:p>
        </p:txBody>
      </p:sp>
      <p:sp>
        <p:nvSpPr>
          <p:cNvPr id="14372" name="Line 36"/>
          <p:cNvSpPr>
            <a:spLocks noChangeShapeType="1"/>
          </p:cNvSpPr>
          <p:nvPr/>
        </p:nvSpPr>
        <p:spPr bwMode="auto">
          <a:xfrm flipV="1">
            <a:off x="1981200" y="5486400"/>
            <a:ext cx="1219200" cy="304800"/>
          </a:xfrm>
          <a:prstGeom prst="line">
            <a:avLst/>
          </a:prstGeom>
          <a:noFill/>
          <a:ln w="9525">
            <a:solidFill>
              <a:schemeClr val="tx1"/>
            </a:solidFill>
            <a:round/>
            <a:headEnd/>
            <a:tailEnd type="triangle" w="med" len="med"/>
          </a:ln>
          <a:effectLst/>
        </p:spPr>
        <p:txBody>
          <a:bodyPr/>
          <a:lstStyle/>
          <a:p>
            <a:endParaRPr lang="en-US"/>
          </a:p>
        </p:txBody>
      </p:sp>
      <p:sp>
        <p:nvSpPr>
          <p:cNvPr id="14373" name="Text Box 37"/>
          <p:cNvSpPr txBox="1">
            <a:spLocks noChangeArrowheads="1"/>
          </p:cNvSpPr>
          <p:nvPr/>
        </p:nvSpPr>
        <p:spPr bwMode="auto">
          <a:xfrm>
            <a:off x="593725" y="5497513"/>
            <a:ext cx="1509713" cy="1006475"/>
          </a:xfrm>
          <a:prstGeom prst="rect">
            <a:avLst/>
          </a:prstGeom>
          <a:noFill/>
          <a:ln w="9525">
            <a:noFill/>
            <a:miter lim="800000"/>
            <a:headEnd/>
            <a:tailEnd/>
          </a:ln>
          <a:effectLst/>
        </p:spPr>
        <p:txBody>
          <a:bodyPr wrap="none">
            <a:spAutoFit/>
          </a:bodyPr>
          <a:lstStyle/>
          <a:p>
            <a:r>
              <a:rPr lang="en-US" sz="2000" b="0"/>
              <a:t>String lives </a:t>
            </a:r>
          </a:p>
          <a:p>
            <a:r>
              <a:rPr lang="en-US" sz="2000" b="0"/>
              <a:t>in one extra</a:t>
            </a:r>
          </a:p>
          <a:p>
            <a:r>
              <a:rPr lang="en-US" sz="2000" b="0"/>
              <a:t>dimension</a:t>
            </a:r>
          </a:p>
        </p:txBody>
      </p:sp>
      <p:sp>
        <p:nvSpPr>
          <p:cNvPr id="14374" name="Line 38"/>
          <p:cNvSpPr>
            <a:spLocks noChangeShapeType="1"/>
          </p:cNvSpPr>
          <p:nvPr/>
        </p:nvSpPr>
        <p:spPr bwMode="auto">
          <a:xfrm flipH="1" flipV="1">
            <a:off x="4800600" y="2743200"/>
            <a:ext cx="838200" cy="533400"/>
          </a:xfrm>
          <a:prstGeom prst="line">
            <a:avLst/>
          </a:prstGeom>
          <a:noFill/>
          <a:ln w="9525">
            <a:solidFill>
              <a:schemeClr val="tx1"/>
            </a:solidFill>
            <a:round/>
            <a:headEnd/>
            <a:tailEnd type="triangle" w="med" len="med"/>
          </a:ln>
          <a:effectLst/>
        </p:spPr>
        <p:txBody>
          <a:bodyPr/>
          <a:lstStyle/>
          <a:p>
            <a:endParaRPr lang="en-US"/>
          </a:p>
        </p:txBody>
      </p:sp>
      <p:sp>
        <p:nvSpPr>
          <p:cNvPr id="14375" name="Line 39"/>
          <p:cNvSpPr>
            <a:spLocks noChangeShapeType="1"/>
          </p:cNvSpPr>
          <p:nvPr/>
        </p:nvSpPr>
        <p:spPr bwMode="auto">
          <a:xfrm>
            <a:off x="6781800" y="4648200"/>
            <a:ext cx="0" cy="1828800"/>
          </a:xfrm>
          <a:prstGeom prst="line">
            <a:avLst/>
          </a:prstGeom>
          <a:noFill/>
          <a:ln w="38100">
            <a:solidFill>
              <a:schemeClr val="tx1"/>
            </a:solidFill>
            <a:round/>
            <a:headEnd/>
            <a:tailEnd type="triangle" w="med" len="med"/>
          </a:ln>
        </p:spPr>
        <p:txBody>
          <a:bodyPr wrap="none" anchor="ctr"/>
          <a:lstStyle/>
          <a:p>
            <a:endParaRPr lang="en-US"/>
          </a:p>
        </p:txBody>
      </p:sp>
      <p:sp>
        <p:nvSpPr>
          <p:cNvPr id="14376" name="Text Box 40"/>
          <p:cNvSpPr txBox="1">
            <a:spLocks noChangeArrowheads="1"/>
          </p:cNvSpPr>
          <p:nvPr/>
        </p:nvSpPr>
        <p:spPr bwMode="auto">
          <a:xfrm>
            <a:off x="2514600" y="6019800"/>
            <a:ext cx="4267200" cy="707886"/>
          </a:xfrm>
          <a:prstGeom prst="rect">
            <a:avLst/>
          </a:prstGeom>
          <a:noFill/>
          <a:ln w="9525">
            <a:noFill/>
            <a:miter lim="800000"/>
            <a:headEnd/>
            <a:tailEnd/>
          </a:ln>
          <a:effectLst/>
        </p:spPr>
        <p:txBody>
          <a:bodyPr wrap="square">
            <a:spAutoFit/>
          </a:bodyPr>
          <a:lstStyle/>
          <a:p>
            <a:r>
              <a:rPr lang="en-US" sz="2000" dirty="0" smtClean="0">
                <a:solidFill>
                  <a:srgbClr val="0000FF"/>
                </a:solidFill>
              </a:rPr>
              <a:t>Gravity approximation</a:t>
            </a:r>
            <a:r>
              <a:rPr lang="en-US" sz="2000" dirty="0" smtClean="0">
                <a:solidFill>
                  <a:srgbClr val="FF0000"/>
                </a:solidFill>
              </a:rPr>
              <a:t>: finding minimal energy string shape</a:t>
            </a:r>
            <a:endParaRPr lang="en-US" sz="2000" dirty="0">
              <a:solidFill>
                <a:srgbClr val="FF0000"/>
              </a:solidFill>
            </a:endParaRPr>
          </a:p>
        </p:txBody>
      </p:sp>
      <p:sp>
        <p:nvSpPr>
          <p:cNvPr id="14377" name="Line 41"/>
          <p:cNvSpPr>
            <a:spLocks noChangeShapeType="1"/>
          </p:cNvSpPr>
          <p:nvPr/>
        </p:nvSpPr>
        <p:spPr bwMode="auto">
          <a:xfrm flipH="1" flipV="1">
            <a:off x="3886200" y="5486400"/>
            <a:ext cx="685800" cy="533400"/>
          </a:xfrm>
          <a:prstGeom prst="line">
            <a:avLst/>
          </a:prstGeom>
          <a:noFill/>
          <a:ln w="9525">
            <a:solidFill>
              <a:schemeClr val="tx1"/>
            </a:solidFill>
            <a:round/>
            <a:headEnd/>
            <a:tailEnd type="triangle" w="med" len="med"/>
          </a:ln>
          <a:effectLst/>
        </p:spPr>
        <p:txBody>
          <a:bodyPr/>
          <a:lstStyle/>
          <a:p>
            <a:endParaRPr lang="en-US"/>
          </a:p>
        </p:txBody>
      </p:sp>
      <p:sp>
        <p:nvSpPr>
          <p:cNvPr id="14378" name="Text Box 42"/>
          <p:cNvSpPr txBox="1">
            <a:spLocks noChangeArrowheads="1"/>
          </p:cNvSpPr>
          <p:nvPr/>
        </p:nvSpPr>
        <p:spPr bwMode="auto">
          <a:xfrm>
            <a:off x="6629400" y="3733800"/>
            <a:ext cx="2107308" cy="338554"/>
          </a:xfrm>
          <a:prstGeom prst="rect">
            <a:avLst/>
          </a:prstGeom>
          <a:noFill/>
          <a:ln w="9525">
            <a:noFill/>
            <a:miter lim="800000"/>
            <a:headEnd/>
            <a:tailEnd/>
          </a:ln>
          <a:effectLst/>
        </p:spPr>
        <p:txBody>
          <a:bodyPr wrap="none">
            <a:spAutoFit/>
          </a:bodyPr>
          <a:lstStyle/>
          <a:p>
            <a:r>
              <a:rPr lang="en-US" sz="1600" b="0" dirty="0" err="1" smtClean="0"/>
              <a:t>Maldacena</a:t>
            </a:r>
            <a:r>
              <a:rPr lang="en-US" sz="1600" b="0" dirty="0"/>
              <a:t>; Rey, Yee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4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34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34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35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35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35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35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35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435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35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35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435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436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437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436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4378"/>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4372"/>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4373"/>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4364"/>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4375"/>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4371"/>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4370"/>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436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4377"/>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43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6" grpId="0" animBg="1"/>
      <p:bldP spid="14347" grpId="0" animBg="1"/>
      <p:bldP spid="14348" grpId="0" animBg="1"/>
      <p:bldP spid="14350" grpId="0"/>
      <p:bldP spid="14352" grpId="0" animBg="1"/>
      <p:bldP spid="14353" grpId="0" animBg="1"/>
      <p:bldP spid="14354" grpId="0" animBg="1"/>
      <p:bldP spid="14355" grpId="0" animBg="1"/>
      <p:bldP spid="14356" grpId="0" animBg="1"/>
      <p:bldP spid="14357" grpId="0" animBg="1"/>
      <p:bldP spid="14358" grpId="0" animBg="1"/>
      <p:bldP spid="14359" grpId="0"/>
      <p:bldP spid="14360" grpId="0" animBg="1"/>
      <p:bldP spid="14361" grpId="0"/>
      <p:bldP spid="14369" grpId="0" animBg="1"/>
      <p:bldP spid="14370" grpId="0" animBg="1"/>
      <p:bldP spid="14371" grpId="0" animBg="1"/>
      <p:bldP spid="14372" grpId="0" animBg="1"/>
      <p:bldP spid="14373" grpId="0"/>
      <p:bldP spid="14374" grpId="0" animBg="1"/>
      <p:bldP spid="14375" grpId="0" animBg="1"/>
      <p:bldP spid="14376" grpId="0"/>
      <p:bldP spid="14377" grpId="0" animBg="1"/>
      <p:bldP spid="1437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457200" y="274638"/>
            <a:ext cx="8077200" cy="792162"/>
          </a:xfrm>
        </p:spPr>
        <p:txBody>
          <a:bodyPr/>
          <a:lstStyle/>
          <a:p>
            <a:r>
              <a:rPr lang="en-US">
                <a:solidFill>
                  <a:srgbClr val="0000FF"/>
                </a:solidFill>
              </a:rPr>
              <a:t>Screening of quarks in a QGP</a:t>
            </a:r>
          </a:p>
        </p:txBody>
      </p:sp>
      <p:graphicFrame>
        <p:nvGraphicFramePr>
          <p:cNvPr id="184323" name="Object 3"/>
          <p:cNvGraphicFramePr>
            <a:graphicFrameLocks noChangeAspect="1"/>
          </p:cNvGraphicFramePr>
          <p:nvPr>
            <p:ph sz="half" idx="1"/>
          </p:nvPr>
        </p:nvGraphicFramePr>
        <p:xfrm>
          <a:off x="1828800" y="5815013"/>
          <a:ext cx="1981200" cy="509587"/>
        </p:xfrm>
        <a:graphic>
          <a:graphicData uri="http://schemas.openxmlformats.org/presentationml/2006/ole">
            <p:oleObj spid="_x0000_s378882" name="Equation" r:id="rId4" imgW="888840" imgH="228600" progId="">
              <p:embed/>
            </p:oleObj>
          </a:graphicData>
        </a:graphic>
      </p:graphicFrame>
      <p:sp>
        <p:nvSpPr>
          <p:cNvPr id="184324" name="Line 4"/>
          <p:cNvSpPr>
            <a:spLocks noChangeShapeType="1"/>
          </p:cNvSpPr>
          <p:nvPr/>
        </p:nvSpPr>
        <p:spPr bwMode="auto">
          <a:xfrm>
            <a:off x="7210425" y="2362200"/>
            <a:ext cx="0" cy="1905000"/>
          </a:xfrm>
          <a:prstGeom prst="line">
            <a:avLst/>
          </a:prstGeom>
          <a:noFill/>
          <a:ln w="38100">
            <a:solidFill>
              <a:schemeClr val="tx1"/>
            </a:solidFill>
            <a:round/>
            <a:headEnd/>
            <a:tailEnd type="triangle" w="med" len="med"/>
          </a:ln>
        </p:spPr>
        <p:txBody>
          <a:bodyPr wrap="none" anchor="ctr"/>
          <a:lstStyle/>
          <a:p>
            <a:endParaRPr lang="en-US"/>
          </a:p>
        </p:txBody>
      </p:sp>
      <p:sp>
        <p:nvSpPr>
          <p:cNvPr id="184325" name="Line 5"/>
          <p:cNvSpPr>
            <a:spLocks noChangeShapeType="1"/>
          </p:cNvSpPr>
          <p:nvPr/>
        </p:nvSpPr>
        <p:spPr bwMode="auto">
          <a:xfrm>
            <a:off x="2159000" y="4227513"/>
            <a:ext cx="5029200" cy="0"/>
          </a:xfrm>
          <a:prstGeom prst="line">
            <a:avLst/>
          </a:prstGeom>
          <a:noFill/>
          <a:ln w="28575">
            <a:solidFill>
              <a:schemeClr val="tx1"/>
            </a:solidFill>
            <a:prstDash val="sysDot"/>
            <a:round/>
            <a:headEnd/>
            <a:tailEnd/>
          </a:ln>
        </p:spPr>
        <p:txBody>
          <a:bodyPr wrap="none" anchor="ctr"/>
          <a:lstStyle/>
          <a:p>
            <a:endParaRPr lang="en-US"/>
          </a:p>
        </p:txBody>
      </p:sp>
      <p:grpSp>
        <p:nvGrpSpPr>
          <p:cNvPr id="2" name="Group 6"/>
          <p:cNvGrpSpPr>
            <a:grpSpLocks/>
          </p:cNvGrpSpPr>
          <p:nvPr/>
        </p:nvGrpSpPr>
        <p:grpSpPr bwMode="auto">
          <a:xfrm>
            <a:off x="1295400" y="1712913"/>
            <a:ext cx="5926138" cy="1371600"/>
            <a:chOff x="251" y="2208"/>
            <a:chExt cx="3733" cy="864"/>
          </a:xfrm>
        </p:grpSpPr>
        <p:sp>
          <p:nvSpPr>
            <p:cNvPr id="184327" name="Line 7"/>
            <p:cNvSpPr>
              <a:spLocks noChangeShapeType="1"/>
            </p:cNvSpPr>
            <p:nvPr/>
          </p:nvSpPr>
          <p:spPr bwMode="auto">
            <a:xfrm>
              <a:off x="790" y="2408"/>
              <a:ext cx="1152" cy="192"/>
            </a:xfrm>
            <a:prstGeom prst="line">
              <a:avLst/>
            </a:prstGeom>
            <a:noFill/>
            <a:ln w="9525">
              <a:solidFill>
                <a:schemeClr val="tx1"/>
              </a:solidFill>
              <a:round/>
              <a:headEnd/>
              <a:tailEnd type="stealth" w="med" len="med"/>
            </a:ln>
          </p:spPr>
          <p:txBody>
            <a:bodyPr wrap="none" anchor="ctr"/>
            <a:lstStyle/>
            <a:p>
              <a:endParaRPr lang="en-US"/>
            </a:p>
          </p:txBody>
        </p:sp>
        <p:sp>
          <p:nvSpPr>
            <p:cNvPr id="184328" name="Rectangle 8"/>
            <p:cNvSpPr>
              <a:spLocks noChangeArrowheads="1"/>
            </p:cNvSpPr>
            <p:nvPr/>
          </p:nvSpPr>
          <p:spPr bwMode="auto">
            <a:xfrm>
              <a:off x="251" y="2208"/>
              <a:ext cx="2310" cy="237"/>
            </a:xfrm>
            <a:prstGeom prst="rect">
              <a:avLst/>
            </a:prstGeom>
            <a:noFill/>
            <a:ln w="9525">
              <a:solidFill>
                <a:schemeClr val="bg1"/>
              </a:solidFill>
              <a:miter lim="800000"/>
              <a:headEnd/>
              <a:tailEnd/>
            </a:ln>
          </p:spPr>
          <p:txBody>
            <a:bodyPr wrap="none">
              <a:spAutoFit/>
            </a:bodyPr>
            <a:lstStyle/>
            <a:p>
              <a:pPr eaLnBrk="0" hangingPunct="0"/>
              <a:r>
                <a:rPr lang="en-US" b="0"/>
                <a:t>(3+1)-dim </a:t>
              </a:r>
              <a:r>
                <a:rPr lang="en-US" b="0">
                  <a:ea typeface="MS PGothic" pitchFamily="34" charset="-128"/>
                </a:rPr>
                <a:t>world at </a:t>
              </a:r>
              <a:r>
                <a:rPr lang="en-US" b="0">
                  <a:solidFill>
                    <a:srgbClr val="FF0000"/>
                  </a:solidFill>
                  <a:ea typeface="MS PGothic" pitchFamily="34" charset="-128"/>
                </a:rPr>
                <a:t>temperature T</a:t>
              </a:r>
              <a:r>
                <a:rPr lang="en-US" b="0">
                  <a:ea typeface="MS PGothic" pitchFamily="34" charset="-128"/>
                </a:rPr>
                <a:t>, </a:t>
              </a:r>
            </a:p>
          </p:txBody>
        </p:sp>
        <p:sp>
          <p:nvSpPr>
            <p:cNvPr id="184329" name="AutoShape 9"/>
            <p:cNvSpPr>
              <a:spLocks noChangeArrowheads="1"/>
            </p:cNvSpPr>
            <p:nvPr/>
          </p:nvSpPr>
          <p:spPr bwMode="auto">
            <a:xfrm>
              <a:off x="672" y="2640"/>
              <a:ext cx="3312" cy="432"/>
            </a:xfrm>
            <a:prstGeom prst="parallelogram">
              <a:avLst>
                <a:gd name="adj" fmla="val 191667"/>
              </a:avLst>
            </a:prstGeom>
            <a:solidFill>
              <a:schemeClr val="accent1"/>
            </a:solidFill>
            <a:ln w="9525">
              <a:solidFill>
                <a:schemeClr val="bg1"/>
              </a:solidFill>
              <a:miter lim="800000"/>
              <a:headEnd/>
              <a:tailEnd/>
            </a:ln>
          </p:spPr>
          <p:txBody>
            <a:bodyPr wrap="none" anchor="ctr"/>
            <a:lstStyle/>
            <a:p>
              <a:endParaRPr lang="en-US"/>
            </a:p>
          </p:txBody>
        </p:sp>
      </p:grpSp>
      <p:sp>
        <p:nvSpPr>
          <p:cNvPr id="184330" name="Text Box 10"/>
          <p:cNvSpPr txBox="1">
            <a:spLocks noChangeArrowheads="1"/>
          </p:cNvSpPr>
          <p:nvPr/>
        </p:nvSpPr>
        <p:spPr bwMode="auto">
          <a:xfrm>
            <a:off x="1073150" y="4191000"/>
            <a:ext cx="1670050" cy="366713"/>
          </a:xfrm>
          <a:prstGeom prst="rect">
            <a:avLst/>
          </a:prstGeom>
          <a:noFill/>
          <a:ln w="9525">
            <a:noFill/>
            <a:miter lim="800000"/>
            <a:headEnd/>
            <a:tailEnd/>
          </a:ln>
          <a:effectLst/>
        </p:spPr>
        <p:txBody>
          <a:bodyPr wrap="none">
            <a:spAutoFit/>
          </a:bodyPr>
          <a:lstStyle/>
          <a:p>
            <a:r>
              <a:rPr lang="en-US">
                <a:solidFill>
                  <a:srgbClr val="FF0000"/>
                </a:solidFill>
              </a:rPr>
              <a:t>event horizon</a:t>
            </a:r>
          </a:p>
        </p:txBody>
      </p:sp>
      <p:sp>
        <p:nvSpPr>
          <p:cNvPr id="184331" name="Oval 11"/>
          <p:cNvSpPr>
            <a:spLocks noChangeArrowheads="1"/>
          </p:cNvSpPr>
          <p:nvPr/>
        </p:nvSpPr>
        <p:spPr bwMode="auto">
          <a:xfrm>
            <a:off x="3276600" y="2779713"/>
            <a:ext cx="76200" cy="152400"/>
          </a:xfrm>
          <a:prstGeom prst="ellipse">
            <a:avLst/>
          </a:prstGeom>
          <a:solidFill>
            <a:srgbClr val="FF0000"/>
          </a:solidFill>
          <a:ln w="9525">
            <a:solidFill>
              <a:schemeClr val="tx1"/>
            </a:solidFill>
            <a:round/>
            <a:headEnd/>
            <a:tailEnd/>
          </a:ln>
          <a:effectLst/>
        </p:spPr>
        <p:txBody>
          <a:bodyPr wrap="none" anchor="ctr"/>
          <a:lstStyle/>
          <a:p>
            <a:endParaRPr lang="en-US"/>
          </a:p>
        </p:txBody>
      </p:sp>
      <p:grpSp>
        <p:nvGrpSpPr>
          <p:cNvPr id="3" name="Group 12"/>
          <p:cNvGrpSpPr>
            <a:grpSpLocks/>
          </p:cNvGrpSpPr>
          <p:nvPr/>
        </p:nvGrpSpPr>
        <p:grpSpPr bwMode="auto">
          <a:xfrm>
            <a:off x="4114800" y="2779713"/>
            <a:ext cx="609600" cy="457200"/>
            <a:chOff x="2544" y="1920"/>
            <a:chExt cx="384" cy="288"/>
          </a:xfrm>
        </p:grpSpPr>
        <p:sp>
          <p:nvSpPr>
            <p:cNvPr id="184333" name="Oval 13"/>
            <p:cNvSpPr>
              <a:spLocks noChangeArrowheads="1"/>
            </p:cNvSpPr>
            <p:nvPr/>
          </p:nvSpPr>
          <p:spPr bwMode="auto">
            <a:xfrm>
              <a:off x="2544" y="1920"/>
              <a:ext cx="48" cy="96"/>
            </a:xfrm>
            <a:prstGeom prst="ellipse">
              <a:avLst/>
            </a:prstGeom>
            <a:solidFill>
              <a:srgbClr val="FF0000"/>
            </a:solidFill>
            <a:ln w="9525">
              <a:solidFill>
                <a:schemeClr val="tx1"/>
              </a:solidFill>
              <a:round/>
              <a:headEnd/>
              <a:tailEnd/>
            </a:ln>
            <a:effectLst/>
          </p:spPr>
          <p:txBody>
            <a:bodyPr wrap="none" anchor="ctr"/>
            <a:lstStyle/>
            <a:p>
              <a:endParaRPr lang="en-US"/>
            </a:p>
          </p:txBody>
        </p:sp>
        <p:sp>
          <p:nvSpPr>
            <p:cNvPr id="184334" name="Oval 14"/>
            <p:cNvSpPr>
              <a:spLocks noChangeArrowheads="1"/>
            </p:cNvSpPr>
            <p:nvPr/>
          </p:nvSpPr>
          <p:spPr bwMode="auto">
            <a:xfrm>
              <a:off x="2880" y="1920"/>
              <a:ext cx="48" cy="96"/>
            </a:xfrm>
            <a:prstGeom prst="ellipse">
              <a:avLst/>
            </a:prstGeom>
            <a:solidFill>
              <a:srgbClr val="0000FF"/>
            </a:solidFill>
            <a:ln w="9525">
              <a:solidFill>
                <a:schemeClr val="tx1"/>
              </a:solidFill>
              <a:round/>
              <a:headEnd/>
              <a:tailEnd/>
            </a:ln>
            <a:effectLst/>
          </p:spPr>
          <p:txBody>
            <a:bodyPr wrap="none" anchor="ctr"/>
            <a:lstStyle/>
            <a:p>
              <a:endParaRPr lang="en-US"/>
            </a:p>
          </p:txBody>
        </p:sp>
        <p:sp>
          <p:nvSpPr>
            <p:cNvPr id="184335" name="Freeform 15"/>
            <p:cNvSpPr>
              <a:spLocks/>
            </p:cNvSpPr>
            <p:nvPr/>
          </p:nvSpPr>
          <p:spPr bwMode="auto">
            <a:xfrm>
              <a:off x="2592" y="1968"/>
              <a:ext cx="288" cy="240"/>
            </a:xfrm>
            <a:custGeom>
              <a:avLst/>
              <a:gdLst/>
              <a:ahLst/>
              <a:cxnLst>
                <a:cxn ang="0">
                  <a:pos x="0" y="0"/>
                </a:cxn>
                <a:cxn ang="0">
                  <a:pos x="96" y="240"/>
                </a:cxn>
                <a:cxn ang="0">
                  <a:pos x="288" y="0"/>
                </a:cxn>
              </a:cxnLst>
              <a:rect l="0" t="0" r="r" b="b"/>
              <a:pathLst>
                <a:path w="288" h="240">
                  <a:moveTo>
                    <a:pt x="0" y="0"/>
                  </a:moveTo>
                  <a:cubicBezTo>
                    <a:pt x="24" y="120"/>
                    <a:pt x="48" y="240"/>
                    <a:pt x="96" y="240"/>
                  </a:cubicBezTo>
                  <a:cubicBezTo>
                    <a:pt x="144" y="240"/>
                    <a:pt x="256" y="40"/>
                    <a:pt x="288" y="0"/>
                  </a:cubicBezTo>
                </a:path>
              </a:pathLst>
            </a:custGeom>
            <a:noFill/>
            <a:ln w="9525">
              <a:solidFill>
                <a:schemeClr val="tx1"/>
              </a:solidFill>
              <a:round/>
              <a:headEnd/>
              <a:tailEnd/>
            </a:ln>
            <a:effectLst/>
          </p:spPr>
          <p:txBody>
            <a:bodyPr/>
            <a:lstStyle/>
            <a:p>
              <a:endParaRPr lang="en-US"/>
            </a:p>
          </p:txBody>
        </p:sp>
      </p:grpSp>
      <p:grpSp>
        <p:nvGrpSpPr>
          <p:cNvPr id="4" name="Group 16"/>
          <p:cNvGrpSpPr>
            <a:grpSpLocks/>
          </p:cNvGrpSpPr>
          <p:nvPr/>
        </p:nvGrpSpPr>
        <p:grpSpPr bwMode="auto">
          <a:xfrm>
            <a:off x="3657600" y="2779713"/>
            <a:ext cx="1447800" cy="1295400"/>
            <a:chOff x="2304" y="1920"/>
            <a:chExt cx="912" cy="816"/>
          </a:xfrm>
        </p:grpSpPr>
        <p:sp>
          <p:nvSpPr>
            <p:cNvPr id="184337" name="Oval 17"/>
            <p:cNvSpPr>
              <a:spLocks noChangeArrowheads="1"/>
            </p:cNvSpPr>
            <p:nvPr/>
          </p:nvSpPr>
          <p:spPr bwMode="auto">
            <a:xfrm>
              <a:off x="2304" y="1920"/>
              <a:ext cx="48" cy="96"/>
            </a:xfrm>
            <a:prstGeom prst="ellipse">
              <a:avLst/>
            </a:prstGeom>
            <a:solidFill>
              <a:srgbClr val="FF0000"/>
            </a:solidFill>
            <a:ln w="9525">
              <a:solidFill>
                <a:schemeClr val="tx1"/>
              </a:solidFill>
              <a:round/>
              <a:headEnd/>
              <a:tailEnd/>
            </a:ln>
            <a:effectLst/>
          </p:spPr>
          <p:txBody>
            <a:bodyPr wrap="none" anchor="ctr"/>
            <a:lstStyle/>
            <a:p>
              <a:endParaRPr lang="en-US"/>
            </a:p>
          </p:txBody>
        </p:sp>
        <p:sp>
          <p:nvSpPr>
            <p:cNvPr id="184338" name="Oval 18"/>
            <p:cNvSpPr>
              <a:spLocks noChangeArrowheads="1"/>
            </p:cNvSpPr>
            <p:nvPr/>
          </p:nvSpPr>
          <p:spPr bwMode="auto">
            <a:xfrm>
              <a:off x="3168" y="1920"/>
              <a:ext cx="48" cy="96"/>
            </a:xfrm>
            <a:prstGeom prst="ellipse">
              <a:avLst/>
            </a:prstGeom>
            <a:solidFill>
              <a:srgbClr val="0000FF"/>
            </a:solidFill>
            <a:ln w="9525">
              <a:solidFill>
                <a:schemeClr val="tx1"/>
              </a:solidFill>
              <a:round/>
              <a:headEnd/>
              <a:tailEnd/>
            </a:ln>
            <a:effectLst/>
          </p:spPr>
          <p:txBody>
            <a:bodyPr wrap="none" anchor="ctr"/>
            <a:lstStyle/>
            <a:p>
              <a:endParaRPr lang="en-US"/>
            </a:p>
          </p:txBody>
        </p:sp>
        <p:sp>
          <p:nvSpPr>
            <p:cNvPr id="184339" name="Freeform 19"/>
            <p:cNvSpPr>
              <a:spLocks/>
            </p:cNvSpPr>
            <p:nvPr/>
          </p:nvSpPr>
          <p:spPr bwMode="auto">
            <a:xfrm>
              <a:off x="2352" y="1968"/>
              <a:ext cx="816" cy="768"/>
            </a:xfrm>
            <a:custGeom>
              <a:avLst/>
              <a:gdLst/>
              <a:ahLst/>
              <a:cxnLst>
                <a:cxn ang="0">
                  <a:pos x="0" y="0"/>
                </a:cxn>
                <a:cxn ang="0">
                  <a:pos x="336" y="768"/>
                </a:cxn>
                <a:cxn ang="0">
                  <a:pos x="816" y="0"/>
                </a:cxn>
              </a:cxnLst>
              <a:rect l="0" t="0" r="r" b="b"/>
              <a:pathLst>
                <a:path w="816" h="768">
                  <a:moveTo>
                    <a:pt x="0" y="0"/>
                  </a:moveTo>
                  <a:cubicBezTo>
                    <a:pt x="100" y="384"/>
                    <a:pt x="200" y="768"/>
                    <a:pt x="336" y="768"/>
                  </a:cubicBezTo>
                  <a:cubicBezTo>
                    <a:pt x="472" y="768"/>
                    <a:pt x="644" y="384"/>
                    <a:pt x="816" y="0"/>
                  </a:cubicBezTo>
                </a:path>
              </a:pathLst>
            </a:custGeom>
            <a:noFill/>
            <a:ln w="9525">
              <a:solidFill>
                <a:schemeClr val="tx1"/>
              </a:solidFill>
              <a:round/>
              <a:headEnd/>
              <a:tailEnd/>
            </a:ln>
            <a:effectLst/>
          </p:spPr>
          <p:txBody>
            <a:bodyPr/>
            <a:lstStyle/>
            <a:p>
              <a:endParaRPr lang="en-US"/>
            </a:p>
          </p:txBody>
        </p:sp>
      </p:grpSp>
      <p:sp>
        <p:nvSpPr>
          <p:cNvPr id="184340" name="Oval 20"/>
          <p:cNvSpPr>
            <a:spLocks noChangeArrowheads="1"/>
          </p:cNvSpPr>
          <p:nvPr/>
        </p:nvSpPr>
        <p:spPr bwMode="auto">
          <a:xfrm>
            <a:off x="5562600" y="2779713"/>
            <a:ext cx="76200" cy="152400"/>
          </a:xfrm>
          <a:prstGeom prst="ellipse">
            <a:avLst/>
          </a:prstGeom>
          <a:solidFill>
            <a:srgbClr val="0000FF"/>
          </a:solidFill>
          <a:ln w="9525">
            <a:solidFill>
              <a:schemeClr val="tx1"/>
            </a:solidFill>
            <a:round/>
            <a:headEnd/>
            <a:tailEnd/>
          </a:ln>
          <a:effectLst/>
        </p:spPr>
        <p:txBody>
          <a:bodyPr wrap="none" anchor="ctr"/>
          <a:lstStyle/>
          <a:p>
            <a:endParaRPr lang="en-US"/>
          </a:p>
        </p:txBody>
      </p:sp>
      <p:sp>
        <p:nvSpPr>
          <p:cNvPr id="184341" name="Line 21"/>
          <p:cNvSpPr>
            <a:spLocks noChangeShapeType="1"/>
          </p:cNvSpPr>
          <p:nvPr/>
        </p:nvSpPr>
        <p:spPr bwMode="auto">
          <a:xfrm>
            <a:off x="3314700" y="2932113"/>
            <a:ext cx="0" cy="1295400"/>
          </a:xfrm>
          <a:prstGeom prst="line">
            <a:avLst/>
          </a:prstGeom>
          <a:noFill/>
          <a:ln w="9525">
            <a:solidFill>
              <a:schemeClr val="tx1"/>
            </a:solidFill>
            <a:round/>
            <a:headEnd/>
            <a:tailEnd/>
          </a:ln>
          <a:effectLst/>
        </p:spPr>
        <p:txBody>
          <a:bodyPr/>
          <a:lstStyle/>
          <a:p>
            <a:endParaRPr lang="en-US"/>
          </a:p>
        </p:txBody>
      </p:sp>
      <p:sp>
        <p:nvSpPr>
          <p:cNvPr id="184342" name="Line 22"/>
          <p:cNvSpPr>
            <a:spLocks noChangeShapeType="1"/>
          </p:cNvSpPr>
          <p:nvPr/>
        </p:nvSpPr>
        <p:spPr bwMode="auto">
          <a:xfrm>
            <a:off x="5600700" y="2855913"/>
            <a:ext cx="0" cy="1371600"/>
          </a:xfrm>
          <a:prstGeom prst="line">
            <a:avLst/>
          </a:prstGeom>
          <a:noFill/>
          <a:ln w="9525">
            <a:solidFill>
              <a:schemeClr val="tx1"/>
            </a:solidFill>
            <a:round/>
            <a:headEnd/>
            <a:tailEnd/>
          </a:ln>
          <a:effectLst/>
        </p:spPr>
        <p:txBody>
          <a:bodyPr/>
          <a:lstStyle/>
          <a:p>
            <a:endParaRPr lang="en-US"/>
          </a:p>
        </p:txBody>
      </p:sp>
      <p:sp>
        <p:nvSpPr>
          <p:cNvPr id="184343" name="Line 23"/>
          <p:cNvSpPr>
            <a:spLocks noChangeShapeType="1"/>
          </p:cNvSpPr>
          <p:nvPr/>
        </p:nvSpPr>
        <p:spPr bwMode="auto">
          <a:xfrm flipH="1" flipV="1">
            <a:off x="3429000" y="4379913"/>
            <a:ext cx="609600" cy="762000"/>
          </a:xfrm>
          <a:prstGeom prst="line">
            <a:avLst/>
          </a:prstGeom>
          <a:noFill/>
          <a:ln w="9525">
            <a:solidFill>
              <a:schemeClr val="tx1"/>
            </a:solidFill>
            <a:round/>
            <a:headEnd/>
            <a:tailEnd type="triangle" w="med" len="med"/>
          </a:ln>
          <a:effectLst/>
        </p:spPr>
        <p:txBody>
          <a:bodyPr/>
          <a:lstStyle/>
          <a:p>
            <a:endParaRPr lang="en-US"/>
          </a:p>
        </p:txBody>
      </p:sp>
      <p:sp>
        <p:nvSpPr>
          <p:cNvPr id="184344" name="Line 24"/>
          <p:cNvSpPr>
            <a:spLocks noChangeShapeType="1"/>
          </p:cNvSpPr>
          <p:nvPr/>
        </p:nvSpPr>
        <p:spPr bwMode="auto">
          <a:xfrm flipV="1">
            <a:off x="4267200" y="4303713"/>
            <a:ext cx="1295400" cy="838200"/>
          </a:xfrm>
          <a:prstGeom prst="line">
            <a:avLst/>
          </a:prstGeom>
          <a:noFill/>
          <a:ln w="9525">
            <a:solidFill>
              <a:schemeClr val="tx1"/>
            </a:solidFill>
            <a:round/>
            <a:headEnd/>
            <a:tailEnd type="triangle" w="med" len="med"/>
          </a:ln>
          <a:effectLst/>
        </p:spPr>
        <p:txBody>
          <a:bodyPr/>
          <a:lstStyle/>
          <a:p>
            <a:endParaRPr lang="en-US"/>
          </a:p>
        </p:txBody>
      </p:sp>
      <p:sp>
        <p:nvSpPr>
          <p:cNvPr id="184345" name="Text Box 25"/>
          <p:cNvSpPr txBox="1">
            <a:spLocks noChangeArrowheads="1"/>
          </p:cNvSpPr>
          <p:nvPr/>
        </p:nvSpPr>
        <p:spPr bwMode="auto">
          <a:xfrm>
            <a:off x="3489325" y="5181600"/>
            <a:ext cx="3032125" cy="457200"/>
          </a:xfrm>
          <a:prstGeom prst="rect">
            <a:avLst/>
          </a:prstGeom>
          <a:noFill/>
          <a:ln w="9525">
            <a:noFill/>
            <a:miter lim="800000"/>
            <a:headEnd/>
            <a:tailEnd/>
          </a:ln>
          <a:effectLst/>
        </p:spPr>
        <p:txBody>
          <a:bodyPr wrap="none">
            <a:spAutoFit/>
          </a:bodyPr>
          <a:lstStyle/>
          <a:p>
            <a:r>
              <a:rPr lang="en-US" sz="2400" b="0"/>
              <a:t>Quarks are screened</a:t>
            </a:r>
          </a:p>
        </p:txBody>
      </p:sp>
      <p:grpSp>
        <p:nvGrpSpPr>
          <p:cNvPr id="5" name="Group 26"/>
          <p:cNvGrpSpPr>
            <a:grpSpLocks/>
          </p:cNvGrpSpPr>
          <p:nvPr/>
        </p:nvGrpSpPr>
        <p:grpSpPr bwMode="auto">
          <a:xfrm>
            <a:off x="2895600" y="2779713"/>
            <a:ext cx="3124200" cy="1447800"/>
            <a:chOff x="1776" y="1920"/>
            <a:chExt cx="1968" cy="912"/>
          </a:xfrm>
        </p:grpSpPr>
        <p:sp>
          <p:nvSpPr>
            <p:cNvPr id="184347" name="Oval 27"/>
            <p:cNvSpPr>
              <a:spLocks noChangeArrowheads="1"/>
            </p:cNvSpPr>
            <p:nvPr/>
          </p:nvSpPr>
          <p:spPr bwMode="auto">
            <a:xfrm>
              <a:off x="1776" y="1920"/>
              <a:ext cx="48" cy="96"/>
            </a:xfrm>
            <a:prstGeom prst="ellipse">
              <a:avLst/>
            </a:prstGeom>
            <a:solidFill>
              <a:srgbClr val="FF0000"/>
            </a:solidFill>
            <a:ln w="9525">
              <a:solidFill>
                <a:schemeClr val="tx1"/>
              </a:solidFill>
              <a:round/>
              <a:headEnd/>
              <a:tailEnd/>
            </a:ln>
            <a:effectLst/>
          </p:spPr>
          <p:txBody>
            <a:bodyPr wrap="none" anchor="ctr"/>
            <a:lstStyle/>
            <a:p>
              <a:endParaRPr lang="en-US"/>
            </a:p>
          </p:txBody>
        </p:sp>
        <p:sp>
          <p:nvSpPr>
            <p:cNvPr id="184348" name="Line 28"/>
            <p:cNvSpPr>
              <a:spLocks noChangeShapeType="1"/>
            </p:cNvSpPr>
            <p:nvPr/>
          </p:nvSpPr>
          <p:spPr bwMode="auto">
            <a:xfrm>
              <a:off x="1800" y="2016"/>
              <a:ext cx="0" cy="816"/>
            </a:xfrm>
            <a:prstGeom prst="line">
              <a:avLst/>
            </a:prstGeom>
            <a:noFill/>
            <a:ln w="9525">
              <a:solidFill>
                <a:schemeClr val="tx1"/>
              </a:solidFill>
              <a:round/>
              <a:headEnd/>
              <a:tailEnd/>
            </a:ln>
            <a:effectLst/>
          </p:spPr>
          <p:txBody>
            <a:bodyPr/>
            <a:lstStyle/>
            <a:p>
              <a:endParaRPr lang="en-US"/>
            </a:p>
          </p:txBody>
        </p:sp>
        <p:sp>
          <p:nvSpPr>
            <p:cNvPr id="184349" name="Oval 29"/>
            <p:cNvSpPr>
              <a:spLocks noChangeArrowheads="1"/>
            </p:cNvSpPr>
            <p:nvPr/>
          </p:nvSpPr>
          <p:spPr bwMode="auto">
            <a:xfrm>
              <a:off x="3696" y="1920"/>
              <a:ext cx="48" cy="96"/>
            </a:xfrm>
            <a:prstGeom prst="ellipse">
              <a:avLst/>
            </a:prstGeom>
            <a:solidFill>
              <a:srgbClr val="0000FF"/>
            </a:solidFill>
            <a:ln w="9525">
              <a:solidFill>
                <a:schemeClr val="tx1"/>
              </a:solidFill>
              <a:round/>
              <a:headEnd/>
              <a:tailEnd/>
            </a:ln>
            <a:effectLst/>
          </p:spPr>
          <p:txBody>
            <a:bodyPr wrap="none" anchor="ctr"/>
            <a:lstStyle/>
            <a:p>
              <a:endParaRPr lang="en-US"/>
            </a:p>
          </p:txBody>
        </p:sp>
        <p:sp>
          <p:nvSpPr>
            <p:cNvPr id="184350" name="Line 30"/>
            <p:cNvSpPr>
              <a:spLocks noChangeShapeType="1"/>
            </p:cNvSpPr>
            <p:nvPr/>
          </p:nvSpPr>
          <p:spPr bwMode="auto">
            <a:xfrm>
              <a:off x="3720" y="1968"/>
              <a:ext cx="0" cy="864"/>
            </a:xfrm>
            <a:prstGeom prst="line">
              <a:avLst/>
            </a:prstGeom>
            <a:noFill/>
            <a:ln w="9525">
              <a:solidFill>
                <a:schemeClr val="tx1"/>
              </a:solidFill>
              <a:round/>
              <a:headEnd/>
              <a:tailEnd/>
            </a:ln>
            <a:effectLst/>
          </p:spPr>
          <p:txBody>
            <a:bodyPr/>
            <a:lstStyle/>
            <a:p>
              <a:endParaRPr lang="en-US"/>
            </a:p>
          </p:txBody>
        </p:sp>
      </p:grpSp>
      <p:sp>
        <p:nvSpPr>
          <p:cNvPr id="184351" name="Text Box 31"/>
          <p:cNvSpPr txBox="1">
            <a:spLocks noChangeArrowheads="1"/>
          </p:cNvSpPr>
          <p:nvPr/>
        </p:nvSpPr>
        <p:spPr bwMode="auto">
          <a:xfrm>
            <a:off x="4191000" y="2286000"/>
            <a:ext cx="482600" cy="457200"/>
          </a:xfrm>
          <a:prstGeom prst="rect">
            <a:avLst/>
          </a:prstGeom>
          <a:noFill/>
          <a:ln w="9525">
            <a:noFill/>
            <a:miter lim="800000"/>
            <a:headEnd/>
            <a:tailEnd/>
          </a:ln>
          <a:effectLst/>
        </p:spPr>
        <p:txBody>
          <a:bodyPr wrap="none">
            <a:spAutoFit/>
          </a:bodyPr>
          <a:lstStyle/>
          <a:p>
            <a:r>
              <a:rPr lang="en-US" sz="2400"/>
              <a:t>L</a:t>
            </a:r>
            <a:r>
              <a:rPr lang="en-US" sz="2400" baseline="-25000"/>
              <a:t>s</a:t>
            </a:r>
          </a:p>
        </p:txBody>
      </p:sp>
      <p:sp>
        <p:nvSpPr>
          <p:cNvPr id="184354" name="Text Box 34"/>
          <p:cNvSpPr txBox="1">
            <a:spLocks noChangeArrowheads="1"/>
          </p:cNvSpPr>
          <p:nvPr/>
        </p:nvSpPr>
        <p:spPr bwMode="auto">
          <a:xfrm>
            <a:off x="819150" y="5829300"/>
            <a:ext cx="3201988" cy="457200"/>
          </a:xfrm>
          <a:prstGeom prst="rect">
            <a:avLst/>
          </a:prstGeom>
          <a:noFill/>
          <a:ln w="9525">
            <a:noFill/>
            <a:miter lim="800000"/>
            <a:headEnd/>
            <a:tailEnd/>
          </a:ln>
          <a:effectLst/>
        </p:spPr>
        <p:txBody>
          <a:bodyPr wrap="none">
            <a:spAutoFit/>
          </a:bodyPr>
          <a:lstStyle/>
          <a:p>
            <a:r>
              <a:rPr lang="en-US" sz="2400" b="0">
                <a:latin typeface="Lucida Calligraphy" pitchFamily="66" charset="0"/>
              </a:rPr>
              <a:t>N</a:t>
            </a:r>
            <a:r>
              <a:rPr lang="en-US" sz="2400" b="0"/>
              <a:t>=4 :                         ,</a:t>
            </a:r>
          </a:p>
        </p:txBody>
      </p:sp>
      <p:sp>
        <p:nvSpPr>
          <p:cNvPr id="184355" name="Text Box 35"/>
          <p:cNvSpPr txBox="1">
            <a:spLocks noChangeArrowheads="1"/>
          </p:cNvSpPr>
          <p:nvPr/>
        </p:nvSpPr>
        <p:spPr bwMode="auto">
          <a:xfrm>
            <a:off x="4098925" y="5830888"/>
            <a:ext cx="2233613" cy="457200"/>
          </a:xfrm>
          <a:prstGeom prst="rect">
            <a:avLst/>
          </a:prstGeom>
          <a:noFill/>
          <a:ln w="9525">
            <a:noFill/>
            <a:miter lim="800000"/>
            <a:headEnd/>
            <a:tailEnd/>
          </a:ln>
          <a:effectLst/>
        </p:spPr>
        <p:txBody>
          <a:bodyPr wrap="none">
            <a:spAutoFit/>
          </a:bodyPr>
          <a:lstStyle/>
          <a:p>
            <a:r>
              <a:rPr lang="en-US" sz="2400" b="0"/>
              <a:t>QCD (2 flavor):</a:t>
            </a:r>
          </a:p>
        </p:txBody>
      </p:sp>
      <p:graphicFrame>
        <p:nvGraphicFramePr>
          <p:cNvPr id="184356" name="Object 36"/>
          <p:cNvGraphicFramePr>
            <a:graphicFrameLocks noChangeAspect="1"/>
          </p:cNvGraphicFramePr>
          <p:nvPr>
            <p:ph sz="half" idx="2"/>
          </p:nvPr>
        </p:nvGraphicFramePr>
        <p:xfrm>
          <a:off x="6553200" y="5868988"/>
          <a:ext cx="1441450" cy="455612"/>
        </p:xfrm>
        <a:graphic>
          <a:graphicData uri="http://schemas.openxmlformats.org/presentationml/2006/ole">
            <p:oleObj spid="_x0000_s378883" name="Equation" r:id="rId5" imgW="723600" imgH="228600" progId="">
              <p:embed/>
            </p:oleObj>
          </a:graphicData>
        </a:graphic>
      </p:graphicFrame>
      <p:sp>
        <p:nvSpPr>
          <p:cNvPr id="184357" name="Text Box 37"/>
          <p:cNvSpPr txBox="1">
            <a:spLocks noChangeArrowheads="1"/>
          </p:cNvSpPr>
          <p:nvPr/>
        </p:nvSpPr>
        <p:spPr bwMode="auto">
          <a:xfrm>
            <a:off x="4479925" y="6284913"/>
            <a:ext cx="1060450" cy="366712"/>
          </a:xfrm>
          <a:prstGeom prst="rect">
            <a:avLst/>
          </a:prstGeom>
          <a:noFill/>
          <a:ln w="9525">
            <a:noFill/>
            <a:miter lim="800000"/>
            <a:headEnd/>
            <a:tailEnd/>
          </a:ln>
          <a:effectLst/>
        </p:spPr>
        <p:txBody>
          <a:bodyPr wrap="none">
            <a:spAutoFit/>
          </a:bodyPr>
          <a:lstStyle/>
          <a:p>
            <a:r>
              <a:rPr lang="en-US"/>
              <a:t>(lattice) </a:t>
            </a:r>
          </a:p>
        </p:txBody>
      </p:sp>
      <p:sp>
        <p:nvSpPr>
          <p:cNvPr id="184359" name="Line 39"/>
          <p:cNvSpPr>
            <a:spLocks noChangeShapeType="1"/>
          </p:cNvSpPr>
          <p:nvPr/>
        </p:nvSpPr>
        <p:spPr bwMode="auto">
          <a:xfrm flipH="1">
            <a:off x="3505200" y="2590800"/>
            <a:ext cx="457200" cy="0"/>
          </a:xfrm>
          <a:prstGeom prst="line">
            <a:avLst/>
          </a:prstGeom>
          <a:noFill/>
          <a:ln w="9525">
            <a:solidFill>
              <a:schemeClr val="tx1"/>
            </a:solidFill>
            <a:round/>
            <a:headEnd/>
            <a:tailEnd type="triangle" w="med" len="med"/>
          </a:ln>
          <a:effectLst/>
        </p:spPr>
        <p:txBody>
          <a:bodyPr/>
          <a:lstStyle/>
          <a:p>
            <a:endParaRPr lang="en-US"/>
          </a:p>
        </p:txBody>
      </p:sp>
      <p:sp>
        <p:nvSpPr>
          <p:cNvPr id="184360" name="Line 40"/>
          <p:cNvSpPr>
            <a:spLocks noChangeShapeType="1"/>
          </p:cNvSpPr>
          <p:nvPr/>
        </p:nvSpPr>
        <p:spPr bwMode="auto">
          <a:xfrm>
            <a:off x="4953000" y="2609850"/>
            <a:ext cx="609600" cy="0"/>
          </a:xfrm>
          <a:prstGeom prst="line">
            <a:avLst/>
          </a:prstGeom>
          <a:noFill/>
          <a:ln w="9525">
            <a:solidFill>
              <a:schemeClr val="tx1"/>
            </a:solidFill>
            <a:round/>
            <a:headEnd/>
            <a:tailEnd type="triangle" w="med" len="med"/>
          </a:ln>
          <a:effectLst/>
        </p:spPr>
        <p:txBody>
          <a:bodyPr/>
          <a:lstStyle/>
          <a:p>
            <a:endParaRPr lang="en-US"/>
          </a:p>
        </p:txBody>
      </p:sp>
      <p:sp>
        <p:nvSpPr>
          <p:cNvPr id="38" name="Text Box 31"/>
          <p:cNvSpPr txBox="1">
            <a:spLocks noChangeArrowheads="1"/>
          </p:cNvSpPr>
          <p:nvPr/>
        </p:nvSpPr>
        <p:spPr bwMode="auto">
          <a:xfrm>
            <a:off x="7375525" y="1179513"/>
            <a:ext cx="1768475" cy="2031325"/>
          </a:xfrm>
          <a:prstGeom prst="rect">
            <a:avLst/>
          </a:prstGeom>
          <a:noFill/>
          <a:ln w="9525">
            <a:noFill/>
            <a:miter lim="800000"/>
            <a:headEnd/>
            <a:tailEnd/>
          </a:ln>
          <a:effectLst/>
        </p:spPr>
        <p:txBody>
          <a:bodyPr>
            <a:spAutoFit/>
          </a:bodyPr>
          <a:lstStyle/>
          <a:p>
            <a:r>
              <a:rPr lang="en-US" b="0" dirty="0" smtClean="0"/>
              <a:t>Rey</a:t>
            </a:r>
            <a:r>
              <a:rPr lang="en-US" b="0" dirty="0"/>
              <a:t>, </a:t>
            </a:r>
            <a:r>
              <a:rPr lang="en-US" b="0" dirty="0" err="1"/>
              <a:t>Theisen</a:t>
            </a:r>
            <a:r>
              <a:rPr lang="en-US" b="0" dirty="0"/>
              <a:t> </a:t>
            </a:r>
          </a:p>
          <a:p>
            <a:r>
              <a:rPr lang="en-US" b="0" dirty="0"/>
              <a:t>Yee</a:t>
            </a:r>
            <a:r>
              <a:rPr lang="en-US" dirty="0"/>
              <a:t>;</a:t>
            </a:r>
          </a:p>
          <a:p>
            <a:r>
              <a:rPr lang="en-US" b="0" dirty="0" err="1"/>
              <a:t>Brandhuber</a:t>
            </a:r>
            <a:r>
              <a:rPr lang="en-US" b="0" dirty="0"/>
              <a:t>, </a:t>
            </a:r>
          </a:p>
          <a:p>
            <a:r>
              <a:rPr lang="en-US" b="0" dirty="0" err="1"/>
              <a:t>Itzhaki</a:t>
            </a:r>
            <a:r>
              <a:rPr lang="en-US" b="0" dirty="0"/>
              <a:t>, </a:t>
            </a:r>
          </a:p>
          <a:p>
            <a:r>
              <a:rPr lang="en-US" b="0" dirty="0" err="1"/>
              <a:t>Sonnenschein</a:t>
            </a:r>
            <a:r>
              <a:rPr lang="en-US" b="0" dirty="0"/>
              <a:t> </a:t>
            </a:r>
          </a:p>
          <a:p>
            <a:r>
              <a:rPr lang="en-US" b="0" dirty="0" err="1"/>
              <a:t>Yankielowicz</a:t>
            </a:r>
            <a:endParaRPr lang="en-US" dirty="0"/>
          </a:p>
          <a:p>
            <a:r>
              <a:rPr lang="en-US"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2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432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8433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8433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8434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8434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8434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4343"/>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8434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8434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84351"/>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84359"/>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8436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84323"/>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84354"/>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84355"/>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184356"/>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843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24" grpId="0" animBg="1"/>
      <p:bldP spid="184325" grpId="0" animBg="1"/>
      <p:bldP spid="184330" grpId="0"/>
      <p:bldP spid="184331" grpId="0" animBg="1"/>
      <p:bldP spid="184340" grpId="0" animBg="1"/>
      <p:bldP spid="184341" grpId="0" animBg="1"/>
      <p:bldP spid="184342" grpId="0" animBg="1"/>
      <p:bldP spid="184343" grpId="0" animBg="1"/>
      <p:bldP spid="184344" grpId="0" animBg="1"/>
      <p:bldP spid="184345" grpId="0"/>
      <p:bldP spid="184351" grpId="0"/>
      <p:bldP spid="184354" grpId="0"/>
      <p:bldP spid="184355" grpId="0"/>
      <p:bldP spid="184357" grpId="0"/>
      <p:bldP spid="184359" grpId="0" animBg="1"/>
      <p:bldP spid="184360"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28600"/>
            <a:ext cx="8229600" cy="792163"/>
          </a:xfrm>
        </p:spPr>
        <p:txBody>
          <a:bodyPr/>
          <a:lstStyle/>
          <a:p>
            <a:r>
              <a:rPr lang="en-US" dirty="0">
                <a:solidFill>
                  <a:srgbClr val="3333FF"/>
                </a:solidFill>
              </a:rPr>
              <a:t>Finite velocity scaling</a:t>
            </a:r>
          </a:p>
        </p:txBody>
      </p:sp>
      <p:sp>
        <p:nvSpPr>
          <p:cNvPr id="24580" name="Line 4"/>
          <p:cNvSpPr>
            <a:spLocks noChangeShapeType="1"/>
          </p:cNvSpPr>
          <p:nvPr/>
        </p:nvSpPr>
        <p:spPr bwMode="auto">
          <a:xfrm>
            <a:off x="6908800" y="1935162"/>
            <a:ext cx="0" cy="1752600"/>
          </a:xfrm>
          <a:prstGeom prst="line">
            <a:avLst/>
          </a:prstGeom>
          <a:noFill/>
          <a:ln w="38100">
            <a:solidFill>
              <a:schemeClr val="tx1"/>
            </a:solidFill>
            <a:round/>
            <a:headEnd/>
            <a:tailEnd type="triangle" w="med" len="med"/>
          </a:ln>
        </p:spPr>
        <p:txBody>
          <a:bodyPr wrap="none" anchor="ctr"/>
          <a:lstStyle/>
          <a:p>
            <a:endParaRPr lang="en-US"/>
          </a:p>
        </p:txBody>
      </p:sp>
      <p:sp>
        <p:nvSpPr>
          <p:cNvPr id="24581" name="Line 5"/>
          <p:cNvSpPr>
            <a:spLocks noChangeShapeType="1"/>
          </p:cNvSpPr>
          <p:nvPr/>
        </p:nvSpPr>
        <p:spPr bwMode="auto">
          <a:xfrm>
            <a:off x="1905000" y="3697287"/>
            <a:ext cx="5029200" cy="0"/>
          </a:xfrm>
          <a:prstGeom prst="line">
            <a:avLst/>
          </a:prstGeom>
          <a:noFill/>
          <a:ln w="28575">
            <a:solidFill>
              <a:schemeClr val="tx1"/>
            </a:solidFill>
            <a:prstDash val="sysDot"/>
            <a:round/>
            <a:headEnd/>
            <a:tailEnd/>
          </a:ln>
        </p:spPr>
        <p:txBody>
          <a:bodyPr wrap="none" anchor="ctr"/>
          <a:lstStyle/>
          <a:p>
            <a:endParaRPr lang="en-US"/>
          </a:p>
        </p:txBody>
      </p:sp>
      <p:sp>
        <p:nvSpPr>
          <p:cNvPr id="24582" name="AutoShape 6"/>
          <p:cNvSpPr>
            <a:spLocks noChangeArrowheads="1"/>
          </p:cNvSpPr>
          <p:nvPr/>
        </p:nvSpPr>
        <p:spPr bwMode="auto">
          <a:xfrm>
            <a:off x="1651000" y="2286000"/>
            <a:ext cx="5257800" cy="685800"/>
          </a:xfrm>
          <a:prstGeom prst="parallelogram">
            <a:avLst>
              <a:gd name="adj" fmla="val 191667"/>
            </a:avLst>
          </a:prstGeom>
          <a:solidFill>
            <a:schemeClr val="accent1"/>
          </a:solidFill>
          <a:ln w="9525">
            <a:solidFill>
              <a:schemeClr val="bg1"/>
            </a:solidFill>
            <a:miter lim="800000"/>
            <a:headEnd/>
            <a:tailEnd/>
          </a:ln>
        </p:spPr>
        <p:txBody>
          <a:bodyPr wrap="none" anchor="ctr"/>
          <a:lstStyle/>
          <a:p>
            <a:endParaRPr lang="en-US"/>
          </a:p>
        </p:txBody>
      </p:sp>
      <p:sp>
        <p:nvSpPr>
          <p:cNvPr id="24583" name="Freeform 7"/>
          <p:cNvSpPr>
            <a:spLocks/>
          </p:cNvSpPr>
          <p:nvPr/>
        </p:nvSpPr>
        <p:spPr bwMode="auto">
          <a:xfrm>
            <a:off x="3251200" y="2667000"/>
            <a:ext cx="914400" cy="838200"/>
          </a:xfrm>
          <a:custGeom>
            <a:avLst/>
            <a:gdLst/>
            <a:ahLst/>
            <a:cxnLst>
              <a:cxn ang="0">
                <a:pos x="0" y="0"/>
              </a:cxn>
              <a:cxn ang="0">
                <a:pos x="192" y="432"/>
              </a:cxn>
              <a:cxn ang="0">
                <a:pos x="528" y="0"/>
              </a:cxn>
            </a:cxnLst>
            <a:rect l="0" t="0" r="r" b="b"/>
            <a:pathLst>
              <a:path w="528" h="432">
                <a:moveTo>
                  <a:pt x="0" y="0"/>
                </a:moveTo>
                <a:cubicBezTo>
                  <a:pt x="52" y="216"/>
                  <a:pt x="104" y="432"/>
                  <a:pt x="192" y="432"/>
                </a:cubicBezTo>
                <a:cubicBezTo>
                  <a:pt x="280" y="432"/>
                  <a:pt x="404" y="216"/>
                  <a:pt x="528" y="0"/>
                </a:cubicBezTo>
              </a:path>
            </a:pathLst>
          </a:custGeom>
          <a:noFill/>
          <a:ln w="9525">
            <a:solidFill>
              <a:srgbClr val="0000FF"/>
            </a:solidFill>
            <a:round/>
            <a:headEnd/>
            <a:tailEnd/>
          </a:ln>
          <a:effectLst/>
        </p:spPr>
        <p:txBody>
          <a:bodyPr/>
          <a:lstStyle/>
          <a:p>
            <a:endParaRPr lang="en-US"/>
          </a:p>
        </p:txBody>
      </p:sp>
      <p:sp>
        <p:nvSpPr>
          <p:cNvPr id="24584" name="Line 8"/>
          <p:cNvSpPr>
            <a:spLocks noChangeShapeType="1"/>
          </p:cNvSpPr>
          <p:nvPr/>
        </p:nvSpPr>
        <p:spPr bwMode="auto">
          <a:xfrm flipV="1">
            <a:off x="2420937" y="3048000"/>
            <a:ext cx="838200" cy="228600"/>
          </a:xfrm>
          <a:prstGeom prst="line">
            <a:avLst/>
          </a:prstGeom>
          <a:noFill/>
          <a:ln w="9525">
            <a:solidFill>
              <a:schemeClr val="tx1"/>
            </a:solidFill>
            <a:round/>
            <a:headEnd/>
            <a:tailEnd type="triangle" w="med" len="med"/>
          </a:ln>
          <a:effectLst/>
        </p:spPr>
        <p:txBody>
          <a:bodyPr/>
          <a:lstStyle/>
          <a:p>
            <a:endParaRPr lang="en-US"/>
          </a:p>
        </p:txBody>
      </p:sp>
      <p:sp>
        <p:nvSpPr>
          <p:cNvPr id="24585" name="Text Box 9"/>
          <p:cNvSpPr txBox="1">
            <a:spLocks noChangeArrowheads="1"/>
          </p:cNvSpPr>
          <p:nvPr/>
        </p:nvSpPr>
        <p:spPr bwMode="auto">
          <a:xfrm>
            <a:off x="-17463" y="2895600"/>
            <a:ext cx="2471738" cy="701675"/>
          </a:xfrm>
          <a:prstGeom prst="rect">
            <a:avLst/>
          </a:prstGeom>
          <a:noFill/>
          <a:ln w="9525">
            <a:noFill/>
            <a:miter lim="800000"/>
            <a:headEnd/>
            <a:tailEnd/>
          </a:ln>
          <a:effectLst/>
        </p:spPr>
        <p:txBody>
          <a:bodyPr wrap="none">
            <a:spAutoFit/>
          </a:bodyPr>
          <a:lstStyle/>
          <a:p>
            <a:r>
              <a:rPr lang="en-US" sz="2000">
                <a:solidFill>
                  <a:srgbClr val="FF0000"/>
                </a:solidFill>
              </a:rPr>
              <a:t>Finding string shape</a:t>
            </a:r>
          </a:p>
          <a:p>
            <a:r>
              <a:rPr lang="en-US" sz="2000">
                <a:solidFill>
                  <a:srgbClr val="FF0000"/>
                </a:solidFill>
              </a:rPr>
              <a:t>of minimal energy</a:t>
            </a:r>
          </a:p>
        </p:txBody>
      </p:sp>
      <p:grpSp>
        <p:nvGrpSpPr>
          <p:cNvPr id="2" name="Group 10"/>
          <p:cNvGrpSpPr>
            <a:grpSpLocks/>
          </p:cNvGrpSpPr>
          <p:nvPr/>
        </p:nvGrpSpPr>
        <p:grpSpPr bwMode="auto">
          <a:xfrm>
            <a:off x="3214687" y="2347912"/>
            <a:ext cx="855663" cy="338138"/>
            <a:chOff x="1945" y="1200"/>
            <a:chExt cx="539" cy="213"/>
          </a:xfrm>
        </p:grpSpPr>
        <p:sp>
          <p:nvSpPr>
            <p:cNvPr id="24587" name="Oval 11"/>
            <p:cNvSpPr>
              <a:spLocks noChangeArrowheads="1"/>
            </p:cNvSpPr>
            <p:nvPr/>
          </p:nvSpPr>
          <p:spPr bwMode="auto">
            <a:xfrm>
              <a:off x="1945" y="1365"/>
              <a:ext cx="48" cy="48"/>
            </a:xfrm>
            <a:prstGeom prst="ellipse">
              <a:avLst/>
            </a:prstGeom>
            <a:solidFill>
              <a:srgbClr val="FF0000"/>
            </a:solidFill>
            <a:ln w="9525">
              <a:solidFill>
                <a:schemeClr val="tx1"/>
              </a:solidFill>
              <a:round/>
              <a:headEnd/>
              <a:tailEnd/>
            </a:ln>
            <a:effectLst/>
          </p:spPr>
          <p:txBody>
            <a:bodyPr wrap="none" anchor="ctr"/>
            <a:lstStyle/>
            <a:p>
              <a:endParaRPr lang="en-US"/>
            </a:p>
          </p:txBody>
        </p:sp>
        <p:sp>
          <p:nvSpPr>
            <p:cNvPr id="24588" name="Line 12"/>
            <p:cNvSpPr>
              <a:spLocks noChangeShapeType="1"/>
            </p:cNvSpPr>
            <p:nvPr/>
          </p:nvSpPr>
          <p:spPr bwMode="auto">
            <a:xfrm flipV="1">
              <a:off x="2004" y="1200"/>
              <a:ext cx="480" cy="175"/>
            </a:xfrm>
            <a:prstGeom prst="line">
              <a:avLst/>
            </a:prstGeom>
            <a:noFill/>
            <a:ln w="9525">
              <a:solidFill>
                <a:schemeClr val="tx1"/>
              </a:solidFill>
              <a:round/>
              <a:headEnd/>
              <a:tailEnd type="triangle" w="med" len="med"/>
            </a:ln>
            <a:effectLst/>
          </p:spPr>
          <p:txBody>
            <a:bodyPr/>
            <a:lstStyle/>
            <a:p>
              <a:endParaRPr lang="en-US"/>
            </a:p>
          </p:txBody>
        </p:sp>
      </p:grpSp>
      <p:grpSp>
        <p:nvGrpSpPr>
          <p:cNvPr id="3" name="Group 13"/>
          <p:cNvGrpSpPr>
            <a:grpSpLocks/>
          </p:cNvGrpSpPr>
          <p:nvPr/>
        </p:nvGrpSpPr>
        <p:grpSpPr bwMode="auto">
          <a:xfrm>
            <a:off x="4127500" y="2368550"/>
            <a:ext cx="685800" cy="341312"/>
            <a:chOff x="2496" y="1177"/>
            <a:chExt cx="432" cy="215"/>
          </a:xfrm>
        </p:grpSpPr>
        <p:sp>
          <p:nvSpPr>
            <p:cNvPr id="24590" name="Oval 14"/>
            <p:cNvSpPr>
              <a:spLocks noChangeArrowheads="1"/>
            </p:cNvSpPr>
            <p:nvPr/>
          </p:nvSpPr>
          <p:spPr bwMode="auto">
            <a:xfrm>
              <a:off x="2502" y="1344"/>
              <a:ext cx="48" cy="48"/>
            </a:xfrm>
            <a:prstGeom prst="ellipse">
              <a:avLst/>
            </a:prstGeom>
            <a:solidFill>
              <a:srgbClr val="FF0000"/>
            </a:solidFill>
            <a:ln w="9525">
              <a:solidFill>
                <a:schemeClr val="tx1"/>
              </a:solidFill>
              <a:round/>
              <a:headEnd/>
              <a:tailEnd/>
            </a:ln>
            <a:effectLst/>
          </p:spPr>
          <p:txBody>
            <a:bodyPr wrap="none" anchor="ctr"/>
            <a:lstStyle/>
            <a:p>
              <a:endParaRPr lang="en-US"/>
            </a:p>
          </p:txBody>
        </p:sp>
        <p:sp>
          <p:nvSpPr>
            <p:cNvPr id="24591" name="Line 15"/>
            <p:cNvSpPr>
              <a:spLocks noChangeShapeType="1"/>
            </p:cNvSpPr>
            <p:nvPr/>
          </p:nvSpPr>
          <p:spPr bwMode="auto">
            <a:xfrm flipV="1">
              <a:off x="2496" y="1177"/>
              <a:ext cx="432" cy="192"/>
            </a:xfrm>
            <a:prstGeom prst="line">
              <a:avLst/>
            </a:prstGeom>
            <a:noFill/>
            <a:ln w="9525">
              <a:solidFill>
                <a:schemeClr val="tx1"/>
              </a:solidFill>
              <a:round/>
              <a:headEnd/>
              <a:tailEnd type="triangle" w="med" len="med"/>
            </a:ln>
            <a:effectLst/>
          </p:spPr>
          <p:txBody>
            <a:bodyPr/>
            <a:lstStyle/>
            <a:p>
              <a:endParaRPr lang="en-US"/>
            </a:p>
          </p:txBody>
        </p:sp>
      </p:grpSp>
      <p:sp>
        <p:nvSpPr>
          <p:cNvPr id="24592" name="Text Box 16"/>
          <p:cNvSpPr txBox="1">
            <a:spLocks noChangeArrowheads="1"/>
          </p:cNvSpPr>
          <p:nvPr/>
        </p:nvSpPr>
        <p:spPr bwMode="auto">
          <a:xfrm>
            <a:off x="2016125" y="3821112"/>
            <a:ext cx="1695450" cy="366713"/>
          </a:xfrm>
          <a:prstGeom prst="rect">
            <a:avLst/>
          </a:prstGeom>
          <a:noFill/>
          <a:ln w="9525">
            <a:noFill/>
            <a:miter lim="800000"/>
            <a:headEnd/>
            <a:tailEnd/>
          </a:ln>
          <a:effectLst/>
        </p:spPr>
        <p:txBody>
          <a:bodyPr wrap="none">
            <a:spAutoFit/>
          </a:bodyPr>
          <a:lstStyle/>
          <a:p>
            <a:r>
              <a:rPr lang="en-US" b="1"/>
              <a:t>Event horizon</a:t>
            </a:r>
          </a:p>
        </p:txBody>
      </p:sp>
      <p:sp>
        <p:nvSpPr>
          <p:cNvPr id="24593" name="Text Box 17"/>
          <p:cNvSpPr txBox="1">
            <a:spLocks noChangeArrowheads="1"/>
          </p:cNvSpPr>
          <p:nvPr/>
        </p:nvSpPr>
        <p:spPr bwMode="auto">
          <a:xfrm>
            <a:off x="3259137" y="1828800"/>
            <a:ext cx="3155950" cy="366712"/>
          </a:xfrm>
          <a:prstGeom prst="rect">
            <a:avLst/>
          </a:prstGeom>
          <a:noFill/>
          <a:ln w="9525">
            <a:noFill/>
            <a:miter lim="800000"/>
            <a:headEnd/>
            <a:tailEnd/>
          </a:ln>
          <a:effectLst/>
        </p:spPr>
        <p:txBody>
          <a:bodyPr wrap="none">
            <a:spAutoFit/>
          </a:bodyPr>
          <a:lstStyle/>
          <a:p>
            <a:r>
              <a:rPr lang="en-US" b="1"/>
              <a:t>Moving at a finite velocity v</a:t>
            </a:r>
          </a:p>
        </p:txBody>
      </p:sp>
      <p:graphicFrame>
        <p:nvGraphicFramePr>
          <p:cNvPr id="24" name="Object 23"/>
          <p:cNvGraphicFramePr>
            <a:graphicFrameLocks noChangeAspect="1"/>
          </p:cNvGraphicFramePr>
          <p:nvPr/>
        </p:nvGraphicFramePr>
        <p:xfrm>
          <a:off x="1219200" y="4745636"/>
          <a:ext cx="6172200" cy="1045564"/>
        </p:xfrm>
        <a:graphic>
          <a:graphicData uri="http://schemas.openxmlformats.org/presentationml/2006/ole">
            <p:oleObj spid="_x0000_s371714" name="Equation" r:id="rId4" imgW="2323800" imgH="393480" progId="Equation.3">
              <p:embed/>
            </p:oleObj>
          </a:graphicData>
        </a:graphic>
      </p:graphicFrame>
      <p:sp>
        <p:nvSpPr>
          <p:cNvPr id="28" name="Text Box 5"/>
          <p:cNvSpPr txBox="1">
            <a:spLocks noChangeArrowheads="1"/>
          </p:cNvSpPr>
          <p:nvPr/>
        </p:nvSpPr>
        <p:spPr bwMode="auto">
          <a:xfrm>
            <a:off x="6096000" y="990600"/>
            <a:ext cx="3048000" cy="366712"/>
          </a:xfrm>
          <a:prstGeom prst="rect">
            <a:avLst/>
          </a:prstGeom>
          <a:noFill/>
          <a:ln w="9525">
            <a:noFill/>
            <a:miter lim="800000"/>
            <a:headEnd/>
            <a:tailEnd/>
          </a:ln>
          <a:effectLst/>
        </p:spPr>
        <p:txBody>
          <a:bodyPr wrap="square">
            <a:spAutoFit/>
          </a:bodyPr>
          <a:lstStyle/>
          <a:p>
            <a:r>
              <a:rPr lang="en-US" b="0" dirty="0" err="1"/>
              <a:t>HL,Rajagopal,Wiedemann</a:t>
            </a:r>
            <a:endParaRPr lang="en-US" b="0" dirty="0"/>
          </a:p>
        </p:txBody>
      </p:sp>
      <p:sp>
        <p:nvSpPr>
          <p:cNvPr id="19" name="Rectangle 18"/>
          <p:cNvSpPr/>
          <p:nvPr/>
        </p:nvSpPr>
        <p:spPr>
          <a:xfrm>
            <a:off x="7086600" y="1371600"/>
            <a:ext cx="1831602" cy="646331"/>
          </a:xfrm>
          <a:prstGeom prst="rect">
            <a:avLst/>
          </a:prstGeom>
        </p:spPr>
        <p:txBody>
          <a:bodyPr wrap="square">
            <a:spAutoFit/>
          </a:bodyPr>
          <a:lstStyle/>
          <a:p>
            <a:r>
              <a:rPr lang="en-US" b="0" dirty="0" err="1" smtClean="0"/>
              <a:t>Chernicoff</a:t>
            </a:r>
            <a:r>
              <a:rPr lang="en-US" b="0" dirty="0" smtClean="0"/>
              <a:t>, Garcia,  </a:t>
            </a:r>
            <a:r>
              <a:rPr lang="en-US" b="0" dirty="0" err="1" smtClean="0"/>
              <a:t>Guijosa</a:t>
            </a:r>
            <a:endParaRPr lang="en-US" b="0" dirty="0"/>
          </a:p>
        </p:txBody>
      </p:sp>
      <p:sp>
        <p:nvSpPr>
          <p:cNvPr id="20" name="Rectangle 19"/>
          <p:cNvSpPr/>
          <p:nvPr/>
        </p:nvSpPr>
        <p:spPr>
          <a:xfrm>
            <a:off x="7162800" y="2057400"/>
            <a:ext cx="1828800" cy="923330"/>
          </a:xfrm>
          <a:prstGeom prst="rect">
            <a:avLst/>
          </a:prstGeom>
        </p:spPr>
        <p:txBody>
          <a:bodyPr wrap="square">
            <a:spAutoFit/>
          </a:bodyPr>
          <a:lstStyle/>
          <a:p>
            <a:r>
              <a:rPr lang="de-DE" b="0" dirty="0" smtClean="0"/>
              <a:t>Peeters, Sonnenschein, Zamaklar</a:t>
            </a:r>
            <a:endParaRPr lang="en-US" b="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58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58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458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458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458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4585"/>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459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459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0" grpId="0" animBg="1"/>
      <p:bldP spid="24581" grpId="0" animBg="1"/>
      <p:bldP spid="24582" grpId="0" animBg="1"/>
      <p:bldP spid="24583" grpId="0" animBg="1"/>
      <p:bldP spid="24584" grpId="0" animBg="1"/>
      <p:bldP spid="24585" grpId="0"/>
      <p:bldP spid="24592" grpId="0"/>
      <p:bldP spid="2459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1"/>
          <p:cNvSpPr txBox="1">
            <a:spLocks noChangeArrowheads="1"/>
          </p:cNvSpPr>
          <p:nvPr/>
        </p:nvSpPr>
        <p:spPr bwMode="auto">
          <a:xfrm>
            <a:off x="533400" y="2286000"/>
            <a:ext cx="4133696" cy="461665"/>
          </a:xfrm>
          <a:prstGeom prst="rect">
            <a:avLst/>
          </a:prstGeom>
          <a:noFill/>
          <a:ln w="9525">
            <a:noFill/>
            <a:miter lim="800000"/>
            <a:headEnd/>
            <a:tailEnd/>
          </a:ln>
          <a:effectLst/>
        </p:spPr>
        <p:txBody>
          <a:bodyPr wrap="none">
            <a:spAutoFit/>
          </a:bodyPr>
          <a:lstStyle/>
          <a:p>
            <a:r>
              <a:rPr lang="en-US" sz="2400" b="0" dirty="0"/>
              <a:t>Dissociation temperature T</a:t>
            </a:r>
            <a:r>
              <a:rPr lang="en-US" sz="2400" b="0" baseline="-25000" dirty="0"/>
              <a:t>d </a:t>
            </a:r>
            <a:r>
              <a:rPr lang="en-US" sz="2400" dirty="0"/>
              <a:t>:</a:t>
            </a:r>
          </a:p>
        </p:txBody>
      </p:sp>
      <p:sp>
        <p:nvSpPr>
          <p:cNvPr id="5" name="Text Box 22"/>
          <p:cNvSpPr txBox="1">
            <a:spLocks noChangeArrowheads="1"/>
          </p:cNvSpPr>
          <p:nvPr/>
        </p:nvSpPr>
        <p:spPr bwMode="auto">
          <a:xfrm>
            <a:off x="5257800" y="3200400"/>
            <a:ext cx="2657475" cy="457200"/>
          </a:xfrm>
          <a:prstGeom prst="rect">
            <a:avLst/>
          </a:prstGeom>
          <a:noFill/>
          <a:ln w="9525">
            <a:noFill/>
            <a:miter lim="800000"/>
            <a:headEnd/>
            <a:tailEnd/>
          </a:ln>
          <a:effectLst/>
        </p:spPr>
        <p:txBody>
          <a:bodyPr wrap="none">
            <a:spAutoFit/>
          </a:bodyPr>
          <a:lstStyle/>
          <a:p>
            <a:r>
              <a:rPr lang="en-US" sz="2400" dirty="0"/>
              <a:t>d: size of a meson</a:t>
            </a:r>
          </a:p>
        </p:txBody>
      </p:sp>
      <p:sp>
        <p:nvSpPr>
          <p:cNvPr id="6" name="Text Box 23"/>
          <p:cNvSpPr txBox="1">
            <a:spLocks noChangeArrowheads="1"/>
          </p:cNvSpPr>
          <p:nvPr/>
        </p:nvSpPr>
        <p:spPr bwMode="auto">
          <a:xfrm>
            <a:off x="762000" y="4079875"/>
            <a:ext cx="2084225" cy="461665"/>
          </a:xfrm>
          <a:prstGeom prst="rect">
            <a:avLst/>
          </a:prstGeom>
          <a:noFill/>
          <a:ln w="9525">
            <a:noFill/>
            <a:miter lim="800000"/>
            <a:headEnd/>
            <a:tailEnd/>
          </a:ln>
          <a:effectLst/>
        </p:spPr>
        <p:txBody>
          <a:bodyPr wrap="none">
            <a:spAutoFit/>
          </a:bodyPr>
          <a:lstStyle/>
          <a:p>
            <a:r>
              <a:rPr lang="en-US" sz="2400" b="0" dirty="0"/>
              <a:t>this suggests</a:t>
            </a:r>
            <a:r>
              <a:rPr lang="en-US" sz="2400" dirty="0"/>
              <a:t>:</a:t>
            </a:r>
          </a:p>
        </p:txBody>
      </p:sp>
      <p:graphicFrame>
        <p:nvGraphicFramePr>
          <p:cNvPr id="318468" name="Object 4"/>
          <p:cNvGraphicFramePr>
            <a:graphicFrameLocks noChangeAspect="1"/>
          </p:cNvGraphicFramePr>
          <p:nvPr/>
        </p:nvGraphicFramePr>
        <p:xfrm>
          <a:off x="1295400" y="990600"/>
          <a:ext cx="6172200" cy="1046163"/>
        </p:xfrm>
        <a:graphic>
          <a:graphicData uri="http://schemas.openxmlformats.org/presentationml/2006/ole">
            <p:oleObj spid="_x0000_s372738" name="Equation" r:id="rId4" imgW="2323800" imgH="393480" progId="Equation.3">
              <p:embed/>
            </p:oleObj>
          </a:graphicData>
        </a:graphic>
      </p:graphicFrame>
      <p:graphicFrame>
        <p:nvGraphicFramePr>
          <p:cNvPr id="318469" name="Object 5"/>
          <p:cNvGraphicFramePr>
            <a:graphicFrameLocks noChangeAspect="1"/>
          </p:cNvGraphicFramePr>
          <p:nvPr/>
        </p:nvGraphicFramePr>
        <p:xfrm>
          <a:off x="2286000" y="3135313"/>
          <a:ext cx="1828800" cy="598487"/>
        </p:xfrm>
        <a:graphic>
          <a:graphicData uri="http://schemas.openxmlformats.org/presentationml/2006/ole">
            <p:oleObj spid="_x0000_s372739" name="Equation" r:id="rId5" imgW="698400" imgH="228600" progId="Equation.3">
              <p:embed/>
            </p:oleObj>
          </a:graphicData>
        </a:graphic>
      </p:graphicFrame>
      <p:graphicFrame>
        <p:nvGraphicFramePr>
          <p:cNvPr id="9" name="Object 8"/>
          <p:cNvGraphicFramePr>
            <a:graphicFrameLocks noChangeAspect="1"/>
          </p:cNvGraphicFramePr>
          <p:nvPr/>
        </p:nvGraphicFramePr>
        <p:xfrm>
          <a:off x="3352801" y="4021392"/>
          <a:ext cx="3505200" cy="605444"/>
        </p:xfrm>
        <a:graphic>
          <a:graphicData uri="http://schemas.openxmlformats.org/presentationml/2006/ole">
            <p:oleObj spid="_x0000_s372740" name="Equation" r:id="rId6" imgW="1396800" imgH="241200" progId="Equation.3">
              <p:embed/>
            </p:oleObj>
          </a:graphicData>
        </a:graphic>
      </p:graphicFrame>
      <p:sp>
        <p:nvSpPr>
          <p:cNvPr id="8" name="Rectangle 2"/>
          <p:cNvSpPr txBox="1">
            <a:spLocks noChangeArrowheads="1"/>
          </p:cNvSpPr>
          <p:nvPr/>
        </p:nvSpPr>
        <p:spPr>
          <a:xfrm>
            <a:off x="457200" y="5380038"/>
            <a:ext cx="8229600" cy="715962"/>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0" cap="none" spc="0" normalizeH="0" baseline="0" noProof="0" dirty="0" smtClean="0">
                <a:ln>
                  <a:noFill/>
                </a:ln>
                <a:solidFill>
                  <a:srgbClr val="0000FF"/>
                </a:solidFill>
                <a:effectLst/>
                <a:uLnTx/>
                <a:uFillTx/>
                <a:latin typeface="+mj-lt"/>
                <a:ea typeface="+mj-ea"/>
                <a:cs typeface="+mj-cs"/>
              </a:rPr>
              <a:t>Does the scaling apply to QCD?</a:t>
            </a:r>
            <a:endParaRPr kumimoji="0" lang="en-US" sz="2800" b="0" i="0" u="none" strike="noStrike" kern="0" cap="none" spc="0" normalizeH="0" baseline="0" noProof="0" dirty="0">
              <a:ln>
                <a:noFill/>
              </a:ln>
              <a:solidFill>
                <a:srgbClr val="0000FF"/>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846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1846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274638"/>
            <a:ext cx="8229600" cy="715962"/>
          </a:xfrm>
        </p:spPr>
        <p:txBody>
          <a:bodyPr/>
          <a:lstStyle/>
          <a:p>
            <a:r>
              <a:rPr lang="en-US" sz="4000" dirty="0" smtClean="0">
                <a:solidFill>
                  <a:srgbClr val="0000FF"/>
                </a:solidFill>
              </a:rPr>
              <a:t>A simple argument</a:t>
            </a:r>
            <a:endParaRPr lang="en-US" sz="4000" dirty="0">
              <a:solidFill>
                <a:srgbClr val="0000FF"/>
              </a:solidFill>
            </a:endParaRPr>
          </a:p>
        </p:txBody>
      </p:sp>
      <p:graphicFrame>
        <p:nvGraphicFramePr>
          <p:cNvPr id="25603" name="Object 3"/>
          <p:cNvGraphicFramePr>
            <a:graphicFrameLocks noChangeAspect="1"/>
          </p:cNvGraphicFramePr>
          <p:nvPr>
            <p:ph sz="half" idx="2"/>
          </p:nvPr>
        </p:nvGraphicFramePr>
        <p:xfrm>
          <a:off x="1752600" y="1676400"/>
          <a:ext cx="4572000" cy="1136650"/>
        </p:xfrm>
        <a:graphic>
          <a:graphicData uri="http://schemas.openxmlformats.org/presentationml/2006/ole">
            <p:oleObj spid="_x0000_s373762" name="Equation" r:id="rId4" imgW="2095200" imgH="520560" progId="">
              <p:embed/>
            </p:oleObj>
          </a:graphicData>
        </a:graphic>
      </p:graphicFrame>
      <p:sp>
        <p:nvSpPr>
          <p:cNvPr id="25604" name="Text Box 4"/>
          <p:cNvSpPr txBox="1">
            <a:spLocks noChangeArrowheads="1"/>
          </p:cNvSpPr>
          <p:nvPr/>
        </p:nvSpPr>
        <p:spPr bwMode="auto">
          <a:xfrm>
            <a:off x="8518525" y="3389313"/>
            <a:ext cx="184150" cy="366712"/>
          </a:xfrm>
          <a:prstGeom prst="rect">
            <a:avLst/>
          </a:prstGeom>
          <a:noFill/>
          <a:ln w="9525">
            <a:noFill/>
            <a:miter lim="800000"/>
            <a:headEnd/>
            <a:tailEnd/>
          </a:ln>
          <a:effectLst/>
        </p:spPr>
        <p:txBody>
          <a:bodyPr wrap="none">
            <a:spAutoFit/>
          </a:bodyPr>
          <a:lstStyle/>
          <a:p>
            <a:endParaRPr lang="en-US"/>
          </a:p>
        </p:txBody>
      </p:sp>
      <p:sp>
        <p:nvSpPr>
          <p:cNvPr id="25605" name="Text Box 5"/>
          <p:cNvSpPr txBox="1">
            <a:spLocks noChangeArrowheads="1"/>
          </p:cNvSpPr>
          <p:nvPr/>
        </p:nvSpPr>
        <p:spPr bwMode="auto">
          <a:xfrm>
            <a:off x="381000" y="2971800"/>
            <a:ext cx="7332663" cy="457200"/>
          </a:xfrm>
          <a:prstGeom prst="rect">
            <a:avLst/>
          </a:prstGeom>
          <a:noFill/>
          <a:ln w="9525">
            <a:noFill/>
            <a:miter lim="800000"/>
            <a:headEnd/>
            <a:tailEnd/>
          </a:ln>
          <a:effectLst/>
        </p:spPr>
        <p:txBody>
          <a:bodyPr wrap="none">
            <a:spAutoFit/>
          </a:bodyPr>
          <a:lstStyle/>
          <a:p>
            <a:r>
              <a:rPr lang="en-US" sz="2400" b="0" dirty="0"/>
              <a:t>In a rest frame of quark pair, the medium is boosted: </a:t>
            </a:r>
          </a:p>
        </p:txBody>
      </p:sp>
      <p:sp>
        <p:nvSpPr>
          <p:cNvPr id="25610" name="Oval 10"/>
          <p:cNvSpPr>
            <a:spLocks noChangeArrowheads="1"/>
          </p:cNvSpPr>
          <p:nvPr/>
        </p:nvSpPr>
        <p:spPr bwMode="auto">
          <a:xfrm>
            <a:off x="4724400" y="2133600"/>
            <a:ext cx="1752600" cy="838200"/>
          </a:xfrm>
          <a:prstGeom prst="ellipse">
            <a:avLst/>
          </a:prstGeom>
          <a:noFill/>
          <a:ln w="28575">
            <a:solidFill>
              <a:srgbClr val="FF0000"/>
            </a:solidFill>
            <a:round/>
            <a:headEnd/>
            <a:tailEnd/>
          </a:ln>
          <a:effectLst/>
        </p:spPr>
        <p:txBody>
          <a:bodyPr wrap="none" anchor="ctr"/>
          <a:lstStyle/>
          <a:p>
            <a:pPr algn="ctr"/>
            <a:r>
              <a:rPr lang="en-US" b="1"/>
              <a:t> </a:t>
            </a:r>
          </a:p>
        </p:txBody>
      </p:sp>
      <p:graphicFrame>
        <p:nvGraphicFramePr>
          <p:cNvPr id="11" name="Object 10"/>
          <p:cNvGraphicFramePr>
            <a:graphicFrameLocks noChangeAspect="1"/>
          </p:cNvGraphicFramePr>
          <p:nvPr/>
        </p:nvGraphicFramePr>
        <p:xfrm>
          <a:off x="685800" y="3625850"/>
          <a:ext cx="7736159" cy="1174750"/>
        </p:xfrm>
        <a:graphic>
          <a:graphicData uri="http://schemas.openxmlformats.org/presentationml/2006/ole">
            <p:oleObj spid="_x0000_s373763" name="Equation" r:id="rId5" imgW="3429000" imgH="520560" progId="Equation.3">
              <p:embed/>
            </p:oleObj>
          </a:graphicData>
        </a:graphic>
      </p:graphicFrame>
      <p:graphicFrame>
        <p:nvGraphicFramePr>
          <p:cNvPr id="12" name="Object 11"/>
          <p:cNvGraphicFramePr>
            <a:graphicFrameLocks noChangeAspect="1"/>
          </p:cNvGraphicFramePr>
          <p:nvPr/>
        </p:nvGraphicFramePr>
        <p:xfrm>
          <a:off x="3581400" y="4953000"/>
          <a:ext cx="1828800" cy="685800"/>
        </p:xfrm>
        <a:graphic>
          <a:graphicData uri="http://schemas.openxmlformats.org/presentationml/2006/ole">
            <p:oleObj spid="_x0000_s373764" name="Equation" r:id="rId6" imgW="609480" imgH="22860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60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6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60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5" grpId="0"/>
      <p:bldP spid="25610"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81000" y="1676400"/>
            <a:ext cx="8435323" cy="461665"/>
          </a:xfrm>
          <a:prstGeom prst="rect">
            <a:avLst/>
          </a:prstGeom>
          <a:noFill/>
        </p:spPr>
        <p:txBody>
          <a:bodyPr wrap="none" rtlCol="0">
            <a:spAutoFit/>
          </a:bodyPr>
          <a:lstStyle/>
          <a:p>
            <a:r>
              <a:rPr lang="en-US" sz="2400" b="0" dirty="0" smtClean="0"/>
              <a:t>If similar kind of scaling does apply to QCD, any implication?</a:t>
            </a:r>
            <a:endParaRPr lang="en-US" sz="2400" b="0" dirty="0"/>
          </a:p>
        </p:txBody>
      </p:sp>
      <p:sp>
        <p:nvSpPr>
          <p:cNvPr id="6" name="TextBox 5"/>
          <p:cNvSpPr txBox="1"/>
          <p:nvPr/>
        </p:nvSpPr>
        <p:spPr>
          <a:xfrm>
            <a:off x="685800" y="3200400"/>
            <a:ext cx="7819769" cy="830997"/>
          </a:xfrm>
          <a:prstGeom prst="rect">
            <a:avLst/>
          </a:prstGeom>
          <a:noFill/>
        </p:spPr>
        <p:txBody>
          <a:bodyPr wrap="none" rtlCol="0">
            <a:spAutoFit/>
          </a:bodyPr>
          <a:lstStyle/>
          <a:p>
            <a:r>
              <a:rPr lang="en-US" sz="2400" b="0" dirty="0" smtClean="0"/>
              <a:t>Should be used as a basic theoretical input </a:t>
            </a:r>
          </a:p>
          <a:p>
            <a:r>
              <a:rPr lang="en-US" sz="2400" b="0" dirty="0" smtClean="0"/>
              <a:t>in any phenomenological modeling of </a:t>
            </a:r>
            <a:r>
              <a:rPr lang="en-US" sz="2400" b="0" dirty="0" smtClean="0">
                <a:solidFill>
                  <a:srgbClr val="FF0000"/>
                </a:solidFill>
              </a:rPr>
              <a:t>J/ψ  suppression </a:t>
            </a:r>
            <a:r>
              <a:rPr lang="en-US" sz="2400" b="0" dirty="0" smtClean="0"/>
              <a:t> </a:t>
            </a:r>
            <a:endParaRPr lang="en-US" sz="2400" b="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z="4000" dirty="0" err="1">
                <a:solidFill>
                  <a:srgbClr val="0000FF"/>
                </a:solidFill>
              </a:rPr>
              <a:t>Quarkonium</a:t>
            </a:r>
            <a:r>
              <a:rPr lang="en-US" sz="4000" dirty="0">
                <a:solidFill>
                  <a:srgbClr val="0000FF"/>
                </a:solidFill>
              </a:rPr>
              <a:t> suppression:</a:t>
            </a:r>
            <a:br>
              <a:rPr lang="en-US" sz="4000" dirty="0">
                <a:solidFill>
                  <a:srgbClr val="0000FF"/>
                </a:solidFill>
              </a:rPr>
            </a:br>
            <a:r>
              <a:rPr lang="en-US" sz="3200" dirty="0">
                <a:solidFill>
                  <a:srgbClr val="0000FF"/>
                </a:solidFill>
              </a:rPr>
              <a:t>a prediction via string theory</a:t>
            </a:r>
            <a:endParaRPr lang="en-US" sz="3200" baseline="-25000" dirty="0">
              <a:solidFill>
                <a:srgbClr val="0000FF"/>
              </a:solidFill>
            </a:endParaRPr>
          </a:p>
        </p:txBody>
      </p:sp>
      <p:sp>
        <p:nvSpPr>
          <p:cNvPr id="26628" name="Text Box 4"/>
          <p:cNvSpPr txBox="1">
            <a:spLocks noChangeArrowheads="1"/>
          </p:cNvSpPr>
          <p:nvPr/>
        </p:nvSpPr>
        <p:spPr bwMode="auto">
          <a:xfrm>
            <a:off x="304800" y="1828800"/>
            <a:ext cx="8382000" cy="830997"/>
          </a:xfrm>
          <a:prstGeom prst="rect">
            <a:avLst/>
          </a:prstGeom>
          <a:noFill/>
          <a:ln w="9525">
            <a:noFill/>
            <a:miter lim="800000"/>
            <a:headEnd/>
            <a:tailEnd/>
          </a:ln>
          <a:effectLst/>
        </p:spPr>
        <p:txBody>
          <a:bodyPr>
            <a:spAutoFit/>
          </a:bodyPr>
          <a:lstStyle/>
          <a:p>
            <a:r>
              <a:rPr lang="en-US" sz="2400" b="0" dirty="0"/>
              <a:t>Heavy quark mesons with larger velocity dissociate at a  </a:t>
            </a:r>
            <a:r>
              <a:rPr lang="en-US" sz="2400" b="0" dirty="0">
                <a:solidFill>
                  <a:srgbClr val="FF0000"/>
                </a:solidFill>
              </a:rPr>
              <a:t>lower</a:t>
            </a:r>
            <a:r>
              <a:rPr lang="en-US" sz="2400" b="0" dirty="0"/>
              <a:t> </a:t>
            </a:r>
            <a:r>
              <a:rPr lang="en-US" sz="2400" b="0" dirty="0" smtClean="0"/>
              <a:t>temperature</a:t>
            </a:r>
            <a:endParaRPr lang="en-US" sz="2400" b="0" dirty="0"/>
          </a:p>
        </p:txBody>
      </p:sp>
      <p:sp>
        <p:nvSpPr>
          <p:cNvPr id="26629" name="Text Box 5"/>
          <p:cNvSpPr txBox="1">
            <a:spLocks noChangeArrowheads="1"/>
          </p:cNvSpPr>
          <p:nvPr/>
        </p:nvSpPr>
        <p:spPr bwMode="auto">
          <a:xfrm>
            <a:off x="6019800" y="1462088"/>
            <a:ext cx="3124200" cy="366712"/>
          </a:xfrm>
          <a:prstGeom prst="rect">
            <a:avLst/>
          </a:prstGeom>
          <a:noFill/>
          <a:ln w="9525">
            <a:noFill/>
            <a:miter lim="800000"/>
            <a:headEnd/>
            <a:tailEnd/>
          </a:ln>
          <a:effectLst/>
        </p:spPr>
        <p:txBody>
          <a:bodyPr wrap="square">
            <a:spAutoFit/>
          </a:bodyPr>
          <a:lstStyle/>
          <a:p>
            <a:r>
              <a:rPr lang="en-US" b="0" dirty="0" err="1">
                <a:solidFill>
                  <a:srgbClr val="3333FF"/>
                </a:solidFill>
              </a:rPr>
              <a:t>HL,Rajagopal,Wiedemann</a:t>
            </a:r>
            <a:endParaRPr lang="en-US" b="0" dirty="0">
              <a:solidFill>
                <a:srgbClr val="3333FF"/>
              </a:solidFill>
            </a:endParaRPr>
          </a:p>
        </p:txBody>
      </p:sp>
      <p:sp>
        <p:nvSpPr>
          <p:cNvPr id="26630" name="Text Box 6"/>
          <p:cNvSpPr txBox="1">
            <a:spLocks noChangeArrowheads="1"/>
          </p:cNvSpPr>
          <p:nvPr/>
        </p:nvSpPr>
        <p:spPr bwMode="auto">
          <a:xfrm>
            <a:off x="381000" y="5578475"/>
            <a:ext cx="4318042" cy="830997"/>
          </a:xfrm>
          <a:prstGeom prst="rect">
            <a:avLst/>
          </a:prstGeom>
          <a:noFill/>
          <a:ln w="9525">
            <a:noFill/>
            <a:miter lim="800000"/>
            <a:headEnd/>
            <a:tailEnd/>
          </a:ln>
          <a:effectLst/>
        </p:spPr>
        <p:txBody>
          <a:bodyPr wrap="none">
            <a:spAutoFit/>
          </a:bodyPr>
          <a:lstStyle/>
          <a:p>
            <a:r>
              <a:rPr lang="en-US" sz="2400" b="0" dirty="0"/>
              <a:t>This effect may be  </a:t>
            </a:r>
            <a:r>
              <a:rPr lang="en-US" sz="2400" b="0" dirty="0">
                <a:solidFill>
                  <a:srgbClr val="FF0000"/>
                </a:solidFill>
              </a:rPr>
              <a:t>significant </a:t>
            </a:r>
          </a:p>
          <a:p>
            <a:r>
              <a:rPr lang="en-US" sz="2400" b="0" dirty="0">
                <a:solidFill>
                  <a:srgbClr val="FF0000"/>
                </a:solidFill>
              </a:rPr>
              <a:t>and tested at  RHIC II or LHC</a:t>
            </a:r>
          </a:p>
        </p:txBody>
      </p:sp>
      <p:sp>
        <p:nvSpPr>
          <p:cNvPr id="26631" name="Text Box 7"/>
          <p:cNvSpPr txBox="1">
            <a:spLocks noChangeArrowheads="1"/>
          </p:cNvSpPr>
          <p:nvPr/>
        </p:nvSpPr>
        <p:spPr bwMode="auto">
          <a:xfrm>
            <a:off x="428625" y="4495800"/>
            <a:ext cx="3541354" cy="830997"/>
          </a:xfrm>
          <a:prstGeom prst="rect">
            <a:avLst/>
          </a:prstGeom>
          <a:noFill/>
          <a:ln w="9525">
            <a:noFill/>
            <a:miter lim="800000"/>
            <a:headEnd/>
            <a:tailEnd/>
          </a:ln>
          <a:effectLst/>
        </p:spPr>
        <p:txBody>
          <a:bodyPr wrap="none">
            <a:spAutoFit/>
          </a:bodyPr>
          <a:lstStyle/>
          <a:p>
            <a:r>
              <a:rPr lang="en-US" sz="2400" b="0" dirty="0" smtClean="0"/>
              <a:t>Could lead to </a:t>
            </a:r>
            <a:r>
              <a:rPr lang="en-US" sz="2400" b="0" dirty="0"/>
              <a:t>significant </a:t>
            </a:r>
            <a:endParaRPr lang="en-US" sz="2400" b="0" dirty="0" smtClean="0"/>
          </a:p>
          <a:p>
            <a:r>
              <a:rPr lang="en-US" sz="2400" b="0" dirty="0" smtClean="0"/>
              <a:t>suppression at </a:t>
            </a:r>
            <a:r>
              <a:rPr lang="en-US" sz="2400" b="0" dirty="0"/>
              <a:t>large P</a:t>
            </a:r>
            <a:r>
              <a:rPr lang="en-US" sz="2400" b="0" baseline="-25000" dirty="0"/>
              <a:t>T</a:t>
            </a:r>
            <a:r>
              <a:rPr lang="en-US" sz="2400" b="0" dirty="0"/>
              <a:t>.</a:t>
            </a:r>
          </a:p>
        </p:txBody>
      </p:sp>
      <p:pic>
        <p:nvPicPr>
          <p:cNvPr id="26632" name="Picture 8" descr="jpsidiss"/>
          <p:cNvPicPr>
            <a:picLocks noGrp="1" noChangeAspect="1" noChangeArrowheads="1"/>
          </p:cNvPicPr>
          <p:nvPr>
            <p:ph sz="quarter" idx="2"/>
          </p:nvPr>
        </p:nvPicPr>
        <p:blipFill>
          <a:blip r:embed="rId4"/>
          <a:srcRect/>
          <a:stretch>
            <a:fillRect/>
          </a:stretch>
        </p:blipFill>
        <p:spPr>
          <a:xfrm>
            <a:off x="4800600" y="3276600"/>
            <a:ext cx="4114800" cy="2944813"/>
          </a:xfrm>
          <a:noFill/>
          <a:ln/>
        </p:spPr>
      </p:pic>
      <p:sp>
        <p:nvSpPr>
          <p:cNvPr id="26633" name="Text Box 9"/>
          <p:cNvSpPr txBox="1">
            <a:spLocks noChangeArrowheads="1"/>
          </p:cNvSpPr>
          <p:nvPr/>
        </p:nvSpPr>
        <p:spPr bwMode="auto">
          <a:xfrm>
            <a:off x="5724525" y="4410075"/>
            <a:ext cx="704850" cy="366713"/>
          </a:xfrm>
          <a:prstGeom prst="rect">
            <a:avLst/>
          </a:prstGeom>
          <a:noFill/>
          <a:ln w="9525">
            <a:noFill/>
            <a:miter lim="800000"/>
            <a:headEnd/>
            <a:tailEnd/>
          </a:ln>
          <a:effectLst/>
        </p:spPr>
        <p:txBody>
          <a:bodyPr>
            <a:spAutoFit/>
          </a:bodyPr>
          <a:lstStyle/>
          <a:p>
            <a:r>
              <a:rPr lang="en-US" b="1"/>
              <a:t>J/psi</a:t>
            </a:r>
          </a:p>
        </p:txBody>
      </p:sp>
      <p:graphicFrame>
        <p:nvGraphicFramePr>
          <p:cNvPr id="26634" name="Object 10"/>
          <p:cNvGraphicFramePr>
            <a:graphicFrameLocks noChangeAspect="1"/>
          </p:cNvGraphicFramePr>
          <p:nvPr>
            <p:ph sz="quarter" idx="3"/>
          </p:nvPr>
        </p:nvGraphicFramePr>
        <p:xfrm>
          <a:off x="6943725" y="3571875"/>
          <a:ext cx="350838" cy="381000"/>
        </p:xfrm>
        <a:graphic>
          <a:graphicData uri="http://schemas.openxmlformats.org/presentationml/2006/ole">
            <p:oleObj spid="_x0000_s376835" name="Equation" r:id="rId5" imgW="152280" imgH="164880" progId="">
              <p:embed/>
            </p:oleObj>
          </a:graphicData>
        </a:graphic>
      </p:graphicFrame>
      <p:sp>
        <p:nvSpPr>
          <p:cNvPr id="26635" name="Line 11"/>
          <p:cNvSpPr>
            <a:spLocks noChangeShapeType="1"/>
          </p:cNvSpPr>
          <p:nvPr/>
        </p:nvSpPr>
        <p:spPr bwMode="auto">
          <a:xfrm>
            <a:off x="5334000" y="4876800"/>
            <a:ext cx="3505200" cy="0"/>
          </a:xfrm>
          <a:prstGeom prst="line">
            <a:avLst/>
          </a:prstGeom>
          <a:noFill/>
          <a:ln w="38100">
            <a:solidFill>
              <a:srgbClr val="FF0000"/>
            </a:solidFill>
            <a:round/>
            <a:headEnd/>
            <a:tailEnd/>
          </a:ln>
          <a:effectLst/>
        </p:spPr>
        <p:txBody>
          <a:bodyPr/>
          <a:lstStyle/>
          <a:p>
            <a:endParaRPr lang="en-US"/>
          </a:p>
        </p:txBody>
      </p:sp>
      <p:graphicFrame>
        <p:nvGraphicFramePr>
          <p:cNvPr id="376836" name="Object 4"/>
          <p:cNvGraphicFramePr>
            <a:graphicFrameLocks noChangeAspect="1"/>
          </p:cNvGraphicFramePr>
          <p:nvPr/>
        </p:nvGraphicFramePr>
        <p:xfrm>
          <a:off x="2590800" y="2593975"/>
          <a:ext cx="3505200" cy="606425"/>
        </p:xfrm>
        <a:graphic>
          <a:graphicData uri="http://schemas.openxmlformats.org/presentationml/2006/ole">
            <p:oleObj spid="_x0000_s376836" name="Equation" r:id="rId6" imgW="1396800" imgH="241200" progId="Equation.3">
              <p:embed/>
            </p:oleObj>
          </a:graphicData>
        </a:graphic>
      </p:graphicFrame>
      <p:sp>
        <p:nvSpPr>
          <p:cNvPr id="15" name="Text Box 7"/>
          <p:cNvSpPr txBox="1">
            <a:spLocks noChangeArrowheads="1"/>
          </p:cNvSpPr>
          <p:nvPr/>
        </p:nvSpPr>
        <p:spPr bwMode="auto">
          <a:xfrm>
            <a:off x="153987" y="3581400"/>
            <a:ext cx="4646613" cy="457200"/>
          </a:xfrm>
          <a:prstGeom prst="rect">
            <a:avLst/>
          </a:prstGeom>
          <a:noFill/>
          <a:ln w="9525">
            <a:noFill/>
            <a:miter lim="800000"/>
            <a:headEnd/>
            <a:tailEnd/>
          </a:ln>
          <a:effectLst/>
        </p:spPr>
        <p:txBody>
          <a:bodyPr wrap="none">
            <a:spAutoFit/>
          </a:bodyPr>
          <a:lstStyle/>
          <a:p>
            <a:r>
              <a:rPr lang="en-US" sz="2400" dirty="0"/>
              <a:t>RHIC has not reached T</a:t>
            </a:r>
            <a:r>
              <a:rPr lang="en-US" sz="2400" baseline="-25000" dirty="0"/>
              <a:t>d</a:t>
            </a:r>
            <a:r>
              <a:rPr lang="en-US" sz="2400" dirty="0"/>
              <a:t> for </a:t>
            </a:r>
            <a:r>
              <a:rPr lang="en-US" sz="2400" dirty="0">
                <a:solidFill>
                  <a:srgbClr val="3333FF"/>
                </a:solidFill>
              </a:rPr>
              <a:t>J/ψ</a:t>
            </a:r>
            <a:r>
              <a:rPr lang="en-US" sz="2400" dirty="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62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7683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663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663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663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663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663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66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8" grpId="0"/>
      <p:bldP spid="26630" grpId="0"/>
      <p:bldP spid="26631" grpId="0"/>
      <p:bldP spid="26633" grpId="0"/>
      <p:bldP spid="26635" grpId="0" animBg="1"/>
      <p:bldP spid="1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hotwind_hydroJpsi_model-1.jpg"/>
          <p:cNvPicPr>
            <a:picLocks noChangeAspect="1"/>
          </p:cNvPicPr>
          <p:nvPr/>
        </p:nvPicPr>
        <p:blipFill>
          <a:blip r:embed="rId3"/>
          <a:stretch>
            <a:fillRect/>
          </a:stretch>
        </p:blipFill>
        <p:spPr>
          <a:xfrm>
            <a:off x="11906" y="4762"/>
            <a:ext cx="9120188" cy="6848475"/>
          </a:xfrm>
          <a:prstGeom prst="rect">
            <a:avLst/>
          </a:prstGeom>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oter Placeholder 3"/>
          <p:cNvSpPr>
            <a:spLocks noGrp="1"/>
          </p:cNvSpPr>
          <p:nvPr>
            <p:ph type="ftr" sz="quarter" idx="10"/>
          </p:nvPr>
        </p:nvSpPr>
        <p:spPr>
          <a:noFill/>
        </p:spPr>
        <p:txBody>
          <a:bodyPr/>
          <a:lstStyle/>
          <a:p>
            <a:r>
              <a:rPr lang="en-US" altLang="zh-CN"/>
              <a:t>Quark Matter 2008, Jaipur, India, Feb. 4-10, 2008</a:t>
            </a:r>
          </a:p>
        </p:txBody>
      </p:sp>
      <p:sp>
        <p:nvSpPr>
          <p:cNvPr id="16387" name="Slide Number Placeholder 4"/>
          <p:cNvSpPr>
            <a:spLocks noGrp="1"/>
          </p:cNvSpPr>
          <p:nvPr>
            <p:ph type="sldNum" sz="quarter" idx="11"/>
          </p:nvPr>
        </p:nvSpPr>
        <p:spPr>
          <a:noFill/>
        </p:spPr>
        <p:txBody>
          <a:bodyPr/>
          <a:lstStyle/>
          <a:p>
            <a:fld id="{D0D87C42-EA1E-488C-9F5E-FC7F2E03A7E6}" type="slidenum">
              <a:rPr lang="en-US" altLang="zh-CN"/>
              <a:pPr/>
              <a:t>28</a:t>
            </a:fld>
            <a:endParaRPr lang="en-US" altLang="zh-CN"/>
          </a:p>
        </p:txBody>
      </p:sp>
      <p:sp>
        <p:nvSpPr>
          <p:cNvPr id="16388" name="Date Placeholder 5"/>
          <p:cNvSpPr>
            <a:spLocks noGrp="1"/>
          </p:cNvSpPr>
          <p:nvPr>
            <p:ph type="dt" sz="quarter" idx="12"/>
          </p:nvPr>
        </p:nvSpPr>
        <p:spPr>
          <a:noFill/>
        </p:spPr>
        <p:txBody>
          <a:bodyPr/>
          <a:lstStyle/>
          <a:p>
            <a:r>
              <a:rPr lang="zh-CN" altLang="en-US"/>
              <a:t>Zebo Tang, USTC/BNL</a:t>
            </a:r>
            <a:endParaRPr lang="en-US" altLang="zh-CN"/>
          </a:p>
        </p:txBody>
      </p:sp>
      <p:sp>
        <p:nvSpPr>
          <p:cNvPr id="16389" name="Rectangle 2"/>
          <p:cNvSpPr>
            <a:spLocks noGrp="1" noChangeArrowheads="1"/>
          </p:cNvSpPr>
          <p:nvPr>
            <p:ph type="title"/>
          </p:nvPr>
        </p:nvSpPr>
        <p:spPr/>
        <p:txBody>
          <a:bodyPr/>
          <a:lstStyle/>
          <a:p>
            <a:pPr eaLnBrk="1" hangingPunct="1"/>
            <a:r>
              <a:rPr lang="en-US" sz="3200" smtClean="0"/>
              <a:t>Nuclear modification factor R</a:t>
            </a:r>
            <a:r>
              <a:rPr lang="en-US" sz="3200" baseline="-25000" smtClean="0"/>
              <a:t>AA</a:t>
            </a:r>
          </a:p>
        </p:txBody>
      </p:sp>
      <p:sp>
        <p:nvSpPr>
          <p:cNvPr id="16390" name="Text Box 6"/>
          <p:cNvSpPr txBox="1">
            <a:spLocks noChangeArrowheads="1"/>
          </p:cNvSpPr>
          <p:nvPr/>
        </p:nvSpPr>
        <p:spPr bwMode="auto">
          <a:xfrm>
            <a:off x="5121275" y="1235075"/>
            <a:ext cx="3886200" cy="3702050"/>
          </a:xfrm>
          <a:prstGeom prst="rect">
            <a:avLst/>
          </a:prstGeom>
          <a:noFill/>
          <a:ln w="9525">
            <a:solidFill>
              <a:srgbClr val="333399"/>
            </a:solidFill>
            <a:miter lim="800000"/>
            <a:headEnd/>
            <a:tailEnd/>
          </a:ln>
        </p:spPr>
        <p:txBody>
          <a:bodyPr lIns="54000" rIns="18000">
            <a:spAutoFit/>
          </a:bodyPr>
          <a:lstStyle/>
          <a:p>
            <a:pPr>
              <a:buFontTx/>
              <a:buChar char="•"/>
            </a:pPr>
            <a:r>
              <a:rPr lang="en-US" sz="1600"/>
              <a:t> Double the p</a:t>
            </a:r>
            <a:r>
              <a:rPr lang="en-US" sz="1600" baseline="-25000"/>
              <a:t>T</a:t>
            </a:r>
            <a:r>
              <a:rPr lang="en-US" sz="1600"/>
              <a:t> range to 10GeV/c </a:t>
            </a:r>
          </a:p>
          <a:p>
            <a:endParaRPr lang="en-US" sz="1400"/>
          </a:p>
          <a:p>
            <a:pPr>
              <a:buFontTx/>
              <a:buChar char="•"/>
            </a:pPr>
            <a:r>
              <a:rPr lang="en-US" sz="1600"/>
              <a:t> Consistent with no suppression at high p</a:t>
            </a:r>
            <a:r>
              <a:rPr lang="en-US" sz="1600" baseline="-25000"/>
              <a:t>T</a:t>
            </a:r>
            <a:r>
              <a:rPr lang="en-US" sz="1600"/>
              <a:t>: </a:t>
            </a:r>
            <a:br>
              <a:rPr lang="en-US" sz="1600"/>
            </a:br>
            <a:r>
              <a:rPr lang="en-US" sz="1600"/>
              <a:t>  R</a:t>
            </a:r>
            <a:r>
              <a:rPr lang="en-US" sz="1600" baseline="-25000"/>
              <a:t>AA</a:t>
            </a:r>
            <a:r>
              <a:rPr lang="en-US" sz="1600"/>
              <a:t>(p</a:t>
            </a:r>
            <a:r>
              <a:rPr lang="en-US" sz="1600" baseline="-25000"/>
              <a:t>T</a:t>
            </a:r>
            <a:r>
              <a:rPr lang="en-US" sz="1600"/>
              <a:t>&gt;5 GeV/c) = 0.89±0.20</a:t>
            </a:r>
          </a:p>
          <a:p>
            <a:pPr>
              <a:buFontTx/>
              <a:buChar char="•"/>
            </a:pPr>
            <a:endParaRPr lang="en-US" sz="1400"/>
          </a:p>
          <a:p>
            <a:pPr>
              <a:buFontTx/>
              <a:buChar char="•"/>
            </a:pPr>
            <a:r>
              <a:rPr lang="en-US" sz="1600"/>
              <a:t> Indicates R</a:t>
            </a:r>
            <a:r>
              <a:rPr lang="en-US" sz="1600" baseline="-25000"/>
              <a:t>AA</a:t>
            </a:r>
            <a:r>
              <a:rPr lang="en-US" sz="1600"/>
              <a:t> increase from low p</a:t>
            </a:r>
            <a:r>
              <a:rPr lang="en-US" sz="1600" baseline="-25000"/>
              <a:t>T</a:t>
            </a:r>
            <a:r>
              <a:rPr lang="en-US" sz="1600"/>
              <a:t> to high p</a:t>
            </a:r>
            <a:r>
              <a:rPr lang="en-US" sz="1600" baseline="-25000"/>
              <a:t>T </a:t>
            </a:r>
          </a:p>
          <a:p>
            <a:pPr>
              <a:buFontTx/>
              <a:buChar char="•"/>
            </a:pPr>
            <a:endParaRPr lang="en-US" sz="1400" baseline="-25000"/>
          </a:p>
          <a:p>
            <a:pPr>
              <a:buFontTx/>
              <a:buChar char="•"/>
            </a:pPr>
            <a:endParaRPr lang="en-US" sz="500" baseline="-25000"/>
          </a:p>
          <a:p>
            <a:pPr>
              <a:buFontTx/>
              <a:buChar char="•"/>
            </a:pPr>
            <a:r>
              <a:rPr lang="en-US" sz="1600"/>
              <a:t> Different from expectation of most models: </a:t>
            </a:r>
            <a:br>
              <a:rPr lang="en-US" sz="1600"/>
            </a:br>
            <a:r>
              <a:rPr lang="en-US" sz="1600"/>
              <a:t>  AdS/CFT: </a:t>
            </a:r>
          </a:p>
          <a:p>
            <a:r>
              <a:rPr lang="en-US" sz="1200" i="1">
                <a:solidFill>
                  <a:srgbClr val="CC0099"/>
                </a:solidFill>
              </a:rPr>
              <a:t>     H. Liu, K. Rajagopal and U.A. Wiedemann,</a:t>
            </a:r>
          </a:p>
          <a:p>
            <a:r>
              <a:rPr lang="en-US" sz="1200" i="1">
                <a:solidFill>
                  <a:srgbClr val="CC0099"/>
                </a:solidFill>
              </a:rPr>
              <a:t>     PRL 98, 182301(2007) and hep-ph/0607062</a:t>
            </a:r>
          </a:p>
          <a:p>
            <a:r>
              <a:rPr lang="en-US" sz="1600"/>
              <a:t>  Two Component Approach:</a:t>
            </a:r>
          </a:p>
          <a:p>
            <a:r>
              <a:rPr lang="en-US" sz="1200">
                <a:solidFill>
                  <a:srgbClr val="CC0099"/>
                </a:solidFill>
              </a:rPr>
              <a:t>     X. Zhao and R. Rapp, hep-ph/07122407</a:t>
            </a:r>
          </a:p>
        </p:txBody>
      </p:sp>
      <p:pic>
        <p:nvPicPr>
          <p:cNvPr id="16391" name="Picture 10" descr="Raa_com"/>
          <p:cNvPicPr>
            <a:picLocks noChangeAspect="1" noChangeArrowheads="1"/>
          </p:cNvPicPr>
          <p:nvPr/>
        </p:nvPicPr>
        <p:blipFill>
          <a:blip r:embed="rId3"/>
          <a:srcRect/>
          <a:stretch>
            <a:fillRect/>
          </a:stretch>
        </p:blipFill>
        <p:spPr bwMode="auto">
          <a:xfrm>
            <a:off x="-9525" y="1096963"/>
            <a:ext cx="5084763" cy="4343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58" name="Rectangle 2"/>
          <p:cNvSpPr>
            <a:spLocks noGrp="1" noChangeArrowheads="1"/>
          </p:cNvSpPr>
          <p:nvPr>
            <p:ph type="title" sz="quarter"/>
          </p:nvPr>
        </p:nvSpPr>
        <p:spPr>
          <a:xfrm>
            <a:off x="457200" y="274638"/>
            <a:ext cx="8229600" cy="792162"/>
          </a:xfrm>
        </p:spPr>
        <p:txBody>
          <a:bodyPr/>
          <a:lstStyle/>
          <a:p>
            <a:r>
              <a:rPr lang="en-US">
                <a:solidFill>
                  <a:srgbClr val="0000FF"/>
                </a:solidFill>
              </a:rPr>
              <a:t>Charmonium Spectral functions</a:t>
            </a:r>
            <a:endParaRPr lang="en-US"/>
          </a:p>
        </p:txBody>
      </p:sp>
      <p:pic>
        <p:nvPicPr>
          <p:cNvPr id="326667" name="Picture 11" descr="spectral"/>
          <p:cNvPicPr>
            <a:picLocks noGrp="1" noChangeAspect="1" noChangeArrowheads="1"/>
          </p:cNvPicPr>
          <p:nvPr>
            <p:ph sz="quarter" idx="1"/>
          </p:nvPr>
        </p:nvPicPr>
        <p:blipFill>
          <a:blip r:embed="rId4"/>
          <a:srcRect/>
          <a:stretch>
            <a:fillRect/>
          </a:stretch>
        </p:blipFill>
        <p:spPr>
          <a:xfrm>
            <a:off x="609600" y="2743200"/>
            <a:ext cx="2925763" cy="3962400"/>
          </a:xfrm>
          <a:noFill/>
          <a:ln/>
        </p:spPr>
      </p:pic>
      <p:graphicFrame>
        <p:nvGraphicFramePr>
          <p:cNvPr id="326672" name="Object 16"/>
          <p:cNvGraphicFramePr>
            <a:graphicFrameLocks noChangeAspect="1"/>
          </p:cNvGraphicFramePr>
          <p:nvPr>
            <p:ph sz="quarter" idx="2"/>
          </p:nvPr>
        </p:nvGraphicFramePr>
        <p:xfrm>
          <a:off x="5410200" y="3124200"/>
          <a:ext cx="1752600" cy="787400"/>
        </p:xfrm>
        <a:graphic>
          <a:graphicData uri="http://schemas.openxmlformats.org/presentationml/2006/ole">
            <p:oleObj spid="_x0000_s326672" name="Equation" r:id="rId5" imgW="876240" imgH="393480" progId="">
              <p:embed/>
            </p:oleObj>
          </a:graphicData>
        </a:graphic>
      </p:graphicFrame>
      <p:graphicFrame>
        <p:nvGraphicFramePr>
          <p:cNvPr id="326674" name="Object 18"/>
          <p:cNvGraphicFramePr>
            <a:graphicFrameLocks noChangeAspect="1"/>
          </p:cNvGraphicFramePr>
          <p:nvPr>
            <p:ph sz="quarter" idx="3"/>
          </p:nvPr>
        </p:nvGraphicFramePr>
        <p:xfrm>
          <a:off x="5181600" y="4572000"/>
          <a:ext cx="762000" cy="452438"/>
        </p:xfrm>
        <a:graphic>
          <a:graphicData uri="http://schemas.openxmlformats.org/presentationml/2006/ole">
            <p:oleObj spid="_x0000_s326674" name="Equation" r:id="rId6" imgW="342720" imgH="203040" progId="">
              <p:embed/>
            </p:oleObj>
          </a:graphicData>
        </a:graphic>
      </p:graphicFrame>
      <p:sp>
        <p:nvSpPr>
          <p:cNvPr id="326660" name="Text Box 4"/>
          <p:cNvSpPr txBox="1">
            <a:spLocks noChangeArrowheads="1"/>
          </p:cNvSpPr>
          <p:nvPr/>
        </p:nvSpPr>
        <p:spPr bwMode="auto">
          <a:xfrm>
            <a:off x="457200" y="1908175"/>
            <a:ext cx="8361363" cy="822325"/>
          </a:xfrm>
          <a:prstGeom prst="rect">
            <a:avLst/>
          </a:prstGeom>
          <a:noFill/>
          <a:ln w="9525">
            <a:noFill/>
            <a:miter lim="800000"/>
            <a:headEnd/>
            <a:tailEnd/>
          </a:ln>
          <a:effectLst/>
        </p:spPr>
        <p:txBody>
          <a:bodyPr wrap="none">
            <a:spAutoFit/>
          </a:bodyPr>
          <a:lstStyle/>
          <a:p>
            <a:r>
              <a:rPr lang="en-US" sz="2400" b="0"/>
              <a:t>Study of genuine quarkonia requires understanding behavior</a:t>
            </a:r>
          </a:p>
          <a:p>
            <a:r>
              <a:rPr lang="en-US" sz="2400" b="0"/>
              <a:t>of spectral functions. </a:t>
            </a:r>
          </a:p>
        </p:txBody>
      </p:sp>
      <p:sp>
        <p:nvSpPr>
          <p:cNvPr id="326661" name="Text Box 5"/>
          <p:cNvSpPr txBox="1">
            <a:spLocks noChangeArrowheads="1"/>
          </p:cNvSpPr>
          <p:nvPr/>
        </p:nvSpPr>
        <p:spPr bwMode="auto">
          <a:xfrm>
            <a:off x="3886200" y="2667000"/>
            <a:ext cx="4756150" cy="457200"/>
          </a:xfrm>
          <a:prstGeom prst="rect">
            <a:avLst/>
          </a:prstGeom>
          <a:noFill/>
          <a:ln w="9525">
            <a:noFill/>
            <a:miter lim="800000"/>
            <a:headEnd/>
            <a:tailEnd/>
          </a:ln>
          <a:effectLst/>
        </p:spPr>
        <p:txBody>
          <a:bodyPr wrap="none">
            <a:spAutoFit/>
          </a:bodyPr>
          <a:lstStyle/>
          <a:p>
            <a:r>
              <a:rPr lang="en-US" sz="2400" b="0">
                <a:solidFill>
                  <a:srgbClr val="3333FF"/>
                </a:solidFill>
              </a:rPr>
              <a:t>J/ψ</a:t>
            </a:r>
            <a:r>
              <a:rPr lang="en-US" sz="2400" b="0"/>
              <a:t> : poles in the complex plane.</a:t>
            </a:r>
            <a:r>
              <a:rPr lang="en-US" sz="2400"/>
              <a:t>  </a:t>
            </a:r>
          </a:p>
        </p:txBody>
      </p:sp>
      <p:sp>
        <p:nvSpPr>
          <p:cNvPr id="326663" name="Text Box 7"/>
          <p:cNvSpPr txBox="1">
            <a:spLocks noChangeArrowheads="1"/>
          </p:cNvSpPr>
          <p:nvPr/>
        </p:nvSpPr>
        <p:spPr bwMode="auto">
          <a:xfrm>
            <a:off x="4006850" y="3962400"/>
            <a:ext cx="2165350" cy="457200"/>
          </a:xfrm>
          <a:prstGeom prst="rect">
            <a:avLst/>
          </a:prstGeom>
          <a:noFill/>
          <a:ln w="9525">
            <a:noFill/>
            <a:miter lim="800000"/>
            <a:headEnd/>
            <a:tailEnd/>
          </a:ln>
          <a:effectLst/>
        </p:spPr>
        <p:txBody>
          <a:bodyPr wrap="none">
            <a:spAutoFit/>
          </a:bodyPr>
          <a:lstStyle/>
          <a:p>
            <a:r>
              <a:rPr lang="en-US" sz="2400" b="0"/>
              <a:t>Velocity effect:</a:t>
            </a:r>
          </a:p>
        </p:txBody>
      </p:sp>
      <p:sp>
        <p:nvSpPr>
          <p:cNvPr id="326664" name="Text Box 8"/>
          <p:cNvSpPr txBox="1">
            <a:spLocks noChangeArrowheads="1"/>
          </p:cNvSpPr>
          <p:nvPr/>
        </p:nvSpPr>
        <p:spPr bwMode="auto">
          <a:xfrm>
            <a:off x="4343400" y="5334000"/>
            <a:ext cx="2913063" cy="457200"/>
          </a:xfrm>
          <a:prstGeom prst="rect">
            <a:avLst/>
          </a:prstGeom>
          <a:noFill/>
          <a:ln w="9525">
            <a:noFill/>
            <a:miter lim="800000"/>
            <a:headEnd/>
            <a:tailEnd/>
          </a:ln>
          <a:effectLst/>
        </p:spPr>
        <p:txBody>
          <a:bodyPr wrap="none">
            <a:spAutoFit/>
          </a:bodyPr>
          <a:lstStyle/>
          <a:p>
            <a:r>
              <a:rPr lang="en-US" sz="2400" b="0"/>
              <a:t>Can AdS/CFT help?</a:t>
            </a:r>
          </a:p>
        </p:txBody>
      </p:sp>
      <p:sp>
        <p:nvSpPr>
          <p:cNvPr id="326665" name="Text Box 9"/>
          <p:cNvSpPr txBox="1">
            <a:spLocks noChangeArrowheads="1"/>
          </p:cNvSpPr>
          <p:nvPr/>
        </p:nvSpPr>
        <p:spPr bwMode="auto">
          <a:xfrm>
            <a:off x="4419600" y="6096000"/>
            <a:ext cx="3322638" cy="457200"/>
          </a:xfrm>
          <a:prstGeom prst="rect">
            <a:avLst/>
          </a:prstGeom>
          <a:noFill/>
          <a:ln w="9525">
            <a:noFill/>
            <a:miter lim="800000"/>
            <a:headEnd/>
            <a:tailEnd/>
          </a:ln>
          <a:effectLst/>
        </p:spPr>
        <p:txBody>
          <a:bodyPr wrap="none">
            <a:spAutoFit/>
          </a:bodyPr>
          <a:lstStyle/>
          <a:p>
            <a:r>
              <a:rPr lang="en-US" sz="2400" b="0"/>
              <a:t>Need </a:t>
            </a:r>
            <a:r>
              <a:rPr lang="en-US" sz="2400" b="0">
                <a:solidFill>
                  <a:srgbClr val="FF0000"/>
                </a:solidFill>
              </a:rPr>
              <a:t>genuine mesons</a:t>
            </a:r>
            <a:r>
              <a:rPr lang="en-US" sz="2400" b="0"/>
              <a:t>.</a:t>
            </a:r>
          </a:p>
        </p:txBody>
      </p:sp>
      <p:sp>
        <p:nvSpPr>
          <p:cNvPr id="326666" name="Text Box 10"/>
          <p:cNvSpPr txBox="1">
            <a:spLocks noChangeArrowheads="1"/>
          </p:cNvSpPr>
          <p:nvPr/>
        </p:nvSpPr>
        <p:spPr bwMode="auto">
          <a:xfrm>
            <a:off x="381000" y="1295400"/>
            <a:ext cx="8489950" cy="457200"/>
          </a:xfrm>
          <a:prstGeom prst="rect">
            <a:avLst/>
          </a:prstGeom>
          <a:noFill/>
          <a:ln w="9525">
            <a:noFill/>
            <a:miter lim="800000"/>
            <a:headEnd/>
            <a:tailEnd/>
          </a:ln>
          <a:effectLst/>
        </p:spPr>
        <p:txBody>
          <a:bodyPr wrap="none">
            <a:spAutoFit/>
          </a:bodyPr>
          <a:lstStyle/>
          <a:p>
            <a:r>
              <a:rPr lang="en-US" sz="2400" b="0"/>
              <a:t>So far: crude extrapolation from infinite heavy quark potential.</a:t>
            </a:r>
          </a:p>
        </p:txBody>
      </p:sp>
      <p:sp>
        <p:nvSpPr>
          <p:cNvPr id="326669" name="Text Box 13"/>
          <p:cNvSpPr txBox="1">
            <a:spLocks noChangeArrowheads="1"/>
          </p:cNvSpPr>
          <p:nvPr/>
        </p:nvSpPr>
        <p:spPr bwMode="auto">
          <a:xfrm>
            <a:off x="304800" y="6132513"/>
            <a:ext cx="641350" cy="366712"/>
          </a:xfrm>
          <a:prstGeom prst="rect">
            <a:avLst/>
          </a:prstGeom>
          <a:noFill/>
          <a:ln w="9525">
            <a:noFill/>
            <a:miter lim="800000"/>
            <a:headEnd/>
            <a:tailEnd/>
          </a:ln>
          <a:effectLst/>
        </p:spPr>
        <p:txBody>
          <a:bodyPr wrap="none">
            <a:spAutoFit/>
          </a:bodyPr>
          <a:lstStyle/>
          <a:p>
            <a:r>
              <a:rPr lang="en-US" b="0"/>
              <a:t>Satz</a:t>
            </a:r>
          </a:p>
        </p:txBody>
      </p:sp>
      <p:graphicFrame>
        <p:nvGraphicFramePr>
          <p:cNvPr id="326670" name="Rectangle 14"/>
          <p:cNvGraphicFramePr>
            <a:graphicFrameLocks/>
          </p:cNvGraphicFramePr>
          <p:nvPr/>
        </p:nvGraphicFramePr>
        <p:xfrm>
          <a:off x="1524000" y="1397000"/>
          <a:ext cx="6096000" cy="4064000"/>
        </p:xfrm>
        <a:graphic>
          <a:graphicData uri="http://schemas.openxmlformats.org/presentationml/2006/ole">
            <p:oleObj spid="_x0000_s326670" name="Equation" r:id="rId7" imgW="0" imgH="0" progId="">
              <p:embed/>
            </p:oleObj>
          </a:graphicData>
        </a:graphic>
      </p:graphicFrame>
      <p:graphicFrame>
        <p:nvGraphicFramePr>
          <p:cNvPr id="326676" name="Object 20"/>
          <p:cNvGraphicFramePr>
            <a:graphicFrameLocks noChangeAspect="1"/>
          </p:cNvGraphicFramePr>
          <p:nvPr>
            <p:ph sz="quarter" idx="4"/>
          </p:nvPr>
        </p:nvGraphicFramePr>
        <p:xfrm>
          <a:off x="6397625" y="4602163"/>
          <a:ext cx="639763" cy="393700"/>
        </p:xfrm>
        <a:graphic>
          <a:graphicData uri="http://schemas.openxmlformats.org/presentationml/2006/ole">
            <p:oleObj spid="_x0000_s326676" name="Equation" r:id="rId8" imgW="330120" imgH="203040" progId="">
              <p:embed/>
            </p:oleObj>
          </a:graphicData>
        </a:graphic>
      </p:graphicFrame>
      <p:sp>
        <p:nvSpPr>
          <p:cNvPr id="326678" name="Text Box 22"/>
          <p:cNvSpPr txBox="1">
            <a:spLocks noChangeArrowheads="1"/>
          </p:cNvSpPr>
          <p:nvPr/>
        </p:nvSpPr>
        <p:spPr bwMode="auto">
          <a:xfrm>
            <a:off x="6003925" y="4608513"/>
            <a:ext cx="247650" cy="366712"/>
          </a:xfrm>
          <a:prstGeom prst="rect">
            <a:avLst/>
          </a:prstGeom>
          <a:noFill/>
          <a:ln w="9525">
            <a:noFill/>
            <a:miter lim="800000"/>
            <a:headEnd/>
            <a:tailEnd/>
          </a:ln>
          <a:effectLst/>
        </p:spPr>
        <p:txBody>
          <a:bodyPr wrap="none">
            <a:spAutoFit/>
          </a:bodyPr>
          <a:lstStyle/>
          <a:p>
            <a:r>
              <a:rPr lang="en-US"/>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666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2666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2666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2666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2666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2667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26663"/>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26674"/>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2667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2666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2666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6660" grpId="0"/>
      <p:bldP spid="326661" grpId="0"/>
      <p:bldP spid="326663" grpId="0"/>
      <p:bldP spid="326664" grpId="0"/>
      <p:bldP spid="326665" grpId="0"/>
      <p:bldP spid="326666" grpId="0"/>
      <p:bldP spid="32666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0" name="Rectangle 2"/>
          <p:cNvSpPr>
            <a:spLocks noGrp="1" noChangeArrowheads="1"/>
          </p:cNvSpPr>
          <p:nvPr>
            <p:ph type="title"/>
          </p:nvPr>
        </p:nvSpPr>
        <p:spPr>
          <a:xfrm>
            <a:off x="457200" y="152400"/>
            <a:ext cx="8305800" cy="639763"/>
          </a:xfrm>
        </p:spPr>
        <p:txBody>
          <a:bodyPr/>
          <a:lstStyle/>
          <a:p>
            <a:r>
              <a:rPr lang="en-US" sz="4000" dirty="0">
                <a:solidFill>
                  <a:srgbClr val="0000FF"/>
                </a:solidFill>
              </a:rPr>
              <a:t>QCD</a:t>
            </a:r>
          </a:p>
        </p:txBody>
      </p:sp>
      <p:sp>
        <p:nvSpPr>
          <p:cNvPr id="299012" name="Text Box 4"/>
          <p:cNvSpPr txBox="1">
            <a:spLocks noChangeArrowheads="1"/>
          </p:cNvSpPr>
          <p:nvPr/>
        </p:nvSpPr>
        <p:spPr bwMode="auto">
          <a:xfrm>
            <a:off x="152400" y="914400"/>
            <a:ext cx="8899525" cy="457200"/>
          </a:xfrm>
          <a:prstGeom prst="rect">
            <a:avLst/>
          </a:prstGeom>
          <a:noFill/>
          <a:ln w="9525">
            <a:noFill/>
            <a:miter lim="800000"/>
            <a:headEnd/>
            <a:tailEnd/>
          </a:ln>
          <a:effectLst/>
        </p:spPr>
        <p:txBody>
          <a:bodyPr wrap="none">
            <a:spAutoFit/>
          </a:bodyPr>
          <a:lstStyle/>
          <a:p>
            <a:r>
              <a:rPr lang="en-US" sz="2400" b="0" dirty="0"/>
              <a:t>QCD has presented us many fascinating dynamical phenomena:</a:t>
            </a:r>
          </a:p>
        </p:txBody>
      </p:sp>
      <p:sp>
        <p:nvSpPr>
          <p:cNvPr id="299013" name="Text Box 5"/>
          <p:cNvSpPr txBox="1">
            <a:spLocks noChangeArrowheads="1"/>
          </p:cNvSpPr>
          <p:nvPr/>
        </p:nvSpPr>
        <p:spPr bwMode="auto">
          <a:xfrm>
            <a:off x="76200" y="4283075"/>
            <a:ext cx="8914235" cy="830997"/>
          </a:xfrm>
          <a:prstGeom prst="rect">
            <a:avLst/>
          </a:prstGeom>
          <a:noFill/>
          <a:ln w="9525">
            <a:noFill/>
            <a:miter lim="800000"/>
            <a:headEnd/>
            <a:tailEnd/>
          </a:ln>
          <a:effectLst/>
        </p:spPr>
        <p:txBody>
          <a:bodyPr wrap="none">
            <a:spAutoFit/>
          </a:bodyPr>
          <a:lstStyle/>
          <a:p>
            <a:r>
              <a:rPr lang="en-US" sz="2400" b="0" dirty="0"/>
              <a:t>Recently, </a:t>
            </a:r>
            <a:r>
              <a:rPr lang="en-US" sz="2400" b="0" dirty="0">
                <a:solidFill>
                  <a:srgbClr val="FF0000"/>
                </a:solidFill>
              </a:rPr>
              <a:t>heavy ion collision experiments </a:t>
            </a:r>
            <a:r>
              <a:rPr lang="en-US" sz="2400" b="0" dirty="0"/>
              <a:t>opened new windows </a:t>
            </a:r>
          </a:p>
          <a:p>
            <a:r>
              <a:rPr lang="en-US" sz="2400" b="0" dirty="0"/>
              <a:t>into probing dynamical phenomena in </a:t>
            </a:r>
            <a:r>
              <a:rPr lang="en-US" sz="2400" b="0" dirty="0" smtClean="0"/>
              <a:t>QCD:</a:t>
            </a:r>
            <a:endParaRPr lang="en-US" sz="2400" b="0" dirty="0"/>
          </a:p>
        </p:txBody>
      </p:sp>
      <p:sp>
        <p:nvSpPr>
          <p:cNvPr id="299017" name="Text Box 9"/>
          <p:cNvSpPr txBox="1">
            <a:spLocks noChangeArrowheads="1"/>
          </p:cNvSpPr>
          <p:nvPr/>
        </p:nvSpPr>
        <p:spPr bwMode="auto">
          <a:xfrm>
            <a:off x="2286000" y="1597025"/>
            <a:ext cx="4184650" cy="1917700"/>
          </a:xfrm>
          <a:prstGeom prst="rect">
            <a:avLst/>
          </a:prstGeom>
          <a:noFill/>
          <a:ln w="9525">
            <a:noFill/>
            <a:miter lim="800000"/>
            <a:headEnd/>
            <a:tailEnd/>
          </a:ln>
          <a:effectLst/>
        </p:spPr>
        <p:txBody>
          <a:bodyPr wrap="none">
            <a:spAutoFit/>
          </a:bodyPr>
          <a:lstStyle/>
          <a:p>
            <a:r>
              <a:rPr lang="en-US" sz="2400" b="0" dirty="0"/>
              <a:t>Confinement, </a:t>
            </a:r>
          </a:p>
          <a:p>
            <a:r>
              <a:rPr lang="en-US" sz="2400" b="0" dirty="0" err="1"/>
              <a:t>chiral</a:t>
            </a:r>
            <a:r>
              <a:rPr lang="en-US" sz="2400" b="0" dirty="0"/>
              <a:t> symmetry breaking, </a:t>
            </a:r>
          </a:p>
          <a:p>
            <a:r>
              <a:rPr lang="en-US" sz="2400" b="0" dirty="0"/>
              <a:t>asymptotic freedom,</a:t>
            </a:r>
          </a:p>
          <a:p>
            <a:r>
              <a:rPr lang="en-US" sz="2400" b="0" dirty="0"/>
              <a:t>internal structure  of nucleons</a:t>
            </a:r>
          </a:p>
          <a:p>
            <a:r>
              <a:rPr lang="en-US" sz="2400" b="0" dirty="0"/>
              <a:t>……</a:t>
            </a:r>
          </a:p>
        </p:txBody>
      </p:sp>
      <p:sp>
        <p:nvSpPr>
          <p:cNvPr id="299018" name="Text Box 10"/>
          <p:cNvSpPr txBox="1">
            <a:spLocks noChangeArrowheads="1"/>
          </p:cNvSpPr>
          <p:nvPr/>
        </p:nvSpPr>
        <p:spPr bwMode="auto">
          <a:xfrm>
            <a:off x="381000" y="3505200"/>
            <a:ext cx="8491538" cy="457200"/>
          </a:xfrm>
          <a:prstGeom prst="rect">
            <a:avLst/>
          </a:prstGeom>
          <a:noFill/>
          <a:ln w="9525">
            <a:noFill/>
            <a:miter lim="800000"/>
            <a:headEnd/>
            <a:tailEnd/>
          </a:ln>
          <a:effectLst/>
        </p:spPr>
        <p:txBody>
          <a:bodyPr wrap="none">
            <a:spAutoFit/>
          </a:bodyPr>
          <a:lstStyle/>
          <a:p>
            <a:r>
              <a:rPr lang="en-US" sz="2400" b="0"/>
              <a:t>largely guided by </a:t>
            </a:r>
            <a:r>
              <a:rPr lang="en-US" sz="2400" b="0">
                <a:solidFill>
                  <a:srgbClr val="FF0000"/>
                </a:solidFill>
              </a:rPr>
              <a:t>experiments</a:t>
            </a:r>
            <a:r>
              <a:rPr lang="en-US" sz="2400" b="0"/>
              <a:t>, great challenges for theorists. </a:t>
            </a:r>
          </a:p>
        </p:txBody>
      </p:sp>
      <p:sp>
        <p:nvSpPr>
          <p:cNvPr id="299019" name="Text Box 11"/>
          <p:cNvSpPr txBox="1">
            <a:spLocks noChangeArrowheads="1"/>
          </p:cNvSpPr>
          <p:nvPr/>
        </p:nvSpPr>
        <p:spPr bwMode="auto">
          <a:xfrm>
            <a:off x="1219200" y="5334000"/>
            <a:ext cx="6888163" cy="457200"/>
          </a:xfrm>
          <a:prstGeom prst="rect">
            <a:avLst/>
          </a:prstGeom>
          <a:noFill/>
          <a:ln w="9525">
            <a:noFill/>
            <a:miter lim="800000"/>
            <a:headEnd/>
            <a:tailEnd/>
          </a:ln>
          <a:effectLst/>
        </p:spPr>
        <p:txBody>
          <a:bodyPr wrap="none">
            <a:spAutoFit/>
          </a:bodyPr>
          <a:lstStyle/>
          <a:p>
            <a:r>
              <a:rPr lang="en-US" sz="2400" b="0" dirty="0"/>
              <a:t>Many body physics, collective phenomena, …….</a:t>
            </a:r>
            <a:r>
              <a:rPr lang="en-US" dirty="0"/>
              <a:t>  </a:t>
            </a:r>
          </a:p>
        </p:txBody>
      </p:sp>
      <p:sp>
        <p:nvSpPr>
          <p:cNvPr id="11" name="TextBox 10"/>
          <p:cNvSpPr txBox="1"/>
          <p:nvPr/>
        </p:nvSpPr>
        <p:spPr>
          <a:xfrm>
            <a:off x="1828800" y="6019800"/>
            <a:ext cx="5572359" cy="461665"/>
          </a:xfrm>
          <a:prstGeom prst="rect">
            <a:avLst/>
          </a:prstGeom>
          <a:noFill/>
        </p:spPr>
        <p:txBody>
          <a:bodyPr wrap="none" rtlCol="0">
            <a:spAutoFit/>
          </a:bodyPr>
          <a:lstStyle/>
          <a:p>
            <a:r>
              <a:rPr lang="en-US" sz="2400" b="0" dirty="0" err="1"/>
              <a:t>t</a:t>
            </a:r>
            <a:r>
              <a:rPr lang="en-US" sz="2400" b="0" dirty="0" err="1" smtClean="0"/>
              <a:t>hermalization</a:t>
            </a:r>
            <a:r>
              <a:rPr lang="en-US" sz="2400" b="0" dirty="0" smtClean="0"/>
              <a:t>,  </a:t>
            </a:r>
            <a:r>
              <a:rPr lang="en-US" sz="2400" b="0" dirty="0" smtClean="0">
                <a:solidFill>
                  <a:srgbClr val="FF0000"/>
                </a:solidFill>
              </a:rPr>
              <a:t>finite temperature, </a:t>
            </a:r>
            <a:r>
              <a:rPr lang="en-US" sz="2400" b="0" dirty="0" smtClean="0"/>
              <a:t>…… </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90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9901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9901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9901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990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9012" grpId="0"/>
      <p:bldP spid="299013" grpId="0"/>
      <p:bldP spid="299017" grpId="0"/>
      <p:bldP spid="299018" grpId="0"/>
      <p:bldP spid="299019" grpId="0"/>
      <p:bldP spid="11"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944562"/>
          </a:xfrm>
        </p:spPr>
        <p:txBody>
          <a:bodyPr/>
          <a:lstStyle/>
          <a:p>
            <a:r>
              <a:rPr lang="en-US" dirty="0" smtClean="0">
                <a:solidFill>
                  <a:srgbClr val="3333FF"/>
                </a:solidFill>
              </a:rPr>
              <a:t>Adding flavors in </a:t>
            </a:r>
            <a:r>
              <a:rPr lang="en-US" dirty="0" err="1" smtClean="0">
                <a:solidFill>
                  <a:srgbClr val="3333FF"/>
                </a:solidFill>
              </a:rPr>
              <a:t>AdS</a:t>
            </a:r>
            <a:r>
              <a:rPr lang="en-US" dirty="0" smtClean="0">
                <a:solidFill>
                  <a:srgbClr val="3333FF"/>
                </a:solidFill>
              </a:rPr>
              <a:t>/CFT</a:t>
            </a:r>
            <a:endParaRPr lang="en-US" dirty="0"/>
          </a:p>
        </p:txBody>
      </p:sp>
      <p:sp>
        <p:nvSpPr>
          <p:cNvPr id="7" name="Text Box 7"/>
          <p:cNvSpPr txBox="1">
            <a:spLocks noChangeArrowheads="1"/>
          </p:cNvSpPr>
          <p:nvPr/>
        </p:nvSpPr>
        <p:spPr bwMode="auto">
          <a:xfrm>
            <a:off x="7613650" y="1081087"/>
            <a:ext cx="1301750" cy="366713"/>
          </a:xfrm>
          <a:prstGeom prst="rect">
            <a:avLst/>
          </a:prstGeom>
          <a:noFill/>
          <a:ln w="9525">
            <a:noFill/>
            <a:miter lim="800000"/>
            <a:headEnd/>
            <a:tailEnd/>
          </a:ln>
          <a:effectLst/>
        </p:spPr>
        <p:txBody>
          <a:bodyPr wrap="none">
            <a:spAutoFit/>
          </a:bodyPr>
          <a:lstStyle/>
          <a:p>
            <a:r>
              <a:rPr lang="en-US" b="0" dirty="0" err="1"/>
              <a:t>Karch,Katz</a:t>
            </a:r>
            <a:endParaRPr lang="en-US" b="0" dirty="0"/>
          </a:p>
        </p:txBody>
      </p:sp>
      <p:sp>
        <p:nvSpPr>
          <p:cNvPr id="9" name="TextBox 8"/>
          <p:cNvSpPr txBox="1"/>
          <p:nvPr/>
        </p:nvSpPr>
        <p:spPr>
          <a:xfrm>
            <a:off x="533400" y="1600200"/>
            <a:ext cx="7031092" cy="461665"/>
          </a:xfrm>
          <a:prstGeom prst="rect">
            <a:avLst/>
          </a:prstGeom>
          <a:noFill/>
        </p:spPr>
        <p:txBody>
          <a:bodyPr wrap="none" rtlCol="0">
            <a:spAutoFit/>
          </a:bodyPr>
          <a:lstStyle/>
          <a:p>
            <a:r>
              <a:rPr lang="en-US" sz="2400" b="0" dirty="0" smtClean="0">
                <a:latin typeface="Lucida Calligraphy" pitchFamily="66" charset="0"/>
              </a:rPr>
              <a:t>N</a:t>
            </a:r>
            <a:r>
              <a:rPr lang="en-US" sz="2400" b="0" dirty="0" smtClean="0"/>
              <a:t>=4 SYM theory does contain  dynamical quarks.</a:t>
            </a:r>
            <a:endParaRPr lang="en-US" sz="2400" b="0" dirty="0"/>
          </a:p>
        </p:txBody>
      </p:sp>
      <p:sp>
        <p:nvSpPr>
          <p:cNvPr id="10" name="Text Box 4"/>
          <p:cNvSpPr txBox="1">
            <a:spLocks noChangeArrowheads="1"/>
          </p:cNvSpPr>
          <p:nvPr/>
        </p:nvSpPr>
        <p:spPr bwMode="auto">
          <a:xfrm>
            <a:off x="533400" y="2286000"/>
            <a:ext cx="8153400" cy="830997"/>
          </a:xfrm>
          <a:prstGeom prst="rect">
            <a:avLst/>
          </a:prstGeom>
          <a:noFill/>
          <a:ln w="9525">
            <a:noFill/>
            <a:miter lim="800000"/>
            <a:headEnd/>
            <a:tailEnd/>
          </a:ln>
          <a:effectLst/>
        </p:spPr>
        <p:txBody>
          <a:bodyPr wrap="square">
            <a:spAutoFit/>
          </a:bodyPr>
          <a:lstStyle/>
          <a:p>
            <a:r>
              <a:rPr lang="en-US" sz="2400" b="0" dirty="0"/>
              <a:t>Add N</a:t>
            </a:r>
            <a:r>
              <a:rPr lang="en-US" sz="2400" b="0" baseline="-25000" dirty="0"/>
              <a:t>F</a:t>
            </a:r>
            <a:r>
              <a:rPr lang="en-US" sz="2400" b="0" dirty="0"/>
              <a:t> </a:t>
            </a:r>
            <a:r>
              <a:rPr lang="en-US" sz="2400" b="0" dirty="0" err="1"/>
              <a:t>hypermultiplets</a:t>
            </a:r>
            <a:r>
              <a:rPr lang="en-US" sz="2400" b="0" dirty="0"/>
              <a:t> in fundamental representation to </a:t>
            </a:r>
          </a:p>
          <a:p>
            <a:r>
              <a:rPr lang="en-US" sz="2400" b="0" dirty="0">
                <a:latin typeface="Lucida Calligraphy" pitchFamily="66" charset="0"/>
              </a:rPr>
              <a:t>N</a:t>
            </a:r>
            <a:r>
              <a:rPr lang="en-US" sz="2400" b="0" dirty="0"/>
              <a:t>=4 SYM   </a:t>
            </a:r>
            <a:r>
              <a:rPr lang="en-US" sz="2400" b="0" dirty="0">
                <a:sym typeface="Wingdings" pitchFamily="2" charset="2"/>
              </a:rPr>
              <a:t></a:t>
            </a:r>
            <a:r>
              <a:rPr lang="en-US" b="0" dirty="0"/>
              <a:t>   </a:t>
            </a:r>
            <a:r>
              <a:rPr lang="en-US" sz="2400" b="0" dirty="0">
                <a:latin typeface="Lucida Calligraphy" pitchFamily="66" charset="0"/>
              </a:rPr>
              <a:t>N</a:t>
            </a:r>
            <a:r>
              <a:rPr lang="en-US" sz="2400" b="0" dirty="0"/>
              <a:t>=2 theory with flavors </a:t>
            </a:r>
          </a:p>
        </p:txBody>
      </p:sp>
      <p:sp>
        <p:nvSpPr>
          <p:cNvPr id="11" name="Text Box 5"/>
          <p:cNvSpPr txBox="1">
            <a:spLocks noChangeArrowheads="1"/>
          </p:cNvSpPr>
          <p:nvPr/>
        </p:nvSpPr>
        <p:spPr bwMode="auto">
          <a:xfrm>
            <a:off x="533400" y="3352800"/>
            <a:ext cx="8534400" cy="822325"/>
          </a:xfrm>
          <a:prstGeom prst="rect">
            <a:avLst/>
          </a:prstGeom>
          <a:noFill/>
          <a:ln w="9525">
            <a:noFill/>
            <a:miter lim="800000"/>
            <a:headEnd/>
            <a:tailEnd/>
          </a:ln>
          <a:effectLst/>
        </p:spPr>
        <p:txBody>
          <a:bodyPr>
            <a:spAutoFit/>
          </a:bodyPr>
          <a:lstStyle/>
          <a:p>
            <a:r>
              <a:rPr lang="en-US" sz="2400" b="0" dirty="0"/>
              <a:t>On gravity side, this can be achieved by adding N</a:t>
            </a:r>
            <a:r>
              <a:rPr lang="en-US" sz="2400" b="0" baseline="-25000" dirty="0"/>
              <a:t>F</a:t>
            </a:r>
            <a:r>
              <a:rPr lang="en-US" sz="2400" b="0" dirty="0"/>
              <a:t> D7-branes </a:t>
            </a:r>
          </a:p>
          <a:p>
            <a:r>
              <a:rPr lang="en-US" sz="2400" b="0" dirty="0"/>
              <a:t>to the AdS</a:t>
            </a:r>
            <a:r>
              <a:rPr lang="en-US" sz="2400" b="0" baseline="-25000" dirty="0"/>
              <a:t>5</a:t>
            </a:r>
            <a:r>
              <a:rPr lang="en-US" sz="2400" b="0" dirty="0"/>
              <a:t> x S</a:t>
            </a:r>
            <a:r>
              <a:rPr lang="en-US" sz="2400" b="0" baseline="30000" dirty="0"/>
              <a:t>5</a:t>
            </a:r>
            <a:r>
              <a:rPr lang="en-US" sz="2400" b="0" dirty="0"/>
              <a:t> geometry.</a:t>
            </a:r>
          </a:p>
        </p:txBody>
      </p:sp>
      <p:pic>
        <p:nvPicPr>
          <p:cNvPr id="12" name="Picture 3" descr="D7"/>
          <p:cNvPicPr>
            <a:picLocks noGrp="1" noChangeAspect="1" noChangeArrowheads="1"/>
          </p:cNvPicPr>
          <p:nvPr>
            <p:ph sz="half" idx="1"/>
          </p:nvPr>
        </p:nvPicPr>
        <p:blipFill>
          <a:blip r:embed="rId3"/>
          <a:srcRect/>
          <a:stretch>
            <a:fillRect/>
          </a:stretch>
        </p:blipFill>
        <p:spPr>
          <a:xfrm>
            <a:off x="2695575" y="4505325"/>
            <a:ext cx="3019425" cy="2124075"/>
          </a:xfrm>
          <a:noFill/>
          <a:ln/>
        </p:spPr>
      </p:pic>
      <p:sp>
        <p:nvSpPr>
          <p:cNvPr id="13" name="Line 12"/>
          <p:cNvSpPr>
            <a:spLocks noChangeShapeType="1"/>
          </p:cNvSpPr>
          <p:nvPr/>
        </p:nvSpPr>
        <p:spPr bwMode="auto">
          <a:xfrm>
            <a:off x="2992437" y="5791200"/>
            <a:ext cx="0" cy="304800"/>
          </a:xfrm>
          <a:prstGeom prst="line">
            <a:avLst/>
          </a:prstGeom>
          <a:noFill/>
          <a:ln w="9525">
            <a:solidFill>
              <a:schemeClr val="tx1"/>
            </a:solidFill>
            <a:round/>
            <a:headEnd/>
            <a:tailEnd type="triangle" w="med" len="med"/>
          </a:ln>
          <a:effectLst/>
        </p:spPr>
        <p:txBody>
          <a:bodyPr/>
          <a:lstStyle/>
          <a:p>
            <a:endParaRPr lang="en-US"/>
          </a:p>
        </p:txBody>
      </p:sp>
      <p:sp>
        <p:nvSpPr>
          <p:cNvPr id="14" name="Line 13"/>
          <p:cNvSpPr>
            <a:spLocks noChangeShapeType="1"/>
          </p:cNvSpPr>
          <p:nvPr/>
        </p:nvSpPr>
        <p:spPr bwMode="auto">
          <a:xfrm flipV="1">
            <a:off x="2992437" y="5181600"/>
            <a:ext cx="0" cy="381000"/>
          </a:xfrm>
          <a:prstGeom prst="line">
            <a:avLst/>
          </a:prstGeom>
          <a:noFill/>
          <a:ln w="9525">
            <a:solidFill>
              <a:schemeClr val="tx1"/>
            </a:solidFill>
            <a:round/>
            <a:headEnd/>
            <a:tailEnd type="triangle" w="med" len="med"/>
          </a:ln>
          <a:effectLst/>
        </p:spPr>
        <p:txBody>
          <a:bodyPr/>
          <a:lstStyle/>
          <a:p>
            <a:endParaRPr lang="en-US"/>
          </a:p>
        </p:txBody>
      </p:sp>
      <p:sp>
        <p:nvSpPr>
          <p:cNvPr id="15" name="Text Box 14"/>
          <p:cNvSpPr txBox="1">
            <a:spLocks noChangeArrowheads="1"/>
          </p:cNvSpPr>
          <p:nvPr/>
        </p:nvSpPr>
        <p:spPr bwMode="auto">
          <a:xfrm>
            <a:off x="2795587" y="5475288"/>
            <a:ext cx="481013" cy="366712"/>
          </a:xfrm>
          <a:prstGeom prst="rect">
            <a:avLst/>
          </a:prstGeom>
          <a:noFill/>
          <a:ln w="9525">
            <a:noFill/>
            <a:miter lim="800000"/>
            <a:headEnd/>
            <a:tailEnd/>
          </a:ln>
          <a:effectLst/>
        </p:spPr>
        <p:txBody>
          <a:bodyPr wrap="none">
            <a:spAutoFit/>
          </a:bodyPr>
          <a:lstStyle/>
          <a:p>
            <a:r>
              <a:rPr lang="en-US" dirty="0" err="1"/>
              <a:t>m</a:t>
            </a:r>
            <a:r>
              <a:rPr lang="en-US" baseline="-25000" dirty="0" err="1"/>
              <a:t>q</a:t>
            </a:r>
            <a:endParaRPr lang="en-US" baseline="-25000" dirty="0"/>
          </a:p>
        </p:txBody>
      </p:sp>
      <p:sp>
        <p:nvSpPr>
          <p:cNvPr id="18" name="Text Box 4"/>
          <p:cNvSpPr txBox="1">
            <a:spLocks noChangeArrowheads="1"/>
          </p:cNvSpPr>
          <p:nvPr/>
        </p:nvSpPr>
        <p:spPr bwMode="auto">
          <a:xfrm>
            <a:off x="6172200" y="4800600"/>
            <a:ext cx="2438400" cy="1200329"/>
          </a:xfrm>
          <a:prstGeom prst="rect">
            <a:avLst/>
          </a:prstGeom>
          <a:noFill/>
          <a:ln w="9525">
            <a:noFill/>
            <a:miter lim="800000"/>
            <a:headEnd/>
            <a:tailEnd/>
          </a:ln>
          <a:effectLst/>
        </p:spPr>
        <p:txBody>
          <a:bodyPr wrap="square">
            <a:spAutoFit/>
          </a:bodyPr>
          <a:lstStyle/>
          <a:p>
            <a:r>
              <a:rPr lang="en-US" sz="2400" b="0" dirty="0"/>
              <a:t>Mesons:   </a:t>
            </a:r>
            <a:r>
              <a:rPr lang="en-US" sz="2400" b="0" dirty="0" smtClean="0"/>
              <a:t>excitations on </a:t>
            </a:r>
            <a:r>
              <a:rPr lang="en-US" sz="2400" b="0" dirty="0"/>
              <a:t>D7-branes.</a:t>
            </a:r>
          </a:p>
        </p:txBody>
      </p:sp>
      <p:sp>
        <p:nvSpPr>
          <p:cNvPr id="19" name="TextBox 18"/>
          <p:cNvSpPr txBox="1"/>
          <p:nvPr/>
        </p:nvSpPr>
        <p:spPr>
          <a:xfrm>
            <a:off x="195312" y="5029200"/>
            <a:ext cx="1878976" cy="523220"/>
          </a:xfrm>
          <a:prstGeom prst="rect">
            <a:avLst/>
          </a:prstGeom>
          <a:noFill/>
        </p:spPr>
        <p:txBody>
          <a:bodyPr wrap="none" rtlCol="0">
            <a:spAutoFit/>
          </a:bodyPr>
          <a:lstStyle/>
          <a:p>
            <a:r>
              <a:rPr lang="en-US" sz="2800" b="0" dirty="0" smtClean="0"/>
              <a:t>small T/</a:t>
            </a:r>
            <a:r>
              <a:rPr lang="en-US" sz="2800" b="0" dirty="0" err="1" smtClean="0"/>
              <a:t>m</a:t>
            </a:r>
            <a:r>
              <a:rPr lang="en-US" sz="2000" b="0" dirty="0" err="1" smtClean="0"/>
              <a:t>q</a:t>
            </a:r>
            <a:endParaRPr lang="en-US" sz="2800" b="0" dirty="0"/>
          </a:p>
        </p:txBody>
      </p:sp>
      <p:sp>
        <p:nvSpPr>
          <p:cNvPr id="16" name="Rectangle 16"/>
          <p:cNvSpPr>
            <a:spLocks noChangeArrowheads="1"/>
          </p:cNvSpPr>
          <p:nvPr/>
        </p:nvSpPr>
        <p:spPr bwMode="auto">
          <a:xfrm>
            <a:off x="3886200" y="1064340"/>
            <a:ext cx="4038600" cy="366713"/>
          </a:xfrm>
          <a:prstGeom prst="rect">
            <a:avLst/>
          </a:prstGeom>
          <a:noFill/>
          <a:ln w="9525">
            <a:noFill/>
            <a:miter lim="800000"/>
            <a:headEnd/>
            <a:tailEnd/>
          </a:ln>
          <a:effectLst/>
        </p:spPr>
        <p:txBody>
          <a:bodyPr anchor="ctr">
            <a:spAutoFit/>
          </a:bodyPr>
          <a:lstStyle/>
          <a:p>
            <a:r>
              <a:rPr lang="en-US" b="0" dirty="0" err="1" smtClean="0"/>
              <a:t>Aharony</a:t>
            </a:r>
            <a:r>
              <a:rPr lang="en-US" b="0" dirty="0" smtClean="0"/>
              <a:t>, </a:t>
            </a:r>
            <a:r>
              <a:rPr lang="en-US" b="0" dirty="0" err="1" smtClean="0"/>
              <a:t>Fayyazuddin</a:t>
            </a:r>
            <a:r>
              <a:rPr lang="en-US" b="0" dirty="0" smtClean="0"/>
              <a:t>, </a:t>
            </a:r>
            <a:r>
              <a:rPr lang="en-US" b="0" dirty="0" err="1" smtClean="0"/>
              <a:t>Maldacena</a:t>
            </a:r>
            <a:r>
              <a:rPr lang="en-US" b="0" dirty="0" smtClean="0"/>
              <a:t>,</a:t>
            </a:r>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3" grpId="0" animBg="1"/>
      <p:bldP spid="14" grpId="0" animBg="1"/>
      <p:bldP spid="15" grpId="0"/>
      <p:bldP spid="18" grpId="0"/>
      <p:bldP spid="19"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smtClean="0">
                <a:solidFill>
                  <a:srgbClr val="0000FF"/>
                </a:solidFill>
              </a:rPr>
              <a:t>Meson masses</a:t>
            </a:r>
            <a:endParaRPr lang="en-US" dirty="0">
              <a:solidFill>
                <a:srgbClr val="0000FF"/>
              </a:solidFill>
            </a:endParaRPr>
          </a:p>
        </p:txBody>
      </p:sp>
      <p:sp>
        <p:nvSpPr>
          <p:cNvPr id="3" name="TextBox 2"/>
          <p:cNvSpPr txBox="1"/>
          <p:nvPr/>
        </p:nvSpPr>
        <p:spPr>
          <a:xfrm>
            <a:off x="672818" y="4586954"/>
            <a:ext cx="2561920" cy="461665"/>
          </a:xfrm>
          <a:prstGeom prst="rect">
            <a:avLst/>
          </a:prstGeom>
          <a:noFill/>
        </p:spPr>
        <p:txBody>
          <a:bodyPr wrap="none" rtlCol="0">
            <a:spAutoFit/>
          </a:bodyPr>
          <a:lstStyle/>
          <a:p>
            <a:r>
              <a:rPr lang="en-US" sz="2400" b="0" dirty="0" smtClean="0"/>
              <a:t>Size of a meson: </a:t>
            </a:r>
            <a:endParaRPr lang="en-US" sz="2400" b="0" dirty="0"/>
          </a:p>
        </p:txBody>
      </p:sp>
      <p:sp>
        <p:nvSpPr>
          <p:cNvPr id="4" name="TextBox 3"/>
          <p:cNvSpPr txBox="1"/>
          <p:nvPr/>
        </p:nvSpPr>
        <p:spPr>
          <a:xfrm>
            <a:off x="609600" y="1981200"/>
            <a:ext cx="2682145" cy="461665"/>
          </a:xfrm>
          <a:prstGeom prst="rect">
            <a:avLst/>
          </a:prstGeom>
          <a:noFill/>
        </p:spPr>
        <p:txBody>
          <a:bodyPr wrap="none" rtlCol="0">
            <a:spAutoFit/>
          </a:bodyPr>
          <a:lstStyle/>
          <a:p>
            <a:r>
              <a:rPr lang="en-US" sz="2400" b="0" dirty="0" smtClean="0"/>
              <a:t>Bare quark mass: </a:t>
            </a:r>
            <a:endParaRPr lang="en-US" sz="2400" b="0" dirty="0"/>
          </a:p>
        </p:txBody>
      </p:sp>
      <p:graphicFrame>
        <p:nvGraphicFramePr>
          <p:cNvPr id="5" name="Object 4"/>
          <p:cNvGraphicFramePr>
            <a:graphicFrameLocks noChangeAspect="1"/>
          </p:cNvGraphicFramePr>
          <p:nvPr/>
        </p:nvGraphicFramePr>
        <p:xfrm>
          <a:off x="3276600" y="1853485"/>
          <a:ext cx="558800" cy="663575"/>
        </p:xfrm>
        <a:graphic>
          <a:graphicData uri="http://schemas.openxmlformats.org/presentationml/2006/ole">
            <p:oleObj spid="_x0000_s460802" name="Equation" r:id="rId4" imgW="203040" imgH="241200" progId="Equation.3">
              <p:embed/>
            </p:oleObj>
          </a:graphicData>
        </a:graphic>
      </p:graphicFrame>
      <p:sp>
        <p:nvSpPr>
          <p:cNvPr id="6" name="TextBox 5"/>
          <p:cNvSpPr txBox="1"/>
          <p:nvPr/>
        </p:nvSpPr>
        <p:spPr>
          <a:xfrm>
            <a:off x="609600" y="3175000"/>
            <a:ext cx="2425664" cy="461665"/>
          </a:xfrm>
          <a:prstGeom prst="rect">
            <a:avLst/>
          </a:prstGeom>
          <a:noFill/>
        </p:spPr>
        <p:txBody>
          <a:bodyPr wrap="none" rtlCol="0">
            <a:spAutoFit/>
          </a:bodyPr>
          <a:lstStyle/>
          <a:p>
            <a:r>
              <a:rPr lang="en-US" sz="2400" b="0" dirty="0" smtClean="0"/>
              <a:t>Meson masses: </a:t>
            </a:r>
            <a:endParaRPr lang="en-US" sz="2400" b="0" dirty="0"/>
          </a:p>
        </p:txBody>
      </p:sp>
      <p:graphicFrame>
        <p:nvGraphicFramePr>
          <p:cNvPr id="460803" name="Object 3"/>
          <p:cNvGraphicFramePr>
            <a:graphicFrameLocks noChangeAspect="1"/>
          </p:cNvGraphicFramePr>
          <p:nvPr/>
        </p:nvGraphicFramePr>
        <p:xfrm>
          <a:off x="3159125" y="2819400"/>
          <a:ext cx="1641475" cy="1222375"/>
        </p:xfrm>
        <a:graphic>
          <a:graphicData uri="http://schemas.openxmlformats.org/presentationml/2006/ole">
            <p:oleObj spid="_x0000_s460803" name="Equation" r:id="rId5" imgW="596880" imgH="444240" progId="Equation.3">
              <p:embed/>
            </p:oleObj>
          </a:graphicData>
        </a:graphic>
      </p:graphicFrame>
      <p:graphicFrame>
        <p:nvGraphicFramePr>
          <p:cNvPr id="460804" name="Object 4"/>
          <p:cNvGraphicFramePr>
            <a:graphicFrameLocks noChangeAspect="1"/>
          </p:cNvGraphicFramePr>
          <p:nvPr/>
        </p:nvGraphicFramePr>
        <p:xfrm>
          <a:off x="3263900" y="4159250"/>
          <a:ext cx="2374900" cy="1327150"/>
        </p:xfrm>
        <a:graphic>
          <a:graphicData uri="http://schemas.openxmlformats.org/presentationml/2006/ole">
            <p:oleObj spid="_x0000_s460804" name="Equation" r:id="rId6" imgW="863280" imgH="482400" progId="Equation.3">
              <p:embed/>
            </p:oleObj>
          </a:graphicData>
        </a:graphic>
      </p:graphicFrame>
      <p:sp>
        <p:nvSpPr>
          <p:cNvPr id="9" name="Rectangle 8"/>
          <p:cNvSpPr/>
          <p:nvPr/>
        </p:nvSpPr>
        <p:spPr>
          <a:xfrm>
            <a:off x="5410200" y="1524000"/>
            <a:ext cx="3505200" cy="923330"/>
          </a:xfrm>
          <a:prstGeom prst="rect">
            <a:avLst/>
          </a:prstGeom>
        </p:spPr>
        <p:txBody>
          <a:bodyPr wrap="square">
            <a:spAutoFit/>
          </a:bodyPr>
          <a:lstStyle/>
          <a:p>
            <a:r>
              <a:rPr lang="en-US" b="0" dirty="0" smtClean="0"/>
              <a:t>Babington, </a:t>
            </a:r>
            <a:r>
              <a:rPr lang="en-US" b="0" dirty="0" err="1" smtClean="0"/>
              <a:t>Erdmenger</a:t>
            </a:r>
            <a:r>
              <a:rPr lang="en-US" b="0" dirty="0" smtClean="0"/>
              <a:t>, Evans, </a:t>
            </a:r>
            <a:r>
              <a:rPr lang="en-US" b="0" dirty="0" err="1" smtClean="0"/>
              <a:t>Guralnik</a:t>
            </a:r>
            <a:r>
              <a:rPr lang="en-US" b="0" dirty="0" smtClean="0"/>
              <a:t>, Kirsch; </a:t>
            </a:r>
            <a:r>
              <a:rPr lang="en-US" b="0" dirty="0" err="1" smtClean="0"/>
              <a:t>Kruczenski</a:t>
            </a:r>
            <a:r>
              <a:rPr lang="en-US" b="0" dirty="0" smtClean="0"/>
              <a:t>, Mateos, Myers, Winters; </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Rectangle 2"/>
          <p:cNvSpPr>
            <a:spLocks noGrp="1" noChangeArrowheads="1"/>
          </p:cNvSpPr>
          <p:nvPr>
            <p:ph type="title" sz="quarter"/>
          </p:nvPr>
        </p:nvSpPr>
        <p:spPr>
          <a:xfrm>
            <a:off x="457200" y="122238"/>
            <a:ext cx="8305800" cy="563562"/>
          </a:xfrm>
        </p:spPr>
        <p:txBody>
          <a:bodyPr/>
          <a:lstStyle/>
          <a:p>
            <a:r>
              <a:rPr lang="en-US" sz="4000" dirty="0" smtClean="0">
                <a:solidFill>
                  <a:srgbClr val="3333FF"/>
                </a:solidFill>
              </a:rPr>
              <a:t>Meson Dissociation</a:t>
            </a:r>
            <a:endParaRPr lang="en-US" sz="4000" dirty="0">
              <a:solidFill>
                <a:srgbClr val="3333FF"/>
              </a:solidFill>
            </a:endParaRPr>
          </a:p>
        </p:txBody>
      </p:sp>
      <p:sp>
        <p:nvSpPr>
          <p:cNvPr id="330762" name="Rectangle 10"/>
          <p:cNvSpPr>
            <a:spLocks noChangeArrowheads="1"/>
          </p:cNvSpPr>
          <p:nvPr/>
        </p:nvSpPr>
        <p:spPr bwMode="auto">
          <a:xfrm>
            <a:off x="3429000" y="1143000"/>
            <a:ext cx="5715000" cy="369332"/>
          </a:xfrm>
          <a:prstGeom prst="rect">
            <a:avLst/>
          </a:prstGeom>
          <a:noFill/>
          <a:ln w="9525">
            <a:noFill/>
            <a:miter lim="800000"/>
            <a:headEnd/>
            <a:tailEnd/>
          </a:ln>
          <a:effectLst/>
        </p:spPr>
        <p:txBody>
          <a:bodyPr wrap="square">
            <a:spAutoFit/>
          </a:bodyPr>
          <a:lstStyle/>
          <a:p>
            <a:r>
              <a:rPr lang="en-US" sz="1600" b="0" dirty="0" smtClean="0"/>
              <a:t>Mateos, Myers </a:t>
            </a:r>
            <a:r>
              <a:rPr lang="en-US" sz="1600" b="0" dirty="0"/>
              <a:t>and Thomson, </a:t>
            </a:r>
            <a:r>
              <a:rPr lang="en-US" sz="1600" b="0" dirty="0" err="1">
                <a:hlinkClick r:id="rId4"/>
              </a:rPr>
              <a:t>Hoyos</a:t>
            </a:r>
            <a:r>
              <a:rPr lang="en-US" sz="1600" b="0" dirty="0"/>
              <a:t>,</a:t>
            </a:r>
            <a:r>
              <a:rPr lang="en-US" sz="1600" b="0" dirty="0">
                <a:hlinkClick r:id="rId5"/>
              </a:rPr>
              <a:t> Landsteiner</a:t>
            </a:r>
            <a:r>
              <a:rPr lang="en-US" sz="1600" b="0" dirty="0"/>
              <a:t>,</a:t>
            </a:r>
            <a:r>
              <a:rPr lang="en-US" sz="1600" b="0" dirty="0">
                <a:hlinkClick r:id="rId6"/>
              </a:rPr>
              <a:t> Montero</a:t>
            </a:r>
            <a:r>
              <a:rPr lang="en-US" dirty="0"/>
              <a:t> </a:t>
            </a:r>
          </a:p>
        </p:txBody>
      </p:sp>
      <p:sp>
        <p:nvSpPr>
          <p:cNvPr id="330765" name="Text Box 13"/>
          <p:cNvSpPr txBox="1">
            <a:spLocks noChangeArrowheads="1"/>
          </p:cNvSpPr>
          <p:nvPr/>
        </p:nvSpPr>
        <p:spPr bwMode="auto">
          <a:xfrm>
            <a:off x="381000" y="1524000"/>
            <a:ext cx="7008650" cy="830997"/>
          </a:xfrm>
          <a:prstGeom prst="rect">
            <a:avLst/>
          </a:prstGeom>
          <a:noFill/>
          <a:ln w="9525">
            <a:noFill/>
            <a:miter lim="800000"/>
            <a:headEnd/>
            <a:tailEnd/>
          </a:ln>
          <a:effectLst/>
        </p:spPr>
        <p:txBody>
          <a:bodyPr wrap="none">
            <a:spAutoFit/>
          </a:bodyPr>
          <a:lstStyle/>
          <a:p>
            <a:r>
              <a:rPr lang="en-US" sz="2400" b="0" dirty="0" smtClean="0"/>
              <a:t>Gravity approximation: </a:t>
            </a:r>
          </a:p>
          <a:p>
            <a:r>
              <a:rPr lang="en-US" sz="2400" b="0" dirty="0" smtClean="0"/>
              <a:t>                   Mesons </a:t>
            </a:r>
            <a:r>
              <a:rPr lang="en-US" sz="2400" b="0" dirty="0"/>
              <a:t>are </a:t>
            </a:r>
            <a:r>
              <a:rPr lang="en-US" sz="2400" b="0" dirty="0">
                <a:solidFill>
                  <a:srgbClr val="FF0000"/>
                </a:solidFill>
              </a:rPr>
              <a:t>stable</a:t>
            </a:r>
            <a:r>
              <a:rPr lang="en-US" sz="2400" b="0" dirty="0"/>
              <a:t> at </a:t>
            </a:r>
            <a:r>
              <a:rPr lang="en-US" sz="2400" b="0" dirty="0" smtClean="0"/>
              <a:t>low temperature.</a:t>
            </a:r>
            <a:endParaRPr lang="en-US" sz="2400" b="0" dirty="0"/>
          </a:p>
        </p:txBody>
      </p:sp>
      <p:sp>
        <p:nvSpPr>
          <p:cNvPr id="330768" name="Text Box 16"/>
          <p:cNvSpPr txBox="1">
            <a:spLocks noChangeArrowheads="1"/>
          </p:cNvSpPr>
          <p:nvPr/>
        </p:nvSpPr>
        <p:spPr bwMode="auto">
          <a:xfrm>
            <a:off x="304800" y="2968625"/>
            <a:ext cx="1905000" cy="822325"/>
          </a:xfrm>
          <a:prstGeom prst="rect">
            <a:avLst/>
          </a:prstGeom>
          <a:noFill/>
          <a:ln w="9525">
            <a:noFill/>
            <a:miter lim="800000"/>
            <a:headEnd/>
            <a:tailEnd/>
          </a:ln>
          <a:effectLst/>
        </p:spPr>
        <p:txBody>
          <a:bodyPr>
            <a:spAutoFit/>
          </a:bodyPr>
          <a:lstStyle/>
          <a:p>
            <a:r>
              <a:rPr lang="en-US" sz="2400" b="0">
                <a:solidFill>
                  <a:srgbClr val="FF0000"/>
                </a:solidFill>
              </a:rPr>
              <a:t>Meson dissociation:</a:t>
            </a:r>
          </a:p>
        </p:txBody>
      </p:sp>
      <p:pic>
        <p:nvPicPr>
          <p:cNvPr id="330769" name="Picture 17" descr="embeddings"/>
          <p:cNvPicPr>
            <a:picLocks noGrp="1" noChangeAspect="1" noChangeArrowheads="1"/>
          </p:cNvPicPr>
          <p:nvPr>
            <p:ph sz="half" idx="1"/>
          </p:nvPr>
        </p:nvPicPr>
        <p:blipFill>
          <a:blip r:embed="rId7"/>
          <a:srcRect/>
          <a:stretch>
            <a:fillRect/>
          </a:stretch>
        </p:blipFill>
        <p:spPr>
          <a:xfrm>
            <a:off x="2133600" y="2587625"/>
            <a:ext cx="6781800" cy="1981200"/>
          </a:xfrm>
          <a:noFill/>
          <a:ln/>
        </p:spPr>
      </p:pic>
      <p:sp>
        <p:nvSpPr>
          <p:cNvPr id="10" name="Text Box 14"/>
          <p:cNvSpPr txBox="1">
            <a:spLocks noChangeArrowheads="1"/>
          </p:cNvSpPr>
          <p:nvPr/>
        </p:nvSpPr>
        <p:spPr bwMode="auto">
          <a:xfrm>
            <a:off x="838200" y="5791200"/>
            <a:ext cx="7391400" cy="830997"/>
          </a:xfrm>
          <a:prstGeom prst="rect">
            <a:avLst/>
          </a:prstGeom>
          <a:noFill/>
          <a:ln w="9525">
            <a:noFill/>
            <a:miter lim="800000"/>
            <a:headEnd/>
            <a:tailEnd/>
          </a:ln>
          <a:effectLst/>
        </p:spPr>
        <p:txBody>
          <a:bodyPr wrap="square">
            <a:spAutoFit/>
          </a:bodyPr>
          <a:lstStyle/>
          <a:p>
            <a:r>
              <a:rPr lang="en-US" sz="2400" b="0" dirty="0" smtClean="0">
                <a:solidFill>
                  <a:srgbClr val="0000FF"/>
                </a:solidFill>
              </a:rPr>
              <a:t>We would like to understand how the screening effect is reflected in the meson spectrum.</a:t>
            </a:r>
            <a:endParaRPr lang="en-US" sz="2400" b="0" dirty="0">
              <a:solidFill>
                <a:srgbClr val="0000FF"/>
              </a:solidFill>
            </a:endParaRPr>
          </a:p>
        </p:txBody>
      </p:sp>
      <p:graphicFrame>
        <p:nvGraphicFramePr>
          <p:cNvPr id="12" name="Object 11"/>
          <p:cNvGraphicFramePr>
            <a:graphicFrameLocks noChangeAspect="1"/>
          </p:cNvGraphicFramePr>
          <p:nvPr/>
        </p:nvGraphicFramePr>
        <p:xfrm>
          <a:off x="4114800" y="4308475"/>
          <a:ext cx="914400" cy="215900"/>
        </p:xfrm>
        <a:graphic>
          <a:graphicData uri="http://schemas.openxmlformats.org/presentationml/2006/ole">
            <p:oleObj spid="_x0000_s442370" name="Equation" r:id="rId8" imgW="914400" imgH="215640" progId="Equation.3">
              <p:embed/>
            </p:oleObj>
          </a:graphicData>
        </a:graphic>
      </p:graphicFrame>
      <p:graphicFrame>
        <p:nvGraphicFramePr>
          <p:cNvPr id="442371" name="Object 3"/>
          <p:cNvGraphicFramePr>
            <a:graphicFrameLocks noChangeAspect="1"/>
          </p:cNvGraphicFramePr>
          <p:nvPr/>
        </p:nvGraphicFramePr>
        <p:xfrm>
          <a:off x="3124200" y="4416425"/>
          <a:ext cx="2444750" cy="1222375"/>
        </p:xfrm>
        <a:graphic>
          <a:graphicData uri="http://schemas.openxmlformats.org/presentationml/2006/ole">
            <p:oleObj spid="_x0000_s442371" name="Equation" r:id="rId9" imgW="888840" imgH="444240" progId="Equation.3">
              <p:embed/>
            </p:oleObj>
          </a:graphicData>
        </a:graphic>
      </p:graphicFrame>
      <p:sp>
        <p:nvSpPr>
          <p:cNvPr id="14" name="Rectangle 13"/>
          <p:cNvSpPr/>
          <p:nvPr/>
        </p:nvSpPr>
        <p:spPr>
          <a:xfrm>
            <a:off x="3810000" y="838200"/>
            <a:ext cx="5181600" cy="369332"/>
          </a:xfrm>
          <a:prstGeom prst="rect">
            <a:avLst/>
          </a:prstGeom>
        </p:spPr>
        <p:txBody>
          <a:bodyPr wrap="square">
            <a:spAutoFit/>
          </a:bodyPr>
          <a:lstStyle/>
          <a:p>
            <a:r>
              <a:rPr lang="en-US" b="0" dirty="0" smtClean="0"/>
              <a:t>Babington, </a:t>
            </a:r>
            <a:r>
              <a:rPr lang="en-US" b="0" dirty="0" err="1" smtClean="0"/>
              <a:t>Erdmenger</a:t>
            </a:r>
            <a:r>
              <a:rPr lang="en-US" b="0" dirty="0" smtClean="0"/>
              <a:t>, Evans, </a:t>
            </a:r>
            <a:r>
              <a:rPr lang="en-US" b="0" dirty="0" err="1" smtClean="0"/>
              <a:t>Guralnik</a:t>
            </a:r>
            <a:r>
              <a:rPr lang="en-US" b="0" dirty="0" smtClean="0"/>
              <a:t>, Kirsch</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076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3076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3076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4237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0765" grpId="0"/>
      <p:bldP spid="330768" grpId="0"/>
      <p:bldP spid="10"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778" name="Rectangle 2"/>
          <p:cNvSpPr>
            <a:spLocks noGrp="1" noChangeArrowheads="1"/>
          </p:cNvSpPr>
          <p:nvPr>
            <p:ph type="title" sz="quarter"/>
          </p:nvPr>
        </p:nvSpPr>
        <p:spPr>
          <a:xfrm>
            <a:off x="457200" y="217488"/>
            <a:ext cx="8382000" cy="715962"/>
          </a:xfrm>
        </p:spPr>
        <p:txBody>
          <a:bodyPr/>
          <a:lstStyle/>
          <a:p>
            <a:r>
              <a:rPr lang="en-US" sz="4000">
                <a:solidFill>
                  <a:srgbClr val="3333FF"/>
                </a:solidFill>
              </a:rPr>
              <a:t>Dispersion relation</a:t>
            </a:r>
          </a:p>
        </p:txBody>
      </p:sp>
      <p:pic>
        <p:nvPicPr>
          <p:cNvPr id="331779" name="Picture 3" descr="dispersion"/>
          <p:cNvPicPr>
            <a:picLocks noGrp="1" noChangeAspect="1" noChangeArrowheads="1"/>
          </p:cNvPicPr>
          <p:nvPr>
            <p:ph sz="quarter" idx="1"/>
          </p:nvPr>
        </p:nvPicPr>
        <p:blipFill>
          <a:blip r:embed="rId4"/>
          <a:srcRect/>
          <a:stretch>
            <a:fillRect/>
          </a:stretch>
        </p:blipFill>
        <p:spPr>
          <a:xfrm>
            <a:off x="457200" y="1295400"/>
            <a:ext cx="3810000" cy="2368550"/>
          </a:xfrm>
          <a:noFill/>
          <a:ln/>
        </p:spPr>
      </p:pic>
      <p:graphicFrame>
        <p:nvGraphicFramePr>
          <p:cNvPr id="331780" name="Object 4"/>
          <p:cNvGraphicFramePr>
            <a:graphicFrameLocks noChangeAspect="1"/>
          </p:cNvGraphicFramePr>
          <p:nvPr>
            <p:ph sz="quarter" idx="2"/>
          </p:nvPr>
        </p:nvGraphicFramePr>
        <p:xfrm>
          <a:off x="4953000" y="1701800"/>
          <a:ext cx="2590800" cy="584200"/>
        </p:xfrm>
        <a:graphic>
          <a:graphicData uri="http://schemas.openxmlformats.org/presentationml/2006/ole">
            <p:oleObj spid="_x0000_s457730" name="Equation" r:id="rId5" imgW="1015920" imgH="228600" progId="">
              <p:embed/>
            </p:oleObj>
          </a:graphicData>
        </a:graphic>
      </p:graphicFrame>
      <p:graphicFrame>
        <p:nvGraphicFramePr>
          <p:cNvPr id="331781" name="Object 5"/>
          <p:cNvGraphicFramePr>
            <a:graphicFrameLocks noChangeAspect="1"/>
          </p:cNvGraphicFramePr>
          <p:nvPr>
            <p:ph sz="quarter" idx="3"/>
          </p:nvPr>
        </p:nvGraphicFramePr>
        <p:xfrm>
          <a:off x="4953000" y="2962275"/>
          <a:ext cx="3352800" cy="466725"/>
        </p:xfrm>
        <a:graphic>
          <a:graphicData uri="http://schemas.openxmlformats.org/presentationml/2006/ole">
            <p:oleObj spid="_x0000_s457731" name="Equation" r:id="rId6" imgW="1638000" imgH="228600" progId="">
              <p:embed/>
            </p:oleObj>
          </a:graphicData>
        </a:graphic>
      </p:graphicFrame>
      <p:graphicFrame>
        <p:nvGraphicFramePr>
          <p:cNvPr id="331784" name="Object 8"/>
          <p:cNvGraphicFramePr>
            <a:graphicFrameLocks noChangeAspect="1"/>
          </p:cNvGraphicFramePr>
          <p:nvPr>
            <p:ph sz="quarter" idx="4"/>
          </p:nvPr>
        </p:nvGraphicFramePr>
        <p:xfrm>
          <a:off x="4953000" y="2382838"/>
          <a:ext cx="3124200" cy="436562"/>
        </p:xfrm>
        <a:graphic>
          <a:graphicData uri="http://schemas.openxmlformats.org/presentationml/2006/ole">
            <p:oleObj spid="_x0000_s457732" name="Equation" r:id="rId7" imgW="1638000" imgH="228600" progId="">
              <p:embed/>
            </p:oleObj>
          </a:graphicData>
        </a:graphic>
      </p:graphicFrame>
      <p:pic>
        <p:nvPicPr>
          <p:cNvPr id="331785" name="Picture 9" descr="D7"/>
          <p:cNvPicPr>
            <a:picLocks noChangeAspect="1" noChangeArrowheads="1"/>
          </p:cNvPicPr>
          <p:nvPr/>
        </p:nvPicPr>
        <p:blipFill>
          <a:blip r:embed="rId8"/>
          <a:srcRect/>
          <a:stretch>
            <a:fillRect/>
          </a:stretch>
        </p:blipFill>
        <p:spPr bwMode="auto">
          <a:xfrm>
            <a:off x="4343400" y="4098925"/>
            <a:ext cx="2514600" cy="1768475"/>
          </a:xfrm>
          <a:prstGeom prst="rect">
            <a:avLst/>
          </a:prstGeom>
          <a:noFill/>
          <a:ln w="9525">
            <a:noFill/>
            <a:miter lim="800000"/>
            <a:headEnd/>
            <a:tailEnd/>
          </a:ln>
        </p:spPr>
      </p:pic>
      <p:sp>
        <p:nvSpPr>
          <p:cNvPr id="331786" name="Text Box 10"/>
          <p:cNvSpPr txBox="1">
            <a:spLocks noChangeArrowheads="1"/>
          </p:cNvSpPr>
          <p:nvPr/>
        </p:nvSpPr>
        <p:spPr bwMode="auto">
          <a:xfrm>
            <a:off x="6994525" y="4364038"/>
            <a:ext cx="1923925" cy="646331"/>
          </a:xfrm>
          <a:prstGeom prst="rect">
            <a:avLst/>
          </a:prstGeom>
          <a:noFill/>
          <a:ln w="28575">
            <a:solidFill>
              <a:schemeClr val="tx1"/>
            </a:solidFill>
            <a:miter lim="800000"/>
            <a:headEnd/>
            <a:tailEnd/>
          </a:ln>
          <a:effectLst/>
        </p:spPr>
        <p:txBody>
          <a:bodyPr wrap="none">
            <a:spAutoFit/>
          </a:bodyPr>
          <a:lstStyle/>
          <a:p>
            <a:r>
              <a:rPr lang="en-US" b="0" dirty="0" smtClean="0"/>
              <a:t>V</a:t>
            </a:r>
            <a:r>
              <a:rPr lang="en-US" b="0" baseline="-25000" dirty="0" smtClean="0"/>
              <a:t>0</a:t>
            </a:r>
            <a:r>
              <a:rPr lang="en-US" b="0" dirty="0" smtClean="0"/>
              <a:t>: </a:t>
            </a:r>
            <a:r>
              <a:rPr lang="en-US" b="0" dirty="0"/>
              <a:t>speed of light</a:t>
            </a:r>
          </a:p>
          <a:p>
            <a:r>
              <a:rPr lang="en-US" b="0" dirty="0"/>
              <a:t>at the tip </a:t>
            </a:r>
          </a:p>
        </p:txBody>
      </p:sp>
      <p:sp>
        <p:nvSpPr>
          <p:cNvPr id="331787" name="Line 11"/>
          <p:cNvSpPr>
            <a:spLocks noChangeShapeType="1"/>
          </p:cNvSpPr>
          <p:nvPr/>
        </p:nvSpPr>
        <p:spPr bwMode="auto">
          <a:xfrm flipH="1">
            <a:off x="5791200" y="4784725"/>
            <a:ext cx="990600" cy="0"/>
          </a:xfrm>
          <a:prstGeom prst="line">
            <a:avLst/>
          </a:prstGeom>
          <a:noFill/>
          <a:ln w="9525">
            <a:solidFill>
              <a:schemeClr val="tx1"/>
            </a:solidFill>
            <a:round/>
            <a:headEnd/>
            <a:tailEnd type="triangle" w="med" len="med"/>
          </a:ln>
          <a:effectLst/>
        </p:spPr>
        <p:txBody>
          <a:bodyPr/>
          <a:lstStyle/>
          <a:p>
            <a:endParaRPr lang="en-US"/>
          </a:p>
        </p:txBody>
      </p:sp>
      <p:sp>
        <p:nvSpPr>
          <p:cNvPr id="331790" name="Rectangle 14"/>
          <p:cNvSpPr>
            <a:spLocks noChangeArrowheads="1"/>
          </p:cNvSpPr>
          <p:nvPr/>
        </p:nvSpPr>
        <p:spPr bwMode="auto">
          <a:xfrm>
            <a:off x="5972175" y="1111250"/>
            <a:ext cx="3048000" cy="336550"/>
          </a:xfrm>
          <a:prstGeom prst="rect">
            <a:avLst/>
          </a:prstGeom>
          <a:noFill/>
          <a:ln w="9525">
            <a:noFill/>
            <a:miter lim="800000"/>
            <a:headEnd/>
            <a:tailEnd/>
          </a:ln>
          <a:effectLst/>
        </p:spPr>
        <p:txBody>
          <a:bodyPr>
            <a:spAutoFit/>
          </a:bodyPr>
          <a:lstStyle/>
          <a:p>
            <a:r>
              <a:rPr lang="en-US" sz="1600" b="0" dirty="0"/>
              <a:t>Mateos, Myers and Thomson</a:t>
            </a:r>
          </a:p>
        </p:txBody>
      </p:sp>
      <p:sp>
        <p:nvSpPr>
          <p:cNvPr id="13" name="Text Box 6"/>
          <p:cNvSpPr txBox="1">
            <a:spLocks noChangeArrowheads="1"/>
          </p:cNvSpPr>
          <p:nvPr/>
        </p:nvSpPr>
        <p:spPr bwMode="auto">
          <a:xfrm>
            <a:off x="304800" y="4114800"/>
            <a:ext cx="3581400" cy="1569660"/>
          </a:xfrm>
          <a:prstGeom prst="rect">
            <a:avLst/>
          </a:prstGeom>
          <a:noFill/>
          <a:ln w="9525">
            <a:noFill/>
            <a:miter lim="800000"/>
            <a:headEnd/>
            <a:tailEnd/>
          </a:ln>
          <a:effectLst/>
        </p:spPr>
        <p:txBody>
          <a:bodyPr wrap="square">
            <a:spAutoFit/>
          </a:bodyPr>
          <a:lstStyle/>
          <a:p>
            <a:r>
              <a:rPr lang="en-US" sz="2400" b="0" dirty="0" smtClean="0"/>
              <a:t>In the hot medium, mesons travel at a velocity </a:t>
            </a:r>
            <a:r>
              <a:rPr lang="en-US" sz="2400" b="0" dirty="0" smtClean="0">
                <a:solidFill>
                  <a:srgbClr val="FF0000"/>
                </a:solidFill>
              </a:rPr>
              <a:t>smaller</a:t>
            </a:r>
            <a:r>
              <a:rPr lang="en-US" sz="2400" b="0" dirty="0" smtClean="0"/>
              <a:t>  than the vacuum speed  of light  !</a:t>
            </a:r>
            <a:endParaRPr lang="en-US" sz="2400" b="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179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3177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3178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3178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3178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3178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3178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317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1786" grpId="0" animBg="1"/>
      <p:bldP spid="331787" grpId="0" animBg="1"/>
      <p:bldP spid="331790" grpId="0"/>
      <p:bldP spid="13"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Rectangle 2"/>
          <p:cNvSpPr>
            <a:spLocks noGrp="1" noChangeArrowheads="1"/>
          </p:cNvSpPr>
          <p:nvPr>
            <p:ph type="title"/>
          </p:nvPr>
        </p:nvSpPr>
        <p:spPr>
          <a:xfrm>
            <a:off x="457200" y="274638"/>
            <a:ext cx="8229600" cy="715962"/>
          </a:xfrm>
        </p:spPr>
        <p:txBody>
          <a:bodyPr/>
          <a:lstStyle/>
          <a:p>
            <a:r>
              <a:rPr lang="en-US" sz="4000">
                <a:solidFill>
                  <a:srgbClr val="3333FF"/>
                </a:solidFill>
              </a:rPr>
              <a:t>General results</a:t>
            </a:r>
          </a:p>
        </p:txBody>
      </p:sp>
      <p:graphicFrame>
        <p:nvGraphicFramePr>
          <p:cNvPr id="332804" name="Rectangle 4"/>
          <p:cNvGraphicFramePr>
            <a:graphicFrameLocks/>
          </p:cNvGraphicFramePr>
          <p:nvPr>
            <p:ph sz="half" idx="2"/>
          </p:nvPr>
        </p:nvGraphicFramePr>
        <p:xfrm>
          <a:off x="6667500" y="4090988"/>
          <a:ext cx="0" cy="0"/>
        </p:xfrm>
        <a:graphic>
          <a:graphicData uri="http://schemas.openxmlformats.org/presentationml/2006/ole">
            <p:oleObj spid="_x0000_s458754" name="Equation" r:id="rId4" imgW="0" imgH="0" progId="">
              <p:embed/>
            </p:oleObj>
          </a:graphicData>
        </a:graphic>
      </p:graphicFrame>
      <p:sp>
        <p:nvSpPr>
          <p:cNvPr id="332806" name="Text Box 6"/>
          <p:cNvSpPr txBox="1">
            <a:spLocks noChangeArrowheads="1"/>
          </p:cNvSpPr>
          <p:nvPr/>
        </p:nvSpPr>
        <p:spPr bwMode="auto">
          <a:xfrm>
            <a:off x="304800" y="1752600"/>
            <a:ext cx="5622925" cy="457200"/>
          </a:xfrm>
          <a:prstGeom prst="rect">
            <a:avLst/>
          </a:prstGeom>
          <a:noFill/>
          <a:ln w="9525">
            <a:noFill/>
            <a:miter lim="800000"/>
            <a:headEnd/>
            <a:tailEnd/>
          </a:ln>
          <a:effectLst/>
        </p:spPr>
        <p:txBody>
          <a:bodyPr wrap="none">
            <a:spAutoFit/>
          </a:bodyPr>
          <a:lstStyle/>
          <a:p>
            <a:r>
              <a:rPr lang="en-US" sz="2400" b="0"/>
              <a:t>In the large k limit: (</a:t>
            </a:r>
            <a:r>
              <a:rPr lang="en-US" sz="2400" b="0">
                <a:solidFill>
                  <a:srgbClr val="FF0000"/>
                </a:solidFill>
              </a:rPr>
              <a:t>exact analytic result</a:t>
            </a:r>
            <a:r>
              <a:rPr lang="en-US" sz="2400" b="0"/>
              <a:t>)</a:t>
            </a:r>
          </a:p>
        </p:txBody>
      </p:sp>
      <p:sp>
        <p:nvSpPr>
          <p:cNvPr id="332807" name="Text Box 7"/>
          <p:cNvSpPr txBox="1">
            <a:spLocks noChangeArrowheads="1"/>
          </p:cNvSpPr>
          <p:nvPr/>
        </p:nvSpPr>
        <p:spPr bwMode="auto">
          <a:xfrm>
            <a:off x="685800" y="4495800"/>
            <a:ext cx="7794121" cy="461665"/>
          </a:xfrm>
          <a:prstGeom prst="rect">
            <a:avLst/>
          </a:prstGeom>
          <a:noFill/>
          <a:ln w="9525">
            <a:noFill/>
            <a:miter lim="800000"/>
            <a:headEnd/>
            <a:tailEnd/>
          </a:ln>
          <a:effectLst/>
        </p:spPr>
        <p:txBody>
          <a:bodyPr wrap="none">
            <a:spAutoFit/>
          </a:bodyPr>
          <a:lstStyle/>
          <a:p>
            <a:r>
              <a:rPr lang="en-US" sz="2400" b="0" dirty="0"/>
              <a:t>v</a:t>
            </a:r>
            <a:r>
              <a:rPr lang="en-US" sz="2400" b="0" baseline="-25000" dirty="0"/>
              <a:t>0</a:t>
            </a:r>
            <a:r>
              <a:rPr lang="en-US" sz="2400" b="0" dirty="0"/>
              <a:t> is precisely given by the local speed of light at the </a:t>
            </a:r>
            <a:r>
              <a:rPr lang="en-US" sz="2400" b="0" dirty="0" smtClean="0"/>
              <a:t>tip.</a:t>
            </a:r>
            <a:endParaRPr lang="en-US" sz="2400" b="0" dirty="0"/>
          </a:p>
        </p:txBody>
      </p:sp>
      <p:sp>
        <p:nvSpPr>
          <p:cNvPr id="332809" name="Text Box 9"/>
          <p:cNvSpPr txBox="1">
            <a:spLocks noChangeArrowheads="1"/>
          </p:cNvSpPr>
          <p:nvPr/>
        </p:nvSpPr>
        <p:spPr bwMode="auto">
          <a:xfrm>
            <a:off x="4267200" y="1004888"/>
            <a:ext cx="4648200" cy="366712"/>
          </a:xfrm>
          <a:prstGeom prst="rect">
            <a:avLst/>
          </a:prstGeom>
          <a:noFill/>
          <a:ln w="9525">
            <a:noFill/>
            <a:miter lim="800000"/>
            <a:headEnd/>
            <a:tailEnd/>
          </a:ln>
          <a:effectLst/>
        </p:spPr>
        <p:txBody>
          <a:bodyPr>
            <a:spAutoFit/>
          </a:bodyPr>
          <a:lstStyle/>
          <a:p>
            <a:r>
              <a:rPr lang="en-US" b="0"/>
              <a:t>Ejaz, Faulkner, HL, Rajagopal, Wiedemann</a:t>
            </a:r>
          </a:p>
        </p:txBody>
      </p:sp>
      <p:graphicFrame>
        <p:nvGraphicFramePr>
          <p:cNvPr id="332818" name="Rectangle 18"/>
          <p:cNvGraphicFramePr>
            <a:graphicFrameLocks/>
          </p:cNvGraphicFramePr>
          <p:nvPr/>
        </p:nvGraphicFramePr>
        <p:xfrm>
          <a:off x="1524000" y="1397000"/>
          <a:ext cx="6096000" cy="4064000"/>
        </p:xfrm>
        <a:graphic>
          <a:graphicData uri="http://schemas.openxmlformats.org/presentationml/2006/ole">
            <p:oleObj spid="_x0000_s458755" name="Equation" r:id="rId5" imgW="0" imgH="0" progId="">
              <p:embed/>
            </p:oleObj>
          </a:graphicData>
        </a:graphic>
      </p:graphicFrame>
      <p:pic>
        <p:nvPicPr>
          <p:cNvPr id="332821" name="Picture 21" descr="disp"/>
          <p:cNvPicPr>
            <a:picLocks noGrp="1" noChangeAspect="1" noChangeArrowheads="1"/>
          </p:cNvPicPr>
          <p:nvPr>
            <p:ph sz="half" idx="1"/>
          </p:nvPr>
        </p:nvPicPr>
        <p:blipFill>
          <a:blip r:embed="rId6"/>
          <a:srcRect/>
          <a:stretch>
            <a:fillRect/>
          </a:stretch>
        </p:blipFill>
        <p:spPr>
          <a:xfrm>
            <a:off x="304800" y="2514600"/>
            <a:ext cx="8534400" cy="1735138"/>
          </a:xfrm>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280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3282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328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2806" grpId="0"/>
      <p:bldP spid="332807"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2" name="Rectangle 2"/>
          <p:cNvSpPr>
            <a:spLocks noGrp="1" noChangeArrowheads="1"/>
          </p:cNvSpPr>
          <p:nvPr>
            <p:ph type="title"/>
          </p:nvPr>
        </p:nvSpPr>
        <p:spPr/>
        <p:txBody>
          <a:bodyPr/>
          <a:lstStyle/>
          <a:p>
            <a:r>
              <a:rPr lang="en-US" sz="4000">
                <a:solidFill>
                  <a:srgbClr val="0000FF"/>
                </a:solidFill>
              </a:rPr>
              <a:t>Embedding of the brane and fluctuations</a:t>
            </a:r>
          </a:p>
        </p:txBody>
      </p:sp>
      <p:pic>
        <p:nvPicPr>
          <p:cNvPr id="343044" name="Picture 4" descr="Extrins"/>
          <p:cNvPicPr>
            <a:picLocks noGrp="1" noChangeAspect="1" noChangeArrowheads="1"/>
          </p:cNvPicPr>
          <p:nvPr>
            <p:ph sz="half" idx="1"/>
          </p:nvPr>
        </p:nvPicPr>
        <p:blipFill>
          <a:blip r:embed="rId3"/>
          <a:srcRect/>
          <a:stretch>
            <a:fillRect/>
          </a:stretch>
        </p:blipFill>
        <p:spPr>
          <a:xfrm>
            <a:off x="1447800" y="2501900"/>
            <a:ext cx="3429000" cy="698500"/>
          </a:xfrm>
          <a:noFill/>
          <a:ln/>
        </p:spPr>
      </p:pic>
      <p:sp>
        <p:nvSpPr>
          <p:cNvPr id="343046" name="Text Box 6"/>
          <p:cNvSpPr txBox="1">
            <a:spLocks noChangeArrowheads="1"/>
          </p:cNvSpPr>
          <p:nvPr/>
        </p:nvSpPr>
        <p:spPr bwMode="auto">
          <a:xfrm>
            <a:off x="533400" y="1831975"/>
            <a:ext cx="3592513" cy="457200"/>
          </a:xfrm>
          <a:prstGeom prst="rect">
            <a:avLst/>
          </a:prstGeom>
          <a:noFill/>
          <a:ln w="9525">
            <a:noFill/>
            <a:miter lim="800000"/>
            <a:headEnd/>
            <a:tailEnd/>
          </a:ln>
          <a:effectLst/>
        </p:spPr>
        <p:txBody>
          <a:bodyPr wrap="none">
            <a:spAutoFit/>
          </a:bodyPr>
          <a:lstStyle/>
          <a:p>
            <a:r>
              <a:rPr lang="en-US" sz="2400" b="0"/>
              <a:t>Embedding of D7-brane: </a:t>
            </a:r>
          </a:p>
        </p:txBody>
      </p:sp>
      <p:sp>
        <p:nvSpPr>
          <p:cNvPr id="343047" name="Text Box 7"/>
          <p:cNvSpPr txBox="1">
            <a:spLocks noChangeArrowheads="1"/>
          </p:cNvSpPr>
          <p:nvPr/>
        </p:nvSpPr>
        <p:spPr bwMode="auto">
          <a:xfrm>
            <a:off x="609600" y="3352800"/>
            <a:ext cx="5437188" cy="457200"/>
          </a:xfrm>
          <a:prstGeom prst="rect">
            <a:avLst/>
          </a:prstGeom>
          <a:noFill/>
          <a:ln w="9525">
            <a:noFill/>
            <a:miter lim="800000"/>
            <a:headEnd/>
            <a:tailEnd/>
          </a:ln>
          <a:effectLst/>
        </p:spPr>
        <p:txBody>
          <a:bodyPr wrap="none">
            <a:spAutoFit/>
          </a:bodyPr>
          <a:lstStyle/>
          <a:p>
            <a:r>
              <a:rPr lang="en-US" sz="2400" b="0" dirty="0"/>
              <a:t>Action for fluctuations: (scalar mesons)</a:t>
            </a:r>
          </a:p>
        </p:txBody>
      </p:sp>
      <p:pic>
        <p:nvPicPr>
          <p:cNvPr id="343048" name="Picture 8" descr="fluctuations"/>
          <p:cNvPicPr>
            <a:picLocks noGrp="1" noChangeAspect="1" noChangeArrowheads="1"/>
          </p:cNvPicPr>
          <p:nvPr>
            <p:ph sz="half" idx="2"/>
          </p:nvPr>
        </p:nvPicPr>
        <p:blipFill>
          <a:blip r:embed="rId4"/>
          <a:srcRect/>
          <a:stretch>
            <a:fillRect/>
          </a:stretch>
        </p:blipFill>
        <p:spPr>
          <a:xfrm>
            <a:off x="381000" y="3886200"/>
            <a:ext cx="8382000" cy="1770063"/>
          </a:xfrm>
          <a:noFill/>
          <a:ln/>
        </p:spPr>
      </p:pic>
      <p:sp>
        <p:nvSpPr>
          <p:cNvPr id="343050" name="Text Box 10"/>
          <p:cNvSpPr txBox="1">
            <a:spLocks noChangeArrowheads="1"/>
          </p:cNvSpPr>
          <p:nvPr/>
        </p:nvSpPr>
        <p:spPr bwMode="auto">
          <a:xfrm>
            <a:off x="5241925" y="2703513"/>
            <a:ext cx="3714750" cy="366712"/>
          </a:xfrm>
          <a:prstGeom prst="rect">
            <a:avLst/>
          </a:prstGeom>
          <a:noFill/>
          <a:ln w="9525">
            <a:noFill/>
            <a:miter lim="800000"/>
            <a:headEnd/>
            <a:tailEnd/>
          </a:ln>
          <a:effectLst/>
        </p:spPr>
        <p:txBody>
          <a:bodyPr wrap="none">
            <a:spAutoFit/>
          </a:bodyPr>
          <a:lstStyle/>
          <a:p>
            <a:r>
              <a:rPr lang="en-US"/>
              <a:t>(can only be solved numerically)</a:t>
            </a:r>
          </a:p>
        </p:txBody>
      </p:sp>
      <p:sp>
        <p:nvSpPr>
          <p:cNvPr id="8" name="TextBox 7"/>
          <p:cNvSpPr txBox="1"/>
          <p:nvPr/>
        </p:nvSpPr>
        <p:spPr>
          <a:xfrm>
            <a:off x="688524" y="5791200"/>
            <a:ext cx="7236276" cy="830997"/>
          </a:xfrm>
          <a:prstGeom prst="rect">
            <a:avLst/>
          </a:prstGeom>
          <a:noFill/>
        </p:spPr>
        <p:txBody>
          <a:bodyPr wrap="none" rtlCol="0">
            <a:spAutoFit/>
          </a:bodyPr>
          <a:lstStyle/>
          <a:p>
            <a:r>
              <a:rPr lang="en-US" sz="2400" b="0" dirty="0" smtClean="0"/>
              <a:t>Solving the Laplace equations:   </a:t>
            </a:r>
            <a:r>
              <a:rPr lang="en-US" sz="2400" b="0" dirty="0" smtClean="0">
                <a:solidFill>
                  <a:srgbClr val="FF0000"/>
                </a:solidFill>
              </a:rPr>
              <a:t>discrete</a:t>
            </a:r>
            <a:r>
              <a:rPr lang="en-US" sz="2400" b="0" dirty="0" smtClean="0"/>
              <a:t> spectrum, </a:t>
            </a:r>
          </a:p>
          <a:p>
            <a:pPr algn="ctr"/>
            <a:r>
              <a:rPr lang="en-US" sz="2400" b="0" dirty="0" smtClean="0"/>
              <a:t>dispersion relations</a:t>
            </a:r>
            <a:endParaRPr lang="en-US" sz="2400" b="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304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4304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43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4304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4304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3046" grpId="0"/>
      <p:bldP spid="343047" grpId="0"/>
      <p:bldP spid="343050" grpId="0"/>
      <p:bldP spid="8"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114" name="Rectangle 2"/>
          <p:cNvSpPr>
            <a:spLocks noGrp="1" noChangeArrowheads="1"/>
          </p:cNvSpPr>
          <p:nvPr>
            <p:ph type="title"/>
          </p:nvPr>
        </p:nvSpPr>
        <p:spPr>
          <a:xfrm>
            <a:off x="457200" y="274638"/>
            <a:ext cx="8382000" cy="715962"/>
          </a:xfrm>
        </p:spPr>
        <p:txBody>
          <a:bodyPr/>
          <a:lstStyle/>
          <a:p>
            <a:r>
              <a:rPr lang="en-US" sz="4000">
                <a:solidFill>
                  <a:srgbClr val="0000FF"/>
                </a:solidFill>
              </a:rPr>
              <a:t>Large k limit</a:t>
            </a:r>
          </a:p>
        </p:txBody>
      </p:sp>
      <p:sp>
        <p:nvSpPr>
          <p:cNvPr id="346116" name="Text Box 4"/>
          <p:cNvSpPr txBox="1">
            <a:spLocks noChangeArrowheads="1"/>
          </p:cNvSpPr>
          <p:nvPr/>
        </p:nvSpPr>
        <p:spPr bwMode="auto">
          <a:xfrm>
            <a:off x="381000" y="1219200"/>
            <a:ext cx="8540750" cy="1187450"/>
          </a:xfrm>
          <a:prstGeom prst="rect">
            <a:avLst/>
          </a:prstGeom>
          <a:noFill/>
          <a:ln w="9525">
            <a:noFill/>
            <a:miter lim="800000"/>
            <a:headEnd/>
            <a:tailEnd/>
          </a:ln>
          <a:effectLst/>
        </p:spPr>
        <p:txBody>
          <a:bodyPr wrap="none">
            <a:spAutoFit/>
          </a:bodyPr>
          <a:lstStyle/>
          <a:p>
            <a:r>
              <a:rPr lang="en-US" sz="2400" b="0" dirty="0"/>
              <a:t>In the large k limit</a:t>
            </a:r>
            <a:r>
              <a:rPr lang="en-US" dirty="0"/>
              <a:t>, </a:t>
            </a:r>
            <a:r>
              <a:rPr lang="en-US" sz="2400" b="0" dirty="0"/>
              <a:t>the wave equations for mesons become</a:t>
            </a:r>
            <a:r>
              <a:rPr lang="en-US" dirty="0"/>
              <a:t> </a:t>
            </a:r>
          </a:p>
          <a:p>
            <a:r>
              <a:rPr lang="en-US" sz="2400" b="0" dirty="0"/>
              <a:t>that of a </a:t>
            </a:r>
            <a:r>
              <a:rPr lang="en-US" sz="2400" b="0" dirty="0">
                <a:solidFill>
                  <a:srgbClr val="FF0000"/>
                </a:solidFill>
              </a:rPr>
              <a:t>four-dimensional spherical harmonic oscillator</a:t>
            </a:r>
            <a:r>
              <a:rPr lang="en-US" sz="2400" b="0" dirty="0"/>
              <a:t> </a:t>
            </a:r>
          </a:p>
          <a:p>
            <a:r>
              <a:rPr lang="en-US" sz="2400" b="0" dirty="0"/>
              <a:t>localized near the tip of the </a:t>
            </a:r>
            <a:r>
              <a:rPr lang="en-US" sz="2400" b="0" dirty="0" err="1"/>
              <a:t>brane</a:t>
            </a:r>
            <a:r>
              <a:rPr lang="en-US" sz="2400" b="0" dirty="0"/>
              <a:t> and thus be </a:t>
            </a:r>
            <a:r>
              <a:rPr lang="en-US" sz="2400" b="0" dirty="0">
                <a:solidFill>
                  <a:srgbClr val="0000FF"/>
                </a:solidFill>
              </a:rPr>
              <a:t>solved exactly</a:t>
            </a:r>
            <a:r>
              <a:rPr lang="en-US" sz="2400" b="0" dirty="0"/>
              <a:t>. </a:t>
            </a:r>
          </a:p>
        </p:txBody>
      </p:sp>
      <p:pic>
        <p:nvPicPr>
          <p:cNvPr id="8" name="Picture 11" descr="wave-fn-k100"/>
          <p:cNvPicPr>
            <a:picLocks noGrp="1" noChangeAspect="1" noChangeArrowheads="1"/>
          </p:cNvPicPr>
          <p:nvPr>
            <p:ph sz="half" idx="1"/>
          </p:nvPr>
        </p:nvPicPr>
        <p:blipFill>
          <a:blip r:embed="rId3"/>
          <a:srcRect/>
          <a:stretch>
            <a:fillRect/>
          </a:stretch>
        </p:blipFill>
        <p:spPr>
          <a:xfrm>
            <a:off x="1371600" y="2608262"/>
            <a:ext cx="6248400" cy="3868738"/>
          </a:xfrm>
          <a:ln/>
        </p:spPr>
      </p:pic>
      <p:sp>
        <p:nvSpPr>
          <p:cNvPr id="9" name="TextBox 8"/>
          <p:cNvSpPr txBox="1"/>
          <p:nvPr/>
        </p:nvSpPr>
        <p:spPr>
          <a:xfrm>
            <a:off x="4038600" y="3352800"/>
            <a:ext cx="2378985" cy="461665"/>
          </a:xfrm>
          <a:prstGeom prst="rect">
            <a:avLst/>
          </a:prstGeom>
          <a:noFill/>
        </p:spPr>
        <p:txBody>
          <a:bodyPr wrap="none" rtlCol="0">
            <a:spAutoFit/>
          </a:bodyPr>
          <a:lstStyle/>
          <a:p>
            <a:r>
              <a:rPr lang="en-US" sz="2400" b="0" dirty="0" smtClean="0"/>
              <a:t>Wave function  </a:t>
            </a:r>
            <a:endParaRPr lang="en-US" sz="2400" b="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Rectangle 2"/>
          <p:cNvSpPr>
            <a:spLocks noGrp="1" noChangeArrowheads="1"/>
          </p:cNvSpPr>
          <p:nvPr>
            <p:ph type="title"/>
          </p:nvPr>
        </p:nvSpPr>
        <p:spPr/>
        <p:txBody>
          <a:bodyPr/>
          <a:lstStyle/>
          <a:p>
            <a:r>
              <a:rPr lang="en-US">
                <a:solidFill>
                  <a:srgbClr val="0000FF"/>
                </a:solidFill>
              </a:rPr>
              <a:t>Group Velocity</a:t>
            </a:r>
          </a:p>
        </p:txBody>
      </p:sp>
      <p:pic>
        <p:nvPicPr>
          <p:cNvPr id="358404" name="Picture 4" descr="vg"/>
          <p:cNvPicPr>
            <a:picLocks noGrp="1" noChangeAspect="1" noChangeArrowheads="1"/>
          </p:cNvPicPr>
          <p:nvPr>
            <p:ph idx="1"/>
          </p:nvPr>
        </p:nvPicPr>
        <p:blipFill>
          <a:blip r:embed="rId3"/>
          <a:srcRect/>
          <a:stretch>
            <a:fillRect/>
          </a:stretch>
        </p:blipFill>
        <p:spPr>
          <a:xfrm>
            <a:off x="838200" y="1676400"/>
            <a:ext cx="6705600" cy="4143375"/>
          </a:xfrm>
          <a:noFill/>
          <a:ln/>
        </p:spPr>
      </p:pic>
      <p:sp>
        <p:nvSpPr>
          <p:cNvPr id="358406" name="Text Box 6"/>
          <p:cNvSpPr txBox="1">
            <a:spLocks noChangeArrowheads="1"/>
          </p:cNvSpPr>
          <p:nvPr/>
        </p:nvSpPr>
        <p:spPr bwMode="auto">
          <a:xfrm>
            <a:off x="7239000" y="2971800"/>
            <a:ext cx="407988" cy="366713"/>
          </a:xfrm>
          <a:prstGeom prst="rect">
            <a:avLst/>
          </a:prstGeom>
          <a:noFill/>
          <a:ln w="9525">
            <a:noFill/>
            <a:miter lim="800000"/>
            <a:headEnd/>
            <a:tailEnd/>
          </a:ln>
          <a:effectLst/>
        </p:spPr>
        <p:txBody>
          <a:bodyPr wrap="none">
            <a:spAutoFit/>
          </a:bodyPr>
          <a:lstStyle/>
          <a:p>
            <a:r>
              <a:rPr lang="en-US"/>
              <a:t>T</a:t>
            </a:r>
            <a:r>
              <a:rPr lang="en-US" baseline="-25000"/>
              <a:t>2</a:t>
            </a:r>
          </a:p>
        </p:txBody>
      </p:sp>
      <p:sp>
        <p:nvSpPr>
          <p:cNvPr id="358407" name="Text Box 7"/>
          <p:cNvSpPr txBox="1">
            <a:spLocks noChangeArrowheads="1"/>
          </p:cNvSpPr>
          <p:nvPr/>
        </p:nvSpPr>
        <p:spPr bwMode="auto">
          <a:xfrm>
            <a:off x="7212013" y="1905000"/>
            <a:ext cx="407987" cy="366713"/>
          </a:xfrm>
          <a:prstGeom prst="rect">
            <a:avLst/>
          </a:prstGeom>
          <a:noFill/>
          <a:ln w="9525">
            <a:noFill/>
            <a:miter lim="800000"/>
            <a:headEnd/>
            <a:tailEnd/>
          </a:ln>
          <a:effectLst/>
        </p:spPr>
        <p:txBody>
          <a:bodyPr wrap="none">
            <a:spAutoFit/>
          </a:bodyPr>
          <a:lstStyle/>
          <a:p>
            <a:r>
              <a:rPr lang="en-US"/>
              <a:t>T</a:t>
            </a:r>
            <a:r>
              <a:rPr lang="en-US" baseline="-25000"/>
              <a:t>1</a:t>
            </a:r>
          </a:p>
        </p:txBody>
      </p:sp>
      <p:sp>
        <p:nvSpPr>
          <p:cNvPr id="358408" name="Text Box 8"/>
          <p:cNvSpPr txBox="1">
            <a:spLocks noChangeArrowheads="1"/>
          </p:cNvSpPr>
          <p:nvPr/>
        </p:nvSpPr>
        <p:spPr bwMode="auto">
          <a:xfrm>
            <a:off x="7162800" y="4281488"/>
            <a:ext cx="407988" cy="366712"/>
          </a:xfrm>
          <a:prstGeom prst="rect">
            <a:avLst/>
          </a:prstGeom>
          <a:noFill/>
          <a:ln w="9525">
            <a:noFill/>
            <a:miter lim="800000"/>
            <a:headEnd/>
            <a:tailEnd/>
          </a:ln>
          <a:effectLst/>
        </p:spPr>
        <p:txBody>
          <a:bodyPr wrap="none">
            <a:spAutoFit/>
          </a:bodyPr>
          <a:lstStyle/>
          <a:p>
            <a:r>
              <a:rPr lang="en-US"/>
              <a:t>T</a:t>
            </a:r>
            <a:r>
              <a:rPr lang="en-US" baseline="-25000"/>
              <a:t>3</a:t>
            </a:r>
          </a:p>
        </p:txBody>
      </p:sp>
      <p:sp>
        <p:nvSpPr>
          <p:cNvPr id="358409" name="Text Box 9"/>
          <p:cNvSpPr txBox="1">
            <a:spLocks noChangeArrowheads="1"/>
          </p:cNvSpPr>
          <p:nvPr/>
        </p:nvSpPr>
        <p:spPr bwMode="auto">
          <a:xfrm>
            <a:off x="2803525" y="6208713"/>
            <a:ext cx="247650" cy="366712"/>
          </a:xfrm>
          <a:prstGeom prst="rect">
            <a:avLst/>
          </a:prstGeom>
          <a:noFill/>
          <a:ln w="9525">
            <a:noFill/>
            <a:miter lim="800000"/>
            <a:headEnd/>
            <a:tailEnd/>
          </a:ln>
          <a:effectLst/>
        </p:spPr>
        <p:txBody>
          <a:bodyPr wrap="none">
            <a:spAutoFit/>
          </a:bodyPr>
          <a:lstStyle/>
          <a:p>
            <a:r>
              <a:rPr lang="en-US"/>
              <a:t> </a:t>
            </a:r>
          </a:p>
        </p:txBody>
      </p:sp>
      <p:sp>
        <p:nvSpPr>
          <p:cNvPr id="358410" name="Text Box 10"/>
          <p:cNvSpPr txBox="1">
            <a:spLocks noChangeArrowheads="1"/>
          </p:cNvSpPr>
          <p:nvPr/>
        </p:nvSpPr>
        <p:spPr bwMode="auto">
          <a:xfrm>
            <a:off x="4343400" y="6172200"/>
            <a:ext cx="1419225" cy="366713"/>
          </a:xfrm>
          <a:prstGeom prst="rect">
            <a:avLst/>
          </a:prstGeom>
          <a:noFill/>
          <a:ln w="9525">
            <a:noFill/>
            <a:miter lim="800000"/>
            <a:headEnd/>
            <a:tailEnd/>
          </a:ln>
          <a:effectLst/>
        </p:spPr>
        <p:txBody>
          <a:bodyPr wrap="none">
            <a:spAutoFit/>
          </a:bodyPr>
          <a:lstStyle/>
          <a:p>
            <a:r>
              <a:rPr lang="en-US"/>
              <a:t>T</a:t>
            </a:r>
            <a:r>
              <a:rPr lang="en-US" baseline="-25000"/>
              <a:t>3 </a:t>
            </a:r>
            <a:r>
              <a:rPr lang="en-US"/>
              <a:t>&gt; T</a:t>
            </a:r>
            <a:r>
              <a:rPr lang="en-US" baseline="-25000"/>
              <a:t>2</a:t>
            </a:r>
            <a:r>
              <a:rPr lang="en-US"/>
              <a:t> &gt;  T</a:t>
            </a:r>
            <a:r>
              <a:rPr lang="en-US" baseline="-25000"/>
              <a:t>1</a:t>
            </a:r>
          </a:p>
        </p:txBody>
      </p:sp>
      <p:sp>
        <p:nvSpPr>
          <p:cNvPr id="358411" name="Text Box 11"/>
          <p:cNvSpPr txBox="1">
            <a:spLocks noChangeArrowheads="1"/>
          </p:cNvSpPr>
          <p:nvPr/>
        </p:nvSpPr>
        <p:spPr bwMode="auto">
          <a:xfrm>
            <a:off x="152400" y="3581400"/>
            <a:ext cx="1250950" cy="366713"/>
          </a:xfrm>
          <a:prstGeom prst="rect">
            <a:avLst/>
          </a:prstGeom>
          <a:noFill/>
          <a:ln w="9525">
            <a:noFill/>
            <a:miter lim="800000"/>
            <a:headEnd/>
            <a:tailEnd/>
          </a:ln>
          <a:effectLst/>
        </p:spPr>
        <p:txBody>
          <a:bodyPr wrap="none">
            <a:spAutoFit/>
          </a:bodyPr>
          <a:lstStyle/>
          <a:p>
            <a:r>
              <a:rPr lang="en-US">
                <a:solidFill>
                  <a:srgbClr val="FF0000"/>
                </a:solidFill>
              </a:rPr>
              <a:t>maximum</a:t>
            </a:r>
          </a:p>
        </p:txBody>
      </p:sp>
      <p:sp>
        <p:nvSpPr>
          <p:cNvPr id="358412" name="Line 12"/>
          <p:cNvSpPr>
            <a:spLocks noChangeShapeType="1"/>
          </p:cNvSpPr>
          <p:nvPr/>
        </p:nvSpPr>
        <p:spPr bwMode="auto">
          <a:xfrm>
            <a:off x="1219200" y="3962400"/>
            <a:ext cx="762000" cy="228600"/>
          </a:xfrm>
          <a:prstGeom prst="line">
            <a:avLst/>
          </a:prstGeom>
          <a:noFill/>
          <a:ln w="9525">
            <a:solidFill>
              <a:schemeClr val="tx1"/>
            </a:solidFill>
            <a:round/>
            <a:headEnd/>
            <a:tailEnd type="triangle" w="med" len="med"/>
          </a:ln>
          <a:effec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84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584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11" grpId="0"/>
      <p:bldP spid="358412"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850" name="Rectangle 2"/>
          <p:cNvSpPr>
            <a:spLocks noGrp="1" noChangeArrowheads="1"/>
          </p:cNvSpPr>
          <p:nvPr>
            <p:ph type="title"/>
          </p:nvPr>
        </p:nvSpPr>
        <p:spPr>
          <a:xfrm>
            <a:off x="457200" y="274638"/>
            <a:ext cx="8229600" cy="944562"/>
          </a:xfrm>
        </p:spPr>
        <p:txBody>
          <a:bodyPr/>
          <a:lstStyle/>
          <a:p>
            <a:r>
              <a:rPr lang="en-US" sz="4000">
                <a:solidFill>
                  <a:srgbClr val="3333FF"/>
                </a:solidFill>
              </a:rPr>
              <a:t>Speed limit at a generic temperature</a:t>
            </a:r>
          </a:p>
        </p:txBody>
      </p:sp>
      <p:pic>
        <p:nvPicPr>
          <p:cNvPr id="334857" name="Picture 9" descr="critvT-2"/>
          <p:cNvPicPr>
            <a:picLocks noGrp="1" noChangeAspect="1" noChangeArrowheads="1"/>
          </p:cNvPicPr>
          <p:nvPr>
            <p:ph sz="half" idx="1"/>
          </p:nvPr>
        </p:nvPicPr>
        <p:blipFill>
          <a:blip r:embed="rId3"/>
          <a:srcRect/>
          <a:stretch>
            <a:fillRect/>
          </a:stretch>
        </p:blipFill>
        <p:spPr>
          <a:xfrm>
            <a:off x="1600200" y="1466850"/>
            <a:ext cx="6400800" cy="3705225"/>
          </a:xfrm>
          <a:noFill/>
          <a:ln/>
        </p:spPr>
      </p:pic>
      <p:sp>
        <p:nvSpPr>
          <p:cNvPr id="334860" name="Text Box 12"/>
          <p:cNvSpPr txBox="1">
            <a:spLocks noChangeArrowheads="1"/>
          </p:cNvSpPr>
          <p:nvPr/>
        </p:nvSpPr>
        <p:spPr bwMode="auto">
          <a:xfrm>
            <a:off x="3048000" y="3392488"/>
            <a:ext cx="1911350" cy="366712"/>
          </a:xfrm>
          <a:prstGeom prst="rect">
            <a:avLst/>
          </a:prstGeom>
          <a:noFill/>
          <a:ln w="9525">
            <a:noFill/>
            <a:miter lim="800000"/>
            <a:headEnd/>
            <a:tailEnd/>
          </a:ln>
          <a:effectLst/>
        </p:spPr>
        <p:txBody>
          <a:bodyPr wrap="none">
            <a:spAutoFit/>
          </a:bodyPr>
          <a:lstStyle/>
          <a:p>
            <a:r>
              <a:rPr lang="en-US" dirty="0"/>
              <a:t>Stable Mesons  </a:t>
            </a:r>
          </a:p>
        </p:txBody>
      </p:sp>
      <p:sp>
        <p:nvSpPr>
          <p:cNvPr id="334861" name="Line 13"/>
          <p:cNvSpPr>
            <a:spLocks noChangeShapeType="1"/>
          </p:cNvSpPr>
          <p:nvPr/>
        </p:nvSpPr>
        <p:spPr bwMode="auto">
          <a:xfrm flipV="1">
            <a:off x="5562600" y="2478088"/>
            <a:ext cx="0" cy="2286000"/>
          </a:xfrm>
          <a:prstGeom prst="line">
            <a:avLst/>
          </a:prstGeom>
          <a:noFill/>
          <a:ln w="38100">
            <a:solidFill>
              <a:srgbClr val="FF0000"/>
            </a:solidFill>
            <a:round/>
            <a:headEnd/>
            <a:tailEnd/>
          </a:ln>
          <a:effectLst/>
        </p:spPr>
        <p:txBody>
          <a:bodyPr/>
          <a:lstStyle/>
          <a:p>
            <a:endParaRPr lang="en-US"/>
          </a:p>
        </p:txBody>
      </p:sp>
      <p:sp>
        <p:nvSpPr>
          <p:cNvPr id="334862" name="Line 14"/>
          <p:cNvSpPr>
            <a:spLocks noChangeShapeType="1"/>
          </p:cNvSpPr>
          <p:nvPr/>
        </p:nvSpPr>
        <p:spPr bwMode="auto">
          <a:xfrm>
            <a:off x="2133600" y="3240088"/>
            <a:ext cx="4343400" cy="0"/>
          </a:xfrm>
          <a:prstGeom prst="line">
            <a:avLst/>
          </a:prstGeom>
          <a:noFill/>
          <a:ln w="38100">
            <a:solidFill>
              <a:srgbClr val="3333FF"/>
            </a:solidFill>
            <a:round/>
            <a:headEnd/>
            <a:tailEnd/>
          </a:ln>
          <a:effectLst/>
        </p:spPr>
        <p:txBody>
          <a:bodyPr/>
          <a:lstStyle/>
          <a:p>
            <a:endParaRPr lang="en-US"/>
          </a:p>
        </p:txBody>
      </p:sp>
      <p:sp>
        <p:nvSpPr>
          <p:cNvPr id="334863" name="Oval 15"/>
          <p:cNvSpPr>
            <a:spLocks noChangeArrowheads="1"/>
          </p:cNvSpPr>
          <p:nvPr/>
        </p:nvSpPr>
        <p:spPr bwMode="auto">
          <a:xfrm>
            <a:off x="5486400" y="2438400"/>
            <a:ext cx="152400" cy="1524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334864" name="Line 16"/>
          <p:cNvSpPr>
            <a:spLocks noChangeShapeType="1"/>
          </p:cNvSpPr>
          <p:nvPr/>
        </p:nvSpPr>
        <p:spPr bwMode="auto">
          <a:xfrm flipH="1">
            <a:off x="5715000" y="2478088"/>
            <a:ext cx="609600" cy="228600"/>
          </a:xfrm>
          <a:prstGeom prst="line">
            <a:avLst/>
          </a:prstGeom>
          <a:noFill/>
          <a:ln w="9525">
            <a:solidFill>
              <a:schemeClr val="tx1"/>
            </a:solidFill>
            <a:round/>
            <a:headEnd/>
            <a:tailEnd type="triangle" w="med" len="med"/>
          </a:ln>
          <a:effectLst/>
        </p:spPr>
        <p:txBody>
          <a:bodyPr/>
          <a:lstStyle/>
          <a:p>
            <a:endParaRPr lang="en-US"/>
          </a:p>
        </p:txBody>
      </p:sp>
      <p:sp>
        <p:nvSpPr>
          <p:cNvPr id="334865" name="Text Box 17"/>
          <p:cNvSpPr txBox="1">
            <a:spLocks noChangeArrowheads="1"/>
          </p:cNvSpPr>
          <p:nvPr/>
        </p:nvSpPr>
        <p:spPr bwMode="auto">
          <a:xfrm>
            <a:off x="6384925" y="2209800"/>
            <a:ext cx="692818" cy="369332"/>
          </a:xfrm>
          <a:prstGeom prst="rect">
            <a:avLst/>
          </a:prstGeom>
          <a:noFill/>
          <a:ln w="9525">
            <a:noFill/>
            <a:miter lim="800000"/>
            <a:headEnd/>
            <a:tailEnd/>
          </a:ln>
          <a:effectLst/>
        </p:spPr>
        <p:txBody>
          <a:bodyPr wrap="none">
            <a:spAutoFit/>
          </a:bodyPr>
          <a:lstStyle/>
          <a:p>
            <a:r>
              <a:rPr lang="en-US" dirty="0" smtClean="0"/>
              <a:t>v</a:t>
            </a:r>
            <a:r>
              <a:rPr lang="en-US" baseline="-25000" dirty="0" smtClean="0"/>
              <a:t>0</a:t>
            </a:r>
            <a:r>
              <a:rPr lang="en-US" dirty="0" smtClean="0"/>
              <a:t>(T</a:t>
            </a:r>
            <a:r>
              <a:rPr lang="en-US" dirty="0"/>
              <a:t>)</a:t>
            </a:r>
          </a:p>
        </p:txBody>
      </p:sp>
      <p:sp>
        <p:nvSpPr>
          <p:cNvPr id="334866" name="Oval 18"/>
          <p:cNvSpPr>
            <a:spLocks noChangeArrowheads="1"/>
          </p:cNvSpPr>
          <p:nvPr/>
        </p:nvSpPr>
        <p:spPr bwMode="auto">
          <a:xfrm>
            <a:off x="6400800" y="3157538"/>
            <a:ext cx="152400" cy="1524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334867" name="Line 19"/>
          <p:cNvSpPr>
            <a:spLocks noChangeShapeType="1"/>
          </p:cNvSpPr>
          <p:nvPr/>
        </p:nvSpPr>
        <p:spPr bwMode="auto">
          <a:xfrm flipH="1" flipV="1">
            <a:off x="6553200" y="3352800"/>
            <a:ext cx="609600" cy="304800"/>
          </a:xfrm>
          <a:prstGeom prst="line">
            <a:avLst/>
          </a:prstGeom>
          <a:noFill/>
          <a:ln w="9525">
            <a:solidFill>
              <a:schemeClr val="tx1"/>
            </a:solidFill>
            <a:round/>
            <a:headEnd/>
            <a:tailEnd type="triangle" w="med" len="med"/>
          </a:ln>
          <a:effectLst/>
        </p:spPr>
        <p:txBody>
          <a:bodyPr/>
          <a:lstStyle/>
          <a:p>
            <a:endParaRPr lang="en-US"/>
          </a:p>
        </p:txBody>
      </p:sp>
      <p:sp>
        <p:nvSpPr>
          <p:cNvPr id="334868" name="Text Box 20"/>
          <p:cNvSpPr txBox="1">
            <a:spLocks noChangeArrowheads="1"/>
          </p:cNvSpPr>
          <p:nvPr/>
        </p:nvSpPr>
        <p:spPr bwMode="auto">
          <a:xfrm>
            <a:off x="7146925" y="3505200"/>
            <a:ext cx="938213" cy="366713"/>
          </a:xfrm>
          <a:prstGeom prst="rect">
            <a:avLst/>
          </a:prstGeom>
          <a:noFill/>
          <a:ln w="9525">
            <a:noFill/>
            <a:miter lim="800000"/>
            <a:headEnd/>
            <a:tailEnd/>
          </a:ln>
          <a:effectLst/>
        </p:spPr>
        <p:txBody>
          <a:bodyPr wrap="none">
            <a:spAutoFit/>
          </a:bodyPr>
          <a:lstStyle/>
          <a:p>
            <a:r>
              <a:rPr lang="en-US" dirty="0"/>
              <a:t>“T</a:t>
            </a:r>
            <a:r>
              <a:rPr lang="en-US" baseline="-25000" dirty="0"/>
              <a:t>d</a:t>
            </a:r>
            <a:r>
              <a:rPr lang="en-US" dirty="0"/>
              <a:t>(v)’’</a:t>
            </a:r>
          </a:p>
        </p:txBody>
      </p:sp>
      <p:sp>
        <p:nvSpPr>
          <p:cNvPr id="334869" name="Text Box 21"/>
          <p:cNvSpPr txBox="1">
            <a:spLocks noChangeArrowheads="1"/>
          </p:cNvSpPr>
          <p:nvPr/>
        </p:nvSpPr>
        <p:spPr bwMode="auto">
          <a:xfrm>
            <a:off x="1676400" y="5334000"/>
            <a:ext cx="5680075" cy="457200"/>
          </a:xfrm>
          <a:prstGeom prst="rect">
            <a:avLst/>
          </a:prstGeom>
          <a:noFill/>
          <a:ln w="9525">
            <a:noFill/>
            <a:miter lim="800000"/>
            <a:headEnd/>
            <a:tailEnd/>
          </a:ln>
          <a:effectLst/>
        </p:spPr>
        <p:txBody>
          <a:bodyPr wrap="none">
            <a:spAutoFit/>
          </a:bodyPr>
          <a:lstStyle/>
          <a:p>
            <a:r>
              <a:rPr lang="en-US" sz="2400" b="0" dirty="0"/>
              <a:t>Near T</a:t>
            </a:r>
            <a:r>
              <a:rPr lang="en-US" sz="2400" b="0" baseline="-25000" dirty="0"/>
              <a:t>d</a:t>
            </a:r>
            <a:r>
              <a:rPr lang="en-US" sz="2400" b="0" dirty="0"/>
              <a:t>, </a:t>
            </a:r>
            <a:r>
              <a:rPr lang="en-US" sz="2400" b="0" dirty="0" smtClean="0"/>
              <a:t>v</a:t>
            </a:r>
            <a:r>
              <a:rPr lang="en-US" sz="2400" b="0" baseline="-25000" dirty="0" smtClean="0"/>
              <a:t>0</a:t>
            </a:r>
            <a:r>
              <a:rPr lang="en-US" sz="2400" b="0" dirty="0" smtClean="0"/>
              <a:t> </a:t>
            </a:r>
            <a:r>
              <a:rPr lang="en-US" sz="2400" b="0" dirty="0"/>
              <a:t>(T) </a:t>
            </a:r>
            <a:r>
              <a:rPr lang="en-US" sz="2400" b="0" dirty="0">
                <a:sym typeface="Wingdings" pitchFamily="2" charset="2"/>
              </a:rPr>
              <a:t> 0, for arbitrary large k.</a:t>
            </a:r>
            <a:r>
              <a:rPr lang="en-US" dirty="0">
                <a:sym typeface="Wingdings" pitchFamily="2" charset="2"/>
              </a:rPr>
              <a:t> </a:t>
            </a:r>
            <a:endParaRPr lang="en-US" dirty="0"/>
          </a:p>
        </p:txBody>
      </p:sp>
      <p:pic>
        <p:nvPicPr>
          <p:cNvPr id="334871" name="Picture 23" descr="vscaling"/>
          <p:cNvPicPr>
            <a:picLocks noGrp="1" noChangeAspect="1" noChangeArrowheads="1"/>
          </p:cNvPicPr>
          <p:nvPr>
            <p:ph sz="half" idx="2"/>
          </p:nvPr>
        </p:nvPicPr>
        <p:blipFill>
          <a:blip r:embed="rId4"/>
          <a:srcRect/>
          <a:stretch>
            <a:fillRect/>
          </a:stretch>
        </p:blipFill>
        <p:spPr>
          <a:xfrm>
            <a:off x="6172200" y="1447800"/>
            <a:ext cx="2771775" cy="485775"/>
          </a:xfrm>
          <a:noFill/>
          <a:ln/>
        </p:spPr>
      </p:pic>
      <p:sp>
        <p:nvSpPr>
          <p:cNvPr id="334873" name="Line 25"/>
          <p:cNvSpPr>
            <a:spLocks noChangeShapeType="1"/>
          </p:cNvSpPr>
          <p:nvPr/>
        </p:nvSpPr>
        <p:spPr bwMode="auto">
          <a:xfrm flipH="1">
            <a:off x="5562600" y="1828800"/>
            <a:ext cx="762000" cy="533400"/>
          </a:xfrm>
          <a:prstGeom prst="line">
            <a:avLst/>
          </a:prstGeom>
          <a:noFill/>
          <a:ln w="9525">
            <a:solidFill>
              <a:schemeClr val="tx1"/>
            </a:solidFill>
            <a:round/>
            <a:headEnd/>
            <a:tailEnd type="triangle" w="med" len="med"/>
          </a:ln>
          <a:effectLst/>
        </p:spPr>
        <p:txBody>
          <a:bodyPr/>
          <a:lstStyle/>
          <a:p>
            <a:endParaRPr lang="en-US"/>
          </a:p>
        </p:txBody>
      </p:sp>
      <p:sp>
        <p:nvSpPr>
          <p:cNvPr id="334874" name="Text Box 26"/>
          <p:cNvSpPr txBox="1">
            <a:spLocks noChangeArrowheads="1"/>
          </p:cNvSpPr>
          <p:nvPr/>
        </p:nvSpPr>
        <p:spPr bwMode="auto">
          <a:xfrm>
            <a:off x="-76200" y="6056313"/>
            <a:ext cx="9385903" cy="461665"/>
          </a:xfrm>
          <a:prstGeom prst="rect">
            <a:avLst/>
          </a:prstGeom>
          <a:noFill/>
          <a:ln w="9525">
            <a:noFill/>
            <a:miter lim="800000"/>
            <a:headEnd/>
            <a:tailEnd/>
          </a:ln>
          <a:effectLst/>
        </p:spPr>
        <p:txBody>
          <a:bodyPr wrap="none">
            <a:spAutoFit/>
          </a:bodyPr>
          <a:lstStyle/>
          <a:p>
            <a:r>
              <a:rPr lang="en-US" sz="2400" b="0" dirty="0"/>
              <a:t>Inference from infinitely heavy quark potential remarkably accurate</a:t>
            </a:r>
            <a:r>
              <a:rPr lang="en-US"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3485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3486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3486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3486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3486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3486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3486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3486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3486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3486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3486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3487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3487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348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4860" grpId="0"/>
      <p:bldP spid="334861" grpId="0" animBg="1"/>
      <p:bldP spid="334862" grpId="0" animBg="1"/>
      <p:bldP spid="334863" grpId="0" animBg="1"/>
      <p:bldP spid="334864" grpId="0" animBg="1"/>
      <p:bldP spid="334865" grpId="0"/>
      <p:bldP spid="334866" grpId="0" animBg="1"/>
      <p:bldP spid="334867" grpId="0" animBg="1"/>
      <p:bldP spid="334868" grpId="0"/>
      <p:bldP spid="334869" grpId="0"/>
      <p:bldP spid="334873" grpId="0" animBg="1"/>
      <p:bldP spid="334874"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title" sz="quarter"/>
          </p:nvPr>
        </p:nvSpPr>
        <p:spPr>
          <a:xfrm>
            <a:off x="457200" y="217488"/>
            <a:ext cx="8382000" cy="715962"/>
          </a:xfrm>
        </p:spPr>
        <p:txBody>
          <a:bodyPr/>
          <a:lstStyle/>
          <a:p>
            <a:r>
              <a:rPr lang="en-US" sz="4000" dirty="0" smtClean="0">
                <a:solidFill>
                  <a:srgbClr val="3333FF"/>
                </a:solidFill>
              </a:rPr>
              <a:t>Size of a meson</a:t>
            </a:r>
            <a:endParaRPr lang="en-US" sz="4000" dirty="0">
              <a:solidFill>
                <a:srgbClr val="3333FF"/>
              </a:solidFill>
            </a:endParaRPr>
          </a:p>
        </p:txBody>
      </p:sp>
      <p:sp>
        <p:nvSpPr>
          <p:cNvPr id="12" name="TextBox 11"/>
          <p:cNvSpPr txBox="1"/>
          <p:nvPr/>
        </p:nvSpPr>
        <p:spPr>
          <a:xfrm>
            <a:off x="228600" y="1143000"/>
            <a:ext cx="3494867" cy="461665"/>
          </a:xfrm>
          <a:prstGeom prst="rect">
            <a:avLst/>
          </a:prstGeom>
          <a:noFill/>
        </p:spPr>
        <p:txBody>
          <a:bodyPr wrap="none" rtlCol="0">
            <a:spAutoFit/>
          </a:bodyPr>
          <a:lstStyle/>
          <a:p>
            <a:r>
              <a:rPr lang="en-US" sz="2400" b="0" dirty="0" smtClean="0"/>
              <a:t>Semi-classical analysis</a:t>
            </a:r>
            <a:r>
              <a:rPr lang="en-US" dirty="0" smtClean="0"/>
              <a:t>: </a:t>
            </a:r>
            <a:endParaRPr lang="en-US" dirty="0"/>
          </a:p>
        </p:txBody>
      </p:sp>
      <p:graphicFrame>
        <p:nvGraphicFramePr>
          <p:cNvPr id="446469" name="Object 5"/>
          <p:cNvGraphicFramePr>
            <a:graphicFrameLocks noChangeAspect="1"/>
          </p:cNvGraphicFramePr>
          <p:nvPr/>
        </p:nvGraphicFramePr>
        <p:xfrm>
          <a:off x="2940050" y="1600200"/>
          <a:ext cx="3340100" cy="1046163"/>
        </p:xfrm>
        <a:graphic>
          <a:graphicData uri="http://schemas.openxmlformats.org/presentationml/2006/ole">
            <p:oleObj spid="_x0000_s446469" name="Equation" r:id="rId4" imgW="1257120" imgH="393480" progId="Equation.3">
              <p:embed/>
            </p:oleObj>
          </a:graphicData>
        </a:graphic>
      </p:graphicFrame>
      <p:sp>
        <p:nvSpPr>
          <p:cNvPr id="20" name="TextBox 19"/>
          <p:cNvSpPr txBox="1"/>
          <p:nvPr/>
        </p:nvSpPr>
        <p:spPr>
          <a:xfrm>
            <a:off x="334296" y="2839068"/>
            <a:ext cx="6972614" cy="461665"/>
          </a:xfrm>
          <a:prstGeom prst="rect">
            <a:avLst/>
          </a:prstGeom>
          <a:noFill/>
        </p:spPr>
        <p:txBody>
          <a:bodyPr wrap="none" rtlCol="0">
            <a:spAutoFit/>
          </a:bodyPr>
          <a:lstStyle/>
          <a:p>
            <a:r>
              <a:rPr lang="en-US" sz="2400" b="0" dirty="0" smtClean="0"/>
              <a:t>This gives maximal meson size at a given v and T</a:t>
            </a:r>
            <a:endParaRPr lang="en-US" sz="2400" b="0" dirty="0"/>
          </a:p>
        </p:txBody>
      </p:sp>
      <p:graphicFrame>
        <p:nvGraphicFramePr>
          <p:cNvPr id="446470" name="Object 6"/>
          <p:cNvGraphicFramePr>
            <a:graphicFrameLocks noChangeAspect="1"/>
          </p:cNvGraphicFramePr>
          <p:nvPr/>
        </p:nvGraphicFramePr>
        <p:xfrm>
          <a:off x="2881313" y="3297238"/>
          <a:ext cx="3138487" cy="1046162"/>
        </p:xfrm>
        <a:graphic>
          <a:graphicData uri="http://schemas.openxmlformats.org/presentationml/2006/ole">
            <p:oleObj spid="_x0000_s446470" name="Equation" r:id="rId5" imgW="1180800" imgH="393480" progId="Equation.3">
              <p:embed/>
            </p:oleObj>
          </a:graphicData>
        </a:graphic>
      </p:graphicFrame>
      <p:sp>
        <p:nvSpPr>
          <p:cNvPr id="22" name="TextBox 21"/>
          <p:cNvSpPr txBox="1"/>
          <p:nvPr/>
        </p:nvSpPr>
        <p:spPr>
          <a:xfrm>
            <a:off x="493181" y="4572000"/>
            <a:ext cx="5676554" cy="461665"/>
          </a:xfrm>
          <a:prstGeom prst="rect">
            <a:avLst/>
          </a:prstGeom>
          <a:noFill/>
        </p:spPr>
        <p:txBody>
          <a:bodyPr wrap="none" rtlCol="0">
            <a:spAutoFit/>
          </a:bodyPr>
          <a:lstStyle/>
          <a:p>
            <a:r>
              <a:rPr lang="en-US" sz="2400" b="0" dirty="0" smtClean="0"/>
              <a:t>D7-brane story: from IR/UV connection,</a:t>
            </a:r>
            <a:endParaRPr lang="en-US" sz="2400" b="0" dirty="0"/>
          </a:p>
        </p:txBody>
      </p:sp>
      <p:graphicFrame>
        <p:nvGraphicFramePr>
          <p:cNvPr id="446471" name="Object 7"/>
          <p:cNvGraphicFramePr>
            <a:graphicFrameLocks noChangeAspect="1"/>
          </p:cNvGraphicFramePr>
          <p:nvPr/>
        </p:nvGraphicFramePr>
        <p:xfrm>
          <a:off x="1622425" y="5232400"/>
          <a:ext cx="5534025" cy="1249363"/>
        </p:xfrm>
        <a:graphic>
          <a:graphicData uri="http://schemas.openxmlformats.org/presentationml/2006/ole">
            <p:oleObj spid="_x0000_s446471" name="Equation" r:id="rId6" imgW="2082600" imgH="46980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4646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4647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464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0" grpId="0"/>
      <p:bldP spid="2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Grp="1" noChangeArrowheads="1"/>
          </p:cNvSpPr>
          <p:nvPr>
            <p:ph type="title"/>
          </p:nvPr>
        </p:nvSpPr>
        <p:spPr>
          <a:xfrm>
            <a:off x="457200" y="274638"/>
            <a:ext cx="8305800" cy="792162"/>
          </a:xfrm>
        </p:spPr>
        <p:txBody>
          <a:bodyPr/>
          <a:lstStyle/>
          <a:p>
            <a:r>
              <a:rPr lang="en-US" dirty="0">
                <a:solidFill>
                  <a:srgbClr val="0000FF"/>
                </a:solidFill>
              </a:rPr>
              <a:t>QCD Phase </a:t>
            </a:r>
            <a:r>
              <a:rPr lang="en-US" dirty="0" smtClean="0">
                <a:solidFill>
                  <a:srgbClr val="0000FF"/>
                </a:solidFill>
              </a:rPr>
              <a:t>diagram</a:t>
            </a:r>
            <a:endParaRPr lang="en-US" dirty="0">
              <a:solidFill>
                <a:srgbClr val="FF0000"/>
              </a:solidFill>
            </a:endParaRPr>
          </a:p>
        </p:txBody>
      </p:sp>
      <p:grpSp>
        <p:nvGrpSpPr>
          <p:cNvPr id="2" name="Group 3"/>
          <p:cNvGrpSpPr>
            <a:grpSpLocks/>
          </p:cNvGrpSpPr>
          <p:nvPr/>
        </p:nvGrpSpPr>
        <p:grpSpPr bwMode="auto">
          <a:xfrm>
            <a:off x="533400" y="990600"/>
            <a:ext cx="7620000" cy="5486400"/>
            <a:chOff x="576" y="912"/>
            <a:chExt cx="4224" cy="3160"/>
          </a:xfrm>
        </p:grpSpPr>
        <p:grpSp>
          <p:nvGrpSpPr>
            <p:cNvPr id="3" name="Group 4"/>
            <p:cNvGrpSpPr>
              <a:grpSpLocks/>
            </p:cNvGrpSpPr>
            <p:nvPr/>
          </p:nvGrpSpPr>
          <p:grpSpPr bwMode="auto">
            <a:xfrm>
              <a:off x="576" y="960"/>
              <a:ext cx="4032" cy="3112"/>
              <a:chOff x="576" y="960"/>
              <a:chExt cx="4032" cy="3112"/>
            </a:xfrm>
          </p:grpSpPr>
          <p:grpSp>
            <p:nvGrpSpPr>
              <p:cNvPr id="4" name="Group 5"/>
              <p:cNvGrpSpPr>
                <a:grpSpLocks/>
              </p:cNvGrpSpPr>
              <p:nvPr/>
            </p:nvGrpSpPr>
            <p:grpSpPr bwMode="auto">
              <a:xfrm>
                <a:off x="576" y="960"/>
                <a:ext cx="4032" cy="3112"/>
                <a:chOff x="432" y="960"/>
                <a:chExt cx="4032" cy="3112"/>
              </a:xfrm>
            </p:grpSpPr>
            <p:grpSp>
              <p:nvGrpSpPr>
                <p:cNvPr id="5" name="Group 6"/>
                <p:cNvGrpSpPr>
                  <a:grpSpLocks/>
                </p:cNvGrpSpPr>
                <p:nvPr/>
              </p:nvGrpSpPr>
              <p:grpSpPr bwMode="auto">
                <a:xfrm>
                  <a:off x="432" y="960"/>
                  <a:ext cx="4032" cy="3112"/>
                  <a:chOff x="672" y="960"/>
                  <a:chExt cx="4032" cy="3112"/>
                </a:xfrm>
              </p:grpSpPr>
              <p:pic>
                <p:nvPicPr>
                  <p:cNvPr id="221191" name="Picture 7" descr="phasediagram2006"/>
                  <p:cNvPicPr>
                    <a:picLocks noChangeAspect="1" noChangeArrowheads="1"/>
                  </p:cNvPicPr>
                  <p:nvPr/>
                </p:nvPicPr>
                <p:blipFill>
                  <a:blip r:embed="rId3"/>
                  <a:srcRect/>
                  <a:stretch>
                    <a:fillRect/>
                  </a:stretch>
                </p:blipFill>
                <p:spPr bwMode="auto">
                  <a:xfrm>
                    <a:off x="672" y="960"/>
                    <a:ext cx="4032" cy="3112"/>
                  </a:xfrm>
                  <a:prstGeom prst="rect">
                    <a:avLst/>
                  </a:prstGeom>
                  <a:noFill/>
                  <a:ln/>
                  <a:effectLst/>
                </p:spPr>
              </p:pic>
              <p:sp>
                <p:nvSpPr>
                  <p:cNvPr id="221192" name="Rectangle 8"/>
                  <p:cNvSpPr>
                    <a:spLocks noChangeArrowheads="1"/>
                  </p:cNvSpPr>
                  <p:nvPr/>
                </p:nvSpPr>
                <p:spPr bwMode="auto">
                  <a:xfrm>
                    <a:off x="1680" y="1296"/>
                    <a:ext cx="1008" cy="480"/>
                  </a:xfrm>
                  <a:prstGeom prst="rect">
                    <a:avLst/>
                  </a:prstGeom>
                  <a:solidFill>
                    <a:srgbClr val="FFFFFF"/>
                  </a:solidFill>
                  <a:ln w="0">
                    <a:solidFill>
                      <a:schemeClr val="bg1"/>
                    </a:solidFill>
                    <a:miter lim="800000"/>
                    <a:headEnd/>
                    <a:tailEnd/>
                  </a:ln>
                  <a:effectLst/>
                </p:spPr>
                <p:txBody>
                  <a:bodyPr wrap="none" anchor="ctr"/>
                  <a:lstStyle/>
                  <a:p>
                    <a:endParaRPr lang="en-US"/>
                  </a:p>
                </p:txBody>
              </p:sp>
              <p:sp>
                <p:nvSpPr>
                  <p:cNvPr id="221193" name="Rectangle 9"/>
                  <p:cNvSpPr>
                    <a:spLocks noChangeArrowheads="1"/>
                  </p:cNvSpPr>
                  <p:nvPr/>
                </p:nvSpPr>
                <p:spPr bwMode="auto">
                  <a:xfrm>
                    <a:off x="1008" y="1200"/>
                    <a:ext cx="432" cy="2544"/>
                  </a:xfrm>
                  <a:prstGeom prst="rect">
                    <a:avLst/>
                  </a:prstGeom>
                  <a:solidFill>
                    <a:schemeClr val="bg1"/>
                  </a:solidFill>
                  <a:ln w="9525">
                    <a:solidFill>
                      <a:schemeClr val="bg1"/>
                    </a:solidFill>
                    <a:miter lim="800000"/>
                    <a:headEnd/>
                    <a:tailEnd/>
                  </a:ln>
                  <a:effectLst/>
                </p:spPr>
                <p:txBody>
                  <a:bodyPr wrap="none" anchor="ctr"/>
                  <a:lstStyle/>
                  <a:p>
                    <a:endParaRPr lang="en-US"/>
                  </a:p>
                </p:txBody>
              </p:sp>
            </p:grpSp>
            <p:sp>
              <p:nvSpPr>
                <p:cNvPr id="221194" name="Oval 10"/>
                <p:cNvSpPr>
                  <a:spLocks noChangeArrowheads="1"/>
                </p:cNvSpPr>
                <p:nvPr/>
              </p:nvSpPr>
              <p:spPr bwMode="auto">
                <a:xfrm rot="-1511331">
                  <a:off x="2016" y="2112"/>
                  <a:ext cx="192" cy="1728"/>
                </a:xfrm>
                <a:prstGeom prst="ellipse">
                  <a:avLst/>
                </a:prstGeom>
                <a:solidFill>
                  <a:schemeClr val="bg1"/>
                </a:solidFill>
                <a:ln w="9525">
                  <a:solidFill>
                    <a:schemeClr val="bg1"/>
                  </a:solidFill>
                  <a:round/>
                  <a:headEnd/>
                  <a:tailEnd/>
                </a:ln>
                <a:effectLst/>
              </p:spPr>
              <p:txBody>
                <a:bodyPr wrap="none" anchor="ctr"/>
                <a:lstStyle/>
                <a:p>
                  <a:endParaRPr lang="en-US"/>
                </a:p>
              </p:txBody>
            </p:sp>
            <p:sp>
              <p:nvSpPr>
                <p:cNvPr id="221195" name="Oval 11"/>
                <p:cNvSpPr>
                  <a:spLocks noChangeArrowheads="1"/>
                </p:cNvSpPr>
                <p:nvPr/>
              </p:nvSpPr>
              <p:spPr bwMode="auto">
                <a:xfrm rot="-1837954">
                  <a:off x="1320" y="1182"/>
                  <a:ext cx="240" cy="1008"/>
                </a:xfrm>
                <a:prstGeom prst="ellipse">
                  <a:avLst/>
                </a:prstGeom>
                <a:solidFill>
                  <a:schemeClr val="bg1"/>
                </a:solidFill>
                <a:ln w="9525">
                  <a:solidFill>
                    <a:schemeClr val="bg1"/>
                  </a:solidFill>
                  <a:round/>
                  <a:headEnd/>
                  <a:tailEnd/>
                </a:ln>
                <a:effectLst/>
              </p:spPr>
              <p:txBody>
                <a:bodyPr wrap="none" anchor="ctr"/>
                <a:lstStyle/>
                <a:p>
                  <a:endParaRPr lang="en-US"/>
                </a:p>
              </p:txBody>
            </p:sp>
            <p:sp>
              <p:nvSpPr>
                <p:cNvPr id="221196" name="Rectangle 12"/>
                <p:cNvSpPr>
                  <a:spLocks noChangeArrowheads="1"/>
                </p:cNvSpPr>
                <p:nvPr/>
              </p:nvSpPr>
              <p:spPr bwMode="auto">
                <a:xfrm>
                  <a:off x="1200" y="1680"/>
                  <a:ext cx="96" cy="96"/>
                </a:xfrm>
                <a:prstGeom prst="rect">
                  <a:avLst/>
                </a:prstGeom>
                <a:solidFill>
                  <a:schemeClr val="bg1"/>
                </a:solidFill>
                <a:ln w="9525">
                  <a:solidFill>
                    <a:schemeClr val="bg1"/>
                  </a:solidFill>
                  <a:miter lim="800000"/>
                  <a:headEnd/>
                  <a:tailEnd/>
                </a:ln>
                <a:effectLst/>
              </p:spPr>
              <p:txBody>
                <a:bodyPr wrap="none" anchor="ctr"/>
                <a:lstStyle/>
                <a:p>
                  <a:endParaRPr lang="en-US"/>
                </a:p>
              </p:txBody>
            </p:sp>
            <p:sp>
              <p:nvSpPr>
                <p:cNvPr id="221197" name="Rectangle 13"/>
                <p:cNvSpPr>
                  <a:spLocks noChangeArrowheads="1"/>
                </p:cNvSpPr>
                <p:nvPr/>
              </p:nvSpPr>
              <p:spPr bwMode="auto">
                <a:xfrm>
                  <a:off x="1632" y="2166"/>
                  <a:ext cx="144" cy="240"/>
                </a:xfrm>
                <a:prstGeom prst="rect">
                  <a:avLst/>
                </a:prstGeom>
                <a:solidFill>
                  <a:schemeClr val="bg1"/>
                </a:solidFill>
                <a:ln w="9525">
                  <a:solidFill>
                    <a:schemeClr val="bg1"/>
                  </a:solidFill>
                  <a:miter lim="800000"/>
                  <a:headEnd/>
                  <a:tailEnd/>
                </a:ln>
                <a:effectLst/>
              </p:spPr>
              <p:txBody>
                <a:bodyPr wrap="none" anchor="ctr"/>
                <a:lstStyle/>
                <a:p>
                  <a:endParaRPr lang="en-US"/>
                </a:p>
              </p:txBody>
            </p:sp>
          </p:grpSp>
          <p:sp>
            <p:nvSpPr>
              <p:cNvPr id="221198" name="Line 14"/>
              <p:cNvSpPr>
                <a:spLocks noChangeShapeType="1"/>
              </p:cNvSpPr>
              <p:nvPr/>
            </p:nvSpPr>
            <p:spPr bwMode="auto">
              <a:xfrm flipH="1" flipV="1">
                <a:off x="888" y="3804"/>
                <a:ext cx="192" cy="144"/>
              </a:xfrm>
              <a:prstGeom prst="line">
                <a:avLst/>
              </a:prstGeom>
              <a:noFill/>
              <a:ln w="9525">
                <a:solidFill>
                  <a:schemeClr val="tx1"/>
                </a:solidFill>
                <a:round/>
                <a:headEnd/>
                <a:tailEnd type="triangle" w="med" len="med"/>
              </a:ln>
              <a:effectLst/>
            </p:spPr>
            <p:txBody>
              <a:bodyPr/>
              <a:lstStyle/>
              <a:p>
                <a:endParaRPr lang="en-US"/>
              </a:p>
            </p:txBody>
          </p:sp>
          <p:sp>
            <p:nvSpPr>
              <p:cNvPr id="221199" name="Line 15"/>
              <p:cNvSpPr>
                <a:spLocks noChangeShapeType="1"/>
              </p:cNvSpPr>
              <p:nvPr/>
            </p:nvSpPr>
            <p:spPr bwMode="auto">
              <a:xfrm flipV="1">
                <a:off x="2448" y="3828"/>
                <a:ext cx="192" cy="192"/>
              </a:xfrm>
              <a:prstGeom prst="line">
                <a:avLst/>
              </a:prstGeom>
              <a:noFill/>
              <a:ln w="9525">
                <a:solidFill>
                  <a:schemeClr val="tx1"/>
                </a:solidFill>
                <a:round/>
                <a:headEnd/>
                <a:tailEnd type="triangle" w="med" len="med"/>
              </a:ln>
              <a:effectLst/>
            </p:spPr>
            <p:txBody>
              <a:bodyPr/>
              <a:lstStyle/>
              <a:p>
                <a:endParaRPr lang="en-US"/>
              </a:p>
            </p:txBody>
          </p:sp>
        </p:grpSp>
        <p:sp>
          <p:nvSpPr>
            <p:cNvPr id="221200" name="Rectangle 16"/>
            <p:cNvSpPr>
              <a:spLocks noChangeArrowheads="1"/>
            </p:cNvSpPr>
            <p:nvPr/>
          </p:nvSpPr>
          <p:spPr bwMode="auto">
            <a:xfrm>
              <a:off x="960" y="912"/>
              <a:ext cx="3840" cy="384"/>
            </a:xfrm>
            <a:prstGeom prst="rect">
              <a:avLst/>
            </a:prstGeom>
            <a:solidFill>
              <a:schemeClr val="bg1"/>
            </a:solidFill>
            <a:ln w="9525">
              <a:solidFill>
                <a:schemeClr val="bg1"/>
              </a:solidFill>
              <a:miter lim="800000"/>
              <a:headEnd/>
              <a:tailEnd/>
            </a:ln>
            <a:effectLst/>
          </p:spPr>
          <p:txBody>
            <a:bodyPr wrap="none" anchor="ctr"/>
            <a:lstStyle/>
            <a:p>
              <a:endParaRPr lang="en-US"/>
            </a:p>
          </p:txBody>
        </p:sp>
      </p:grpSp>
      <p:sp>
        <p:nvSpPr>
          <p:cNvPr id="221202" name="Line 18"/>
          <p:cNvSpPr>
            <a:spLocks noChangeShapeType="1"/>
          </p:cNvSpPr>
          <p:nvPr/>
        </p:nvSpPr>
        <p:spPr bwMode="auto">
          <a:xfrm flipH="1">
            <a:off x="1524000" y="1981200"/>
            <a:ext cx="990600" cy="1143000"/>
          </a:xfrm>
          <a:prstGeom prst="line">
            <a:avLst/>
          </a:prstGeom>
          <a:noFill/>
          <a:ln w="9525">
            <a:solidFill>
              <a:schemeClr val="tx1"/>
            </a:solidFill>
            <a:round/>
            <a:headEnd/>
            <a:tailEnd type="triangle" w="med" len="med"/>
          </a:ln>
          <a:effectLst/>
        </p:spPr>
        <p:txBody>
          <a:bodyPr/>
          <a:lstStyle/>
          <a:p>
            <a:endParaRPr lang="en-US"/>
          </a:p>
        </p:txBody>
      </p:sp>
      <p:sp>
        <p:nvSpPr>
          <p:cNvPr id="221204" name="Text Box 20"/>
          <p:cNvSpPr txBox="1">
            <a:spLocks noChangeArrowheads="1"/>
          </p:cNvSpPr>
          <p:nvPr/>
        </p:nvSpPr>
        <p:spPr bwMode="auto">
          <a:xfrm>
            <a:off x="1590675" y="1439863"/>
            <a:ext cx="2666114" cy="461665"/>
          </a:xfrm>
          <a:prstGeom prst="rect">
            <a:avLst/>
          </a:prstGeom>
          <a:noFill/>
          <a:ln w="9525">
            <a:noFill/>
            <a:miter lim="800000"/>
            <a:headEnd/>
            <a:tailEnd/>
          </a:ln>
          <a:effectLst/>
        </p:spPr>
        <p:txBody>
          <a:bodyPr wrap="none">
            <a:spAutoFit/>
          </a:bodyPr>
          <a:lstStyle/>
          <a:p>
            <a:r>
              <a:rPr lang="en-US" sz="2400" b="0" dirty="0"/>
              <a:t>Smooth </a:t>
            </a:r>
            <a:r>
              <a:rPr lang="en-US" sz="2400" b="0" dirty="0" smtClean="0"/>
              <a:t>crossover</a:t>
            </a:r>
            <a:endParaRPr lang="en-US" sz="2400" b="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04800" y="685800"/>
            <a:ext cx="8518679" cy="461665"/>
          </a:xfrm>
          <a:prstGeom prst="rect">
            <a:avLst/>
          </a:prstGeom>
          <a:noFill/>
        </p:spPr>
        <p:txBody>
          <a:bodyPr wrap="none" rtlCol="0">
            <a:spAutoFit/>
          </a:bodyPr>
          <a:lstStyle/>
          <a:p>
            <a:r>
              <a:rPr lang="en-US" sz="2400" b="0" dirty="0" smtClean="0"/>
              <a:t>why  the wave function of a large k meson is  localized at tip?</a:t>
            </a:r>
            <a:endParaRPr lang="en-US" sz="2400" b="0" dirty="0"/>
          </a:p>
        </p:txBody>
      </p:sp>
      <p:sp>
        <p:nvSpPr>
          <p:cNvPr id="13" name="TextBox 12"/>
          <p:cNvSpPr txBox="1"/>
          <p:nvPr/>
        </p:nvSpPr>
        <p:spPr>
          <a:xfrm>
            <a:off x="381000" y="3512403"/>
            <a:ext cx="8177239" cy="1200329"/>
          </a:xfrm>
          <a:prstGeom prst="rect">
            <a:avLst/>
          </a:prstGeom>
          <a:noFill/>
        </p:spPr>
        <p:txBody>
          <a:bodyPr wrap="none" rtlCol="0">
            <a:spAutoFit/>
          </a:bodyPr>
          <a:lstStyle/>
          <a:p>
            <a:r>
              <a:rPr lang="en-US" sz="2400" b="0" dirty="0" smtClean="0">
                <a:solidFill>
                  <a:srgbClr val="0000FF"/>
                </a:solidFill>
              </a:rPr>
              <a:t>Increasing k</a:t>
            </a:r>
            <a:r>
              <a:rPr lang="en-US" sz="2400" b="0" dirty="0" smtClean="0"/>
              <a:t>, the meson becomes more </a:t>
            </a:r>
            <a:r>
              <a:rPr lang="en-US" sz="2400" b="0" dirty="0" smtClean="0">
                <a:solidFill>
                  <a:srgbClr val="0000FF"/>
                </a:solidFill>
              </a:rPr>
              <a:t>loosely bounded</a:t>
            </a:r>
            <a:r>
              <a:rPr lang="en-US" sz="2400" b="0" dirty="0" smtClean="0"/>
              <a:t>, </a:t>
            </a:r>
          </a:p>
          <a:p>
            <a:r>
              <a:rPr lang="en-US" sz="2400" b="0" dirty="0" smtClean="0"/>
              <a:t>and  its size should  increase, eventually  to the maximally </a:t>
            </a:r>
          </a:p>
          <a:p>
            <a:r>
              <a:rPr lang="en-US" sz="2400" b="0" dirty="0" smtClean="0"/>
              <a:t> possible size  allowed by the v</a:t>
            </a:r>
            <a:r>
              <a:rPr lang="en-US" sz="2400" b="0" baseline="-25000" dirty="0" smtClean="0"/>
              <a:t>0</a:t>
            </a:r>
            <a:r>
              <a:rPr lang="en-US" sz="2400" b="0" dirty="0" smtClean="0"/>
              <a:t> (T).  </a:t>
            </a:r>
            <a:endParaRPr lang="en-US" sz="2400" b="0" dirty="0"/>
          </a:p>
        </p:txBody>
      </p:sp>
      <p:sp>
        <p:nvSpPr>
          <p:cNvPr id="14" name="TextBox 13"/>
          <p:cNvSpPr txBox="1"/>
          <p:nvPr/>
        </p:nvSpPr>
        <p:spPr>
          <a:xfrm>
            <a:off x="457200" y="5417403"/>
            <a:ext cx="7696338" cy="830997"/>
          </a:xfrm>
          <a:prstGeom prst="rect">
            <a:avLst/>
          </a:prstGeom>
          <a:noFill/>
        </p:spPr>
        <p:txBody>
          <a:bodyPr wrap="none" rtlCol="0">
            <a:spAutoFit/>
          </a:bodyPr>
          <a:lstStyle/>
          <a:p>
            <a:r>
              <a:rPr lang="en-US" sz="2400" b="0" dirty="0" smtClean="0"/>
              <a:t>From </a:t>
            </a:r>
            <a:r>
              <a:rPr lang="en-US" sz="2400" b="0" dirty="0" smtClean="0">
                <a:solidFill>
                  <a:srgbClr val="0000FF"/>
                </a:solidFill>
              </a:rPr>
              <a:t>IR/UV connection</a:t>
            </a:r>
            <a:r>
              <a:rPr lang="en-US" sz="2400" b="0" dirty="0" smtClean="0"/>
              <a:t>, its wave function should more </a:t>
            </a:r>
          </a:p>
          <a:p>
            <a:r>
              <a:rPr lang="en-US" sz="2400" b="0" dirty="0" smtClean="0"/>
              <a:t>and more localized  to the tip.</a:t>
            </a:r>
          </a:p>
        </p:txBody>
      </p:sp>
      <p:pic>
        <p:nvPicPr>
          <p:cNvPr id="15" name="Picture 9" descr="D7"/>
          <p:cNvPicPr>
            <a:picLocks noChangeAspect="1" noChangeArrowheads="1"/>
          </p:cNvPicPr>
          <p:nvPr/>
        </p:nvPicPr>
        <p:blipFill>
          <a:blip r:embed="rId3"/>
          <a:srcRect/>
          <a:stretch>
            <a:fillRect/>
          </a:stretch>
        </p:blipFill>
        <p:spPr bwMode="auto">
          <a:xfrm>
            <a:off x="2895600" y="1371600"/>
            <a:ext cx="2743200" cy="1929245"/>
          </a:xfrm>
          <a:prstGeom prst="rect">
            <a:avLst/>
          </a:prstGeom>
          <a:noFill/>
          <a:ln w="9525">
            <a:noFill/>
            <a:miter lim="800000"/>
            <a:headEnd/>
            <a:tailEnd/>
          </a:ln>
        </p:spPr>
      </p:pic>
      <p:sp>
        <p:nvSpPr>
          <p:cNvPr id="16" name="Oval 15"/>
          <p:cNvSpPr/>
          <p:nvPr/>
        </p:nvSpPr>
        <p:spPr bwMode="auto">
          <a:xfrm>
            <a:off x="4146756" y="2118852"/>
            <a:ext cx="152400" cy="1524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P spid="14" grpId="0"/>
      <p:bldP spid="16"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solidFill>
                  <a:srgbClr val="0000FF"/>
                </a:solidFill>
              </a:rPr>
              <a:t>Summary</a:t>
            </a:r>
            <a:endParaRPr lang="en-US" dirty="0">
              <a:solidFill>
                <a:srgbClr val="0000FF"/>
              </a:solidFill>
            </a:endParaRPr>
          </a:p>
        </p:txBody>
      </p:sp>
      <p:sp>
        <p:nvSpPr>
          <p:cNvPr id="3" name="TextBox 2"/>
          <p:cNvSpPr txBox="1"/>
          <p:nvPr/>
        </p:nvSpPr>
        <p:spPr>
          <a:xfrm>
            <a:off x="228600" y="1524000"/>
            <a:ext cx="8658139" cy="1200329"/>
          </a:xfrm>
          <a:prstGeom prst="rect">
            <a:avLst/>
          </a:prstGeom>
          <a:noFill/>
        </p:spPr>
        <p:txBody>
          <a:bodyPr wrap="none" rtlCol="0">
            <a:spAutoFit/>
          </a:bodyPr>
          <a:lstStyle/>
          <a:p>
            <a:r>
              <a:rPr lang="en-US" sz="2400" b="0" dirty="0" smtClean="0">
                <a:solidFill>
                  <a:srgbClr val="0000FF"/>
                </a:solidFill>
              </a:rPr>
              <a:t>(Real part) of the dispersions relation and wave function </a:t>
            </a:r>
            <a:r>
              <a:rPr lang="en-US" sz="2400" b="0" dirty="0" smtClean="0"/>
              <a:t>of </a:t>
            </a:r>
          </a:p>
          <a:p>
            <a:r>
              <a:rPr lang="en-US" sz="2400" b="0" dirty="0" err="1" smtClean="0"/>
              <a:t>hologrpahic</a:t>
            </a:r>
            <a:r>
              <a:rPr lang="en-US" sz="2400" b="0" dirty="0" smtClean="0"/>
              <a:t> mesons  match very well with (in some sense are </a:t>
            </a:r>
          </a:p>
          <a:p>
            <a:r>
              <a:rPr lang="en-US" sz="2400" b="0" dirty="0" smtClean="0">
                <a:solidFill>
                  <a:srgbClr val="FF0000"/>
                </a:solidFill>
              </a:rPr>
              <a:t>controlled</a:t>
            </a:r>
            <a:r>
              <a:rPr lang="en-US" sz="2400" b="0" dirty="0" smtClean="0"/>
              <a:t> by)  the screening behavior. </a:t>
            </a:r>
            <a:endParaRPr lang="en-US" sz="2400" b="0" dirty="0"/>
          </a:p>
        </p:txBody>
      </p:sp>
      <p:sp>
        <p:nvSpPr>
          <p:cNvPr id="4" name="TextBox 3"/>
          <p:cNvSpPr txBox="1"/>
          <p:nvPr/>
        </p:nvSpPr>
        <p:spPr>
          <a:xfrm>
            <a:off x="304800" y="3352800"/>
            <a:ext cx="8458200" cy="1200329"/>
          </a:xfrm>
          <a:prstGeom prst="rect">
            <a:avLst/>
          </a:prstGeom>
          <a:noFill/>
        </p:spPr>
        <p:txBody>
          <a:bodyPr wrap="square" rtlCol="0">
            <a:spAutoFit/>
          </a:bodyPr>
          <a:lstStyle/>
          <a:p>
            <a:r>
              <a:rPr lang="en-US" sz="2400" b="0" dirty="0" smtClean="0"/>
              <a:t> In order to understand  the ``</a:t>
            </a:r>
            <a:r>
              <a:rPr lang="en-US" sz="2400" b="0" dirty="0" smtClean="0">
                <a:solidFill>
                  <a:srgbClr val="FF0000"/>
                </a:solidFill>
              </a:rPr>
              <a:t>dissociation</a:t>
            </a:r>
            <a:r>
              <a:rPr lang="en-US" sz="2400" b="0" dirty="0" smtClean="0"/>
              <a:t>’’, one needs to   </a:t>
            </a:r>
          </a:p>
          <a:p>
            <a:r>
              <a:rPr lang="en-US" sz="2400" b="0" dirty="0" smtClean="0"/>
              <a:t> understand the momentum dependence of the </a:t>
            </a:r>
            <a:r>
              <a:rPr lang="en-US" sz="2400" b="0" dirty="0" smtClean="0">
                <a:solidFill>
                  <a:srgbClr val="FF0000"/>
                </a:solidFill>
              </a:rPr>
              <a:t>imaginary</a:t>
            </a:r>
            <a:r>
              <a:rPr lang="en-US" sz="2400" b="0" dirty="0" smtClean="0"/>
              <a:t>   </a:t>
            </a:r>
          </a:p>
          <a:p>
            <a:r>
              <a:rPr lang="en-US" sz="2400" b="0" dirty="0" smtClean="0"/>
              <a:t> part of  dispersion relation. </a:t>
            </a:r>
            <a:endParaRPr lang="en-US" sz="2400" b="0" dirty="0"/>
          </a:p>
        </p:txBody>
      </p:sp>
      <p:sp>
        <p:nvSpPr>
          <p:cNvPr id="5" name="TextBox 4"/>
          <p:cNvSpPr txBox="1"/>
          <p:nvPr/>
        </p:nvSpPr>
        <p:spPr>
          <a:xfrm>
            <a:off x="5181600" y="4343400"/>
            <a:ext cx="3047886" cy="400110"/>
          </a:xfrm>
          <a:prstGeom prst="rect">
            <a:avLst/>
          </a:prstGeom>
          <a:noFill/>
        </p:spPr>
        <p:txBody>
          <a:bodyPr wrap="none" rtlCol="0">
            <a:spAutoFit/>
          </a:bodyPr>
          <a:lstStyle/>
          <a:p>
            <a:r>
              <a:rPr lang="en-US" sz="2000" b="0" dirty="0" smtClean="0"/>
              <a:t>HL, Faulkner, in progress</a:t>
            </a:r>
            <a:endParaRPr lang="en-US" sz="2000" b="0" dirty="0"/>
          </a:p>
        </p:txBody>
      </p:sp>
      <p:sp>
        <p:nvSpPr>
          <p:cNvPr id="6" name="TextBox 5"/>
          <p:cNvSpPr txBox="1"/>
          <p:nvPr/>
        </p:nvSpPr>
        <p:spPr>
          <a:xfrm>
            <a:off x="381000" y="5181600"/>
            <a:ext cx="8364790" cy="461665"/>
          </a:xfrm>
          <a:prstGeom prst="rect">
            <a:avLst/>
          </a:prstGeom>
          <a:noFill/>
        </p:spPr>
        <p:txBody>
          <a:bodyPr wrap="none" rtlCol="0">
            <a:spAutoFit/>
          </a:bodyPr>
          <a:lstStyle/>
          <a:p>
            <a:r>
              <a:rPr lang="en-US" sz="2400" b="0" dirty="0" smtClean="0"/>
              <a:t>Fast mesons: good probes of the geometry near the horizon</a:t>
            </a:r>
            <a:endParaRPr lang="en-US" sz="2400" b="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874" name="Rectangle 2"/>
          <p:cNvSpPr>
            <a:spLocks noGrp="1" noChangeArrowheads="1"/>
          </p:cNvSpPr>
          <p:nvPr>
            <p:ph type="title"/>
          </p:nvPr>
        </p:nvSpPr>
        <p:spPr>
          <a:xfrm>
            <a:off x="457200" y="274638"/>
            <a:ext cx="8305800" cy="639762"/>
          </a:xfrm>
        </p:spPr>
        <p:txBody>
          <a:bodyPr/>
          <a:lstStyle/>
          <a:p>
            <a:r>
              <a:rPr lang="en-US" sz="4000">
                <a:solidFill>
                  <a:srgbClr val="3333FF"/>
                </a:solidFill>
              </a:rPr>
              <a:t>Do these features exist in QCD?</a:t>
            </a:r>
          </a:p>
        </p:txBody>
      </p:sp>
      <p:sp>
        <p:nvSpPr>
          <p:cNvPr id="335875" name="Text Box 3"/>
          <p:cNvSpPr txBox="1">
            <a:spLocks noChangeArrowheads="1"/>
          </p:cNvSpPr>
          <p:nvPr/>
        </p:nvSpPr>
        <p:spPr bwMode="auto">
          <a:xfrm>
            <a:off x="1295400" y="1371600"/>
            <a:ext cx="6324600" cy="457200"/>
          </a:xfrm>
          <a:prstGeom prst="rect">
            <a:avLst/>
          </a:prstGeom>
          <a:noFill/>
          <a:ln w="9525">
            <a:noFill/>
            <a:miter lim="800000"/>
            <a:headEnd/>
            <a:tailEnd/>
          </a:ln>
          <a:effectLst/>
        </p:spPr>
        <p:txBody>
          <a:bodyPr>
            <a:spAutoFit/>
          </a:bodyPr>
          <a:lstStyle/>
          <a:p>
            <a:r>
              <a:rPr lang="en-US" sz="2400" b="0"/>
              <a:t>Velocity  scaling of </a:t>
            </a:r>
            <a:r>
              <a:rPr lang="en-US"/>
              <a:t> </a:t>
            </a:r>
            <a:r>
              <a:rPr lang="en-US" sz="2400" b="0"/>
              <a:t>screening length</a:t>
            </a:r>
          </a:p>
        </p:txBody>
      </p:sp>
      <p:sp>
        <p:nvSpPr>
          <p:cNvPr id="335876" name="Text Box 4"/>
          <p:cNvSpPr txBox="1">
            <a:spLocks noChangeArrowheads="1"/>
          </p:cNvSpPr>
          <p:nvPr/>
        </p:nvSpPr>
        <p:spPr bwMode="auto">
          <a:xfrm>
            <a:off x="1371600" y="2946400"/>
            <a:ext cx="5095875" cy="457200"/>
          </a:xfrm>
          <a:prstGeom prst="rect">
            <a:avLst/>
          </a:prstGeom>
          <a:noFill/>
          <a:ln w="9525">
            <a:noFill/>
            <a:miter lim="800000"/>
            <a:headEnd/>
            <a:tailEnd/>
          </a:ln>
          <a:effectLst/>
        </p:spPr>
        <p:txBody>
          <a:bodyPr wrap="none">
            <a:spAutoFit/>
          </a:bodyPr>
          <a:lstStyle/>
          <a:p>
            <a:r>
              <a:rPr lang="en-US" sz="2400" b="0"/>
              <a:t>Speed limit for heavy quark mesons</a:t>
            </a:r>
            <a:r>
              <a:rPr lang="en-US" b="0"/>
              <a:t> </a:t>
            </a:r>
          </a:p>
        </p:txBody>
      </p:sp>
      <p:sp>
        <p:nvSpPr>
          <p:cNvPr id="335877" name="Text Box 5"/>
          <p:cNvSpPr txBox="1">
            <a:spLocks noChangeArrowheads="1"/>
          </p:cNvSpPr>
          <p:nvPr/>
        </p:nvSpPr>
        <p:spPr bwMode="auto">
          <a:xfrm>
            <a:off x="1295400" y="2133600"/>
            <a:ext cx="6118225" cy="457200"/>
          </a:xfrm>
          <a:prstGeom prst="rect">
            <a:avLst/>
          </a:prstGeom>
          <a:noFill/>
          <a:ln w="9525">
            <a:noFill/>
            <a:miter lim="800000"/>
            <a:headEnd/>
            <a:tailEnd/>
          </a:ln>
          <a:effectLst/>
        </p:spPr>
        <p:txBody>
          <a:bodyPr wrap="none">
            <a:spAutoFit/>
          </a:bodyPr>
          <a:lstStyle/>
          <a:p>
            <a:r>
              <a:rPr lang="en-US" sz="2400" b="0"/>
              <a:t>Velocity  scaling of dissociation temperature</a:t>
            </a:r>
          </a:p>
        </p:txBody>
      </p:sp>
      <p:sp>
        <p:nvSpPr>
          <p:cNvPr id="335878" name="Text Box 6"/>
          <p:cNvSpPr txBox="1">
            <a:spLocks noChangeArrowheads="1"/>
          </p:cNvSpPr>
          <p:nvPr/>
        </p:nvSpPr>
        <p:spPr bwMode="auto">
          <a:xfrm>
            <a:off x="1371600" y="4267200"/>
            <a:ext cx="4014788" cy="457200"/>
          </a:xfrm>
          <a:prstGeom prst="rect">
            <a:avLst/>
          </a:prstGeom>
          <a:noFill/>
          <a:ln w="9525">
            <a:noFill/>
            <a:miter lim="800000"/>
            <a:headEnd/>
            <a:tailEnd/>
          </a:ln>
          <a:effectLst/>
        </p:spPr>
        <p:txBody>
          <a:bodyPr wrap="none">
            <a:spAutoFit/>
          </a:bodyPr>
          <a:lstStyle/>
          <a:p>
            <a:r>
              <a:rPr lang="en-US" sz="2400" b="0"/>
              <a:t>Dramatic slowdown</a:t>
            </a:r>
            <a:r>
              <a:rPr lang="en-US" b="0"/>
              <a:t>  </a:t>
            </a:r>
            <a:r>
              <a:rPr lang="en-US" sz="2400" b="0"/>
              <a:t>near T</a:t>
            </a:r>
            <a:r>
              <a:rPr lang="en-US" sz="2400" b="0" baseline="-25000"/>
              <a:t>d</a:t>
            </a:r>
            <a:r>
              <a:rPr lang="en-US" b="0"/>
              <a:t> </a:t>
            </a:r>
          </a:p>
        </p:txBody>
      </p:sp>
      <p:sp>
        <p:nvSpPr>
          <p:cNvPr id="335879" name="Text Box 7"/>
          <p:cNvSpPr txBox="1">
            <a:spLocks noChangeArrowheads="1"/>
          </p:cNvSpPr>
          <p:nvPr/>
        </p:nvSpPr>
        <p:spPr bwMode="auto">
          <a:xfrm>
            <a:off x="728663" y="4953000"/>
            <a:ext cx="8034337" cy="822325"/>
          </a:xfrm>
          <a:prstGeom prst="rect">
            <a:avLst/>
          </a:prstGeom>
          <a:noFill/>
          <a:ln w="9525">
            <a:noFill/>
            <a:miter lim="800000"/>
            <a:headEnd/>
            <a:tailEnd/>
          </a:ln>
          <a:effectLst/>
        </p:spPr>
        <p:txBody>
          <a:bodyPr wrap="none">
            <a:spAutoFit/>
          </a:bodyPr>
          <a:lstStyle/>
          <a:p>
            <a:r>
              <a:rPr lang="en-US" sz="2400" b="0"/>
              <a:t>All of them are rather qualitative features, which may </a:t>
            </a:r>
          </a:p>
          <a:p>
            <a:r>
              <a:rPr lang="en-US" sz="2400" b="0"/>
              <a:t>not depend on the precise details of the underlying theory.</a:t>
            </a:r>
          </a:p>
        </p:txBody>
      </p:sp>
      <p:sp>
        <p:nvSpPr>
          <p:cNvPr id="335880" name="AutoShape 8"/>
          <p:cNvSpPr>
            <a:spLocks noChangeArrowheads="1"/>
          </p:cNvSpPr>
          <p:nvPr/>
        </p:nvSpPr>
        <p:spPr bwMode="auto">
          <a:xfrm>
            <a:off x="3048000" y="3552825"/>
            <a:ext cx="1214438" cy="485775"/>
          </a:xfrm>
          <a:prstGeom prst="leftRightArrow">
            <a:avLst>
              <a:gd name="adj1" fmla="val 50000"/>
              <a:gd name="adj2" fmla="val 50000"/>
            </a:avLst>
          </a:prstGeom>
          <a:solidFill>
            <a:schemeClr val="accent1"/>
          </a:solidFill>
          <a:ln w="9525">
            <a:solidFill>
              <a:schemeClr val="tx1"/>
            </a:solidFill>
            <a:miter lim="800000"/>
            <a:headEnd/>
            <a:tailEnd/>
          </a:ln>
          <a:effectLst/>
        </p:spPr>
        <p:txBody>
          <a:bodyPr wrap="none" anchor="ctr"/>
          <a:lstStyle/>
          <a:p>
            <a:endParaRPr lang="en-US"/>
          </a:p>
        </p:txBody>
      </p:sp>
      <p:sp>
        <p:nvSpPr>
          <p:cNvPr id="335881" name="Text Box 9"/>
          <p:cNvSpPr txBox="1">
            <a:spLocks noChangeArrowheads="1"/>
          </p:cNvSpPr>
          <p:nvPr/>
        </p:nvSpPr>
        <p:spPr bwMode="auto">
          <a:xfrm>
            <a:off x="4343400" y="3479800"/>
            <a:ext cx="4287838" cy="457200"/>
          </a:xfrm>
          <a:prstGeom prst="rect">
            <a:avLst/>
          </a:prstGeom>
          <a:noFill/>
          <a:ln w="9525">
            <a:noFill/>
            <a:miter lim="800000"/>
            <a:headEnd/>
            <a:tailEnd/>
          </a:ln>
          <a:effectLst/>
        </p:spPr>
        <p:txBody>
          <a:bodyPr wrap="none">
            <a:spAutoFit/>
          </a:bodyPr>
          <a:lstStyle/>
          <a:p>
            <a:r>
              <a:rPr lang="en-US" sz="2400" b="0"/>
              <a:t>Local speed of light in the bulk</a:t>
            </a:r>
          </a:p>
        </p:txBody>
      </p:sp>
      <p:sp>
        <p:nvSpPr>
          <p:cNvPr id="335882" name="Text Box 10"/>
          <p:cNvSpPr txBox="1">
            <a:spLocks noChangeArrowheads="1"/>
          </p:cNvSpPr>
          <p:nvPr/>
        </p:nvSpPr>
        <p:spPr bwMode="auto">
          <a:xfrm>
            <a:off x="1447800" y="6019800"/>
            <a:ext cx="6438900" cy="457200"/>
          </a:xfrm>
          <a:prstGeom prst="rect">
            <a:avLst/>
          </a:prstGeom>
          <a:noFill/>
          <a:ln w="9525">
            <a:noFill/>
            <a:miter lim="800000"/>
            <a:headEnd/>
            <a:tailEnd/>
          </a:ln>
          <a:effectLst/>
        </p:spPr>
        <p:txBody>
          <a:bodyPr wrap="none">
            <a:spAutoFit/>
          </a:bodyPr>
          <a:lstStyle/>
          <a:p>
            <a:r>
              <a:rPr lang="en-US" sz="2400" b="0"/>
              <a:t>Far from being obvious in perturbation theory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587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587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3587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3588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3588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3587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3587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358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5875" grpId="0"/>
      <p:bldP spid="335876" grpId="0"/>
      <p:bldP spid="335877" grpId="0"/>
      <p:bldP spid="335878" grpId="0"/>
      <p:bldP spid="335879" grpId="0"/>
      <p:bldP spid="335880" grpId="0" animBg="1"/>
      <p:bldP spid="335881" grpId="0"/>
      <p:bldP spid="33588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8" name="Rectangle 2"/>
          <p:cNvSpPr>
            <a:spLocks noGrp="1" noChangeArrowheads="1"/>
          </p:cNvSpPr>
          <p:nvPr>
            <p:ph type="title"/>
          </p:nvPr>
        </p:nvSpPr>
        <p:spPr>
          <a:xfrm>
            <a:off x="457200" y="152400"/>
            <a:ext cx="8229600" cy="1143000"/>
          </a:xfrm>
        </p:spPr>
        <p:txBody>
          <a:bodyPr/>
          <a:lstStyle/>
          <a:p>
            <a:r>
              <a:rPr lang="en-US" sz="4000">
                <a:solidFill>
                  <a:srgbClr val="3333FF"/>
                </a:solidFill>
              </a:rPr>
              <a:t>Is the modified dispersion relation observable?</a:t>
            </a:r>
          </a:p>
        </p:txBody>
      </p:sp>
      <p:sp>
        <p:nvSpPr>
          <p:cNvPr id="336899" name="Rectangle 3"/>
          <p:cNvSpPr>
            <a:spLocks noChangeArrowheads="1"/>
          </p:cNvSpPr>
          <p:nvPr/>
        </p:nvSpPr>
        <p:spPr bwMode="auto">
          <a:xfrm>
            <a:off x="2286000" y="1447800"/>
            <a:ext cx="3352800" cy="16764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336900" name="Oval 4"/>
          <p:cNvSpPr>
            <a:spLocks noChangeArrowheads="1"/>
          </p:cNvSpPr>
          <p:nvPr/>
        </p:nvSpPr>
        <p:spPr bwMode="auto">
          <a:xfrm>
            <a:off x="6400800" y="2209800"/>
            <a:ext cx="228600" cy="228600"/>
          </a:xfrm>
          <a:prstGeom prst="ellipse">
            <a:avLst/>
          </a:prstGeom>
          <a:solidFill>
            <a:srgbClr val="FF0000"/>
          </a:solidFill>
          <a:ln w="9525">
            <a:solidFill>
              <a:schemeClr val="tx1"/>
            </a:solidFill>
            <a:round/>
            <a:headEnd/>
            <a:tailEnd/>
          </a:ln>
          <a:effectLst/>
        </p:spPr>
        <p:txBody>
          <a:bodyPr wrap="none" anchor="ctr"/>
          <a:lstStyle/>
          <a:p>
            <a:endParaRPr lang="en-US"/>
          </a:p>
        </p:txBody>
      </p:sp>
      <p:sp>
        <p:nvSpPr>
          <p:cNvPr id="336901" name="Line 5"/>
          <p:cNvSpPr>
            <a:spLocks noChangeShapeType="1"/>
          </p:cNvSpPr>
          <p:nvPr/>
        </p:nvSpPr>
        <p:spPr bwMode="auto">
          <a:xfrm flipH="1">
            <a:off x="5715000" y="2314575"/>
            <a:ext cx="609600" cy="0"/>
          </a:xfrm>
          <a:prstGeom prst="line">
            <a:avLst/>
          </a:prstGeom>
          <a:noFill/>
          <a:ln w="9525">
            <a:solidFill>
              <a:schemeClr val="tx1"/>
            </a:solidFill>
            <a:round/>
            <a:headEnd/>
            <a:tailEnd type="triangle" w="med" len="med"/>
          </a:ln>
          <a:effectLst/>
        </p:spPr>
        <p:txBody>
          <a:bodyPr/>
          <a:lstStyle/>
          <a:p>
            <a:endParaRPr lang="en-US"/>
          </a:p>
        </p:txBody>
      </p:sp>
      <p:sp>
        <p:nvSpPr>
          <p:cNvPr id="336902" name="Text Box 6"/>
          <p:cNvSpPr txBox="1">
            <a:spLocks noChangeArrowheads="1"/>
          </p:cNvSpPr>
          <p:nvPr/>
        </p:nvSpPr>
        <p:spPr bwMode="auto">
          <a:xfrm>
            <a:off x="5791200" y="1752600"/>
            <a:ext cx="812800" cy="457200"/>
          </a:xfrm>
          <a:prstGeom prst="rect">
            <a:avLst/>
          </a:prstGeom>
          <a:noFill/>
          <a:ln w="9525">
            <a:noFill/>
            <a:miter lim="800000"/>
            <a:headEnd/>
            <a:tailEnd/>
          </a:ln>
          <a:effectLst/>
        </p:spPr>
        <p:txBody>
          <a:bodyPr wrap="none">
            <a:spAutoFit/>
          </a:bodyPr>
          <a:lstStyle/>
          <a:p>
            <a:r>
              <a:rPr lang="en-US" sz="2400" b="0" dirty="0" smtClean="0"/>
              <a:t>v&gt;v</a:t>
            </a:r>
            <a:r>
              <a:rPr lang="en-US" sz="2400" b="0" baseline="-25000" dirty="0" smtClean="0"/>
              <a:t>0</a:t>
            </a:r>
            <a:endParaRPr lang="en-US" sz="2400" b="0" baseline="-25000" dirty="0"/>
          </a:p>
        </p:txBody>
      </p:sp>
      <p:sp>
        <p:nvSpPr>
          <p:cNvPr id="336903" name="Text Box 7"/>
          <p:cNvSpPr txBox="1">
            <a:spLocks noChangeArrowheads="1"/>
          </p:cNvSpPr>
          <p:nvPr/>
        </p:nvSpPr>
        <p:spPr bwMode="auto">
          <a:xfrm>
            <a:off x="1081088" y="3484563"/>
            <a:ext cx="3095625" cy="457200"/>
          </a:xfrm>
          <a:prstGeom prst="rect">
            <a:avLst/>
          </a:prstGeom>
          <a:noFill/>
          <a:ln w="9525">
            <a:noFill/>
            <a:miter lim="800000"/>
            <a:headEnd/>
            <a:tailEnd/>
          </a:ln>
          <a:effectLst/>
        </p:spPr>
        <p:txBody>
          <a:bodyPr wrap="none">
            <a:spAutoFit/>
          </a:bodyPr>
          <a:lstStyle/>
          <a:p>
            <a:r>
              <a:rPr lang="en-US" sz="2400" b="0"/>
              <a:t>Will J/ψ break apart? </a:t>
            </a:r>
          </a:p>
        </p:txBody>
      </p:sp>
      <p:sp>
        <p:nvSpPr>
          <p:cNvPr id="336904" name="Text Box 8"/>
          <p:cNvSpPr txBox="1">
            <a:spLocks noChangeArrowheads="1"/>
          </p:cNvSpPr>
          <p:nvPr/>
        </p:nvSpPr>
        <p:spPr bwMode="auto">
          <a:xfrm>
            <a:off x="990600" y="4151313"/>
            <a:ext cx="6100763" cy="457200"/>
          </a:xfrm>
          <a:prstGeom prst="rect">
            <a:avLst/>
          </a:prstGeom>
          <a:noFill/>
          <a:ln w="9525">
            <a:noFill/>
            <a:miter lim="800000"/>
            <a:headEnd/>
            <a:tailEnd/>
          </a:ln>
          <a:effectLst/>
        </p:spPr>
        <p:txBody>
          <a:bodyPr wrap="none">
            <a:spAutoFit/>
          </a:bodyPr>
          <a:lstStyle/>
          <a:p>
            <a:r>
              <a:rPr lang="en-US" sz="2400" b="0"/>
              <a:t>Or will it slow down and survive the medium</a:t>
            </a:r>
          </a:p>
        </p:txBody>
      </p:sp>
      <p:sp>
        <p:nvSpPr>
          <p:cNvPr id="336905" name="Text Box 9"/>
          <p:cNvSpPr txBox="1">
            <a:spLocks noChangeArrowheads="1"/>
          </p:cNvSpPr>
          <p:nvPr/>
        </p:nvSpPr>
        <p:spPr bwMode="auto">
          <a:xfrm>
            <a:off x="990600" y="4837113"/>
            <a:ext cx="5883275" cy="457200"/>
          </a:xfrm>
          <a:prstGeom prst="rect">
            <a:avLst/>
          </a:prstGeom>
          <a:noFill/>
          <a:ln w="9525">
            <a:noFill/>
            <a:miter lim="800000"/>
            <a:headEnd/>
            <a:tailEnd/>
          </a:ln>
          <a:effectLst/>
        </p:spPr>
        <p:txBody>
          <a:bodyPr wrap="none">
            <a:spAutoFit/>
          </a:bodyPr>
          <a:lstStyle/>
          <a:p>
            <a:r>
              <a:rPr lang="en-US" sz="2400" b="0"/>
              <a:t>What happens when medium disappears?</a:t>
            </a:r>
          </a:p>
        </p:txBody>
      </p:sp>
      <p:sp>
        <p:nvSpPr>
          <p:cNvPr id="336906" name="Text Box 10"/>
          <p:cNvSpPr txBox="1">
            <a:spLocks noChangeArrowheads="1"/>
          </p:cNvSpPr>
          <p:nvPr/>
        </p:nvSpPr>
        <p:spPr bwMode="auto">
          <a:xfrm>
            <a:off x="1050925" y="5486400"/>
            <a:ext cx="1846263" cy="457200"/>
          </a:xfrm>
          <a:prstGeom prst="rect">
            <a:avLst/>
          </a:prstGeom>
          <a:noFill/>
          <a:ln w="9525">
            <a:noFill/>
            <a:miter lim="800000"/>
            <a:headEnd/>
            <a:tailEnd/>
          </a:ln>
          <a:effectLst/>
        </p:spPr>
        <p:txBody>
          <a:bodyPr wrap="none">
            <a:spAutoFit/>
          </a:bodyPr>
          <a:lstStyle/>
          <a:p>
            <a:r>
              <a:rPr lang="en-US" sz="2400" b="0" dirty="0"/>
              <a:t>Time delay?</a:t>
            </a:r>
          </a:p>
        </p:txBody>
      </p:sp>
      <p:sp>
        <p:nvSpPr>
          <p:cNvPr id="336907" name="AutoShape 11"/>
          <p:cNvSpPr>
            <a:spLocks noChangeArrowheads="1"/>
          </p:cNvSpPr>
          <p:nvPr/>
        </p:nvSpPr>
        <p:spPr bwMode="auto">
          <a:xfrm>
            <a:off x="4265613" y="3476625"/>
            <a:ext cx="976312" cy="485775"/>
          </a:xfrm>
          <a:prstGeom prst="rightArrow">
            <a:avLst>
              <a:gd name="adj1" fmla="val 50000"/>
              <a:gd name="adj2" fmla="val 50245"/>
            </a:avLst>
          </a:prstGeom>
          <a:solidFill>
            <a:schemeClr val="accent1"/>
          </a:solidFill>
          <a:ln w="9525">
            <a:solidFill>
              <a:schemeClr val="tx1"/>
            </a:solidFill>
            <a:miter lim="800000"/>
            <a:headEnd/>
            <a:tailEnd/>
          </a:ln>
          <a:effectLst/>
        </p:spPr>
        <p:txBody>
          <a:bodyPr wrap="none" anchor="ctr"/>
          <a:lstStyle/>
          <a:p>
            <a:endParaRPr lang="en-US"/>
          </a:p>
        </p:txBody>
      </p:sp>
      <p:sp>
        <p:nvSpPr>
          <p:cNvPr id="336908" name="Rectangle 12"/>
          <p:cNvSpPr>
            <a:spLocks noChangeArrowheads="1"/>
          </p:cNvSpPr>
          <p:nvPr/>
        </p:nvSpPr>
        <p:spPr bwMode="auto">
          <a:xfrm>
            <a:off x="5638800" y="3486150"/>
            <a:ext cx="2514600" cy="457200"/>
          </a:xfrm>
          <a:prstGeom prst="rect">
            <a:avLst/>
          </a:prstGeom>
          <a:noFill/>
          <a:ln w="9525">
            <a:noFill/>
            <a:miter lim="800000"/>
            <a:headEnd/>
            <a:tailEnd/>
          </a:ln>
          <a:effectLst/>
        </p:spPr>
        <p:txBody>
          <a:bodyPr>
            <a:spAutoFit/>
          </a:bodyPr>
          <a:lstStyle/>
          <a:p>
            <a:r>
              <a:rPr lang="en-US" sz="2400" b="0"/>
              <a:t>J/ψ suppression</a:t>
            </a:r>
          </a:p>
        </p:txBody>
      </p:sp>
      <p:sp>
        <p:nvSpPr>
          <p:cNvPr id="17" name="TextBox 16"/>
          <p:cNvSpPr txBox="1"/>
          <p:nvPr/>
        </p:nvSpPr>
        <p:spPr>
          <a:xfrm>
            <a:off x="3200400" y="6019800"/>
            <a:ext cx="1569660" cy="369332"/>
          </a:xfrm>
          <a:prstGeom prst="rect">
            <a:avLst/>
          </a:prstGeom>
          <a:noFill/>
        </p:spPr>
        <p:txBody>
          <a:bodyPr wrap="none" rtlCol="0">
            <a:spAutoFit/>
          </a:bodyPr>
          <a:lstStyle/>
          <a:p>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689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3690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3690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3690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3690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3690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3690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3690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3690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3690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6899" grpId="0" animBg="1"/>
      <p:bldP spid="336900" grpId="0" animBg="1"/>
      <p:bldP spid="336901" grpId="0" animBg="1"/>
      <p:bldP spid="336902" grpId="0"/>
      <p:bldP spid="336903" grpId="0"/>
      <p:bldP spid="336904" grpId="0"/>
      <p:bldP spid="336905" grpId="0"/>
      <p:bldP spid="336906" grpId="0"/>
      <p:bldP spid="336907" grpId="0" animBg="1"/>
      <p:bldP spid="336908" grpId="0"/>
      <p:bldP spid="17"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22" name="Rectangle 2"/>
          <p:cNvSpPr>
            <a:spLocks noGrp="1" noChangeArrowheads="1"/>
          </p:cNvSpPr>
          <p:nvPr>
            <p:ph type="title"/>
          </p:nvPr>
        </p:nvSpPr>
        <p:spPr>
          <a:xfrm>
            <a:off x="457200" y="274638"/>
            <a:ext cx="8305800" cy="715962"/>
          </a:xfrm>
        </p:spPr>
        <p:txBody>
          <a:bodyPr/>
          <a:lstStyle/>
          <a:p>
            <a:r>
              <a:rPr lang="en-US" sz="4000">
                <a:solidFill>
                  <a:srgbClr val="0000FF"/>
                </a:solidFill>
              </a:rPr>
              <a:t>Conclusion</a:t>
            </a:r>
          </a:p>
        </p:txBody>
      </p:sp>
      <p:sp>
        <p:nvSpPr>
          <p:cNvPr id="337927" name="Text Box 7"/>
          <p:cNvSpPr txBox="1">
            <a:spLocks noChangeArrowheads="1"/>
          </p:cNvSpPr>
          <p:nvPr/>
        </p:nvSpPr>
        <p:spPr bwMode="auto">
          <a:xfrm>
            <a:off x="914400" y="2057400"/>
            <a:ext cx="7334250" cy="457200"/>
          </a:xfrm>
          <a:prstGeom prst="rect">
            <a:avLst/>
          </a:prstGeom>
          <a:noFill/>
          <a:ln w="9525">
            <a:noFill/>
            <a:miter lim="800000"/>
            <a:headEnd/>
            <a:tailEnd/>
          </a:ln>
          <a:effectLst/>
        </p:spPr>
        <p:txBody>
          <a:bodyPr wrap="none">
            <a:spAutoFit/>
          </a:bodyPr>
          <a:lstStyle/>
          <a:p>
            <a:r>
              <a:rPr lang="en-US" sz="2400" b="0"/>
              <a:t>String theorists have a lot to </a:t>
            </a:r>
            <a:r>
              <a:rPr lang="en-US" sz="2400" b="0">
                <a:solidFill>
                  <a:srgbClr val="FF0000"/>
                </a:solidFill>
              </a:rPr>
              <a:t>learn from experiments</a:t>
            </a:r>
            <a:r>
              <a:rPr lang="en-US" sz="2400" b="0"/>
              <a:t>. </a:t>
            </a:r>
          </a:p>
        </p:txBody>
      </p:sp>
      <p:sp>
        <p:nvSpPr>
          <p:cNvPr id="337928" name="Text Box 8"/>
          <p:cNvSpPr txBox="1">
            <a:spLocks noChangeArrowheads="1"/>
          </p:cNvSpPr>
          <p:nvPr/>
        </p:nvSpPr>
        <p:spPr bwMode="auto">
          <a:xfrm>
            <a:off x="879475" y="4114800"/>
            <a:ext cx="7654925" cy="457200"/>
          </a:xfrm>
          <a:prstGeom prst="rect">
            <a:avLst/>
          </a:prstGeom>
          <a:noFill/>
          <a:ln w="9525">
            <a:noFill/>
            <a:miter lim="800000"/>
            <a:headEnd/>
            <a:tailEnd/>
          </a:ln>
          <a:effectLst/>
        </p:spPr>
        <p:txBody>
          <a:bodyPr wrap="none">
            <a:spAutoFit/>
          </a:bodyPr>
          <a:lstStyle/>
          <a:p>
            <a:r>
              <a:rPr lang="en-US" sz="2400" b="0"/>
              <a:t>String theorists also have a lot to </a:t>
            </a:r>
            <a:r>
              <a:rPr lang="en-US" sz="2400" b="0">
                <a:solidFill>
                  <a:srgbClr val="FF0000"/>
                </a:solidFill>
              </a:rPr>
              <a:t>offer for experiments</a:t>
            </a:r>
            <a:r>
              <a:rPr lang="en-US" sz="2400" b="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79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79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27" grpId="0"/>
      <p:bldP spid="33792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450" name="Rectangle 2"/>
          <p:cNvSpPr>
            <a:spLocks noGrp="1" noChangeArrowheads="1"/>
          </p:cNvSpPr>
          <p:nvPr>
            <p:ph type="title"/>
          </p:nvPr>
        </p:nvSpPr>
        <p:spPr>
          <a:xfrm>
            <a:off x="457200" y="274638"/>
            <a:ext cx="8229600" cy="792162"/>
          </a:xfrm>
        </p:spPr>
        <p:txBody>
          <a:bodyPr/>
          <a:lstStyle/>
          <a:p>
            <a:r>
              <a:rPr lang="en-US">
                <a:solidFill>
                  <a:srgbClr val="0000FF"/>
                </a:solidFill>
              </a:rPr>
              <a:t>Relativistic Heavy ion collisions</a:t>
            </a:r>
          </a:p>
        </p:txBody>
      </p:sp>
      <p:pic>
        <p:nvPicPr>
          <p:cNvPr id="360451" name="Picture 3" descr="qgp"/>
          <p:cNvPicPr>
            <a:picLocks noGrp="1" noChangeAspect="1" noChangeArrowheads="1"/>
          </p:cNvPicPr>
          <p:nvPr>
            <p:ph sz="half" idx="2"/>
          </p:nvPr>
        </p:nvPicPr>
        <p:blipFill>
          <a:blip r:embed="rId4"/>
          <a:srcRect/>
          <a:stretch>
            <a:fillRect/>
          </a:stretch>
        </p:blipFill>
        <p:spPr>
          <a:xfrm>
            <a:off x="762000" y="1447800"/>
            <a:ext cx="3111500" cy="4876800"/>
          </a:xfrm>
          <a:noFill/>
          <a:ln/>
        </p:spPr>
      </p:pic>
      <p:pic>
        <p:nvPicPr>
          <p:cNvPr id="8" name="new3-zx-2-90-working.avi">
            <a:hlinkClick r:id="" action="ppaction://media"/>
          </p:cNvPr>
          <p:cNvPicPr>
            <a:picLocks noRot="1" noChangeAspect="1"/>
          </p:cNvPicPr>
          <p:nvPr>
            <a:videoFile r:link="rId1"/>
          </p:nvPr>
        </p:nvPicPr>
        <p:blipFill>
          <a:blip r:embed="rId5"/>
          <a:stretch>
            <a:fillRect/>
          </a:stretch>
        </p:blipFill>
        <p:spPr bwMode="auto">
          <a:xfrm>
            <a:off x="4038600" y="1447800"/>
            <a:ext cx="4876800" cy="4876800"/>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8"/>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8"/>
                                        </p:tgtEl>
                                      </p:cBhvr>
                                    </p:cmd>
                                  </p:childTnLst>
                                </p:cTn>
                              </p:par>
                            </p:childTnLst>
                          </p:cTn>
                        </p:par>
                      </p:childTnLst>
                    </p:cTn>
                  </p:par>
                </p:childTnLst>
              </p:cTn>
              <p:nextCondLst>
                <p:cond evt="onClick" delay="0">
                  <p:tgtEl>
                    <p:spTgt spid="8"/>
                  </p:tgtEl>
                </p:cond>
              </p:nextCondLst>
            </p:seq>
            <p:video>
              <p:cMediaNode>
                <p:cTn id="12" fill="hold" display="0">
                  <p:stCondLst>
                    <p:cond delay="indefinite"/>
                  </p:stCondLst>
                  <p:endCondLst>
                    <p:cond evt="onNext" delay="0">
                      <p:tgtEl>
                        <p:sldTgt/>
                      </p:tgtEl>
                    </p:cond>
                    <p:cond evt="onPrev" delay="0">
                      <p:tgtEl>
                        <p:sldTgt/>
                      </p:tgtEl>
                    </p:cond>
                  </p:endCondLst>
                </p:cTn>
                <p:tgtEl>
                  <p:spTgt spid="8"/>
                </p:tgtEl>
              </p:cMediaNode>
            </p:vide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034" name="Rectangle 2"/>
          <p:cNvSpPr>
            <a:spLocks noGrp="1" noChangeArrowheads="1"/>
          </p:cNvSpPr>
          <p:nvPr>
            <p:ph type="title"/>
          </p:nvPr>
        </p:nvSpPr>
        <p:spPr>
          <a:xfrm>
            <a:off x="381000" y="228600"/>
            <a:ext cx="8382000" cy="685800"/>
          </a:xfrm>
        </p:spPr>
        <p:txBody>
          <a:bodyPr/>
          <a:lstStyle/>
          <a:p>
            <a:r>
              <a:rPr lang="en-US" sz="4000">
                <a:solidFill>
                  <a:srgbClr val="0000FF"/>
                </a:solidFill>
              </a:rPr>
              <a:t>Relativistic heavy ion collisions</a:t>
            </a:r>
          </a:p>
        </p:txBody>
      </p:sp>
      <p:sp>
        <p:nvSpPr>
          <p:cNvPr id="300036" name="Rectangle 4"/>
          <p:cNvSpPr>
            <a:spLocks noChangeArrowheads="1"/>
          </p:cNvSpPr>
          <p:nvPr/>
        </p:nvSpPr>
        <p:spPr bwMode="auto">
          <a:xfrm>
            <a:off x="990600" y="4114800"/>
            <a:ext cx="7270750" cy="457200"/>
          </a:xfrm>
          <a:prstGeom prst="rect">
            <a:avLst/>
          </a:prstGeom>
          <a:noFill/>
          <a:ln w="9525">
            <a:noFill/>
            <a:miter lim="800000"/>
            <a:headEnd/>
            <a:tailEnd/>
          </a:ln>
          <a:effectLst/>
        </p:spPr>
        <p:txBody>
          <a:bodyPr wrap="none">
            <a:spAutoFit/>
          </a:bodyPr>
          <a:lstStyle/>
          <a:p>
            <a:pPr algn="ctr" eaLnBrk="0" hangingPunct="0"/>
            <a:r>
              <a:rPr lang="en-US" b="0">
                <a:effectLst>
                  <a:outerShdw blurRad="38100" dist="38100" dir="2700000" algn="tl">
                    <a:srgbClr val="C0C0C0"/>
                  </a:outerShdw>
                </a:effectLst>
                <a:latin typeface="Tahoma" pitchFamily="34" charset="0"/>
              </a:rPr>
              <a:t>       </a:t>
            </a:r>
            <a:r>
              <a:rPr lang="en-US" sz="2400" b="0">
                <a:solidFill>
                  <a:srgbClr val="0000FF"/>
                </a:solidFill>
                <a:effectLst>
                  <a:outerShdw blurRad="38100" dist="38100" dir="2700000" algn="tl">
                    <a:srgbClr val="C0C0C0"/>
                  </a:outerShdw>
                </a:effectLst>
                <a:latin typeface="Tahoma" pitchFamily="34" charset="0"/>
              </a:rPr>
              <a:t>Deconfinement crossover in QCD: T</a:t>
            </a:r>
            <a:r>
              <a:rPr lang="en-US" sz="2400" b="0" baseline="-25000">
                <a:solidFill>
                  <a:srgbClr val="0000FF"/>
                </a:solidFill>
                <a:effectLst>
                  <a:outerShdw blurRad="38100" dist="38100" dir="2700000" algn="tl">
                    <a:srgbClr val="C0C0C0"/>
                  </a:outerShdw>
                </a:effectLst>
                <a:latin typeface="Tahoma" pitchFamily="34" charset="0"/>
              </a:rPr>
              <a:t>C </a:t>
            </a:r>
            <a:r>
              <a:rPr lang="en-US" sz="2400" b="0">
                <a:solidFill>
                  <a:srgbClr val="0000FF"/>
                </a:solidFill>
                <a:effectLst>
                  <a:outerShdw blurRad="38100" dist="38100" dir="2700000" algn="tl">
                    <a:srgbClr val="C0C0C0"/>
                  </a:outerShdw>
                </a:effectLst>
                <a:latin typeface="Tahoma" pitchFamily="34" charset="0"/>
              </a:rPr>
              <a:t>~ 170 MeV</a:t>
            </a:r>
            <a:r>
              <a:rPr lang="en-US" sz="2400" b="0">
                <a:effectLst>
                  <a:outerShdw blurRad="38100" dist="38100" dir="2700000" algn="tl">
                    <a:srgbClr val="C0C0C0"/>
                  </a:outerShdw>
                </a:effectLst>
                <a:latin typeface="Tahoma" pitchFamily="34" charset="0"/>
              </a:rPr>
              <a:t> </a:t>
            </a:r>
          </a:p>
        </p:txBody>
      </p:sp>
      <p:sp>
        <p:nvSpPr>
          <p:cNvPr id="300038" name="Text Box 6"/>
          <p:cNvSpPr txBox="1">
            <a:spLocks noChangeArrowheads="1"/>
          </p:cNvSpPr>
          <p:nvPr/>
        </p:nvSpPr>
        <p:spPr bwMode="auto">
          <a:xfrm>
            <a:off x="193675" y="5842000"/>
            <a:ext cx="3190875" cy="457200"/>
          </a:xfrm>
          <a:prstGeom prst="rect">
            <a:avLst/>
          </a:prstGeom>
          <a:noFill/>
          <a:ln w="9525">
            <a:noFill/>
            <a:miter lim="800000"/>
            <a:headEnd/>
            <a:tailEnd/>
          </a:ln>
          <a:effectLst/>
        </p:spPr>
        <p:txBody>
          <a:bodyPr wrap="none">
            <a:spAutoFit/>
          </a:bodyPr>
          <a:lstStyle/>
          <a:p>
            <a:r>
              <a:rPr lang="en-US" sz="2400" b="0">
                <a:solidFill>
                  <a:srgbClr val="FF0000"/>
                </a:solidFill>
              </a:rPr>
              <a:t>LHC</a:t>
            </a:r>
            <a:r>
              <a:rPr lang="en-US" sz="2400" b="0"/>
              <a:t>:  Pb + Pb  (2009)</a:t>
            </a:r>
          </a:p>
        </p:txBody>
      </p:sp>
      <p:graphicFrame>
        <p:nvGraphicFramePr>
          <p:cNvPr id="300039" name="Object 7"/>
          <p:cNvGraphicFramePr>
            <a:graphicFrameLocks noChangeAspect="1"/>
          </p:cNvGraphicFramePr>
          <p:nvPr/>
        </p:nvGraphicFramePr>
        <p:xfrm>
          <a:off x="3771900" y="5719763"/>
          <a:ext cx="3009900" cy="681037"/>
        </p:xfrm>
        <a:graphic>
          <a:graphicData uri="http://schemas.openxmlformats.org/presentationml/2006/ole">
            <p:oleObj spid="_x0000_s524290" name="Equation" r:id="rId4" imgW="1180800" imgH="266400" progId="Equation.3">
              <p:embed/>
            </p:oleObj>
          </a:graphicData>
        </a:graphic>
      </p:graphicFrame>
      <p:graphicFrame>
        <p:nvGraphicFramePr>
          <p:cNvPr id="300041" name="Object 9"/>
          <p:cNvGraphicFramePr>
            <a:graphicFrameLocks noChangeAspect="1"/>
          </p:cNvGraphicFramePr>
          <p:nvPr/>
        </p:nvGraphicFramePr>
        <p:xfrm>
          <a:off x="2220913" y="4800600"/>
          <a:ext cx="2046287" cy="596900"/>
        </p:xfrm>
        <a:graphic>
          <a:graphicData uri="http://schemas.openxmlformats.org/presentationml/2006/ole">
            <p:oleObj spid="_x0000_s524291" name="Equation" r:id="rId5" imgW="990360" imgH="266400" progId="Equation.3">
              <p:embed/>
            </p:oleObj>
          </a:graphicData>
        </a:graphic>
      </p:graphicFrame>
      <p:sp>
        <p:nvSpPr>
          <p:cNvPr id="300042" name="Text Box 10"/>
          <p:cNvSpPr txBox="1">
            <a:spLocks noChangeArrowheads="1"/>
          </p:cNvSpPr>
          <p:nvPr/>
        </p:nvSpPr>
        <p:spPr bwMode="auto">
          <a:xfrm>
            <a:off x="163513" y="4884738"/>
            <a:ext cx="2030412" cy="457200"/>
          </a:xfrm>
          <a:prstGeom prst="rect">
            <a:avLst/>
          </a:prstGeom>
          <a:noFill/>
          <a:ln w="9525">
            <a:noFill/>
            <a:miter lim="800000"/>
            <a:headEnd/>
            <a:tailEnd/>
          </a:ln>
          <a:effectLst/>
        </p:spPr>
        <p:txBody>
          <a:bodyPr wrap="none">
            <a:spAutoFit/>
          </a:bodyPr>
          <a:lstStyle/>
          <a:p>
            <a:r>
              <a:rPr lang="en-US" sz="2400" b="0">
                <a:solidFill>
                  <a:schemeClr val="hlink"/>
                </a:solidFill>
              </a:rPr>
              <a:t>SPS (CERN):</a:t>
            </a:r>
            <a:endParaRPr lang="en-US" sz="2400" b="0"/>
          </a:p>
        </p:txBody>
      </p:sp>
      <p:sp>
        <p:nvSpPr>
          <p:cNvPr id="300046" name="Rectangle 14"/>
          <p:cNvSpPr>
            <a:spLocks noChangeArrowheads="1"/>
          </p:cNvSpPr>
          <p:nvPr/>
        </p:nvSpPr>
        <p:spPr bwMode="auto">
          <a:xfrm>
            <a:off x="304800" y="1219200"/>
            <a:ext cx="3429000" cy="609600"/>
          </a:xfrm>
          <a:prstGeom prst="rect">
            <a:avLst/>
          </a:prstGeom>
          <a:noFill/>
          <a:ln w="9525">
            <a:noFill/>
            <a:miter lim="800000"/>
            <a:headEnd/>
            <a:tailEnd/>
          </a:ln>
          <a:effectLst/>
        </p:spPr>
        <p:txBody>
          <a:bodyPr/>
          <a:lstStyle/>
          <a:p>
            <a:pPr marL="342900" indent="-342900">
              <a:spcBef>
                <a:spcPct val="20000"/>
              </a:spcBef>
            </a:pPr>
            <a:r>
              <a:rPr lang="en-US" sz="2400" b="0">
                <a:solidFill>
                  <a:srgbClr val="FF0000"/>
                </a:solidFill>
              </a:rPr>
              <a:t>RHIC </a:t>
            </a:r>
            <a:r>
              <a:rPr lang="en-US" sz="2400" b="0"/>
              <a:t>(2000):  Au+Au  </a:t>
            </a:r>
          </a:p>
        </p:txBody>
      </p:sp>
      <p:graphicFrame>
        <p:nvGraphicFramePr>
          <p:cNvPr id="300047" name="Object 15"/>
          <p:cNvGraphicFramePr>
            <a:graphicFrameLocks noChangeAspect="1"/>
          </p:cNvGraphicFramePr>
          <p:nvPr/>
        </p:nvGraphicFramePr>
        <p:xfrm>
          <a:off x="3657600" y="1219200"/>
          <a:ext cx="2286000" cy="565150"/>
        </p:xfrm>
        <a:graphic>
          <a:graphicData uri="http://schemas.openxmlformats.org/presentationml/2006/ole">
            <p:oleObj spid="_x0000_s524292" name="Equation" r:id="rId6" imgW="1079280" imgH="266400" progId="">
              <p:embed/>
            </p:oleObj>
          </a:graphicData>
        </a:graphic>
      </p:graphicFrame>
      <p:graphicFrame>
        <p:nvGraphicFramePr>
          <p:cNvPr id="300048" name="Object 16"/>
          <p:cNvGraphicFramePr>
            <a:graphicFrameLocks noChangeAspect="1"/>
          </p:cNvGraphicFramePr>
          <p:nvPr/>
        </p:nvGraphicFramePr>
        <p:xfrm>
          <a:off x="387350" y="1876425"/>
          <a:ext cx="685800" cy="479425"/>
        </p:xfrm>
        <a:graphic>
          <a:graphicData uri="http://schemas.openxmlformats.org/presentationml/2006/ole">
            <p:oleObj spid="_x0000_s524293" name="Equation" r:id="rId7" imgW="380880" imgH="266400" progId="">
              <p:embed/>
            </p:oleObj>
          </a:graphicData>
        </a:graphic>
      </p:graphicFrame>
      <p:sp>
        <p:nvSpPr>
          <p:cNvPr id="300049" name="Text Box 17"/>
          <p:cNvSpPr txBox="1">
            <a:spLocks noChangeArrowheads="1"/>
          </p:cNvSpPr>
          <p:nvPr/>
        </p:nvSpPr>
        <p:spPr bwMode="auto">
          <a:xfrm>
            <a:off x="1149350" y="1889125"/>
            <a:ext cx="5861050" cy="396875"/>
          </a:xfrm>
          <a:prstGeom prst="rect">
            <a:avLst/>
          </a:prstGeom>
          <a:noFill/>
          <a:ln w="9525">
            <a:noFill/>
            <a:miter lim="800000"/>
            <a:headEnd/>
            <a:tailEnd/>
          </a:ln>
          <a:effectLst/>
        </p:spPr>
        <p:txBody>
          <a:bodyPr>
            <a:spAutoFit/>
          </a:bodyPr>
          <a:lstStyle/>
          <a:p>
            <a:r>
              <a:rPr lang="en-US" b="0"/>
              <a:t>: </a:t>
            </a:r>
            <a:r>
              <a:rPr lang="en-US" sz="2000" b="0">
                <a:solidFill>
                  <a:srgbClr val="0000FF"/>
                </a:solidFill>
              </a:rPr>
              <a:t>center of mass energy per pair  of nucleons</a:t>
            </a:r>
          </a:p>
        </p:txBody>
      </p:sp>
      <p:sp>
        <p:nvSpPr>
          <p:cNvPr id="300050" name="Text Box 18"/>
          <p:cNvSpPr txBox="1">
            <a:spLocks noChangeArrowheads="1"/>
          </p:cNvSpPr>
          <p:nvPr/>
        </p:nvSpPr>
        <p:spPr bwMode="auto">
          <a:xfrm>
            <a:off x="2209800" y="2438400"/>
            <a:ext cx="3702050" cy="366713"/>
          </a:xfrm>
          <a:prstGeom prst="rect">
            <a:avLst/>
          </a:prstGeom>
          <a:noFill/>
          <a:ln w="9525">
            <a:noFill/>
            <a:miter lim="800000"/>
            <a:headEnd/>
            <a:tailEnd/>
          </a:ln>
          <a:effectLst/>
        </p:spPr>
        <p:txBody>
          <a:bodyPr wrap="none">
            <a:spAutoFit/>
          </a:bodyPr>
          <a:lstStyle/>
          <a:p>
            <a:r>
              <a:rPr lang="en-US" b="0"/>
              <a:t>Au: 197 nucleons;  Total: 39.4 TeV</a:t>
            </a:r>
          </a:p>
        </p:txBody>
      </p:sp>
      <p:sp>
        <p:nvSpPr>
          <p:cNvPr id="300053" name="Text Box 21"/>
          <p:cNvSpPr txBox="1">
            <a:spLocks noChangeArrowheads="1"/>
          </p:cNvSpPr>
          <p:nvPr/>
        </p:nvSpPr>
        <p:spPr bwMode="auto">
          <a:xfrm>
            <a:off x="593725" y="2971800"/>
            <a:ext cx="6326188" cy="457200"/>
          </a:xfrm>
          <a:prstGeom prst="rect">
            <a:avLst/>
          </a:prstGeom>
          <a:noFill/>
          <a:ln w="9525">
            <a:noFill/>
            <a:miter lim="800000"/>
            <a:headEnd/>
            <a:tailEnd/>
          </a:ln>
          <a:effectLst/>
        </p:spPr>
        <p:txBody>
          <a:bodyPr wrap="none">
            <a:spAutoFit/>
          </a:bodyPr>
          <a:lstStyle/>
          <a:p>
            <a:r>
              <a:rPr lang="en-US" sz="2400" b="0"/>
              <a:t>Temperature (1 fm after collision) ~  250 MeV</a:t>
            </a:r>
          </a:p>
        </p:txBody>
      </p:sp>
      <p:sp>
        <p:nvSpPr>
          <p:cNvPr id="300054" name="Text Box 22"/>
          <p:cNvSpPr txBox="1">
            <a:spLocks noChangeArrowheads="1"/>
          </p:cNvSpPr>
          <p:nvPr/>
        </p:nvSpPr>
        <p:spPr bwMode="auto">
          <a:xfrm>
            <a:off x="609600" y="3544888"/>
            <a:ext cx="5243513" cy="457200"/>
          </a:xfrm>
          <a:prstGeom prst="rect">
            <a:avLst/>
          </a:prstGeom>
          <a:noFill/>
          <a:ln w="9525">
            <a:noFill/>
            <a:miter lim="800000"/>
            <a:headEnd/>
            <a:tailEnd/>
          </a:ln>
          <a:effectLst/>
        </p:spPr>
        <p:txBody>
          <a:bodyPr wrap="none">
            <a:spAutoFit/>
          </a:bodyPr>
          <a:lstStyle/>
          <a:p>
            <a:r>
              <a:rPr lang="en-US" sz="2400" b="0"/>
              <a:t>Baryon chemical potential  ~  27 MeV</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004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0004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0004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0004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0005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005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0005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0003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00042"/>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0004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00038"/>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000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0036" grpId="0"/>
      <p:bldP spid="300038" grpId="0"/>
      <p:bldP spid="300042" grpId="0"/>
      <p:bldP spid="300046" grpId="0"/>
      <p:bldP spid="300049" grpId="0"/>
      <p:bldP spid="300050" grpId="0"/>
      <p:bldP spid="300053" grpId="0"/>
      <p:bldP spid="30005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Grp="1" noChangeArrowheads="1"/>
          </p:cNvSpPr>
          <p:nvPr>
            <p:ph type="title"/>
          </p:nvPr>
        </p:nvSpPr>
        <p:spPr>
          <a:xfrm>
            <a:off x="457200" y="274638"/>
            <a:ext cx="8305800" cy="792162"/>
          </a:xfrm>
        </p:spPr>
        <p:txBody>
          <a:bodyPr/>
          <a:lstStyle/>
          <a:p>
            <a:r>
              <a:rPr lang="en-US" dirty="0">
                <a:solidFill>
                  <a:srgbClr val="0000FF"/>
                </a:solidFill>
              </a:rPr>
              <a:t>QCD Phase </a:t>
            </a:r>
            <a:r>
              <a:rPr lang="en-US" dirty="0" smtClean="0">
                <a:solidFill>
                  <a:srgbClr val="0000FF"/>
                </a:solidFill>
              </a:rPr>
              <a:t>diagram</a:t>
            </a:r>
            <a:endParaRPr lang="en-US" dirty="0">
              <a:solidFill>
                <a:srgbClr val="FF0000"/>
              </a:solidFill>
            </a:endParaRPr>
          </a:p>
        </p:txBody>
      </p:sp>
      <p:grpSp>
        <p:nvGrpSpPr>
          <p:cNvPr id="2" name="Group 3"/>
          <p:cNvGrpSpPr>
            <a:grpSpLocks/>
          </p:cNvGrpSpPr>
          <p:nvPr/>
        </p:nvGrpSpPr>
        <p:grpSpPr bwMode="auto">
          <a:xfrm>
            <a:off x="533400" y="990600"/>
            <a:ext cx="7620000" cy="5486400"/>
            <a:chOff x="576" y="912"/>
            <a:chExt cx="4224" cy="3160"/>
          </a:xfrm>
        </p:grpSpPr>
        <p:grpSp>
          <p:nvGrpSpPr>
            <p:cNvPr id="3" name="Group 4"/>
            <p:cNvGrpSpPr>
              <a:grpSpLocks/>
            </p:cNvGrpSpPr>
            <p:nvPr/>
          </p:nvGrpSpPr>
          <p:grpSpPr bwMode="auto">
            <a:xfrm>
              <a:off x="576" y="960"/>
              <a:ext cx="4032" cy="3112"/>
              <a:chOff x="576" y="960"/>
              <a:chExt cx="4032" cy="3112"/>
            </a:xfrm>
          </p:grpSpPr>
          <p:grpSp>
            <p:nvGrpSpPr>
              <p:cNvPr id="4" name="Group 5"/>
              <p:cNvGrpSpPr>
                <a:grpSpLocks/>
              </p:cNvGrpSpPr>
              <p:nvPr/>
            </p:nvGrpSpPr>
            <p:grpSpPr bwMode="auto">
              <a:xfrm>
                <a:off x="576" y="960"/>
                <a:ext cx="4032" cy="3112"/>
                <a:chOff x="432" y="960"/>
                <a:chExt cx="4032" cy="3112"/>
              </a:xfrm>
            </p:grpSpPr>
            <p:grpSp>
              <p:nvGrpSpPr>
                <p:cNvPr id="5" name="Group 6"/>
                <p:cNvGrpSpPr>
                  <a:grpSpLocks/>
                </p:cNvGrpSpPr>
                <p:nvPr/>
              </p:nvGrpSpPr>
              <p:grpSpPr bwMode="auto">
                <a:xfrm>
                  <a:off x="432" y="960"/>
                  <a:ext cx="4032" cy="3112"/>
                  <a:chOff x="672" y="960"/>
                  <a:chExt cx="4032" cy="3112"/>
                </a:xfrm>
              </p:grpSpPr>
              <p:pic>
                <p:nvPicPr>
                  <p:cNvPr id="221191" name="Picture 7" descr="phasediagram2006"/>
                  <p:cNvPicPr>
                    <a:picLocks noChangeAspect="1" noChangeArrowheads="1"/>
                  </p:cNvPicPr>
                  <p:nvPr/>
                </p:nvPicPr>
                <p:blipFill>
                  <a:blip r:embed="rId3"/>
                  <a:srcRect/>
                  <a:stretch>
                    <a:fillRect/>
                  </a:stretch>
                </p:blipFill>
                <p:spPr bwMode="auto">
                  <a:xfrm>
                    <a:off x="672" y="960"/>
                    <a:ext cx="4032" cy="3112"/>
                  </a:xfrm>
                  <a:prstGeom prst="rect">
                    <a:avLst/>
                  </a:prstGeom>
                  <a:noFill/>
                  <a:ln/>
                  <a:effectLst/>
                </p:spPr>
              </p:pic>
              <p:sp>
                <p:nvSpPr>
                  <p:cNvPr id="221192" name="Rectangle 8"/>
                  <p:cNvSpPr>
                    <a:spLocks noChangeArrowheads="1"/>
                  </p:cNvSpPr>
                  <p:nvPr/>
                </p:nvSpPr>
                <p:spPr bwMode="auto">
                  <a:xfrm>
                    <a:off x="1680" y="1296"/>
                    <a:ext cx="1008" cy="480"/>
                  </a:xfrm>
                  <a:prstGeom prst="rect">
                    <a:avLst/>
                  </a:prstGeom>
                  <a:solidFill>
                    <a:srgbClr val="FFFFFF"/>
                  </a:solidFill>
                  <a:ln w="0">
                    <a:solidFill>
                      <a:schemeClr val="bg1"/>
                    </a:solidFill>
                    <a:miter lim="800000"/>
                    <a:headEnd/>
                    <a:tailEnd/>
                  </a:ln>
                  <a:effectLst/>
                </p:spPr>
                <p:txBody>
                  <a:bodyPr wrap="none" anchor="ctr"/>
                  <a:lstStyle/>
                  <a:p>
                    <a:endParaRPr lang="en-US"/>
                  </a:p>
                </p:txBody>
              </p:sp>
              <p:sp>
                <p:nvSpPr>
                  <p:cNvPr id="221193" name="Rectangle 9"/>
                  <p:cNvSpPr>
                    <a:spLocks noChangeArrowheads="1"/>
                  </p:cNvSpPr>
                  <p:nvPr/>
                </p:nvSpPr>
                <p:spPr bwMode="auto">
                  <a:xfrm>
                    <a:off x="1008" y="1200"/>
                    <a:ext cx="432" cy="2544"/>
                  </a:xfrm>
                  <a:prstGeom prst="rect">
                    <a:avLst/>
                  </a:prstGeom>
                  <a:solidFill>
                    <a:schemeClr val="bg1"/>
                  </a:solidFill>
                  <a:ln w="9525">
                    <a:solidFill>
                      <a:schemeClr val="bg1"/>
                    </a:solidFill>
                    <a:miter lim="800000"/>
                    <a:headEnd/>
                    <a:tailEnd/>
                  </a:ln>
                  <a:effectLst/>
                </p:spPr>
                <p:txBody>
                  <a:bodyPr wrap="none" anchor="ctr"/>
                  <a:lstStyle/>
                  <a:p>
                    <a:endParaRPr lang="en-US"/>
                  </a:p>
                </p:txBody>
              </p:sp>
            </p:grpSp>
            <p:sp>
              <p:nvSpPr>
                <p:cNvPr id="221194" name="Oval 10"/>
                <p:cNvSpPr>
                  <a:spLocks noChangeArrowheads="1"/>
                </p:cNvSpPr>
                <p:nvPr/>
              </p:nvSpPr>
              <p:spPr bwMode="auto">
                <a:xfrm rot="-1511331">
                  <a:off x="2016" y="2112"/>
                  <a:ext cx="192" cy="1728"/>
                </a:xfrm>
                <a:prstGeom prst="ellipse">
                  <a:avLst/>
                </a:prstGeom>
                <a:solidFill>
                  <a:schemeClr val="bg1"/>
                </a:solidFill>
                <a:ln w="9525">
                  <a:solidFill>
                    <a:schemeClr val="bg1"/>
                  </a:solidFill>
                  <a:round/>
                  <a:headEnd/>
                  <a:tailEnd/>
                </a:ln>
                <a:effectLst/>
              </p:spPr>
              <p:txBody>
                <a:bodyPr wrap="none" anchor="ctr"/>
                <a:lstStyle/>
                <a:p>
                  <a:endParaRPr lang="en-US"/>
                </a:p>
              </p:txBody>
            </p:sp>
            <p:sp>
              <p:nvSpPr>
                <p:cNvPr id="221195" name="Oval 11"/>
                <p:cNvSpPr>
                  <a:spLocks noChangeArrowheads="1"/>
                </p:cNvSpPr>
                <p:nvPr/>
              </p:nvSpPr>
              <p:spPr bwMode="auto">
                <a:xfrm rot="-1837954">
                  <a:off x="1320" y="1182"/>
                  <a:ext cx="240" cy="1008"/>
                </a:xfrm>
                <a:prstGeom prst="ellipse">
                  <a:avLst/>
                </a:prstGeom>
                <a:solidFill>
                  <a:schemeClr val="bg1"/>
                </a:solidFill>
                <a:ln w="9525">
                  <a:solidFill>
                    <a:schemeClr val="bg1"/>
                  </a:solidFill>
                  <a:round/>
                  <a:headEnd/>
                  <a:tailEnd/>
                </a:ln>
                <a:effectLst/>
              </p:spPr>
              <p:txBody>
                <a:bodyPr wrap="none" anchor="ctr"/>
                <a:lstStyle/>
                <a:p>
                  <a:endParaRPr lang="en-US"/>
                </a:p>
              </p:txBody>
            </p:sp>
            <p:sp>
              <p:nvSpPr>
                <p:cNvPr id="221196" name="Rectangle 12"/>
                <p:cNvSpPr>
                  <a:spLocks noChangeArrowheads="1"/>
                </p:cNvSpPr>
                <p:nvPr/>
              </p:nvSpPr>
              <p:spPr bwMode="auto">
                <a:xfrm>
                  <a:off x="1200" y="1680"/>
                  <a:ext cx="96" cy="96"/>
                </a:xfrm>
                <a:prstGeom prst="rect">
                  <a:avLst/>
                </a:prstGeom>
                <a:solidFill>
                  <a:schemeClr val="bg1"/>
                </a:solidFill>
                <a:ln w="9525">
                  <a:solidFill>
                    <a:schemeClr val="bg1"/>
                  </a:solidFill>
                  <a:miter lim="800000"/>
                  <a:headEnd/>
                  <a:tailEnd/>
                </a:ln>
                <a:effectLst/>
              </p:spPr>
              <p:txBody>
                <a:bodyPr wrap="none" anchor="ctr"/>
                <a:lstStyle/>
                <a:p>
                  <a:endParaRPr lang="en-US"/>
                </a:p>
              </p:txBody>
            </p:sp>
            <p:sp>
              <p:nvSpPr>
                <p:cNvPr id="221197" name="Rectangle 13"/>
                <p:cNvSpPr>
                  <a:spLocks noChangeArrowheads="1"/>
                </p:cNvSpPr>
                <p:nvPr/>
              </p:nvSpPr>
              <p:spPr bwMode="auto">
                <a:xfrm>
                  <a:off x="1632" y="2166"/>
                  <a:ext cx="144" cy="240"/>
                </a:xfrm>
                <a:prstGeom prst="rect">
                  <a:avLst/>
                </a:prstGeom>
                <a:solidFill>
                  <a:schemeClr val="bg1"/>
                </a:solidFill>
                <a:ln w="9525">
                  <a:solidFill>
                    <a:schemeClr val="bg1"/>
                  </a:solidFill>
                  <a:miter lim="800000"/>
                  <a:headEnd/>
                  <a:tailEnd/>
                </a:ln>
                <a:effectLst/>
              </p:spPr>
              <p:txBody>
                <a:bodyPr wrap="none" anchor="ctr"/>
                <a:lstStyle/>
                <a:p>
                  <a:endParaRPr lang="en-US"/>
                </a:p>
              </p:txBody>
            </p:sp>
          </p:grpSp>
          <p:sp>
            <p:nvSpPr>
              <p:cNvPr id="221198" name="Line 14"/>
              <p:cNvSpPr>
                <a:spLocks noChangeShapeType="1"/>
              </p:cNvSpPr>
              <p:nvPr/>
            </p:nvSpPr>
            <p:spPr bwMode="auto">
              <a:xfrm flipH="1" flipV="1">
                <a:off x="888" y="3804"/>
                <a:ext cx="192" cy="144"/>
              </a:xfrm>
              <a:prstGeom prst="line">
                <a:avLst/>
              </a:prstGeom>
              <a:noFill/>
              <a:ln w="9525">
                <a:solidFill>
                  <a:schemeClr val="tx1"/>
                </a:solidFill>
                <a:round/>
                <a:headEnd/>
                <a:tailEnd type="triangle" w="med" len="med"/>
              </a:ln>
              <a:effectLst/>
            </p:spPr>
            <p:txBody>
              <a:bodyPr/>
              <a:lstStyle/>
              <a:p>
                <a:endParaRPr lang="en-US"/>
              </a:p>
            </p:txBody>
          </p:sp>
          <p:sp>
            <p:nvSpPr>
              <p:cNvPr id="221199" name="Line 15"/>
              <p:cNvSpPr>
                <a:spLocks noChangeShapeType="1"/>
              </p:cNvSpPr>
              <p:nvPr/>
            </p:nvSpPr>
            <p:spPr bwMode="auto">
              <a:xfrm flipV="1">
                <a:off x="2448" y="3828"/>
                <a:ext cx="192" cy="192"/>
              </a:xfrm>
              <a:prstGeom prst="line">
                <a:avLst/>
              </a:prstGeom>
              <a:noFill/>
              <a:ln w="9525">
                <a:solidFill>
                  <a:schemeClr val="tx1"/>
                </a:solidFill>
                <a:round/>
                <a:headEnd/>
                <a:tailEnd type="triangle" w="med" len="med"/>
              </a:ln>
              <a:effectLst/>
            </p:spPr>
            <p:txBody>
              <a:bodyPr/>
              <a:lstStyle/>
              <a:p>
                <a:endParaRPr lang="en-US"/>
              </a:p>
            </p:txBody>
          </p:sp>
        </p:grpSp>
        <p:sp>
          <p:nvSpPr>
            <p:cNvPr id="221200" name="Rectangle 16"/>
            <p:cNvSpPr>
              <a:spLocks noChangeArrowheads="1"/>
            </p:cNvSpPr>
            <p:nvPr/>
          </p:nvSpPr>
          <p:spPr bwMode="auto">
            <a:xfrm>
              <a:off x="960" y="912"/>
              <a:ext cx="3840" cy="384"/>
            </a:xfrm>
            <a:prstGeom prst="rect">
              <a:avLst/>
            </a:prstGeom>
            <a:solidFill>
              <a:schemeClr val="bg1"/>
            </a:solidFill>
            <a:ln w="9525">
              <a:solidFill>
                <a:schemeClr val="bg1"/>
              </a:solidFill>
              <a:miter lim="800000"/>
              <a:headEnd/>
              <a:tailEnd/>
            </a:ln>
            <a:effectLst/>
          </p:spPr>
          <p:txBody>
            <a:bodyPr wrap="none" anchor="ctr"/>
            <a:lstStyle/>
            <a:p>
              <a:endParaRPr lang="en-US"/>
            </a:p>
          </p:txBody>
        </p:sp>
      </p:grpSp>
      <p:sp>
        <p:nvSpPr>
          <p:cNvPr id="221204" name="Text Box 20"/>
          <p:cNvSpPr txBox="1">
            <a:spLocks noChangeArrowheads="1"/>
          </p:cNvSpPr>
          <p:nvPr/>
        </p:nvSpPr>
        <p:spPr bwMode="auto">
          <a:xfrm>
            <a:off x="1143000" y="1440256"/>
            <a:ext cx="553998" cy="845744"/>
          </a:xfrm>
          <a:prstGeom prst="rect">
            <a:avLst/>
          </a:prstGeom>
          <a:solidFill>
            <a:srgbClr val="FFFF00"/>
          </a:solidFill>
          <a:ln w="9525">
            <a:noFill/>
            <a:miter lim="800000"/>
            <a:headEnd/>
            <a:tailEnd/>
          </a:ln>
          <a:effectLst/>
        </p:spPr>
        <p:txBody>
          <a:bodyPr vert="vert" wrap="none">
            <a:spAutoFit/>
          </a:bodyPr>
          <a:lstStyle/>
          <a:p>
            <a:r>
              <a:rPr lang="en-US" sz="2400" b="0" dirty="0" smtClean="0"/>
              <a:t>RHIC</a:t>
            </a:r>
            <a:endParaRPr lang="en-US" sz="2400" b="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Grp="1" noChangeArrowheads="1"/>
          </p:cNvSpPr>
          <p:nvPr>
            <p:ph type="title"/>
          </p:nvPr>
        </p:nvSpPr>
        <p:spPr>
          <a:xfrm>
            <a:off x="457200" y="228600"/>
            <a:ext cx="8305800" cy="792163"/>
          </a:xfrm>
        </p:spPr>
        <p:txBody>
          <a:bodyPr/>
          <a:lstStyle/>
          <a:p>
            <a:r>
              <a:rPr lang="en-US" dirty="0">
                <a:solidFill>
                  <a:srgbClr val="0000FF"/>
                </a:solidFill>
              </a:rPr>
              <a:t>Quark-gluon fluid of RHIC</a:t>
            </a:r>
          </a:p>
        </p:txBody>
      </p:sp>
      <p:sp>
        <p:nvSpPr>
          <p:cNvPr id="232454" name="Text Box 6"/>
          <p:cNvSpPr txBox="1">
            <a:spLocks noChangeArrowheads="1"/>
          </p:cNvSpPr>
          <p:nvPr/>
        </p:nvSpPr>
        <p:spPr bwMode="auto">
          <a:xfrm>
            <a:off x="485775" y="3552825"/>
            <a:ext cx="7746031" cy="461665"/>
          </a:xfrm>
          <a:prstGeom prst="rect">
            <a:avLst/>
          </a:prstGeom>
          <a:noFill/>
          <a:ln w="28575">
            <a:solidFill>
              <a:srgbClr val="FF0000"/>
            </a:solidFill>
            <a:miter lim="800000"/>
            <a:headEnd/>
            <a:tailEnd/>
          </a:ln>
          <a:effectLst/>
        </p:spPr>
        <p:txBody>
          <a:bodyPr wrap="none">
            <a:spAutoFit/>
          </a:bodyPr>
          <a:lstStyle/>
          <a:p>
            <a:r>
              <a:rPr lang="en-US" sz="2400" b="0" dirty="0">
                <a:effectLst>
                  <a:outerShdw blurRad="38100" dist="38100" dir="2700000" algn="tl">
                    <a:srgbClr val="C0C0C0"/>
                  </a:outerShdw>
                </a:effectLst>
              </a:rPr>
              <a:t>RHIC QGP:  </a:t>
            </a:r>
            <a:r>
              <a:rPr lang="en-US" sz="2400" b="0" dirty="0" smtClean="0">
                <a:solidFill>
                  <a:srgbClr val="FF0000"/>
                </a:solidFill>
                <a:effectLst>
                  <a:outerShdw blurRad="38100" dist="38100" dir="2700000" algn="tl">
                    <a:srgbClr val="C0C0C0"/>
                  </a:outerShdw>
                </a:effectLst>
              </a:rPr>
              <a:t>strongly </a:t>
            </a:r>
            <a:r>
              <a:rPr lang="en-US" sz="2400" b="0" dirty="0" smtClean="0">
                <a:effectLst>
                  <a:outerShdw blurRad="38100" dist="38100" dir="2700000" algn="tl">
                    <a:srgbClr val="C0C0C0"/>
                  </a:outerShdw>
                </a:effectLst>
              </a:rPr>
              <a:t>coupled, nearly ideal  </a:t>
            </a:r>
            <a:r>
              <a:rPr lang="en-US" sz="2400" b="0" dirty="0">
                <a:solidFill>
                  <a:srgbClr val="FF0000"/>
                </a:solidFill>
                <a:effectLst>
                  <a:outerShdw blurRad="38100" dist="38100" dir="2700000" algn="tl">
                    <a:srgbClr val="C0C0C0"/>
                  </a:outerShdw>
                </a:effectLst>
              </a:rPr>
              <a:t>fluid (</a:t>
            </a:r>
            <a:r>
              <a:rPr lang="en-US" sz="2400" b="0" dirty="0" err="1">
                <a:solidFill>
                  <a:srgbClr val="FF0000"/>
                </a:solidFill>
                <a:effectLst>
                  <a:outerShdw blurRad="38100" dist="38100" dir="2700000" algn="tl">
                    <a:srgbClr val="C0C0C0"/>
                  </a:outerShdw>
                </a:effectLst>
              </a:rPr>
              <a:t>sQGP</a:t>
            </a:r>
            <a:r>
              <a:rPr lang="en-US" sz="2400" b="0" dirty="0">
                <a:solidFill>
                  <a:srgbClr val="FF0000"/>
                </a:solidFill>
                <a:effectLst>
                  <a:outerShdw blurRad="38100" dist="38100" dir="2700000" algn="tl">
                    <a:srgbClr val="C0C0C0"/>
                  </a:outerShdw>
                </a:effectLst>
              </a:rPr>
              <a:t>)</a:t>
            </a:r>
          </a:p>
        </p:txBody>
      </p:sp>
      <p:sp>
        <p:nvSpPr>
          <p:cNvPr id="232455" name="Text Box 7"/>
          <p:cNvSpPr txBox="1">
            <a:spLocks noChangeArrowheads="1"/>
          </p:cNvSpPr>
          <p:nvPr/>
        </p:nvSpPr>
        <p:spPr bwMode="auto">
          <a:xfrm>
            <a:off x="381000" y="7162800"/>
            <a:ext cx="8237538" cy="457200"/>
          </a:xfrm>
          <a:prstGeom prst="rect">
            <a:avLst/>
          </a:prstGeom>
          <a:noFill/>
          <a:ln w="9525">
            <a:noFill/>
            <a:miter lim="800000"/>
            <a:headEnd/>
            <a:tailEnd/>
          </a:ln>
          <a:effectLst/>
        </p:spPr>
        <p:txBody>
          <a:bodyPr wrap="none">
            <a:spAutoFit/>
          </a:bodyPr>
          <a:lstStyle/>
          <a:p>
            <a:r>
              <a:rPr lang="en-US" sz="2400" b="0"/>
              <a:t>But information on dynamical quantities: scarce and indirect</a:t>
            </a:r>
          </a:p>
        </p:txBody>
      </p:sp>
      <p:sp>
        <p:nvSpPr>
          <p:cNvPr id="232456" name="Text Box 8"/>
          <p:cNvSpPr txBox="1">
            <a:spLocks noChangeArrowheads="1"/>
          </p:cNvSpPr>
          <p:nvPr/>
        </p:nvSpPr>
        <p:spPr bwMode="auto">
          <a:xfrm>
            <a:off x="381000" y="4976813"/>
            <a:ext cx="8102600" cy="457200"/>
          </a:xfrm>
          <a:prstGeom prst="rect">
            <a:avLst/>
          </a:prstGeom>
          <a:noFill/>
          <a:ln w="9525">
            <a:noFill/>
            <a:miter lim="800000"/>
            <a:headEnd/>
            <a:tailEnd/>
          </a:ln>
          <a:effectLst/>
        </p:spPr>
        <p:txBody>
          <a:bodyPr wrap="none">
            <a:spAutoFit/>
          </a:bodyPr>
          <a:lstStyle/>
          <a:p>
            <a:r>
              <a:rPr lang="en-US" sz="2400" b="0" dirty="0"/>
              <a:t>Main theoretical tool for strong coupling: </a:t>
            </a:r>
            <a:r>
              <a:rPr lang="en-US" sz="2400" b="0" dirty="0">
                <a:solidFill>
                  <a:srgbClr val="0000FF"/>
                </a:solidFill>
              </a:rPr>
              <a:t>Lattice calculation</a:t>
            </a:r>
          </a:p>
        </p:txBody>
      </p:sp>
      <p:sp>
        <p:nvSpPr>
          <p:cNvPr id="232457" name="Text Box 9"/>
          <p:cNvSpPr txBox="1">
            <a:spLocks noChangeArrowheads="1"/>
          </p:cNvSpPr>
          <p:nvPr/>
        </p:nvSpPr>
        <p:spPr bwMode="auto">
          <a:xfrm>
            <a:off x="2057400" y="7772400"/>
            <a:ext cx="4729163" cy="457200"/>
          </a:xfrm>
          <a:prstGeom prst="rect">
            <a:avLst/>
          </a:prstGeom>
          <a:noFill/>
          <a:ln w="9525">
            <a:noFill/>
            <a:miter lim="800000"/>
            <a:headEnd/>
            <a:tailEnd/>
          </a:ln>
          <a:effectLst/>
        </p:spPr>
        <p:txBody>
          <a:bodyPr wrap="none">
            <a:spAutoFit/>
          </a:bodyPr>
          <a:lstStyle/>
          <a:p>
            <a:r>
              <a:rPr lang="en-US" sz="2400" b="0"/>
              <a:t>New theoretical tools are needed.</a:t>
            </a:r>
          </a:p>
        </p:txBody>
      </p:sp>
      <p:sp>
        <p:nvSpPr>
          <p:cNvPr id="232458" name="Text Box 10"/>
          <p:cNvSpPr txBox="1">
            <a:spLocks noChangeArrowheads="1"/>
          </p:cNvSpPr>
          <p:nvPr/>
        </p:nvSpPr>
        <p:spPr bwMode="auto">
          <a:xfrm>
            <a:off x="452438" y="5715000"/>
            <a:ext cx="8237537" cy="457200"/>
          </a:xfrm>
          <a:prstGeom prst="rect">
            <a:avLst/>
          </a:prstGeom>
          <a:noFill/>
          <a:ln w="9525">
            <a:noFill/>
            <a:miter lim="800000"/>
            <a:headEnd/>
            <a:tailEnd/>
          </a:ln>
          <a:effectLst/>
        </p:spPr>
        <p:txBody>
          <a:bodyPr wrap="none">
            <a:spAutoFit/>
          </a:bodyPr>
          <a:lstStyle/>
          <a:p>
            <a:r>
              <a:rPr lang="en-US" sz="2400" b="0"/>
              <a:t>But information on dynamical quantities: </a:t>
            </a:r>
            <a:r>
              <a:rPr lang="en-US" sz="2400" b="0">
                <a:solidFill>
                  <a:srgbClr val="0000FF"/>
                </a:solidFill>
              </a:rPr>
              <a:t>scarce and indirect</a:t>
            </a:r>
          </a:p>
        </p:txBody>
      </p:sp>
      <p:sp>
        <p:nvSpPr>
          <p:cNvPr id="232460" name="Text Box 12"/>
          <p:cNvSpPr txBox="1">
            <a:spLocks noChangeArrowheads="1"/>
          </p:cNvSpPr>
          <p:nvPr/>
        </p:nvSpPr>
        <p:spPr bwMode="auto">
          <a:xfrm>
            <a:off x="304800" y="1311275"/>
            <a:ext cx="8839200" cy="457200"/>
          </a:xfrm>
          <a:prstGeom prst="rect">
            <a:avLst/>
          </a:prstGeom>
          <a:noFill/>
          <a:ln w="9525">
            <a:noFill/>
            <a:miter lim="800000"/>
            <a:headEnd/>
            <a:tailEnd/>
          </a:ln>
          <a:effectLst/>
        </p:spPr>
        <p:txBody>
          <a:bodyPr>
            <a:spAutoFit/>
          </a:bodyPr>
          <a:lstStyle/>
          <a:p>
            <a:r>
              <a:rPr lang="en-US" sz="2400" b="0" dirty="0"/>
              <a:t>RHIC Experiments revealed many </a:t>
            </a:r>
            <a:r>
              <a:rPr lang="en-US" sz="2400" b="0" dirty="0" smtClean="0"/>
              <a:t> </a:t>
            </a:r>
            <a:r>
              <a:rPr lang="en-US" sz="2400" b="0" dirty="0"/>
              <a:t>dynamical phenomena:</a:t>
            </a:r>
          </a:p>
        </p:txBody>
      </p:sp>
      <p:sp>
        <p:nvSpPr>
          <p:cNvPr id="232461" name="Text Box 13"/>
          <p:cNvSpPr txBox="1">
            <a:spLocks noChangeArrowheads="1"/>
          </p:cNvSpPr>
          <p:nvPr/>
        </p:nvSpPr>
        <p:spPr bwMode="auto">
          <a:xfrm>
            <a:off x="152400" y="1905000"/>
            <a:ext cx="8991600" cy="822325"/>
          </a:xfrm>
          <a:prstGeom prst="rect">
            <a:avLst/>
          </a:prstGeom>
          <a:noFill/>
          <a:ln w="9525">
            <a:noFill/>
            <a:miter lim="800000"/>
            <a:headEnd/>
            <a:tailEnd/>
          </a:ln>
          <a:effectLst/>
        </p:spPr>
        <p:txBody>
          <a:bodyPr>
            <a:spAutoFit/>
          </a:bodyPr>
          <a:lstStyle/>
          <a:p>
            <a:r>
              <a:rPr lang="en-US" sz="2400" b="0">
                <a:solidFill>
                  <a:srgbClr val="FF0000"/>
                </a:solidFill>
              </a:rPr>
              <a:t>thermalization, collective flow,  jet quenching, J/ψ suppression,     </a:t>
            </a:r>
          </a:p>
          <a:p>
            <a:r>
              <a:rPr lang="en-US" sz="2400" b="0"/>
              <a:t>                                                ………</a:t>
            </a:r>
          </a:p>
        </p:txBody>
      </p:sp>
      <p:sp>
        <p:nvSpPr>
          <p:cNvPr id="232462" name="Text Box 14"/>
          <p:cNvSpPr txBox="1">
            <a:spLocks noChangeArrowheads="1"/>
          </p:cNvSpPr>
          <p:nvPr/>
        </p:nvSpPr>
        <p:spPr bwMode="auto">
          <a:xfrm>
            <a:off x="304800" y="2819400"/>
            <a:ext cx="4541837" cy="457200"/>
          </a:xfrm>
          <a:prstGeom prst="rect">
            <a:avLst/>
          </a:prstGeom>
          <a:noFill/>
          <a:ln w="9525">
            <a:noFill/>
            <a:miter lim="800000"/>
            <a:headEnd/>
            <a:tailEnd/>
          </a:ln>
          <a:effectLst/>
        </p:spPr>
        <p:txBody>
          <a:bodyPr wrap="none">
            <a:spAutoFit/>
          </a:bodyPr>
          <a:lstStyle/>
          <a:p>
            <a:r>
              <a:rPr lang="en-US" sz="2400" b="0" dirty="0"/>
              <a:t>Perturbation theory:  </a:t>
            </a:r>
            <a:r>
              <a:rPr lang="en-US" sz="2400" b="0" dirty="0">
                <a:solidFill>
                  <a:srgbClr val="0000FF"/>
                </a:solidFill>
              </a:rPr>
              <a:t>inadequate</a:t>
            </a:r>
          </a:p>
        </p:txBody>
      </p:sp>
      <p:sp>
        <p:nvSpPr>
          <p:cNvPr id="13" name="TextBox 12"/>
          <p:cNvSpPr txBox="1"/>
          <p:nvPr/>
        </p:nvSpPr>
        <p:spPr>
          <a:xfrm>
            <a:off x="2895600" y="4343400"/>
            <a:ext cx="3148619" cy="461665"/>
          </a:xfrm>
          <a:prstGeom prst="rect">
            <a:avLst/>
          </a:prstGeom>
          <a:noFill/>
        </p:spPr>
        <p:txBody>
          <a:bodyPr wrap="none" rtlCol="0">
            <a:spAutoFit/>
          </a:bodyPr>
          <a:lstStyle/>
          <a:p>
            <a:r>
              <a:rPr lang="en-US" sz="2400" b="0" dirty="0" smtClean="0"/>
              <a:t>Many new challenges</a:t>
            </a:r>
            <a:endParaRPr lang="en-US" sz="2400" b="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246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3246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3246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3245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3245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32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2454" grpId="0" animBg="1"/>
      <p:bldP spid="232456" grpId="0"/>
      <p:bldP spid="232458" grpId="0"/>
      <p:bldP spid="232460" grpId="0"/>
      <p:bldP spid="232461" grpId="0"/>
      <p:bldP spid="232462" grpId="0"/>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4130" name="Picture 2" descr="SupermanReturnsShield1"/>
          <p:cNvPicPr>
            <a:picLocks noGrp="1" noChangeAspect="1" noChangeArrowheads="1"/>
          </p:cNvPicPr>
          <p:nvPr>
            <p:ph/>
          </p:nvPr>
        </p:nvPicPr>
        <p:blipFill>
          <a:blip r:embed="rId3"/>
          <a:srcRect/>
          <a:stretch>
            <a:fillRect/>
          </a:stretch>
        </p:blipFill>
        <p:spPr>
          <a:xfrm>
            <a:off x="1981200" y="838200"/>
            <a:ext cx="5105400" cy="3389313"/>
          </a:xfrm>
          <a:noFill/>
          <a:ln/>
        </p:spPr>
      </p:pic>
      <p:sp>
        <p:nvSpPr>
          <p:cNvPr id="304131" name="Text Box 3"/>
          <p:cNvSpPr txBox="1">
            <a:spLocks noChangeArrowheads="1"/>
          </p:cNvSpPr>
          <p:nvPr/>
        </p:nvSpPr>
        <p:spPr bwMode="auto">
          <a:xfrm>
            <a:off x="1905000" y="4648200"/>
            <a:ext cx="5054600" cy="579438"/>
          </a:xfrm>
          <a:prstGeom prst="rect">
            <a:avLst/>
          </a:prstGeom>
          <a:noFill/>
          <a:ln w="9525">
            <a:noFill/>
            <a:miter lim="800000"/>
            <a:headEnd/>
            <a:tailEnd/>
          </a:ln>
          <a:effectLst/>
        </p:spPr>
        <p:txBody>
          <a:bodyPr wrap="none">
            <a:spAutoFit/>
          </a:bodyPr>
          <a:lstStyle/>
          <a:p>
            <a:r>
              <a:rPr lang="en-US" sz="3200" b="0" dirty="0">
                <a:solidFill>
                  <a:srgbClr val="0000FF"/>
                </a:solidFill>
              </a:rPr>
              <a:t>String theory to the rescue!</a:t>
            </a:r>
          </a:p>
        </p:txBody>
      </p:sp>
      <p:sp>
        <p:nvSpPr>
          <p:cNvPr id="304132" name="Text Box 4"/>
          <p:cNvSpPr txBox="1">
            <a:spLocks noChangeArrowheads="1"/>
          </p:cNvSpPr>
          <p:nvPr/>
        </p:nvSpPr>
        <p:spPr bwMode="auto">
          <a:xfrm>
            <a:off x="304800" y="5638800"/>
            <a:ext cx="8740775" cy="457200"/>
          </a:xfrm>
          <a:prstGeom prst="rect">
            <a:avLst/>
          </a:prstGeom>
          <a:noFill/>
          <a:ln w="9525">
            <a:noFill/>
            <a:miter lim="800000"/>
            <a:headEnd/>
            <a:tailEnd/>
          </a:ln>
          <a:effectLst/>
        </p:spPr>
        <p:txBody>
          <a:bodyPr wrap="none">
            <a:spAutoFit/>
          </a:bodyPr>
          <a:lstStyle/>
          <a:p>
            <a:r>
              <a:rPr lang="en-US" sz="2400" b="0" dirty="0" err="1"/>
              <a:t>AdS</a:t>
            </a:r>
            <a:r>
              <a:rPr lang="en-US" sz="2400" b="0" dirty="0"/>
              <a:t>/CFT techniques have potential to make important impact !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413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0413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041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4131" grpId="0"/>
      <p:bldP spid="304132"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27275</TotalTime>
  <Words>2149</Words>
  <Application>Microsoft PowerPoint</Application>
  <PresentationFormat>On-screen Show (4:3)</PresentationFormat>
  <Paragraphs>361</Paragraphs>
  <Slides>44</Slides>
  <Notes>43</Notes>
  <HiddenSlides>0</HiddenSlides>
  <MMClips>1</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44</vt:i4>
      </vt:variant>
    </vt:vector>
  </HeadingPairs>
  <TitlesOfParts>
    <vt:vector size="47" baseType="lpstr">
      <vt:lpstr>Default Design</vt:lpstr>
      <vt:lpstr>Equation</vt:lpstr>
      <vt:lpstr>Microsoft Equation 3.0</vt:lpstr>
      <vt:lpstr>A prediction from string theory, with strings attached </vt:lpstr>
      <vt:lpstr>Plan</vt:lpstr>
      <vt:lpstr>QCD</vt:lpstr>
      <vt:lpstr>QCD Phase diagram</vt:lpstr>
      <vt:lpstr>Relativistic Heavy ion collisions</vt:lpstr>
      <vt:lpstr>Relativistic heavy ion collisions</vt:lpstr>
      <vt:lpstr>QCD Phase diagram</vt:lpstr>
      <vt:lpstr>Quark-gluon fluid of RHIC</vt:lpstr>
      <vt:lpstr>Slide 9</vt:lpstr>
      <vt:lpstr>Slide 10</vt:lpstr>
      <vt:lpstr>Slide 11</vt:lpstr>
      <vt:lpstr>Heavy ion collisions and AdS/CFT</vt:lpstr>
      <vt:lpstr>Slide 13</vt:lpstr>
      <vt:lpstr>Heavy Quarkonia</vt:lpstr>
      <vt:lpstr>Heavy quarkonia are good probes of QGP</vt:lpstr>
      <vt:lpstr>Quarkonium suppression</vt:lpstr>
      <vt:lpstr>Screening of heavy quarks in the Quark gluon plasma</vt:lpstr>
      <vt:lpstr>Quarkonia above TC</vt:lpstr>
      <vt:lpstr>Basic theoretical questions</vt:lpstr>
      <vt:lpstr>Static quark potential</vt:lpstr>
      <vt:lpstr>Screening of quarks in a QGP</vt:lpstr>
      <vt:lpstr>Finite velocity scaling</vt:lpstr>
      <vt:lpstr>Slide 23</vt:lpstr>
      <vt:lpstr>A simple argument</vt:lpstr>
      <vt:lpstr>Slide 25</vt:lpstr>
      <vt:lpstr>Quarkonium suppression: a prediction via string theory</vt:lpstr>
      <vt:lpstr>Slide 27</vt:lpstr>
      <vt:lpstr>Nuclear modification factor RAA</vt:lpstr>
      <vt:lpstr>Charmonium Spectral functions</vt:lpstr>
      <vt:lpstr>Adding flavors in AdS/CFT</vt:lpstr>
      <vt:lpstr>Meson masses</vt:lpstr>
      <vt:lpstr>Meson Dissociation</vt:lpstr>
      <vt:lpstr>Dispersion relation</vt:lpstr>
      <vt:lpstr>General results</vt:lpstr>
      <vt:lpstr>Embedding of the brane and fluctuations</vt:lpstr>
      <vt:lpstr>Large k limit</vt:lpstr>
      <vt:lpstr>Group Velocity</vt:lpstr>
      <vt:lpstr>Speed limit at a generic temperature</vt:lpstr>
      <vt:lpstr>Size of a meson</vt:lpstr>
      <vt:lpstr>Slide 40</vt:lpstr>
      <vt:lpstr>Summary</vt:lpstr>
      <vt:lpstr>Do these features exist in QCD?</vt:lpstr>
      <vt:lpstr>Is the modified dispersion relation observable?</vt:lpstr>
      <vt:lpstr>Conclusion</vt:lpstr>
    </vt:vector>
  </TitlesOfParts>
  <Company>MIT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the Quark-Gluon Plasma via  String Theory</dc:title>
  <dc:creator>Pepe</dc:creator>
  <cp:lastModifiedBy>hong_liu</cp:lastModifiedBy>
  <cp:revision>163</cp:revision>
  <dcterms:created xsi:type="dcterms:W3CDTF">2007-04-02T01:48:52Z</dcterms:created>
  <dcterms:modified xsi:type="dcterms:W3CDTF">2008-04-22T20:53:37Z</dcterms:modified>
</cp:coreProperties>
</file>