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56" r:id="rId2"/>
    <p:sldId id="330" r:id="rId3"/>
    <p:sldId id="300" r:id="rId4"/>
    <p:sldId id="331" r:id="rId5"/>
    <p:sldId id="332" r:id="rId6"/>
    <p:sldId id="302" r:id="rId7"/>
    <p:sldId id="315" r:id="rId8"/>
    <p:sldId id="316" r:id="rId9"/>
    <p:sldId id="329" r:id="rId10"/>
    <p:sldId id="323" r:id="rId11"/>
    <p:sldId id="317" r:id="rId12"/>
    <p:sldId id="325" r:id="rId13"/>
    <p:sldId id="324" r:id="rId14"/>
    <p:sldId id="271" r:id="rId15"/>
    <p:sldId id="282" r:id="rId16"/>
    <p:sldId id="283" r:id="rId17"/>
    <p:sldId id="285" r:id="rId18"/>
    <p:sldId id="286" r:id="rId19"/>
    <p:sldId id="294" r:id="rId20"/>
    <p:sldId id="287" r:id="rId21"/>
    <p:sldId id="319" r:id="rId22"/>
    <p:sldId id="328" r:id="rId23"/>
    <p:sldId id="288" r:id="rId24"/>
    <p:sldId id="289" r:id="rId25"/>
    <p:sldId id="326" r:id="rId26"/>
    <p:sldId id="327" r:id="rId27"/>
    <p:sldId id="320" r:id="rId28"/>
    <p:sldId id="322" r:id="rId29"/>
    <p:sldId id="290" r:id="rId30"/>
    <p:sldId id="321" r:id="rId31"/>
    <p:sldId id="292" r:id="rId32"/>
    <p:sldId id="272" r:id="rId3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01" autoAdjust="0"/>
    <p:restoredTop sz="94729" autoAdjust="0"/>
  </p:normalViewPr>
  <p:slideViewPr>
    <p:cSldViewPr>
      <p:cViewPr varScale="1">
        <p:scale>
          <a:sx n="49" d="100"/>
          <a:sy n="49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6E7DEA30-CCAD-44EA-87B3-3A0ADA5177E8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EACD2-84A5-42AC-99F1-46B1464A9F77}" type="slidenum">
              <a:rPr lang="he-IL"/>
              <a:pPr/>
              <a:t>1</a:t>
            </a:fld>
            <a:endParaRPr lang="en-U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42C5A-4F13-4D91-889B-3BA6644F027D}" type="slidenum">
              <a:rPr lang="he-IL"/>
              <a:pPr/>
              <a:t>13</a:t>
            </a:fld>
            <a:endParaRPr lang="en-US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16042-8CFD-4765-9465-6BC04AF77611}" type="slidenum">
              <a:rPr lang="he-IL"/>
              <a:pPr/>
              <a:t>14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F0C10-7945-4560-83D9-1C275D5EB909}" type="slidenum">
              <a:rPr lang="he-IL"/>
              <a:pPr/>
              <a:t>15</a:t>
            </a:fld>
            <a:endParaRPr lang="en-US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839FF-9A5D-4868-9101-7C16941D39F8}" type="slidenum">
              <a:rPr lang="he-IL"/>
              <a:pPr/>
              <a:t>16</a:t>
            </a:fld>
            <a:endParaRPr lang="en-US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6EA64-A750-471A-8172-F05B2A54DEA7}" type="slidenum">
              <a:rPr lang="he-IL"/>
              <a:pPr/>
              <a:t>17</a:t>
            </a:fld>
            <a:endParaRPr lang="en-US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A6AB2-769E-467F-AA1A-80F3324824E6}" type="slidenum">
              <a:rPr lang="he-IL"/>
              <a:pPr/>
              <a:t>18</a:t>
            </a:fld>
            <a:endParaRPr 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9DE7A-0209-4F18-9982-D89E971F9FD8}" type="slidenum">
              <a:rPr lang="he-IL"/>
              <a:pPr/>
              <a:t>19</a:t>
            </a:fld>
            <a:endParaRPr lang="en-US"/>
          </a:p>
        </p:txBody>
      </p:sp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344D0-F38D-4CD6-9B81-7D012C6F4DB0}" type="slidenum">
              <a:rPr lang="he-IL"/>
              <a:pPr/>
              <a:t>20</a:t>
            </a:fld>
            <a:endParaRPr lang="en-US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F383B-FEFA-4367-82B0-F6567BD99723}" type="slidenum">
              <a:rPr lang="he-IL"/>
              <a:pPr/>
              <a:t>21</a:t>
            </a:fld>
            <a:endParaRPr lang="en-US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4E949-293F-43BF-A958-D2E73654C8BC}" type="slidenum">
              <a:rPr lang="he-IL"/>
              <a:pPr/>
              <a:t>22</a:t>
            </a:fld>
            <a:endParaRPr lang="en-US"/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F1194-2081-4F02-A486-194CA84DCEB6}" type="slidenum">
              <a:rPr lang="he-IL"/>
              <a:pPr/>
              <a:t>3</a:t>
            </a:fld>
            <a:endParaRPr lang="en-US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E174A-57C8-4710-8329-5CE9DBA5A1AD}" type="slidenum">
              <a:rPr lang="he-IL"/>
              <a:pPr/>
              <a:t>23</a:t>
            </a:fld>
            <a:endParaRPr lang="en-US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48365-F0FB-4422-A19C-E03E3B610B0C}" type="slidenum">
              <a:rPr lang="he-IL"/>
              <a:pPr/>
              <a:t>24</a:t>
            </a:fld>
            <a:endParaRPr lang="en-US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7A488-183A-4352-9D09-1C542888714B}" type="slidenum">
              <a:rPr lang="he-IL"/>
              <a:pPr/>
              <a:t>25</a:t>
            </a:fld>
            <a:endParaRPr lang="en-US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A5597-7299-42BC-8069-EF56C3F39C25}" type="slidenum">
              <a:rPr lang="he-IL"/>
              <a:pPr/>
              <a:t>26</a:t>
            </a:fld>
            <a:endParaRPr lang="en-US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D8D1E-CA78-4312-9F23-29B4834D70AB}" type="slidenum">
              <a:rPr lang="he-IL"/>
              <a:pPr/>
              <a:t>27</a:t>
            </a:fld>
            <a:endParaRPr lang="en-US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35C5F-50F7-4661-83C3-EB484471DA50}" type="slidenum">
              <a:rPr lang="he-IL"/>
              <a:pPr/>
              <a:t>28</a:t>
            </a:fld>
            <a:endParaRPr lang="en-U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5DE1-6128-4C41-9FE9-1E9524D51F5B}" type="slidenum">
              <a:rPr lang="he-IL"/>
              <a:pPr/>
              <a:t>29</a:t>
            </a:fld>
            <a:endParaRPr lang="en-US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61404-9E62-4F08-B695-C2CA99A13EA0}" type="slidenum">
              <a:rPr lang="he-IL"/>
              <a:pPr/>
              <a:t>30</a:t>
            </a:fld>
            <a:endParaRPr lang="en-US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F0782-127F-414F-BDD5-56FCCD65138B}" type="slidenum">
              <a:rPr lang="he-IL"/>
              <a:pPr/>
              <a:t>31</a:t>
            </a:fld>
            <a:endParaRPr lang="en-US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8AE9E-2287-4568-87FB-C55B9B3443DA}" type="slidenum">
              <a:rPr lang="he-IL"/>
              <a:pPr/>
              <a:t>32</a:t>
            </a:fld>
            <a:endParaRPr lang="en-US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CF782-0E82-400B-A93A-BBB010C3966C}" type="slidenum">
              <a:rPr lang="he-IL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723C1-4183-4ECD-BBA2-C0864C880770}" type="slidenum">
              <a:rPr lang="he-IL"/>
              <a:pPr/>
              <a:t>7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B4FD7-E2D7-4343-B6B7-2CAB3FED3F66}" type="slidenum">
              <a:rPr lang="he-IL"/>
              <a:pPr/>
              <a:t>8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B6A82-6A9C-4137-8E9E-2029A108F2DD}" type="slidenum">
              <a:rPr lang="he-IL"/>
              <a:pPr/>
              <a:t>9</a:t>
            </a:fld>
            <a:endParaRPr lang="en-US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E8724-A178-473A-A6C0-C67332425916}" type="slidenum">
              <a:rPr lang="he-IL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F0132-59D1-4D24-9660-043A73296C86}" type="slidenum">
              <a:rPr lang="he-IL"/>
              <a:pPr/>
              <a:t>11</a:t>
            </a:fld>
            <a:endParaRPr lang="en-US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752B4-61EE-46ED-A0F9-F71223B564B4}" type="slidenum">
              <a:rPr lang="he-IL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4A111-71CD-4F1F-8181-386DCD5BCA1F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D0CE7-0EB1-45E3-9446-B9FC80955D6C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E398-022D-4917-937F-CE85146970C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91E2B-2B58-454C-B03D-78CF6C09CFF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D991B-FBCA-4F73-B394-FA42D816CB2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E315B-EFA7-4E5F-94F0-8BABBE7D4052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E8D-BA35-457D-9338-BF31053A47A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7AA3F-A550-4E9D-8D00-224BA62C9EA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4E1CD-6AE1-412B-9DCA-058CD3AFCA8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1B67D-57FB-4A78-A686-D455368AA5F4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3EE39-CCCB-4644-B210-622EECAE1F4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0B625A74-B8DB-4E6E-8968-DC999D3F3B36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wmf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wmf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wmf"/><Relationship Id="rId5" Type="http://schemas.openxmlformats.org/officeDocument/2006/relationships/image" Target="../media/image101.png"/><Relationship Id="rId10" Type="http://schemas.openxmlformats.org/officeDocument/2006/relationships/image" Target="../media/image106.wmf"/><Relationship Id="rId4" Type="http://schemas.openxmlformats.org/officeDocument/2006/relationships/image" Target="../media/image100.png"/><Relationship Id="rId9" Type="http://schemas.openxmlformats.org/officeDocument/2006/relationships/image" Target="../media/image10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wmf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wmf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wmf"/><Relationship Id="rId4" Type="http://schemas.openxmlformats.org/officeDocument/2006/relationships/image" Target="../media/image125.wmf"/><Relationship Id="rId9" Type="http://schemas.openxmlformats.org/officeDocument/2006/relationships/image" Target="../media/image13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1.wmf"/><Relationship Id="rId7" Type="http://schemas.openxmlformats.org/officeDocument/2006/relationships/image" Target="../media/image13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wmf"/><Relationship Id="rId11" Type="http://schemas.openxmlformats.org/officeDocument/2006/relationships/image" Target="../media/image138.png"/><Relationship Id="rId5" Type="http://schemas.openxmlformats.org/officeDocument/2006/relationships/image" Target="../media/image133.wmf"/><Relationship Id="rId10" Type="http://schemas.openxmlformats.org/officeDocument/2006/relationships/image" Target="../media/image137.png"/><Relationship Id="rId4" Type="http://schemas.openxmlformats.org/officeDocument/2006/relationships/image" Target="../media/image132.png"/><Relationship Id="rId9" Type="http://schemas.openxmlformats.org/officeDocument/2006/relationships/image" Target="../media/image1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458200" cy="1470025"/>
          </a:xfrm>
        </p:spPr>
        <p:txBody>
          <a:bodyPr/>
          <a:lstStyle/>
          <a:p>
            <a:pPr rtl="0"/>
            <a:r>
              <a:rPr lang="en-US"/>
              <a:t>Symmetries of turbulent state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057400"/>
            <a:ext cx="6172200" cy="914400"/>
          </a:xfrm>
        </p:spPr>
        <p:txBody>
          <a:bodyPr/>
          <a:lstStyle/>
          <a:p>
            <a:pPr rtl="0"/>
            <a:r>
              <a:rPr lang="en-US" sz="2800"/>
              <a:t>Gregory Falkovich</a:t>
            </a:r>
          </a:p>
          <a:p>
            <a:pPr rtl="0"/>
            <a:r>
              <a:rPr lang="en-US" sz="2400"/>
              <a:t>Weizmann Institute of Science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Rutgers, May 10, 2009</a:t>
            </a:r>
            <a:endParaRPr lang="he-IL"/>
          </a:p>
        </p:txBody>
      </p:sp>
      <p:pic>
        <p:nvPicPr>
          <p:cNvPr id="2053" name="Picture 5" descr="sphere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60AB3"/>
              </a:clrFrom>
              <a:clrTo>
                <a:srgbClr val="060AB3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4191000" y="3059113"/>
            <a:ext cx="4953000" cy="3781425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09600" y="3962400"/>
            <a:ext cx="277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D. Bernard, A. Celani,</a:t>
            </a:r>
          </a:p>
          <a:p>
            <a:pPr algn="l" rtl="0"/>
            <a:r>
              <a:rPr lang="en-US"/>
              <a:t>G. Boffetta, S. Musacchio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/>
              <a:t>This system describes geodesics on an infinitely-dimensional Riemannian manifold of the area-preserving diffeomorfisms.  On a torus,</a:t>
            </a: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76400"/>
            <a:ext cx="3657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743200"/>
            <a:ext cx="7772400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267200"/>
            <a:ext cx="3200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638800"/>
            <a:ext cx="5181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7391400" y="1143000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(*)</a:t>
            </a:r>
          </a:p>
        </p:txBody>
      </p:sp>
      <p:pic>
        <p:nvPicPr>
          <p:cNvPr id="9114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066800"/>
            <a:ext cx="51816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752600"/>
            <a:ext cx="7010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1508125" y="188913"/>
            <a:ext cx="527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Add force and dissipation to provide for turbulence</a:t>
            </a:r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457200" y="5562600"/>
            <a:ext cx="279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400"/>
              <a:t>lhs of (*) conserves</a:t>
            </a:r>
            <a:endParaRPr lang="en-GB" sz="2400"/>
          </a:p>
        </p:txBody>
      </p:sp>
      <p:pic>
        <p:nvPicPr>
          <p:cNvPr id="9115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971800"/>
            <a:ext cx="42275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55" name="Picture 19" descr="Pump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560763"/>
            <a:ext cx="3810000" cy="1857375"/>
          </a:xfrm>
          <a:prstGeom prst="rect">
            <a:avLst/>
          </a:prstGeom>
          <a:noFill/>
        </p:spPr>
      </p:pic>
      <p:pic>
        <p:nvPicPr>
          <p:cNvPr id="91156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5867400"/>
            <a:ext cx="1287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57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5867400"/>
            <a:ext cx="1752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61674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3124200" y="59436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 flipV="1">
            <a:off x="49530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419600" y="62484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pumping</a:t>
            </a:r>
            <a:endParaRPr lang="en-GB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 flipH="1">
            <a:off x="3200400" y="5638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>
            <a:off x="5334000" y="563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7337425" y="56753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en-GB"/>
          </a:p>
        </p:txBody>
      </p:sp>
      <p:pic>
        <p:nvPicPr>
          <p:cNvPr id="10036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013325"/>
            <a:ext cx="1287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2819400" y="54102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Q</a:t>
            </a:r>
          </a:p>
        </p:txBody>
      </p:sp>
      <p:pic>
        <p:nvPicPr>
          <p:cNvPr id="100369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989513"/>
            <a:ext cx="1752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70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990600"/>
            <a:ext cx="117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71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752600"/>
            <a:ext cx="121761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2514600" y="3657600"/>
            <a:ext cx="452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400">
                <a:latin typeface="Times New Roman" pitchFamily="18" charset="0"/>
                <a:cs typeface="Times New Roman" pitchFamily="18" charset="0"/>
              </a:rPr>
              <a:t>Kraichnan’s double cascade picture</a:t>
            </a: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7086600" y="5410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858000" cy="5048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9332" name="Oval 4"/>
          <p:cNvSpPr>
            <a:spLocks noChangeArrowheads="1"/>
          </p:cNvSpPr>
          <p:nvPr/>
        </p:nvSpPr>
        <p:spPr bwMode="auto">
          <a:xfrm>
            <a:off x="67818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Oval 5"/>
          <p:cNvSpPr>
            <a:spLocks noChangeArrowheads="1"/>
          </p:cNvSpPr>
          <p:nvPr/>
        </p:nvSpPr>
        <p:spPr bwMode="auto">
          <a:xfrm>
            <a:off x="55626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81000"/>
            <a:ext cx="8382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81000"/>
            <a:ext cx="3429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1066800"/>
            <a:ext cx="5181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4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1313" y="1905000"/>
            <a:ext cx="2047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569913" y="381000"/>
            <a:ext cx="2051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Times New Roman" pitchFamily="18" charset="0"/>
              </a:rPr>
              <a:t>Inverse Q-cascade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86400" cy="563563"/>
          </a:xfrm>
        </p:spPr>
        <p:txBody>
          <a:bodyPr/>
          <a:lstStyle/>
          <a:p>
            <a:r>
              <a:rPr lang="en-US" sz="2000"/>
              <a:t>Small-scale forcing – inverse cascades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425" y="152400"/>
            <a:ext cx="38385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98763"/>
            <a:ext cx="54102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876800"/>
            <a:ext cx="4572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276600"/>
            <a:ext cx="11430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990600"/>
            <a:ext cx="2057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990600"/>
            <a:ext cx="19812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609600"/>
            <a:ext cx="9144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304800" y="2667000"/>
            <a:ext cx="3657600" cy="2057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5715000" y="1752600"/>
            <a:ext cx="2971800" cy="36576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892" name="AutoShape 4"/>
          <p:cNvCxnSpPr>
            <a:cxnSpLocks noChangeShapeType="1"/>
          </p:cNvCxnSpPr>
          <p:nvPr/>
        </p:nvCxnSpPr>
        <p:spPr bwMode="auto">
          <a:xfrm>
            <a:off x="3962400" y="3810000"/>
            <a:ext cx="175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362200" y="4495800"/>
            <a:ext cx="419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3276600" y="4267200"/>
            <a:ext cx="487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2209800" y="3200400"/>
            <a:ext cx="449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2133600" y="33528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2286000" y="4419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3200400" y="4191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6553200" y="5105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8153400" y="4419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>
            <a:off x="6705600" y="31242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381000" y="457200"/>
            <a:ext cx="838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400"/>
          </a:p>
          <a:p>
            <a:pPr algn="l" rtl="0"/>
            <a:r>
              <a:rPr lang="en-US" sz="2400">
                <a:latin typeface="Times New Roman" pitchFamily="18" charset="0"/>
              </a:rPr>
              <a:t>Locality + scale invariance → conformal invariance ?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7010400" y="6400800"/>
            <a:ext cx="1958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Polyakov 1993</a:t>
            </a:r>
          </a:p>
        </p:txBody>
      </p:sp>
      <p:pic>
        <p:nvPicPr>
          <p:cNvPr id="3790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133600"/>
            <a:ext cx="4254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057400"/>
            <a:ext cx="504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429000"/>
            <a:ext cx="162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9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715000"/>
            <a:ext cx="7672388" cy="455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lu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"/>
            <a:ext cx="8458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33400"/>
            <a:ext cx="3981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1885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/>
              <a:t>_____________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752600"/>
            <a:ext cx="1104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362200" y="15240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524000"/>
            <a:ext cx="1504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8" name="Picture 8" descr="clus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2209800"/>
            <a:ext cx="4114800" cy="3810000"/>
          </a:xfrm>
          <a:prstGeom prst="rect">
            <a:avLst/>
          </a:prstGeom>
          <a:noFill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3429000"/>
            <a:ext cx="1533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4572000"/>
            <a:ext cx="1200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3429000"/>
            <a:ext cx="781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4572000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2600" y="5715000"/>
            <a:ext cx="990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0" y="2286000"/>
            <a:ext cx="838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39973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962400" y="685800"/>
            <a:ext cx="176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perimeter P</a:t>
            </a:r>
            <a:endParaRPr lang="en-GB" sz="240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239000" y="152400"/>
            <a:ext cx="1533525" cy="915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 rtl="0" eaLnBrk="0" hangingPunct="0">
              <a:buClr>
                <a:schemeClr val="bg1"/>
              </a:buClr>
              <a:buFont typeface="Wingdings" pitchFamily="2" charset="2"/>
              <a:buChar char="¶"/>
            </a:pPr>
            <a:r>
              <a:rPr lang="en-US">
                <a:latin typeface="Comic Sans MS" pitchFamily="66" charset="0"/>
              </a:rPr>
              <a:t> 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Boundary</a:t>
            </a:r>
          </a:p>
          <a:p>
            <a:pPr algn="l" rtl="0" eaLnBrk="0" hangingPunct="0">
              <a:buClr>
                <a:schemeClr val="bg1"/>
              </a:buClr>
              <a:buFont typeface="Wingdings" pitchFamily="2" charset="2"/>
              <a:buChar char="¶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Frontier</a:t>
            </a:r>
          </a:p>
          <a:p>
            <a:pPr algn="l" rtl="0" eaLnBrk="0" hangingPunct="0">
              <a:buClr>
                <a:schemeClr val="bg1"/>
              </a:buClr>
              <a:buFont typeface="Wingdings" pitchFamily="2" charset="2"/>
              <a:buChar char="¶"/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Cut points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0" y="6324600"/>
            <a:ext cx="594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Bernard, Boffetta, Celani &amp;GF, Nature Physics 2006, PRL2007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3267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9600"/>
            <a:ext cx="27051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838200"/>
            <a:ext cx="43053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029200" y="304800"/>
            <a:ext cx="265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Vorticity clusters</a:t>
            </a:r>
            <a:endParaRPr lang="en-GB"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895600" y="1676400"/>
            <a:ext cx="365760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724400" y="1143000"/>
            <a:ext cx="762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rot="5400000">
            <a:off x="4610100" y="1714500"/>
            <a:ext cx="228600" cy="3505200"/>
          </a:xfrm>
          <a:prstGeom prst="flowChartCollat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>
            <a:off x="3074988" y="2905125"/>
            <a:ext cx="436562" cy="155575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200" y="40"/>
              </a:cxn>
              <a:cxn ang="0">
                <a:pos x="275" y="65"/>
              </a:cxn>
            </a:cxnLst>
            <a:rect l="0" t="0" r="r" b="b"/>
            <a:pathLst>
              <a:path w="275" h="98">
                <a:moveTo>
                  <a:pt x="0" y="57"/>
                </a:moveTo>
                <a:cubicBezTo>
                  <a:pt x="57" y="0"/>
                  <a:pt x="126" y="28"/>
                  <a:pt x="200" y="40"/>
                </a:cubicBezTo>
                <a:cubicBezTo>
                  <a:pt x="220" y="70"/>
                  <a:pt x="242" y="98"/>
                  <a:pt x="275" y="6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3670300" y="2955925"/>
            <a:ext cx="835025" cy="184150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134" y="0"/>
              </a:cxn>
              <a:cxn ang="0">
                <a:pos x="318" y="16"/>
              </a:cxn>
              <a:cxn ang="0">
                <a:pos x="393" y="58"/>
              </a:cxn>
              <a:cxn ang="0">
                <a:pos x="518" y="116"/>
              </a:cxn>
              <a:cxn ang="0">
                <a:pos x="526" y="91"/>
              </a:cxn>
            </a:cxnLst>
            <a:rect l="0" t="0" r="r" b="b"/>
            <a:pathLst>
              <a:path w="526" h="116">
                <a:moveTo>
                  <a:pt x="0" y="83"/>
                </a:moveTo>
                <a:cubicBezTo>
                  <a:pt x="23" y="20"/>
                  <a:pt x="74" y="10"/>
                  <a:pt x="134" y="0"/>
                </a:cubicBezTo>
                <a:cubicBezTo>
                  <a:pt x="149" y="1"/>
                  <a:pt x="279" y="6"/>
                  <a:pt x="318" y="16"/>
                </a:cubicBezTo>
                <a:cubicBezTo>
                  <a:pt x="371" y="29"/>
                  <a:pt x="348" y="33"/>
                  <a:pt x="393" y="58"/>
                </a:cubicBezTo>
                <a:cubicBezTo>
                  <a:pt x="433" y="80"/>
                  <a:pt x="477" y="96"/>
                  <a:pt x="518" y="116"/>
                </a:cubicBezTo>
                <a:cubicBezTo>
                  <a:pt x="521" y="108"/>
                  <a:pt x="526" y="91"/>
                  <a:pt x="526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3659188" y="3590925"/>
            <a:ext cx="979487" cy="366713"/>
          </a:xfrm>
          <a:custGeom>
            <a:avLst/>
            <a:gdLst/>
            <a:ahLst/>
            <a:cxnLst>
              <a:cxn ang="0">
                <a:pos x="57" y="92"/>
              </a:cxn>
              <a:cxn ang="0">
                <a:pos x="133" y="117"/>
              </a:cxn>
              <a:cxn ang="0">
                <a:pos x="158" y="134"/>
              </a:cxn>
              <a:cxn ang="0">
                <a:pos x="191" y="142"/>
              </a:cxn>
              <a:cxn ang="0">
                <a:pos x="617" y="0"/>
              </a:cxn>
            </a:cxnLst>
            <a:rect l="0" t="0" r="r" b="b"/>
            <a:pathLst>
              <a:path w="617" h="231">
                <a:moveTo>
                  <a:pt x="57" y="92"/>
                </a:moveTo>
                <a:cubicBezTo>
                  <a:pt x="173" y="150"/>
                  <a:pt x="0" y="67"/>
                  <a:pt x="133" y="117"/>
                </a:cubicBezTo>
                <a:cubicBezTo>
                  <a:pt x="142" y="121"/>
                  <a:pt x="149" y="130"/>
                  <a:pt x="158" y="134"/>
                </a:cubicBezTo>
                <a:cubicBezTo>
                  <a:pt x="168" y="138"/>
                  <a:pt x="180" y="139"/>
                  <a:pt x="191" y="142"/>
                </a:cubicBezTo>
                <a:cubicBezTo>
                  <a:pt x="411" y="137"/>
                  <a:pt x="617" y="231"/>
                  <a:pt x="61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3048000" y="4014788"/>
            <a:ext cx="609600" cy="133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84"/>
              </a:cxn>
            </a:cxnLst>
            <a:rect l="0" t="0" r="r" b="b"/>
            <a:pathLst>
              <a:path w="384" h="84">
                <a:moveTo>
                  <a:pt x="0" y="0"/>
                </a:moveTo>
                <a:cubicBezTo>
                  <a:pt x="110" y="83"/>
                  <a:pt x="253" y="84"/>
                  <a:pt x="384" y="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4148138" y="2611438"/>
            <a:ext cx="490537" cy="65087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117" y="16"/>
              </a:cxn>
              <a:cxn ang="0">
                <a:pos x="309" y="0"/>
              </a:cxn>
            </a:cxnLst>
            <a:rect l="0" t="0" r="r" b="b"/>
            <a:pathLst>
              <a:path w="309" h="41">
                <a:moveTo>
                  <a:pt x="0" y="41"/>
                </a:moveTo>
                <a:cubicBezTo>
                  <a:pt x="55" y="24"/>
                  <a:pt x="54" y="20"/>
                  <a:pt x="117" y="16"/>
                </a:cubicBezTo>
                <a:cubicBezTo>
                  <a:pt x="309" y="2"/>
                  <a:pt x="238" y="33"/>
                  <a:pt x="30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5049838" y="4081463"/>
            <a:ext cx="488950" cy="920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92" y="25"/>
              </a:cxn>
              <a:cxn ang="0">
                <a:pos x="308" y="0"/>
              </a:cxn>
            </a:cxnLst>
            <a:rect l="0" t="0" r="r" b="b"/>
            <a:pathLst>
              <a:path w="308" h="58">
                <a:moveTo>
                  <a:pt x="0" y="34"/>
                </a:moveTo>
                <a:cubicBezTo>
                  <a:pt x="94" y="40"/>
                  <a:pt x="201" y="58"/>
                  <a:pt x="292" y="25"/>
                </a:cubicBezTo>
                <a:cubicBezTo>
                  <a:pt x="297" y="17"/>
                  <a:pt x="308" y="0"/>
                  <a:pt x="30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4943475" y="2909888"/>
            <a:ext cx="788988" cy="11271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92" y="4"/>
              </a:cxn>
              <a:cxn ang="0">
                <a:pos x="375" y="37"/>
              </a:cxn>
              <a:cxn ang="0">
                <a:pos x="400" y="54"/>
              </a:cxn>
              <a:cxn ang="0">
                <a:pos x="467" y="70"/>
              </a:cxn>
              <a:cxn ang="0">
                <a:pos x="492" y="45"/>
              </a:cxn>
            </a:cxnLst>
            <a:rect l="0" t="0" r="r" b="b"/>
            <a:pathLst>
              <a:path w="497" h="71">
                <a:moveTo>
                  <a:pt x="0" y="70"/>
                </a:moveTo>
                <a:cubicBezTo>
                  <a:pt x="23" y="34"/>
                  <a:pt x="53" y="16"/>
                  <a:pt x="92" y="4"/>
                </a:cubicBezTo>
                <a:cubicBezTo>
                  <a:pt x="282" y="11"/>
                  <a:pt x="259" y="0"/>
                  <a:pt x="375" y="37"/>
                </a:cubicBezTo>
                <a:cubicBezTo>
                  <a:pt x="383" y="43"/>
                  <a:pt x="391" y="51"/>
                  <a:pt x="400" y="54"/>
                </a:cubicBezTo>
                <a:cubicBezTo>
                  <a:pt x="422" y="62"/>
                  <a:pt x="467" y="70"/>
                  <a:pt x="467" y="70"/>
                </a:cubicBezTo>
                <a:cubicBezTo>
                  <a:pt x="497" y="60"/>
                  <a:pt x="492" y="71"/>
                  <a:pt x="492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3194050" y="2478088"/>
            <a:ext cx="741363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117" y="0"/>
              </a:cxn>
              <a:cxn ang="0">
                <a:pos x="250" y="8"/>
              </a:cxn>
              <a:cxn ang="0">
                <a:pos x="384" y="50"/>
              </a:cxn>
              <a:cxn ang="0">
                <a:pos x="467" y="58"/>
              </a:cxn>
            </a:cxnLst>
            <a:rect l="0" t="0" r="r" b="b"/>
            <a:pathLst>
              <a:path w="467" h="84">
                <a:moveTo>
                  <a:pt x="0" y="84"/>
                </a:moveTo>
                <a:cubicBezTo>
                  <a:pt x="16" y="31"/>
                  <a:pt x="67" y="16"/>
                  <a:pt x="117" y="0"/>
                </a:cubicBezTo>
                <a:cubicBezTo>
                  <a:pt x="161" y="3"/>
                  <a:pt x="206" y="3"/>
                  <a:pt x="250" y="8"/>
                </a:cubicBezTo>
                <a:cubicBezTo>
                  <a:pt x="294" y="13"/>
                  <a:pt x="339" y="39"/>
                  <a:pt x="384" y="50"/>
                </a:cubicBezTo>
                <a:cubicBezTo>
                  <a:pt x="420" y="77"/>
                  <a:pt x="428" y="80"/>
                  <a:pt x="467" y="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5910263" y="2809875"/>
            <a:ext cx="539750" cy="238125"/>
          </a:xfrm>
          <a:custGeom>
            <a:avLst/>
            <a:gdLst/>
            <a:ahLst/>
            <a:cxnLst>
              <a:cxn ang="0">
                <a:pos x="0" y="150"/>
              </a:cxn>
              <a:cxn ang="0">
                <a:pos x="226" y="125"/>
              </a:cxn>
              <a:cxn ang="0">
                <a:pos x="326" y="50"/>
              </a:cxn>
              <a:cxn ang="0">
                <a:pos x="326" y="0"/>
              </a:cxn>
            </a:cxnLst>
            <a:rect l="0" t="0" r="r" b="b"/>
            <a:pathLst>
              <a:path w="340" h="150">
                <a:moveTo>
                  <a:pt x="0" y="150"/>
                </a:moveTo>
                <a:cubicBezTo>
                  <a:pt x="75" y="143"/>
                  <a:pt x="152" y="142"/>
                  <a:pt x="226" y="125"/>
                </a:cubicBezTo>
                <a:cubicBezTo>
                  <a:pt x="261" y="101"/>
                  <a:pt x="290" y="74"/>
                  <a:pt x="326" y="50"/>
                </a:cubicBezTo>
                <a:cubicBezTo>
                  <a:pt x="340" y="41"/>
                  <a:pt x="326" y="17"/>
                  <a:pt x="32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5340350" y="3868738"/>
            <a:ext cx="857250" cy="192087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84" y="9"/>
              </a:cxn>
              <a:cxn ang="0">
                <a:pos x="476" y="109"/>
              </a:cxn>
              <a:cxn ang="0">
                <a:pos x="534" y="84"/>
              </a:cxn>
            </a:cxnLst>
            <a:rect l="0" t="0" r="r" b="b"/>
            <a:pathLst>
              <a:path w="540" h="121">
                <a:moveTo>
                  <a:pt x="0" y="26"/>
                </a:moveTo>
                <a:cubicBezTo>
                  <a:pt x="91" y="2"/>
                  <a:pt x="64" y="0"/>
                  <a:pt x="184" y="9"/>
                </a:cubicBezTo>
                <a:cubicBezTo>
                  <a:pt x="283" y="41"/>
                  <a:pt x="378" y="78"/>
                  <a:pt x="476" y="109"/>
                </a:cubicBezTo>
                <a:cubicBezTo>
                  <a:pt x="540" y="100"/>
                  <a:pt x="534" y="121"/>
                  <a:pt x="534" y="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5075238" y="2319338"/>
            <a:ext cx="941387" cy="171450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109" y="33"/>
              </a:cxn>
              <a:cxn ang="0">
                <a:pos x="192" y="17"/>
              </a:cxn>
              <a:cxn ang="0">
                <a:pos x="309" y="0"/>
              </a:cxn>
              <a:cxn ang="0">
                <a:pos x="593" y="8"/>
              </a:cxn>
            </a:cxnLst>
            <a:rect l="0" t="0" r="r" b="b"/>
            <a:pathLst>
              <a:path w="593" h="108">
                <a:moveTo>
                  <a:pt x="0" y="108"/>
                </a:moveTo>
                <a:cubicBezTo>
                  <a:pt x="35" y="85"/>
                  <a:pt x="68" y="46"/>
                  <a:pt x="109" y="33"/>
                </a:cubicBezTo>
                <a:cubicBezTo>
                  <a:pt x="136" y="25"/>
                  <a:pt x="164" y="22"/>
                  <a:pt x="192" y="17"/>
                </a:cubicBezTo>
                <a:cubicBezTo>
                  <a:pt x="231" y="10"/>
                  <a:pt x="309" y="0"/>
                  <a:pt x="309" y="0"/>
                </a:cubicBezTo>
                <a:cubicBezTo>
                  <a:pt x="588" y="8"/>
                  <a:pt x="493" y="8"/>
                  <a:pt x="593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3087688" y="5008563"/>
            <a:ext cx="292100" cy="41275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84" y="9"/>
              </a:cxn>
            </a:cxnLst>
            <a:rect l="0" t="0" r="r" b="b"/>
            <a:pathLst>
              <a:path w="184" h="26">
                <a:moveTo>
                  <a:pt x="0" y="26"/>
                </a:moveTo>
                <a:cubicBezTo>
                  <a:pt x="71" y="0"/>
                  <a:pt x="82" y="9"/>
                  <a:pt x="184" y="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4983163" y="5089525"/>
            <a:ext cx="781050" cy="92075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17" y="0"/>
              </a:cxn>
              <a:cxn ang="0">
                <a:pos x="350" y="25"/>
              </a:cxn>
              <a:cxn ang="0">
                <a:pos x="492" y="25"/>
              </a:cxn>
            </a:cxnLst>
            <a:rect l="0" t="0" r="r" b="b"/>
            <a:pathLst>
              <a:path w="492" h="58">
                <a:moveTo>
                  <a:pt x="0" y="58"/>
                </a:moveTo>
                <a:cubicBezTo>
                  <a:pt x="28" y="15"/>
                  <a:pt x="69" y="9"/>
                  <a:pt x="117" y="0"/>
                </a:cubicBezTo>
                <a:cubicBezTo>
                  <a:pt x="240" y="6"/>
                  <a:pt x="259" y="5"/>
                  <a:pt x="350" y="25"/>
                </a:cubicBezTo>
                <a:cubicBezTo>
                  <a:pt x="397" y="47"/>
                  <a:pt x="443" y="50"/>
                  <a:pt x="492" y="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6" name="Freeform 18"/>
          <p:cNvSpPr>
            <a:spLocks/>
          </p:cNvSpPr>
          <p:nvPr/>
        </p:nvSpPr>
        <p:spPr bwMode="auto">
          <a:xfrm>
            <a:off x="3060700" y="2066925"/>
            <a:ext cx="874713" cy="19526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17" y="0"/>
              </a:cxn>
              <a:cxn ang="0">
                <a:pos x="259" y="9"/>
              </a:cxn>
              <a:cxn ang="0">
                <a:pos x="418" y="92"/>
              </a:cxn>
              <a:cxn ang="0">
                <a:pos x="459" y="117"/>
              </a:cxn>
              <a:cxn ang="0">
                <a:pos x="551" y="117"/>
              </a:cxn>
            </a:cxnLst>
            <a:rect l="0" t="0" r="r" b="b"/>
            <a:pathLst>
              <a:path w="551" h="123">
                <a:moveTo>
                  <a:pt x="0" y="67"/>
                </a:moveTo>
                <a:cubicBezTo>
                  <a:pt x="18" y="3"/>
                  <a:pt x="57" y="11"/>
                  <a:pt x="117" y="0"/>
                </a:cubicBezTo>
                <a:cubicBezTo>
                  <a:pt x="164" y="3"/>
                  <a:pt x="212" y="1"/>
                  <a:pt x="259" y="9"/>
                </a:cubicBezTo>
                <a:cubicBezTo>
                  <a:pt x="310" y="18"/>
                  <a:pt x="370" y="67"/>
                  <a:pt x="418" y="92"/>
                </a:cubicBezTo>
                <a:cubicBezTo>
                  <a:pt x="432" y="99"/>
                  <a:pt x="443" y="114"/>
                  <a:pt x="459" y="117"/>
                </a:cubicBezTo>
                <a:cubicBezTo>
                  <a:pt x="489" y="123"/>
                  <a:pt x="520" y="117"/>
                  <a:pt x="551" y="1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7" name="Freeform 19"/>
          <p:cNvSpPr>
            <a:spLocks/>
          </p:cNvSpPr>
          <p:nvPr/>
        </p:nvSpPr>
        <p:spPr bwMode="auto">
          <a:xfrm>
            <a:off x="5738813" y="2578100"/>
            <a:ext cx="609600" cy="152400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217" y="54"/>
              </a:cxn>
              <a:cxn ang="0">
                <a:pos x="334" y="96"/>
              </a:cxn>
              <a:cxn ang="0">
                <a:pos x="384" y="46"/>
              </a:cxn>
            </a:cxnLst>
            <a:rect l="0" t="0" r="r" b="b"/>
            <a:pathLst>
              <a:path w="384" h="96">
                <a:moveTo>
                  <a:pt x="0" y="79"/>
                </a:moveTo>
                <a:cubicBezTo>
                  <a:pt x="51" y="0"/>
                  <a:pt x="122" y="44"/>
                  <a:pt x="217" y="54"/>
                </a:cubicBezTo>
                <a:cubicBezTo>
                  <a:pt x="257" y="67"/>
                  <a:pt x="295" y="82"/>
                  <a:pt x="334" y="96"/>
                </a:cubicBezTo>
                <a:cubicBezTo>
                  <a:pt x="364" y="85"/>
                  <a:pt x="369" y="73"/>
                  <a:pt x="384" y="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4386263" y="1935163"/>
            <a:ext cx="622300" cy="92075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184" y="58"/>
              </a:cxn>
              <a:cxn ang="0">
                <a:pos x="317" y="50"/>
              </a:cxn>
              <a:cxn ang="0">
                <a:pos x="342" y="33"/>
              </a:cxn>
              <a:cxn ang="0">
                <a:pos x="384" y="25"/>
              </a:cxn>
              <a:cxn ang="0">
                <a:pos x="392" y="0"/>
              </a:cxn>
            </a:cxnLst>
            <a:rect l="0" t="0" r="r" b="b"/>
            <a:pathLst>
              <a:path w="392" h="58">
                <a:moveTo>
                  <a:pt x="0" y="25"/>
                </a:moveTo>
                <a:cubicBezTo>
                  <a:pt x="64" y="32"/>
                  <a:pt x="121" y="46"/>
                  <a:pt x="184" y="58"/>
                </a:cubicBezTo>
                <a:cubicBezTo>
                  <a:pt x="228" y="55"/>
                  <a:pt x="273" y="57"/>
                  <a:pt x="317" y="50"/>
                </a:cubicBezTo>
                <a:cubicBezTo>
                  <a:pt x="327" y="48"/>
                  <a:pt x="333" y="37"/>
                  <a:pt x="342" y="33"/>
                </a:cubicBezTo>
                <a:cubicBezTo>
                  <a:pt x="355" y="28"/>
                  <a:pt x="370" y="28"/>
                  <a:pt x="384" y="25"/>
                </a:cubicBezTo>
                <a:cubicBezTo>
                  <a:pt x="387" y="17"/>
                  <a:pt x="392" y="0"/>
                  <a:pt x="3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5772150" y="1951038"/>
            <a:ext cx="522288" cy="406400"/>
          </a:xfrm>
          <a:custGeom>
            <a:avLst/>
            <a:gdLst/>
            <a:ahLst/>
            <a:cxnLst>
              <a:cxn ang="0">
                <a:pos x="4" y="90"/>
              </a:cxn>
              <a:cxn ang="0">
                <a:pos x="45" y="57"/>
              </a:cxn>
              <a:cxn ang="0">
                <a:pos x="121" y="15"/>
              </a:cxn>
              <a:cxn ang="0">
                <a:pos x="229" y="48"/>
              </a:cxn>
              <a:cxn ang="0">
                <a:pos x="212" y="165"/>
              </a:cxn>
              <a:cxn ang="0">
                <a:pos x="196" y="215"/>
              </a:cxn>
              <a:cxn ang="0">
                <a:pos x="304" y="215"/>
              </a:cxn>
              <a:cxn ang="0">
                <a:pos x="329" y="173"/>
              </a:cxn>
            </a:cxnLst>
            <a:rect l="0" t="0" r="r" b="b"/>
            <a:pathLst>
              <a:path w="329" h="256">
                <a:moveTo>
                  <a:pt x="4" y="90"/>
                </a:moveTo>
                <a:cubicBezTo>
                  <a:pt x="60" y="72"/>
                  <a:pt x="0" y="97"/>
                  <a:pt x="45" y="57"/>
                </a:cubicBezTo>
                <a:cubicBezTo>
                  <a:pt x="82" y="24"/>
                  <a:pt x="85" y="26"/>
                  <a:pt x="121" y="15"/>
                </a:cubicBezTo>
                <a:cubicBezTo>
                  <a:pt x="130" y="16"/>
                  <a:pt x="225" y="0"/>
                  <a:pt x="229" y="48"/>
                </a:cubicBezTo>
                <a:cubicBezTo>
                  <a:pt x="235" y="121"/>
                  <a:pt x="227" y="119"/>
                  <a:pt x="212" y="165"/>
                </a:cubicBezTo>
                <a:cubicBezTo>
                  <a:pt x="206" y="182"/>
                  <a:pt x="196" y="215"/>
                  <a:pt x="196" y="215"/>
                </a:cubicBezTo>
                <a:cubicBezTo>
                  <a:pt x="237" y="256"/>
                  <a:pt x="258" y="246"/>
                  <a:pt x="304" y="215"/>
                </a:cubicBezTo>
                <a:cubicBezTo>
                  <a:pt x="316" y="183"/>
                  <a:pt x="307" y="196"/>
                  <a:pt x="329" y="17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>
            <a:off x="4068763" y="2305050"/>
            <a:ext cx="528637" cy="14922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117" y="1"/>
              </a:cxn>
              <a:cxn ang="0">
                <a:pos x="275" y="9"/>
              </a:cxn>
              <a:cxn ang="0">
                <a:pos x="309" y="17"/>
              </a:cxn>
              <a:cxn ang="0">
                <a:pos x="208" y="92"/>
              </a:cxn>
              <a:cxn ang="0">
                <a:pos x="150" y="67"/>
              </a:cxn>
            </a:cxnLst>
            <a:rect l="0" t="0" r="r" b="b"/>
            <a:pathLst>
              <a:path w="333" h="94">
                <a:moveTo>
                  <a:pt x="0" y="51"/>
                </a:moveTo>
                <a:cubicBezTo>
                  <a:pt x="33" y="0"/>
                  <a:pt x="52" y="8"/>
                  <a:pt x="117" y="1"/>
                </a:cubicBezTo>
                <a:cubicBezTo>
                  <a:pt x="170" y="4"/>
                  <a:pt x="222" y="5"/>
                  <a:pt x="275" y="9"/>
                </a:cubicBezTo>
                <a:cubicBezTo>
                  <a:pt x="287" y="10"/>
                  <a:pt x="303" y="7"/>
                  <a:pt x="309" y="17"/>
                </a:cubicBezTo>
                <a:cubicBezTo>
                  <a:pt x="333" y="57"/>
                  <a:pt x="227" y="87"/>
                  <a:pt x="208" y="92"/>
                </a:cubicBezTo>
                <a:cubicBezTo>
                  <a:pt x="159" y="82"/>
                  <a:pt x="177" y="94"/>
                  <a:pt x="150" y="6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1" name="Freeform 23"/>
          <p:cNvSpPr>
            <a:spLocks/>
          </p:cNvSpPr>
          <p:nvPr/>
        </p:nvSpPr>
        <p:spPr bwMode="auto">
          <a:xfrm>
            <a:off x="3684588" y="3100388"/>
            <a:ext cx="503237" cy="39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7" y="25"/>
              </a:cxn>
            </a:cxnLst>
            <a:rect l="0" t="0" r="r" b="b"/>
            <a:pathLst>
              <a:path w="317" h="25">
                <a:moveTo>
                  <a:pt x="0" y="0"/>
                </a:moveTo>
                <a:cubicBezTo>
                  <a:pt x="40" y="3"/>
                  <a:pt x="299" y="7"/>
                  <a:pt x="317" y="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2" name="Freeform 24"/>
          <p:cNvSpPr>
            <a:spLocks/>
          </p:cNvSpPr>
          <p:nvPr/>
        </p:nvSpPr>
        <p:spPr bwMode="auto">
          <a:xfrm>
            <a:off x="4876800" y="2819400"/>
            <a:ext cx="847725" cy="261938"/>
          </a:xfrm>
          <a:custGeom>
            <a:avLst/>
            <a:gdLst/>
            <a:ahLst/>
            <a:cxnLst>
              <a:cxn ang="0">
                <a:pos x="534" y="111"/>
              </a:cxn>
              <a:cxn ang="0">
                <a:pos x="484" y="52"/>
              </a:cxn>
              <a:cxn ang="0">
                <a:pos x="434" y="19"/>
              </a:cxn>
              <a:cxn ang="0">
                <a:pos x="259" y="44"/>
              </a:cxn>
              <a:cxn ang="0">
                <a:pos x="242" y="69"/>
              </a:cxn>
              <a:cxn ang="0">
                <a:pos x="184" y="86"/>
              </a:cxn>
              <a:cxn ang="0">
                <a:pos x="134" y="102"/>
              </a:cxn>
              <a:cxn ang="0">
                <a:pos x="58" y="161"/>
              </a:cxn>
              <a:cxn ang="0">
                <a:pos x="0" y="161"/>
              </a:cxn>
            </a:cxnLst>
            <a:rect l="0" t="0" r="r" b="b"/>
            <a:pathLst>
              <a:path w="534" h="165">
                <a:moveTo>
                  <a:pt x="534" y="111"/>
                </a:moveTo>
                <a:cubicBezTo>
                  <a:pt x="521" y="69"/>
                  <a:pt x="519" y="72"/>
                  <a:pt x="484" y="52"/>
                </a:cubicBezTo>
                <a:cubicBezTo>
                  <a:pt x="467" y="42"/>
                  <a:pt x="434" y="19"/>
                  <a:pt x="434" y="19"/>
                </a:cubicBezTo>
                <a:cubicBezTo>
                  <a:pt x="385" y="22"/>
                  <a:pt x="303" y="0"/>
                  <a:pt x="259" y="44"/>
                </a:cubicBezTo>
                <a:cubicBezTo>
                  <a:pt x="252" y="51"/>
                  <a:pt x="250" y="63"/>
                  <a:pt x="242" y="69"/>
                </a:cubicBezTo>
                <a:cubicBezTo>
                  <a:pt x="225" y="80"/>
                  <a:pt x="203" y="80"/>
                  <a:pt x="184" y="86"/>
                </a:cubicBezTo>
                <a:cubicBezTo>
                  <a:pt x="167" y="92"/>
                  <a:pt x="134" y="102"/>
                  <a:pt x="134" y="102"/>
                </a:cubicBezTo>
                <a:cubicBezTo>
                  <a:pt x="112" y="117"/>
                  <a:pt x="84" y="156"/>
                  <a:pt x="58" y="161"/>
                </a:cubicBezTo>
                <a:cubicBezTo>
                  <a:pt x="39" y="165"/>
                  <a:pt x="19" y="161"/>
                  <a:pt x="0" y="1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3" name="Freeform 25"/>
          <p:cNvSpPr>
            <a:spLocks/>
          </p:cNvSpPr>
          <p:nvPr/>
        </p:nvSpPr>
        <p:spPr bwMode="auto">
          <a:xfrm>
            <a:off x="3286125" y="4014788"/>
            <a:ext cx="641350" cy="411162"/>
          </a:xfrm>
          <a:custGeom>
            <a:avLst/>
            <a:gdLst/>
            <a:ahLst/>
            <a:cxnLst>
              <a:cxn ang="0">
                <a:pos x="234" y="234"/>
              </a:cxn>
              <a:cxn ang="0">
                <a:pos x="343" y="209"/>
              </a:cxn>
              <a:cxn ang="0">
                <a:pos x="359" y="59"/>
              </a:cxn>
              <a:cxn ang="0">
                <a:pos x="351" y="34"/>
              </a:cxn>
              <a:cxn ang="0">
                <a:pos x="301" y="0"/>
              </a:cxn>
              <a:cxn ang="0">
                <a:pos x="251" y="151"/>
              </a:cxn>
              <a:cxn ang="0">
                <a:pos x="167" y="184"/>
              </a:cxn>
              <a:cxn ang="0">
                <a:pos x="92" y="217"/>
              </a:cxn>
              <a:cxn ang="0">
                <a:pos x="0" y="259"/>
              </a:cxn>
            </a:cxnLst>
            <a:rect l="0" t="0" r="r" b="b"/>
            <a:pathLst>
              <a:path w="404" h="259">
                <a:moveTo>
                  <a:pt x="234" y="234"/>
                </a:moveTo>
                <a:cubicBezTo>
                  <a:pt x="272" y="225"/>
                  <a:pt x="304" y="215"/>
                  <a:pt x="343" y="209"/>
                </a:cubicBezTo>
                <a:cubicBezTo>
                  <a:pt x="404" y="168"/>
                  <a:pt x="374" y="198"/>
                  <a:pt x="359" y="59"/>
                </a:cubicBezTo>
                <a:cubicBezTo>
                  <a:pt x="358" y="50"/>
                  <a:pt x="357" y="40"/>
                  <a:pt x="351" y="34"/>
                </a:cubicBezTo>
                <a:cubicBezTo>
                  <a:pt x="337" y="20"/>
                  <a:pt x="301" y="0"/>
                  <a:pt x="301" y="0"/>
                </a:cubicBezTo>
                <a:cubicBezTo>
                  <a:pt x="225" y="20"/>
                  <a:pt x="270" y="71"/>
                  <a:pt x="251" y="151"/>
                </a:cubicBezTo>
                <a:cubicBezTo>
                  <a:pt x="243" y="186"/>
                  <a:pt x="186" y="181"/>
                  <a:pt x="167" y="184"/>
                </a:cubicBezTo>
                <a:cubicBezTo>
                  <a:pt x="140" y="193"/>
                  <a:pt x="119" y="208"/>
                  <a:pt x="92" y="217"/>
                </a:cubicBezTo>
                <a:cubicBezTo>
                  <a:pt x="63" y="237"/>
                  <a:pt x="32" y="244"/>
                  <a:pt x="0" y="25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4" name="Freeform 26"/>
          <p:cNvSpPr>
            <a:spLocks/>
          </p:cNvSpPr>
          <p:nvPr/>
        </p:nvSpPr>
        <p:spPr bwMode="auto">
          <a:xfrm>
            <a:off x="4267200" y="4194175"/>
            <a:ext cx="344488" cy="268288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42" y="4"/>
              </a:cxn>
              <a:cxn ang="0">
                <a:pos x="167" y="13"/>
              </a:cxn>
              <a:cxn ang="0">
                <a:pos x="217" y="63"/>
              </a:cxn>
              <a:cxn ang="0">
                <a:pos x="109" y="146"/>
              </a:cxn>
            </a:cxnLst>
            <a:rect l="0" t="0" r="r" b="b"/>
            <a:pathLst>
              <a:path w="217" h="169">
                <a:moveTo>
                  <a:pt x="0" y="88"/>
                </a:moveTo>
                <a:cubicBezTo>
                  <a:pt x="19" y="60"/>
                  <a:pt x="23" y="32"/>
                  <a:pt x="42" y="4"/>
                </a:cubicBezTo>
                <a:cubicBezTo>
                  <a:pt x="84" y="7"/>
                  <a:pt x="127" y="0"/>
                  <a:pt x="167" y="13"/>
                </a:cubicBezTo>
                <a:cubicBezTo>
                  <a:pt x="189" y="21"/>
                  <a:pt x="217" y="63"/>
                  <a:pt x="217" y="63"/>
                </a:cubicBezTo>
                <a:cubicBezTo>
                  <a:pt x="206" y="169"/>
                  <a:pt x="217" y="146"/>
                  <a:pt x="109" y="1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5" name="Freeform 27"/>
          <p:cNvSpPr>
            <a:spLocks/>
          </p:cNvSpPr>
          <p:nvPr/>
        </p:nvSpPr>
        <p:spPr bwMode="auto">
          <a:xfrm>
            <a:off x="5407025" y="4187825"/>
            <a:ext cx="665163" cy="325438"/>
          </a:xfrm>
          <a:custGeom>
            <a:avLst/>
            <a:gdLst/>
            <a:ahLst/>
            <a:cxnLst>
              <a:cxn ang="0">
                <a:pos x="0" y="184"/>
              </a:cxn>
              <a:cxn ang="0">
                <a:pos x="250" y="192"/>
              </a:cxn>
              <a:cxn ang="0">
                <a:pos x="367" y="100"/>
              </a:cxn>
              <a:cxn ang="0">
                <a:pos x="392" y="83"/>
              </a:cxn>
              <a:cxn ang="0">
                <a:pos x="417" y="75"/>
              </a:cxn>
              <a:cxn ang="0">
                <a:pos x="384" y="50"/>
              </a:cxn>
              <a:cxn ang="0">
                <a:pos x="275" y="0"/>
              </a:cxn>
              <a:cxn ang="0">
                <a:pos x="225" y="17"/>
              </a:cxn>
              <a:cxn ang="0">
                <a:pos x="209" y="50"/>
              </a:cxn>
              <a:cxn ang="0">
                <a:pos x="142" y="75"/>
              </a:cxn>
              <a:cxn ang="0">
                <a:pos x="108" y="92"/>
              </a:cxn>
            </a:cxnLst>
            <a:rect l="0" t="0" r="r" b="b"/>
            <a:pathLst>
              <a:path w="419" h="205">
                <a:moveTo>
                  <a:pt x="0" y="184"/>
                </a:moveTo>
                <a:cubicBezTo>
                  <a:pt x="86" y="205"/>
                  <a:pt x="161" y="197"/>
                  <a:pt x="250" y="192"/>
                </a:cubicBezTo>
                <a:cubicBezTo>
                  <a:pt x="273" y="159"/>
                  <a:pt x="327" y="113"/>
                  <a:pt x="367" y="100"/>
                </a:cubicBezTo>
                <a:cubicBezTo>
                  <a:pt x="375" y="94"/>
                  <a:pt x="383" y="88"/>
                  <a:pt x="392" y="83"/>
                </a:cubicBezTo>
                <a:cubicBezTo>
                  <a:pt x="400" y="79"/>
                  <a:pt x="419" y="84"/>
                  <a:pt x="417" y="75"/>
                </a:cubicBezTo>
                <a:cubicBezTo>
                  <a:pt x="414" y="62"/>
                  <a:pt x="395" y="58"/>
                  <a:pt x="384" y="50"/>
                </a:cubicBezTo>
                <a:cubicBezTo>
                  <a:pt x="352" y="27"/>
                  <a:pt x="312" y="12"/>
                  <a:pt x="275" y="0"/>
                </a:cubicBezTo>
                <a:cubicBezTo>
                  <a:pt x="273" y="1"/>
                  <a:pt x="227" y="15"/>
                  <a:pt x="225" y="17"/>
                </a:cubicBezTo>
                <a:cubicBezTo>
                  <a:pt x="216" y="26"/>
                  <a:pt x="217" y="41"/>
                  <a:pt x="209" y="50"/>
                </a:cubicBezTo>
                <a:cubicBezTo>
                  <a:pt x="192" y="71"/>
                  <a:pt x="167" y="70"/>
                  <a:pt x="142" y="75"/>
                </a:cubicBezTo>
                <a:cubicBezTo>
                  <a:pt x="115" y="94"/>
                  <a:pt x="127" y="92"/>
                  <a:pt x="108" y="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6" name="Freeform 28"/>
          <p:cNvSpPr>
            <a:spLocks/>
          </p:cNvSpPr>
          <p:nvPr/>
        </p:nvSpPr>
        <p:spPr bwMode="auto">
          <a:xfrm>
            <a:off x="5486400" y="4648200"/>
            <a:ext cx="833438" cy="25400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125" y="93"/>
              </a:cxn>
              <a:cxn ang="0">
                <a:pos x="409" y="135"/>
              </a:cxn>
              <a:cxn ang="0">
                <a:pos x="518" y="93"/>
              </a:cxn>
              <a:cxn ang="0">
                <a:pos x="509" y="18"/>
              </a:cxn>
              <a:cxn ang="0">
                <a:pos x="442" y="2"/>
              </a:cxn>
              <a:cxn ang="0">
                <a:pos x="326" y="27"/>
              </a:cxn>
              <a:cxn ang="0">
                <a:pos x="184" y="27"/>
              </a:cxn>
            </a:cxnLst>
            <a:rect l="0" t="0" r="r" b="b"/>
            <a:pathLst>
              <a:path w="525" h="160">
                <a:moveTo>
                  <a:pt x="0" y="160"/>
                </a:moveTo>
                <a:cubicBezTo>
                  <a:pt x="29" y="118"/>
                  <a:pt x="78" y="110"/>
                  <a:pt x="125" y="93"/>
                </a:cubicBezTo>
                <a:cubicBezTo>
                  <a:pt x="275" y="99"/>
                  <a:pt x="319" y="67"/>
                  <a:pt x="409" y="135"/>
                </a:cubicBezTo>
                <a:cubicBezTo>
                  <a:pt x="465" y="127"/>
                  <a:pt x="481" y="132"/>
                  <a:pt x="518" y="93"/>
                </a:cubicBezTo>
                <a:cubicBezTo>
                  <a:pt x="515" y="68"/>
                  <a:pt x="525" y="37"/>
                  <a:pt x="509" y="18"/>
                </a:cubicBezTo>
                <a:cubicBezTo>
                  <a:pt x="494" y="0"/>
                  <a:pt x="442" y="2"/>
                  <a:pt x="442" y="2"/>
                </a:cubicBezTo>
                <a:cubicBezTo>
                  <a:pt x="417" y="5"/>
                  <a:pt x="352" y="26"/>
                  <a:pt x="326" y="27"/>
                </a:cubicBezTo>
                <a:cubicBezTo>
                  <a:pt x="279" y="30"/>
                  <a:pt x="231" y="27"/>
                  <a:pt x="184" y="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7" name="Freeform 29"/>
          <p:cNvSpPr>
            <a:spLocks/>
          </p:cNvSpPr>
          <p:nvPr/>
        </p:nvSpPr>
        <p:spPr bwMode="auto">
          <a:xfrm>
            <a:off x="5221288" y="1909763"/>
            <a:ext cx="423862" cy="184150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225" y="49"/>
              </a:cxn>
              <a:cxn ang="0">
                <a:pos x="267" y="116"/>
              </a:cxn>
            </a:cxnLst>
            <a:rect l="0" t="0" r="r" b="b"/>
            <a:pathLst>
              <a:path w="267" h="116">
                <a:moveTo>
                  <a:pt x="0" y="83"/>
                </a:moveTo>
                <a:cubicBezTo>
                  <a:pt x="56" y="0"/>
                  <a:pt x="99" y="43"/>
                  <a:pt x="225" y="49"/>
                </a:cubicBezTo>
                <a:cubicBezTo>
                  <a:pt x="235" y="77"/>
                  <a:pt x="255" y="90"/>
                  <a:pt x="267" y="1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8" name="Freeform 30"/>
          <p:cNvSpPr>
            <a:spLocks/>
          </p:cNvSpPr>
          <p:nvPr/>
        </p:nvSpPr>
        <p:spPr bwMode="auto">
          <a:xfrm>
            <a:off x="3548063" y="1801813"/>
            <a:ext cx="573087" cy="200025"/>
          </a:xfrm>
          <a:custGeom>
            <a:avLst/>
            <a:gdLst/>
            <a:ahLst/>
            <a:cxnLst>
              <a:cxn ang="0">
                <a:pos x="361" y="67"/>
              </a:cxn>
              <a:cxn ang="0">
                <a:pos x="186" y="0"/>
              </a:cxn>
              <a:cxn ang="0">
                <a:pos x="36" y="34"/>
              </a:cxn>
              <a:cxn ang="0">
                <a:pos x="52" y="109"/>
              </a:cxn>
              <a:cxn ang="0">
                <a:pos x="219" y="126"/>
              </a:cxn>
            </a:cxnLst>
            <a:rect l="0" t="0" r="r" b="b"/>
            <a:pathLst>
              <a:path w="361" h="126">
                <a:moveTo>
                  <a:pt x="361" y="67"/>
                </a:moveTo>
                <a:cubicBezTo>
                  <a:pt x="289" y="55"/>
                  <a:pt x="251" y="23"/>
                  <a:pt x="186" y="0"/>
                </a:cubicBezTo>
                <a:cubicBezTo>
                  <a:pt x="133" y="7"/>
                  <a:pt x="86" y="16"/>
                  <a:pt x="36" y="34"/>
                </a:cubicBezTo>
                <a:cubicBezTo>
                  <a:pt x="6" y="64"/>
                  <a:pt x="0" y="95"/>
                  <a:pt x="52" y="109"/>
                </a:cubicBezTo>
                <a:cubicBezTo>
                  <a:pt x="105" y="123"/>
                  <a:pt x="165" y="126"/>
                  <a:pt x="219" y="1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9" name="Freeform 31"/>
          <p:cNvSpPr>
            <a:spLocks/>
          </p:cNvSpPr>
          <p:nvPr/>
        </p:nvSpPr>
        <p:spPr bwMode="auto">
          <a:xfrm>
            <a:off x="3219450" y="3876675"/>
            <a:ext cx="306388" cy="112713"/>
          </a:xfrm>
          <a:custGeom>
            <a:avLst/>
            <a:gdLst/>
            <a:ahLst/>
            <a:cxnLst>
              <a:cxn ang="0">
                <a:pos x="117" y="4"/>
              </a:cxn>
              <a:cxn ang="0">
                <a:pos x="9" y="12"/>
              </a:cxn>
              <a:cxn ang="0">
                <a:pos x="26" y="37"/>
              </a:cxn>
              <a:cxn ang="0">
                <a:pos x="101" y="71"/>
              </a:cxn>
              <a:cxn ang="0">
                <a:pos x="193" y="62"/>
              </a:cxn>
            </a:cxnLst>
            <a:rect l="0" t="0" r="r" b="b"/>
            <a:pathLst>
              <a:path w="193" h="71">
                <a:moveTo>
                  <a:pt x="117" y="4"/>
                </a:moveTo>
                <a:cubicBezTo>
                  <a:pt x="81" y="7"/>
                  <a:pt x="43" y="0"/>
                  <a:pt x="9" y="12"/>
                </a:cubicBezTo>
                <a:cubicBezTo>
                  <a:pt x="0" y="15"/>
                  <a:pt x="19" y="30"/>
                  <a:pt x="26" y="37"/>
                </a:cubicBezTo>
                <a:cubicBezTo>
                  <a:pt x="46" y="57"/>
                  <a:pt x="76" y="62"/>
                  <a:pt x="101" y="71"/>
                </a:cubicBezTo>
                <a:cubicBezTo>
                  <a:pt x="132" y="68"/>
                  <a:pt x="193" y="62"/>
                  <a:pt x="193" y="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0" name="Freeform 32"/>
          <p:cNvSpPr>
            <a:spLocks/>
          </p:cNvSpPr>
          <p:nvPr/>
        </p:nvSpPr>
        <p:spPr bwMode="auto">
          <a:xfrm>
            <a:off x="4929188" y="3760788"/>
            <a:ext cx="239712" cy="55562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142" y="10"/>
              </a:cxn>
              <a:cxn ang="0">
                <a:pos x="151" y="35"/>
              </a:cxn>
            </a:cxnLst>
            <a:rect l="0" t="0" r="r" b="b"/>
            <a:pathLst>
              <a:path w="151" h="35">
                <a:moveTo>
                  <a:pt x="0" y="27"/>
                </a:moveTo>
                <a:cubicBezTo>
                  <a:pt x="54" y="0"/>
                  <a:pt x="80" y="3"/>
                  <a:pt x="142" y="10"/>
                </a:cubicBezTo>
                <a:cubicBezTo>
                  <a:pt x="145" y="18"/>
                  <a:pt x="151" y="35"/>
                  <a:pt x="151" y="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1" name="Freeform 33"/>
          <p:cNvSpPr>
            <a:spLocks/>
          </p:cNvSpPr>
          <p:nvPr/>
        </p:nvSpPr>
        <p:spPr bwMode="auto">
          <a:xfrm>
            <a:off x="3035300" y="4608513"/>
            <a:ext cx="728663" cy="255587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142" y="161"/>
              </a:cxn>
              <a:cxn ang="0">
                <a:pos x="359" y="152"/>
              </a:cxn>
              <a:cxn ang="0">
                <a:pos x="409" y="136"/>
              </a:cxn>
              <a:cxn ang="0">
                <a:pos x="409" y="52"/>
              </a:cxn>
              <a:cxn ang="0">
                <a:pos x="334" y="2"/>
              </a:cxn>
              <a:cxn ang="0">
                <a:pos x="192" y="2"/>
              </a:cxn>
            </a:cxnLst>
            <a:rect l="0" t="0" r="r" b="b"/>
            <a:pathLst>
              <a:path w="459" h="161">
                <a:moveTo>
                  <a:pt x="0" y="111"/>
                </a:moveTo>
                <a:cubicBezTo>
                  <a:pt x="49" y="127"/>
                  <a:pt x="94" y="144"/>
                  <a:pt x="142" y="161"/>
                </a:cubicBezTo>
                <a:cubicBezTo>
                  <a:pt x="214" y="158"/>
                  <a:pt x="287" y="159"/>
                  <a:pt x="359" y="152"/>
                </a:cubicBezTo>
                <a:cubicBezTo>
                  <a:pt x="376" y="150"/>
                  <a:pt x="409" y="136"/>
                  <a:pt x="409" y="136"/>
                </a:cubicBezTo>
                <a:cubicBezTo>
                  <a:pt x="459" y="102"/>
                  <a:pt x="449" y="86"/>
                  <a:pt x="409" y="52"/>
                </a:cubicBezTo>
                <a:cubicBezTo>
                  <a:pt x="387" y="33"/>
                  <a:pt x="367" y="4"/>
                  <a:pt x="334" y="2"/>
                </a:cubicBezTo>
                <a:cubicBezTo>
                  <a:pt x="287" y="0"/>
                  <a:pt x="239" y="2"/>
                  <a:pt x="192" y="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Freeform 34"/>
          <p:cNvSpPr>
            <a:spLocks/>
          </p:cNvSpPr>
          <p:nvPr/>
        </p:nvSpPr>
        <p:spPr bwMode="auto">
          <a:xfrm>
            <a:off x="4903788" y="4581525"/>
            <a:ext cx="334962" cy="242888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150" y="27"/>
              </a:cxn>
              <a:cxn ang="0">
                <a:pos x="92" y="153"/>
              </a:cxn>
              <a:cxn ang="0">
                <a:pos x="33" y="144"/>
              </a:cxn>
            </a:cxnLst>
            <a:rect l="0" t="0" r="r" b="b"/>
            <a:pathLst>
              <a:path w="211" h="153">
                <a:moveTo>
                  <a:pt x="0" y="19"/>
                </a:moveTo>
                <a:cubicBezTo>
                  <a:pt x="50" y="22"/>
                  <a:pt x="108" y="0"/>
                  <a:pt x="150" y="27"/>
                </a:cubicBezTo>
                <a:cubicBezTo>
                  <a:pt x="211" y="67"/>
                  <a:pt x="115" y="137"/>
                  <a:pt x="92" y="153"/>
                </a:cubicBezTo>
                <a:cubicBezTo>
                  <a:pt x="72" y="150"/>
                  <a:pt x="33" y="144"/>
                  <a:pt x="33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3" name="Freeform 35"/>
          <p:cNvSpPr>
            <a:spLocks/>
          </p:cNvSpPr>
          <p:nvPr/>
        </p:nvSpPr>
        <p:spPr bwMode="auto">
          <a:xfrm>
            <a:off x="3922713" y="4684713"/>
            <a:ext cx="622300" cy="244475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317" y="38"/>
              </a:cxn>
              <a:cxn ang="0">
                <a:pos x="392" y="29"/>
              </a:cxn>
            </a:cxnLst>
            <a:rect l="0" t="0" r="r" b="b"/>
            <a:pathLst>
              <a:path w="392" h="154">
                <a:moveTo>
                  <a:pt x="0" y="154"/>
                </a:moveTo>
                <a:cubicBezTo>
                  <a:pt x="25" y="0"/>
                  <a:pt x="188" y="43"/>
                  <a:pt x="317" y="38"/>
                </a:cubicBezTo>
                <a:cubicBezTo>
                  <a:pt x="342" y="35"/>
                  <a:pt x="392" y="29"/>
                  <a:pt x="392" y="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Freeform 36"/>
          <p:cNvSpPr>
            <a:spLocks/>
          </p:cNvSpPr>
          <p:nvPr/>
        </p:nvSpPr>
        <p:spPr bwMode="auto">
          <a:xfrm>
            <a:off x="3484563" y="5133975"/>
            <a:ext cx="769937" cy="139700"/>
          </a:xfrm>
          <a:custGeom>
            <a:avLst/>
            <a:gdLst/>
            <a:ahLst/>
            <a:cxnLst>
              <a:cxn ang="0">
                <a:pos x="485" y="88"/>
              </a:cxn>
              <a:cxn ang="0">
                <a:pos x="218" y="80"/>
              </a:cxn>
              <a:cxn ang="0">
                <a:pos x="167" y="63"/>
              </a:cxn>
              <a:cxn ang="0">
                <a:pos x="117" y="47"/>
              </a:cxn>
              <a:cxn ang="0">
                <a:pos x="67" y="13"/>
              </a:cxn>
              <a:cxn ang="0">
                <a:pos x="0" y="5"/>
              </a:cxn>
            </a:cxnLst>
            <a:rect l="0" t="0" r="r" b="b"/>
            <a:pathLst>
              <a:path w="485" h="88">
                <a:moveTo>
                  <a:pt x="485" y="88"/>
                </a:moveTo>
                <a:cubicBezTo>
                  <a:pt x="396" y="85"/>
                  <a:pt x="307" y="85"/>
                  <a:pt x="218" y="80"/>
                </a:cubicBezTo>
                <a:cubicBezTo>
                  <a:pt x="212" y="80"/>
                  <a:pt x="173" y="65"/>
                  <a:pt x="167" y="63"/>
                </a:cubicBezTo>
                <a:cubicBezTo>
                  <a:pt x="150" y="57"/>
                  <a:pt x="117" y="47"/>
                  <a:pt x="117" y="47"/>
                </a:cubicBezTo>
                <a:cubicBezTo>
                  <a:pt x="100" y="36"/>
                  <a:pt x="84" y="24"/>
                  <a:pt x="67" y="13"/>
                </a:cubicBezTo>
                <a:cubicBezTo>
                  <a:pt x="48" y="0"/>
                  <a:pt x="0" y="5"/>
                  <a:pt x="0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5" name="Freeform 37"/>
          <p:cNvSpPr>
            <a:spLocks/>
          </p:cNvSpPr>
          <p:nvPr/>
        </p:nvSpPr>
        <p:spPr bwMode="auto">
          <a:xfrm>
            <a:off x="6135688" y="4254500"/>
            <a:ext cx="304800" cy="1017588"/>
          </a:xfrm>
          <a:custGeom>
            <a:avLst/>
            <a:gdLst/>
            <a:ahLst/>
            <a:cxnLst>
              <a:cxn ang="0">
                <a:pos x="175" y="0"/>
              </a:cxn>
              <a:cxn ang="0">
                <a:pos x="175" y="484"/>
              </a:cxn>
              <a:cxn ang="0">
                <a:pos x="109" y="584"/>
              </a:cxn>
              <a:cxn ang="0">
                <a:pos x="58" y="601"/>
              </a:cxn>
              <a:cxn ang="0">
                <a:pos x="0" y="617"/>
              </a:cxn>
            </a:cxnLst>
            <a:rect l="0" t="0" r="r" b="b"/>
            <a:pathLst>
              <a:path w="192" h="641">
                <a:moveTo>
                  <a:pt x="175" y="0"/>
                </a:moveTo>
                <a:cubicBezTo>
                  <a:pt x="180" y="164"/>
                  <a:pt x="192" y="321"/>
                  <a:pt x="175" y="484"/>
                </a:cubicBezTo>
                <a:cubicBezTo>
                  <a:pt x="173" y="498"/>
                  <a:pt x="119" y="578"/>
                  <a:pt x="109" y="584"/>
                </a:cubicBezTo>
                <a:cubicBezTo>
                  <a:pt x="94" y="594"/>
                  <a:pt x="75" y="595"/>
                  <a:pt x="58" y="601"/>
                </a:cubicBezTo>
                <a:cubicBezTo>
                  <a:pt x="50" y="604"/>
                  <a:pt x="0" y="641"/>
                  <a:pt x="0" y="6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6" name="AutoShape 38"/>
          <p:cNvSpPr>
            <a:spLocks noChangeArrowheads="1"/>
          </p:cNvSpPr>
          <p:nvPr/>
        </p:nvSpPr>
        <p:spPr bwMode="auto">
          <a:xfrm>
            <a:off x="4038600" y="914400"/>
            <a:ext cx="1371600" cy="757238"/>
          </a:xfrm>
          <a:prstGeom prst="curvedRightArrow">
            <a:avLst>
              <a:gd name="adj1" fmla="val 21250"/>
              <a:gd name="adj2" fmla="val 41250"/>
              <a:gd name="adj3" fmla="val 127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5486400" y="992188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400" b="1">
                <a:latin typeface="Symbol" pitchFamily="18" charset="2"/>
              </a:rPr>
              <a:t>W</a:t>
            </a: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2895600" y="58674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4556125" y="5903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L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5772150" y="6324600"/>
            <a:ext cx="337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Physics Today </a:t>
            </a:r>
            <a:r>
              <a:rPr lang="en-US" b="1"/>
              <a:t>59</a:t>
            </a:r>
            <a:r>
              <a:rPr lang="en-US"/>
              <a:t>(4), 43 (2006)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250825" y="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Turbulence is a state of a physical system with many degrees of freedom deviated far from equilibrium. It is irregular both in time and in space.</a:t>
            </a:r>
          </a:p>
        </p:txBody>
      </p:sp>
      <p:pic>
        <p:nvPicPr>
          <p:cNvPr id="7215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1575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819400" y="381000"/>
            <a:ext cx="376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Schramm-Loewner Evolution (SLE)</a:t>
            </a:r>
            <a:endParaRPr lang="en-GB"/>
          </a:p>
        </p:txBody>
      </p:sp>
      <p:pic>
        <p:nvPicPr>
          <p:cNvPr id="43011" name="Picture 3" descr="SL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90600"/>
            <a:ext cx="4826000" cy="1435100"/>
          </a:xfrm>
          <a:prstGeom prst="rect">
            <a:avLst/>
          </a:prstGeom>
          <a:noFill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622550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275013"/>
            <a:ext cx="36576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835525"/>
            <a:ext cx="79248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073525"/>
            <a:ext cx="1676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143000"/>
            <a:ext cx="15906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33400"/>
            <a:ext cx="2857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981200"/>
            <a:ext cx="42576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981200"/>
            <a:ext cx="15335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438400"/>
            <a:ext cx="5019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3124200"/>
            <a:ext cx="2314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3962400"/>
            <a:ext cx="10191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3962400"/>
            <a:ext cx="1057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5273675"/>
            <a:ext cx="6781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5" name="Picture 11" descr="kappa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53200" y="96838"/>
            <a:ext cx="2438400" cy="155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40005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9200"/>
            <a:ext cx="417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657600"/>
            <a:ext cx="39528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657600"/>
            <a:ext cx="4848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648200"/>
            <a:ext cx="59436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267200"/>
            <a:ext cx="5943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953000"/>
            <a:ext cx="449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4953000"/>
            <a:ext cx="762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2667000"/>
            <a:ext cx="79248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533400" y="6172200"/>
            <a:ext cx="437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What it has to do with turbulence?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6477000" cy="1239838"/>
          </a:xfrm>
          <a:prstGeom prst="rect">
            <a:avLst/>
          </a:prstGeom>
          <a:noFill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410200" y="3276600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C=</a:t>
            </a:r>
            <a:r>
              <a:rPr lang="el-GR"/>
              <a:t>ξ</a:t>
            </a:r>
            <a:r>
              <a:rPr lang="en-US"/>
              <a:t>(t)</a:t>
            </a:r>
            <a:endParaRPr lang="el-GR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49625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6096000"/>
            <a:ext cx="4953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38600"/>
            <a:ext cx="32289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419600"/>
            <a:ext cx="2457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4419600"/>
            <a:ext cx="31146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52400"/>
            <a:ext cx="407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609600"/>
            <a:ext cx="3086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228600"/>
            <a:ext cx="30480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7467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495800"/>
            <a:ext cx="3429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514600"/>
            <a:ext cx="5562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1" name="Picture 5" descr="SLE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52400"/>
            <a:ext cx="7010400" cy="2260600"/>
          </a:xfrm>
          <a:prstGeom prst="rect">
            <a:avLst/>
          </a:prstGeom>
          <a:noFill/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5410200"/>
            <a:ext cx="5334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" y="142875"/>
            <a:ext cx="83153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kap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5500"/>
            <a:ext cx="6477000" cy="4535488"/>
          </a:xfrm>
          <a:prstGeom prst="rect">
            <a:avLst/>
          </a:prstGeom>
          <a:noFill/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3962400" y="63246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</a:t>
            </a:r>
          </a:p>
        </p:txBody>
      </p:sp>
      <p:pic>
        <p:nvPicPr>
          <p:cNvPr id="952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838200"/>
            <a:ext cx="24447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24000"/>
            <a:ext cx="43862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8288" y="3048000"/>
            <a:ext cx="2525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876800"/>
            <a:ext cx="20097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5246" name="Group 14"/>
          <p:cNvGrpSpPr>
            <a:grpSpLocks noChangeAspect="1"/>
          </p:cNvGrpSpPr>
          <p:nvPr/>
        </p:nvGrpSpPr>
        <p:grpSpPr bwMode="auto">
          <a:xfrm>
            <a:off x="5257800" y="0"/>
            <a:ext cx="3886200" cy="2860675"/>
            <a:chOff x="3408" y="0"/>
            <a:chExt cx="2448" cy="1802"/>
          </a:xfrm>
        </p:grpSpPr>
        <p:sp>
          <p:nvSpPr>
            <p:cNvPr id="95245" name="AutoShape 13"/>
            <p:cNvSpPr>
              <a:spLocks noChangeAspect="1" noChangeArrowheads="1" noTextEdit="1"/>
            </p:cNvSpPr>
            <p:nvPr/>
          </p:nvSpPr>
          <p:spPr bwMode="auto">
            <a:xfrm>
              <a:off x="3408" y="0"/>
              <a:ext cx="2448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5247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08" y="0"/>
              <a:ext cx="2453" cy="1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5248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228600"/>
            <a:ext cx="26828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33400"/>
            <a:ext cx="9017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524000"/>
            <a:ext cx="69611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609600"/>
            <a:ext cx="30797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7" name="Picture 7" descr="clus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2438400"/>
            <a:ext cx="3581400" cy="3316288"/>
          </a:xfrm>
          <a:prstGeom prst="rect">
            <a:avLst/>
          </a:prstGeom>
          <a:noFill/>
        </p:spPr>
      </p:pic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505200"/>
            <a:ext cx="14160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2514600"/>
            <a:ext cx="31575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3429000"/>
            <a:ext cx="152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6019800"/>
            <a:ext cx="74755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9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4724400"/>
            <a:ext cx="4622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62088"/>
            <a:ext cx="739140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 descr="an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170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"/>
            <a:ext cx="442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371600"/>
            <a:ext cx="71977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492500"/>
            <a:ext cx="73914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2209800"/>
            <a:ext cx="49006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46400"/>
            <a:ext cx="4800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800"/>
              <a:t>Different systems producing SLE</a:t>
            </a:r>
            <a:endParaRPr lang="en-GB" sz="28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2000"/>
              <a:t>Critical phenomena with local Hamiltonians </a:t>
            </a:r>
          </a:p>
          <a:p>
            <a:pPr algn="l" rtl="0"/>
            <a:r>
              <a:rPr lang="en-US" sz="2000"/>
              <a:t>Random walks, non necessarily local </a:t>
            </a:r>
          </a:p>
          <a:p>
            <a:pPr algn="l" rtl="0"/>
            <a:r>
              <a:rPr lang="en-US" sz="2000"/>
              <a:t>Inverse cascades in turbulence</a:t>
            </a:r>
            <a:endParaRPr lang="en-GB" sz="2000"/>
          </a:p>
          <a:p>
            <a:pPr algn="l" rtl="0"/>
            <a:r>
              <a:rPr lang="en-US" sz="2000"/>
              <a:t>Nodal lines of wave functions in chaotic systems </a:t>
            </a:r>
          </a:p>
          <a:p>
            <a:pPr algn="l" rtl="0"/>
            <a:r>
              <a:rPr lang="en-US" sz="2000"/>
              <a:t>Spin glasses </a:t>
            </a:r>
          </a:p>
          <a:p>
            <a:pPr algn="l" rtl="0"/>
            <a:r>
              <a:rPr lang="en-US" sz="2000"/>
              <a:t>Rocky coastlines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715963"/>
          </a:xfrm>
        </p:spPr>
        <p:txBody>
          <a:bodyPr/>
          <a:lstStyle/>
          <a:p>
            <a:r>
              <a:rPr lang="en-US" sz="2800"/>
              <a:t>Conclusion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860742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400"/>
              <a:t>Inverse cascades seems to be scale invariant.</a:t>
            </a:r>
          </a:p>
          <a:p>
            <a:pPr algn="l" rtl="0"/>
            <a:endParaRPr lang="en-US" sz="2400"/>
          </a:p>
          <a:p>
            <a:pPr algn="l" rtl="0"/>
            <a:r>
              <a:rPr lang="en-US" sz="2400"/>
              <a:t>Within experimental accuracy, isolines of advected quantities</a:t>
            </a:r>
          </a:p>
          <a:p>
            <a:pPr algn="l" rtl="0"/>
            <a:r>
              <a:rPr lang="en-US" sz="2400"/>
              <a:t> are conformal invariant (SLE) in turbulent inverse cascades.</a:t>
            </a:r>
          </a:p>
          <a:p>
            <a:pPr algn="l" rtl="0"/>
            <a:endParaRPr lang="en-US" sz="2400"/>
          </a:p>
          <a:p>
            <a:pPr algn="l" rtl="0"/>
            <a:r>
              <a:rPr lang="en-US" sz="2400"/>
              <a:t>                                 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914400" y="2286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Energy cascade and Kolmogorov scaling</a:t>
            </a:r>
          </a:p>
        </p:txBody>
      </p:sp>
      <p:pic>
        <p:nvPicPr>
          <p:cNvPr id="6555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3048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5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51244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5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114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59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6172200"/>
            <a:ext cx="35814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62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953000"/>
            <a:ext cx="6705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64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124200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65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914400"/>
            <a:ext cx="60198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66" name="Picture 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1828800"/>
            <a:ext cx="21336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24800" cy="411162"/>
          </a:xfrm>
        </p:spPr>
        <p:txBody>
          <a:bodyPr/>
          <a:lstStyle/>
          <a:p>
            <a:r>
              <a:rPr lang="en-US" sz="2400"/>
              <a:t>Lack of scale-invariance in direct turbulent cascades</a:t>
            </a:r>
          </a:p>
        </p:txBody>
      </p:sp>
      <p:pic>
        <p:nvPicPr>
          <p:cNvPr id="15365" name="Picture 5" descr="z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05200"/>
            <a:ext cx="4038600" cy="2557463"/>
          </a:xfrm>
          <a:prstGeom prst="rect">
            <a:avLst/>
          </a:prstGeom>
          <a:noFill/>
        </p:spPr>
      </p:pic>
      <p:pic>
        <p:nvPicPr>
          <p:cNvPr id="15366" name="Picture 6" descr="veldifpd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74838"/>
            <a:ext cx="4800600" cy="4183062"/>
          </a:xfrm>
          <a:prstGeom prst="rect">
            <a:avLst/>
          </a:prstGeom>
          <a:noFill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101850"/>
            <a:ext cx="3276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106488"/>
            <a:ext cx="4648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 descr="fig6_p3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06613"/>
            <a:ext cx="6172200" cy="475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531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Euler equation in 2d describes transport of vorticity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19200"/>
            <a:ext cx="1930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286000"/>
            <a:ext cx="33162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657600"/>
            <a:ext cx="3989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876800"/>
            <a:ext cx="57324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886200" cy="609600"/>
          </a:xfrm>
        </p:spPr>
        <p:txBody>
          <a:bodyPr/>
          <a:lstStyle/>
          <a:p>
            <a:pPr rtl="0"/>
            <a:r>
              <a:rPr lang="en-US" sz="1800"/>
              <a:t>Family of transport-type equations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14400"/>
            <a:ext cx="3276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124200"/>
            <a:ext cx="5029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057400"/>
            <a:ext cx="3989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1905000" y="4267200"/>
            <a:ext cx="4229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m=2   Navier-Stokes </a:t>
            </a:r>
          </a:p>
          <a:p>
            <a:pPr algn="l" rtl="0"/>
            <a:r>
              <a:rPr lang="en-US"/>
              <a:t>m=1   Surface quasi-geostrophic model,</a:t>
            </a:r>
          </a:p>
          <a:p>
            <a:pPr algn="l" rtl="0"/>
            <a:r>
              <a:rPr lang="en-US"/>
              <a:t>m=-2  Charney-Hasegawa-Mima model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914400" y="57912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Electrostatic analogy: Coulomb law in d=4-m dimensions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2667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1000"/>
            <a:ext cx="5257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990600"/>
            <a:ext cx="40386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2286000"/>
            <a:ext cx="54102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191000"/>
            <a:ext cx="86106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1752600"/>
            <a:ext cx="35290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3810000"/>
            <a:ext cx="16017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4800600"/>
            <a:ext cx="2743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6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5722938"/>
            <a:ext cx="72390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6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6149975"/>
            <a:ext cx="18288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22406</TotalTime>
  <Words>305</Words>
  <Application>Microsoft Office PowerPoint</Application>
  <PresentationFormat>On-screen Show (4:3)</PresentationFormat>
  <Paragraphs>87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Times New Roman</vt:lpstr>
      <vt:lpstr>Comic Sans MS</vt:lpstr>
      <vt:lpstr>Wingdings</vt:lpstr>
      <vt:lpstr>Default Design</vt:lpstr>
      <vt:lpstr>Symmetries of turbulent state  </vt:lpstr>
      <vt:lpstr>Slide 2</vt:lpstr>
      <vt:lpstr>Slide 3</vt:lpstr>
      <vt:lpstr>Slide 4</vt:lpstr>
      <vt:lpstr>Lack of scale-invariance in direct turbulent cascades</vt:lpstr>
      <vt:lpstr>Slide 6</vt:lpstr>
      <vt:lpstr>Slide 7</vt:lpstr>
      <vt:lpstr>Family of transport-type equations</vt:lpstr>
      <vt:lpstr>Slide 9</vt:lpstr>
      <vt:lpstr>Slide 10</vt:lpstr>
      <vt:lpstr>Slide 11</vt:lpstr>
      <vt:lpstr>Slide 12</vt:lpstr>
      <vt:lpstr>Slide 13</vt:lpstr>
      <vt:lpstr>Small-scale forcing – inverse cascades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Different systems producing SLE</vt:lpstr>
      <vt:lpstr>Conclusion</vt:lpstr>
    </vt:vector>
  </TitlesOfParts>
  <Company>Weizmann Institute of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Rare events in turbulence</dc:title>
  <dc:creator>fnfal</dc:creator>
  <cp:lastModifiedBy>ASUS</cp:lastModifiedBy>
  <cp:revision>119</cp:revision>
  <dcterms:created xsi:type="dcterms:W3CDTF">2007-05-18T08:38:23Z</dcterms:created>
  <dcterms:modified xsi:type="dcterms:W3CDTF">2009-05-08T15:36:23Z</dcterms:modified>
</cp:coreProperties>
</file>