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44"/>
  </p:notesMasterIdLst>
  <p:sldIdLst>
    <p:sldId id="300" r:id="rId2"/>
    <p:sldId id="281" r:id="rId3"/>
    <p:sldId id="277" r:id="rId4"/>
    <p:sldId id="318" r:id="rId5"/>
    <p:sldId id="319" r:id="rId6"/>
    <p:sldId id="321" r:id="rId7"/>
    <p:sldId id="301" r:id="rId8"/>
    <p:sldId id="320" r:id="rId9"/>
    <p:sldId id="280" r:id="rId10"/>
    <p:sldId id="278" r:id="rId11"/>
    <p:sldId id="279" r:id="rId12"/>
    <p:sldId id="309" r:id="rId13"/>
    <p:sldId id="302" r:id="rId14"/>
    <p:sldId id="303" r:id="rId15"/>
    <p:sldId id="310" r:id="rId16"/>
    <p:sldId id="311" r:id="rId17"/>
    <p:sldId id="284" r:id="rId18"/>
    <p:sldId id="313" r:id="rId19"/>
    <p:sldId id="314" r:id="rId20"/>
    <p:sldId id="286" r:id="rId21"/>
    <p:sldId id="291" r:id="rId22"/>
    <p:sldId id="285" r:id="rId23"/>
    <p:sldId id="295" r:id="rId24"/>
    <p:sldId id="315" r:id="rId25"/>
    <p:sldId id="293" r:id="rId26"/>
    <p:sldId id="299" r:id="rId27"/>
    <p:sldId id="304" r:id="rId28"/>
    <p:sldId id="296" r:id="rId29"/>
    <p:sldId id="306" r:id="rId30"/>
    <p:sldId id="305" r:id="rId31"/>
    <p:sldId id="297" r:id="rId32"/>
    <p:sldId id="307" r:id="rId33"/>
    <p:sldId id="324" r:id="rId34"/>
    <p:sldId id="316" r:id="rId35"/>
    <p:sldId id="317" r:id="rId36"/>
    <p:sldId id="294" r:id="rId37"/>
    <p:sldId id="325" r:id="rId38"/>
    <p:sldId id="282" r:id="rId39"/>
    <p:sldId id="312" r:id="rId40"/>
    <p:sldId id="322" r:id="rId41"/>
    <p:sldId id="323" r:id="rId42"/>
    <p:sldId id="30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8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4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3E485-EE1C-8D4F-AAE2-1855A728AA68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57E3E-8DED-6F4F-BA6A-05CE6445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99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C36C2-61A5-6D46-9E14-287BE3902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65A87-0A3E-684E-8E7F-0BD0FC14F042}" type="datetimeFigureOut">
              <a:rPr lang="en-US" smtClean="0"/>
              <a:t>10/14/2014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048D5-8C96-3646-AD4D-2AEAA82A4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98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Has BICEP2 Detected Gravitational Waves from the Early Universe?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759199"/>
            <a:ext cx="6400800" cy="2383367"/>
          </a:xfrm>
        </p:spPr>
        <p:txBody>
          <a:bodyPr/>
          <a:lstStyle/>
          <a:p>
            <a:r>
              <a:rPr lang="en-US" dirty="0" smtClean="0"/>
              <a:t>David Spergel</a:t>
            </a:r>
          </a:p>
          <a:p>
            <a:r>
              <a:rPr lang="en-US" dirty="0" smtClean="0"/>
              <a:t>Work with Raphael </a:t>
            </a:r>
            <a:r>
              <a:rPr lang="en-US" dirty="0" err="1" smtClean="0"/>
              <a:t>Flauger</a:t>
            </a:r>
            <a:r>
              <a:rPr lang="en-US" dirty="0" smtClean="0"/>
              <a:t> (IAS/NYU) and Colin Hill  (Princeton)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0325" y="2609850"/>
            <a:ext cx="349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(Or have they just seen </a:t>
            </a:r>
            <a:r>
              <a:rPr lang="en-US" dirty="0" err="1" smtClean="0"/>
              <a:t>schmutz</a:t>
            </a:r>
            <a:r>
              <a:rPr lang="en-US" dirty="0" smtClean="0"/>
              <a:t>?)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2794000"/>
            <a:ext cx="9525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200" y="4368800"/>
            <a:ext cx="1016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Heroic Science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42232"/>
            <a:ext cx="7063383" cy="43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74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8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64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9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Dependence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5102373" cy="427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01" y="1812834"/>
            <a:ext cx="4133345" cy="296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46" y="5613400"/>
            <a:ext cx="51181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5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BICEP Team’s Estimate of Dust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307" r="938" b="3763"/>
          <a:stretch/>
        </p:blipFill>
        <p:spPr>
          <a:xfrm>
            <a:off x="1744133" y="1616075"/>
            <a:ext cx="5266266" cy="3802592"/>
          </a:xfrm>
        </p:spPr>
      </p:pic>
      <p:pic>
        <p:nvPicPr>
          <p:cNvPr id="13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5181" t="-16370" r="-56749" b="-114876"/>
          <a:stretch/>
        </p:blipFill>
        <p:spPr>
          <a:xfrm>
            <a:off x="956804" y="5418667"/>
            <a:ext cx="10873514" cy="2333095"/>
          </a:xfrm>
        </p:spPr>
      </p:pic>
    </p:spTree>
    <p:extLst>
      <p:ext uri="{BB962C8B-B14F-4D97-AF65-F5344CB8AC3E}">
        <p14:creationId xmlns:p14="http://schemas.microsoft.com/office/powerpoint/2010/main" val="10839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2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32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2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3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082"/>
            <a:ext cx="6009523" cy="394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ignal-Detection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121" y="3080241"/>
            <a:ext cx="3633879" cy="3777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374" y="387239"/>
            <a:ext cx="78836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 was immediately doubtful about this result…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3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5" y="0"/>
            <a:ext cx="8161867" cy="4480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8167"/>
            <a:ext cx="9144000" cy="30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0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Glimpse into the universe in its first 10</a:t>
            </a:r>
            <a:r>
              <a:rPr lang="en-US" sz="3600" baseline="30000" dirty="0" smtClean="0"/>
              <a:t>-30 </a:t>
            </a:r>
            <a:r>
              <a:rPr lang="en-US" dirty="0" smtClean="0"/>
              <a:t>s</a:t>
            </a:r>
          </a:p>
          <a:p>
            <a:r>
              <a:rPr lang="en-US" dirty="0" smtClean="0"/>
              <a:t>Probe of physics near the Planck Scale</a:t>
            </a:r>
          </a:p>
          <a:p>
            <a:r>
              <a:rPr lang="en-US" dirty="0" smtClean="0"/>
              <a:t>Direct evidence for gravitons and quantum nature of gravitational field</a:t>
            </a:r>
          </a:p>
          <a:p>
            <a:r>
              <a:rPr lang="en-US" dirty="0" smtClean="0"/>
              <a:t>Open up a new area of cosmology</a:t>
            </a:r>
          </a:p>
          <a:p>
            <a:r>
              <a:rPr lang="en-US" dirty="0" smtClean="0"/>
              <a:t>Potentially, most important new physics results of this century!</a:t>
            </a:r>
          </a:p>
        </p:txBody>
      </p:sp>
    </p:spTree>
    <p:extLst>
      <p:ext uri="{BB962C8B-B14F-4D97-AF65-F5344CB8AC3E}">
        <p14:creationId xmlns:p14="http://schemas.microsoft.com/office/powerpoint/2010/main" val="13206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Planck has shown dust is highly polarized…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613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2204" y="6381696"/>
            <a:ext cx="356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1405.0871 Planck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Polarized Dust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14596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Polarization fractions up to 20% at high galactic latitude</a:t>
            </a:r>
          </a:p>
          <a:p>
            <a:r>
              <a:rPr lang="en-US" dirty="0" smtClean="0"/>
              <a:t>Correlates with synchrotron (known from WMAP data but even clearer with Planck)</a:t>
            </a:r>
          </a:p>
          <a:p>
            <a:r>
              <a:rPr lang="en-US" dirty="0" smtClean="0"/>
              <a:t>Correlates with starlight polarization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796" y="2188803"/>
            <a:ext cx="4149873" cy="3139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1706" y="5762114"/>
            <a:ext cx="292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Planck Team:1405.0874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vs. CMB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2100" y="64389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Flauger</a:t>
            </a:r>
            <a:r>
              <a:rPr lang="en-US" dirty="0" smtClean="0"/>
              <a:t>, Hill and DNS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3500" y="5346700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BICEP2 x BICEP2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3300" y="4341088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BICEP1 x BICEP2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6533" y="5205175"/>
            <a:ext cx="4381500" cy="14773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Can’t distinguish between the two based on BICEP data alone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Level of polarization need typical for high galactic latitude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p ~0.1)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This is NOT a 5.9 sigma detection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0267"/>
            <a:ext cx="4838189" cy="3494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193" y="1417638"/>
            <a:ext cx="3672473" cy="26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Index of Signal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13565" cy="4525963"/>
          </a:xfrm>
        </p:spPr>
        <p:txBody>
          <a:bodyPr/>
          <a:lstStyle/>
          <a:p>
            <a:r>
              <a:rPr lang="en-US" dirty="0" smtClean="0"/>
              <a:t>Should use proper errors</a:t>
            </a:r>
          </a:p>
          <a:p>
            <a:r>
              <a:rPr lang="en-US" dirty="0" smtClean="0"/>
              <a:t>Include CMB Lensing signal</a:t>
            </a:r>
          </a:p>
          <a:p>
            <a:r>
              <a:rPr lang="en-US" dirty="0" smtClean="0"/>
              <a:t>Include synch + dust correlations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692" y="1417638"/>
            <a:ext cx="49911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7999" y="6126163"/>
            <a:ext cx="323003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Dust and GW differ by less than 1 sigma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Problematic BICEP Paper Figure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269" r="13269"/>
          <a:stretch/>
        </p:blipFill>
        <p:spPr>
          <a:xfrm>
            <a:off x="4646612" y="2174875"/>
            <a:ext cx="4040188" cy="3951288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13" y="2174875"/>
            <a:ext cx="4041775" cy="4413995"/>
          </a:xfrm>
        </p:spPr>
        <p:txBody>
          <a:bodyPr/>
          <a:lstStyle/>
          <a:p>
            <a:r>
              <a:rPr lang="en-US" dirty="0" smtClean="0"/>
              <a:t>Doesn’t include lensing contribution</a:t>
            </a:r>
          </a:p>
          <a:p>
            <a:r>
              <a:rPr lang="en-US" dirty="0" smtClean="0"/>
              <a:t>Auto-correlation assume polarizations of 5% and are missing small scale power (for most templates)</a:t>
            </a:r>
          </a:p>
          <a:p>
            <a:r>
              <a:rPr lang="en-US" dirty="0" smtClean="0"/>
              <a:t>Cross-correlations assume “perfect”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68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Polarization Fraction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06" y="1417638"/>
            <a:ext cx="4651913" cy="4632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2204" y="6381696"/>
            <a:ext cx="356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1405.0871 Planck Collaboration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419" y="1769533"/>
            <a:ext cx="3632200" cy="293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7333" y="5147733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is highly polarized in synchrotron (30%) and required polarization fraction ~10% is typical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BICEP2 Dust Estimates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3800"/>
            <a:ext cx="424732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054849"/>
            <a:ext cx="4241800" cy="283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892804" y="219303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5638800"/>
            <a:ext cx="2171700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900" y="5283200"/>
            <a:ext cx="3048000" cy="109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00" y="5638800"/>
            <a:ext cx="5753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0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BICEP2 Dust Models reconsidered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DDM2 and DDM1 need to be corrected to proper polarization fraction for region</a:t>
            </a:r>
          </a:p>
          <a:p>
            <a:r>
              <a:rPr lang="en-US" dirty="0" smtClean="0"/>
              <a:t>LSS and BSA should be scaled to proper polarization for this part of sky (instructions on model say scale from 3.6%)</a:t>
            </a:r>
          </a:p>
          <a:p>
            <a:r>
              <a:rPr lang="en-US" dirty="0" smtClean="0"/>
              <a:t>PSM should be run in “simulation” mode and the maximum polarization fraction set to 20%</a:t>
            </a:r>
          </a:p>
          <a:p>
            <a:r>
              <a:rPr lang="en-US" dirty="0" smtClean="0"/>
              <a:t>FDS model assumes uniform field with rather arbitrary direction (Q=U)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95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BICEP2 Auto-correlations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25522"/>
            <a:ext cx="83820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Data Driven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0566"/>
            <a:ext cx="9144000" cy="3155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933" y="4978400"/>
            <a:ext cx="562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Polarization direction from starlight measurements in region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Polarization fraction from Boulanger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5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Story of March 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0"/>
            <a:ext cx="5971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01800"/>
          </a:xfrm>
        </p:spPr>
        <p:txBody>
          <a:bodyPr/>
          <a:lstStyle/>
          <a:p>
            <a:r>
              <a:rPr lang="en-US" dirty="0" smtClean="0"/>
              <a:t>Cross-correlations require an accurate template.  Otherwise the cross-correlation leads to an underestimate of the signal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4318000"/>
            <a:ext cx="46101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65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BICEP2 Cross-correlations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417638"/>
            <a:ext cx="60198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Our List in June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BICEP2 team should release their maps (and transfer functions) and their systematics paper</a:t>
            </a:r>
          </a:p>
          <a:p>
            <a:r>
              <a:rPr lang="en-US" dirty="0" smtClean="0"/>
              <a:t>Planck team will likely announce their analysis of the polarization fraction in the region</a:t>
            </a:r>
            <a:r>
              <a:rPr lang="en-US" sz="4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4800" dirty="0" smtClean="0"/>
          </a:p>
          <a:p>
            <a:r>
              <a:rPr lang="en-US" dirty="0" smtClean="0"/>
              <a:t>If this is a low polarization fraction region, then the combination of the data sets will point towards discovery  				</a:t>
            </a:r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</a:p>
          <a:p>
            <a:r>
              <a:rPr lang="en-US" dirty="0" smtClean="0"/>
              <a:t>If this is a high polarization fraction region, BICEP2 will have provided the best upper limit on B modes (but should modify their claims)</a:t>
            </a:r>
            <a:r>
              <a:rPr lang="en-US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245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317500"/>
            <a:ext cx="66675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Planck Data</a:t>
            </a:r>
            <a:endParaRPr lang="en-US" dirty="0"/>
          </a:p>
        </p:txBody>
      </p:sp>
      <p:pic>
        <p:nvPicPr>
          <p:cNvPr id="4" name="Picture 3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3" y="1882273"/>
            <a:ext cx="7670389" cy="46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3" y="1087854"/>
            <a:ext cx="8653306" cy="52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on BICEP Claim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Planck has seen a dust signal in the region consistent with dust explaining ALL of the BICEP2 detection</a:t>
            </a:r>
          </a:p>
          <a:p>
            <a:r>
              <a:rPr lang="en-US" dirty="0" smtClean="0"/>
              <a:t>If the signal was all cosmological, then Planck would have seen nothing.</a:t>
            </a:r>
          </a:p>
          <a:p>
            <a:r>
              <a:rPr lang="en-US" dirty="0" smtClean="0"/>
              <a:t>DETECTION AWAITS MORE DATA AT OTHER FREQUENCIES IN CLEANER PARTS OF THE SKY!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6067" t="-11842" r="-3817" b="-10725"/>
          <a:stretch/>
        </p:blipFill>
        <p:spPr>
          <a:xfrm>
            <a:off x="457200" y="1600200"/>
            <a:ext cx="8229600" cy="4986099"/>
          </a:xfr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15801"/>
            <a:ext cx="3626830" cy="377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719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Hopefully, future experiments will </a:t>
            </a:r>
            <a:br>
              <a:rPr lang="en-US" dirty="0" smtClean="0"/>
            </a:br>
            <a:r>
              <a:rPr lang="en-US" dirty="0" smtClean="0"/>
              <a:t>detect Primordial Gravitational Waves</a:t>
            </a:r>
            <a:endParaRPr lang="en-US" dirty="0"/>
          </a:p>
        </p:txBody>
      </p:sp>
      <p:pic>
        <p:nvPicPr>
          <p:cNvPr id="798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4673600"/>
            <a:ext cx="31115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3390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5369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600200"/>
            <a:ext cx="32845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5763"/>
            <a:ext cx="2184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58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045" b="-1986"/>
          <a:stretch/>
        </p:blipFill>
        <p:spPr>
          <a:xfrm>
            <a:off x="474134" y="592668"/>
            <a:ext cx="8229600" cy="5757332"/>
          </a:xfrm>
        </p:spPr>
      </p:pic>
    </p:spTree>
    <p:extLst>
      <p:ext uri="{BB962C8B-B14F-4D97-AF65-F5344CB8AC3E}">
        <p14:creationId xmlns:p14="http://schemas.microsoft.com/office/powerpoint/2010/main" val="173751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90500"/>
            <a:ext cx="87249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4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SS_2014_Landsca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933" y="0"/>
            <a:ext cx="11639847" cy="6858000"/>
          </a:xfrm>
          <a:prstGeom prst="rect">
            <a:avLst/>
          </a:prstGeom>
        </p:spPr>
      </p:pic>
      <p:pic>
        <p:nvPicPr>
          <p:cNvPr id="5" name="Picture 4" descr="CLASS_bmode_sensitiv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3021" y="1358150"/>
            <a:ext cx="6971392" cy="4357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06147" y="247763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 GHz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7850" y="218914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90 GHz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6492" y="179159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90 GHz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4804" y="1358149"/>
            <a:ext cx="1135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150 GHz +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220 GHz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65980"/>
            <a:ext cx="5337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Cosmology Large Angular Scale Surveyor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(CLASS)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xie_foreground_e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1" y="1416696"/>
            <a:ext cx="8089900" cy="5715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477681" y="0"/>
            <a:ext cx="726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PIXIE: 400 Spectral channels spanning 2.5 decades in frequency!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42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8997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Gravitational Waves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During inflation, any massive field experiences quantum fluctuations.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This process generates fluctuations in the gravitons at the </a:t>
            </a:r>
            <a:r>
              <a:rPr lang="en-US" dirty="0" err="1" smtClean="0">
                <a:cs typeface="+mn-cs"/>
              </a:rPr>
              <a:t>deSitter</a:t>
            </a:r>
            <a:r>
              <a:rPr lang="en-US" dirty="0" smtClean="0">
                <a:cs typeface="+mn-cs"/>
              </a:rPr>
              <a:t> temperature:</a:t>
            </a:r>
          </a:p>
        </p:txBody>
      </p:sp>
      <p:pic>
        <p:nvPicPr>
          <p:cNvPr id="4198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71963"/>
            <a:ext cx="43180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Nearly Scale Invariant Fluctuations</a:t>
            </a:r>
          </a:p>
        </p:txBody>
      </p:sp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914400" y="4343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4915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55118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35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-196850"/>
            <a:ext cx="62325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2971800"/>
            <a:ext cx="72437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2971800"/>
            <a:ext cx="72437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Line 4"/>
          <p:cNvSpPr>
            <a:spLocks noChangeShapeType="1"/>
          </p:cNvSpPr>
          <p:nvPr/>
        </p:nvSpPr>
        <p:spPr bwMode="auto">
          <a:xfrm rot="10800000" flipH="1">
            <a:off x="1498600" y="2281238"/>
            <a:ext cx="1582738" cy="8985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rot="10800000">
            <a:off x="5532438" y="2301875"/>
            <a:ext cx="1630362" cy="86518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013325"/>
            <a:ext cx="771525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7"/>
          <p:cNvSpPr>
            <a:spLocks/>
          </p:cNvSpPr>
          <p:nvPr/>
        </p:nvSpPr>
        <p:spPr bwMode="auto">
          <a:xfrm>
            <a:off x="438150" y="3605213"/>
            <a:ext cx="352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500">
                <a:cs typeface="Gill Sans" charset="0"/>
              </a:rPr>
              <a:t>E</a:t>
            </a:r>
          </a:p>
        </p:txBody>
      </p:sp>
      <p:sp>
        <p:nvSpPr>
          <p:cNvPr id="55304" name="Rectangle 8"/>
          <p:cNvSpPr>
            <a:spLocks/>
          </p:cNvSpPr>
          <p:nvPr/>
        </p:nvSpPr>
        <p:spPr bwMode="auto">
          <a:xfrm>
            <a:off x="525463" y="5475288"/>
            <a:ext cx="38576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500">
                <a:cs typeface="Gill Sans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255497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Inflationary Predictions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ü"/>
              <a:defRPr/>
            </a:pPr>
            <a:r>
              <a:rPr lang="en-US" smtClean="0">
                <a:cs typeface="+mn-cs"/>
              </a:rPr>
              <a:t>Flat Universe</a:t>
            </a:r>
          </a:p>
          <a:p>
            <a:pPr eaLnBrk="1" hangingPunct="1">
              <a:buFont typeface="Wingdings" charset="0"/>
              <a:buChar char="ü"/>
              <a:defRPr/>
            </a:pPr>
            <a:r>
              <a:rPr lang="en-US" smtClean="0">
                <a:cs typeface="+mn-cs"/>
              </a:rPr>
              <a:t>Nearly Scale Invariant Fluctuations</a:t>
            </a:r>
          </a:p>
          <a:p>
            <a:pPr eaLnBrk="1" hangingPunct="1">
              <a:buFont typeface="Wingdings" charset="0"/>
              <a:buChar char="ü"/>
              <a:defRPr/>
            </a:pPr>
            <a:r>
              <a:rPr lang="en-US" smtClean="0">
                <a:cs typeface="+mn-cs"/>
              </a:rPr>
              <a:t>Gaussian Fluctuations</a:t>
            </a:r>
          </a:p>
          <a:p>
            <a:pPr eaLnBrk="1" hangingPunct="1">
              <a:buFont typeface="Wingdings" charset="0"/>
              <a:buChar char="ü"/>
              <a:defRPr/>
            </a:pPr>
            <a:r>
              <a:rPr lang="en-US" smtClean="0">
                <a:cs typeface="+mn-cs"/>
              </a:rPr>
              <a:t>Adiabatic Fluctuations</a:t>
            </a:r>
          </a:p>
          <a:p>
            <a:pPr eaLnBrk="1" hangingPunct="1">
              <a:buFont typeface="Wingdings" charset="0"/>
              <a:buChar char="ü"/>
              <a:defRPr/>
            </a:pPr>
            <a:r>
              <a:rPr lang="en-US" smtClean="0">
                <a:cs typeface="+mn-cs"/>
              </a:rPr>
              <a:t>Superhorizon Fluctuations</a:t>
            </a:r>
          </a:p>
          <a:p>
            <a:pPr eaLnBrk="1" hangingPunct="1">
              <a:buFont typeface="Wingdings" charset="0"/>
              <a:buChar char="Ø"/>
              <a:defRPr/>
            </a:pPr>
            <a:r>
              <a:rPr lang="en-US" b="1" i="1" smtClean="0">
                <a:solidFill>
                  <a:schemeClr val="folHlink"/>
                </a:solidFill>
                <a:cs typeface="+mn-cs"/>
              </a:rPr>
              <a:t>Gravity Waves</a:t>
            </a: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71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39" y="785813"/>
            <a:ext cx="8143875" cy="584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8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241</TotalTime>
  <Words>580</Words>
  <Application>Microsoft Office PowerPoint</Application>
  <PresentationFormat>On-screen Show (4:3)</PresentationFormat>
  <Paragraphs>87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Calibri</vt:lpstr>
      <vt:lpstr>Gill Sans</vt:lpstr>
      <vt:lpstr>Times</vt:lpstr>
      <vt:lpstr>Wingdings</vt:lpstr>
      <vt:lpstr>Zapf Dingbats</vt:lpstr>
      <vt:lpstr>Black</vt:lpstr>
      <vt:lpstr>Has BICEP2 Detected Gravitational Waves from the Early Universe?</vt:lpstr>
      <vt:lpstr>Why is this important?</vt:lpstr>
      <vt:lpstr>Big Story of March 18</vt:lpstr>
      <vt:lpstr>PowerPoint Presentation</vt:lpstr>
      <vt:lpstr>Gravitational Waves </vt:lpstr>
      <vt:lpstr>Nearly Scale Invariant Fluctuations</vt:lpstr>
      <vt:lpstr>PowerPoint Presentation</vt:lpstr>
      <vt:lpstr>Inflationary Predictions</vt:lpstr>
      <vt:lpstr>PowerPoint Presentation</vt:lpstr>
      <vt:lpstr>Heroic Science</vt:lpstr>
      <vt:lpstr>PowerPoint Presentation</vt:lpstr>
      <vt:lpstr>PowerPoint Presentation</vt:lpstr>
      <vt:lpstr>Spectral Dependence</vt:lpstr>
      <vt:lpstr>BICEP Team’s Estimate of Dust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Planck has shown dust is highly polarized…</vt:lpstr>
      <vt:lpstr>Properties of Polarized Dust</vt:lpstr>
      <vt:lpstr>Dust vs. CMB</vt:lpstr>
      <vt:lpstr>Spectral Index of Signal</vt:lpstr>
      <vt:lpstr>Problematic BICEP Paper Figure</vt:lpstr>
      <vt:lpstr>Typical Polarization Fraction</vt:lpstr>
      <vt:lpstr>BICEP2 Dust Estimates</vt:lpstr>
      <vt:lpstr>BICEP2 Dust Models reconsidered</vt:lpstr>
      <vt:lpstr>BICEP2 Auto-correlations</vt:lpstr>
      <vt:lpstr>Our Data Driven Models</vt:lpstr>
      <vt:lpstr>Cross-correlations</vt:lpstr>
      <vt:lpstr>BICEP2 Cross-correlations</vt:lpstr>
      <vt:lpstr>Next Steps: Our List in June</vt:lpstr>
      <vt:lpstr>PowerPoint Presentation</vt:lpstr>
      <vt:lpstr>New Planck Data</vt:lpstr>
      <vt:lpstr>PowerPoint Presentation</vt:lpstr>
      <vt:lpstr>Conclusion on BICEP Claim</vt:lpstr>
      <vt:lpstr>Constraints on r</vt:lpstr>
      <vt:lpstr>Hopefully, future experiments will  detect Primordial Gravitational Waves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Epochs of Acceleration: Inflation and Dark Energy</dc:title>
  <dc:creator>David Spergel</dc:creator>
  <cp:lastModifiedBy>vaughn</cp:lastModifiedBy>
  <cp:revision>26</cp:revision>
  <dcterms:created xsi:type="dcterms:W3CDTF">2014-06-01T16:38:20Z</dcterms:created>
  <dcterms:modified xsi:type="dcterms:W3CDTF">2014-10-14T14:58:14Z</dcterms:modified>
</cp:coreProperties>
</file>