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7" r:id="rId2"/>
    <p:sldId id="333" r:id="rId3"/>
    <p:sldId id="337" r:id="rId4"/>
    <p:sldId id="336" r:id="rId5"/>
    <p:sldId id="338" r:id="rId6"/>
    <p:sldId id="360" r:id="rId7"/>
    <p:sldId id="339" r:id="rId8"/>
    <p:sldId id="340" r:id="rId9"/>
    <p:sldId id="342" r:id="rId10"/>
    <p:sldId id="344" r:id="rId11"/>
    <p:sldId id="343" r:id="rId12"/>
    <p:sldId id="345" r:id="rId13"/>
    <p:sldId id="361" r:id="rId14"/>
    <p:sldId id="346" r:id="rId15"/>
    <p:sldId id="347" r:id="rId16"/>
    <p:sldId id="362" r:id="rId17"/>
    <p:sldId id="348" r:id="rId18"/>
    <p:sldId id="350" r:id="rId19"/>
    <p:sldId id="351" r:id="rId20"/>
    <p:sldId id="353" r:id="rId21"/>
    <p:sldId id="352" r:id="rId22"/>
    <p:sldId id="355" r:id="rId23"/>
    <p:sldId id="364" r:id="rId24"/>
    <p:sldId id="365" r:id="rId25"/>
    <p:sldId id="359" r:id="rId26"/>
    <p:sldId id="356" r:id="rId27"/>
    <p:sldId id="294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595" autoAdjust="0"/>
  </p:normalViewPr>
  <p:slideViewPr>
    <p:cSldViewPr>
      <p:cViewPr varScale="1">
        <p:scale>
          <a:sx n="36" d="100"/>
          <a:sy n="36" d="100"/>
        </p:scale>
        <p:origin x="-131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91"/>
    </p:cViewPr>
  </p:sorterViewPr>
  <p:notesViewPr>
    <p:cSldViewPr>
      <p:cViewPr varScale="1">
        <p:scale>
          <a:sx n="44" d="100"/>
          <a:sy n="44" d="100"/>
        </p:scale>
        <p:origin x="-1478" y="-77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81D4C-112B-4B11-AD81-7AE71B88A95E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AFE32-A836-4DFC-9232-609A5E824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43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6BEC-92B1-4EEF-8994-11F71887B0A2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84523-55C0-401E-A6AB-7C0E9A592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4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1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Physicists love symmetries.</a:t>
            </a:r>
          </a:p>
          <a:p>
            <a:r>
              <a:rPr lang="en-US" dirty="0" smtClean="0"/>
              <a:t>First we learned about global symmetries.</a:t>
            </a:r>
          </a:p>
          <a:p>
            <a:r>
              <a:rPr lang="en-US" dirty="0" smtClean="0"/>
              <a:t>Then we were taught that gauge symmetries</a:t>
            </a:r>
            <a:r>
              <a:rPr lang="en-US" baseline="0" dirty="0" smtClean="0"/>
              <a:t> are better – separate symmetry in each point in space time.</a:t>
            </a:r>
          </a:p>
          <a:p>
            <a:r>
              <a:rPr lang="en-US" baseline="0" dirty="0" smtClean="0"/>
              <a:t>In fact, global symmetries are not present in a theory of gravity at all and hence they are not “fundamental.”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more modern view is that gauge symmetries are not fundamental.  The same theory can have different presentations with different gauge symmetries. </a:t>
            </a:r>
            <a:r>
              <a:rPr lang="en-US" dirty="0" smtClean="0"/>
              <a:t> Gauge symmetries are not symmetries.</a:t>
            </a:r>
            <a:endParaRPr lang="en-US" baseline="0" dirty="0" smtClean="0"/>
          </a:p>
          <a:p>
            <a:r>
              <a:rPr lang="en-US" baseline="0" dirty="0" smtClean="0"/>
              <a:t>In this talk f</a:t>
            </a:r>
            <a:r>
              <a:rPr lang="en-US" dirty="0" smtClean="0"/>
              <a:t>ocus on global symmetries.  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an abstract definition.  No need for Lagrangian.  It is valid whether the symmetry is spontaneously broken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There could be other more subtle characteristics and lead to phase transitions.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4523-55C0-401E-A6AB-7C0E9A5920D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1688-C03A-40B7-B39E-E67437EB3E5E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DFCF-2F2E-4605-A1BB-40B8A9453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3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F9C8-21B6-4586-843D-E190421096DC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DFCF-2F2E-4605-A1BB-40B8A9453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57DB-CC4C-4153-81B1-8E92C807273B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DFCF-2F2E-4605-A1BB-40B8A9453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5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743B-BD62-4BC3-9E57-1F4858891FA2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DFCF-2F2E-4605-A1BB-40B8A9453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4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D44-9444-4D94-A14C-49E2A59C8B08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DFCF-2F2E-4605-A1BB-40B8A9453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B3D-6989-4EAD-98A1-A4C72108D5A3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DFCF-2F2E-4605-A1BB-40B8A9453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1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2AF9-CC9B-4B6B-B970-6A22909A1043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DFCF-2F2E-4605-A1BB-40B8A9453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1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7E26-4BD4-4CDA-AB6A-DB2363C7B5C1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DFCF-2F2E-4605-A1BB-40B8A9453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9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A2E0-F243-4BCC-87B1-1D853C7F18FC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DFCF-2F2E-4605-A1BB-40B8A9453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7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1B8E-668C-449C-BD38-2401E0040666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DFCF-2F2E-4605-A1BB-40B8A9453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C0A3-E71A-4003-8E2B-F8AD341C2A02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DFCF-2F2E-4605-A1BB-40B8A9453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4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2C1FB-1447-4338-A025-749220EBC65B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DFCF-2F2E-4605-A1BB-40B8A9453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4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9098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Generalized Global Symmetries</a:t>
            </a:r>
            <a:endParaRPr lang="en-US" i="1" dirty="0">
              <a:solidFill>
                <a:srgbClr val="00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527" y="2348880"/>
            <a:ext cx="8514946" cy="4176464"/>
          </a:xfrm>
        </p:spPr>
        <p:txBody>
          <a:bodyPr>
            <a:normAutofit fontScale="92500" lnSpcReduction="10000"/>
          </a:bodyPr>
          <a:lstStyle/>
          <a:p>
            <a:r>
              <a:rPr lang="sv-SE" sz="2800" dirty="0" smtClean="0"/>
              <a:t>Nathan Seiberg</a:t>
            </a:r>
          </a:p>
          <a:p>
            <a:r>
              <a:rPr lang="sv-SE" sz="2800" dirty="0" smtClean="0"/>
              <a:t>Institute for Advanced Study</a:t>
            </a:r>
            <a:endParaRPr lang="sv-SE" sz="2800" dirty="0"/>
          </a:p>
          <a:p>
            <a:endParaRPr lang="sv-SE" sz="2800" dirty="0" smtClean="0"/>
          </a:p>
          <a:p>
            <a:pPr algn="l"/>
            <a:endParaRPr lang="sv-SE" sz="2800" dirty="0" smtClean="0">
              <a:hlinkClick r:id=""/>
            </a:endParaRP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O. </a:t>
            </a:r>
            <a:r>
              <a:rPr lang="en-US" sz="2600" dirty="0">
                <a:solidFill>
                  <a:schemeClr val="tx2"/>
                </a:solidFill>
              </a:rPr>
              <a:t>Aharony, NS, </a:t>
            </a:r>
            <a:r>
              <a:rPr lang="en-US" sz="2600" dirty="0" smtClean="0">
                <a:solidFill>
                  <a:schemeClr val="tx2"/>
                </a:solidFill>
              </a:rPr>
              <a:t>Y. </a:t>
            </a:r>
            <a:r>
              <a:rPr lang="en-US" sz="2600" dirty="0">
                <a:solidFill>
                  <a:schemeClr val="tx2"/>
                </a:solidFill>
              </a:rPr>
              <a:t>Tachikawa, </a:t>
            </a:r>
            <a:r>
              <a:rPr lang="en-US" sz="2600" dirty="0" smtClean="0">
                <a:solidFill>
                  <a:schemeClr val="tx2"/>
                </a:solidFill>
              </a:rPr>
              <a:t>arXiv:1305.0318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S. Gukov, A. Kapustin, arXiv:1307.4793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A. Kapustin</a:t>
            </a:r>
            <a:r>
              <a:rPr lang="en-US" sz="2600" dirty="0">
                <a:solidFill>
                  <a:schemeClr val="tx2"/>
                </a:solidFill>
              </a:rPr>
              <a:t>, </a:t>
            </a:r>
            <a:r>
              <a:rPr lang="en-US" sz="2600" dirty="0" smtClean="0">
                <a:solidFill>
                  <a:schemeClr val="tx2"/>
                </a:solidFill>
              </a:rPr>
              <a:t>R. Thorngren</a:t>
            </a:r>
            <a:r>
              <a:rPr lang="en-US" sz="2600" dirty="0">
                <a:solidFill>
                  <a:schemeClr val="tx2"/>
                </a:solidFill>
              </a:rPr>
              <a:t>, arXiv:1308.2926, arXiv:1309.4721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A. Kapustin, NS, arXiv:1401.0740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D. Gaiotto, A. Kapustin, NS, B. Willett, to appear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Thank </a:t>
            </a:r>
            <a:r>
              <a:rPr lang="en-US" sz="2600" dirty="0" smtClean="0">
                <a:solidFill>
                  <a:schemeClr val="tx2"/>
                </a:solidFill>
              </a:rPr>
              <a:t>G. Moore, S. </a:t>
            </a:r>
            <a:r>
              <a:rPr lang="en-US" sz="2600" dirty="0" err="1" smtClean="0">
                <a:solidFill>
                  <a:schemeClr val="tx2"/>
                </a:solidFill>
              </a:rPr>
              <a:t>Razamat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48606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4: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2"/>
                        </a:solidFill>
                        <a:latin typeface="Cambria Math"/>
                      </a:rPr>
                      <m:t>S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gauge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theory with matter in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</m:oMath>
                </a14:m>
                <a:endParaRPr lang="en-US" sz="4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48606"/>
                <a:ext cx="8229600" cy="792162"/>
              </a:xfrm>
              <a:blipFill rotWithShape="1">
                <a:blip r:embed="rId3"/>
                <a:stretch>
                  <a:fillRect t="-46923" b="-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7624"/>
                <a:ext cx="8229600" cy="41776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The presence of the charged matter explicitly breaks the </a:t>
                </a:r>
                <a:r>
                  <a:rPr lang="en-US" sz="2400" dirty="0"/>
                  <a:t>electric one-form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symmetry.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Hence, there is no global one-form symmetry.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7624"/>
                <a:ext cx="8229600" cy="4177680"/>
              </a:xfrm>
              <a:blipFill rotWithShape="1">
                <a:blip r:embed="rId4"/>
                <a:stretch>
                  <a:fillRect l="-1111" t="-1168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2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48606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5: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2"/>
                        </a:solidFill>
                        <a:latin typeface="Cambria Math"/>
                      </a:rPr>
                      <m:t>S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gauge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theory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48606"/>
                <a:ext cx="8229600" cy="792162"/>
              </a:xfrm>
              <a:blipFill rotWithShape="1">
                <a:blip r:embed="rId3"/>
                <a:stretch>
                  <a:fillRect t="-46923" b="-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7076"/>
                <a:ext cx="8229600" cy="469826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Here we gauged the electric one-form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symmetry and hence it is no longer a global symmetry.</a:t>
                </a:r>
              </a:p>
              <a:p>
                <a:pPr lvl="1"/>
                <a:r>
                  <a:rPr lang="en-US" sz="2400" dirty="0" smtClean="0"/>
                  <a:t>Since the charged </a:t>
                </a:r>
                <a:r>
                  <a:rPr lang="en-US" sz="2400" dirty="0" smtClean="0"/>
                  <a:t>Wilson lines </a:t>
                </a:r>
                <a:r>
                  <a:rPr lang="en-US" sz="2400" dirty="0" smtClean="0"/>
                  <a:t>are not gauge invariant, they are not genuine line operators – they need a surface.</a:t>
                </a:r>
              </a:p>
              <a:p>
                <a:r>
                  <a:rPr lang="en-US" sz="2400" dirty="0"/>
                  <a:t>This theory has a discrete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/>
                  <a:t>-parameter.  It can be absorbed in extending the range of the ordinary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/>
                  <a:t>-parameter (for spin manifolds) to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[0,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 smtClean="0"/>
                  <a:t>There is a </a:t>
                </a:r>
                <a:r>
                  <a:rPr lang="en-US" sz="2400" dirty="0"/>
                  <a:t>magnetic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 one-form </a:t>
                </a:r>
                <a:r>
                  <a:rPr lang="en-US" sz="2400" dirty="0" smtClean="0"/>
                  <a:t>symmetry.</a:t>
                </a:r>
              </a:p>
              <a:p>
                <a:pPr lvl="1"/>
                <a:r>
                  <a:rPr lang="en-US" sz="2400" dirty="0" smtClean="0"/>
                  <a:t>The charge measures </a:t>
                </a:r>
                <a:r>
                  <a:rPr lang="en-US" sz="2400" dirty="0"/>
                  <a:t>the ‘t Hooft flux through the surface.</a:t>
                </a:r>
              </a:p>
              <a:p>
                <a:pPr lvl="1"/>
                <a:r>
                  <a:rPr lang="en-US" sz="2400" dirty="0" smtClean="0"/>
                  <a:t>The </a:t>
                </a:r>
                <a:r>
                  <a:rPr lang="en-US" sz="2400" dirty="0" smtClean="0"/>
                  <a:t>charged objects are </a:t>
                </a:r>
                <a:r>
                  <a:rPr lang="en-US" sz="2400" dirty="0"/>
                  <a:t>the ‘t Hooft </a:t>
                </a:r>
                <a:r>
                  <a:rPr lang="en-US" sz="2400" dirty="0" smtClean="0"/>
                  <a:t>line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and its powers</a:t>
                </a:r>
                <a:r>
                  <a:rPr lang="en-US" sz="2400" dirty="0" smtClean="0"/>
                  <a:t>.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7076"/>
                <a:ext cx="8229600" cy="4698268"/>
              </a:xfrm>
              <a:blipFill rotWithShape="1">
                <a:blip r:embed="rId4"/>
                <a:stretch>
                  <a:fillRect l="-963" t="-1039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Significance of these symmetries</a:t>
            </a:r>
            <a:endParaRPr lang="en-U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Consequence: selection rules, e.g. in compact space the vev of a charged line wrapping a nontrivial cycle vanishes [Witten].</a:t>
                </a:r>
              </a:p>
              <a:p>
                <a:r>
                  <a:rPr lang="en-US" sz="2400" dirty="0" smtClean="0"/>
                  <a:t>Dual theories must have the same global symmetries.  (They often have different gauge symmetries.)</a:t>
                </a:r>
              </a:p>
              <a:p>
                <a:pPr lvl="1"/>
                <a:r>
                  <a:rPr lang="en-US" sz="2400" dirty="0" smtClean="0"/>
                  <a:t>The one-form symmetries are typically electric on one side of the duality and magnetic on the other.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4</m:t>
                    </m:r>
                    <m:r>
                      <a:rPr lang="en-US" sz="2400" b="0" i="1" dirty="0" smtClean="0">
                        <a:latin typeface="Cambria Math"/>
                      </a:rPr>
                      <m:t>𝑑</m:t>
                    </m:r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 SUSY dualities respects the global symmetries.</a:t>
                </a:r>
              </a:p>
              <a:p>
                <a:pPr lvl="1"/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𝑆𝐿</m:t>
                    </m:r>
                    <m:r>
                      <a:rPr lang="en-US" sz="2400" i="1" dirty="0">
                        <a:latin typeface="Cambria Math"/>
                      </a:rPr>
                      <m:t>(2,</m:t>
                    </m:r>
                    <m:r>
                      <a:rPr lang="en-US" sz="2400" b="1" i="1" dirty="0">
                        <a:latin typeface="Cambria Math"/>
                      </a:rPr>
                      <m:t>𝒁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orbit of a 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=4 </m:t>
                    </m:r>
                  </m:oMath>
                </a14:m>
                <a:r>
                  <a:rPr lang="en-US" sz="2400" dirty="0"/>
                  <a:t> theory must have the same global </a:t>
                </a:r>
                <a:r>
                  <a:rPr lang="en-US" sz="2400" dirty="0" smtClean="0"/>
                  <a:t>symmetry...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3"/>
                <a:stretch>
                  <a:fillRect l="-963" t="-92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8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seiberg\Desktop\SU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15046" r="25258" b="78761"/>
          <a:stretch/>
        </p:blipFill>
        <p:spPr bwMode="auto">
          <a:xfrm>
            <a:off x="230831" y="5103186"/>
            <a:ext cx="8682338" cy="13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Significance of these symmetries</a:t>
            </a:r>
            <a:endParaRPr lang="en-U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𝑆𝐿</m:t>
                    </m:r>
                    <m:r>
                      <a:rPr lang="en-US" sz="2400" b="0" i="1" dirty="0" smtClean="0">
                        <a:latin typeface="Cambria Math"/>
                      </a:rPr>
                      <m:t>(2,</m:t>
                    </m:r>
                    <m:r>
                      <a:rPr lang="en-US" sz="2400" b="1" i="1" dirty="0" smtClean="0">
                        <a:latin typeface="Cambria Math"/>
                      </a:rPr>
                      <m:t>𝒁</m:t>
                    </m:r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orbit of a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=4 </m:t>
                    </m:r>
                  </m:oMath>
                </a14:m>
                <a:r>
                  <a:rPr lang="en-US" sz="2400" dirty="0" smtClean="0"/>
                  <a:t> theory must have the same global symmetry.</a:t>
                </a:r>
              </a:p>
              <a:p>
                <a:pPr lvl="1"/>
                <a:r>
                  <a:rPr lang="en-US" sz="2400" dirty="0" smtClean="0"/>
                  <a:t>Different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=4 </m:t>
                    </m:r>
                  </m:oMath>
                </a14:m>
                <a:r>
                  <a:rPr lang="en-US" sz="2400" dirty="0" smtClean="0"/>
                  <a:t>theories with the same gauge group (but different discrete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-parameter) can have different global symmetries.  Then they must be on different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𝑆𝐿</m:t>
                    </m:r>
                    <m:r>
                      <a:rPr lang="en-US" sz="2400" i="1" dirty="0">
                        <a:latin typeface="Cambria Math"/>
                      </a:rPr>
                      <m:t>(2,</m:t>
                    </m:r>
                    <m:r>
                      <a:rPr lang="en-US" sz="2400" b="1" i="1" dirty="0">
                        <a:latin typeface="Cambria Math"/>
                      </a:rPr>
                      <m:t>𝒁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orbit.</a:t>
                </a:r>
              </a:p>
              <a:p>
                <a:pPr lvl="1"/>
                <a:r>
                  <a:rPr lang="en-US" sz="2400" dirty="0" smtClean="0"/>
                  <a:t>E.g. </a:t>
                </a:r>
              </a:p>
              <a:p>
                <a:pPr marL="457200" lvl="1" indent="0">
                  <a:buNone/>
                </a:pPr>
                <a:r>
                  <a:rPr lang="en-US" sz="2400" dirty="0" smtClean="0"/>
                  <a:t>                                        One-form global symmetries:  </a:t>
                </a:r>
              </a:p>
              <a:p>
                <a:pPr marL="457200" lvl="1" indent="0">
                  <a:buNone/>
                </a:pPr>
                <a:r>
                  <a:rPr lang="en-US" sz="2400" dirty="0" smtClean="0"/>
                  <a:t>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b="0" dirty="0" smtClean="0"/>
              </a:p>
              <a:p>
                <a:pPr marL="457200" lvl="1" indent="0">
                  <a:buNone/>
                </a:pPr>
                <a:r>
                  <a:rPr lang="en-US" sz="2400" b="0" dirty="0" smtClean="0"/>
                  <a:t> 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457200" lvl="1" indent="0">
                  <a:buNone/>
                </a:pPr>
                <a:r>
                  <a:rPr lang="en-US" sz="2400" dirty="0"/>
                  <a:t> 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5"/>
                <a:stretch>
                  <a:fillRect t="-92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seiberg\Desktop\SU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2" t="22160" r="1929" b="72205"/>
          <a:stretch/>
        </p:blipFill>
        <p:spPr bwMode="auto">
          <a:xfrm>
            <a:off x="1223628" y="4128671"/>
            <a:ext cx="1739616" cy="10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endCxn id="4" idx="3"/>
          </p:cNvCxnSpPr>
          <p:nvPr/>
        </p:nvCxnSpPr>
        <p:spPr>
          <a:xfrm flipH="1">
            <a:off x="2963244" y="4660933"/>
            <a:ext cx="1932792" cy="1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32140" y="5103186"/>
            <a:ext cx="936104" cy="234026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0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Significance of these symmetries</a:t>
            </a:r>
            <a:endParaRPr lang="en-U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Twisted sectors by coupling to background gauge fields </a:t>
                </a:r>
              </a:p>
              <a:p>
                <a:pPr lvl="1"/>
                <a:r>
                  <a:rPr lang="en-US" sz="2400" dirty="0" smtClean="0"/>
                  <a:t>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𝑆𝑈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gauge theory without matter can have twisted boundary conditions – 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𝑆𝑈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)/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bundle, which is not 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𝑆𝑈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bundle – ‘t Hooft twisted boundary conditions.</a:t>
                </a:r>
              </a:p>
              <a:p>
                <a:r>
                  <a:rPr lang="en-US" sz="2400" dirty="0" smtClean="0"/>
                  <a:t>Gauging the symmetry by summing over twisted sectors – like orbifolds.</a:t>
                </a:r>
              </a:p>
              <a:p>
                <a:pPr lvl="1"/>
                <a:r>
                  <a:rPr lang="en-US" sz="2400" dirty="0" smtClean="0"/>
                  <a:t>Discrete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-parameters are analogs of discrete torsion.</a:t>
                </a:r>
              </a:p>
              <a:p>
                <a:r>
                  <a:rPr lang="en-US" sz="2400" dirty="0" smtClean="0"/>
                  <a:t>Can characterize phases of gauge theories by whether the global symmetry is broken or not…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3"/>
                <a:stretch>
                  <a:fillRect l="-963" t="-92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Characterizing phases</a:t>
            </a:r>
            <a:endParaRPr lang="en-U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In a confining phase the electric one-form symmetry is unbroken.</a:t>
                </a:r>
              </a:p>
              <a:p>
                <a:pPr lvl="1"/>
                <a:r>
                  <a:rPr lang="en-US" sz="2400" dirty="0" smtClean="0"/>
                  <a:t>The confining strings are charged and are classified by the unbroken symmetry.</a:t>
                </a:r>
              </a:p>
              <a:p>
                <a:r>
                  <a:rPr lang="en-US" sz="2400" dirty="0" smtClean="0"/>
                  <a:t>In a Higgs or Coulomb phase </a:t>
                </a:r>
                <a:r>
                  <a:rPr lang="en-US" sz="2400" dirty="0"/>
                  <a:t>the electric one-form symmetry </a:t>
                </a:r>
                <a:r>
                  <a:rPr lang="en-US" sz="2400" dirty="0" smtClean="0"/>
                  <a:t>is broken.</a:t>
                </a:r>
              </a:p>
              <a:p>
                <a:pPr lvl="1"/>
                <a:r>
                  <a:rPr lang="en-US" sz="2400" dirty="0" smtClean="0"/>
                  <a:t>Renormalizing the perimeter law to zero, the large size limit of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2400" dirty="0" smtClean="0"/>
                  <a:t> is nonzero – vev “breaks the symmetry.”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lvl="1"/>
                <a:r>
                  <a:rPr lang="en-US" sz="2400" dirty="0" smtClean="0"/>
                  <a:t>It </a:t>
                </a:r>
                <a:r>
                  <a:rPr lang="en-US" sz="2400" dirty="0"/>
                  <a:t>is unbroken in “Coulomb” phase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𝑑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3"/>
                <a:stretch>
                  <a:fillRect l="-963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21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Characterizing phases</a:t>
            </a:r>
            <a:endParaRPr lang="en-U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Generalizing known constraints about spontaneous symmetry breaking:</a:t>
                </a:r>
              </a:p>
              <a:p>
                <a:pPr lvl="1"/>
                <a:r>
                  <a:rPr lang="en-US" sz="2400" dirty="0" smtClean="0"/>
                  <a:t>Continuous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-form global symmetries can be spontaneously broken only in more than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+2</m:t>
                    </m:r>
                  </m:oMath>
                </a14:m>
                <a:r>
                  <a:rPr lang="en-US" sz="2400" dirty="0" smtClean="0"/>
                  <a:t> dimensions.</a:t>
                </a:r>
              </a:p>
              <a:p>
                <a:pPr lvl="1"/>
                <a:r>
                  <a:rPr lang="en-US" sz="2400" dirty="0" smtClean="0"/>
                  <a:t>Discrete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/>
                  <a:t>-form global symmetries can be spontaneously broken only in more than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 smtClean="0"/>
                  <a:t> dimensions.</a:t>
                </a:r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3"/>
                <a:stretch>
                  <a:fillRect l="-963" t="-928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8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1: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4000" dirty="0" smtClean="0">
                    <a:solidFill>
                      <a:schemeClr val="tx2"/>
                    </a:solidFill>
                  </a:rPr>
                  <a:t> gauge theory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  <a:blipFill rotWithShape="1">
                <a:blip r:embed="rId3"/>
                <a:stretch>
                  <a:fillRect t="-852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There are two global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/>
                  <a:t> one-form symmetries.</a:t>
                </a:r>
              </a:p>
              <a:p>
                <a:r>
                  <a:rPr lang="en-US" sz="2400" dirty="0" smtClean="0"/>
                  <a:t>Both are spontaneously broken:</a:t>
                </a:r>
              </a:p>
              <a:p>
                <a:pPr lvl="1"/>
                <a:r>
                  <a:rPr lang="en-US" sz="2400" dirty="0" smtClean="0"/>
                  <a:t> The photon is their Goldstone boson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𝜇𝜈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𝑝𝑥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Placing the theory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, each one-form </a:t>
                </a:r>
                <a:r>
                  <a:rPr lang="en-US" sz="2400" dirty="0"/>
                  <a:t>global symmetry </a:t>
                </a:r>
                <a:r>
                  <a:rPr lang="en-US" sz="2400" dirty="0" smtClean="0"/>
                  <a:t>leads to an ordinary global symmetry and a one-form symmetry.  </a:t>
                </a:r>
              </a:p>
              <a:p>
                <a:pPr lvl="1"/>
                <a:r>
                  <a:rPr lang="en-US" sz="2400" dirty="0" smtClean="0"/>
                  <a:t>These ordinary symmetries are manifestly spontaneously broken – the moduli space of vacua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parameterized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 and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 dual photon.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4"/>
                <a:stretch>
                  <a:fillRect l="-963" t="-928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7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48606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2: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gauge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theory with charge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 smtClean="0">
                    <a:solidFill>
                      <a:schemeClr val="tx2"/>
                    </a:solidFill>
                  </a:rPr>
                  <a:t> scalars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48606"/>
                <a:ext cx="8229600" cy="792162"/>
              </a:xfrm>
              <a:blipFill rotWithShape="1">
                <a:blip r:embed="rId3"/>
                <a:stretch>
                  <a:fillRect l="-2222" t="-46923" r="-3704" b="-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8782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When the scalars are massive the electric global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/>
                  <a:t> and the magnetic one-form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/>
                  <a:t> symmetries are spontaneously broken.</a:t>
                </a:r>
              </a:p>
              <a:p>
                <a:r>
                  <a:rPr lang="en-US" sz="2400" dirty="0" smtClean="0"/>
                  <a:t>Accidental electric one-form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symmetry in the IR.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When the scalars condense and Higgs the gauge symmetry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/>
                  <a:t> the spectrum is gapped.</a:t>
                </a:r>
              </a:p>
              <a:p>
                <a:r>
                  <a:rPr lang="en-US" sz="2400" dirty="0"/>
                  <a:t>The electric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global one-form symmetry is spontaneously broken. </a:t>
                </a:r>
              </a:p>
              <a:p>
                <a:pPr lvl="1"/>
                <a:r>
                  <a:rPr lang="en-US" sz="2400" dirty="0"/>
                  <a:t>It is realized in the IR as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gauge </a:t>
                </a:r>
                <a:r>
                  <a:rPr lang="en-US" sz="2400" dirty="0" smtClean="0"/>
                  <a:t>symmetry – long range topological order.</a:t>
                </a:r>
                <a:endParaRPr lang="en-US" sz="2400" dirty="0"/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magnetic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</a:rPr>
                      <m:t>(1)</m:t>
                    </m:r>
                  </m:oMath>
                </a14:m>
                <a:r>
                  <a:rPr lang="en-US" sz="2400" dirty="0"/>
                  <a:t> global one-form symmetry is </a:t>
                </a:r>
                <a:r>
                  <a:rPr lang="en-US" sz="2400" dirty="0" smtClean="0"/>
                  <a:t>unbroken.</a:t>
                </a:r>
              </a:p>
              <a:p>
                <a:pPr lvl="1"/>
                <a:r>
                  <a:rPr lang="en-US" sz="2400" dirty="0" smtClean="0"/>
                  <a:t>The strings are charged under it.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878288"/>
              </a:xfrm>
              <a:blipFill rotWithShape="1">
                <a:blip r:embed="rId4"/>
                <a:stretch>
                  <a:fillRect l="-1111" t="-1000" r="-1333" b="-5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3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3: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2"/>
                        </a:solidFill>
                        <a:latin typeface="Cambria Math"/>
                      </a:rPr>
                      <m:t>S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gauge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theory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  <a:blipFill rotWithShape="1">
                <a:blip r:embed="rId3"/>
                <a:stretch>
                  <a:fillRect t="-852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In the standard confining phase the electric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/>
                  <a:t> one-form symmetry is unbroken.</a:t>
                </a:r>
              </a:p>
              <a:p>
                <a:r>
                  <a:rPr lang="en-US" sz="2400" dirty="0" smtClean="0"/>
                  <a:t>Charged strings</a:t>
                </a:r>
              </a:p>
              <a:p>
                <a:r>
                  <a:rPr lang="en-US" sz="2400" dirty="0" smtClean="0"/>
                  <a:t>Area law in Wilson loops</a:t>
                </a:r>
              </a:p>
              <a:p>
                <a:r>
                  <a:rPr lang="en-US" sz="2400" dirty="0" smtClean="0"/>
                  <a:t>When compactified on a circle an ordinary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/>
                  <a:t>, which is unbroken [Polyakov]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If no confinement, the global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/>
                  <a:t> symmetry is broken</a:t>
                </a:r>
              </a:p>
              <a:p>
                <a:r>
                  <a:rPr lang="en-US" sz="2400" dirty="0" smtClean="0"/>
                  <a:t>No charged </a:t>
                </a:r>
                <a:r>
                  <a:rPr lang="en-US" sz="2400" dirty="0"/>
                  <a:t>strings</a:t>
                </a:r>
              </a:p>
              <a:p>
                <a:r>
                  <a:rPr lang="en-US" sz="2400" dirty="0" smtClean="0"/>
                  <a:t>Perimeter law </a:t>
                </a:r>
                <a:r>
                  <a:rPr lang="en-US" sz="2400" dirty="0"/>
                  <a:t>in Wilson </a:t>
                </a:r>
                <a:r>
                  <a:rPr lang="en-US" sz="2400" dirty="0" smtClean="0"/>
                  <a:t>loops</a:t>
                </a:r>
                <a:endParaRPr lang="en-US" sz="2400" dirty="0"/>
              </a:p>
              <a:p>
                <a:r>
                  <a:rPr lang="en-US" sz="2400" dirty="0"/>
                  <a:t>When </a:t>
                </a:r>
                <a:r>
                  <a:rPr lang="en-US" sz="2400" dirty="0" smtClean="0"/>
                  <a:t>compactified </a:t>
                </a:r>
                <a:r>
                  <a:rPr lang="en-US" sz="2400" dirty="0"/>
                  <a:t>on a circle an ordinary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, which is </a:t>
                </a:r>
                <a:r>
                  <a:rPr lang="en-US" sz="2400" dirty="0" smtClean="0"/>
                  <a:t>broken [Polyakov]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4"/>
                <a:stretch>
                  <a:fillRect l="-1111" t="-92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1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Ordinary global symmetries</a:t>
            </a:r>
            <a:endParaRPr lang="en-U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54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Generated by operators associated with co-dimension one manifolds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 a group element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The correlation functions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topological!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Group multiplication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Local operators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are in representations of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surrounds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(Ward identity)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If the symmetry is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continuous,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∫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is a closed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form current </a:t>
                </a:r>
                <a:r>
                  <a:rPr lang="en-US" sz="2400" dirty="0">
                    <a:solidFill>
                      <a:schemeClr val="tx1"/>
                    </a:solidFill>
                  </a:rPr>
                  <a:t>(its dual is a conserved current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540" y="1143000"/>
                <a:ext cx="8229600" cy="5257800"/>
              </a:xfrm>
              <a:blipFill rotWithShape="1">
                <a:blip r:embed="rId3"/>
                <a:stretch>
                  <a:fillRect l="-1037" t="-928" b="-3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3: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2"/>
                        </a:solidFill>
                        <a:latin typeface="Cambria Math"/>
                      </a:rPr>
                      <m:t>S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gauge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theory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  <a:blipFill rotWithShape="1">
                <a:blip r:embed="rId3"/>
                <a:stretch>
                  <a:fillRect t="-852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Can also have a phase with confinement index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, where the global one-form symmetry is spontaneously broken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sz="2400" dirty="0" smtClean="0"/>
                  <a:t> has area law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 smtClean="0"/>
                  <a:t> has a perimeter law [</a:t>
                </a:r>
                <a:r>
                  <a:rPr lang="en-US" sz="2400" dirty="0" err="1" smtClean="0"/>
                  <a:t>Cachazo</a:t>
                </a:r>
                <a:r>
                  <a:rPr lang="en-US" sz="2400" dirty="0" smtClean="0"/>
                  <a:t>, NS, Witten].</a:t>
                </a:r>
              </a:p>
              <a:p>
                <a:r>
                  <a:rPr lang="en-US" sz="2400" dirty="0" smtClean="0"/>
                  <a:t>In this case there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gauge theory at low energies – long range topological order.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4"/>
                <a:stretch>
                  <a:fillRect l="-1111" t="-92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6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48606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4: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2"/>
                        </a:solidFill>
                        <a:latin typeface="Cambria Math"/>
                      </a:rPr>
                      <m:t>S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gauge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theory with matter in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</m:oMath>
                </a14:m>
                <a:endParaRPr lang="en-US" sz="4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48606"/>
                <a:ext cx="8229600" cy="792162"/>
              </a:xfrm>
              <a:blipFill rotWithShape="1">
                <a:blip r:embed="rId3"/>
                <a:stretch>
                  <a:fillRect t="-46923" b="-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3100"/>
            <a:ext cx="8229600" cy="42662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No global one-form symmetry.  </a:t>
            </a:r>
          </a:p>
          <a:p>
            <a:pPr marL="0" indent="0">
              <a:buNone/>
            </a:pPr>
            <a:r>
              <a:rPr lang="en-US" sz="2400" dirty="0" smtClean="0"/>
              <a:t>Hence we cannot distinguish between Higgs and confinement.</a:t>
            </a:r>
          </a:p>
          <a:p>
            <a:pPr marL="0" indent="0">
              <a:buNone/>
            </a:pPr>
            <a:r>
              <a:rPr lang="en-US" sz="2400" dirty="0" smtClean="0"/>
              <a:t>This is usually described as screening the </a:t>
            </a:r>
            <a:r>
              <a:rPr lang="en-US" sz="2400" dirty="0"/>
              <a:t>loop [</a:t>
            </a:r>
            <a:r>
              <a:rPr lang="en-US" sz="2400" dirty="0" err="1"/>
              <a:t>Fradkin</a:t>
            </a:r>
            <a:r>
              <a:rPr lang="en-US" sz="2400" dirty="0"/>
              <a:t>, Shenker; Banks, Rabinovici</a:t>
            </a:r>
            <a:r>
              <a:rPr lang="en-US" sz="2400" dirty="0" smtClean="0"/>
              <a:t>].  </a:t>
            </a:r>
          </a:p>
          <a:p>
            <a:pPr marL="0" indent="0">
              <a:buNone/>
            </a:pPr>
            <a:r>
              <a:rPr lang="en-US" sz="2400" dirty="0" smtClean="0"/>
              <a:t>From our perspective, due to lack of symmetry.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66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12602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5: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2"/>
                        </a:solidFill>
                        <a:latin typeface="Cambria Math"/>
                      </a:rPr>
                      <m:t>S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gauge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theory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12602"/>
                <a:ext cx="8229600" cy="792162"/>
              </a:xfrm>
              <a:blipFill rotWithShape="1">
                <a:blip r:embed="rId3"/>
                <a:stretch>
                  <a:fillRect t="-46154" b="-6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1600"/>
                <a:ext cx="8229600" cy="45737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Global magnetic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 one-form </a:t>
                </a:r>
                <a:r>
                  <a:rPr lang="en-US" sz="2400" dirty="0" smtClean="0"/>
                  <a:t>symmetry – the ‘t Hooft flux through the surface.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 order parameter is the ‘t Hooft loop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In vacua with monopole condensation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 has a perimeter law.  The </a:t>
                </a:r>
                <a:r>
                  <a:rPr lang="en-US" sz="2400" dirty="0"/>
                  <a:t>magnetic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:r>
                  <a:rPr lang="en-US" sz="2400" dirty="0" smtClean="0"/>
                  <a:t>completely broken</a:t>
                </a:r>
                <a:r>
                  <a:rPr lang="en-US" sz="2400" dirty="0"/>
                  <a:t>.</a:t>
                </a:r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In vacua with </a:t>
                </a:r>
                <a:r>
                  <a:rPr lang="en-US" sz="2400" dirty="0" err="1" smtClean="0"/>
                  <a:t>dyon</a:t>
                </a:r>
                <a:r>
                  <a:rPr lang="en-US" sz="2400" dirty="0" smtClean="0"/>
                  <a:t> condensation (oblique confinement)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/>
                  <a:t> has an area </a:t>
                </a:r>
                <a:r>
                  <a:rPr lang="en-US" sz="2400" dirty="0" smtClean="0"/>
                  <a:t>law…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1600"/>
                <a:ext cx="8229600" cy="4573724"/>
              </a:xfrm>
              <a:blipFill rotWithShape="1">
                <a:blip r:embed="rId4"/>
                <a:stretch>
                  <a:fillRect l="-1111" t="-106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1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12602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5: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2"/>
                        </a:solidFill>
                        <a:latin typeface="Cambria Math"/>
                      </a:rPr>
                      <m:t>S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gauge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theory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12602"/>
                <a:ext cx="8229600" cy="792162"/>
              </a:xfrm>
              <a:blipFill rotWithShape="1">
                <a:blip r:embed="rId3"/>
                <a:stretch>
                  <a:fillRect t="-46154" b="-6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1600"/>
                <a:ext cx="8229600" cy="4573724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/>
                  <a:t> different oblique confinement vacua labeled by the electric charge of the condensed </a:t>
                </a:r>
                <a:r>
                  <a:rPr lang="en-US" sz="2400" dirty="0" err="1" smtClean="0"/>
                  <a:t>dyon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=0, 1,…,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For nonzero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𝐻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latin typeface="+mj-lt"/>
                  </a:rPr>
                  <a:t>has area law but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(with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𝑡</m:t>
                    </m:r>
                    <m:r>
                      <a:rPr lang="en-US" sz="2400" dirty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𝑁</m:t>
                    </m:r>
                    <m:r>
                      <a:rPr lang="en-US" sz="2400" i="1" dirty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/>
                      </a:rPr>
                      <m:t>gcd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𝑝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𝑁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) </a:t>
                </a:r>
                <a:r>
                  <a:rPr lang="en-US" sz="2400" dirty="0" smtClean="0"/>
                  <a:t>has </a:t>
                </a:r>
                <a:r>
                  <a:rPr lang="en-US" sz="2400" dirty="0"/>
                  <a:t>a perimeter law.</a:t>
                </a:r>
              </a:p>
              <a:p>
                <a:pPr lvl="1"/>
                <a:r>
                  <a:rPr lang="en-US" sz="2400" dirty="0" smtClean="0"/>
                  <a:t>Correspondingly</a:t>
                </a:r>
                <a:r>
                  <a:rPr lang="en-US" sz="2400" dirty="0"/>
                  <a:t>, the magnetic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broken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.  </a:t>
                </a:r>
              </a:p>
              <a:p>
                <a:pPr lvl="1"/>
                <a:r>
                  <a:rPr lang="en-US" sz="2400" dirty="0"/>
                  <a:t>The low energy theory has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/>
                          </a:rPr>
                          <m:t>gcd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gauge theory – long range topological order. </a:t>
                </a:r>
              </a:p>
              <a:p>
                <a:pPr lvl="1"/>
                <a:r>
                  <a:rPr lang="en-US" sz="2400" dirty="0"/>
                  <a:t>This is the magnetic version of a nontrivial confinement index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𝑵</m:t>
                    </m:r>
                    <m:r>
                      <a:rPr lang="en-US" sz="2400" b="0" i="0" smtClean="0">
                        <a:latin typeface="Cambria Math"/>
                      </a:rPr>
                      <m:t>=1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SUSY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𝑆𝑈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)/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/>
                  <a:t>  gauge theory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/>
                  <a:t> vacua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=0,1,…,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400" dirty="0" smtClean="0"/>
                  <a:t>.  They realize these phases.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1600"/>
                <a:ext cx="8229600" cy="4573724"/>
              </a:xfrm>
              <a:blipFill rotWithShape="1">
                <a:blip r:embed="rId4"/>
                <a:stretch>
                  <a:fillRect l="-963" t="-1067" r="-815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7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6: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3</m:t>
                    </m:r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  <a:blipFill rotWithShape="1">
                <a:blip r:embed="rId3"/>
                <a:stretch>
                  <a:fillRect t="-852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Global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one-form symmetry</a:t>
                </a:r>
              </a:p>
              <a:p>
                <a:r>
                  <a:rPr lang="en-US" sz="2400" dirty="0" smtClean="0"/>
                  <a:t>Shift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 a flat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/>
                  <a:t> gauge field with quantized periods.</a:t>
                </a:r>
              </a:p>
              <a:p>
                <a:r>
                  <a:rPr lang="en-US" sz="2400" dirty="0" smtClean="0"/>
                  <a:t>The Wilson lines are the charges.</a:t>
                </a:r>
              </a:p>
              <a:p>
                <a:r>
                  <a:rPr lang="en-US" sz="2400" dirty="0" smtClean="0"/>
                  <a:t>The Wilson lines are the charged objects.</a:t>
                </a:r>
              </a:p>
              <a:p>
                <a:r>
                  <a:rPr lang="en-US" sz="2400" dirty="0" smtClean="0"/>
                  <a:t>Cannot gauge this symmetry: </a:t>
                </a:r>
              </a:p>
              <a:p>
                <a:pPr lvl="1"/>
                <a:r>
                  <a:rPr lang="en-US" sz="2400" dirty="0"/>
                  <a:t>G</a:t>
                </a:r>
                <a:r>
                  <a:rPr lang="en-US" sz="2400" dirty="0" smtClean="0"/>
                  <a:t>auging is like summing over insertions of the charge operators.  But this makes everything zero.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The </a:t>
                </a:r>
                <a:r>
                  <a:rPr lang="en-US" sz="2400" dirty="0"/>
                  <a:t>g</a:t>
                </a:r>
                <a:r>
                  <a:rPr lang="en-US" sz="2400" dirty="0" smtClean="0"/>
                  <a:t>lobal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 one-form </a:t>
                </a:r>
                <a:r>
                  <a:rPr lang="en-US" sz="2400" dirty="0" smtClean="0"/>
                  <a:t>symmetry has ‘t Hooft anomaly.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4"/>
                <a:stretch>
                  <a:fillRect l="-1111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5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016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Higher Form SPT Phases</a:t>
            </a:r>
            <a:endParaRPr lang="en-U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2205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Consider a system with an unbroken symmetry with anomalies.</a:t>
                </a:r>
              </a:p>
              <a:p>
                <a:r>
                  <a:rPr lang="en-US" sz="2400" dirty="0" smtClean="0"/>
                  <a:t>‘t Hooft anomaly matching forces excitations (perhaps only topological excitations) in the bulk, or only on the boundary.</a:t>
                </a:r>
              </a:p>
              <a:p>
                <a:r>
                  <a:rPr lang="en-US" sz="2400" dirty="0" smtClean="0"/>
                  <a:t>Symmetry Protected Topological Phase</a:t>
                </a:r>
                <a:endParaRPr lang="en-US" sz="2400" dirty="0"/>
              </a:p>
              <a:p>
                <a:r>
                  <a:rPr lang="en-US" sz="2400" dirty="0" smtClean="0"/>
                  <a:t>Domain walls between vacua in different SPT phases must have excitations. </a:t>
                </a:r>
              </a:p>
              <a:p>
                <a:r>
                  <a:rPr lang="en-US" sz="2400" dirty="0" smtClean="0"/>
                  <a:t>For examples,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𝑵</m:t>
                    </m:r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SUSY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𝑆𝑈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gauge theory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/>
                  <a:t> vacua in different SPT phases (the relevant symmetry is the one-form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/>
                  <a:t> symmetry) and hence there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/>
                  <a:t> on the </a:t>
                </a:r>
                <a:r>
                  <a:rPr lang="en-US" sz="2400" dirty="0"/>
                  <a:t>domain </a:t>
                </a:r>
                <a:r>
                  <a:rPr lang="en-US" sz="2400" dirty="0" smtClean="0"/>
                  <a:t>walls between them </a:t>
                </a:r>
                <a:r>
                  <a:rPr lang="en-US" sz="2400" dirty="0"/>
                  <a:t>[</a:t>
                </a:r>
                <a:r>
                  <a:rPr lang="en-US" sz="2400" dirty="0" err="1" smtClean="0"/>
                  <a:t>Acharya,Vafa</a:t>
                </a:r>
                <a:r>
                  <a:rPr lang="en-US" sz="2400" dirty="0" smtClean="0"/>
                  <a:t>].  Recent related </a:t>
                </a:r>
                <a:r>
                  <a:rPr lang="en-US" sz="2400" dirty="0"/>
                  <a:t>work by [</a:t>
                </a:r>
                <a:r>
                  <a:rPr lang="en-US" sz="2400" dirty="0" err="1"/>
                  <a:t>Dierigl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Pritzel</a:t>
                </a:r>
                <a:r>
                  <a:rPr lang="en-US" sz="2400" dirty="0"/>
                  <a:t>].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220580"/>
              </a:xfrm>
              <a:blipFill rotWithShape="1">
                <a:blip r:embed="rId3"/>
                <a:stretch>
                  <a:fillRect l="-1111" t="-935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8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Conclusions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Higher form global symmetries are ubiquitous.</a:t>
            </a:r>
          </a:p>
          <a:p>
            <a:r>
              <a:rPr lang="en-US" sz="2400" dirty="0" smtClean="0"/>
              <a:t>They help classify </a:t>
            </a:r>
          </a:p>
          <a:p>
            <a:pPr lvl="1"/>
            <a:r>
              <a:rPr lang="en-US" sz="2400" dirty="0" smtClean="0"/>
              <a:t>extended objects (strings, domain walls, etc.)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xtended operators/defects (lines, surfaces, etc.)</a:t>
            </a:r>
          </a:p>
          <a:p>
            <a:r>
              <a:rPr lang="en-US" sz="2400" dirty="0" smtClean="0"/>
              <a:t>As global symmetries, they must be the same in dual theories.</a:t>
            </a:r>
          </a:p>
          <a:p>
            <a:r>
              <a:rPr lang="en-US" sz="2400" dirty="0" smtClean="0"/>
              <a:t>They extend Landau characterization of phases based on order parameters that break global symmetries.  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ephrase the Wilson/’t Hooft classification in terms of broken or unbroken one-form global symmetries.</a:t>
            </a:r>
          </a:p>
          <a:p>
            <a:r>
              <a:rPr lang="en-US" sz="2400" dirty="0" smtClean="0"/>
              <a:t>Anomalies</a:t>
            </a:r>
          </a:p>
          <a:p>
            <a:pPr lvl="1"/>
            <a:r>
              <a:rPr lang="en-US" sz="2400" dirty="0" smtClean="0"/>
              <a:t>‘t Hooft matching conditions</a:t>
            </a:r>
          </a:p>
          <a:p>
            <a:pPr lvl="1"/>
            <a:r>
              <a:rPr lang="en-US" sz="2400" dirty="0" smtClean="0"/>
              <a:t>Anomaly inflow</a:t>
            </a:r>
          </a:p>
          <a:p>
            <a:pPr lvl="1"/>
            <a:r>
              <a:rPr lang="en-US" sz="2400" dirty="0" smtClean="0"/>
              <a:t>Degrees of freedom on domain walls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191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Thank you for your attention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4000" dirty="0" smtClean="0">
                    <a:solidFill>
                      <a:schemeClr val="tx2"/>
                    </a:solidFill>
                  </a:rPr>
                  <a:t>-form global symmetries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  <a:blipFill rotWithShape="1">
                <a:blip r:embed="rId3"/>
                <a:stretch>
                  <a:fillRect t="-852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54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Generated by operators associated with co-dimension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+1 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manifolds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(ordinary global symmetry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 a group element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 correlation functions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 are topological!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Group multiplication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       Because of the high co-dimension the order does not matter   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is Abelian.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 charged operators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are on dimension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manifolds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 Representations of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– Ward identity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     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surrounds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a phase.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540" y="1143000"/>
                <a:ext cx="8229600" cy="5257800"/>
              </a:xfrm>
              <a:blipFill rotWithShape="1">
                <a:blip r:embed="rId4"/>
                <a:stretch>
                  <a:fillRect l="-1037" t="-928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1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-form global symmetries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  <a:blipFill rotWithShape="1">
                <a:blip r:embed="rId3"/>
                <a:stretch>
                  <a:fillRect t="-852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If the symmetry is continuous,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∫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  is a closed form current (its dual is a conserved current).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Compactifying on a circle,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-form symmetry leads to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-form symmetry and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-form symmetry in the lower dimensional theory.</a:t>
                </a:r>
              </a:p>
              <a:p>
                <a:r>
                  <a:rPr lang="en-US" sz="2400" dirty="0" smtClean="0"/>
                  <a:t>For example, compactifying a one-form symmetry leads to an ordinary symmetry in the lower dimensional theory.</a:t>
                </a:r>
              </a:p>
              <a:p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2400" dirty="0" smtClean="0"/>
                  <a:t>o need for Lagrangian</a:t>
                </a: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Exists abstractly, also in theories without a Lagrangian</a:t>
                </a:r>
              </a:p>
              <a:p>
                <a:r>
                  <a:rPr lang="en-US" sz="2400" dirty="0" smtClean="0"/>
                  <a:t>Useful in dualities</a:t>
                </a:r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4"/>
                <a:stretch>
                  <a:fillRect l="-1111" t="-928" r="-296" b="-7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5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-form global symmetries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  <a:blipFill rotWithShape="1">
                <a:blip r:embed="rId3"/>
                <a:stretch>
                  <a:fillRect t="-852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540" y="1070992"/>
                <a:ext cx="8316924" cy="5454352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Charged operators are </a:t>
                </a:r>
                <a:r>
                  <a:rPr lang="en-US" sz="2400" dirty="0" smtClean="0"/>
                  <a:t>extended (lines, surfaces</a:t>
                </a:r>
                <a:r>
                  <a:rPr lang="en-US" sz="2400" dirty="0" smtClean="0"/>
                  <a:t>)</a:t>
                </a:r>
                <a:endParaRPr lang="en-US" sz="2400" dirty="0"/>
              </a:p>
              <a:p>
                <a:r>
                  <a:rPr lang="en-US" sz="2400" dirty="0" smtClean="0"/>
                  <a:t>Charged objects are extended – branes (strings, domain walls)   </a:t>
                </a:r>
              </a:p>
              <a:p>
                <a:pPr lvl="1"/>
                <a:r>
                  <a:rPr lang="en-US" sz="2400" dirty="0" smtClean="0"/>
                  <a:t>In SUSY BPS bound when the symmetry is continuous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As with ordinary symmetries:</a:t>
                </a:r>
              </a:p>
              <a:p>
                <a:r>
                  <a:rPr lang="en-US" sz="2400" dirty="0" smtClean="0"/>
                  <a:t>Selection </a:t>
                </a:r>
                <a:r>
                  <a:rPr lang="en-US" sz="2400" dirty="0" smtClean="0"/>
                  <a:t>rules on amplitudes</a:t>
                </a:r>
              </a:p>
              <a:p>
                <a:r>
                  <a:rPr lang="en-US" sz="2400" dirty="0" smtClean="0"/>
                  <a:t>Couple to a background classical  gauge field (twisted boundary conditions)</a:t>
                </a:r>
              </a:p>
              <a:p>
                <a:r>
                  <a:rPr lang="en-US" sz="2400" dirty="0" smtClean="0"/>
                  <a:t>Gauging </a:t>
                </a:r>
                <a:r>
                  <a:rPr lang="en-US" sz="2400" dirty="0"/>
                  <a:t>the symmetry by summing over twisted sectors – like orbifolds.</a:t>
                </a:r>
              </a:p>
              <a:p>
                <a:pPr lvl="1"/>
                <a:r>
                  <a:rPr lang="en-US" sz="2400" dirty="0"/>
                  <a:t>Discrete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/>
                  <a:t>-parameters </a:t>
                </a:r>
                <a:r>
                  <a:rPr lang="en-US" sz="2400" dirty="0" smtClean="0"/>
                  <a:t>like discrete </a:t>
                </a:r>
                <a:r>
                  <a:rPr lang="en-US" sz="2400" dirty="0"/>
                  <a:t>torsion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The symmetry could be spontaneously </a:t>
                </a:r>
                <a:r>
                  <a:rPr lang="en-US" sz="2400" dirty="0" smtClean="0"/>
                  <a:t>broken.</a:t>
                </a:r>
                <a:endParaRPr lang="en-US" sz="2400" dirty="0" smtClean="0"/>
              </a:p>
              <a:p>
                <a:r>
                  <a:rPr lang="en-US" sz="2400" dirty="0" smtClean="0"/>
                  <a:t>There can be anomalies and anomaly inflow on </a:t>
                </a:r>
                <a:r>
                  <a:rPr lang="en-US" sz="2400" dirty="0" smtClean="0"/>
                  <a:t>defects.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540" y="1070992"/>
                <a:ext cx="8316924" cy="5454352"/>
              </a:xfrm>
              <a:blipFill rotWithShape="1">
                <a:blip r:embed="rId4"/>
                <a:stretch>
                  <a:fillRect l="-1173" t="-895" r="-1906" b="-4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6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1: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4000" dirty="0" smtClean="0">
                    <a:solidFill>
                      <a:schemeClr val="tx2"/>
                    </a:solidFill>
                  </a:rPr>
                  <a:t> gauge theory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  <a:blipFill rotWithShape="1">
                <a:blip r:embed="rId3"/>
                <a:stretch>
                  <a:fillRect t="-852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Two global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one-form symmetries:</a:t>
                </a:r>
              </a:p>
              <a:p>
                <a:r>
                  <a:rPr lang="en-US" sz="2400" dirty="0"/>
                  <a:t>Electric </a:t>
                </a:r>
                <a:r>
                  <a:rPr lang="en-US" sz="2400" dirty="0" smtClean="0"/>
                  <a:t>symmetry</a:t>
                </a:r>
              </a:p>
              <a:p>
                <a:pPr lvl="1"/>
                <a:r>
                  <a:rPr lang="en-US" sz="2400" dirty="0" smtClean="0"/>
                  <a:t>Closed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form currents: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(measures the </a:t>
                </a:r>
                <a:r>
                  <a:rPr lang="en-US" sz="2400" dirty="0" smtClean="0"/>
                  <a:t>electric flux)</a:t>
                </a:r>
              </a:p>
              <a:p>
                <a:pPr lvl="1"/>
                <a:r>
                  <a:rPr lang="en-US" sz="2400" dirty="0"/>
                  <a:t>S</a:t>
                </a:r>
                <a:r>
                  <a:rPr lang="en-US" sz="2400" dirty="0" smtClean="0"/>
                  <a:t>hifts </a:t>
                </a:r>
                <a:r>
                  <a:rPr lang="en-US" sz="2400" dirty="0"/>
                  <a:t>the gauge field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by a </a:t>
                </a:r>
                <a:r>
                  <a:rPr lang="en-US" sz="2400" dirty="0" smtClean="0"/>
                  <a:t>flat connection</a:t>
                </a:r>
              </a:p>
              <a:p>
                <a:r>
                  <a:rPr lang="en-US" sz="2400" dirty="0" smtClean="0"/>
                  <a:t>Magnetic </a:t>
                </a:r>
                <a:r>
                  <a:rPr lang="en-US" sz="2400" dirty="0"/>
                  <a:t>symmetry </a:t>
                </a:r>
              </a:p>
              <a:p>
                <a:pPr lvl="1"/>
                <a:r>
                  <a:rPr lang="en-US" sz="2400" dirty="0"/>
                  <a:t>Closed form currents: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 smtClean="0"/>
                  <a:t>  (measures the magnetic flux)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Shifts </a:t>
                </a:r>
                <a:r>
                  <a:rPr lang="en-US" sz="2400" dirty="0"/>
                  <a:t>the magnetic gauge field by a flat connection</a:t>
                </a:r>
                <a:r>
                  <a:rPr lang="en-US" sz="2400" dirty="0" smtClean="0"/>
                  <a:t>.  Nonlocal action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4"/>
                <a:stretch>
                  <a:fillRect l="-1111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6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1: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4000" dirty="0" smtClean="0">
                    <a:solidFill>
                      <a:schemeClr val="tx2"/>
                    </a:solidFill>
                  </a:rPr>
                  <a:t> gauge theory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  <a:blipFill rotWithShape="1">
                <a:blip r:embed="rId3"/>
                <a:stretch>
                  <a:fillRect t="-852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The symmetries  are generated by surface operators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 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∫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+ 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These are Gukov-Witten surface operators (rescaled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They measure the electric and the magnetic flux through the surface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charged objects are </a:t>
                </a:r>
                <a:r>
                  <a:rPr lang="en-US" sz="2400" dirty="0" smtClean="0"/>
                  <a:t>dyonic lines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𝐿</m:t>
                          </m:r>
                        </m:e>
                      </m:d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>
                          <a:latin typeface="Cambria Math"/>
                        </a:rPr>
                        <m:t>𝐿</m:t>
                      </m:r>
                      <m:r>
                        <a:rPr lang="en-US" sz="2400" i="1" dirty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400" dirty="0"/>
                  <a:t> are Wilson lines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400" dirty="0"/>
                  <a:t> are ‘t Hooft lines)</a:t>
                </a:r>
              </a:p>
              <a:p>
                <a:pPr marL="0" indent="0">
                  <a:buNone/>
                </a:pPr>
                <a:r>
                  <a:rPr lang="en-US" sz="2400" dirty="0"/>
                  <a:t>with global symmetry charges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under the two global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one-form </a:t>
                </a:r>
                <a:r>
                  <a:rPr lang="en-US" sz="2400" dirty="0" smtClean="0"/>
                  <a:t>symmetries.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4"/>
                <a:stretch>
                  <a:fillRect l="-1111" t="-928" b="-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1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48606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2: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gauge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theory with charge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 smtClean="0">
                    <a:solidFill>
                      <a:schemeClr val="tx2"/>
                    </a:solidFill>
                  </a:rPr>
                  <a:t> scalars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48606"/>
                <a:ext cx="8229600" cy="792162"/>
              </a:xfrm>
              <a:blipFill rotWithShape="1">
                <a:blip r:embed="rId3"/>
                <a:stretch>
                  <a:fillRect l="-2222" t="-46923" r="-3704" b="-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1600"/>
                <a:ext cx="8229600" cy="47897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The electric one-form global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/>
                  <a:t> symmetry is explicitly broken to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:r>
                  <a:rPr lang="en-US" sz="2400" dirty="0"/>
                  <a:t>S</a:t>
                </a:r>
                <a:r>
                  <a:rPr lang="en-US" sz="2400" dirty="0" smtClean="0"/>
                  <a:t>hifting by a flat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connection does not affect the scalars.</a:t>
                </a:r>
              </a:p>
              <a:p>
                <a:r>
                  <a:rPr lang="en-US" sz="2400" dirty="0" smtClean="0"/>
                  <a:t>The Gukov-Witten operator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400" dirty="0" smtClean="0"/>
                  <a:t> is topological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sz="2400" dirty="0" smtClean="0"/>
                  <a:t>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 should be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2</m:t>
                    </m:r>
                    <m:r>
                      <a:rPr lang="en-US" sz="2400" b="0" i="1" dirty="0" smtClean="0">
                        <a:latin typeface="Cambria Math"/>
                      </a:rPr>
                      <m:t>𝜋</m:t>
                    </m:r>
                    <m:r>
                      <a:rPr lang="en-US" sz="2400" b="0" i="1" dirty="0" smtClean="0">
                        <a:latin typeface="Cambria Math"/>
                      </a:rPr>
                      <m:t>𝑘</m:t>
                    </m:r>
                    <m:r>
                      <a:rPr lang="en-US" sz="2400" b="0" i="1" dirty="0" smtClean="0">
                        <a:latin typeface="Cambria Math"/>
                      </a:rPr>
                      <m:t>/</m:t>
                    </m:r>
                    <m:r>
                      <a:rPr lang="en-US" sz="2400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The charged operators are still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(</m:t>
                      </m:r>
                      <m:r>
                        <a:rPr lang="en-US" sz="2400" b="0" i="1" dirty="0" smtClean="0">
                          <a:latin typeface="Cambria Math"/>
                        </a:rPr>
                        <m:t>𝐿</m:t>
                      </m:r>
                      <m:r>
                        <a:rPr lang="en-US" sz="2400" b="0" i="1" dirty="0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The explicit breaking of the global one-form electric symmetry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reflects the fact that the charge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matter fields can screen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only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mod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interesting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1600"/>
                <a:ext cx="8229600" cy="4789748"/>
              </a:xfrm>
              <a:blipFill rotWithShape="1">
                <a:blip r:embed="rId4"/>
                <a:stretch>
                  <a:fillRect l="-1111" t="-1019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2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Example 3: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  <m:r>
                      <a:rPr lang="en-US" sz="4000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2"/>
                        </a:solidFill>
                        <a:latin typeface="Cambria Math"/>
                      </a:rPr>
                      <m:t>S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gauge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theory</a:t>
                </a:r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792162"/>
              </a:xfrm>
              <a:blipFill rotWithShape="1">
                <a:blip r:embed="rId3"/>
                <a:stretch>
                  <a:fillRect t="-852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Electric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one-form symmetry</a:t>
                </a:r>
              </a:p>
              <a:p>
                <a:pPr lvl="1"/>
                <a:r>
                  <a:rPr lang="en-US" sz="2400" dirty="0" smtClean="0"/>
                  <a:t>The </a:t>
                </a:r>
                <a:r>
                  <a:rPr lang="en-US" sz="2400" dirty="0"/>
                  <a:t>Gukov-Witten </a:t>
                </a:r>
                <a:r>
                  <a:rPr lang="en-US" sz="2400" dirty="0" smtClean="0"/>
                  <a:t>operator is </a:t>
                </a:r>
                <a:r>
                  <a:rPr lang="en-US" sz="2400" dirty="0"/>
                  <a:t>associated with a conjugacy class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𝑆𝑈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  When </a:t>
                </a:r>
                <a:r>
                  <a:rPr lang="en-US" sz="2400" dirty="0"/>
                  <a:t>this class is </a:t>
                </a:r>
                <a:r>
                  <a:rPr lang="en-US" sz="2400" dirty="0" smtClean="0"/>
                  <a:t>in the </a:t>
                </a:r>
                <a:r>
                  <a:rPr lang="en-US" sz="2400" dirty="0"/>
                  <a:t>center </a:t>
                </a:r>
                <a:r>
                  <a:rPr lang="en-US" sz="2400" dirty="0" smtClean="0"/>
                  <a:t>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𝑆𝑈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the </a:t>
                </a:r>
                <a:r>
                  <a:rPr lang="en-US" sz="2400" dirty="0"/>
                  <a:t>surface operator </a:t>
                </a:r>
                <a:r>
                  <a:rPr lang="en-US" sz="2400" dirty="0" smtClean="0"/>
                  <a:t>is topological.</a:t>
                </a:r>
              </a:p>
              <a:p>
                <a:pPr lvl="1"/>
                <a:r>
                  <a:rPr lang="en-US" sz="2400" dirty="0" smtClean="0"/>
                  <a:t>It shifts the gauge field by a flat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/>
                  <a:t> connection.</a:t>
                </a:r>
              </a:p>
              <a:p>
                <a:pPr lvl="1"/>
                <a:r>
                  <a:rPr lang="en-US" sz="2400" dirty="0" smtClean="0"/>
                  <a:t>It acts on the Wilson lines according to their representation under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𝑆𝑈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center.</a:t>
                </a:r>
              </a:p>
              <a:p>
                <a:r>
                  <a:rPr lang="en-US" sz="2400" dirty="0"/>
                  <a:t>No magnetic one-form symmetry. </a:t>
                </a:r>
                <a:endParaRPr lang="en-US" sz="2400" dirty="0" smtClean="0"/>
              </a:p>
              <a:p>
                <a:pPr lvl="1"/>
                <a:r>
                  <a:rPr lang="en-US" sz="2400" dirty="0" smtClean="0"/>
                  <a:t>In this theory there are no ‘t Hooft lines – they are not genuine line operators – they need a surface.</a:t>
                </a:r>
              </a:p>
              <a:p>
                <a:pPr lvl="1"/>
                <a:r>
                  <a:rPr lang="en-US" sz="2400" dirty="0" smtClean="0"/>
                  <a:t>An open surface operator, whose boundary is an ‘t Hooft line.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 rotWithShape="1">
                <a:blip r:embed="rId4"/>
                <a:stretch>
                  <a:fillRect l="-963" t="-928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3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39414</TotalTime>
  <Words>2864</Words>
  <Application>Microsoft Office PowerPoint</Application>
  <PresentationFormat>On-screen Show (4:3)</PresentationFormat>
  <Paragraphs>241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Office Theme</vt:lpstr>
      <vt:lpstr>Generalized Global Symmetries</vt:lpstr>
      <vt:lpstr>Ordinary global symmetries</vt:lpstr>
      <vt:lpstr>q-form global symmetries</vt:lpstr>
      <vt:lpstr>q-form global symmetries</vt:lpstr>
      <vt:lpstr>q-form global symmetries</vt:lpstr>
      <vt:lpstr>Example 1: 4d U(1) gauge theory</vt:lpstr>
      <vt:lpstr>Example 1: 4d U(1) gauge theory</vt:lpstr>
      <vt:lpstr>Example 2: 4d U(1) gauge theory with charge N scalars</vt:lpstr>
      <vt:lpstr>Example 3: 4d SU(N) gauge theory</vt:lpstr>
      <vt:lpstr>Example 4: 4d SU(N) gauge theory with matter in N</vt:lpstr>
      <vt:lpstr>Example 5: 4d SU(N)/Z_N gauge theory</vt:lpstr>
      <vt:lpstr>Significance of these symmetries</vt:lpstr>
      <vt:lpstr>Significance of these symmetries</vt:lpstr>
      <vt:lpstr>Significance of these symmetries</vt:lpstr>
      <vt:lpstr>Characterizing phases</vt:lpstr>
      <vt:lpstr>Characterizing phases</vt:lpstr>
      <vt:lpstr>Example 1: 4d U(1) gauge theory</vt:lpstr>
      <vt:lpstr>Example 2: 4d U(1) gauge theory with charge N scalars</vt:lpstr>
      <vt:lpstr>Example 3: 4d SU(N) gauge theory</vt:lpstr>
      <vt:lpstr>Example 3: 4d SU(N) gauge theory</vt:lpstr>
      <vt:lpstr>Example 4: 4d SU(N) gauge theory with matter in N</vt:lpstr>
      <vt:lpstr>Example 5: 4d SU(N)/Z_N gauge theory</vt:lpstr>
      <vt:lpstr>Example 5: 4d SU(N)/Z_N gauge theory</vt:lpstr>
      <vt:lpstr>Example 6: 3d U(1)_N</vt:lpstr>
      <vt:lpstr>Higher Form SPT Phases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seiberg</dc:creator>
  <cp:lastModifiedBy>seiberg</cp:lastModifiedBy>
  <cp:revision>326</cp:revision>
  <dcterms:created xsi:type="dcterms:W3CDTF">2013-07-15T19:09:55Z</dcterms:created>
  <dcterms:modified xsi:type="dcterms:W3CDTF">2014-09-23T18:20:04Z</dcterms:modified>
</cp:coreProperties>
</file>