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622" r:id="rId2"/>
    <p:sldId id="506" r:id="rId3"/>
    <p:sldId id="713" r:id="rId4"/>
    <p:sldId id="496" r:id="rId5"/>
    <p:sldId id="555" r:id="rId6"/>
    <p:sldId id="655" r:id="rId7"/>
    <p:sldId id="656" r:id="rId8"/>
    <p:sldId id="829" r:id="rId9"/>
    <p:sldId id="830" r:id="rId10"/>
    <p:sldId id="732" r:id="rId11"/>
    <p:sldId id="753" r:id="rId12"/>
    <p:sldId id="650" r:id="rId13"/>
    <p:sldId id="730" r:id="rId14"/>
    <p:sldId id="657" r:id="rId15"/>
    <p:sldId id="696" r:id="rId16"/>
    <p:sldId id="831" r:id="rId17"/>
    <p:sldId id="587" r:id="rId18"/>
    <p:sldId id="781" r:id="rId19"/>
    <p:sldId id="782" r:id="rId20"/>
    <p:sldId id="570" r:id="rId21"/>
    <p:sldId id="516" r:id="rId22"/>
    <p:sldId id="659" r:id="rId23"/>
    <p:sldId id="660" r:id="rId24"/>
    <p:sldId id="795" r:id="rId25"/>
    <p:sldId id="796" r:id="rId26"/>
    <p:sldId id="797" r:id="rId27"/>
    <p:sldId id="798" r:id="rId28"/>
    <p:sldId id="828" r:id="rId29"/>
    <p:sldId id="661" r:id="rId30"/>
    <p:sldId id="662" r:id="rId31"/>
    <p:sldId id="651" r:id="rId32"/>
    <p:sldId id="653" r:id="rId33"/>
    <p:sldId id="832" r:id="rId34"/>
    <p:sldId id="687" r:id="rId35"/>
    <p:sldId id="719" r:id="rId36"/>
    <p:sldId id="733" r:id="rId37"/>
    <p:sldId id="736" r:id="rId38"/>
    <p:sldId id="698" r:id="rId39"/>
    <p:sldId id="374" r:id="rId40"/>
    <p:sldId id="634" r:id="rId41"/>
    <p:sldId id="755" r:id="rId42"/>
    <p:sldId id="679" r:id="rId43"/>
    <p:sldId id="654" r:id="rId44"/>
    <p:sldId id="637" r:id="rId45"/>
    <p:sldId id="638" r:id="rId46"/>
    <p:sldId id="691" r:id="rId47"/>
    <p:sldId id="669" r:id="rId48"/>
    <p:sldId id="666" r:id="rId49"/>
    <p:sldId id="677" r:id="rId50"/>
    <p:sldId id="783" r:id="rId51"/>
    <p:sldId id="834" r:id="rId52"/>
    <p:sldId id="833" r:id="rId53"/>
    <p:sldId id="784" r:id="rId54"/>
    <p:sldId id="799" r:id="rId55"/>
    <p:sldId id="672" r:id="rId56"/>
    <p:sldId id="673" r:id="rId57"/>
    <p:sldId id="693" r:id="rId58"/>
    <p:sldId id="674" r:id="rId59"/>
    <p:sldId id="675" r:id="rId60"/>
    <p:sldId id="681" r:id="rId61"/>
    <p:sldId id="682" r:id="rId62"/>
    <p:sldId id="697" r:id="rId63"/>
    <p:sldId id="800" r:id="rId64"/>
    <p:sldId id="627" r:id="rId65"/>
    <p:sldId id="827" r:id="rId66"/>
    <p:sldId id="628" r:id="rId67"/>
    <p:sldId id="835" r:id="rId68"/>
    <p:sldId id="646" r:id="rId69"/>
    <p:sldId id="737" r:id="rId70"/>
    <p:sldId id="738" r:id="rId71"/>
    <p:sldId id="786" r:id="rId72"/>
    <p:sldId id="787" r:id="rId73"/>
    <p:sldId id="788" r:id="rId74"/>
    <p:sldId id="789" r:id="rId75"/>
    <p:sldId id="790" r:id="rId76"/>
    <p:sldId id="791" r:id="rId77"/>
    <p:sldId id="792" r:id="rId78"/>
    <p:sldId id="793" r:id="rId79"/>
    <p:sldId id="801" r:id="rId80"/>
    <p:sldId id="802" r:id="rId81"/>
    <p:sldId id="803" r:id="rId82"/>
    <p:sldId id="804" r:id="rId83"/>
    <p:sldId id="805" r:id="rId84"/>
    <p:sldId id="806" r:id="rId85"/>
    <p:sldId id="807" r:id="rId86"/>
    <p:sldId id="808" r:id="rId87"/>
    <p:sldId id="809" r:id="rId88"/>
    <p:sldId id="810" r:id="rId89"/>
    <p:sldId id="811" r:id="rId90"/>
    <p:sldId id="812" r:id="rId91"/>
    <p:sldId id="813" r:id="rId92"/>
    <p:sldId id="814" r:id="rId93"/>
    <p:sldId id="815" r:id="rId94"/>
    <p:sldId id="816" r:id="rId95"/>
    <p:sldId id="817" r:id="rId96"/>
    <p:sldId id="818" r:id="rId97"/>
    <p:sldId id="819" r:id="rId98"/>
    <p:sldId id="820" r:id="rId99"/>
    <p:sldId id="821" r:id="rId100"/>
    <p:sldId id="823" r:id="rId101"/>
    <p:sldId id="824" r:id="rId102"/>
    <p:sldId id="825" r:id="rId103"/>
    <p:sldId id="826" r:id="rId104"/>
    <p:sldId id="641" r:id="rId105"/>
    <p:sldId id="741" r:id="rId106"/>
    <p:sldId id="742" r:id="rId107"/>
    <p:sldId id="740" r:id="rId108"/>
    <p:sldId id="794" r:id="rId109"/>
    <p:sldId id="391" r:id="rId110"/>
  </p:sldIdLst>
  <p:sldSz cx="9144000" cy="6858000" type="screen4x3"/>
  <p:notesSz cx="6954838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6CA"/>
    <a:srgbClr val="3366FF"/>
    <a:srgbClr val="FF3399"/>
    <a:srgbClr val="0000FF"/>
    <a:srgbClr val="FF33CC"/>
    <a:srgbClr val="F75E09"/>
    <a:srgbClr val="0F0498"/>
    <a:srgbClr val="FF66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2" autoAdjust="0"/>
    <p:restoredTop sz="86126" autoAdjust="0"/>
  </p:normalViewPr>
  <p:slideViewPr>
    <p:cSldViewPr>
      <p:cViewPr varScale="1">
        <p:scale>
          <a:sx n="55" d="100"/>
          <a:sy n="55" d="100"/>
        </p:scale>
        <p:origin x="8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4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52"/>
    </p:cViewPr>
  </p:sorterViewPr>
  <p:notesViewPr>
    <p:cSldViewPr>
      <p:cViewPr varScale="1">
        <p:scale>
          <a:sx n="50" d="100"/>
          <a:sy n="50" d="100"/>
        </p:scale>
        <p:origin x="2309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763" cy="461963"/>
          </a:xfrm>
          <a:prstGeom prst="rect">
            <a:avLst/>
          </a:prstGeom>
        </p:spPr>
        <p:txBody>
          <a:bodyPr vert="horz" lIns="92499" tIns="46250" rIns="92499" bIns="462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8" y="1"/>
            <a:ext cx="3013763" cy="461963"/>
          </a:xfrm>
          <a:prstGeom prst="rect">
            <a:avLst/>
          </a:prstGeom>
        </p:spPr>
        <p:txBody>
          <a:bodyPr vert="horz" lIns="92499" tIns="46250" rIns="92499" bIns="46250" rtlCol="0"/>
          <a:lstStyle>
            <a:lvl1pPr algn="r">
              <a:defRPr sz="1200"/>
            </a:lvl1pPr>
          </a:lstStyle>
          <a:p>
            <a:fld id="{98A5ECA1-AB10-45E6-BCA8-DC1BA3E26014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9" tIns="46250" rIns="92499" bIns="462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388644"/>
            <a:ext cx="5563870" cy="4157663"/>
          </a:xfrm>
          <a:prstGeom prst="rect">
            <a:avLst/>
          </a:prstGeom>
        </p:spPr>
        <p:txBody>
          <a:bodyPr vert="horz" lIns="92499" tIns="46250" rIns="92499" bIns="4625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3013763" cy="461963"/>
          </a:xfrm>
          <a:prstGeom prst="rect">
            <a:avLst/>
          </a:prstGeom>
        </p:spPr>
        <p:txBody>
          <a:bodyPr vert="horz" lIns="92499" tIns="46250" rIns="92499" bIns="462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8" y="8775684"/>
            <a:ext cx="3013763" cy="461963"/>
          </a:xfrm>
          <a:prstGeom prst="rect">
            <a:avLst/>
          </a:prstGeom>
        </p:spPr>
        <p:txBody>
          <a:bodyPr vert="horz" lIns="92499" tIns="46250" rIns="92499" bIns="46250" rtlCol="0" anchor="b"/>
          <a:lstStyle>
            <a:lvl1pPr algn="r">
              <a:defRPr sz="1200"/>
            </a:lvl1pPr>
          </a:lstStyle>
          <a:p>
            <a:fld id="{5BAA4790-2064-4CC5-944F-773F18D31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9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85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91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41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least formally.  Well, this should sound</a:t>
            </a:r>
            <a:r>
              <a:rPr lang="en-US" baseline="0" dirty="0" smtClean="0"/>
              <a:t> familiar!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33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I will henceforth</a:t>
            </a:r>
            <a:r>
              <a:rPr lang="en-US" baseline="0" dirty="0" smtClean="0"/>
              <a:t> call it the Donaldson-Witten partition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83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34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</a:t>
            </a:r>
            <a:r>
              <a:rPr lang="en-US" baseline="0" dirty="0" smtClean="0"/>
              <a:t> aspects of the physics are encoded in this family of </a:t>
            </a:r>
            <a:r>
              <a:rPr lang="en-US" baseline="0" dirty="0" err="1" smtClean="0"/>
              <a:t>Seiberg</a:t>
            </a:r>
            <a:r>
              <a:rPr lang="en-US" baseline="0" dirty="0" smtClean="0"/>
              <a:t>-Witten curves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84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Moreover,</a:t>
            </a:r>
            <a:r>
              <a:rPr lang="en-US" baseline="0" dirty="0" smtClean="0"/>
              <a:t> to write the action one actually uses this lattice. </a:t>
            </a:r>
          </a:p>
          <a:p>
            <a:r>
              <a:rPr lang="en-US" baseline="0" dirty="0" smtClean="0"/>
              <a:t>These theories enjoy electromagnetic duality: What this means is that </a:t>
            </a:r>
          </a:p>
          <a:p>
            <a:r>
              <a:rPr lang="en-US" baseline="0" dirty="0" smtClean="0"/>
              <a:t>To write an action one must choose a splitting of this </a:t>
            </a:r>
            <a:r>
              <a:rPr lang="en-US" baseline="0" dirty="0" err="1" smtClean="0"/>
              <a:t>symplectic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Lattice – that is, a choice of A and B-cycles.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6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44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09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to write the </a:t>
            </a:r>
            <a:r>
              <a:rPr lang="en-US" dirty="0" err="1" smtClean="0"/>
              <a:t>Seiberg</a:t>
            </a:r>
            <a:r>
              <a:rPr lang="en-US" dirty="0" smtClean="0"/>
              <a:t>-Witten equations one</a:t>
            </a:r>
            <a:r>
              <a:rPr lang="en-US" baseline="0" dirty="0" smtClean="0"/>
              <a:t> needs to choose </a:t>
            </a:r>
          </a:p>
          <a:p>
            <a:r>
              <a:rPr lang="en-US" baseline="0" dirty="0" smtClean="0"/>
              <a:t>What is called a spin-c structure on X. For our purposes this is just </a:t>
            </a:r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cohomology</a:t>
            </a:r>
            <a:r>
              <a:rPr lang="en-US" baseline="0" dirty="0" smtClean="0"/>
              <a:t> class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5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8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in words: when b2+ &gt; 1 Z-u vanishes.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1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27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in words the measure</a:t>
            </a:r>
            <a:r>
              <a:rPr lang="en-US" baseline="0" dirty="0" smtClean="0"/>
              <a:t> is modular invariant . Say in words that modularity of h-hat is crucial so that the finite boundaries do not contribute.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767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in words V is an associate</a:t>
            </a:r>
            <a:r>
              <a:rPr lang="en-US" baseline="0" dirty="0" smtClean="0"/>
              <a:t> bundle to the gauge bundle for a </a:t>
            </a:r>
            <a:r>
              <a:rPr lang="en-US" baseline="0" dirty="0" err="1" smtClean="0"/>
              <a:t>quaternionic</a:t>
            </a:r>
            <a:r>
              <a:rPr lang="en-US" baseline="0" dirty="0" smtClean="0"/>
              <a:t> representation of 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164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an application of these newly discovered interactions we </a:t>
            </a:r>
          </a:p>
          <a:p>
            <a:r>
              <a:rPr lang="en-US" baseline="0" dirty="0" smtClean="0"/>
              <a:t>Decided to revisit the old puzzle of the conflict between </a:t>
            </a:r>
            <a:r>
              <a:rPr lang="en-US" baseline="0" dirty="0" err="1" smtClean="0"/>
              <a:t>holomorphy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And modularity in this theory.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604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3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300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5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063">
              <a:defRPr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18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54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64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the physicists were having a great time learning all sorts of things about the </a:t>
            </a:r>
          </a:p>
          <a:p>
            <a:r>
              <a:rPr lang="en-US" baseline="0" dirty="0" smtClean="0"/>
              <a:t>Instantons in the 1970’s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12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Say: \mu(S) only depends on the </a:t>
            </a:r>
            <a:r>
              <a:rPr lang="en-US" dirty="0" err="1" smtClean="0"/>
              <a:t>HOMOLOGYof</a:t>
            </a:r>
            <a:r>
              <a:rPr lang="en-US" dirty="0" smtClean="0"/>
              <a:t> 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65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70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lot of the fun in Donaldson theory comes when we consider non-spin manifolds </a:t>
            </a:r>
          </a:p>
          <a:p>
            <a:r>
              <a:rPr lang="en-US" dirty="0" smtClean="0"/>
              <a:t>So</a:t>
            </a:r>
            <a:r>
              <a:rPr lang="en-US" baseline="0" dirty="0" smtClean="0"/>
              <a:t> it is important to note that if X is not spin ….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395AA-D3F1-4AE9-806B-FD0C59DDBC4F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0.png"/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0.png"/><Relationship Id="rId4" Type="http://schemas.openxmlformats.org/officeDocument/2006/relationships/image" Target="../media/image164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0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png"/><Relationship Id="rId4" Type="http://schemas.openxmlformats.org/officeDocument/2006/relationships/image" Target="../media/image142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1780.png"/><Relationship Id="rId7" Type="http://schemas.openxmlformats.org/officeDocument/2006/relationships/image" Target="../media/image820.png"/><Relationship Id="rId2" Type="http://schemas.openxmlformats.org/officeDocument/2006/relationships/image" Target="../media/image1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0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Relationship Id="rId9" Type="http://schemas.openxmlformats.org/officeDocument/2006/relationships/image" Target="../media/image181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3.png"/><Relationship Id="rId7" Type="http://schemas.openxmlformats.org/officeDocument/2006/relationships/image" Target="../media/image186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0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0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811.png"/><Relationship Id="rId4" Type="http://schemas.openxmlformats.org/officeDocument/2006/relationships/image" Target="../media/image13.png"/><Relationship Id="rId9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1312.png"/><Relationship Id="rId4" Type="http://schemas.openxmlformats.org/officeDocument/2006/relationships/image" Target="../media/image5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1.png"/><Relationship Id="rId5" Type="http://schemas.openxmlformats.org/officeDocument/2006/relationships/image" Target="../media/image470.png"/><Relationship Id="rId4" Type="http://schemas.openxmlformats.org/officeDocument/2006/relationships/image" Target="../media/image5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5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1.png"/><Relationship Id="rId5" Type="http://schemas.openxmlformats.org/officeDocument/2006/relationships/image" Target="../media/image65.png"/><Relationship Id="rId10" Type="http://schemas.openxmlformats.org/officeDocument/2006/relationships/image" Target="../media/image49.png"/><Relationship Id="rId4" Type="http://schemas.openxmlformats.org/officeDocument/2006/relationships/image" Target="../media/image64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0.png"/><Relationship Id="rId5" Type="http://schemas.openxmlformats.org/officeDocument/2006/relationships/image" Target="../media/image791.png"/><Relationship Id="rId4" Type="http://schemas.openxmlformats.org/officeDocument/2006/relationships/image" Target="../media/image78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7" Type="http://schemas.openxmlformats.org/officeDocument/2006/relationships/image" Target="../media/image7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0.png"/><Relationship Id="rId10" Type="http://schemas.openxmlformats.org/officeDocument/2006/relationships/image" Target="../media/image82.png"/><Relationship Id="rId9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50.png"/><Relationship Id="rId7" Type="http://schemas.openxmlformats.org/officeDocument/2006/relationships/image" Target="../media/image88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93.png"/><Relationship Id="rId5" Type="http://schemas.openxmlformats.org/officeDocument/2006/relationships/image" Target="../media/image86.png"/><Relationship Id="rId10" Type="http://schemas.openxmlformats.org/officeDocument/2006/relationships/image" Target="../media/image542.png"/><Relationship Id="rId4" Type="http://schemas.openxmlformats.org/officeDocument/2006/relationships/image" Target="../media/image51.jpeg"/><Relationship Id="rId9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771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3.png"/><Relationship Id="rId7" Type="http://schemas.openxmlformats.org/officeDocument/2006/relationships/image" Target="../media/image10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1.png"/><Relationship Id="rId2" Type="http://schemas.openxmlformats.org/officeDocument/2006/relationships/image" Target="../media/image9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104.png"/><Relationship Id="rId4" Type="http://schemas.openxmlformats.org/officeDocument/2006/relationships/image" Target="../media/image9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972.png"/><Relationship Id="rId4" Type="http://schemas.openxmlformats.org/officeDocument/2006/relationships/image" Target="../media/image10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7" Type="http://schemas.openxmlformats.org/officeDocument/2006/relationships/image" Target="../media/image970.png"/><Relationship Id="rId2" Type="http://schemas.openxmlformats.org/officeDocument/2006/relationships/image" Target="../media/image8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0.png"/><Relationship Id="rId5" Type="http://schemas.openxmlformats.org/officeDocument/2006/relationships/image" Target="../media/image106.png"/><Relationship Id="rId4" Type="http://schemas.openxmlformats.org/officeDocument/2006/relationships/image" Target="../media/image10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02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0.png"/><Relationship Id="rId5" Type="http://schemas.openxmlformats.org/officeDocument/2006/relationships/image" Target="../media/image107.png"/><Relationship Id="rId10" Type="http://schemas.openxmlformats.org/officeDocument/2006/relationships/image" Target="../media/image111.png"/><Relationship Id="rId4" Type="http://schemas.openxmlformats.org/officeDocument/2006/relationships/image" Target="../media/image1060.png"/><Relationship Id="rId9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2.png"/><Relationship Id="rId5" Type="http://schemas.openxmlformats.org/officeDocument/2006/relationships/image" Target="../media/image72.png"/><Relationship Id="rId4" Type="http://schemas.openxmlformats.org/officeDocument/2006/relationships/image" Target="../media/image630.png"/><Relationship Id="rId9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3" Type="http://schemas.openxmlformats.org/officeDocument/2006/relationships/image" Target="../media/image511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0.png"/><Relationship Id="rId10" Type="http://schemas.openxmlformats.org/officeDocument/2006/relationships/image" Target="../media/image1211.png"/><Relationship Id="rId4" Type="http://schemas.openxmlformats.org/officeDocument/2006/relationships/image" Target="../media/image120.png"/><Relationship Id="rId9" Type="http://schemas.openxmlformats.org/officeDocument/2006/relationships/image" Target="../media/image59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89.emf"/><Relationship Id="rId4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10.png"/><Relationship Id="rId7" Type="http://schemas.openxmlformats.org/officeDocument/2006/relationships/image" Target="../media/image17.png"/><Relationship Id="rId2" Type="http://schemas.openxmlformats.org/officeDocument/2006/relationships/image" Target="../media/image1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411.png"/><Relationship Id="rId4" Type="http://schemas.openxmlformats.org/officeDocument/2006/relationships/image" Target="../media/image1210.pn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12" Type="http://schemas.openxmlformats.org/officeDocument/2006/relationships/image" Target="../media/image752.png"/><Relationship Id="rId2" Type="http://schemas.openxmlformats.org/officeDocument/2006/relationships/image" Target="../media/image1331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742.png"/><Relationship Id="rId5" Type="http://schemas.openxmlformats.org/officeDocument/2006/relationships/image" Target="../media/image732.png"/><Relationship Id="rId10" Type="http://schemas.openxmlformats.org/officeDocument/2006/relationships/image" Target="../media/image143.png"/><Relationship Id="rId4" Type="http://schemas.openxmlformats.org/officeDocument/2006/relationships/image" Target="../media/image14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147.png"/><Relationship Id="rId7" Type="http://schemas.openxmlformats.org/officeDocument/2006/relationships/image" Target="../media/image124.png"/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2.png"/><Relationship Id="rId5" Type="http://schemas.openxmlformats.org/officeDocument/2006/relationships/image" Target="../media/image174.png"/><Relationship Id="rId4" Type="http://schemas.openxmlformats.org/officeDocument/2006/relationships/image" Target="../media/image171.png"/><Relationship Id="rId9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430.png"/><Relationship Id="rId7" Type="http://schemas.openxmlformats.org/officeDocument/2006/relationships/image" Target="../media/image6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0.png"/><Relationship Id="rId5" Type="http://schemas.openxmlformats.org/officeDocument/2006/relationships/image" Target="../media/image109.png"/><Relationship Id="rId4" Type="http://schemas.openxmlformats.org/officeDocument/2006/relationships/image" Target="../media/image15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png"/><Relationship Id="rId4" Type="http://schemas.openxmlformats.org/officeDocument/2006/relationships/image" Target="../media/image6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1.png"/><Relationship Id="rId5" Type="http://schemas.openxmlformats.org/officeDocument/2006/relationships/image" Target="../media/image1522.png"/><Relationship Id="rId4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1.png"/><Relationship Id="rId4" Type="http://schemas.openxmlformats.org/officeDocument/2006/relationships/image" Target="../media/image15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1.png"/><Relationship Id="rId5" Type="http://schemas.openxmlformats.org/officeDocument/2006/relationships/image" Target="../media/image1620.png"/><Relationship Id="rId4" Type="http://schemas.openxmlformats.org/officeDocument/2006/relationships/image" Target="../media/image8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7" Type="http://schemas.openxmlformats.org/officeDocument/2006/relationships/image" Target="../media/image7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1.png"/><Relationship Id="rId5" Type="http://schemas.openxmlformats.org/officeDocument/2006/relationships/image" Target="../media/image731.png"/><Relationship Id="rId4" Type="http://schemas.openxmlformats.org/officeDocument/2006/relationships/image" Target="../media/image720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1.png"/><Relationship Id="rId3" Type="http://schemas.openxmlformats.org/officeDocument/2006/relationships/image" Target="../media/image893.png"/><Relationship Id="rId7" Type="http://schemas.openxmlformats.org/officeDocument/2006/relationships/image" Target="../media/image9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1.png"/><Relationship Id="rId5" Type="http://schemas.openxmlformats.org/officeDocument/2006/relationships/image" Target="../media/image773.png"/><Relationship Id="rId4" Type="http://schemas.openxmlformats.org/officeDocument/2006/relationships/image" Target="../media/image762.png"/><Relationship Id="rId9" Type="http://schemas.openxmlformats.org/officeDocument/2006/relationships/image" Target="../media/image81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2.png"/><Relationship Id="rId5" Type="http://schemas.openxmlformats.org/officeDocument/2006/relationships/image" Target="../media/image850.png"/><Relationship Id="rId4" Type="http://schemas.openxmlformats.org/officeDocument/2006/relationships/image" Target="../media/image84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1.png"/><Relationship Id="rId2" Type="http://schemas.openxmlformats.org/officeDocument/2006/relationships/image" Target="../media/image8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1.png"/><Relationship Id="rId5" Type="http://schemas.openxmlformats.org/officeDocument/2006/relationships/image" Target="../media/image901.png"/><Relationship Id="rId4" Type="http://schemas.openxmlformats.org/officeDocument/2006/relationships/image" Target="../media/image89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0.png"/><Relationship Id="rId2" Type="http://schemas.openxmlformats.org/officeDocument/2006/relationships/image" Target="../media/image8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0.png"/><Relationship Id="rId5" Type="http://schemas.openxmlformats.org/officeDocument/2006/relationships/image" Target="../media/image8800.png"/><Relationship Id="rId4" Type="http://schemas.openxmlformats.org/officeDocument/2006/relationships/image" Target="../media/image87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00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0.png"/><Relationship Id="rId3" Type="http://schemas.openxmlformats.org/officeDocument/2006/relationships/image" Target="../media/image941.png"/><Relationship Id="rId7" Type="http://schemas.openxmlformats.org/officeDocument/2006/relationships/image" Target="../media/image981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1.png"/><Relationship Id="rId5" Type="http://schemas.openxmlformats.org/officeDocument/2006/relationships/image" Target="../media/image961.png"/><Relationship Id="rId4" Type="http://schemas.openxmlformats.org/officeDocument/2006/relationships/image" Target="../media/image95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0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1.png"/><Relationship Id="rId5" Type="http://schemas.openxmlformats.org/officeDocument/2006/relationships/image" Target="../media/image9700.png"/><Relationship Id="rId4" Type="http://schemas.openxmlformats.org/officeDocument/2006/relationships/image" Target="../media/image96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0.png"/><Relationship Id="rId7" Type="http://schemas.openxmlformats.org/officeDocument/2006/relationships/image" Target="../media/image116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1.png"/><Relationship Id="rId5" Type="http://schemas.openxmlformats.org/officeDocument/2006/relationships/image" Target="../media/image130.emf"/><Relationship Id="rId4" Type="http://schemas.openxmlformats.org/officeDocument/2006/relationships/image" Target="../media/image100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1.png"/><Relationship Id="rId2" Type="http://schemas.openxmlformats.org/officeDocument/2006/relationships/image" Target="../media/image10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1.png"/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1.png"/><Relationship Id="rId4" Type="http://schemas.openxmlformats.org/officeDocument/2006/relationships/image" Target="../media/image10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1.png"/><Relationship Id="rId7" Type="http://schemas.openxmlformats.org/officeDocument/2006/relationships/image" Target="../media/image1170.png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0.png"/><Relationship Id="rId5" Type="http://schemas.openxmlformats.org/officeDocument/2006/relationships/image" Target="../media/image1090.png"/><Relationship Id="rId4" Type="http://schemas.openxmlformats.org/officeDocument/2006/relationships/image" Target="../media/image113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1.png"/><Relationship Id="rId4" Type="http://schemas.openxmlformats.org/officeDocument/2006/relationships/image" Target="../media/image93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0.png"/><Relationship Id="rId2" Type="http://schemas.openxmlformats.org/officeDocument/2006/relationships/image" Target="../media/image140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1.png"/><Relationship Id="rId2" Type="http://schemas.openxmlformats.org/officeDocument/2006/relationships/image" Target="../media/image15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0.png"/><Relationship Id="rId4" Type="http://schemas.openxmlformats.org/officeDocument/2006/relationships/image" Target="../media/image155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0.png"/><Relationship Id="rId2" Type="http://schemas.openxmlformats.org/officeDocument/2006/relationships/image" Target="../media/image15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40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GiovanniStd-Book"/>
              </a:rPr>
              <a:t> Supersymmetric Quantum Field Theory </a:t>
            </a:r>
          </a:p>
          <a:p>
            <a:pPr algn="ctr"/>
            <a:r>
              <a:rPr lang="en-US" sz="3200" dirty="0" smtClean="0">
                <a:latin typeface="GiovanniStd-Book"/>
              </a:rPr>
              <a:t>And Invariants Of</a:t>
            </a:r>
          </a:p>
          <a:p>
            <a:pPr algn="ctr"/>
            <a:r>
              <a:rPr lang="en-US" sz="3200" dirty="0" smtClean="0">
                <a:latin typeface="GiovanniStd-Book"/>
              </a:rPr>
              <a:t>Smooth Four-Dimensional Manifolds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58506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Gregory Moore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1585069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Rutgers University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766" y="2229471"/>
            <a:ext cx="6456613" cy="45828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0567" y="60198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33CC"/>
                </a:solidFill>
              </a:rPr>
              <a:t>Zhejiang University, Jan.3, 2023 </a:t>
            </a:r>
            <a:endParaRPr lang="en-US" sz="3200" dirty="0">
              <a:solidFill>
                <a:srgbClr val="FF33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154729"/>
            <a:ext cx="4650938" cy="23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61481"/>
            <a:ext cx="8229600" cy="1143000"/>
          </a:xfrm>
        </p:spPr>
        <p:txBody>
          <a:bodyPr/>
          <a:lstStyle/>
          <a:p>
            <a:r>
              <a:rPr lang="en-US" dirty="0" smtClean="0"/>
              <a:t>Reminder On Self-Duality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0500" y="963443"/>
                <a:ext cx="86106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=1.  </m:t>
                    </m:r>
                    <m:r>
                      <a:rPr lang="en-US" sz="40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For any 2-form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 define </a:t>
                </a:r>
              </a:p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 (anti-)self-dual projections: 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963443"/>
                <a:ext cx="8610600" cy="1323439"/>
              </a:xfrm>
              <a:prstGeom prst="rect">
                <a:avLst/>
              </a:prstGeom>
              <a:blipFill>
                <a:blip r:embed="rId2"/>
                <a:stretch>
                  <a:fillRect t="-7834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1500" y="2357207"/>
                <a:ext cx="7543800" cy="1257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≔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1± ∗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±∗</m:t>
                          </m:r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357207"/>
                <a:ext cx="7543800" cy="1257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421" y="6129750"/>
                <a:ext cx="86707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subspaces for intersection form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sz="36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1" y="6129750"/>
                <a:ext cx="8670758" cy="646331"/>
              </a:xfrm>
              <a:prstGeom prst="rect">
                <a:avLst/>
              </a:prstGeom>
              <a:blipFill>
                <a:blip r:embed="rId4"/>
                <a:stretch>
                  <a:fillRect t="-1415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05000" y="5129539"/>
                <a:ext cx="5181600" cy="708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129539"/>
                <a:ext cx="5181600" cy="708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3584" y="3741385"/>
                <a:ext cx="8077200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splits into orthogonal sum of  </a:t>
                </a:r>
              </a:p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(anti-)self-dual forms dimensions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</m:oMath>
                </a14:m>
                <a:endParaRPr lang="en-US" sz="36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84" y="3741385"/>
                <a:ext cx="8077200" cy="1261307"/>
              </a:xfrm>
              <a:prstGeom prst="rect">
                <a:avLst/>
              </a:prstGeom>
              <a:blipFill>
                <a:blip r:embed="rId6"/>
                <a:stretch>
                  <a:fillRect t="-7246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562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3370" y="2185873"/>
                <a:ext cx="9448800" cy="1388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ℛ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)=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+3 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ℛ</m:t>
                                    </m:r>
                                  </m:e>
                                  <m:sup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</m:sSup>
                      </m:den>
                    </m:f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/>
                      <m:e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𝑆𝑊</m:t>
                        </m:r>
                        <m:d>
                          <m:d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ℛ</m:t>
                                    </m:r>
                                  </m:num>
                                  <m:den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ℛ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f>
                              <m:f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e>
                    </m:nary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" y="2185873"/>
                <a:ext cx="9448800" cy="13885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52400" y="3946166"/>
                <a:ext cx="9109709" cy="1705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 = Terms in the power </a:t>
                </a:r>
              </a:p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series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4 </m:t>
                    </m:r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3946166"/>
                <a:ext cx="9109709" cy="1705403"/>
              </a:xfrm>
              <a:prstGeom prst="rect">
                <a:avLst/>
              </a:prstGeom>
              <a:blipFill>
                <a:blip r:embed="rId3"/>
                <a:stretch>
                  <a:fillRect l="-402" t="-7143" b="-8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70509" y="58674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Agrees with, and generalizes, GKW Conjecture 1.1</a:t>
            </a:r>
            <a:endParaRPr lang="en-US" sz="32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34290" y="180546"/>
                <a:ext cx="9143999" cy="1656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C00000"/>
                    </a:solidFill>
                  </a:rPr>
                  <a:t>Moreover, using the wall-crossing behavior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at the strong coupling cusps allows </a:t>
                </a:r>
              </a:p>
              <a:p>
                <a:pPr algn="ctr"/>
                <a:r>
                  <a:rPr lang="en-US" sz="3200" dirty="0">
                    <a:solidFill>
                      <a:srgbClr val="C00000"/>
                    </a:solidFill>
                  </a:rPr>
                  <a:t>o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ne to </a:t>
                </a:r>
                <a:r>
                  <a:rPr lang="en-US" sz="3200" b="1" i="1" u="sng" dirty="0" smtClean="0">
                    <a:solidFill>
                      <a:srgbClr val="C00000"/>
                    </a:solidFill>
                  </a:rPr>
                  <a:t>derive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𝑆𝑊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partition function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290" y="180546"/>
                <a:ext cx="9143999" cy="1656479"/>
              </a:xfrm>
              <a:prstGeom prst="rect">
                <a:avLst/>
              </a:prstGeom>
              <a:blipFill>
                <a:blip r:embed="rId4"/>
                <a:stretch>
                  <a:fillRect t="-4797" b="-10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375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2400" y="76200"/>
                <a:ext cx="86106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The Puzzle: The naïve physical interpretation suggests we should take the constant term in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-expansion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76200"/>
                <a:ext cx="8610600" cy="1938992"/>
              </a:xfrm>
              <a:prstGeom prst="rect">
                <a:avLst/>
              </a:prstGeom>
              <a:blipFill>
                <a:blip r:embed="rId2"/>
                <a:stretch>
                  <a:fillRect t="-5660" r="-1132" b="-12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95300" y="2209800"/>
                <a:ext cx="7620000" cy="946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ℛ</m:t>
                                      </m:r>
                                    </m:e>
                                  </m:d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2209800"/>
                <a:ext cx="7620000" cy="946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" y="3429000"/>
                <a:ext cx="7848600" cy="1160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b="0" i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40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429000"/>
                <a:ext cx="7848600" cy="11601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22860" y="4861783"/>
                <a:ext cx="924306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But to get answers that agree with mathematical results we first expand in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ℛ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and then take the constant term.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" y="4861783"/>
                <a:ext cx="9243060" cy="1754326"/>
              </a:xfrm>
              <a:prstGeom prst="rect">
                <a:avLst/>
              </a:prstGeom>
              <a:blipFill>
                <a:blip r:embed="rId5"/>
                <a:stretch>
                  <a:fillRect l="-1846" t="-5575" r="-2966" b="-12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7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4205" y="3269158"/>
                <a:ext cx="8229600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Integrals in elliptic </a:t>
                </a:r>
                <a:r>
                  <a:rPr lang="en-US" sz="4400" dirty="0" err="1" smtClean="0">
                    <a:solidFill>
                      <a:srgbClr val="FF0000"/>
                    </a:solidFill>
                  </a:rPr>
                  <a:t>cohomology</a:t>
                </a:r>
                <a:r>
                  <a:rPr lang="en-US" sz="4400" dirty="0" smtClean="0">
                    <a:solidFill>
                      <a:srgbClr val="FF0000"/>
                    </a:solidFill>
                  </a:rPr>
                  <a:t> of distinguished classes defined by the </a:t>
                </a:r>
                <a:r>
                  <a:rPr lang="en-US" sz="4400" dirty="0" err="1" smtClean="0">
                    <a:solidFill>
                      <a:srgbClr val="FF0000"/>
                    </a:solidFill>
                  </a:rPr>
                  <a:t>susy</a:t>
                </a:r>
                <a:r>
                  <a:rPr lang="en-US" sz="4400" dirty="0" smtClean="0">
                    <a:solidFill>
                      <a:srgbClr val="FF0000"/>
                    </a:solidFill>
                  </a:rPr>
                  <a:t> sigma model with target space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 define smooth invariants of four-manifolds 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05" y="3269158"/>
                <a:ext cx="8229600" cy="3477875"/>
              </a:xfrm>
              <a:prstGeom prst="rect">
                <a:avLst/>
              </a:prstGeom>
              <a:blipFill>
                <a:blip r:embed="rId4"/>
                <a:stretch>
                  <a:fillRect l="-667" t="-3503" r="-2074" b="-7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722605" y="2442932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Conjecture: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52400"/>
            <a:ext cx="8859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So far, we did not use any K-theory in describing</a:t>
            </a:r>
          </a:p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the ``K-theoretic Donaldson invariants’’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302" y="1432040"/>
            <a:ext cx="8727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DF09C7"/>
                </a:solidFill>
              </a:rPr>
              <a:t>It would be very desirable to do so, because the 6d version, analogously formulated could be quite interesting:</a:t>
            </a:r>
            <a:endParaRPr lang="en-US" sz="2800" dirty="0">
              <a:solidFill>
                <a:srgbClr val="DF09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1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26670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Family Donaldson Invariants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1788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22" y="0"/>
            <a:ext cx="8229600" cy="1143000"/>
          </a:xfrm>
        </p:spPr>
        <p:txBody>
          <a:bodyPr/>
          <a:lstStyle/>
          <a:p>
            <a:r>
              <a:rPr lang="en-US" dirty="0" smtClean="0"/>
              <a:t>Family Donaldson Invariants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5445" y="1127567"/>
            <a:ext cx="7710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an interesting generalization to invariants for families of four-manifolds. 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53530" y="4181791"/>
                <a:ext cx="6553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∈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𝐻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𝐵𝐷𝑖𝑓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𝑋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530" y="4181791"/>
                <a:ext cx="65532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58695" y="2306256"/>
            <a:ext cx="81428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Mentioned by Donaldson long ago.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A modest amount of work has been done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in the math literature .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01" y="4972482"/>
            <a:ext cx="1838416" cy="1838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310" y="5047903"/>
            <a:ext cx="1305922" cy="1762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401" y="4860095"/>
            <a:ext cx="1574390" cy="195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7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28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Donaldson-Witten a la  </a:t>
            </a:r>
            <a:r>
              <a:rPr lang="en-US" sz="3600" dirty="0" err="1" smtClean="0"/>
              <a:t>Baulieu</a:t>
            </a:r>
            <a:r>
              <a:rPr lang="en-US" sz="3600" dirty="0" smtClean="0"/>
              <a:t>-Singer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66800" y="1219200"/>
                <a:ext cx="19976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𝕏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40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219200"/>
                <a:ext cx="1997676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86200" y="1200665"/>
                <a:ext cx="3810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𝒢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𝐴𝑢𝑡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en-US" sz="40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200665"/>
                <a:ext cx="38100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1500" y="2057400"/>
                <a:ext cx="8001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err="1" smtClean="0">
                    <a:solidFill>
                      <a:srgbClr val="FF0000"/>
                    </a:solidFill>
                  </a:rPr>
                  <a:t>equivariant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cohomology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057400"/>
                <a:ext cx="8001000" cy="646331"/>
              </a:xfrm>
              <a:prstGeom prst="rect">
                <a:avLst/>
              </a:prstGeom>
              <a:blipFill>
                <a:blip r:embed="rId4"/>
                <a:stretch>
                  <a:fillRect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800" y="2852580"/>
                <a:ext cx="8267700" cy="1159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𝒜</m:t>
                                  </m:r>
                                  <m:d>
                                    <m:dPr>
                                      <m:ctrlP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𝐿𝑖𝑒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𝒢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𝒢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852580"/>
                <a:ext cx="8267700" cy="1159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9216" y="4171724"/>
                <a:ext cx="25908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16" y="4171724"/>
                <a:ext cx="2590800" cy="624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10016" y="4180075"/>
                <a:ext cx="34290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016" y="4180075"/>
                <a:ext cx="3429000" cy="6243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39016" y="4199856"/>
                <a:ext cx="2590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016" y="4199856"/>
                <a:ext cx="259080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2400" y="5988368"/>
                <a:ext cx="9144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𝐷𝑊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: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Pushforward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200" dirty="0" err="1" smtClean="0">
                    <a:solidFill>
                      <a:srgbClr val="C00000"/>
                    </a:solidFill>
                  </a:rPr>
                  <a:t>equivariant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cohomology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.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988368"/>
                <a:ext cx="9144000" cy="584775"/>
              </a:xfrm>
              <a:prstGeom prst="rect">
                <a:avLst/>
              </a:prstGeom>
              <a:blipFill>
                <a:blip r:embed="rId9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03870" y="522301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Atiyah</a:t>
            </a:r>
            <a:r>
              <a:rPr lang="en-US" sz="3200" dirty="0" smtClean="0"/>
              <a:t> &amp; Jeffrey  +   </a:t>
            </a:r>
            <a:r>
              <a:rPr lang="en-US" sz="3200" dirty="0" err="1" smtClean="0"/>
              <a:t>Baulieu</a:t>
            </a:r>
            <a:r>
              <a:rPr lang="en-US" sz="3200" dirty="0" smtClean="0"/>
              <a:t> &amp; Singer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6226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2" grpId="0"/>
      <p:bldP spid="1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47800" y="228600"/>
                <a:ext cx="4953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𝒢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𝐷𝑖𝑓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𝕏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28600"/>
                <a:ext cx="495300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1143000"/>
                <a:ext cx="853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err="1" smtClean="0">
                    <a:solidFill>
                      <a:srgbClr val="FF0000"/>
                    </a:solidFill>
                  </a:rPr>
                  <a:t>equivariant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cohomology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43000"/>
                <a:ext cx="8534400" cy="646331"/>
              </a:xfrm>
              <a:prstGeom prst="rect">
                <a:avLst/>
              </a:prstGeom>
              <a:blipFill>
                <a:blip r:embed="rId3"/>
                <a:stretch>
                  <a:fillRect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457200" y="2093051"/>
                <a:ext cx="33528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2093051"/>
                <a:ext cx="3352800" cy="6243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09800" y="2073269"/>
                <a:ext cx="54102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073269"/>
                <a:ext cx="5410200" cy="624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43600" y="2093051"/>
                <a:ext cx="449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093051"/>
                <a:ext cx="449580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3126622"/>
                <a:ext cx="8534400" cy="1941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Action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is a closed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equivariant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class in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⋊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− </m:t>
                    </m:r>
                  </m:oMath>
                </a14:m>
                <a:r>
                  <a:rPr lang="en-US" sz="4000" dirty="0" err="1" smtClean="0">
                    <a:solidFill>
                      <a:srgbClr val="0000FF"/>
                    </a:solidFill>
                  </a:rPr>
                  <a:t>equivariant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cohomology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126622"/>
                <a:ext cx="8534400" cy="1941044"/>
              </a:xfrm>
              <a:prstGeom prst="rect">
                <a:avLst/>
              </a:prstGeom>
              <a:blipFill>
                <a:blip r:embed="rId7"/>
                <a:stretch>
                  <a:fillRect l="-1571" t="-5346" r="-3071" b="-1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7867" y="5334000"/>
                <a:ext cx="866826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Push-forward in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err="1" smtClean="0">
                    <a:solidFill>
                      <a:srgbClr val="7030A0"/>
                    </a:solidFill>
                  </a:rPr>
                  <a:t>equivariant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rgbClr val="7030A0"/>
                    </a:solidFill>
                  </a:rPr>
                  <a:t>cohomology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is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err="1" smtClean="0">
                    <a:solidFill>
                      <a:srgbClr val="7030A0"/>
                    </a:solidFill>
                  </a:rPr>
                  <a:t>equivariant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class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67" y="5334000"/>
                <a:ext cx="8668265" cy="1200329"/>
              </a:xfrm>
              <a:prstGeom prst="rect">
                <a:avLst/>
              </a:prstGeom>
              <a:blipFill>
                <a:blip r:embed="rId8"/>
                <a:stretch>
                  <a:fillRect l="-1477" t="-7614" r="-1477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32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Families Of Four-Manifolds - 2/3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30945" y="1066800"/>
                <a:ext cx="9427345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Thanks to heroic computations by JC and VS we have explicit actions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obtained by coupling to truncated &amp; twisted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 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conformal supergravity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0945" y="1066800"/>
                <a:ext cx="9427345" cy="2554545"/>
              </a:xfrm>
              <a:prstGeom prst="rect">
                <a:avLst/>
              </a:prstGeom>
              <a:blipFill>
                <a:blip r:embed="rId2"/>
                <a:stretch>
                  <a:fillRect l="-1229" t="-4296" r="-2329" b="-9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3212" y="3810000"/>
                <a:ext cx="8419029" cy="80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40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sz="4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 smtClean="0">
                    <a:solidFill>
                      <a:srgbClr val="0033CC"/>
                    </a:solidFill>
                  </a:rPr>
                  <a:t> ]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𝐵𝐷𝑖𝑓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12" y="3810000"/>
                <a:ext cx="8419029" cy="801438"/>
              </a:xfrm>
              <a:prstGeom prst="rect">
                <a:avLst/>
              </a:prstGeom>
              <a:blipFill>
                <a:blip r:embed="rId3"/>
                <a:stretch>
                  <a:fillRect t="-7634" b="-26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0" y="49530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Conjecture: These will produce the family invariants envisioned by Donaldson, and generalizations thereof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0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20255"/>
            <a:ext cx="716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Coupling To Twisted Truncated Background Supergravity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457199" y="1955553"/>
                <a:ext cx="9601199" cy="513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  ∫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ra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𝜇𝜎</m:t>
                          </m:r>
                        </m:sup>
                      </m:sSup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)  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199" y="1955553"/>
                <a:ext cx="9601199" cy="5139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28600" y="3088286"/>
                <a:ext cx="8382000" cy="712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𝐼𝐽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𝜌𝜇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−,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p>
                          </m:sSub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</m:sSubSup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+⋯  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088286"/>
                <a:ext cx="8382000" cy="7125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28699" y="4254977"/>
                <a:ext cx="7162800" cy="709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𝐼𝐽𝐾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𝜌𝜎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+,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𝜌𝜎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4254977"/>
                <a:ext cx="7162800" cy="7094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28699" y="5468814"/>
                <a:ext cx="7239000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𝐼𝐽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𝜇𝜌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5468814"/>
                <a:ext cx="7239000" cy="7045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28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geenkgo.fr/mode-developpement-durable/wp-content/uploads/blog/images/t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79"/>
            <a:ext cx="9144000" cy="6894579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2133600" y="1676400"/>
            <a:ext cx="2667000" cy="1553350"/>
            <a:chOff x="2133600" y="1676400"/>
            <a:chExt cx="2667000" cy="1553350"/>
          </a:xfrm>
        </p:grpSpPr>
        <p:grpSp>
          <p:nvGrpSpPr>
            <p:cNvPr id="3" name="Group 6"/>
            <p:cNvGrpSpPr/>
            <p:nvPr/>
          </p:nvGrpSpPr>
          <p:grpSpPr>
            <a:xfrm rot="21003426">
              <a:off x="2133600" y="1676400"/>
              <a:ext cx="2667000" cy="838200"/>
              <a:chOff x="2133600" y="1676400"/>
              <a:chExt cx="2667000" cy="8382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133600" y="1676400"/>
                <a:ext cx="2667000" cy="83820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819400" y="18288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FF00"/>
                    </a:solidFill>
                  </a:rPr>
                  <a:t>NOT</a:t>
                </a:r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Down Arrow 7"/>
            <p:cNvSpPr/>
            <p:nvPr/>
          </p:nvSpPr>
          <p:spPr>
            <a:xfrm rot="-660000">
              <a:off x="3421998" y="2467750"/>
              <a:ext cx="381000" cy="7620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  <p:transition advTm="766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6105" y="4630869"/>
                <a:ext cx="9465095" cy="1225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∗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+∗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+∗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]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05" y="4630869"/>
                <a:ext cx="9465095" cy="12250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33759" y="2179459"/>
                <a:ext cx="4985496" cy="1476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≔−</m:t>
                      </m:r>
                      <m:nary>
                        <m:naryPr>
                          <m:supHide m:val="on"/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</m:sup>
                          </m:sSup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nary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759" y="2179459"/>
                <a:ext cx="4985496" cy="14768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8761" y="-126787"/>
                <a:ext cx="80772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Most important connections: </a:t>
                </a:r>
              </a:p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The minima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𝑌𝑀</m:t>
                        </m:r>
                      </m:sub>
                    </m:sSub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61" y="-126787"/>
                <a:ext cx="8077200" cy="1446550"/>
              </a:xfrm>
              <a:prstGeom prst="rect">
                <a:avLst/>
              </a:prstGeom>
              <a:blipFill>
                <a:blip r:embed="rId4"/>
                <a:stretch>
                  <a:fillRect t="-8439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53000" y="3570081"/>
                <a:ext cx="4191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∐"/>
                        <m:supHide m:val="on"/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3570081"/>
                <a:ext cx="4191000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57800" y="5632921"/>
                <a:ext cx="2536720" cy="1225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nary>
                        <m:naryPr>
                          <m:supHide m:val="on"/>
                          <m:ctrlP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r>
                            <a:rPr lang="en-US" sz="3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5632921"/>
                <a:ext cx="2536720" cy="12250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90361" y="2336161"/>
                <a:ext cx="28956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7030A0"/>
                    </a:solidFill>
                  </a:rPr>
                  <a:t>Locally </a:t>
                </a:r>
              </a:p>
              <a:p>
                <a:pPr algn="ctr"/>
                <a:r>
                  <a:rPr lang="en-US" sz="3200" dirty="0" smtClean="0">
                    <a:solidFill>
                      <a:srgbClr val="7030A0"/>
                    </a:solidFill>
                  </a:rPr>
                  <a:t>constant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361" y="2336161"/>
                <a:ext cx="2895600" cy="1077218"/>
              </a:xfrm>
              <a:prstGeom prst="rect">
                <a:avLst/>
              </a:prstGeom>
              <a:blipFill>
                <a:blip r:embed="rId7"/>
                <a:stretch>
                  <a:fillRect l="-1895" t="-7345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90600" y="1471573"/>
                <a:ext cx="70905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00FF"/>
                    </a:solidFill>
                  </a:rPr>
                  <a:t>In general we cannot set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 .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471573"/>
                <a:ext cx="7090561" cy="707886"/>
              </a:xfrm>
              <a:prstGeom prst="rect">
                <a:avLst/>
              </a:prstGeom>
              <a:blipFill>
                <a:blip r:embed="rId8"/>
                <a:stretch>
                  <a:fillRect l="-3095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269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6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657"/>
            <a:ext cx="8229600" cy="1143000"/>
          </a:xfrm>
        </p:spPr>
        <p:txBody>
          <a:bodyPr/>
          <a:lstStyle/>
          <a:p>
            <a:r>
              <a:rPr lang="en-US" dirty="0" smtClean="0"/>
              <a:t>Instantons -1.1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2954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907770"/>
                <a:ext cx="8305800" cy="1099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∗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+∗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  <m:sup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907770"/>
                <a:ext cx="8305800" cy="10992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-133351" y="2519270"/>
            <a:ext cx="917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A solution of the anti-self-dual YM equation: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3349" y="3155467"/>
                <a:ext cx="8909957" cy="1359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f>
                        <m:f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+∗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49" y="3155467"/>
                <a:ext cx="8909957" cy="13599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-19153" y="4537640"/>
            <a:ext cx="917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will </a:t>
            </a:r>
            <a:r>
              <a:rPr lang="en-US" sz="3600" dirty="0" err="1" smtClean="0">
                <a:solidFill>
                  <a:srgbClr val="0000FF"/>
                </a:solidFill>
              </a:rPr>
              <a:t>mimimize</a:t>
            </a:r>
            <a:r>
              <a:rPr lang="en-US" sz="3600" dirty="0" smtClean="0">
                <a:solidFill>
                  <a:srgbClr val="0000FF"/>
                </a:solidFill>
              </a:rPr>
              <a:t> the action. 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47800" y="5564328"/>
                <a:ext cx="6781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Such solutions only exist 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≥0 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564328"/>
                <a:ext cx="6781800" cy="646331"/>
              </a:xfrm>
              <a:prstGeom prst="rect">
                <a:avLst/>
              </a:prstGeom>
              <a:blipFill>
                <a:blip r:embed="rId5"/>
                <a:stretch>
                  <a:fillRect l="-278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325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55" y="0"/>
            <a:ext cx="8229600" cy="1143000"/>
          </a:xfrm>
        </p:spPr>
        <p:txBody>
          <a:bodyPr/>
          <a:lstStyle/>
          <a:p>
            <a:r>
              <a:rPr lang="en-US" dirty="0" smtClean="0"/>
              <a:t>Instantons – 1.2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1810434"/>
                <a:ext cx="8915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Solutions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are called </a:t>
                </a:r>
                <a:r>
                  <a:rPr lang="en-US" sz="3600" i="1" u="sng" dirty="0" smtClean="0">
                    <a:solidFill>
                      <a:srgbClr val="FF0000"/>
                    </a:solidFill>
                  </a:rPr>
                  <a:t>instantons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.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10434"/>
                <a:ext cx="8915400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7008" y="3134809"/>
            <a:ext cx="8915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Ever since their discovery in 1975 by  </a:t>
            </a:r>
            <a:r>
              <a:rPr lang="en-US" sz="3600" dirty="0" err="1">
                <a:solidFill>
                  <a:srgbClr val="7030A0"/>
                </a:solidFill>
              </a:rPr>
              <a:t>Belavin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 smtClean="0">
                <a:solidFill>
                  <a:srgbClr val="7030A0"/>
                </a:solidFill>
              </a:rPr>
              <a:t>Polyakov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smtClean="0">
                <a:solidFill>
                  <a:srgbClr val="7030A0"/>
                </a:solidFill>
              </a:rPr>
              <a:t>Schwartz</a:t>
            </a:r>
            <a:r>
              <a:rPr lang="en-US" sz="3600" dirty="0">
                <a:solidFill>
                  <a:srgbClr val="7030A0"/>
                </a:solidFill>
              </a:rPr>
              <a:t>, and </a:t>
            </a:r>
            <a:r>
              <a:rPr lang="en-US" sz="3600" dirty="0" err="1" smtClean="0">
                <a:solidFill>
                  <a:srgbClr val="7030A0"/>
                </a:solidFill>
              </a:rPr>
              <a:t>Tyupkin</a:t>
            </a:r>
            <a:r>
              <a:rPr lang="en-US" sz="3600" dirty="0" smtClean="0">
                <a:solidFill>
                  <a:srgbClr val="7030A0"/>
                </a:solidFill>
              </a:rPr>
              <a:t> they have been intensively studied by physicists and mathematicians interested </a:t>
            </a:r>
          </a:p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in Yang-Mills theory. 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16239" y="1452611"/>
                <a:ext cx="6019800" cy="12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ℳ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∐"/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239" y="1452611"/>
                <a:ext cx="6019800" cy="12873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9113" y="3403311"/>
                <a:ext cx="5486400" cy="1044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dim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h𝑘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dim</m:t>
                              </m:r>
                            </m:fName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13" y="3403311"/>
                <a:ext cx="5486400" cy="1044838"/>
              </a:xfrm>
              <a:prstGeom prst="rect">
                <a:avLst/>
              </a:prstGeom>
              <a:blipFill>
                <a:blip r:embed="rId3"/>
                <a:stretch>
                  <a:fillRect r="-7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9113" y="562866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There are continuous families of instanton solutions: </a:t>
            </a:r>
            <a:endParaRPr lang="en-US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8857" y="1698849"/>
                <a:ext cx="6553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 Instanton moduli space: 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57" y="1698849"/>
                <a:ext cx="6553200" cy="584775"/>
              </a:xfrm>
              <a:prstGeom prst="rect">
                <a:avLst/>
              </a:prstGeom>
              <a:blipFill>
                <a:blip r:embed="rId4"/>
                <a:stretch>
                  <a:fillRect t="-12500" r="-558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657320" y="2693353"/>
                <a:ext cx="41637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Simple Lie group: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320" y="2693353"/>
                <a:ext cx="4163785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2105" y="4413012"/>
                <a:ext cx="5486400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dim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=8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5" y="4413012"/>
                <a:ext cx="5486400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38854" y="4785204"/>
                <a:ext cx="33745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SO</m:t>
                      </m:r>
                      <m:r>
                        <a:rPr lang="en-US" sz="32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(3)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854" y="4785204"/>
                <a:ext cx="337457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482442" y="3583098"/>
            <a:ext cx="2405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[</a:t>
            </a:r>
            <a:r>
              <a:rPr lang="en-US" sz="2400" dirty="0" err="1" smtClean="0">
                <a:solidFill>
                  <a:srgbClr val="FF0000"/>
                </a:solidFill>
              </a:rPr>
              <a:t>Atiyah</a:t>
            </a:r>
            <a:r>
              <a:rPr lang="en-US" sz="2400" dirty="0" smtClean="0">
                <a:solidFill>
                  <a:srgbClr val="FF0000"/>
                </a:solidFill>
              </a:rPr>
              <a:t>-</a:t>
            </a:r>
            <a:r>
              <a:rPr lang="en-US" sz="2400" dirty="0" err="1" smtClean="0">
                <a:solidFill>
                  <a:srgbClr val="FF0000"/>
                </a:solidFill>
              </a:rPr>
              <a:t>Hitchin</a:t>
            </a:r>
            <a:r>
              <a:rPr lang="en-US" sz="2400" dirty="0" smtClean="0">
                <a:solidFill>
                  <a:srgbClr val="FF0000"/>
                </a:solidFill>
              </a:rPr>
              <a:t>-Singer 1977 ]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39585" y="5864969"/>
                <a:ext cx="7848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</a:rPr>
                  <a:t>depends on the Riemannian metric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585" y="5864969"/>
                <a:ext cx="7848600" cy="584775"/>
              </a:xfrm>
              <a:prstGeom prst="rect">
                <a:avLst/>
              </a:prstGeom>
              <a:blipFill>
                <a:blip r:embed="rId8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322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2" grpId="0"/>
      <p:bldP spid="13" grpId="0"/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43000" y="5639171"/>
            <a:ext cx="6705601" cy="12188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-223801"/>
            <a:ext cx="8229600" cy="1143000"/>
          </a:xfrm>
        </p:spPr>
        <p:txBody>
          <a:bodyPr/>
          <a:lstStyle/>
          <a:p>
            <a:r>
              <a:rPr lang="en-US" dirty="0" smtClean="0"/>
              <a:t>Donaldson Invariants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2286000" y="3621207"/>
                <a:ext cx="9144000" cy="135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supHide m:val="on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0" y="3621207"/>
                <a:ext cx="9144000" cy="13538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447800" y="2940912"/>
                <a:ext cx="6629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a linear function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</m:oMath>
                </a14:m>
                <a:endParaRPr lang="en-US" sz="32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940912"/>
                <a:ext cx="6629400" cy="584775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05000" y="5782879"/>
                <a:ext cx="5105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is metric independent </a:t>
                </a:r>
                <a:endParaRPr lang="en-US" sz="3200" b="0" i="1" dirty="0" smtClean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Topological Invariant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!  </a:t>
                </a:r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782879"/>
                <a:ext cx="5105400" cy="1077218"/>
              </a:xfrm>
              <a:prstGeom prst="rect">
                <a:avLst/>
              </a:prstGeom>
              <a:blipFill>
                <a:blip r:embed="rId5"/>
                <a:stretch>
                  <a:fillRect t="-6818" r="-5496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33600" y="695653"/>
                <a:ext cx="490076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:  smooth surface.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695653"/>
                <a:ext cx="4900765" cy="646331"/>
              </a:xfrm>
              <a:prstGeom prst="rect">
                <a:avLst/>
              </a:prstGeom>
              <a:blipFill>
                <a:blip r:embed="rId6"/>
                <a:stretch>
                  <a:fillRect t="-14151" r="-273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468" y="1300044"/>
                <a:ext cx="906780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ℳ</m:t>
                    </m:r>
                    <m:d>
                      <m:d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2060"/>
                    </a:solidFill>
                  </a:rPr>
                  <a:t>: subspace where the Dirac </a:t>
                </a:r>
                <a:r>
                  <a:rPr lang="en-US" sz="3200" dirty="0" smtClean="0">
                    <a:solidFill>
                      <a:srgbClr val="002060"/>
                    </a:solidFill>
                  </a:rPr>
                  <a:t>equation </a:t>
                </a:r>
                <a:r>
                  <a:rPr lang="en-US" sz="3200" dirty="0">
                    <a:solidFill>
                      <a:srgbClr val="002060"/>
                    </a:solidFill>
                  </a:rPr>
                  <a:t>on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</a:rPr>
                  <a:t>coupled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3200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320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</a:rPr>
                  <a:t> has a </a:t>
                </a:r>
                <a:r>
                  <a:rPr lang="en-US" sz="3200" dirty="0" smtClean="0">
                    <a:solidFill>
                      <a:srgbClr val="002060"/>
                    </a:solidFill>
                  </a:rPr>
                  <a:t>solution</a:t>
                </a:r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8" y="1300044"/>
                <a:ext cx="9067800" cy="1077218"/>
              </a:xfrm>
              <a:prstGeom prst="rect">
                <a:avLst/>
              </a:prstGeom>
              <a:blipFill>
                <a:blip r:embed="rId7"/>
                <a:stretch>
                  <a:fillRect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200" y="2399890"/>
                <a:ext cx="91440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Poincare dual to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ℳ</m:t>
                    </m:r>
                    <m:d>
                      <m:d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defines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399890"/>
                <a:ext cx="9144000" cy="584775"/>
              </a:xfrm>
              <a:prstGeom prst="rect">
                <a:avLst/>
              </a:prstGeom>
              <a:blipFill>
                <a:blip r:embed="rId8"/>
                <a:stretch>
                  <a:fillRect l="-1733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77028" y="3507885"/>
                <a:ext cx="9067800" cy="1637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  <m:e>
                          <m:nary>
                            <m:naryPr>
                              <m:supHide m:val="on"/>
                              <m:ctrlPr>
                                <a:rPr lang="en-US" sz="4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4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4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!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028" y="3507885"/>
                <a:ext cx="9067800" cy="16376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26220" y="5046958"/>
                <a:ext cx="60078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is a function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220" y="5046958"/>
                <a:ext cx="6007802" cy="523220"/>
              </a:xfrm>
              <a:prstGeom prst="rect">
                <a:avLst/>
              </a:prstGeom>
              <a:blipFill>
                <a:blip r:embed="rId10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58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567" y="3318953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34465" y="249813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Instantons &amp; Donaldson Invariants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89828" y="262347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9828" y="371715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6213" y="1472015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8321" y="342725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Topological Field Theory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170" y="4799956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89828" y="585589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1022790" y="467461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Low Energy Effective Field Theory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1022790" y="5760225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Recent Results &amp; Future Directions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632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656" y="609600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Donaldson invariants are extremely hard to compute 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048000"/>
            <a:ext cx="9122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7030A0"/>
                </a:solidFill>
              </a:rPr>
              <a:t>It took a lot of effort to compute </a:t>
            </a:r>
          </a:p>
          <a:p>
            <a:r>
              <a:rPr lang="en-US" sz="4800" dirty="0" smtClean="0">
                <a:solidFill>
                  <a:srgbClr val="7030A0"/>
                </a:solidFill>
              </a:rPr>
              <a:t>       a few special examples….</a:t>
            </a:r>
            <a:endParaRPr lang="en-US" sz="4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9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374"/>
            <a:ext cx="8229600" cy="1143000"/>
          </a:xfrm>
        </p:spPr>
        <p:txBody>
          <a:bodyPr/>
          <a:lstStyle/>
          <a:p>
            <a:r>
              <a:rPr lang="en-US" dirty="0" err="1" smtClean="0"/>
              <a:t>Atiyah’s</a:t>
            </a:r>
            <a:r>
              <a:rPr lang="en-US" dirty="0" smtClean="0"/>
              <a:t> Question: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" y="2438400"/>
            <a:ext cx="4289885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87595" y="914400"/>
            <a:ext cx="9431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What is </a:t>
            </a:r>
            <a:r>
              <a:rPr lang="en-US" sz="4000" b="1" i="1" u="sng" dirty="0" smtClean="0">
                <a:solidFill>
                  <a:srgbClr val="0000FF"/>
                </a:solidFill>
              </a:rPr>
              <a:t>the physical interpretation </a:t>
            </a:r>
            <a:r>
              <a:rPr lang="en-US" sz="4000" dirty="0" smtClean="0">
                <a:solidFill>
                  <a:srgbClr val="0000FF"/>
                </a:solidFill>
              </a:rPr>
              <a:t>of </a:t>
            </a:r>
          </a:p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   the Donaldson invariants? 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7" name="Picture 2" descr="Image result for edward witte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91" y="2438400"/>
            <a:ext cx="669142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0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40" y="457200"/>
            <a:ext cx="9171039" cy="59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252" y="1229002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</a:rPr>
              <a:t>A remarkable convergence of mathematical and physical ideas.  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011"/>
            <a:ext cx="8229600" cy="1143000"/>
          </a:xfrm>
        </p:spPr>
        <p:txBody>
          <a:bodyPr/>
          <a:lstStyle/>
          <a:p>
            <a:r>
              <a:rPr lang="en-US" dirty="0" smtClean="0"/>
              <a:t>Physical Mathematics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3021135"/>
            <a:ext cx="674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Physical Mathematics And The Future 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 http://www.physics.rutgers.edu/~gmoore/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1549" y="4293817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B0F0"/>
                </a:solidFill>
              </a:rPr>
              <a:t>Today: Focus on one paradigmatic example – the interplay between the differential topology of four-manifolds and supersymmetric Yang-Mills theory. 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1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Witten’s Answer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0886" y="2209800"/>
                <a:ext cx="883920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smtClean="0">
                    <a:solidFill>
                      <a:srgbClr val="0000FF"/>
                    </a:solidFill>
                  </a:rPr>
                  <a:t>Donaldson invariants can be computed within the framework   </a:t>
                </a:r>
              </a:p>
              <a:p>
                <a:pPr algn="ctr"/>
                <a:r>
                  <a:rPr lang="en-US" sz="4800" dirty="0" smtClean="0">
                    <a:solidFill>
                      <a:srgbClr val="0000FF"/>
                    </a:solidFill>
                  </a:rPr>
                  <a:t>of a Yang-Mills field theory</a:t>
                </a:r>
              </a:p>
              <a:p>
                <a:pPr algn="ctr"/>
                <a:r>
                  <a:rPr lang="en-US" sz="4800" dirty="0" smtClean="0">
                    <a:solidFill>
                      <a:srgbClr val="0000FF"/>
                    </a:solidFill>
                  </a:rPr>
                  <a:t>(with gauge group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d>
                      <m:dPr>
                        <m:ctrlP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80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86" y="2209800"/>
                <a:ext cx="8839200" cy="3046988"/>
              </a:xfrm>
              <a:prstGeom prst="rect">
                <a:avLst/>
              </a:prstGeom>
              <a:blipFill>
                <a:blip r:embed="rId2"/>
                <a:stretch>
                  <a:fillRect t="-4409" r="-4345" b="-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85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"/>
            <a:ext cx="769953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89066"/>
            <a:ext cx="8229600" cy="1143000"/>
          </a:xfrm>
        </p:spPr>
        <p:txBody>
          <a:bodyPr/>
          <a:lstStyle/>
          <a:p>
            <a:r>
              <a:rPr lang="en-US" dirty="0" smtClean="0"/>
              <a:t>N=</a:t>
            </a:r>
            <a:r>
              <a:rPr lang="en-US" dirty="0" smtClean="0">
                <a:solidFill>
                  <a:srgbClr val="00B050"/>
                </a:solidFill>
                <a:latin typeface="Algerian" panose="04020705040A02060702" pitchFamily="82" charset="0"/>
              </a:rPr>
              <a:t>2</a:t>
            </a:r>
            <a:r>
              <a:rPr lang="en-US" dirty="0" smtClean="0"/>
              <a:t> Super-Yang-Mills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18457" y="1041368"/>
                <a:ext cx="5943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" y="1041368"/>
                <a:ext cx="59436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31871" y="1102923"/>
                <a:ext cx="4800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𝑎𝑑𝑃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ℂ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871" y="1102923"/>
                <a:ext cx="48006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9742" y="2142395"/>
                <a:ext cx="90242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Fermions/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anticommuting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𝑎𝑑𝑃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2" y="2142395"/>
                <a:ext cx="9024257" cy="584775"/>
              </a:xfrm>
              <a:prstGeom prst="rect">
                <a:avLst/>
              </a:prstGeom>
              <a:blipFill>
                <a:blip r:embed="rId5"/>
                <a:stretch>
                  <a:fillRect l="-175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88471" y="3770563"/>
                <a:ext cx="9144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: Rank </a:t>
                </a:r>
                <a:r>
                  <a:rPr lang="en-US" sz="3600" dirty="0" smtClean="0">
                    <a:solidFill>
                      <a:srgbClr val="00B050"/>
                    </a:solidFill>
                    <a:latin typeface="Algerian" panose="04020705040A02060702" pitchFamily="82" charset="0"/>
                  </a:rPr>
                  <a:t>2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 complex vector bundle with connection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 and structure group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71" y="3770563"/>
                <a:ext cx="9144000" cy="1200329"/>
              </a:xfrm>
              <a:prstGeom prst="rect">
                <a:avLst/>
              </a:prstGeom>
              <a:blipFill>
                <a:blip r:embed="rId6"/>
                <a:stretch>
                  <a:fillRect l="-2000" t="-8673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43048" y="2924269"/>
                <a:ext cx="61776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Chiral spin bundle over X 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048" y="2924269"/>
                <a:ext cx="6177643" cy="646331"/>
              </a:xfrm>
              <a:prstGeom prst="rect">
                <a:avLst/>
              </a:prstGeom>
              <a:blipFill>
                <a:blip r:embed="rId7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59971" y="5352564"/>
                <a:ext cx="7543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N.B.  If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is not spin we can still define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 making a proper choice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1" y="5352564"/>
                <a:ext cx="7543800" cy="1200329"/>
              </a:xfrm>
              <a:prstGeom prst="rect">
                <a:avLst/>
              </a:prstGeom>
              <a:blipFill>
                <a:blip r:embed="rId8"/>
                <a:stretch>
                  <a:fillRect l="-1050" t="-7614" r="-2585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13722" y="1063158"/>
            <a:ext cx="1863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Fields:  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2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57" y="5257800"/>
            <a:ext cx="9111343" cy="16002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76200" y="841676"/>
                <a:ext cx="9296400" cy="12003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In SYM we replace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by a</a:t>
                </a:r>
              </a:p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super-manifold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fibered over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841676"/>
                <a:ext cx="9296400" cy="1200329"/>
              </a:xfrm>
              <a:prstGeom prst="rect">
                <a:avLst/>
              </a:prstGeom>
              <a:blipFill>
                <a:blip r:embed="rId3"/>
                <a:stretch>
                  <a:fillRect t="-7107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2498419"/>
                <a:ext cx="8382000" cy="1201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There is still a formal probability measure  </a:t>
                </a:r>
              </a:p>
              <a:p>
                <a:pPr algn="ctr"/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(</a:t>
                </a:r>
                <a:r>
                  <a:rPr lang="en-US" sz="3600" dirty="0" err="1" smtClean="0">
                    <a:solidFill>
                      <a:srgbClr val="7030A0"/>
                    </a:solidFill>
                  </a:rPr>
                  <a:t>Berezinian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)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𝑆𝑌𝑀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𝑆𝑌𝑀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498419"/>
                <a:ext cx="8382000" cy="1201867"/>
              </a:xfrm>
              <a:prstGeom prst="rect">
                <a:avLst/>
              </a:prstGeom>
              <a:blipFill>
                <a:blip r:embed="rId4"/>
                <a:stretch>
                  <a:fillRect t="-8122" r="-1455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657" y="3907795"/>
                <a:ext cx="8991600" cy="998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+⋯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" y="3907795"/>
                <a:ext cx="8991600" cy="9984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800" y="5410200"/>
                <a:ext cx="8534400" cy="11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FF00"/>
                    </a:solidFill>
                  </a:rPr>
                  <a:t>For a special choice of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the variation of the measure </a:t>
                </a:r>
                <a:r>
                  <a:rPr lang="en-US" sz="3200" dirty="0" err="1" smtClean="0">
                    <a:solidFill>
                      <a:srgbClr val="FFFF00"/>
                    </a:solidFill>
                  </a:rPr>
                  <a:t>wrt</a:t>
                </a:r>
                <a:r>
                  <a:rPr lang="en-US" sz="3200" dirty="0" smtClean="0">
                    <a:solidFill>
                      <a:srgbClr val="FFFF00"/>
                    </a:solidFill>
                  </a:rPr>
                  <a:t> metric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is a </a:t>
                </a:r>
                <a:r>
                  <a:rPr lang="en-US" sz="3200" i="1" u="sng" dirty="0" smtClean="0">
                    <a:solidFill>
                      <a:srgbClr val="FFFF00"/>
                    </a:solidFill>
                  </a:rPr>
                  <a:t>total derivative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410200"/>
                <a:ext cx="8534400" cy="1116781"/>
              </a:xfrm>
              <a:prstGeom prst="rect">
                <a:avLst/>
              </a:prstGeom>
              <a:blipFill>
                <a:blip r:embed="rId6"/>
                <a:stretch>
                  <a:fillRect l="-1786" t="-6557" r="-571" b="-13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3657" y="-225881"/>
            <a:ext cx="8229600" cy="1143000"/>
          </a:xfrm>
        </p:spPr>
        <p:txBody>
          <a:bodyPr/>
          <a:lstStyle/>
          <a:p>
            <a:r>
              <a:rPr lang="en-US" dirty="0" smtClean="0"/>
              <a:t>Topological Twisting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50"/>
            <a:ext cx="8229600" cy="1143000"/>
          </a:xfrm>
        </p:spPr>
        <p:txBody>
          <a:bodyPr/>
          <a:lstStyle/>
          <a:p>
            <a:r>
              <a:rPr lang="en-US" dirty="0" smtClean="0"/>
              <a:t>Topological Twisting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3007637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Basic Example: ``pure’’ SU(2) N=2 SYM 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000" y="4572000"/>
                <a:ext cx="8763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B050"/>
                    </a:solidFill>
                  </a:rPr>
                  <a:t>Super-</a:t>
                </a:r>
                <a:r>
                  <a:rPr lang="en-US" sz="3600" dirty="0" err="1" smtClean="0">
                    <a:solidFill>
                      <a:srgbClr val="00B050"/>
                    </a:solidFill>
                  </a:rPr>
                  <a:t>Poincaré</a:t>
                </a:r>
                <a:r>
                  <a:rPr lang="en-US" sz="3600" dirty="0" smtClean="0">
                    <a:solidFill>
                      <a:srgbClr val="00B050"/>
                    </a:solidFill>
                  </a:rPr>
                  <a:t>  algebra: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𝔤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𝔤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⊕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𝔤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572000"/>
                <a:ext cx="8763000" cy="646331"/>
              </a:xfrm>
              <a:prstGeom prst="rect">
                <a:avLst/>
              </a:prstGeom>
              <a:blipFill>
                <a:blip r:embed="rId2"/>
                <a:stretch>
                  <a:fillRect l="-2086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68605" y="1162050"/>
            <a:ext cx="8500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(A slightly improved description of the standard procedure, also noted by Dan Freed ) 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4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" y="152400"/>
                <a:ext cx="86868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Algebra of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supertranslations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𝔤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600" b="0" dirty="0" smtClean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(and fields in the ``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vectormultiplet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’’) are in   representations of a global symmetry group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with Lie algebra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𝔤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2400"/>
                <a:ext cx="8686800" cy="2308324"/>
              </a:xfrm>
              <a:prstGeom prst="rect">
                <a:avLst/>
              </a:prstGeom>
              <a:blipFill>
                <a:blip r:embed="rId2"/>
                <a:stretch>
                  <a:fillRect t="-3694" r="-1965" b="-9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1960" y="2563103"/>
                <a:ext cx="8458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𝑆𝑈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𝑆𝑈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b>
                        </m:s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𝑆𝑈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𝒵</m:t>
                    </m:r>
                    <m:r>
                      <a:rPr lang="en-US" sz="36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" y="2563103"/>
                <a:ext cx="84582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5300" y="3462517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𝒵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−1, −1, −1 </m:t>
                              </m:r>
                            </m:e>
                          </m:d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3462517"/>
                <a:ext cx="81534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5240" y="4357182"/>
                <a:ext cx="89154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Background fields of untwisted theory:  Riemannian metric and orientation on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</a:t>
                </a:r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" y="4357182"/>
                <a:ext cx="8915400" cy="1323439"/>
              </a:xfrm>
              <a:prstGeom prst="rect">
                <a:avLst/>
              </a:prstGeom>
              <a:blipFill>
                <a:blip r:embed="rId5"/>
                <a:stretch>
                  <a:fillRect l="-68" t="-8295" r="-820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9705" y="5867400"/>
                <a:ext cx="598551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7030A0"/>
                    </a:solidFill>
                  </a:rPr>
                  <a:t>….  and 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-connection </a:t>
                </a:r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705" y="5867400"/>
                <a:ext cx="5985510" cy="769441"/>
              </a:xfrm>
              <a:prstGeom prst="rect">
                <a:avLst/>
              </a:prstGeom>
              <a:blipFill>
                <a:blip r:embed="rId6"/>
                <a:stretch>
                  <a:fillRect l="-4175" t="-15873" r="-3462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574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00050" y="237946"/>
                <a:ext cx="84201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Metric and orientation give a reduction  of structure group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𝑇𝑋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to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237946"/>
                <a:ext cx="8420100" cy="1323439"/>
              </a:xfrm>
              <a:prstGeom prst="rect">
                <a:avLst/>
              </a:prstGeom>
              <a:blipFill>
                <a:blip r:embed="rId3"/>
                <a:stretch>
                  <a:fillRect l="-1665" t="-8295" r="-434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99110" y="1934805"/>
                <a:ext cx="822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≔( 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)/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6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−1,−1</m:t>
                            </m:r>
                          </m:e>
                        </m:d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" y="1934805"/>
                <a:ext cx="82296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5740" y="4156763"/>
                <a:ext cx="8915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0000FF"/>
                    </a:solidFill>
                  </a:rPr>
                  <a:t>There is a homomorphism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" y="4156763"/>
                <a:ext cx="8915400" cy="769441"/>
              </a:xfrm>
              <a:prstGeom prst="rect">
                <a:avLst/>
              </a:prstGeom>
              <a:blipFill>
                <a:blip r:embed="rId5"/>
                <a:stretch>
                  <a:fillRect l="-2804" t="-15873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07670" y="5382915"/>
                <a:ext cx="83591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70" y="5382915"/>
                <a:ext cx="8359140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09800" y="3000929"/>
                <a:ext cx="5105400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with connection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𝐿𝐶</m:t>
                        </m:r>
                      </m:sup>
                    </m:sSup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000929"/>
                <a:ext cx="5105400" cy="709938"/>
              </a:xfrm>
              <a:prstGeom prst="rect">
                <a:avLst/>
              </a:prstGeom>
              <a:blipFill>
                <a:blip r:embed="rId7"/>
                <a:stretch>
                  <a:fillRect l="-4301" t="-14530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042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906" y="267875"/>
                <a:ext cx="8991600" cy="2864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Definition of topological twisting:  </a:t>
                </a:r>
              </a:p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A ``topologically twisted theory’’ is the untwisted theory with a choice of background fields so that there is a reduction of structure group and background fields to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𝐿𝐶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under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" y="267875"/>
                <a:ext cx="8991600" cy="2864182"/>
              </a:xfrm>
              <a:prstGeom prst="rect">
                <a:avLst/>
              </a:prstGeom>
              <a:blipFill>
                <a:blip r:embed="rId2"/>
                <a:stretch>
                  <a:fillRect l="-1831" t="-3404" r="-1492" b="-7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-63674" y="5562600"/>
            <a:ext cx="9060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In this way the twisted theory can be defined on manifolds which are not spin 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7682" y="3470165"/>
                <a:ext cx="90678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C00000"/>
                    </a:solidFill>
                  </a:rPr>
                  <a:t>All fields transform under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whose associated bundles exist on all four-manifolds, even those which are </a:t>
                </a:r>
                <a:r>
                  <a:rPr lang="en-US" sz="3600" dirty="0" err="1" smtClean="0">
                    <a:solidFill>
                      <a:srgbClr val="C00000"/>
                    </a:solidFill>
                  </a:rPr>
                  <a:t>unspinnable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. 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2" y="3470165"/>
                <a:ext cx="9067800" cy="1754326"/>
              </a:xfrm>
              <a:prstGeom prst="rect">
                <a:avLst/>
              </a:prstGeom>
              <a:blipFill>
                <a:blip r:embed="rId3"/>
                <a:stretch>
                  <a:fillRect l="-1142" t="-5208" r="-2352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073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33600" y="2872988"/>
                <a:ext cx="89916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0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6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6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6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⊕</m:t>
                    </m:r>
                    <m:sSup>
                      <m:sSupPr>
                        <m:ctrlPr>
                          <a:rPr lang="en-US" sz="6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6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6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⊕</m:t>
                    </m:r>
                    <m:sSup>
                      <m:sSupPr>
                        <m:ctrlPr>
                          <a:rPr lang="en-US" sz="6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6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2,+</m:t>
                        </m:r>
                      </m:sup>
                    </m:sSup>
                  </m:oMath>
                </a14:m>
                <a:endParaRPr lang="en-US" sz="60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872988"/>
                <a:ext cx="8991600" cy="1015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05000" y="356159"/>
                <a:ext cx="59058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DF09C7"/>
                    </a:solidFill>
                  </a:rPr>
                  <a:t>Using Structure group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3600" i="1" dirty="0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56159"/>
                <a:ext cx="5905866" cy="646331"/>
              </a:xfrm>
              <a:prstGeom prst="rect">
                <a:avLst/>
              </a:prstGeom>
              <a:blipFill>
                <a:blip r:embed="rId3"/>
                <a:stretch>
                  <a:fillRect l="-3202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" y="4263548"/>
                <a:ext cx="868680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C00000"/>
                    </a:solidFill>
                  </a:rPr>
                  <a:t>A distinguished </a:t>
                </a:r>
                <a:r>
                  <a:rPr lang="en-US" sz="4400" dirty="0" err="1" smtClean="0">
                    <a:solidFill>
                      <a:srgbClr val="C00000"/>
                    </a:solidFill>
                  </a:rPr>
                  <a:t>supertranslation</a:t>
                </a:r>
                <a:endParaRPr lang="en-US" sz="4400" dirty="0" smtClean="0">
                  <a:solidFill>
                    <a:srgbClr val="C00000"/>
                  </a:solidFill>
                </a:endParaRPr>
              </a:p>
              <a:p>
                <a:pPr algn="ctr"/>
                <a:r>
                  <a:rPr lang="en-US" sz="44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𝔤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400" dirty="0" smtClean="0">
                    <a:solidFill>
                      <a:srgbClr val="C00000"/>
                    </a:solidFill>
                  </a:rPr>
                  <a:t> is a scalar and</a:t>
                </a:r>
              </a:p>
              <a:p>
                <a:pPr algn="ctr"/>
                <a:r>
                  <a:rPr lang="en-US" sz="44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  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𝑠𝑢𝑖𝑡</m:t>
                        </m:r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𝑖𝑛𝑡𝑟𝑒𝑝</m:t>
                        </m:r>
                        <m: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263548"/>
                <a:ext cx="8686800" cy="2123658"/>
              </a:xfrm>
              <a:prstGeom prst="rect">
                <a:avLst/>
              </a:prstGeom>
              <a:blipFill>
                <a:blip r:embed="rId4"/>
                <a:stretch>
                  <a:fillRect t="-5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76200" y="1390095"/>
                <a:ext cx="822505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66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6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r>
                        <a:rPr lang="en-US" sz="6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6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sz="6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sz="6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en-US" sz="6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en-US" sz="6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1390095"/>
                <a:ext cx="8225059" cy="1107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761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71600" y="5889956"/>
            <a:ext cx="7239000" cy="11204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657"/>
            <a:ext cx="8229600" cy="1143000"/>
          </a:xfrm>
        </p:spPr>
        <p:txBody>
          <a:bodyPr/>
          <a:lstStyle/>
          <a:p>
            <a:r>
              <a:rPr lang="en-US" dirty="0" smtClean="0"/>
              <a:t>Observables In Witten’s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81199" y="1144044"/>
                <a:ext cx="490076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:  smooth surface.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199" y="1144044"/>
                <a:ext cx="4900765" cy="646331"/>
              </a:xfrm>
              <a:prstGeom prst="rect">
                <a:avLst/>
              </a:prstGeom>
              <a:blipFill>
                <a:blip r:embed="rId3"/>
                <a:stretch>
                  <a:fillRect t="-15094" r="-273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" y="1824076"/>
                <a:ext cx="7239000" cy="1228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24076"/>
                <a:ext cx="7239000" cy="1228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74447" y="3125335"/>
                <a:ext cx="6858000" cy="749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≔〈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47" y="3125335"/>
                <a:ext cx="6858000" cy="7496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24000" y="5083388"/>
                <a:ext cx="83384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So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is a function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  </a:t>
                </a:r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083388"/>
                <a:ext cx="8338457" cy="646331"/>
              </a:xfrm>
              <a:prstGeom prst="rect">
                <a:avLst/>
              </a:prstGeom>
              <a:blipFill>
                <a:blip r:embed="rId6"/>
                <a:stretch>
                  <a:fillRect l="-2193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43000" y="3947489"/>
                <a:ext cx="77843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With Top. Twist, i.e., special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,  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947489"/>
                <a:ext cx="7784381" cy="646331"/>
              </a:xfrm>
              <a:prstGeom prst="rect">
                <a:avLst/>
              </a:prstGeom>
              <a:blipFill>
                <a:blip r:embed="rId7"/>
                <a:stretch>
                  <a:fillRect l="-2429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04644" y="6097680"/>
                <a:ext cx="642086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independent</m:t>
                      </m:r>
                      <m:r>
                        <a:rPr lang="en-US" sz="3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3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metric</m:t>
                      </m:r>
                      <m:r>
                        <a:rPr lang="en-US" sz="360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644" y="6097680"/>
                <a:ext cx="642086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00200" y="4528681"/>
                <a:ext cx="6324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only depends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4528681"/>
                <a:ext cx="6324600" cy="584775"/>
              </a:xfrm>
              <a:prstGeom prst="rect">
                <a:avLst/>
              </a:prstGeom>
              <a:blipFill>
                <a:blip r:embed="rId9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10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465" y="1291486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77096" y="251102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Instantons &amp; Donaldson Invariants</a:t>
            </a:r>
            <a:endParaRPr lang="en-US" sz="4000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89828" y="262347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02593" y="357347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 Math &amp; Physics Problems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8321" y="342725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75010" y="4542112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02593" y="565696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77096" y="434349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Low Energy Effective Field Theory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1026648" y="5536664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Recent Results &amp; Future Directions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666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-359229"/>
            <a:ext cx="8229600" cy="1143000"/>
          </a:xfrm>
        </p:spPr>
        <p:txBody>
          <a:bodyPr/>
          <a:lstStyle/>
          <a:p>
            <a:r>
              <a:rPr lang="en-US" dirty="0" smtClean="0"/>
              <a:t>Localization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0050" y="825069"/>
                <a:ext cx="84963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M.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Atiyah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 &amp; L. Jeffrey:  The measure can be interpreted as a representative of a Thom class for the normal bundle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⊂  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825069"/>
                <a:ext cx="8496300" cy="1754326"/>
              </a:xfrm>
              <a:prstGeom prst="rect">
                <a:avLst/>
              </a:prstGeom>
              <a:blipFill>
                <a:blip r:embed="rId3"/>
                <a:stretch>
                  <a:fillRect l="-2225" t="-5208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260683" y="4359216"/>
                <a:ext cx="924401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L. </a:t>
                </a:r>
                <a:r>
                  <a:rPr lang="en-US" sz="4000" dirty="0" err="1" smtClean="0">
                    <a:solidFill>
                      <a:srgbClr val="C00000"/>
                    </a:solidFill>
                  </a:rPr>
                  <a:t>Baulieu</a:t>
                </a:r>
                <a:r>
                  <a:rPr lang="en-US" sz="4000" dirty="0" smtClean="0">
                    <a:solidFill>
                      <a:srgbClr val="C00000"/>
                    </a:solidFill>
                  </a:rPr>
                  <a:t> &amp; I. Singer:   </a:t>
                </a:r>
              </a:p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Under localization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pulls back to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0683" y="4359216"/>
                <a:ext cx="9244012" cy="1323439"/>
              </a:xfrm>
              <a:prstGeom prst="rect">
                <a:avLst/>
              </a:prstGeom>
              <a:blipFill>
                <a:blip r:embed="rId4"/>
                <a:stretch>
                  <a:fillRect l="-330"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09725" y="5839394"/>
                <a:ext cx="6934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0000FF"/>
                    </a:solidFill>
                  </a:rPr>
                  <a:t>Claim: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725" y="5839394"/>
                <a:ext cx="6934200" cy="769441"/>
              </a:xfrm>
              <a:prstGeom prst="rect">
                <a:avLst/>
              </a:prstGeom>
              <a:blipFill>
                <a:blip r:embed="rId5"/>
                <a:stretch>
                  <a:fillRect l="-3515"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7714" y="2617427"/>
                <a:ext cx="820782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Path integral over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(assumed to exist) </a:t>
                </a: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localizes to an integral over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4" y="2617427"/>
                <a:ext cx="8207829" cy="1200329"/>
              </a:xfrm>
              <a:prstGeom prst="rect">
                <a:avLst/>
              </a:prstGeom>
              <a:blipFill>
                <a:blip r:embed="rId6"/>
                <a:stretch>
                  <a:fillRect t="-7614" r="-2006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7091"/>
            <a:ext cx="838200" cy="1079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7" y="-2407"/>
            <a:ext cx="958873" cy="958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866" y="3842321"/>
            <a:ext cx="1008422" cy="1173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1934" y="3932167"/>
            <a:ext cx="1662044" cy="110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28600" y="914400"/>
            <a:ext cx="952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Computing Donaldson invariants 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a la Witten requires computing </a:t>
            </a:r>
          </a:p>
          <a:p>
            <a:pPr algn="ctr"/>
            <a:r>
              <a:rPr lang="en-US" sz="4800" dirty="0">
                <a:solidFill>
                  <a:srgbClr val="0000FF"/>
                </a:solidFill>
              </a:rPr>
              <a:t>e</a:t>
            </a:r>
            <a:r>
              <a:rPr lang="en-US" sz="4800" dirty="0" smtClean="0">
                <a:solidFill>
                  <a:srgbClr val="0000FF"/>
                </a:solidFill>
              </a:rPr>
              <a:t>xpectation values in a 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Yang-Mills theory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4495800"/>
            <a:ext cx="7353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This is very hard, except for Abelian gauge group  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057400"/>
            <a:ext cx="7467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So we seem to have exchanged one hard problem for another…..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3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8029" y="4504657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34465" y="249813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Instantons &amp; Donaldson Invariants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89828" y="262347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9828" y="371715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6213" y="1472015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54340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170" y="4799956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89828" y="585589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1022790" y="467461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Low Energy Effective Field Theory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2790" y="5760225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Recent Results &amp; Future Directions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367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64411"/>
            <a:ext cx="8229600" cy="1143000"/>
          </a:xfrm>
        </p:spPr>
        <p:txBody>
          <a:bodyPr/>
          <a:lstStyle/>
          <a:p>
            <a:r>
              <a:rPr lang="en-US" dirty="0" smtClean="0"/>
              <a:t>Low Energy Effective Theory – 1.1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72886" y="822412"/>
                <a:ext cx="7848600" cy="757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𝐷𝑊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0000FF"/>
                    </a:solidFill>
                  </a:rPr>
                  <a:t>o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86" y="822412"/>
                <a:ext cx="7848600" cy="757387"/>
              </a:xfrm>
              <a:prstGeom prst="rect">
                <a:avLst/>
              </a:prstGeom>
              <a:blipFill>
                <a:blip r:embed="rId2"/>
                <a:stretch>
                  <a:fillRect t="-13710" b="-28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5186" y="1786516"/>
                <a:ext cx="9144000" cy="702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Consider metric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in the limit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6" y="1786516"/>
                <a:ext cx="9144000" cy="702052"/>
              </a:xfrm>
              <a:prstGeom prst="rect">
                <a:avLst/>
              </a:prstGeom>
              <a:blipFill>
                <a:blip r:embed="rId3"/>
                <a:stretch>
                  <a:fillRect l="-2067" t="-10435" b="-2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33400" y="2739928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Quantum theory:   Length ~  1/Energy 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443" y="3659390"/>
            <a:ext cx="8621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Minima of energy (or action):  “</a:t>
            </a:r>
            <a:r>
              <a:rPr lang="en-US" sz="4000" dirty="0" err="1" smtClean="0">
                <a:solidFill>
                  <a:srgbClr val="FF0000"/>
                </a:solidFill>
              </a:rPr>
              <a:t>Vacua</a:t>
            </a:r>
            <a:r>
              <a:rPr lang="en-US" sz="4000" dirty="0" smtClean="0">
                <a:solidFill>
                  <a:srgbClr val="FF0000"/>
                </a:solidFill>
              </a:rPr>
              <a:t>”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143" y="4724400"/>
            <a:ext cx="8882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Small deviations from a vacuum can be </a:t>
            </a:r>
          </a:p>
          <a:p>
            <a:r>
              <a:rPr lang="en-US" sz="4000" dirty="0" smtClean="0">
                <a:solidFill>
                  <a:srgbClr val="0000FF"/>
                </a:solidFill>
              </a:rPr>
              <a:t>described by a DIFFERENT QFT: The LEET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886"/>
            <a:ext cx="8229600" cy="1143000"/>
          </a:xfrm>
        </p:spPr>
        <p:txBody>
          <a:bodyPr/>
          <a:lstStyle/>
          <a:p>
            <a:r>
              <a:rPr lang="en-US" dirty="0" smtClean="0"/>
              <a:t>Low Energy Effective Theory – 1.2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4800" y="1330128"/>
                <a:ext cx="91113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00FF"/>
                    </a:solidFill>
                  </a:rPr>
                  <a:t>W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e </a:t>
                </a:r>
                <a:r>
                  <a:rPr lang="en-US" sz="3600" b="1" i="1" u="sng" dirty="0" smtClean="0">
                    <a:solidFill>
                      <a:srgbClr val="FF0000"/>
                    </a:solidFill>
                  </a:rPr>
                  <a:t>ask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 a question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of a QFT, with action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330128"/>
                <a:ext cx="9111343" cy="646331"/>
              </a:xfrm>
              <a:prstGeom prst="rect">
                <a:avLst/>
              </a:prstGeom>
              <a:blipFill>
                <a:blip r:embed="rId2"/>
                <a:stretch>
                  <a:fillRect l="-2007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52400" y="2362200"/>
                <a:ext cx="911134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We </a:t>
                </a:r>
                <a:r>
                  <a:rPr lang="en-US" sz="4000" b="1" i="1" u="sng" dirty="0" smtClean="0">
                    <a:solidFill>
                      <a:srgbClr val="C00000"/>
                    </a:solidFill>
                  </a:rPr>
                  <a:t>answer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using a </a:t>
                </a:r>
                <a:r>
                  <a:rPr lang="en-US" sz="4000" i="1" dirty="0" smtClean="0">
                    <a:solidFill>
                      <a:srgbClr val="0000FF"/>
                    </a:solidFill>
                  </a:rPr>
                  <a:t>different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QFT </a:t>
                </a:r>
              </a:p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with action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 smtClean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(perhaps with a totally new set of fields)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2362200"/>
                <a:ext cx="9111343" cy="1938992"/>
              </a:xfrm>
              <a:prstGeom prst="rect">
                <a:avLst/>
              </a:prstGeom>
              <a:blipFill>
                <a:blip r:embed="rId3"/>
                <a:stretch>
                  <a:fillRect t="-5660" r="-67" b="-12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6200" y="4876800"/>
                <a:ext cx="853440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The answer to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is the </a:t>
                </a:r>
                <a:r>
                  <a:rPr lang="en-US" sz="4000" b="1" i="1" u="sng" dirty="0">
                    <a:solidFill>
                      <a:srgbClr val="FF3399"/>
                    </a:solidFill>
                  </a:rPr>
                  <a:t>SAME</a:t>
                </a:r>
                <a:r>
                  <a:rPr lang="en-US" sz="4000" dirty="0">
                    <a:solidFill>
                      <a:srgbClr val="0000FF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as the answer </a:t>
                </a:r>
                <a:r>
                  <a:rPr lang="en-US" sz="4000" dirty="0">
                    <a:solidFill>
                      <a:srgbClr val="0000FF"/>
                    </a:solidFill>
                  </a:rPr>
                  <a:t>to an analogous question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4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0000FF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876800"/>
                <a:ext cx="8534400" cy="1323439"/>
              </a:xfrm>
              <a:prstGeom prst="rect">
                <a:avLst/>
              </a:prstGeom>
              <a:blipFill>
                <a:blip r:embed="rId4"/>
                <a:stretch>
                  <a:fillRect l="-2286" t="-8295" r="-3571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14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43000" y="2647492"/>
                <a:ext cx="6934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=0⇒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is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semisimple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647492"/>
                <a:ext cx="6934200" cy="646331"/>
              </a:xfrm>
              <a:prstGeom prst="rect">
                <a:avLst/>
              </a:prstGeom>
              <a:blipFill>
                <a:blip r:embed="rId2"/>
                <a:stretch>
                  <a:fillRect t="-14151" r="-1847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-204836"/>
                <a:ext cx="82296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Moduli Spaces Of </a:t>
                </a:r>
                <a:r>
                  <a:rPr lang="en-US" dirty="0" err="1" smtClean="0"/>
                  <a:t>Vacua</a:t>
                </a:r>
                <a:r>
                  <a:rPr lang="en-US" dirty="0" smtClean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-204836"/>
                <a:ext cx="8229600" cy="1143000"/>
              </a:xfrm>
              <a:blipFill>
                <a:blip r:embed="rId3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52400" y="676373"/>
                <a:ext cx="8991600" cy="1099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𝑆𝑌𝑀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 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</m:sup>
                          </m:sSup>
                        </m:e>
                      </m:nary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676373"/>
                <a:ext cx="8991600" cy="10992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00" y="1810645"/>
                <a:ext cx="7696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FF"/>
                    </a:solidFill>
                  </a:rPr>
                  <a:t>Vacua: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00FF"/>
                    </a:solidFill>
                  </a:rPr>
                  <a:t> is constant: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𝑎𝑐</m:t>
                        </m:r>
                      </m:sub>
                    </m:sSub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𝔤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810645"/>
                <a:ext cx="7696200" cy="584775"/>
              </a:xfrm>
              <a:prstGeom prst="rect">
                <a:avLst/>
              </a:prstGeom>
              <a:blipFill>
                <a:blip r:embed="rId5"/>
                <a:stretch>
                  <a:fillRect l="-1979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52600" y="3403843"/>
                <a:ext cx="6858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7030A0"/>
                    </a:solidFill>
                  </a:rPr>
                  <a:t>Any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will do!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403843"/>
                <a:ext cx="6858000" cy="707886"/>
              </a:xfrm>
              <a:prstGeom prst="rect">
                <a:avLst/>
              </a:prstGeom>
              <a:blipFill>
                <a:blip r:embed="rId6"/>
                <a:stretch>
                  <a:fillRect l="-3200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253924" y="5845627"/>
            <a:ext cx="6972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There is a </a:t>
            </a:r>
            <a:r>
              <a:rPr lang="en-US" sz="3600" b="1" i="1" u="sng" dirty="0">
                <a:solidFill>
                  <a:srgbClr val="7030A0"/>
                </a:solidFill>
              </a:rPr>
              <a:t>moduli space of </a:t>
            </a:r>
            <a:r>
              <a:rPr lang="en-US" sz="3600" b="1" i="1" u="sng" dirty="0" err="1">
                <a:solidFill>
                  <a:srgbClr val="7030A0"/>
                </a:solidFill>
              </a:rPr>
              <a:t>vacua</a:t>
            </a:r>
            <a:r>
              <a:rPr lang="en-US" sz="3600" dirty="0">
                <a:solidFill>
                  <a:srgbClr val="7030A0"/>
                </a:solidFill>
              </a:rPr>
              <a:t>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351" y="4316958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There is not a unique </a:t>
            </a:r>
          </a:p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Poincare - invariant vacuum. </a:t>
            </a:r>
          </a:p>
        </p:txBody>
      </p:sp>
    </p:spTree>
    <p:extLst>
      <p:ext uri="{BB962C8B-B14F-4D97-AF65-F5344CB8AC3E}">
        <p14:creationId xmlns:p14="http://schemas.microsoft.com/office/powerpoint/2010/main" val="12877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35" y="0"/>
            <a:ext cx="8229600" cy="1143000"/>
          </a:xfrm>
        </p:spPr>
        <p:txBody>
          <a:bodyPr/>
          <a:lstStyle/>
          <a:p>
            <a:r>
              <a:rPr lang="en-US" dirty="0" smtClean="0"/>
              <a:t>Moduli Spaces Of </a:t>
            </a:r>
            <a:r>
              <a:rPr lang="en-US" dirty="0" err="1" smtClean="0"/>
              <a:t>Vacua</a:t>
            </a:r>
            <a:r>
              <a:rPr lang="en-US" dirty="0" smtClean="0"/>
              <a:t> - 2/2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4957425"/>
            <a:ext cx="8915400" cy="1900575"/>
            <a:chOff x="76200" y="4957425"/>
            <a:chExt cx="8915400" cy="1900575"/>
          </a:xfrm>
        </p:grpSpPr>
        <p:sp>
          <p:nvSpPr>
            <p:cNvPr id="6" name="Rectangle 5"/>
            <p:cNvSpPr/>
            <p:nvPr/>
          </p:nvSpPr>
          <p:spPr>
            <a:xfrm>
              <a:off x="76200" y="4957425"/>
              <a:ext cx="8915400" cy="19005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76200" y="5066633"/>
                  <a:ext cx="859427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FF00"/>
                      </a:solidFill>
                    </a:rPr>
                    <a:t>T</a:t>
                  </a:r>
                  <a:r>
                    <a:rPr lang="en-US" sz="3600" dirty="0" smtClean="0">
                      <a:solidFill>
                        <a:srgbClr val="FFFF00"/>
                      </a:solidFill>
                    </a:rPr>
                    <a:t>here is not one probability measure on </a:t>
                  </a:r>
                  <a14:m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ℱ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dirty="0" smtClean="0">
                      <a:solidFill>
                        <a:srgbClr val="FFFF00"/>
                      </a:solidFill>
                    </a:rPr>
                    <a:t> but (for </a:t>
                  </a:r>
                  <a14:m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(2)) </m:t>
                      </m:r>
                      <m:r>
                        <a:rPr lang="en-US" sz="36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dirty="0" smtClean="0">
                      <a:solidFill>
                        <a:srgbClr val="FFFF00"/>
                      </a:solidFill>
                    </a:rPr>
                    <a:t>a continuous family </a:t>
                  </a:r>
                  <a:r>
                    <a:rPr lang="en-US" sz="3600" dirty="0" err="1" smtClean="0">
                      <a:solidFill>
                        <a:srgbClr val="FFFF00"/>
                      </a:solidFill>
                    </a:rPr>
                    <a:t>labled</a:t>
                  </a:r>
                  <a:r>
                    <a:rPr lang="en-US" sz="3600" dirty="0" smtClean="0">
                      <a:solidFill>
                        <a:srgbClr val="FFFF00"/>
                      </a:solidFill>
                    </a:rPr>
                    <a:t> by ``</a:t>
                  </a:r>
                  <a:r>
                    <a:rPr lang="en-US" sz="3600" dirty="0" err="1" smtClean="0">
                      <a:solidFill>
                        <a:srgbClr val="FFFF00"/>
                      </a:solidFill>
                    </a:rPr>
                    <a:t>vacua</a:t>
                  </a:r>
                  <a:r>
                    <a:rPr lang="en-US" sz="3600" dirty="0" smtClean="0">
                      <a:solidFill>
                        <a:srgbClr val="FFFF00"/>
                      </a:solidFill>
                    </a:rPr>
                    <a:t>’’  </a:t>
                  </a:r>
                  <a14:m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ℂ</m:t>
                      </m:r>
                    </m:oMath>
                  </a14:m>
                  <a:endParaRPr lang="en-US" sz="3600" dirty="0" smtClean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" y="5066633"/>
                  <a:ext cx="8594271" cy="1754326"/>
                </a:xfrm>
                <a:prstGeom prst="rect">
                  <a:avLst/>
                </a:prstGeom>
                <a:blipFill>
                  <a:blip r:embed="rId6"/>
                  <a:stretch>
                    <a:fillRect t="-5208" b="-121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25335" y="3838103"/>
                <a:ext cx="474889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d>
                                <m:dPr>
                                  <m:ctrlP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335" y="3838103"/>
                <a:ext cx="4748893" cy="769441"/>
              </a:xfrm>
              <a:prstGeom prst="rect">
                <a:avLst/>
              </a:prstGeom>
              <a:blipFill>
                <a:blip r:embed="rId7"/>
                <a:stretch>
                  <a:fillRect r="-1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48400" y="3838104"/>
                <a:ext cx="914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838104"/>
                <a:ext cx="914400" cy="769441"/>
              </a:xfrm>
              <a:prstGeom prst="rect">
                <a:avLst/>
              </a:prstGeom>
              <a:blipFill>
                <a:blip r:embed="rId8"/>
                <a:stretch>
                  <a:fillRect r="-2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325335" y="1258864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Persists in the quantum theory:</a:t>
            </a:r>
            <a:endParaRPr lang="en-US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8600" y="2101892"/>
                <a:ext cx="8915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d>
                      <m:dPr>
                        <m:begChr m:val="|"/>
                        <m:endChr m:val="〉"/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Poincare invariant quantum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vacua</a:t>
                </a:r>
                <a:r>
                  <a:rPr lang="en-US" sz="3600" dirty="0">
                    <a:solidFill>
                      <a:srgbClr val="0000FF"/>
                    </a:solidFill>
                  </a:rPr>
                  <a:t>.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101892"/>
                <a:ext cx="8915400" cy="646331"/>
              </a:xfrm>
              <a:prstGeom prst="rect">
                <a:avLst/>
              </a:prstGeom>
              <a:blipFill>
                <a:blip r:embed="rId9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62793" y="2969998"/>
                <a:ext cx="6172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labeled </a:t>
                </a:r>
                <a:r>
                  <a:rPr lang="en-US" sz="3600" dirty="0">
                    <a:solidFill>
                      <a:srgbClr val="FF0000"/>
                    </a:solidFill>
                  </a:rPr>
                  <a:t>by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793" y="2969998"/>
                <a:ext cx="6172200" cy="646331"/>
              </a:xfrm>
              <a:prstGeom prst="rect">
                <a:avLst/>
              </a:prstGeom>
              <a:blipFill>
                <a:blip r:embed="rId10"/>
                <a:stretch>
                  <a:fillRect l="-3063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377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/>
          <a:lstStyle/>
          <a:p>
            <a:r>
              <a:rPr lang="en-US" dirty="0" smtClean="0"/>
              <a:t>Spontaneous Symmetry Breaking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3619142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7030A0"/>
                </a:solidFill>
              </a:rPr>
              <a:t>Automorphisms</a:t>
            </a:r>
            <a:r>
              <a:rPr lang="en-US" sz="4000" dirty="0" smtClean="0">
                <a:solidFill>
                  <a:srgbClr val="7030A0"/>
                </a:solidFill>
              </a:rPr>
              <a:t> of the vacuum are </a:t>
            </a:r>
          </a:p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U(1) gauge transformations. </a:t>
            </a:r>
            <a:endParaRPr lang="en-US" sz="40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5686" y="5148896"/>
                <a:ext cx="8610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The LEET of small field deviations around a vacuum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is an ABELIAN GAUGE THEORY!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86" y="5148896"/>
                <a:ext cx="8610600" cy="1200329"/>
              </a:xfrm>
              <a:prstGeom prst="rect">
                <a:avLst/>
              </a:prstGeom>
              <a:blipFill>
                <a:blip r:embed="rId2"/>
                <a:stretch>
                  <a:fillRect l="-496" t="-8122" r="-1841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7586" y="1202401"/>
                <a:ext cx="87140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4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gauge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  <m:r>
                      <a:rPr lang="en-US" sz="4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to the form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86" y="1202401"/>
                <a:ext cx="8714014" cy="707886"/>
              </a:xfrm>
              <a:prstGeom prst="rect">
                <a:avLst/>
              </a:prstGeom>
              <a:blipFill>
                <a:blip r:embed="rId3"/>
                <a:stretch>
                  <a:fillRect l="-2519" t="-15517" r="-840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00200" y="2042741"/>
                <a:ext cx="5486400" cy="1221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𝑣𝑎𝑐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042741"/>
                <a:ext cx="5486400" cy="12214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98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Seiberg</a:t>
            </a:r>
            <a:r>
              <a:rPr lang="en-US" dirty="0" smtClean="0"/>
              <a:t>-Witten Paper</a:t>
            </a:r>
            <a:endParaRPr lang="en-US" dirty="0"/>
          </a:p>
        </p:txBody>
      </p:sp>
      <p:pic>
        <p:nvPicPr>
          <p:cNvPr id="28" name="Picture 2" descr="http://1.bp.blogspot.com/_ISqKGSvA_2s/SalLDcxUZ4I/AAAAAAAAA_s/_HEFwyT8tCc/s320/nseiber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8" y="2966"/>
            <a:ext cx="1436242" cy="1841141"/>
          </a:xfrm>
          <a:prstGeom prst="rect">
            <a:avLst/>
          </a:prstGeom>
          <a:noFill/>
        </p:spPr>
      </p:pic>
      <p:pic>
        <p:nvPicPr>
          <p:cNvPr id="30" name="Picture 6" descr="http://t2.gstatic.com/images?q=tbn:ANd9GcQt6KZc5sDWqD4zzy8YBb3pu0d97h8uOOKqFIL_9ENrbxpu7Zf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2850" y="38148"/>
            <a:ext cx="1669592" cy="183085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1148625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Seiberg</a:t>
            </a:r>
            <a:r>
              <a:rPr lang="en-US" sz="2800" dirty="0" smtClean="0">
                <a:solidFill>
                  <a:srgbClr val="0000FF"/>
                </a:solidFill>
              </a:rPr>
              <a:t> &amp; Witten (1994)  </a:t>
            </a:r>
            <a:endParaRPr lang="en-US" sz="2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4887" y="2848886"/>
                <a:ext cx="912088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Seiberg-Witten: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can be computed from the periods of a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meromorphic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</a:rPr>
                  <a:t>1-form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on a family of Riemann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surfaces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7" y="2848886"/>
                <a:ext cx="9120884" cy="1569660"/>
              </a:xfrm>
              <a:prstGeom prst="rect">
                <a:avLst/>
              </a:prstGeom>
              <a:blipFill>
                <a:blip r:embed="rId5"/>
                <a:stretch>
                  <a:fillRect l="-1670" t="-4651" b="-1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4572000" y="4319364"/>
            <a:ext cx="4191000" cy="2286000"/>
            <a:chOff x="533400" y="609601"/>
            <a:chExt cx="8382000" cy="5486399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7086600" y="4038600"/>
              <a:ext cx="1828800" cy="2057400"/>
            </a:xfrm>
            <a:prstGeom prst="line">
              <a:avLst/>
            </a:prstGeom>
            <a:ln w="76200">
              <a:solidFill>
                <a:srgbClr val="0F0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33400" y="4038600"/>
              <a:ext cx="1828800" cy="2057400"/>
            </a:xfrm>
            <a:prstGeom prst="line">
              <a:avLst/>
            </a:prstGeom>
            <a:ln w="76200">
              <a:solidFill>
                <a:srgbClr val="0F0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33400" y="4038600"/>
              <a:ext cx="6553200" cy="2"/>
            </a:xfrm>
            <a:prstGeom prst="line">
              <a:avLst/>
            </a:prstGeom>
            <a:ln w="76200">
              <a:solidFill>
                <a:srgbClr val="0F0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37955" y="6072074"/>
              <a:ext cx="6553200" cy="2"/>
            </a:xfrm>
            <a:prstGeom prst="line">
              <a:avLst/>
            </a:prstGeom>
            <a:ln w="76200">
              <a:solidFill>
                <a:srgbClr val="0F0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Image result for toru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119688" y="738188"/>
              <a:ext cx="2095500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Straight Connector 32"/>
            <p:cNvCxnSpPr/>
            <p:nvPr/>
          </p:nvCxnSpPr>
          <p:spPr>
            <a:xfrm flipH="1">
              <a:off x="6105092" y="2805545"/>
              <a:ext cx="51955" cy="1752600"/>
            </a:xfrm>
            <a:prstGeom prst="line">
              <a:avLst/>
            </a:prstGeom>
            <a:ln w="762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5990792" y="4674610"/>
              <a:ext cx="228600" cy="85725"/>
            </a:xfrm>
            <a:prstGeom prst="ellipse">
              <a:avLst/>
            </a:prstGeom>
            <a:solidFill>
              <a:srgbClr val="0F049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715000" y="4738572"/>
                  <a:ext cx="990600" cy="12557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  <m:t>𝑢</m:t>
                        </m:r>
                      </m:oMath>
                    </m:oMathPara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000" y="4738572"/>
                  <a:ext cx="990600" cy="12557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852974" y="1955011"/>
                  <a:ext cx="67845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2974" y="1955011"/>
                  <a:ext cx="678454" cy="523220"/>
                </a:xfrm>
                <a:prstGeom prst="rect">
                  <a:avLst/>
                </a:prstGeom>
                <a:blipFill>
                  <a:blip r:embed="rId8"/>
                  <a:stretch>
                    <a:fillRect r="-33929" b="-1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0" y="4976250"/>
                <a:ext cx="4389663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:  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76250"/>
                <a:ext cx="4389663" cy="8989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097825" y="5748114"/>
                <a:ext cx="2721579" cy="983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𝑑𝑥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825" y="5748114"/>
                <a:ext cx="2721579" cy="9839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57200" y="4498187"/>
                <a:ext cx="35375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498187"/>
                <a:ext cx="353752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323" y="2032338"/>
                <a:ext cx="80853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The LEET  has 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that depends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23" y="2032338"/>
                <a:ext cx="8085354" cy="584775"/>
              </a:xfrm>
              <a:prstGeom prst="rect">
                <a:avLst/>
              </a:prstGeom>
              <a:blipFill>
                <a:blip r:embed="rId12"/>
                <a:stretch>
                  <a:fillRect l="-1961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22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1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Four Dimensional </a:t>
            </a:r>
            <a:br>
              <a:rPr lang="en-US" dirty="0" smtClean="0"/>
            </a:br>
            <a:r>
              <a:rPr lang="en-US" dirty="0" smtClean="0"/>
              <a:t>Differentiable Topology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52400" y="44958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One thing we know for sure is that the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world of such four-dimensional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manifolds </a:t>
            </a:r>
            <a:r>
              <a:rPr lang="en-US" sz="4000" dirty="0">
                <a:solidFill>
                  <a:srgbClr val="FF0000"/>
                </a:solidFill>
              </a:rPr>
              <a:t>i</a:t>
            </a:r>
            <a:r>
              <a:rPr lang="en-US" sz="4000" dirty="0" smtClean="0">
                <a:solidFill>
                  <a:srgbClr val="FF0000"/>
                </a:solidFill>
              </a:rPr>
              <a:t>s really wild.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8956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We do not know anything even close to a complete topological invariant. </a:t>
            </a:r>
            <a:endParaRPr lang="en-US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8343" y="1488773"/>
                <a:ext cx="84582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: Four-dimensional, compact, oriented, simply connected, smooth manifold without boundary.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43" y="1488773"/>
                <a:ext cx="8458200" cy="1077218"/>
              </a:xfrm>
              <a:prstGeom prst="rect">
                <a:avLst/>
              </a:prstGeom>
              <a:blipFill>
                <a:blip r:embed="rId3"/>
                <a:stretch>
                  <a:fillRect l="-1801" t="-6780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72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1" y="-222500"/>
            <a:ext cx="8229600" cy="1143000"/>
          </a:xfrm>
        </p:spPr>
        <p:txBody>
          <a:bodyPr/>
          <a:lstStyle/>
          <a:p>
            <a:r>
              <a:rPr lang="en-US" dirty="0" smtClean="0"/>
              <a:t>Local System Of Charges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1951918"/>
                <a:ext cx="899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Electro-mag. charge lattice: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;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ℤ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951918"/>
                <a:ext cx="8991600" cy="646331"/>
              </a:xfrm>
              <a:prstGeom prst="rect">
                <a:avLst/>
              </a:prstGeom>
              <a:blipFill>
                <a:blip r:embed="rId3"/>
                <a:stretch>
                  <a:fillRect l="-2102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302" y="691072"/>
                <a:ext cx="88250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LEET only depends 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2" y="691072"/>
                <a:ext cx="8825023" cy="646331"/>
              </a:xfrm>
              <a:prstGeom prst="rect">
                <a:avLst/>
              </a:prstGeom>
              <a:blipFill>
                <a:blip r:embed="rId4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5311" y="4113864"/>
                <a:ext cx="8969068" cy="995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𝐿𝐸𝐸𝑇</m:t>
                        </m:r>
                      </m:sub>
                      <m:sup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p>
                    </m:sSubSup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/>
                        <a:cs typeface="Arial" panose="020B0604020202020204" pitchFamily="34" charset="0"/>
                      </a:rPr>
                      <m:t>∼</m:t>
                    </m:r>
                    <m:nary>
                      <m:naryPr>
                        <m:supHide m:val="on"/>
                        <m:ctrlP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𝑋</m:t>
                        </m:r>
                      </m:sub>
                      <m:sup/>
                      <m:e>
                        <m:acc>
                          <m:accPr>
                            <m:chr m:val="̅"/>
                            <m:ctrlP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sz="4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acc>
                        <m:sSubSup>
                          <m:sSubSupPr>
                            <m:ctrlP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+</m:t>
                            </m:r>
                          </m:sub>
                          <m:sup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𝜏</m:t>
                        </m:r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</m:sub>
                          <m:sup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+⋯</m:t>
                        </m:r>
                      </m:e>
                    </m:nary>
                  </m:oMath>
                </a14:m>
                <a:r>
                  <a:rPr lang="en-US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11" y="4113864"/>
                <a:ext cx="8969068" cy="9952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2761399"/>
                <a:ext cx="86868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But!  </a:t>
                </a:r>
                <a:r>
                  <a:rPr lang="en-US" sz="36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write an action we must </a:t>
                </a:r>
                <a:r>
                  <a:rPr lang="en-US" sz="3600" i="1" u="sng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choose</a:t>
                </a:r>
                <a:r>
                  <a:rPr lang="en-US" sz="36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 splitting: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  <m:r>
                      <a:rPr lang="en-US" sz="3600" i="1">
                        <a:solidFill>
                          <a:srgbClr val="00B050"/>
                        </a:solidFill>
                        <a:latin typeface="Cambria Math"/>
                        <a:cs typeface="Arial" panose="020B0604020202020204" pitchFamily="34" charset="0"/>
                      </a:rPr>
                      <m:t>≅</m:t>
                    </m:r>
                    <m:r>
                      <a:rPr lang="en-US" sz="3600" i="1">
                        <a:solidFill>
                          <a:srgbClr val="00B050"/>
                        </a:solidFill>
                        <a:latin typeface="Cambria Math"/>
                        <a:cs typeface="Arial" panose="020B0604020202020204" pitchFamily="34" charset="0"/>
                      </a:rPr>
                      <m:t>ℤ</m:t>
                    </m:r>
                    <m:sSub>
                      <m:sSub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𝛾</m:t>
                        </m:r>
                      </m:e>
                      <m:sub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  <m:r>
                      <a:rPr lang="en-US" sz="3600" i="1">
                        <a:solidFill>
                          <a:srgbClr val="00B050"/>
                        </a:solidFill>
                        <a:latin typeface="Cambria Math"/>
                        <a:cs typeface="Arial" panose="020B0604020202020204" pitchFamily="34" charset="0"/>
                      </a:rPr>
                      <m:t>⊕</m:t>
                    </m:r>
                    <m:r>
                      <a:rPr lang="en-US" sz="3600" i="1">
                        <a:solidFill>
                          <a:srgbClr val="00B050"/>
                        </a:solidFill>
                        <a:latin typeface="Cambria Math"/>
                        <a:cs typeface="Arial" panose="020B0604020202020204" pitchFamily="34" charset="0"/>
                      </a:rPr>
                      <m:t>ℤ</m:t>
                    </m:r>
                    <m:sSub>
                      <m:sSub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𝛾</m:t>
                        </m:r>
                      </m:e>
                      <m:sub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𝑚</m:t>
                        </m:r>
                      </m:sub>
                    </m:sSub>
                    <m:r>
                      <a:rPr lang="en-US" sz="3600" i="1">
                        <a:solidFill>
                          <a:srgbClr val="00B050"/>
                        </a:solidFill>
                        <a:latin typeface="Cambria Math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600" i="1">
                        <a:solidFill>
                          <a:srgbClr val="00B050"/>
                        </a:solidFill>
                        <a:latin typeface="Cambria Math"/>
                        <a:cs typeface="Arial" panose="020B0604020202020204" pitchFamily="34" charset="0"/>
                      </a:rPr>
                      <m:t>𝜏</m:t>
                    </m:r>
                    <m:d>
                      <m:d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𝑢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61399"/>
                <a:ext cx="8686800" cy="1200329"/>
              </a:xfrm>
              <a:prstGeom prst="rect">
                <a:avLst/>
              </a:prstGeom>
              <a:blipFill>
                <a:blip r:embed="rId6"/>
                <a:stretch>
                  <a:fillRect l="-1123" t="-8122" r="-2667" b="-17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68176" y="5385724"/>
            <a:ext cx="89899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</a:rPr>
              <a:t>LEETs with different </a:t>
            </a:r>
            <a:r>
              <a:rPr lang="en-US" sz="4400" dirty="0" err="1" smtClean="0">
                <a:solidFill>
                  <a:srgbClr val="0000FF"/>
                </a:solidFill>
              </a:rPr>
              <a:t>splittings</a:t>
            </a:r>
            <a:r>
              <a:rPr lang="en-US" sz="4400" dirty="0" smtClean="0">
                <a:solidFill>
                  <a:srgbClr val="0000FF"/>
                </a:solidFill>
              </a:rPr>
              <a:t> are related by ``electromagnetic duality’’ 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388714"/>
            <a:ext cx="889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But to write an action we must choose some more data….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  <p:bldP spid="9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010400" y="4724400"/>
            <a:ext cx="1828800" cy="2057400"/>
          </a:xfrm>
          <a:prstGeom prst="line">
            <a:avLst/>
          </a:prstGeom>
          <a:ln w="76200">
            <a:solidFill>
              <a:srgbClr val="0F0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4724400"/>
            <a:ext cx="1828800" cy="2057400"/>
          </a:xfrm>
          <a:prstGeom prst="line">
            <a:avLst/>
          </a:prstGeom>
          <a:ln w="76200">
            <a:solidFill>
              <a:srgbClr val="0F0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4724400"/>
            <a:ext cx="6553200" cy="2"/>
          </a:xfrm>
          <a:prstGeom prst="line">
            <a:avLst/>
          </a:prstGeom>
          <a:ln w="76200">
            <a:solidFill>
              <a:srgbClr val="0F0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61755" y="6757874"/>
            <a:ext cx="6553200" cy="2"/>
          </a:xfrm>
          <a:prstGeom prst="line">
            <a:avLst/>
          </a:prstGeom>
          <a:ln w="76200">
            <a:solidFill>
              <a:srgbClr val="0F0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614500" y="5268939"/>
            <a:ext cx="228600" cy="8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to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08927" y="1468960"/>
            <a:ext cx="2095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inched to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6863" y="894365"/>
            <a:ext cx="308433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H="1">
            <a:off x="1728800" y="3470259"/>
            <a:ext cx="51955" cy="175260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952225" y="3559201"/>
            <a:ext cx="51955" cy="175260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836768" y="5503133"/>
            <a:ext cx="228600" cy="85725"/>
          </a:xfrm>
          <a:prstGeom prst="ellipse">
            <a:avLst/>
          </a:prstGeom>
          <a:solidFill>
            <a:srgbClr val="0F04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19687" y="5598504"/>
                <a:ext cx="6157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cs typeface="Arial" panose="020B0604020202020204" pitchFamily="34" charset="0"/>
                        </a:rPr>
                        <m:t>𝑢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687" y="5598504"/>
                <a:ext cx="61572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35900" y="5400744"/>
                <a:ext cx="1319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=-1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900" y="5400744"/>
                <a:ext cx="1319200" cy="523220"/>
              </a:xfrm>
              <a:prstGeom prst="rect">
                <a:avLst/>
              </a:prstGeom>
              <a:blipFill>
                <a:blip r:embed="rId5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19740" y="2293793"/>
                <a:ext cx="813043" cy="560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40" y="2293793"/>
                <a:ext cx="813043" cy="5602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46571" y="3043288"/>
                <a:ext cx="6784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  <a:cs typeface="Arial" panose="020B0604020202020204" pitchFamily="34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571" y="3043288"/>
                <a:ext cx="67845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3962400" y="5826287"/>
            <a:ext cx="228600" cy="8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33800" y="5951920"/>
                <a:ext cx="1319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=+1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5951920"/>
                <a:ext cx="1319200" cy="523220"/>
              </a:xfrm>
              <a:prstGeom prst="rect">
                <a:avLst/>
              </a:prstGeom>
              <a:blipFill>
                <a:blip r:embed="rId8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 descr="Image result for pinched to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38955" y="1277910"/>
            <a:ext cx="308433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>
            <a:off x="4063165" y="3915340"/>
            <a:ext cx="51955" cy="175260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799033" y="3071992"/>
                <a:ext cx="813043" cy="560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033" y="3071992"/>
                <a:ext cx="813043" cy="5602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36536" y="-86655"/>
                <a:ext cx="8305800" cy="1284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has nontrivial </a:t>
                </a:r>
                <a:r>
                  <a:rPr lang="en-US" sz="3600" dirty="0" err="1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monodromy</a:t>
                </a:r>
                <a:r>
                  <a:rPr lang="en-US" sz="36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around    discriminant locus: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Δ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=0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36" y="-86655"/>
                <a:ext cx="8305800" cy="1284647"/>
              </a:xfrm>
              <a:prstGeom prst="rect">
                <a:avLst/>
              </a:prstGeom>
              <a:blipFill>
                <a:blip r:embed="rId10"/>
                <a:stretch>
                  <a:fillRect t="-7583" r="-5062" b="-1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25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3" grpId="0"/>
      <p:bldP spid="14" grpId="0"/>
      <p:bldP spid="17" grpId="0"/>
      <p:bldP spid="20" grpId="0"/>
      <p:bldP spid="18" grpId="0" animBg="1"/>
      <p:bldP spid="19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38" y="-236485"/>
            <a:ext cx="8229600" cy="1143000"/>
          </a:xfrm>
        </p:spPr>
        <p:txBody>
          <a:bodyPr/>
          <a:lstStyle/>
          <a:p>
            <a:r>
              <a:rPr lang="en-US" dirty="0" err="1" smtClean="0"/>
              <a:t>Seiberg</a:t>
            </a:r>
            <a:r>
              <a:rPr lang="en-US" dirty="0" smtClean="0"/>
              <a:t>-Witten Theory - II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6736" y="2059935"/>
            <a:ext cx="8529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LEET breaks down near discriminant locus:   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172" y="4046963"/>
                <a:ext cx="9261638" cy="1122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n-US" sz="32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we can use a </a:t>
                </a:r>
                <a:r>
                  <a:rPr lang="en-US" sz="3200" i="1" u="sng" dirty="0" smtClean="0">
                    <a:solidFill>
                      <a:srgbClr val="7030A0"/>
                    </a:solidFill>
                  </a:rPr>
                  <a:t>different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LEET – there are new </a:t>
                </a:r>
              </a:p>
              <a:p>
                <a:r>
                  <a:rPr lang="en-US" sz="3200" dirty="0">
                    <a:solidFill>
                      <a:srgbClr val="7030A0"/>
                    </a:solidFill>
                  </a:rPr>
                  <a:t>f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ields (``monopole fields’’) which need to be included.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2" y="4046963"/>
                <a:ext cx="9261638" cy="1122743"/>
              </a:xfrm>
              <a:prstGeom prst="rect">
                <a:avLst/>
              </a:prstGeom>
              <a:blipFill>
                <a:blip r:embed="rId2"/>
                <a:stretch>
                  <a:fillRect l="-1645" t="-6522" r="-72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981200" y="2819400"/>
            <a:ext cx="4191000" cy="914400"/>
            <a:chOff x="1981200" y="2819400"/>
            <a:chExt cx="4191000" cy="914400"/>
          </a:xfrm>
        </p:grpSpPr>
        <p:grpSp>
          <p:nvGrpSpPr>
            <p:cNvPr id="4" name="Group 3"/>
            <p:cNvGrpSpPr/>
            <p:nvPr/>
          </p:nvGrpSpPr>
          <p:grpSpPr>
            <a:xfrm>
              <a:off x="1981200" y="2819400"/>
              <a:ext cx="4191000" cy="914400"/>
              <a:chOff x="1981200" y="2819400"/>
              <a:chExt cx="4191000" cy="91440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5257800" y="2819400"/>
                <a:ext cx="914400" cy="914400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1981200" y="2819400"/>
                <a:ext cx="914400" cy="914400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1981200" y="2819400"/>
                <a:ext cx="3276600" cy="1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895600" y="3723167"/>
                <a:ext cx="3276600" cy="1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2895600" y="3124200"/>
                <a:ext cx="6096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121685" y="3127744"/>
                <a:ext cx="6096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3211508" y="3177540"/>
              <a:ext cx="87375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437593" y="3183032"/>
              <a:ext cx="87375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584405" y="3156335"/>
                  <a:ext cx="9255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4405" y="3156335"/>
                  <a:ext cx="92557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672847" y="3248516"/>
                  <a:ext cx="11450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=−1 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847" y="3248516"/>
                  <a:ext cx="114507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-170467" y="5479084"/>
                <a:ext cx="9281810" cy="134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It is </a:t>
                </a:r>
                <a:r>
                  <a:rPr lang="en-US" sz="3600" i="1" u="sng" dirty="0" smtClean="0">
                    <a:solidFill>
                      <a:srgbClr val="FF0000"/>
                    </a:solidFill>
                  </a:rPr>
                  <a:t>also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an Abelian gauge theory and </a:t>
                </a: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has an 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j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0467" y="5479084"/>
                <a:ext cx="9281810" cy="1343638"/>
              </a:xfrm>
              <a:prstGeom prst="rect">
                <a:avLst/>
              </a:prstGeom>
              <a:blipFill>
                <a:blip r:embed="rId5"/>
                <a:stretch>
                  <a:fillRect t="-727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67970" y="3146537"/>
            <a:ext cx="162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BUT!</a:t>
            </a:r>
            <a:endParaRPr lang="en-US" sz="4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67198" y="595056"/>
                <a:ext cx="89155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In our family of actions we </a:t>
                </a:r>
                <a:r>
                  <a:rPr lang="en-US" sz="3200" i="1" u="sng" dirty="0" smtClean="0">
                    <a:solidFill>
                      <a:srgbClr val="FF0000"/>
                    </a:solidFill>
                  </a:rPr>
                  <a:t>cannot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use </a:t>
                </a:r>
                <a:endParaRPr lang="en-US" sz="3200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the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same low energy  fields for all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: </a:t>
                </a: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Transitions by electro-magnetic duality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8" y="595056"/>
                <a:ext cx="8915539" cy="1569660"/>
              </a:xfrm>
              <a:prstGeom prst="rect">
                <a:avLst/>
              </a:prstGeom>
              <a:blipFill>
                <a:blip r:embed="rId6"/>
                <a:stretch>
                  <a:fillRect t="-5058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3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21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89"/>
            <a:ext cx="8229600" cy="1143000"/>
          </a:xfrm>
        </p:spPr>
        <p:txBody>
          <a:bodyPr/>
          <a:lstStyle/>
          <a:p>
            <a:r>
              <a:rPr lang="en-US" dirty="0" smtClean="0"/>
              <a:t>X: SUMMING OVER VACUA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2272" y="4326607"/>
                <a:ext cx="8719456" cy="124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ALSO: The LEET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 near the discriminant loci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−1, +1 </m:t>
                    </m:r>
                    <m:r>
                      <m:rPr>
                        <m:lit/>
                      </m:rP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each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has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its own set of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vacua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.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72" y="4326607"/>
                <a:ext cx="8719456" cy="1246239"/>
              </a:xfrm>
              <a:prstGeom prst="rect">
                <a:avLst/>
              </a:prstGeom>
              <a:blipFill>
                <a:blip r:embed="rId3"/>
                <a:stretch>
                  <a:fillRect r="-420" b="-1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21771" y="5706374"/>
                <a:ext cx="9144000" cy="1206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C00000"/>
                    </a:solidFill>
                  </a:rPr>
                  <a:t>Vacua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are enumerated by the solutions to the renowned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Seiberg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-Witten equations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771" y="5706374"/>
                <a:ext cx="9144000" cy="1206677"/>
              </a:xfrm>
              <a:prstGeom prst="rect">
                <a:avLst/>
              </a:prstGeom>
              <a:blipFill>
                <a:blip r:embed="rId4"/>
                <a:stretch>
                  <a:fillRect b="-15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1071329"/>
                <a:ext cx="9144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0000FF"/>
                    </a:solidFill>
                  </a:rPr>
                  <a:t>Quantum effects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 the path integral for </a:t>
                </a:r>
                <a:r>
                  <a:rPr lang="en-US" sz="3200" i="1" u="sng" dirty="0" smtClean="0">
                    <a:solidFill>
                      <a:srgbClr val="0000FF"/>
                    </a:solidFill>
                  </a:rPr>
                  <a:t>compact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will be given by a sum over ALL the 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vacua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.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71329"/>
                <a:ext cx="9144000" cy="1077218"/>
              </a:xfrm>
              <a:prstGeom prst="rect">
                <a:avLst/>
              </a:prstGeom>
              <a:blipFill>
                <a:blip r:embed="rId5"/>
                <a:stretch>
                  <a:fillRect t="-6818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9615" y="3060777"/>
                <a:ext cx="8610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Continuous moduli space of </a:t>
                </a:r>
                <a:r>
                  <a:rPr lang="en-US" sz="3600" dirty="0" err="1" smtClean="0">
                    <a:solidFill>
                      <a:srgbClr val="7030A0"/>
                    </a:solidFill>
                  </a:rPr>
                  <a:t>vacua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parametrized by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6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𝑡𝑟</m:t>
                            </m:r>
                            <m:sSup>
                              <m:sSupPr>
                                <m:ctrlPr>
                                  <a:rPr lang="en-US" sz="36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ℂ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15" y="3060777"/>
                <a:ext cx="8610600" cy="1200329"/>
              </a:xfrm>
              <a:prstGeom prst="rect">
                <a:avLst/>
              </a:prstGeom>
              <a:blipFill>
                <a:blip r:embed="rId6"/>
                <a:stretch>
                  <a:fillRect t="-7614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057400" y="228739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Two kinds of </a:t>
            </a:r>
            <a:r>
              <a:rPr lang="en-US" sz="4000" dirty="0" err="1" smtClean="0">
                <a:solidFill>
                  <a:srgbClr val="C00000"/>
                </a:solidFill>
              </a:rPr>
              <a:t>vacua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9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-5316"/>
                <a:ext cx="82296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Evaluate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𝐷𝑊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Using LEET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-5316"/>
                <a:ext cx="8229600" cy="1143000"/>
              </a:xfrm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33400" y="3352800"/>
            <a:ext cx="7848600" cy="18422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43912" y="1658530"/>
                <a:ext cx="5123775" cy="815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𝒪</m:t>
                                  </m:r>
                                  <m:d>
                                    <m:dPr>
                                      <m:ctrlP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sz="4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912" y="1658530"/>
                <a:ext cx="5123775" cy="8153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4456" y="1292155"/>
                <a:ext cx="4377802" cy="1480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supHide m:val="on"/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6" y="1292155"/>
                <a:ext cx="4377802" cy="1480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01140" y="3201291"/>
            <a:ext cx="8209459" cy="213271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78958" y="3352800"/>
                <a:ext cx="7086600" cy="1727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𝑊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</m:sub>
                        <m:sup/>
                        <m:e>
                          <m:sSubSup>
                            <m:sSubSup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𝑆𝑊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58" y="3352800"/>
                <a:ext cx="7086600" cy="17279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2971800" y="5638800"/>
            <a:ext cx="4191000" cy="914400"/>
            <a:chOff x="1981200" y="2819400"/>
            <a:chExt cx="4191000" cy="914400"/>
          </a:xfrm>
        </p:grpSpPr>
        <p:grpSp>
          <p:nvGrpSpPr>
            <p:cNvPr id="22" name="Group 21"/>
            <p:cNvGrpSpPr/>
            <p:nvPr/>
          </p:nvGrpSpPr>
          <p:grpSpPr>
            <a:xfrm>
              <a:off x="1981200" y="2819400"/>
              <a:ext cx="4191000" cy="914400"/>
              <a:chOff x="1981200" y="2819400"/>
              <a:chExt cx="4191000" cy="91440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5257800" y="2819400"/>
                <a:ext cx="914400" cy="914400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981200" y="2819400"/>
                <a:ext cx="914400" cy="914400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981200" y="2819400"/>
                <a:ext cx="3276600" cy="1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895600" y="3723167"/>
                <a:ext cx="3276600" cy="1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2895600" y="3124200"/>
                <a:ext cx="6096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121685" y="3127744"/>
                <a:ext cx="6096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3211508" y="3177540"/>
              <a:ext cx="87375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437593" y="3183032"/>
              <a:ext cx="87375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584405" y="3156335"/>
                  <a:ext cx="9255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𝑢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4405" y="3156335"/>
                  <a:ext cx="92557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672847" y="3248516"/>
                  <a:ext cx="11450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𝑢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=−1 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847" y="3248516"/>
                  <a:ext cx="114507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332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 animBg="1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97839" y="-37214"/>
                <a:ext cx="82296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Preliminary Comments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7839" y="-37214"/>
                <a:ext cx="8229600" cy="1143000"/>
              </a:xfr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-78157" y="1437035"/>
                <a:ext cx="9181591" cy="13234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𝑢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is an </a:t>
                </a:r>
                <a:r>
                  <a:rPr lang="en-US" sz="4000" dirty="0" smtClean="0">
                    <a:solidFill>
                      <a:srgbClr val="7030A0"/>
                    </a:solidFill>
                  </a:rPr>
                  <a:t>explicit integral over </a:t>
                </a:r>
                <a:r>
                  <a:rPr lang="en-US" sz="4000" dirty="0" smtClean="0">
                    <a:solidFill>
                      <a:srgbClr val="7030A0"/>
                    </a:solidFill>
                  </a:rPr>
                  <a:t>the complex </a:t>
                </a:r>
                <a:endParaRPr lang="en-US" sz="4000" dirty="0" smtClean="0">
                  <a:solidFill>
                    <a:srgbClr val="7030A0"/>
                  </a:solidFill>
                </a:endParaRPr>
              </a:p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plane </a:t>
                </a:r>
                <a:r>
                  <a:rPr lang="en-US" sz="4000" dirty="0" smtClean="0">
                    <a:solidFill>
                      <a:srgbClr val="7030A0"/>
                    </a:solidFill>
                  </a:rPr>
                  <a:t>computed using QFT techniques</a:t>
                </a:r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157" y="1437035"/>
                <a:ext cx="9181591" cy="1323439"/>
              </a:xfrm>
              <a:prstGeom prst="rect">
                <a:avLst/>
              </a:prstGeom>
              <a:blipFill>
                <a:blip r:embed="rId4"/>
                <a:stretch>
                  <a:fillRect t="-7834" r="-2988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838" y="3091723"/>
            <a:ext cx="8000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We will return to it </a:t>
            </a:r>
            <a:r>
              <a:rPr lang="en-US" sz="4000" smtClean="0">
                <a:solidFill>
                  <a:srgbClr val="FF0000"/>
                </a:solidFill>
              </a:rPr>
              <a:t>and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discuss it in detail.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029200"/>
            <a:ext cx="70769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But first let’s finish writing down the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full answer for the path integral.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5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67697" y="-228600"/>
                <a:ext cx="82296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Contributions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7697" y="-228600"/>
                <a:ext cx="8229600" cy="1143000"/>
              </a:xfrm>
              <a:blipFill>
                <a:blip r:embed="rId3"/>
                <a:stretch>
                  <a:fillRect b="-6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" y="685800"/>
                <a:ext cx="8991600" cy="1206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FF"/>
                    </a:solidFill>
                  </a:rPr>
                  <a:t>Path integral for the LEET with 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takes </a:t>
                </a:r>
              </a:p>
              <a:p>
                <a:r>
                  <a:rPr lang="en-US" sz="3200" dirty="0">
                    <a:solidFill>
                      <a:srgbClr val="0000FF"/>
                    </a:solidFill>
                  </a:rPr>
                  <a:t>t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he general form of a sum over 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vacua</a:t>
                </a:r>
                <a:r>
                  <a:rPr lang="en-US" sz="3200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(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soln’s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 to SWE):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685800"/>
                <a:ext cx="8991600" cy="1206677"/>
              </a:xfrm>
              <a:prstGeom prst="rect">
                <a:avLst/>
              </a:prstGeom>
              <a:blipFill>
                <a:blip r:embed="rId4"/>
                <a:stretch>
                  <a:fillRect l="-1763" r="-2441" b="-15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82497" y="2012220"/>
                <a:ext cx="3854966" cy="1338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𝔖𝔭𝔦𝔫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497" y="2012220"/>
                <a:ext cx="3854966" cy="13386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4313" y="3581400"/>
                <a:ext cx="8782404" cy="1073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𝑅𝑒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[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𝑺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𝑻</m:t>
                          </m:r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</m:d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𝒊</m:t>
                          </m:r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d>
                                <m:dPr>
                                  <m:ctrlPr>
                                    <a:rPr lang="en-US" sz="28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</m:den>
                          </m:f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𝑪</m:t>
                      </m:r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sup>
                      </m:sSup>
                      <m:r>
                        <a:rPr lang="en-US" sz="2800" b="0" i="1" smtClean="0">
                          <a:solidFill>
                            <a:srgbClr val="FF33CC"/>
                          </a:solidFill>
                          <a:latin typeface="Cambria Math"/>
                        </a:rPr>
                        <m:t>𝑃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𝜎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𝐸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𝜒</m:t>
                          </m:r>
                        </m:sup>
                      </m:sSup>
                      <m:r>
                        <a:rPr lang="en-US" sz="2800" b="0" i="0" smtClean="0">
                          <a:solidFill>
                            <a:srgbClr val="00B050"/>
                          </a:solidFill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13" y="3581400"/>
                <a:ext cx="8782404" cy="1073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-10886" y="4883358"/>
                <a:ext cx="91440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Nonvanishing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 period in the neighborhood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86" y="4883358"/>
                <a:ext cx="9144000" cy="624338"/>
              </a:xfrm>
              <a:prstGeom prst="rect">
                <a:avLst/>
              </a:prstGeom>
              <a:blipFill>
                <a:blip r:embed="rId7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85800" y="5867400"/>
                <a:ext cx="7176103" cy="6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∼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867400"/>
                <a:ext cx="7176103" cy="648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400" y="2675313"/>
                <a:ext cx="37882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𝑇𝑋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2 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675313"/>
                <a:ext cx="378822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8843" y="2029052"/>
                <a:ext cx="36153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𝔰𝔭𝔦𝔫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0" dirty="0" smtClean="0">
                    <a:solidFill>
                      <a:srgbClr val="7030A0"/>
                    </a:solidFill>
                  </a:rPr>
                  <a:t>structure: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43" y="2029052"/>
                <a:ext cx="3615342" cy="707886"/>
              </a:xfrm>
              <a:prstGeom prst="rect">
                <a:avLst/>
              </a:prstGeom>
              <a:blipFill>
                <a:blip r:embed="rId10"/>
                <a:stretch>
                  <a:fillRect t="-15517" r="-4553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81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6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676400" y="1429199"/>
                <a:ext cx="4980402" cy="886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/>
                        </a:rPr>
                        <m:t>𝑪</m:t>
                      </m:r>
                      <m:sSup>
                        <m:sSupPr>
                          <m:ctrlP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𝝀</m:t>
                              </m:r>
                            </m:e>
                            <m:sup>
                              <m: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sup>
                      </m:sSup>
                      <m:r>
                        <a:rPr lang="en-US" sz="4400" i="1">
                          <a:solidFill>
                            <a:srgbClr val="FF33CC"/>
                          </a:solidFill>
                          <a:latin typeface="Cambria Math"/>
                        </a:rPr>
                        <m:t>𝑃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44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𝜎</m:t>
                          </m:r>
                        </m:sup>
                      </m:sSup>
                      <m:r>
                        <a:rPr lang="en-US" sz="4400" i="1">
                          <a:solidFill>
                            <a:srgbClr val="0000FF"/>
                          </a:solidFill>
                          <a:latin typeface="Cambria Math"/>
                        </a:rPr>
                        <m:t>𝐸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4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𝜒</m:t>
                          </m:r>
                        </m:sup>
                      </m:sSup>
                    </m:oMath>
                  </m:oMathPara>
                </a14:m>
                <a:endParaRPr lang="en-US" sz="44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429199"/>
                <a:ext cx="4980402" cy="8860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-76200" y="-17429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Everything </a:t>
            </a:r>
            <a:r>
              <a:rPr lang="en-US" sz="4000" dirty="0" smtClean="0">
                <a:solidFill>
                  <a:srgbClr val="00B050"/>
                </a:solidFill>
              </a:rPr>
              <a:t>follows from the SW LEET </a:t>
            </a:r>
            <a:r>
              <a:rPr lang="en-US" sz="4000" dirty="0" smtClean="0">
                <a:solidFill>
                  <a:srgbClr val="00B050"/>
                </a:solidFill>
              </a:rPr>
              <a:t> </a:t>
            </a:r>
            <a:r>
              <a:rPr lang="en-US" sz="4000" b="1" i="1" u="sng" dirty="0" smtClean="0">
                <a:solidFill>
                  <a:srgbClr val="FF0000"/>
                </a:solidFill>
              </a:rPr>
              <a:t>EXCEPT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293915" y="2438400"/>
                <a:ext cx="949234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C00000"/>
                    </a:solidFill>
                  </a:rPr>
                  <a:t>F</a:t>
                </a:r>
                <a:r>
                  <a:rPr lang="en-US" sz="4000" dirty="0" smtClean="0">
                    <a:solidFill>
                      <a:srgbClr val="C00000"/>
                    </a:solidFill>
                  </a:rPr>
                  <a:t>unctions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:  independent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</a:t>
                </a:r>
              </a:p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but difficult to derive from first principles.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3915" y="2438400"/>
                <a:ext cx="9492343" cy="1323439"/>
              </a:xfrm>
              <a:prstGeom prst="rect">
                <a:avLst/>
              </a:prstGeom>
              <a:blipFill>
                <a:blip r:embed="rId3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1256" y="4040598"/>
                <a:ext cx="838200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Using a phenomenon known as </a:t>
                </a:r>
              </a:p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``wall crossing’’ one can derive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, directly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b="0" i="1" dirty="0" smtClean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  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4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is of fundamental importance.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6" y="4040598"/>
                <a:ext cx="8382000" cy="2554545"/>
              </a:xfrm>
              <a:prstGeom prst="rect">
                <a:avLst/>
              </a:prstGeom>
              <a:blipFill>
                <a:blip r:embed="rId4"/>
                <a:stretch>
                  <a:fillRect l="-1091" t="-4296" r="-2836" b="-9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262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05" y="-138223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Witten Conjecture</a:t>
            </a:r>
            <a:endParaRPr lang="en-US" sz="5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48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0069" y="1772468"/>
                <a:ext cx="6576736" cy="1137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(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𝜆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</m:e>
                      </m:nary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9" y="1772468"/>
                <a:ext cx="6576736" cy="11378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4800" y="3047858"/>
                <a:ext cx="2512996" cy="1094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𝜒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𝜒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𝜎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047858"/>
                <a:ext cx="2512996" cy="10949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04800" y="4419600"/>
                <a:ext cx="28657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=2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𝜒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+3 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419600"/>
                <a:ext cx="286578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0000" y="3678035"/>
                <a:ext cx="4695131" cy="1891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B050"/>
                    </a:solidFill>
                  </a:rPr>
                  <a:t>      Example: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/>
                      </a:rPr>
                      <m:t>𝐾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/>
                      </a:rPr>
                      <m:t>3:   </m:t>
                    </m:r>
                  </m:oMath>
                </a14:m>
                <a:endParaRPr lang="en-US" sz="3600" b="0" i="1" dirty="0" smtClean="0">
                  <a:solidFill>
                    <a:srgbClr val="00B050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sinh</m:t>
                          </m:r>
                        </m:fName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678035"/>
                <a:ext cx="4695131" cy="1891159"/>
              </a:xfrm>
              <a:prstGeom prst="rect">
                <a:avLst/>
              </a:prstGeom>
              <a:blipFill>
                <a:blip r:embed="rId6"/>
                <a:stretch>
                  <a:fillRect t="-4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54245" y="2542687"/>
                <a:ext cx="4599401" cy="1137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𝜆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𝑖𝑆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245" y="2542687"/>
                <a:ext cx="4599401" cy="11378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071745" y="1036438"/>
                <a:ext cx="55482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has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)&gt;1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then: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745" y="1036438"/>
                <a:ext cx="5548255" cy="646331"/>
              </a:xfrm>
              <a:prstGeom prst="rect">
                <a:avLst/>
              </a:prstGeom>
              <a:blipFill>
                <a:blip r:embed="rId8"/>
                <a:stretch>
                  <a:fillRect l="-3407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17362" y="5863763"/>
                <a:ext cx="899159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4400" dirty="0">
                    <a:solidFill>
                      <a:srgbClr val="0000FF"/>
                    </a:solidFill>
                  </a:rPr>
                  <a:t> </a:t>
                </a:r>
                <a:r>
                  <a:rPr lang="en-US" sz="4400" dirty="0" smtClean="0">
                    <a:solidFill>
                      <a:srgbClr val="0000FF"/>
                    </a:solidFill>
                  </a:rPr>
                  <a:t>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440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en-US" sz="44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4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4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4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 </a:t>
                </a:r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362" y="5863763"/>
                <a:ext cx="8991599" cy="769441"/>
              </a:xfrm>
              <a:prstGeom prst="rect">
                <a:avLst/>
              </a:prstGeom>
              <a:blipFill>
                <a:blip r:embed="rId9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69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" y="2573179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Agrees with structure theorem of P. </a:t>
            </a:r>
            <a:r>
              <a:rPr lang="en-US" sz="3200" dirty="0" err="1" smtClean="0">
                <a:solidFill>
                  <a:srgbClr val="0000FF"/>
                </a:solidFill>
              </a:rPr>
              <a:t>Kronheimer</a:t>
            </a:r>
            <a:r>
              <a:rPr lang="en-US" sz="3200" dirty="0" smtClean="0">
                <a:solidFill>
                  <a:srgbClr val="0000FF"/>
                </a:solidFill>
              </a:rPr>
              <a:t> and T. </a:t>
            </a:r>
            <a:r>
              <a:rPr lang="en-US" sz="3200" dirty="0" err="1" smtClean="0">
                <a:solidFill>
                  <a:srgbClr val="0000FF"/>
                </a:solidFill>
              </a:rPr>
              <a:t>Mrowka</a:t>
            </a:r>
            <a:r>
              <a:rPr lang="en-US" sz="3200" dirty="0" smtClean="0">
                <a:solidFill>
                  <a:srgbClr val="0000FF"/>
                </a:solidFill>
              </a:rPr>
              <a:t> – whose work provided important background for Witten’s conjecture.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44958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P. </a:t>
            </a:r>
            <a:r>
              <a:rPr lang="en-US" sz="3600" dirty="0" err="1" smtClean="0">
                <a:solidFill>
                  <a:srgbClr val="C00000"/>
                </a:solidFill>
              </a:rPr>
              <a:t>Feehan</a:t>
            </a:r>
            <a:r>
              <a:rPr lang="en-US" sz="3600" dirty="0" smtClean="0">
                <a:solidFill>
                  <a:srgbClr val="C00000"/>
                </a:solidFill>
              </a:rPr>
              <a:t> and T. </a:t>
            </a:r>
            <a:r>
              <a:rPr lang="en-US" sz="3600" dirty="0" err="1" smtClean="0">
                <a:solidFill>
                  <a:srgbClr val="C00000"/>
                </a:solidFill>
              </a:rPr>
              <a:t>Leness</a:t>
            </a:r>
            <a:r>
              <a:rPr lang="en-US" sz="3600" dirty="0" smtClean="0">
                <a:solidFill>
                  <a:srgbClr val="C00000"/>
                </a:solidFill>
              </a:rPr>
              <a:t> have outlined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 a rigorous proof of this conjecture using standard techniques of differential geometry.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Comments On The Witten Conjecture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4899" y="11430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Physical derivation sketched above was given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by G. Moore and E. Witten in 1997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"/>
            <a:ext cx="7833151" cy="106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5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99899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The </a:t>
            </a:r>
            <a:r>
              <a:rPr lang="en-US" sz="3200" dirty="0" smtClean="0">
                <a:solidFill>
                  <a:srgbClr val="7030A0"/>
                </a:solidFill>
              </a:rPr>
              <a:t>physics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smtClean="0">
                <a:solidFill>
                  <a:srgbClr val="7030A0"/>
                </a:solidFill>
              </a:rPr>
              <a:t>method has some resonance </a:t>
            </a:r>
            <a:endParaRPr lang="en-US" sz="3200" dirty="0" smtClean="0">
              <a:solidFill>
                <a:srgbClr val="7030A0"/>
              </a:solidFill>
            </a:endParaRPr>
          </a:p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with </a:t>
            </a:r>
            <a:r>
              <a:rPr lang="en-US" sz="3200" dirty="0" smtClean="0">
                <a:solidFill>
                  <a:srgbClr val="7030A0"/>
                </a:solidFill>
              </a:rPr>
              <a:t>the work of  Mochizuki 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653" y="5334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Complex surfaces:  L. </a:t>
            </a:r>
            <a:r>
              <a:rPr lang="en-US" sz="2400" dirty="0" err="1" smtClean="0">
                <a:solidFill>
                  <a:srgbClr val="0000FF"/>
                </a:solidFill>
              </a:rPr>
              <a:t>Gottsche</a:t>
            </a:r>
            <a:r>
              <a:rPr lang="en-US" sz="2400" dirty="0" smtClean="0">
                <a:solidFill>
                  <a:srgbClr val="0000FF"/>
                </a:solidFill>
              </a:rPr>
              <a:t>, H. Nakajima, &amp; K. Yoshioka  2006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286239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Used the </a:t>
            </a:r>
            <a:r>
              <a:rPr lang="en-US" sz="3200" dirty="0" err="1" smtClean="0">
                <a:solidFill>
                  <a:srgbClr val="C00000"/>
                </a:solidFill>
              </a:rPr>
              <a:t>Nekrasov</a:t>
            </a:r>
            <a:r>
              <a:rPr lang="en-US" sz="3200" dirty="0" smtClean="0">
                <a:solidFill>
                  <a:srgbClr val="C00000"/>
                </a:solidFill>
              </a:rPr>
              <a:t> partition function and the work of Mochizuki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485" y="5410200"/>
            <a:ext cx="8768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33CC"/>
                </a:solidFill>
              </a:rPr>
              <a:t> These correspond </a:t>
            </a:r>
            <a:r>
              <a:rPr lang="en-US" sz="4000" dirty="0">
                <a:solidFill>
                  <a:srgbClr val="FF33CC"/>
                </a:solidFill>
              </a:rPr>
              <a:t>to universal functions appearing in Mochizuki’s theory.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9453" y="3850319"/>
            <a:ext cx="792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MW </a:t>
            </a:r>
            <a:r>
              <a:rPr lang="en-US" sz="4000" dirty="0">
                <a:solidFill>
                  <a:srgbClr val="00B050"/>
                </a:solidFill>
              </a:rPr>
              <a:t>determined universal functions C,P,E determined by wall-crossing</a:t>
            </a:r>
          </a:p>
        </p:txBody>
      </p:sp>
    </p:spTree>
    <p:extLst>
      <p:ext uri="{BB962C8B-B14F-4D97-AF65-F5344CB8AC3E}">
        <p14:creationId xmlns:p14="http://schemas.microsoft.com/office/powerpoint/2010/main" val="161379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-6768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SUMMARY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1232003" y="1092013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Short distance/Ultraviolet:</a:t>
            </a:r>
            <a:endParaRPr lang="en-US" sz="4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04800" y="2054355"/>
                <a:ext cx="869039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olidFill>
                      <a:srgbClr val="3366FF"/>
                    </a:solidFill>
                    <a:latin typeface="Algerian" panose="04020705040A02060702" pitchFamily="82" charset="0"/>
                  </a:rPr>
                  <a:t>NONABELIAN instanton equations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2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200" i="1">
                        <a:solidFill>
                          <a:srgbClr val="3366FF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US" sz="3200" dirty="0">
                  <a:solidFill>
                    <a:srgbClr val="3366FF"/>
                  </a:solidFill>
                  <a:latin typeface="Algerian" panose="04020705040A02060702" pitchFamily="82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054355"/>
                <a:ext cx="8690395" cy="584775"/>
              </a:xfrm>
              <a:prstGeom prst="rect">
                <a:avLst/>
              </a:prstGeom>
              <a:blipFill>
                <a:blip r:embed="rId2"/>
                <a:stretch>
                  <a:fillRect l="-1753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447800" y="2886734"/>
                <a:ext cx="6400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1906CA"/>
                        </a:solidFill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sz="4000" dirty="0" smtClean="0">
                    <a:solidFill>
                      <a:srgbClr val="1906CA"/>
                    </a:solidFill>
                    <a:latin typeface="Brush Script MT" panose="03060802040406070304" pitchFamily="66" charset="0"/>
                  </a:rPr>
                  <a:t>Donaldson invariants </a:t>
                </a:r>
                <a:endParaRPr lang="en-US" sz="4000" dirty="0">
                  <a:solidFill>
                    <a:srgbClr val="1906CA"/>
                  </a:solidFill>
                  <a:latin typeface="Brush Script MT" panose="03060802040406070304" pitchFamily="66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886734"/>
                <a:ext cx="6400800" cy="707886"/>
              </a:xfrm>
              <a:prstGeom prst="rect">
                <a:avLst/>
              </a:prstGeom>
              <a:blipFill>
                <a:blip r:embed="rId3"/>
                <a:stretch>
                  <a:fillRect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415268" y="3887039"/>
            <a:ext cx="624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Long distance/Infrared:</a:t>
            </a:r>
            <a:endParaRPr lang="en-US" sz="4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81651" y="4935177"/>
                <a:ext cx="865089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  <a:latin typeface="Algerian" panose="04020705040A02060702" pitchFamily="82" charset="0"/>
                  </a:rPr>
                  <a:t>ABELIAN SW </a:t>
                </a:r>
                <a:r>
                  <a:rPr lang="en-US" sz="3200" dirty="0">
                    <a:solidFill>
                      <a:srgbClr val="C00000"/>
                    </a:solidFill>
                    <a:latin typeface="Algerian" panose="04020705040A02060702" pitchFamily="82" charset="0"/>
                  </a:rPr>
                  <a:t>equations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acc>
                      <m:accPr>
                        <m:chr m:val="̅"/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&amp; </m:t>
                    </m:r>
                    <m:r>
                      <a:rPr lang="en-US" sz="32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𝐷𝑀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US" sz="3200" dirty="0">
                  <a:solidFill>
                    <a:srgbClr val="C00000"/>
                  </a:solidFill>
                  <a:latin typeface="Algerian" panose="04020705040A02060702" pitchFamily="82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51" y="4935177"/>
                <a:ext cx="8650894" cy="584775"/>
              </a:xfrm>
              <a:prstGeom prst="rect">
                <a:avLst/>
              </a:prstGeom>
              <a:blipFill>
                <a:blip r:embed="rId4"/>
                <a:stretch>
                  <a:fillRect l="-1762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395977" y="5890667"/>
                <a:ext cx="6400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⇒   </m:t>
                    </m:r>
                  </m:oMath>
                </a14:m>
                <a:r>
                  <a:rPr lang="en-US" sz="4000" dirty="0" err="1" smtClean="0">
                    <a:solidFill>
                      <a:srgbClr val="FF3399"/>
                    </a:solidFill>
                    <a:latin typeface="Brush Script MT" panose="03060802040406070304" pitchFamily="66" charset="0"/>
                  </a:rPr>
                  <a:t>Seiberg</a:t>
                </a:r>
                <a:r>
                  <a:rPr lang="en-US" sz="4000" dirty="0" smtClean="0">
                    <a:solidFill>
                      <a:srgbClr val="FF3399"/>
                    </a:solidFill>
                    <a:latin typeface="Brush Script MT" panose="03060802040406070304" pitchFamily="66" charset="0"/>
                  </a:rPr>
                  <a:t>-Witten invariants</a:t>
                </a:r>
                <a:endParaRPr lang="en-US" sz="4000" dirty="0">
                  <a:solidFill>
                    <a:srgbClr val="FF3399"/>
                  </a:solidFill>
                  <a:latin typeface="Brush Script MT" panose="03060802040406070304" pitchFamily="66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977" y="5890667"/>
                <a:ext cx="6400800" cy="707886"/>
              </a:xfrm>
              <a:prstGeom prst="rect">
                <a:avLst/>
              </a:prstGeom>
              <a:blipFill>
                <a:blip r:embed="rId5"/>
                <a:stretch>
                  <a:fillRect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66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951" y="5581745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34465" y="249813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Instantons &amp; Donaldson Invariants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89828" y="262347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9828" y="371715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6213" y="1472015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54340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170" y="4799956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89828" y="585589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1022790" y="467461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Low Energy Effective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2790" y="5760225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Recent Results &amp; Future Directions 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5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75886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More recent results: 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190500" y="1338939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33CC"/>
                </a:solidFill>
              </a:rPr>
              <a:t>U-plane integral and mock modular forms </a:t>
            </a:r>
            <a:endParaRPr lang="en-US" sz="4000" dirty="0">
              <a:solidFill>
                <a:srgbClr val="FF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2824518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Other N=2 theories.  SU(2) N=2* 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4112237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K-theoretic Donaldson invariants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149" y="5325483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Family Donaldson invariants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2800" y="218668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(c. 8 min.) </a:t>
            </a:r>
            <a:endParaRPr lang="en-US" dirty="0">
              <a:solidFill>
                <a:srgbClr val="FF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359074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(c. 12 min.)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4729" y="497062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(c. 20 min.)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632667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(c. 8 min.)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26670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 – plane and mock modular forms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188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8591" y="-152400"/>
                <a:ext cx="8229600" cy="11430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smtClean="0"/>
                  <a:t>-Plane Integral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8591" y="-152400"/>
                <a:ext cx="8229600" cy="1143000"/>
              </a:xfrm>
              <a:blipFill>
                <a:blip r:embed="rId2"/>
                <a:stretch>
                  <a:fillRect b="-7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3400" y="990600"/>
            <a:ext cx="7736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Can be computed explicitly from QFT of LEET </a:t>
            </a:r>
            <a:endParaRPr lang="en-US" sz="3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4527" y="1736647"/>
                <a:ext cx="39614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Vanishes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</a:rPr>
                      <m:t>&gt;1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. 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27" y="1736647"/>
                <a:ext cx="3961405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3846" t="-13542" r="-307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42730" y="2352813"/>
                <a:ext cx="3731534" cy="603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=∫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𝑑𝑢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32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ℋ</m:t>
                      </m:r>
                      <m:r>
                        <a:rPr lang="en-US" sz="32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Ψ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730" y="2352813"/>
                <a:ext cx="3731534" cy="6035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3462" y="3785206"/>
                <a:ext cx="9040616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7030A0"/>
                        </a:solidFill>
                        <a:latin typeface="Cambria Math"/>
                      </a:rPr>
                      <m:t>Ψ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:    Sum over principal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bundles for gauge field </a:t>
                </a:r>
              </a:p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of the Abelian LEET: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62" y="3785206"/>
                <a:ext cx="9040616" cy="1077218"/>
              </a:xfrm>
              <a:prstGeom prst="rect">
                <a:avLst/>
              </a:prstGeom>
              <a:blipFill>
                <a:blip r:embed="rId5"/>
                <a:stretch>
                  <a:fillRect l="-1686" t="-6780" r="-742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32767" y="1767424"/>
                <a:ext cx="23950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=1: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767" y="1767424"/>
                <a:ext cx="2395015" cy="523220"/>
              </a:xfrm>
              <a:prstGeom prst="rect">
                <a:avLst/>
              </a:prstGeom>
              <a:blipFill rotWithShape="1">
                <a:blip r:embed="rId8"/>
                <a:stretch>
                  <a:fillRect l="-508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0440" y="3088306"/>
                <a:ext cx="85282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  <a:cs typeface="Arial" panose="020B0604020202020204" pitchFamily="34" charset="0"/>
                      </a:rPr>
                      <m:t>ℋ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is  </a:t>
                </a:r>
                <a:r>
                  <a:rPr lang="en-US" sz="3200" b="1" i="1" u="sng" dirty="0" smtClean="0">
                    <a:solidFill>
                      <a:srgbClr val="336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holomorphic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sz="3200" b="1" i="1" u="sng" dirty="0" smtClean="0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metric-independent</a:t>
                </a:r>
                <a:endParaRPr lang="en-US" sz="3200" b="1" i="1" u="sng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40" y="3088306"/>
                <a:ext cx="8528297" cy="584775"/>
              </a:xfrm>
              <a:prstGeom prst="rect">
                <a:avLst/>
              </a:prstGeom>
              <a:blipFill rotWithShape="1">
                <a:blip r:embed="rId9"/>
                <a:stretch>
                  <a:fillRect t="-13542" r="-107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24000" y="4648200"/>
                <a:ext cx="8458200" cy="1348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Ψ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∼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𝜏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/>
                                          <a:cs typeface="Arial" panose="020B0604020202020204" pitchFamily="34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</m:d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𝜋𝜏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𝑢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648200"/>
                <a:ext cx="8458200" cy="13483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93462" y="6220418"/>
            <a:ext cx="8569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holomorphic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200" b="1" i="1" u="sng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metric- DEPENDENT</a:t>
            </a:r>
            <a:endParaRPr lang="en-US" sz="3200" b="1" i="1" u="sng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5" grpId="0"/>
      <p:bldP spid="9" grpId="0"/>
      <p:bldP spid="10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294" y="-135367"/>
            <a:ext cx="8229600" cy="1143000"/>
          </a:xfrm>
        </p:spPr>
        <p:txBody>
          <a:bodyPr/>
          <a:lstStyle/>
          <a:p>
            <a:r>
              <a:rPr lang="en-US" dirty="0" smtClean="0"/>
              <a:t>u-Plane: Recent Progress 1.1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136144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 u-plane integral turns out to be closely related to the theory of mock modular (and Jacobi) forms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1706" y="2505159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Special examples:  Moore-Witten (1997)  </a:t>
            </a:r>
          </a:p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and </a:t>
            </a:r>
            <a:r>
              <a:rPr lang="en-US" sz="3200" dirty="0" err="1" smtClean="0">
                <a:solidFill>
                  <a:srgbClr val="00B050"/>
                </a:solidFill>
              </a:rPr>
              <a:t>Malmendier</a:t>
            </a:r>
            <a:r>
              <a:rPr lang="en-US" sz="3200" dirty="0" smtClean="0">
                <a:solidFill>
                  <a:srgbClr val="00B050"/>
                </a:solidFill>
              </a:rPr>
              <a:t>-Ono (2008)  </a:t>
            </a:r>
            <a:endParaRPr lang="en-US" sz="32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9794" y="4127282"/>
                <a:ext cx="78486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New point: The relation holds for ALL 4-manifolds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94" y="4127282"/>
                <a:ext cx="7848600" cy="1323439"/>
              </a:xfrm>
              <a:prstGeom prst="rect">
                <a:avLst/>
              </a:prstGeom>
              <a:blipFill>
                <a:blip r:embed="rId2"/>
                <a:stretch>
                  <a:fillRect l="-2562" t="-8295" r="-4037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09600" y="5995627"/>
            <a:ext cx="794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G. </a:t>
            </a:r>
            <a:r>
              <a:rPr lang="en-US" sz="2800" dirty="0" err="1" smtClean="0"/>
              <a:t>Korpas</a:t>
            </a:r>
            <a:r>
              <a:rPr lang="en-US" sz="2800" dirty="0" smtClean="0"/>
              <a:t>, J. </a:t>
            </a:r>
            <a:r>
              <a:rPr lang="en-US" sz="2800" dirty="0" err="1" smtClean="0"/>
              <a:t>Manschot</a:t>
            </a:r>
            <a:r>
              <a:rPr lang="en-US" sz="2800" dirty="0" smtClean="0"/>
              <a:t>, G. Moore, I. </a:t>
            </a:r>
            <a:r>
              <a:rPr lang="en-US" sz="2800" dirty="0" err="1" smtClean="0"/>
              <a:t>Nidaiev</a:t>
            </a:r>
            <a:r>
              <a:rPr lang="en-US" sz="2800" dirty="0" smtClean="0"/>
              <a:t> (2019)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373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294" y="-135367"/>
            <a:ext cx="8229600" cy="1143000"/>
          </a:xfrm>
        </p:spPr>
        <p:txBody>
          <a:bodyPr/>
          <a:lstStyle/>
          <a:p>
            <a:r>
              <a:rPr lang="en-US" dirty="0" smtClean="0"/>
              <a:t>u-Plane: Recent Progress 1.2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15031" y="739674"/>
                <a:ext cx="6190669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: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031" y="739674"/>
                <a:ext cx="6190669" cy="12448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95565" y="3900940"/>
                <a:ext cx="4114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B050"/>
                    </a:solidFill>
                  </a:rPr>
                  <a:t>Choose B-cycle: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/>
                      </a:rPr>
                      <m:t>⇒</m:t>
                    </m:r>
                  </m:oMath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65" y="3900940"/>
                <a:ext cx="4114800" cy="707886"/>
              </a:xfrm>
              <a:prstGeom prst="rect">
                <a:avLst/>
              </a:prstGeom>
              <a:blipFill>
                <a:blip r:embed="rId3"/>
                <a:stretch>
                  <a:fillRect l="-5185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886" y="5486398"/>
                <a:ext cx="6219330" cy="1204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6" y="5486398"/>
                <a:ext cx="6219330" cy="12044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83483" y="5756471"/>
                <a:ext cx="2860517" cy="664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483" y="5756471"/>
                <a:ext cx="2860517" cy="6643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2837" y="2095579"/>
                <a:ext cx="8466698" cy="109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There is a unique A-cycle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invariant under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monodromy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(for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&gt;1 )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37" y="2095579"/>
                <a:ext cx="8466698" cy="1093248"/>
              </a:xfrm>
              <a:prstGeom prst="rect">
                <a:avLst/>
              </a:prstGeom>
              <a:blipFill>
                <a:blip r:embed="rId7"/>
                <a:stretch>
                  <a:fillRect l="-1800" t="-6704" b="-18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2077316" y="3707835"/>
                <a:ext cx="8305800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𝜏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∮"/>
                          <m:supHide m:val="on"/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/</m:t>
                          </m:r>
                          <m:nary>
                            <m:naryPr>
                              <m:chr m:val="∮"/>
                              <m:supHide m:val="on"/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316" y="3707835"/>
                <a:ext cx="8305800" cy="11378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27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9142937" cy="5486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76200" y="5638828"/>
                <a:ext cx="9220200" cy="121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{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lit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⊂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𝑆𝐿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5638828"/>
                <a:ext cx="9220200" cy="1217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44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8907" y="881136"/>
                <a:ext cx="807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4000" dirty="0">
                    <a:solidFill>
                      <a:srgbClr val="0000FF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:   A sum of integrals of the form :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07" y="881136"/>
                <a:ext cx="8077200" cy="707886"/>
              </a:xfrm>
              <a:prstGeom prst="rect">
                <a:avLst/>
              </a:prstGeom>
              <a:blipFill>
                <a:blip r:embed="rId3"/>
                <a:stretch>
                  <a:fillRect t="-15517" r="-1208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22464" y="1681492"/>
                <a:ext cx="8763000" cy="1427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𝐼𝑚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2464" y="1681492"/>
                <a:ext cx="8763000" cy="1427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09800" y="2902780"/>
                <a:ext cx="6934200" cy="12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902780"/>
                <a:ext cx="6934200" cy="12873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3112902"/>
                <a:ext cx="3200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Support of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is bounded below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12902"/>
                <a:ext cx="3200400" cy="1077218"/>
              </a:xfrm>
              <a:prstGeom prst="rect">
                <a:avLst/>
              </a:prstGeom>
              <a:blipFill>
                <a:blip r:embed="rId6"/>
                <a:stretch>
                  <a:fillRect l="-4762" t="-681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6418" y="4384447"/>
                <a:ext cx="8001000" cy="740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Strategy:  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en-US" sz="4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4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4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such that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18" y="4384447"/>
                <a:ext cx="8001000" cy="740780"/>
              </a:xfrm>
              <a:prstGeom prst="rect">
                <a:avLst/>
              </a:prstGeom>
              <a:blipFill>
                <a:blip r:embed="rId7"/>
                <a:stretch>
                  <a:fillRect l="-2744" t="-9836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381000" y="5143936"/>
                <a:ext cx="7467600" cy="805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sub>
                      </m:sSub>
                      <m:acc>
                        <m:accPr>
                          <m:chr m:val="̂"/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𝐼𝑚</m:t>
                              </m:r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  <m:sup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5143936"/>
                <a:ext cx="7467600" cy="8056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6027558"/>
                <a:ext cx="7143750" cy="740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is modular of weight (2,0)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27558"/>
                <a:ext cx="7143750" cy="740780"/>
              </a:xfrm>
              <a:prstGeom prst="rect">
                <a:avLst/>
              </a:prstGeom>
              <a:blipFill>
                <a:blip r:embed="rId9"/>
                <a:stretch>
                  <a:fillRect t="-9917" r="-3754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-1782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Relation To Mock Modular Forms – 1.1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0" y="3774140"/>
            <a:ext cx="1009650" cy="29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8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9486" y="3603718"/>
                <a:ext cx="9410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7030A0"/>
                    </a:solidFill>
                  </a:rPr>
                  <a:t>Given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: connection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i="1" u="sng" dirty="0" smtClean="0">
                    <a:solidFill>
                      <a:srgbClr val="FF0000"/>
                    </a:solidFill>
                  </a:rPr>
                  <a:t>AND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  a Riemannian metric on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</a:t>
                </a:r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6" y="3603718"/>
                <a:ext cx="9410700" cy="461665"/>
              </a:xfrm>
              <a:prstGeom prst="rect">
                <a:avLst/>
              </a:prstGeom>
              <a:blipFill>
                <a:blip r:embed="rId2"/>
                <a:stretch>
                  <a:fillRect l="-97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36914" y="1282991"/>
                <a:ext cx="67164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800" dirty="0" smtClean="0">
                    <a:solidFill>
                      <a:srgbClr val="0000FF"/>
                    </a:solidFill>
                  </a:rPr>
                  <a:t> Compact finite dimensional Lie group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914" y="1282991"/>
                <a:ext cx="6716486" cy="523220"/>
              </a:xfrm>
              <a:prstGeom prst="rect">
                <a:avLst/>
              </a:prstGeom>
              <a:blipFill>
                <a:blip r:embed="rId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3397" y="2410441"/>
                <a:ext cx="82907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Space of connections on principal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-bundles over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8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97" y="2410441"/>
                <a:ext cx="8290724" cy="523220"/>
              </a:xfrm>
              <a:prstGeom prst="rect">
                <a:avLst/>
              </a:prstGeom>
              <a:blipFill>
                <a:blip r:embed="rId4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4422927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Yang-Mills action </a:t>
            </a:r>
            <a:endParaRPr lang="en-US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14600" y="4104657"/>
                <a:ext cx="6705600" cy="1257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𝑌𝑀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 ∗</m:t>
                              </m:r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4104657"/>
                <a:ext cx="6705600" cy="12573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03514" y="6183773"/>
                <a:ext cx="72281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𝑌𝑀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descends to a function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514" y="6183773"/>
                <a:ext cx="7228115" cy="646331"/>
              </a:xfrm>
              <a:prstGeom prst="rect">
                <a:avLst/>
              </a:prstGeom>
              <a:blipFill>
                <a:blip r:embed="rId6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02771" y="499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Mathematical Formulation Of </a:t>
            </a:r>
            <a:r>
              <a:rPr lang="en-US" dirty="0" smtClean="0"/>
              <a:t>Force:   </a:t>
            </a:r>
            <a:r>
              <a:rPr lang="en-US" dirty="0" smtClean="0"/>
              <a:t>Yang-Mills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1348" y="1797143"/>
                <a:ext cx="8014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00FF"/>
                    </a:solidFill>
                  </a:rPr>
                  <a:t>Lie algebra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𝔤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</a:rPr>
                  <a:t>  equipped with invariant bilinear form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𝑡𝑟</m:t>
                    </m:r>
                  </m:oMath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48" y="1797143"/>
                <a:ext cx="8014823" cy="523220"/>
              </a:xfrm>
              <a:prstGeom prst="rect">
                <a:avLst/>
              </a:prstGeom>
              <a:blipFill>
                <a:blip r:embed="rId7"/>
                <a:stretch>
                  <a:fillRect l="-1597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28600" y="2970996"/>
                <a:ext cx="1008017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 : C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onnections </a:t>
                </a:r>
                <a:r>
                  <a:rPr lang="en-US" sz="2400" dirty="0">
                    <a:solidFill>
                      <a:srgbClr val="C00000"/>
                    </a:solidFill>
                  </a:rPr>
                  <a:t>up to isomorphism (gauge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equivalence classes</a:t>
                </a:r>
                <a:r>
                  <a:rPr lang="en-US" sz="2400" dirty="0">
                    <a:solidFill>
                      <a:srgbClr val="C00000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70996"/>
                <a:ext cx="10080171" cy="461665"/>
              </a:xfrm>
              <a:prstGeom prst="rect">
                <a:avLst/>
              </a:prstGeom>
              <a:blipFill>
                <a:blip r:embed="rId8"/>
                <a:stretch>
                  <a:fillRect l="-1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00100" y="5421975"/>
                <a:ext cx="7239000" cy="557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∗: 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Hodge star: Depends on the metric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</a:t>
                </a:r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421975"/>
                <a:ext cx="7239000" cy="557910"/>
              </a:xfrm>
              <a:prstGeom prst="rect">
                <a:avLst/>
              </a:prstGeom>
              <a:blipFill>
                <a:blip r:embed="rId9"/>
                <a:stretch>
                  <a:fillRect t="-9783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22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1" grpId="0"/>
      <p:bldP spid="12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18723"/>
            <a:ext cx="90678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Relation To Mock Modular Forms – 1.2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19942" y="906297"/>
                <a:ext cx="5045529" cy="805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942" y="906297"/>
                <a:ext cx="5045529" cy="8056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1819633"/>
                <a:ext cx="9144000" cy="1820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B050"/>
                    </a:solidFill>
                  </a:rPr>
                  <a:t>We choose an explicit solution 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sub>
                    </m:sSub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𝐼𝑚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3600" dirty="0" smtClean="0">
                    <a:solidFill>
                      <a:srgbClr val="00B050"/>
                    </a:solidFill>
                  </a:rPr>
                  <a:t>  </a:t>
                </a:r>
              </a:p>
              <a:p>
                <a:pPr algn="ctr"/>
                <a:r>
                  <a:rPr lang="en-US" sz="3600" dirty="0" smtClean="0">
                    <a:solidFill>
                      <a:srgbClr val="00B050"/>
                    </a:solidFill>
                  </a:rPr>
                  <a:t>vanishing exponentially fast at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𝐼𝑚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3600" dirty="0" smtClean="0">
                    <a:solidFill>
                      <a:srgbClr val="00B050"/>
                    </a:solidFill>
                  </a:rPr>
                  <a:t> </a:t>
                </a:r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19633"/>
                <a:ext cx="9144000" cy="1820755"/>
              </a:xfrm>
              <a:prstGeom prst="rect">
                <a:avLst/>
              </a:prstGeom>
              <a:blipFill>
                <a:blip r:embed="rId3"/>
                <a:stretch>
                  <a:fillRect t="-5017" b="-8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8408" y="4031855"/>
                <a:ext cx="5486400" cy="143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08" y="4031855"/>
                <a:ext cx="5486400" cy="1436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81400" y="6181077"/>
                <a:ext cx="48332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6181077"/>
                <a:ext cx="483325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841962" y="3531845"/>
            <a:ext cx="524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In good cases, we can find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21828" y="4322379"/>
                <a:ext cx="2057400" cy="664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828" y="4322379"/>
                <a:ext cx="2057400" cy="6643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18408" y="5484179"/>
                <a:ext cx="8370433" cy="5461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rgbClr val="0000FF"/>
                    </a:solidFill>
                  </a:rPr>
                  <a:t>So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sz="28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rgbClr val="0000FF"/>
                    </a:solidFill>
                  </a:rPr>
                  <a:t> transforms as a modular form of weight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2,0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08" y="5484179"/>
                <a:ext cx="8370433" cy="546175"/>
              </a:xfrm>
              <a:prstGeom prst="rect">
                <a:avLst/>
              </a:prstGeom>
              <a:blipFill>
                <a:blip r:embed="rId11"/>
                <a:stretch>
                  <a:fillRect l="-1457" t="-6742" b="-32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40217" y="6083823"/>
                <a:ext cx="732681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Then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is called a mock </a:t>
                </a:r>
                <a:r>
                  <a:rPr lang="en-US" sz="3600" dirty="0">
                    <a:solidFill>
                      <a:srgbClr val="0000FF"/>
                    </a:solidFill>
                  </a:rPr>
                  <a:t>modular form</a:t>
                </a:r>
                <a:endParaRPr lang="en-US" sz="36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17" y="6083823"/>
                <a:ext cx="7326814" cy="646331"/>
              </a:xfrm>
              <a:prstGeom prst="rect">
                <a:avLst/>
              </a:prstGeom>
              <a:blipFill>
                <a:blip r:embed="rId12"/>
                <a:stretch>
                  <a:fillRect l="-2579" t="-14151" r="-1498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85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  <p:bldP spid="4" grpId="0"/>
      <p:bldP spid="8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25884"/>
            <a:ext cx="8229600" cy="1143000"/>
          </a:xfrm>
        </p:spPr>
        <p:txBody>
          <a:bodyPr/>
          <a:lstStyle/>
          <a:p>
            <a:r>
              <a:rPr lang="en-US" dirty="0" smtClean="0"/>
              <a:t>Doing The Integral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52400" y="698431"/>
                <a:ext cx="8763000" cy="1160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698431"/>
                <a:ext cx="8763000" cy="11603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5300" y="1977498"/>
                <a:ext cx="7467600" cy="611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sub>
                      </m:sSub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977498"/>
                <a:ext cx="7467600" cy="6111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85900" y="2643807"/>
                <a:ext cx="5486400" cy="12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2643807"/>
                <a:ext cx="5486400" cy="12873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05000" y="3980777"/>
                <a:ext cx="4876800" cy="82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980777"/>
                <a:ext cx="4876800" cy="8237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5300" y="4786687"/>
                <a:ext cx="84963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Note: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undetermined by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diffeq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 but fixed by the modular properties: Subtle!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4786687"/>
                <a:ext cx="8496300" cy="1077218"/>
              </a:xfrm>
              <a:prstGeom prst="rect">
                <a:avLst/>
              </a:prstGeom>
              <a:blipFill>
                <a:blip r:embed="rId6"/>
                <a:stretch>
                  <a:fillRect l="-215" t="-6780" r="-1291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9600" y="5904914"/>
                <a:ext cx="8534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∃  </m:t>
                    </m:r>
                  </m:oMath>
                </a14:m>
                <a:r>
                  <a:rPr lang="en-US" sz="2800" dirty="0" smtClean="0">
                    <a:solidFill>
                      <a:srgbClr val="0070C0"/>
                    </a:solidFill>
                  </a:rPr>
                  <a:t>Long history of the definition &amp; evaluation of such   integrals with singular modular forms</a:t>
                </a:r>
                <a:endParaRPr lang="en-US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904914"/>
                <a:ext cx="8534400" cy="954107"/>
              </a:xfrm>
              <a:prstGeom prst="rect">
                <a:avLst/>
              </a:prstGeom>
              <a:blipFill>
                <a:blip r:embed="rId7"/>
                <a:stretch>
                  <a:fillRect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00" y="78932"/>
            <a:ext cx="1600200" cy="474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0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Some references for evaluation of modular integrals: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-10886" y="1752600"/>
            <a:ext cx="9220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H. Peterson, Math. Ann. 127, 33 (1954)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Dixon-</a:t>
            </a:r>
            <a:r>
              <a:rPr lang="en-US" sz="2800" dirty="0" err="1" smtClean="0">
                <a:solidFill>
                  <a:srgbClr val="0000FF"/>
                </a:solidFill>
              </a:rPr>
              <a:t>Kaplunovsky</a:t>
            </a:r>
            <a:r>
              <a:rPr lang="en-US" sz="2800" dirty="0" smtClean="0">
                <a:solidFill>
                  <a:srgbClr val="0000FF"/>
                </a:solidFill>
              </a:rPr>
              <a:t>-Louis, </a:t>
            </a:r>
            <a:r>
              <a:rPr lang="en-US" sz="2800" dirty="0" err="1">
                <a:solidFill>
                  <a:srgbClr val="0000FF"/>
                </a:solidFill>
              </a:rPr>
              <a:t>Nucl</a:t>
            </a:r>
            <a:r>
              <a:rPr lang="en-US" sz="2800" dirty="0">
                <a:solidFill>
                  <a:srgbClr val="0000FF"/>
                </a:solidFill>
              </a:rPr>
              <a:t>. Phys. B329 (1990) 27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Harvey-Moore,  </a:t>
            </a:r>
            <a:r>
              <a:rPr lang="en-US" sz="2800" dirty="0" err="1" smtClean="0">
                <a:solidFill>
                  <a:srgbClr val="0000FF"/>
                </a:solidFill>
              </a:rPr>
              <a:t>Nucl</a:t>
            </a:r>
            <a:r>
              <a:rPr lang="en-US" sz="2800" dirty="0" smtClean="0">
                <a:solidFill>
                  <a:srgbClr val="0000FF"/>
                </a:solidFill>
              </a:rPr>
              <a:t>. Phys. B463 (1996) 315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Moore-Witten, Adv. </a:t>
            </a:r>
            <a:r>
              <a:rPr lang="en-US" sz="2800" dirty="0" err="1" smtClean="0">
                <a:solidFill>
                  <a:srgbClr val="0000FF"/>
                </a:solidFill>
              </a:rPr>
              <a:t>Theor</a:t>
            </a:r>
            <a:r>
              <a:rPr lang="en-US" sz="2800" dirty="0" smtClean="0">
                <a:solidFill>
                  <a:srgbClr val="0000FF"/>
                </a:solidFill>
              </a:rPr>
              <a:t>. Math. Phys. 1 (1997) 298 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</a:rPr>
              <a:t>Borcherds</a:t>
            </a:r>
            <a:r>
              <a:rPr lang="en-US" sz="2800" dirty="0" smtClean="0">
                <a:solidFill>
                  <a:srgbClr val="FF0000"/>
                </a:solidFill>
              </a:rPr>
              <a:t>, Inv. Math. 132 (1998) 491    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</a:rPr>
              <a:t>Brunnier-Funke</a:t>
            </a:r>
            <a:r>
              <a:rPr lang="en-US" sz="2800" dirty="0" smtClean="0">
                <a:solidFill>
                  <a:srgbClr val="FF0000"/>
                </a:solidFill>
              </a:rPr>
              <a:t>, Duke Math J. 125.1 (2004)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</a:rPr>
              <a:t>Bringmann-Diamantis-Ehlen</a:t>
            </a:r>
            <a:r>
              <a:rPr lang="en-US" sz="2800" dirty="0" smtClean="0">
                <a:solidFill>
                  <a:srgbClr val="FF0000"/>
                </a:solidFill>
              </a:rPr>
              <a:t>, Int. Math. Res. Not. (2017)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0000FF"/>
                </a:solidFill>
              </a:rPr>
              <a:t>Korpas</a:t>
            </a:r>
            <a:r>
              <a:rPr lang="en-US" sz="2800" dirty="0" smtClean="0">
                <a:solidFill>
                  <a:srgbClr val="0000FF"/>
                </a:solidFill>
              </a:rPr>
              <a:t>-</a:t>
            </a:r>
            <a:r>
              <a:rPr lang="en-US" sz="2800" dirty="0" err="1" smtClean="0">
                <a:solidFill>
                  <a:srgbClr val="0000FF"/>
                </a:solidFill>
              </a:rPr>
              <a:t>Manschot</a:t>
            </a:r>
            <a:r>
              <a:rPr lang="en-US" sz="2800" dirty="0" smtClean="0">
                <a:solidFill>
                  <a:srgbClr val="0000FF"/>
                </a:solidFill>
              </a:rPr>
              <a:t>-Moore-</a:t>
            </a:r>
            <a:r>
              <a:rPr lang="en-US" sz="2800" dirty="0" err="1" smtClean="0">
                <a:solidFill>
                  <a:srgbClr val="0000FF"/>
                </a:solidFill>
              </a:rPr>
              <a:t>Nidaiev</a:t>
            </a:r>
            <a:r>
              <a:rPr lang="en-US" sz="2800" dirty="0" smtClean="0">
                <a:solidFill>
                  <a:srgbClr val="0000FF"/>
                </a:solidFill>
              </a:rPr>
              <a:t>,  e-print arXiv:1910.13410 </a:t>
            </a:r>
          </a:p>
        </p:txBody>
      </p:sp>
    </p:spTree>
    <p:extLst>
      <p:ext uri="{BB962C8B-B14F-4D97-AF65-F5344CB8AC3E}">
        <p14:creationId xmlns:p14="http://schemas.microsoft.com/office/powerpoint/2010/main" val="337184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2590800"/>
            <a:ext cx="4811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Other N=2 Theories 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403860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(More detail: Various talks on my home page during the past 3 years)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378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658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About Other N=2 Theories?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6373" y="2514600"/>
                <a:ext cx="8451353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Topological twisting should make sense </a:t>
                </a:r>
              </a:p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for any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/>
                      </a:rPr>
                      <m:t>𝒩</m:t>
                    </m:r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theory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3" y="2514600"/>
                <a:ext cx="8451353" cy="1323439"/>
              </a:xfrm>
              <a:prstGeom prst="rect">
                <a:avLst/>
              </a:prstGeom>
              <a:blipFill>
                <a:blip r:embed="rId2"/>
                <a:stretch>
                  <a:fillRect l="-2091" t="-8295" r="-2019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4648200"/>
                <a:ext cx="893168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Natural Question: Given the successful application </a:t>
                </a: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𝒩</m:t>
                    </m:r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2 SYM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to the theory of </a:t>
                </a: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4-manifold invariants, are there interesting applications of OTHER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</a:rPr>
                      <m:t>𝒩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2 field theories?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48200"/>
                <a:ext cx="8931684" cy="2062103"/>
              </a:xfrm>
              <a:prstGeom prst="rect">
                <a:avLst/>
              </a:prstGeom>
              <a:blipFill>
                <a:blip r:embed="rId3"/>
                <a:stretch>
                  <a:fillRect t="-3846" r="-341" b="-8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04800" y="1108248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There are infinitely many other four-dimensional N=2 supersymmetric quantum field theories. </a:t>
            </a:r>
            <a:endParaRPr lang="en-US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9013" y="3874785"/>
                <a:ext cx="8839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(but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-dependent details remain to be worked out)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13" y="3874785"/>
                <a:ext cx="8839200" cy="584775"/>
              </a:xfrm>
              <a:prstGeom prst="rect">
                <a:avLst/>
              </a:prstGeom>
              <a:blipFill>
                <a:blip r:embed="rId4"/>
                <a:stretch>
                  <a:fillRect l="-1724" t="-12500" r="-897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23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0627"/>
            <a:ext cx="8229600" cy="1143000"/>
          </a:xfrm>
        </p:spPr>
        <p:txBody>
          <a:bodyPr/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3150274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Marino-Moore:  SU(N) Donaldson invariants: Applications to  3d </a:t>
            </a:r>
            <a:r>
              <a:rPr lang="en-US" sz="3200" dirty="0" err="1" smtClean="0">
                <a:solidFill>
                  <a:srgbClr val="00B050"/>
                </a:solidFill>
              </a:rPr>
              <a:t>Floer</a:t>
            </a:r>
            <a:r>
              <a:rPr lang="en-US" sz="3200" dirty="0" smtClean="0">
                <a:solidFill>
                  <a:srgbClr val="00B050"/>
                </a:solidFill>
              </a:rPr>
              <a:t> homology </a:t>
            </a:r>
          </a:p>
          <a:p>
            <a:pPr algn="ctr"/>
            <a:r>
              <a:rPr lang="en-US" sz="3200" dirty="0" smtClean="0">
                <a:solidFill>
                  <a:srgbClr val="00B050"/>
                </a:solidFill>
              </a:rPr>
              <a:t>(MM 1998;  </a:t>
            </a:r>
            <a:r>
              <a:rPr lang="en-US" sz="3200" dirty="0" err="1" smtClean="0">
                <a:solidFill>
                  <a:srgbClr val="00B050"/>
                </a:solidFill>
              </a:rPr>
              <a:t>Daemi</a:t>
            </a:r>
            <a:r>
              <a:rPr lang="en-US" sz="3200" dirty="0" smtClean="0">
                <a:solidFill>
                  <a:srgbClr val="00B050"/>
                </a:solidFill>
              </a:rPr>
              <a:t> &amp; </a:t>
            </a:r>
            <a:r>
              <a:rPr lang="en-US" sz="3200" dirty="0" err="1" smtClean="0">
                <a:solidFill>
                  <a:srgbClr val="00B050"/>
                </a:solidFill>
              </a:rPr>
              <a:t>Xie</a:t>
            </a:r>
            <a:r>
              <a:rPr lang="en-US" sz="3200" dirty="0" smtClean="0">
                <a:solidFill>
                  <a:srgbClr val="00B050"/>
                </a:solidFill>
              </a:rPr>
              <a:t> 2020) 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3500" y="1971377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Marino-Moore-</a:t>
            </a:r>
            <a:r>
              <a:rPr lang="en-US" sz="3200" dirty="0" err="1" smtClean="0">
                <a:solidFill>
                  <a:srgbClr val="C00000"/>
                </a:solidFill>
              </a:rPr>
              <a:t>Peradze</a:t>
            </a:r>
            <a:r>
              <a:rPr lang="en-US" sz="3200" dirty="0" smtClean="0">
                <a:solidFill>
                  <a:srgbClr val="C00000"/>
                </a:solidFill>
              </a:rPr>
              <a:t> (1998):  </a:t>
            </a:r>
          </a:p>
          <a:p>
            <a:pPr algn="ctr"/>
            <a:r>
              <a:rPr lang="en-US" sz="3200" dirty="0" err="1" smtClean="0">
                <a:solidFill>
                  <a:srgbClr val="C00000"/>
                </a:solidFill>
              </a:rPr>
              <a:t>Superconformal</a:t>
            </a:r>
            <a:r>
              <a:rPr lang="en-US" sz="3200" dirty="0" smtClean="0">
                <a:solidFill>
                  <a:srgbClr val="C00000"/>
                </a:solidFill>
              </a:rPr>
              <a:t> simple type.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2500" y="1166827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Learn more about existing invariants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993509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More speculatively: Potentially discover new invariants that are independent of the SW invariants …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5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7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</a:t>
            </a:r>
            <a:r>
              <a:rPr lang="en-US" dirty="0" err="1" smtClean="0"/>
              <a:t>Lagrangian</a:t>
            </a:r>
            <a:r>
              <a:rPr lang="en-US" dirty="0" smtClean="0"/>
              <a:t> Theories Generalize Donaldson Invariants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10523" y="1510255"/>
                <a:ext cx="3380477" cy="683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𝑍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𝒪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𝒯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23" y="1510255"/>
                <a:ext cx="3380477" cy="6839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91000" y="1249862"/>
                <a:ext cx="3391378" cy="1227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</m:nary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𝒱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1249862"/>
                <a:ext cx="3391378" cy="12277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6439" y="2496039"/>
                <a:ext cx="9144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But now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ℳ</m:t>
                    </m:r>
                  </m:oMath>
                </a14:m>
                <a:r>
                  <a:rPr lang="en-US" sz="3600" dirty="0" smtClean="0">
                    <a:solidFill>
                      <a:srgbClr val="FF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is the moduli space of:  </a:t>
                </a:r>
                <a:endParaRPr lang="en-US" sz="3600" dirty="0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39" y="2496039"/>
                <a:ext cx="9144000" cy="646331"/>
              </a:xfrm>
              <a:prstGeom prst="rect">
                <a:avLst/>
              </a:prstGeom>
              <a:blipFill>
                <a:blip r:embed="rId5"/>
                <a:stretch>
                  <a:fillRect l="-2000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9801" y="3324475"/>
                <a:ext cx="352378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𝒟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01" y="3324475"/>
                <a:ext cx="3523785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105400" y="3292609"/>
                <a:ext cx="29783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𝛾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⋅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𝐷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=0 </m:t>
                      </m:r>
                    </m:oMath>
                  </m:oMathPara>
                </a14:m>
                <a:endParaRPr lang="en-US" sz="3600" dirty="0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292609"/>
                <a:ext cx="2978316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414896" y="5497559"/>
            <a:ext cx="6643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``Generalized monopole equations’’</a:t>
            </a:r>
            <a:endParaRPr lang="en-US" sz="32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44747" y="6251765"/>
            <a:ext cx="5698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[Labastida-Marino;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Losev-Shatashvili-Nekrasov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943782" y="4188135"/>
                <a:ext cx="518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782" y="4188135"/>
                <a:ext cx="518160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222245" y="4919182"/>
                <a:ext cx="9144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Rank 2 bundle associated to a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𝔰𝔭𝔦𝔫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structure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45" y="4919182"/>
                <a:ext cx="9144000" cy="584775"/>
              </a:xfrm>
              <a:prstGeom prst="rect">
                <a:avLst/>
              </a:prstGeom>
              <a:blipFill>
                <a:blip r:embed="rId9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1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567709"/>
            <a:ext cx="8216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U(1) case: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Seiberg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-Witten equations. 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771560" y="433654"/>
                <a:ext cx="352378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1906C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1906CA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1906CA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1906CA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1906CA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𝒟</m:t>
                      </m:r>
                      <m:r>
                        <a:rPr lang="en-US" sz="4000" b="0" i="1" smtClean="0">
                          <a:solidFill>
                            <a:srgbClr val="1906CA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b="0" i="1" smtClean="0">
                          <a:solidFill>
                            <a:srgbClr val="1906CA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4000" b="0" i="1" smtClean="0">
                          <a:solidFill>
                            <a:srgbClr val="1906CA"/>
                          </a:solidFill>
                          <a:latin typeface="Cambria Math"/>
                          <a:cs typeface="Arial" panose="020B0604020202020204" pitchFamily="34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4000" b="0" i="1" smtClean="0">
                              <a:solidFill>
                                <a:srgbClr val="1906C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1906CA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1906CA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1906C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60" y="433654"/>
                <a:ext cx="3523785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533899" y="390445"/>
                <a:ext cx="29783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1906CA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𝛾</m:t>
                      </m:r>
                      <m:r>
                        <a:rPr lang="en-US" sz="4000" b="0" i="1" smtClean="0">
                          <a:solidFill>
                            <a:srgbClr val="1906CA"/>
                          </a:solidFill>
                          <a:latin typeface="Cambria Math"/>
                          <a:cs typeface="Arial" panose="020B0604020202020204" pitchFamily="34" charset="0"/>
                        </a:rPr>
                        <m:t>⋅</m:t>
                      </m:r>
                      <m:r>
                        <a:rPr lang="en-US" sz="4000" b="0" i="1" smtClean="0">
                          <a:solidFill>
                            <a:srgbClr val="1906CA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𝐷</m:t>
                      </m:r>
                      <m:r>
                        <a:rPr lang="en-US" sz="4000" b="0" i="1" smtClean="0">
                          <a:solidFill>
                            <a:srgbClr val="1906CA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1906CA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4000" b="0" i="1" smtClean="0">
                          <a:solidFill>
                            <a:srgbClr val="1906CA"/>
                          </a:solidFill>
                          <a:latin typeface="Cambria Math"/>
                          <a:cs typeface="Arial" panose="020B0604020202020204" pitchFamily="34" charset="0"/>
                        </a:rPr>
                        <m:t>=0 </m:t>
                      </m:r>
                    </m:oMath>
                  </m:oMathPara>
                </a14:m>
                <a:endParaRPr lang="en-US" sz="3600" dirty="0">
                  <a:solidFill>
                    <a:srgbClr val="1906C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899" y="390445"/>
                <a:ext cx="2978316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299849" y="2574071"/>
            <a:ext cx="2468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BUT!!!!  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799" y="3765598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1906CA"/>
                </a:solidFill>
              </a:rPr>
              <a:t>These are the short distance/ultraviolet equations</a:t>
            </a:r>
            <a:endParaRPr lang="en-US" sz="3200" dirty="0">
              <a:solidFill>
                <a:srgbClr val="1906C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560" y="4526237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Unlike Donaldson invariants, the very definition of these invariants makes use </a:t>
            </a:r>
            <a:r>
              <a:rPr lang="en-US" sz="3200" dirty="0" smtClean="0">
                <a:solidFill>
                  <a:srgbClr val="FF0000"/>
                </a:solidFill>
              </a:rPr>
              <a:t>of a choice of ``ultraviolet’’ spin-c structure (and/or other topological data) 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9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24543" y="-201003"/>
                <a:ext cx="8229600" cy="1143000"/>
              </a:xfrm>
            </p:spPr>
            <p:txBody>
              <a:bodyPr/>
              <a:lstStyle/>
              <a:p>
                <a:r>
                  <a:rPr lang="en-US" dirty="0" smtClean="0"/>
                  <a:t>Example:  SU(2)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𝒩</m:t>
                    </m:r>
                    <m:r>
                      <a:rPr lang="en-US" b="0" i="1" dirty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24543" y="-201003"/>
                <a:ext cx="8229600" cy="1143000"/>
              </a:xfrm>
              <a:blipFill>
                <a:blip r:embed="rId3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76600" y="1787925"/>
                <a:ext cx="5943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𝑎𝑑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ℂ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787925"/>
                <a:ext cx="59436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41538"/>
            <a:ext cx="3276600" cy="1843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8600" y="1043227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arXiv:2104.06492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338" y="4697956"/>
                <a:ext cx="8567858" cy="1076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sSubSup>
                          <m:sSubSup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𝑢𝑣</m:t>
                            </m:r>
                          </m:sub>
                          <m:sup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       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𝑢𝑣</m:t>
                            </m:r>
                          </m:sub>
                        </m:sSub>
                      </m:sup>
                    </m:sSup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38" y="4697956"/>
                <a:ext cx="8567858" cy="10761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-399803" y="3465399"/>
                <a:ext cx="90539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(UV) Spin-c structure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𝔰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𝑢𝑣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</m:oMath>
                </a14:m>
                <a:endParaRPr lang="en-US" sz="3600" b="0" i="1" dirty="0" smtClean="0">
                  <a:solidFill>
                    <a:srgbClr val="FF3399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600" b="0" dirty="0" smtClean="0">
                    <a:solidFill>
                      <a:srgbClr val="FF3399"/>
                    </a:solidFill>
                    <a:cs typeface="Arial" panose="020B0604020202020204" pitchFamily="34" charset="0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𝑢𝑣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≔</m:t>
                    </m:r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𝔰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3399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𝑢𝑣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ℤ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99803" y="3465399"/>
                <a:ext cx="9053946" cy="1200329"/>
              </a:xfrm>
              <a:prstGeom prst="rect">
                <a:avLst/>
              </a:prstGeom>
              <a:blipFill>
                <a:blip r:embed="rId7"/>
                <a:stretch>
                  <a:fillRect t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94959" y="5943600"/>
                <a:ext cx="4038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≔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Λ</m:t>
                      </m:r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959" y="5943600"/>
                <a:ext cx="4038600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36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800" y="381000"/>
                <a:ext cx="8305800" cy="827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𝑍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𝑢𝑣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𝑢𝑣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≔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𝒪</m:t>
                                  </m:r>
                                  <m:d>
                                    <m:dPr>
                                      <m:ctrlPr>
                                        <a:rPr lang="en-US" sz="4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𝒩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81000"/>
                <a:ext cx="8305800" cy="8274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6788" y="1595707"/>
                <a:ext cx="6400800" cy="1586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𝑘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≥0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𝑢𝑣</m:t>
                              </m:r>
                            </m:sub>
                            <m: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nary>
                            <m:naryPr>
                              <m:supHide m:val="on"/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𝑄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𝜇</m:t>
                                  </m:r>
                                  <m:d>
                                    <m:dPr>
                                      <m:ctrlP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𝐸𝑢𝑙</m:t>
                              </m:r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ℰ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;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788" y="1595707"/>
                <a:ext cx="6400800" cy="1586525"/>
              </a:xfrm>
              <a:prstGeom prst="rect">
                <a:avLst/>
              </a:prstGeom>
              <a:blipFill>
                <a:blip r:embed="rId3"/>
                <a:stretch>
                  <a:fillRect r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266700" y="5543359"/>
                <a:ext cx="9448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ℰ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Obstruction bundle for elliptic complex</a:t>
                </a:r>
                <a:r>
                  <a:rPr lang="en-US" sz="3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associated to </a:t>
                </a:r>
                <a:r>
                  <a:rPr lang="en-US" sz="3600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nonabelian</a:t>
                </a: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SW </a:t>
                </a:r>
                <a:r>
                  <a:rPr lang="en-US" sz="3600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eqs</a:t>
                </a:r>
                <a:r>
                  <a:rPr lang="en-US" sz="36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6700" y="5543359"/>
                <a:ext cx="9448800" cy="1200329"/>
              </a:xfrm>
              <a:prstGeom prst="rect">
                <a:avLst/>
              </a:prstGeom>
              <a:blipFill>
                <a:blip r:embed="rId4"/>
                <a:stretch>
                  <a:fillRect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96794" y="3569533"/>
                <a:ext cx="632181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US" sz="4000" dirty="0" err="1" smtClean="0">
                    <a:solidFill>
                      <a:srgbClr val="00B050"/>
                    </a:solidFill>
                  </a:rPr>
                  <a:t>Equivariant</a:t>
                </a:r>
                <a:r>
                  <a:rPr lang="en-US" sz="4000" dirty="0" smtClean="0">
                    <a:solidFill>
                      <a:srgbClr val="00B050"/>
                    </a:solidFill>
                  </a:rPr>
                  <a:t> Euler class for </a:t>
                </a:r>
              </a:p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U(1) symmetry rotating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 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794" y="3569533"/>
                <a:ext cx="6321812" cy="1323439"/>
              </a:xfrm>
              <a:prstGeom prst="rect">
                <a:avLst/>
              </a:prstGeom>
              <a:blipFill>
                <a:blip r:embed="rId5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99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5186" y="203153"/>
                <a:ext cx="863237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7030A0"/>
                    </a:solidFill>
                  </a:rPr>
                  <a:t>Formally,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natural translation invariant measure on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pushes forward to a measure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 on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6" y="203153"/>
                <a:ext cx="8632371" cy="2123658"/>
              </a:xfrm>
              <a:prstGeom prst="rect">
                <a:avLst/>
              </a:prstGeom>
              <a:blipFill>
                <a:blip r:embed="rId2"/>
                <a:stretch>
                  <a:fillRect t="-5731" b="-12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1871" y="2598046"/>
                <a:ext cx="7239000" cy="1325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Physicists want: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𝑌𝑀</m:t>
                            </m:r>
                          </m:sub>
                        </m:sSub>
                      </m:sup>
                    </m:sSup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00B050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00B050"/>
                    </a:solidFill>
                  </a:rPr>
                  <a:t>as </a:t>
                </a:r>
              </a:p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a probability measure on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 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71" y="2598046"/>
                <a:ext cx="7239000" cy="1325106"/>
              </a:xfrm>
              <a:prstGeom prst="rect">
                <a:avLst/>
              </a:prstGeom>
              <a:blipFill>
                <a:blip r:embed="rId3"/>
                <a:stretch>
                  <a:fillRect t="-7798" b="-18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28577" y="4343400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Expectation values: ``path integral’’ 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152400" y="328518"/>
                <a:ext cx="9296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0000FF"/>
                    </a:solidFill>
                  </a:rPr>
                  <a:t>Z interpolates between Donaldson-Witten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→∞ ) 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and  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Vafa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-Witten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→0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) partition functions 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328518"/>
                <a:ext cx="9296400" cy="1077218"/>
              </a:xfrm>
              <a:prstGeom prst="rect">
                <a:avLst/>
              </a:prstGeom>
              <a:blipFill>
                <a:blip r:embed="rId2"/>
                <a:stretch>
                  <a:fillRect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0500" y="1676400"/>
                <a:ext cx="8610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Suitably S-duality covariant under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𝑆𝐿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transformations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1676400"/>
                <a:ext cx="8610600" cy="1200329"/>
              </a:xfrm>
              <a:prstGeom prst="rect">
                <a:avLst/>
              </a:prstGeom>
              <a:blipFill>
                <a:blip r:embed="rId3"/>
                <a:stretch>
                  <a:fillRect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200" y="3190210"/>
                <a:ext cx="78105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But </a:t>
                </a:r>
                <a:r>
                  <a:rPr lang="en-US" sz="3600" dirty="0" err="1" smtClean="0">
                    <a:solidFill>
                      <a:srgbClr val="C00000"/>
                    </a:solidFill>
                  </a:rPr>
                  <a:t>nonholomorphic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90210"/>
                <a:ext cx="7810500" cy="646331"/>
              </a:xfrm>
              <a:prstGeom prst="rect">
                <a:avLst/>
              </a:prstGeom>
              <a:blipFill>
                <a:blip r:embed="rId4"/>
                <a:stretch>
                  <a:fillRect l="-2420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9550" y="4207896"/>
                <a:ext cx="8934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∃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exact</m:t>
                    </m:r>
                    <m:r>
                      <a:rPr lang="en-US" sz="32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expressions in terms of Jacobi-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Maass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forms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4207896"/>
                <a:ext cx="8934450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575" y="5438372"/>
                <a:ext cx="893445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∃ </m:t>
                    </m:r>
                  </m:oMath>
                </a14:m>
                <a:r>
                  <a:rPr lang="en-US" sz="3600" dirty="0" smtClean="0">
                    <a:solidFill>
                      <a:srgbClr val="FF3399"/>
                    </a:solidFill>
                  </a:rPr>
                  <a:t>explicit analog of the ``Witten conjecture’’</a:t>
                </a:r>
              </a:p>
              <a:p>
                <a:pPr algn="ctr"/>
                <a:r>
                  <a:rPr lang="en-US" sz="3600" dirty="0" smtClean="0">
                    <a:solidFill>
                      <a:srgbClr val="FF3399"/>
                    </a:solidFill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600" b="0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&gt;1 </m:t>
                    </m:r>
                  </m:oMath>
                </a14:m>
                <a:endParaRPr lang="en-US" sz="3600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" y="5438372"/>
                <a:ext cx="8934450" cy="1200329"/>
              </a:xfrm>
              <a:prstGeom prst="rect">
                <a:avLst/>
              </a:prstGeom>
              <a:blipFill>
                <a:blip r:embed="rId6"/>
                <a:stretch>
                  <a:fillRect t="-7614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223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Comparison: Witten Conjecture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30822" y="1250687"/>
                <a:ext cx="9144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𝐷𝑊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)=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lang="en-US" sz="3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</m:t>
                          </m:r>
                          <m:r>
                            <a:rPr lang="en-US" sz="3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𝜅</m:t>
                          </m:r>
                          <m:r>
                            <a:rPr lang="en-US" sz="3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</m:sub>
                          </m:sSub>
                        </m:sup>
                      </m:sSup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[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</m:d>
                      <m:r>
                        <a:rPr lang="en-US" sz="36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]</m:t>
                      </m:r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2" y="1250687"/>
                <a:ext cx="91440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0" y="3694044"/>
                <a:ext cx="9372600" cy="1508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𝑖𝑟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𝑖𝑟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𝑖𝑟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⋅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94044"/>
                <a:ext cx="9372600" cy="1508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-83478" y="5350901"/>
                <a:ext cx="9410700" cy="1508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𝑖𝑟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𝑖𝑟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𝑖𝑟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⋅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3478" y="5350901"/>
                <a:ext cx="9410700" cy="1508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" y="2321603"/>
                <a:ext cx="3505200" cy="1094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𝜒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≔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𝜒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321603"/>
                <a:ext cx="3505200" cy="10949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038600" y="2551380"/>
                <a:ext cx="3886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𝜅</m:t>
                      </m:r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</m:t>
                      </m:r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𝜒</m:t>
                      </m:r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+3 </m:t>
                      </m:r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𝜎</m:t>
                      </m:r>
                    </m:oMath>
                  </m:oMathPara>
                </a14:m>
                <a:endParaRPr lang="en-US" sz="4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551380"/>
                <a:ext cx="388620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6477000" y="3676791"/>
            <a:ext cx="1295400" cy="12954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71800" y="3629107"/>
            <a:ext cx="1402422" cy="12954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1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5567" y="304800"/>
                <a:ext cx="8077200" cy="2072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𝜈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=1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𝜈</m:t>
                              </m:r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𝑆𝑊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7" y="304800"/>
                <a:ext cx="8077200" cy="20724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799" y="2819400"/>
                <a:ext cx="8578735" cy="1721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𝜈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𝑆𝑊</m:t>
                          </m:r>
                        </m:sup>
                      </m:sSubSup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𝑖𝑟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𝑖𝑟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nary>
                            <m:naryPr>
                              <m:chr m:val="∏"/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12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𝑗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6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sz="36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;</m:t>
                                      </m:r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600" b="0" i="0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Δ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99" y="2819400"/>
                <a:ext cx="8578735" cy="17218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43000" y="5257800"/>
                <a:ext cx="6761874" cy="1203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ℓ=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𝔰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𝜒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−3 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∈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ℤ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257800"/>
                <a:ext cx="6761874" cy="12039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457200"/>
                <a:ext cx="9220200" cy="1669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𝜈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,2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𝑆𝑊</m:t>
                          </m:r>
                        </m:sup>
                      </m:sSubSup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ℓ</m:t>
                          </m:r>
                        </m:sup>
                      </m:sSubSup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</m:sub>
                          </m:sSub>
                        </m:sup>
                      </m:sSubSup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𝜅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𝑖𝑟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𝑖𝑟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36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3600" b="0" i="1" smtClean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600" b="0" i="1" smtClean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600" b="0" i="1" smtClean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𝑖𝑟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6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3600" b="0" i="1" smtClean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600" b="0" i="1" smtClean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600" b="0" i="1" smtClean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𝑢𝑣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36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bSup>
                        </m:e>
                      </m:nary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7200"/>
                <a:ext cx="9220200" cy="16690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2438400"/>
                <a:ext cx="836230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 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4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sz="4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𝑢𝑣</m:t>
                                  </m:r>
                                </m:sub>
                              </m:sSub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/2</m:t>
                              </m:r>
                            </m:e>
                          </m:d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438400"/>
                <a:ext cx="8362307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1692" y="5715000"/>
                <a:ext cx="752410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𝜗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𝑢𝑣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/2)/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𝜗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𝜏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𝑢𝑣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/2)</m:t>
                      </m:r>
                    </m:oMath>
                  </m:oMathPara>
                </a14:m>
                <a:endPara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92" y="5715000"/>
                <a:ext cx="7524107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09600" y="3810000"/>
                <a:ext cx="7391400" cy="1070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2 </m:t>
                              </m:r>
                              <m:sSup>
                                <m:sSupPr>
                                  <m:ctrlPr>
                                    <a:rPr lang="en-US" sz="4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en-US" sz="4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4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4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sz="48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  <m:r>
                                    <a:rPr lang="en-US" sz="4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/2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810000"/>
                <a:ext cx="7391400" cy="10704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49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990600" y="533400"/>
                <a:ext cx="6781800" cy="122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 </m:t>
                          </m:r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sub>
                        <m:sup>
                          <m:sSup>
                            <m:sSupPr>
                              <m:ctrlPr>
                                <a:rPr lang="en-US" sz="6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6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6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sup>
                      </m:sSubSup>
                      <m:sSubSup>
                        <m:sSubSupPr>
                          <m:ctrlP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sub>
                        <m:sup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𝑢𝑣</m:t>
                              </m:r>
                            </m:sub>
                          </m:sSub>
                        </m:sup>
                      </m:sSubSup>
                      <m:r>
                        <a:rPr lang="en-US" sz="6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bSup>
                        <m:sSubSupPr>
                          <m:ctrlP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</m:sub>
                        <m:sup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  <m:r>
                            <a:rPr lang="en-US" sz="6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6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6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6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𝑖𝑟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6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33400"/>
                <a:ext cx="6781800" cy="12295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90500" y="2362200"/>
                <a:ext cx="8953500" cy="1752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</m:sub>
                        <m:sup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  <m: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𝑖𝑟</m:t>
                              </m:r>
                            </m:sub>
                          </m:sSub>
                        </m:sup>
                      </m:sSubSup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𝑖𝑡</m:t>
                                  </m:r>
                                </m:num>
                                <m:den>
                                  <m:r>
                                    <a:rPr lang="en-US" sz="4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4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8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4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4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𝜗</m:t>
                                          </m:r>
                                        </m:e>
                                        <m:sub>
                                          <m:r>
                                            <a:rPr lang="en-US" sz="4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4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4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𝜗</m:t>
                                          </m:r>
                                        </m:e>
                                        <m:sub>
                                          <m:r>
                                            <a:rPr lang="en-US" sz="48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4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𝑆</m:t>
                              </m:r>
                              <m:r>
                                <a:rPr lang="en-US" sz="4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sz="4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8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𝑖𝑟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2362200"/>
                <a:ext cx="8953500" cy="17520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192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52400"/>
            <a:ext cx="815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similar expressions for the other two cusps.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28800"/>
            <a:ext cx="9144000" cy="1858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33" y="4191000"/>
            <a:ext cx="786626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5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Relation To Previous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0670" y="1026528"/>
                <a:ext cx="864910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FF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special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uv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rgbClr val="FF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t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→0 </m:t>
                    </m:r>
                  </m:oMath>
                </a14:m>
                <a:r>
                  <a:rPr lang="en-US" sz="2800" dirty="0" smtClean="0">
                    <a:solidFill>
                      <a:srgbClr val="FF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we recover and generalize formulae of [VW;DPS]  for VW invariants.  </a:t>
                </a:r>
                <a:endParaRPr lang="en-US" sz="2800" dirty="0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70" y="1026528"/>
                <a:ext cx="8649101" cy="954107"/>
              </a:xfrm>
              <a:prstGeom prst="rect">
                <a:avLst/>
              </a:prstGeom>
              <a:blipFill>
                <a:blip r:embed="rId3"/>
                <a:stretch>
                  <a:fillRect t="-6369" r="-1268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1889" y="3212703"/>
                <a:ext cx="87630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→∞ </m:t>
                    </m:r>
                    <m:r>
                      <a:rPr lang="en-US" sz="2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uv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→0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u="sng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after suitable renormalization 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we recover the ``Witten conjecture’’ for the Donaldson invariants in terms of the </a:t>
                </a:r>
                <a:r>
                  <a:rPr lang="en-US" sz="2800" dirty="0" err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Seiberg</a:t>
                </a:r>
                <a:r>
                  <a:rPr lang="en-US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-Witten invariants. </a:t>
                </a:r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9" y="3212703"/>
                <a:ext cx="8763000" cy="1384995"/>
              </a:xfrm>
              <a:prstGeom prst="rect">
                <a:avLst/>
              </a:prstGeom>
              <a:blipFill>
                <a:blip r:embed="rId4"/>
                <a:stretch>
                  <a:fillRect l="-487" t="-4405" r="-1669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-31829" y="61722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generalization and unification of the 1990’s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formulae: 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47285" y="2145388"/>
                <a:ext cx="589703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𝑢𝑣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 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 recover formulae </a:t>
                </a:r>
              </a:p>
              <a:p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of Labastida-Lozano 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285" y="2145388"/>
                <a:ext cx="5897030" cy="954107"/>
              </a:xfrm>
              <a:prstGeom prst="rect">
                <a:avLst/>
              </a:prstGeom>
              <a:blipFill>
                <a:blip r:embed="rId5"/>
                <a:stretch>
                  <a:fillRect l="-2172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4300" y="4969450"/>
                <a:ext cx="8763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Recover and generalize explicit evaluation of u-plane integral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ℂ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ℙ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Moore-Witten, </a:t>
                </a:r>
                <a:r>
                  <a:rPr lang="en-US" sz="2400" dirty="0" err="1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Malmendier</a:t>
                </a:r>
                <a:r>
                  <a:rPr lang="en-US" sz="24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-Ono </a:t>
                </a:r>
                <a:endPara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4969450"/>
                <a:ext cx="8763000" cy="830997"/>
              </a:xfrm>
              <a:prstGeom prst="rect">
                <a:avLst/>
              </a:prstGeom>
              <a:blipFill>
                <a:blip r:embed="rId6"/>
                <a:stretch>
                  <a:fillRect t="-5109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598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276272"/>
            <a:ext cx="8727311" cy="2070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968" y="1689035"/>
            <a:ext cx="6690167" cy="1236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22" y="4103373"/>
            <a:ext cx="6852213" cy="1362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610" y="3076001"/>
            <a:ext cx="6180881" cy="1270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947" y="5486400"/>
            <a:ext cx="7245752" cy="173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2" y="685800"/>
            <a:ext cx="9040240" cy="528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4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66800" y="26670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K-Theoretic Donaldson Invariants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232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Overwhelming evidence suggests it makes mathematical sense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2004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Physics problem: Understand the path integral in the </a:t>
            </a:r>
            <a:r>
              <a:rPr lang="en-US" sz="4000" dirty="0" err="1" smtClean="0">
                <a:solidFill>
                  <a:srgbClr val="0000FF"/>
                </a:solidFill>
              </a:rPr>
              <a:t>nonabelian</a:t>
            </a:r>
            <a:r>
              <a:rPr lang="en-US" sz="4000" dirty="0" smtClean="0">
                <a:solidFill>
                  <a:srgbClr val="0000FF"/>
                </a:solidFill>
              </a:rPr>
              <a:t> case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0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83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``K-Theoretic Donaldson Invariants’’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3" y="1524001"/>
            <a:ext cx="9174433" cy="51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77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Approach Via Five Dimensional SYM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1949" y="1026065"/>
                <a:ext cx="944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Partial Topological Twist of 5d SYM on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9" y="1026065"/>
                <a:ext cx="9448800" cy="646331"/>
              </a:xfrm>
              <a:prstGeom prst="rect">
                <a:avLst/>
              </a:prstGeom>
              <a:blipFill>
                <a:blip r:embed="rId3"/>
                <a:stretch>
                  <a:fillRect l="-2000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774" y="2866421"/>
                <a:ext cx="882965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7030A0"/>
                    </a:solidFill>
                  </a:rPr>
                  <a:t>Topological on X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Can shrink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endParaRPr lang="en-US" sz="3200" dirty="0" smtClean="0">
                  <a:solidFill>
                    <a:srgbClr val="7030A0"/>
                  </a:solidFill>
                </a:endParaRPr>
              </a:p>
              <a:p>
                <a:pPr algn="ctr"/>
                <a:r>
                  <a:rPr lang="en-US" sz="3200" dirty="0" smtClean="0">
                    <a:solidFill>
                      <a:srgbClr val="7030A0"/>
                    </a:solidFill>
                  </a:rPr>
                  <a:t> Describe the twisted theory in terms of SQM with target space the moduli space of instantons: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" y="2866421"/>
                <a:ext cx="8829651" cy="1569660"/>
              </a:xfrm>
              <a:prstGeom prst="rect">
                <a:avLst/>
              </a:prstGeom>
              <a:blipFill>
                <a:blip r:embed="rId4"/>
                <a:stretch>
                  <a:fillRect t="-4651" r="-691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7800" y="4548196"/>
                <a:ext cx="648746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But 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is not spin in general, </a:t>
                </a:r>
              </a:p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so the theory will be anomalous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4548196"/>
                <a:ext cx="6487466" cy="1200329"/>
              </a:xfrm>
              <a:prstGeom prst="rect">
                <a:avLst/>
              </a:prstGeom>
              <a:blipFill>
                <a:blip r:embed="rId5"/>
                <a:stretch>
                  <a:fillRect l="-94" t="-7614" r="-1598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52600" y="1885209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𝒬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885209"/>
                <a:ext cx="5029200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8159" y="6019800"/>
                <a:ext cx="9136380" cy="530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Find a suitable ``line bundle’’ 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so that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</m:sub>
                      <m:sup>
                        <m:r>
                          <a:rPr lang="en-US" sz="28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m:rPr>
                        <m:lit/>
                      </m:rP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ℒ</m:t>
                    </m:r>
                    <m:r>
                      <a:rPr 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exists 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59" y="6019800"/>
                <a:ext cx="9136380" cy="530530"/>
              </a:xfrm>
              <a:prstGeom prst="rect">
                <a:avLst/>
              </a:prstGeom>
              <a:blipFill>
                <a:blip r:embed="rId7"/>
                <a:stretch>
                  <a:fillRect l="-1334"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4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8832"/>
            <a:ext cx="8229600" cy="1143000"/>
          </a:xfrm>
        </p:spPr>
        <p:txBody>
          <a:bodyPr/>
          <a:lstStyle/>
          <a:p>
            <a:r>
              <a:rPr lang="en-US" dirty="0" err="1" smtClean="0"/>
              <a:t>Chern</a:t>
            </a:r>
            <a:r>
              <a:rPr lang="en-US" dirty="0" smtClean="0"/>
              <a:t>-Simons Observables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1211" y="1095880"/>
                <a:ext cx="7162800" cy="689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2060"/>
                    </a:solidFill>
                  </a:rPr>
                  <a:t>symmetry with current </a:t>
                </a:r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11" y="1095880"/>
                <a:ext cx="7162800" cy="689099"/>
              </a:xfrm>
              <a:prstGeom prst="rect">
                <a:avLst/>
              </a:prstGeom>
              <a:blipFill>
                <a:blip r:embed="rId3"/>
                <a:stretch>
                  <a:fillRect t="-13274" b="-27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19800" y="1084998"/>
                <a:ext cx="3505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𝑇𝑟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084998"/>
                <a:ext cx="35052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95400" y="4676607"/>
                <a:ext cx="6861809" cy="1321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sub>
                      <m:sup/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𝑏𝑐𝑘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𝑇𝑟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𝐴𝑑𝐴</m:t>
                            </m:r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</a:t>
                </a:r>
              </a:p>
              <a:p>
                <a:r>
                  <a:rPr lang="en-US" sz="3200" dirty="0" smtClean="0">
                    <a:solidFill>
                      <a:srgbClr val="0000FF"/>
                    </a:solidFill>
                  </a:rPr>
                  <a:t>+ 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susy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 completion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676607"/>
                <a:ext cx="6861809" cy="1321772"/>
              </a:xfrm>
              <a:prstGeom prst="rect">
                <a:avLst/>
              </a:prstGeom>
              <a:blipFill>
                <a:blip r:embed="rId5"/>
                <a:stretch>
                  <a:fillRect l="-231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" y="3192522"/>
                <a:ext cx="7315200" cy="1234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𝑇𝑟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𝐴𝑑𝐴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+⋯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192522"/>
                <a:ext cx="7315200" cy="1234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62400" y="2378851"/>
                <a:ext cx="5252084" cy="707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𝒕𝒐𝒑</m:t>
                          </m:r>
                        </m:sub>
                      </m:sSub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378851"/>
                <a:ext cx="5252084" cy="7071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323129" y="1824853"/>
                <a:ext cx="478463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Couple to background </a:t>
                </a: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gauge field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bck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3129" y="1824853"/>
                <a:ext cx="4784639" cy="1200329"/>
              </a:xfrm>
              <a:prstGeom prst="rect">
                <a:avLst/>
              </a:prstGeom>
              <a:blipFill>
                <a:blip r:embed="rId8"/>
                <a:stretch>
                  <a:fillRect t="-7614" r="-637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8596" y="6078259"/>
                <a:ext cx="8839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Introduces a ``line bundle’’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in the SQM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96" y="6078259"/>
                <a:ext cx="8839200" cy="584775"/>
              </a:xfrm>
              <a:prstGeom prst="rect">
                <a:avLst/>
              </a:prstGeom>
              <a:blipFill>
                <a:blip r:embed="rId9"/>
                <a:stretch>
                  <a:fillRect l="-1793" t="-12500" r="-1793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66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5" grpId="0"/>
      <p:bldP spid="1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" y="3468828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At least formally the path integral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should  compute 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" y="4855432"/>
                <a:ext cx="9144000" cy="88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ℛ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ℋ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{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p>
                        </m:sSup>
                        <m:func>
                          <m:func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sz="32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</m:fName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ℛ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}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855432"/>
                <a:ext cx="9144000" cy="885692"/>
              </a:xfrm>
              <a:prstGeom prst="rect">
                <a:avLst/>
              </a:prstGeom>
              <a:blipFill>
                <a:blip r:embed="rId2"/>
                <a:stretch>
                  <a:fillRect b="-15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882265" y="5961689"/>
                <a:ext cx="3200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dim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265" y="5961689"/>
                <a:ext cx="32004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8650" y="2564830"/>
                <a:ext cx="8229600" cy="685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Dirac operator coupled to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564830"/>
                <a:ext cx="8229600" cy="685124"/>
              </a:xfrm>
              <a:prstGeom prst="rect">
                <a:avLst/>
              </a:prstGeom>
              <a:blipFill>
                <a:blip r:embed="rId4"/>
                <a:stretch>
                  <a:fillRect t="-1339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42900" y="319182"/>
                <a:ext cx="8801100" cy="593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FF"/>
                    </a:solidFill>
                  </a:rPr>
                  <a:t>Conjecture: For suitable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</m:sub>
                      <m:sup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m:rPr>
                        <m:lit/>
                      </m:rP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exists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319182"/>
                <a:ext cx="8801100" cy="593239"/>
              </a:xfrm>
              <a:prstGeom prst="rect">
                <a:avLst/>
              </a:prstGeom>
              <a:blipFill>
                <a:blip r:embed="rId5"/>
                <a:stretch>
                  <a:fillRect l="-1731" t="-11224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580" y="1059959"/>
                <a:ext cx="882777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DF09C7"/>
                    </a:solidFill>
                  </a:rPr>
                  <a:t>Evidence:  One can show</a:t>
                </a:r>
              </a:p>
              <a:p>
                <a:pPr algn="ctr"/>
                <a:r>
                  <a:rPr lang="en-US" sz="3600" dirty="0" smtClean="0">
                    <a:solidFill>
                      <a:srgbClr val="DF09C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DF09C7"/>
                    </a:solidFill>
                  </a:rPr>
                  <a:t>admits an  </a:t>
                </a:r>
                <a:r>
                  <a:rPr lang="en-US" sz="3600" dirty="0" err="1" smtClean="0">
                    <a:solidFill>
                      <a:srgbClr val="DF09C7"/>
                    </a:solidFill>
                  </a:rPr>
                  <a:t>acs</a:t>
                </a:r>
                <a:r>
                  <a:rPr lang="en-US" sz="3600" dirty="0" smtClean="0">
                    <a:solidFill>
                      <a:srgbClr val="DF09C7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DF09C7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600" dirty="0" smtClean="0">
                    <a:solidFill>
                      <a:srgbClr val="DF09C7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dirty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dirty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3600" b="0" i="1" dirty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b="0" i="1" dirty="0" smtClean="0">
                            <a:solidFill>
                              <a:srgbClr val="DF09C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DF09C7"/>
                    </a:solidFill>
                  </a:rPr>
                  <a:t> is spin-c </a:t>
                </a:r>
                <a:endParaRPr lang="en-US" sz="36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" y="1059959"/>
                <a:ext cx="8827770" cy="1200329"/>
              </a:xfrm>
              <a:prstGeom prst="rect">
                <a:avLst/>
              </a:prstGeom>
              <a:blipFill>
                <a:blip r:embed="rId6"/>
                <a:stretch>
                  <a:fillRect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2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8600" y="381000"/>
                <a:ext cx="9144000" cy="88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ℛ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ℋ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{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p>
                        </m:sSup>
                        <m:func>
                          <m:func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sz="32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</m:fName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ℛ</m:t>
                            </m:r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}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81000"/>
                <a:ext cx="9144000" cy="885692"/>
              </a:xfrm>
              <a:prstGeom prst="rect">
                <a:avLst/>
              </a:prstGeom>
              <a:blipFill>
                <a:blip r:embed="rId2"/>
                <a:stretch>
                  <a:fillRect b="-1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95600" y="1805345"/>
                <a:ext cx="2667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ℛ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1805345"/>
                <a:ext cx="26670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5300" y="2826381"/>
                <a:ext cx="8153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dimensional scale in the physical theory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2826381"/>
                <a:ext cx="8153400" cy="646331"/>
              </a:xfrm>
              <a:prstGeom prst="rect">
                <a:avLst/>
              </a:prstGeom>
              <a:blipFill>
                <a:blip r:embed="rId4"/>
                <a:stretch>
                  <a:fillRect t="-15094" r="-2018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5300" y="3774432"/>
                <a:ext cx="7924800" cy="1513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b="0" i="1" smtClean="0">
                                  <a:solidFill>
                                    <a:srgbClr val="660C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660C64"/>
                                  </a:solidFill>
                                  <a:latin typeface="Cambria Math" panose="02040503050406030204" pitchFamily="18" charset="0"/>
                                </a:rPr>
                                <m:t> −8 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660C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660C64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660C6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rgbClr val="660C6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rgbClr val="660C64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4000" b="0" i="1" smtClean="0">
                                          <a:solidFill>
                                            <a:srgbClr val="660C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660C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4000" b="0" i="1" smtClean="0">
                                          <a:solidFill>
                                            <a:srgbClr val="660C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sz="4000" b="0" i="1" smtClean="0">
                                          <a:solidFill>
                                            <a:srgbClr val="660C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sz="4000" b="0" i="1" smtClean="0">
                                          <a:solidFill>
                                            <a:srgbClr val="660C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4000" b="0" i="1" smtClean="0">
                                          <a:solidFill>
                                            <a:srgbClr val="660C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𝑌𝑀</m:t>
                                      </m:r>
                                    </m:sub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rgbClr val="660C6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sz="4000" b="0" i="1" smtClean="0">
                                  <a:solidFill>
                                    <a:srgbClr val="660C64"/>
                                  </a:solidFill>
                                  <a:latin typeface="Cambria Math" panose="02040503050406030204" pitchFamily="18" charset="0"/>
                                </a:rPr>
                                <m:t> +</m:t>
                              </m:r>
                              <m:r>
                                <a:rPr lang="en-US" sz="4000" b="0" i="1" smtClean="0">
                                  <a:solidFill>
                                    <a:srgbClr val="660C64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4000" b="0" i="1" smtClean="0">
                                  <a:solidFill>
                                    <a:srgbClr val="660C64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solidFill>
                                    <a:srgbClr val="660C64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4000" b="0" i="1" smtClean="0">
                                  <a:solidFill>
                                    <a:srgbClr val="660C64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40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func>
                    </m:oMath>
                  </m:oMathPara>
                </a14:m>
                <a:endParaRPr lang="en-US" sz="40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3774432"/>
                <a:ext cx="7924800" cy="15131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800" y="5589323"/>
                <a:ext cx="7277100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𝑖𝑛𝑠𝑡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𝑝𝑎𝑟𝑡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589323"/>
                <a:ext cx="7277100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9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3576" y="3962400"/>
                <a:ext cx="8305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All this should generalize to (anomaly-free) 6d SYM theories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76" y="3962400"/>
                <a:ext cx="8305800" cy="1200329"/>
              </a:xfrm>
              <a:prstGeom prst="rect">
                <a:avLst/>
              </a:prstGeom>
              <a:blipFill>
                <a:blip r:embed="rId2"/>
                <a:stretch>
                  <a:fillRect l="-1174" t="-7614" r="-227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3576" y="5257800"/>
                <a:ext cx="8709454" cy="104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𝐼𝑛𝑑𝑒𝑥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5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sub>
                          </m:sSub>
                        </m:e>
                      </m:d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𝐸𝑙𝑙</m:t>
                      </m:r>
                      <m:d>
                        <m:dPr>
                          <m:ctrlP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5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5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76" y="5257800"/>
                <a:ext cx="8709454" cy="10409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98091" y="1567524"/>
                <a:ext cx="7924800" cy="136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In good cases, this is the index of the Dirac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b>
                    </m:sSub>
                  </m:oMath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91" y="1567524"/>
                <a:ext cx="7924800" cy="1366528"/>
              </a:xfrm>
              <a:prstGeom prst="rect">
                <a:avLst/>
              </a:prstGeom>
              <a:blipFill>
                <a:blip r:embed="rId4"/>
                <a:stretch>
                  <a:fillRect l="-1615" t="-8036" r="-3000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7140" y="349623"/>
                <a:ext cx="7386702" cy="8996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sSup>
                      <m:sSup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4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ℋ</m:t>
                                </m:r>
                              </m:e>
                              <m:sub>
                                <m:r>
                                  <a:rPr lang="en-US" sz="4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d>
                          <m:dPr>
                            <m:ctrlP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p>
                    </m:sSup>
                    <m:func>
                      <m:func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4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fName>
                      <m:e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d>
                              <m:dPr>
                                <m:ctrlPr>
                                  <a:rPr lang="en-US" sz="4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b>
                          <m:sup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)</m:t>
                        </m:r>
                      </m:e>
                    </m:func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}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40" y="349623"/>
                <a:ext cx="7386702" cy="899605"/>
              </a:xfrm>
              <a:prstGeom prst="rect">
                <a:avLst/>
              </a:prstGeom>
              <a:blipFill>
                <a:blip r:embed="rId5"/>
                <a:stretch>
                  <a:fillRect t="-7432" r="-2310" b="-2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7140" y="2991261"/>
                <a:ext cx="78310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``K-theoretic Donaldson invariants’’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40" y="2991261"/>
                <a:ext cx="7831011" cy="646331"/>
              </a:xfrm>
              <a:prstGeom prst="rect">
                <a:avLst/>
              </a:prstGeom>
              <a:blipFill>
                <a:blip r:embed="rId6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844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7745"/>
            <a:ext cx="8229600" cy="1143000"/>
          </a:xfrm>
        </p:spPr>
        <p:txBody>
          <a:bodyPr/>
          <a:lstStyle/>
          <a:p>
            <a:r>
              <a:rPr lang="en-US" dirty="0" smtClean="0"/>
              <a:t>Five Dimensions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04800" y="3586866"/>
            <a:ext cx="9448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Using both the Coulomb branch integral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(a.k.a. the U-plane integral)  and, independently, localization techniques,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we make contact with the work of mathematicians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5786" y="1066800"/>
                <a:ext cx="8368614" cy="1435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``</m:t>
                      </m:r>
                      <m:r>
                        <a:rPr lang="en-US" sz="3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′′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supHide m:val="on"/>
                              <m:ctrlP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sz="32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𝑐h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86" y="1066800"/>
                <a:ext cx="8368614" cy="14355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09600" y="2782983"/>
            <a:ext cx="821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</a:t>
            </a:r>
            <a:r>
              <a:rPr lang="en-US" sz="2800" dirty="0" err="1" smtClean="0"/>
              <a:t>Nekrasov</a:t>
            </a:r>
            <a:r>
              <a:rPr lang="en-US" sz="2800" dirty="0" smtClean="0"/>
              <a:t>, 1996; </a:t>
            </a:r>
            <a:r>
              <a:rPr lang="en-US" sz="2800" dirty="0" err="1" smtClean="0"/>
              <a:t>Losev</a:t>
            </a:r>
            <a:r>
              <a:rPr lang="en-US" sz="2800" dirty="0" smtClean="0"/>
              <a:t>, </a:t>
            </a:r>
            <a:r>
              <a:rPr lang="en-US" sz="2800" dirty="0" err="1" smtClean="0"/>
              <a:t>Nekrasov</a:t>
            </a:r>
            <a:r>
              <a:rPr lang="en-US" sz="2800" dirty="0" smtClean="0"/>
              <a:t>, </a:t>
            </a:r>
            <a:r>
              <a:rPr lang="en-US" sz="2800" dirty="0" err="1" smtClean="0"/>
              <a:t>Shatashvili</a:t>
            </a:r>
            <a:r>
              <a:rPr lang="en-US" sz="2800" dirty="0" smtClean="0"/>
              <a:t>, 1997]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163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30" y="120657"/>
            <a:ext cx="7239000" cy="357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896" y="3654725"/>
            <a:ext cx="6643868" cy="3203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0530" y="16764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2006: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30530" y="5256362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2019: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665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8755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Using the two physical techniques we derived (compatible) results 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3732965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7030A0"/>
                </a:solidFill>
              </a:rPr>
              <a:t>Agree  with GNY!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5547798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This raises our main puzzle…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0750" y="2749129"/>
            <a:ext cx="491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7030A0"/>
                </a:solidFill>
              </a:rPr>
              <a:t>Differ  from GNY! 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4563962"/>
            <a:ext cx="4989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(Suitably  interpreted.) 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0600" y="895247"/>
                <a:ext cx="7086600" cy="744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𝑆𝑊</m:t>
                          </m:r>
                        </m:sub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bSup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895247"/>
                <a:ext cx="7086600" cy="7440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53415" y="1964423"/>
                <a:ext cx="7543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4d Coulomb branch integral </a:t>
                </a:r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5" y="1964423"/>
                <a:ext cx="7543800" cy="646331"/>
              </a:xfrm>
              <a:prstGeom prst="rect">
                <a:avLst/>
              </a:prstGeom>
              <a:blipFill>
                <a:blip r:embed="rId3"/>
                <a:stretch>
                  <a:fillRect t="-13208" r="-1777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5356203"/>
                <a:ext cx="9144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:    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=∗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 &amp;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=1 &amp; 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𝑃𝑜𝑠𝑖𝑡𝑖𝑣𝑒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𝐿𝐶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56203"/>
                <a:ext cx="914400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90600" y="2838162"/>
                <a:ext cx="8522970" cy="744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𝑆𝑊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</m:oMath>
                </a14:m>
                <a:r>
                  <a:rPr lang="en-US" sz="3600" dirty="0" smtClean="0">
                    <a:solidFill>
                      <a:srgbClr val="00B050"/>
                    </a:solidFill>
                  </a:rPr>
                  <a:t>  : Contribution of SW invariants</a:t>
                </a:r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838162"/>
                <a:ext cx="8522970" cy="744050"/>
              </a:xfrm>
              <a:prstGeom prst="rect">
                <a:avLst/>
              </a:prstGeom>
              <a:blipFill>
                <a:blip r:embed="rId5"/>
                <a:stretch>
                  <a:fillRect t="-2459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39240" y="3704019"/>
                <a:ext cx="6103620" cy="744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One can deduce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𝑆𝑊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240" y="3704019"/>
                <a:ext cx="6103620" cy="744050"/>
              </a:xfrm>
              <a:prstGeom prst="rect">
                <a:avLst/>
              </a:prstGeom>
              <a:blipFill>
                <a:blip r:embed="rId6"/>
                <a:stretch>
                  <a:fillRect l="-3097" t="-2459" b="-2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65810" y="164319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Total partition function is a sum of two terms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" y="4683359"/>
                <a:ext cx="86258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FF"/>
                    </a:solidFill>
                  </a:rPr>
                  <a:t>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  </m:t>
                    </m:r>
                  </m:oMath>
                </a14:m>
                <a:r>
                  <a:rPr lang="en-US" sz="2400" dirty="0" smtClean="0">
                    <a:solidFill>
                      <a:srgbClr val="0000FF"/>
                    </a:solidFill>
                  </a:rPr>
                  <a:t> there is metric dependence through the period point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683359"/>
                <a:ext cx="8625840" cy="461665"/>
              </a:xfrm>
              <a:prstGeom prst="rect">
                <a:avLst/>
              </a:prstGeom>
              <a:blipFill>
                <a:blip r:embed="rId7"/>
                <a:stretch>
                  <a:fillRect l="-113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6152157"/>
                <a:ext cx="8393430" cy="585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&gt;1⇒ 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152157"/>
                <a:ext cx="8393430" cy="5852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47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213" y="2329657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34465" y="249813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Instantons &amp; Donaldson Invariants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89828" y="262347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02593" y="357347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6213" y="1472015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8321" y="342725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75010" y="4542112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02593" y="5656968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77096" y="434349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Low Energy Effective Field Theory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1026648" y="5536664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Recent Results &amp; Future Directions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7980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865" y="-54187"/>
            <a:ext cx="8515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SW special </a:t>
            </a:r>
            <a:r>
              <a:rPr lang="en-US" sz="4000" dirty="0" err="1" smtClean="0">
                <a:solidFill>
                  <a:srgbClr val="FF0000"/>
                </a:solidFill>
              </a:rPr>
              <a:t>Kahler</a:t>
            </a:r>
            <a:r>
              <a:rPr lang="en-US" sz="4000" dirty="0" smtClean="0">
                <a:solidFill>
                  <a:srgbClr val="FF0000"/>
                </a:solidFill>
              </a:rPr>
              <a:t> geometry is subtle 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57400" y="2099231"/>
                <a:ext cx="4800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cylinder valued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099231"/>
                <a:ext cx="4800600" cy="707886"/>
              </a:xfrm>
              <a:prstGeom prst="rect">
                <a:avLst/>
              </a:prstGeom>
              <a:blipFill>
                <a:blip r:embed="rId2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1505" y="3159496"/>
                <a:ext cx="7391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ℱ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∼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𝑅𝑎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+⋯ 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5" y="3159496"/>
                <a:ext cx="73914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68655" y="4047518"/>
                <a:ext cx="72771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33CC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𝐼𝑛𝑠𝑡𝑎𝑛𝑡𝑜𝑛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𝑐𝑜𝑟𝑟𝑒𝑐𝑡𝑖𝑜𝑛𝑠</m:t>
                    </m:r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𝑅𝑎</m:t>
                            </m:r>
                          </m:sup>
                        </m:sSup>
                      </m:e>
                    </m:d>
                  </m:oMath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55" y="4047518"/>
                <a:ext cx="72771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590800" y="4789694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</a:t>
            </a:r>
            <a:r>
              <a:rPr lang="en-US" sz="2800" dirty="0" err="1" smtClean="0"/>
              <a:t>Nekrasov</a:t>
            </a:r>
            <a:r>
              <a:rPr lang="en-US" sz="2800" dirty="0" smtClean="0"/>
              <a:t>, 1996]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43000" y="936413"/>
                <a:ext cx="632841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For 5d SYM gauge group of rank 1: </a:t>
                </a: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  Coulomb branch =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ℂ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936413"/>
                <a:ext cx="6328410" cy="1077218"/>
              </a:xfrm>
              <a:prstGeom prst="rect">
                <a:avLst/>
              </a:prstGeom>
              <a:blipFill>
                <a:blip r:embed="rId5"/>
                <a:stretch>
                  <a:fillRect t="-7386" r="-96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5305" y="5486400"/>
                <a:ext cx="7543800" cy="1228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=〈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𝑡𝑟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𝑃𝑒𝑥𝑝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∮"/>
                          <m:supHide m:val="on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𝑦𝑚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 〉</m:t>
                          </m:r>
                        </m:e>
                      </m:nary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05" y="5486400"/>
                <a:ext cx="7543800" cy="12287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68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09600" y="32413"/>
                <a:ext cx="7467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/>
                  <a:t>Modular Parametrization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smtClean="0"/>
                  <a:t>plane </a:t>
                </a:r>
                <a:endParaRPr lang="en-US" sz="3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2413"/>
                <a:ext cx="7467600" cy="646331"/>
              </a:xfrm>
              <a:prstGeom prst="rect">
                <a:avLst/>
              </a:prstGeom>
              <a:blipFill>
                <a:blip r:embed="rId2"/>
                <a:stretch>
                  <a:fillRect l="-2449" t="-14151" r="-122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84860" y="1978828"/>
                <a:ext cx="7391400" cy="114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=8+4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" y="1978828"/>
                <a:ext cx="7391400" cy="11455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76200" y="3330915"/>
                <a:ext cx="5105400" cy="1163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16355A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16355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200" b="0" i="1" smtClean="0">
                          <a:solidFill>
                            <a:srgbClr val="16355A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16355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16355A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16355A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16355A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3330915"/>
                <a:ext cx="5105400" cy="11635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" y="4739544"/>
            <a:ext cx="7893934" cy="2141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29200" y="3764702"/>
                <a:ext cx="3657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16355A"/>
                    </a:solidFill>
                  </a:rPr>
                  <a:t>Hauptmodul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sz="2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lang="en-US" sz="2800" dirty="0">
                  <a:solidFill>
                    <a:srgbClr val="16355A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3764702"/>
                <a:ext cx="3657600" cy="523220"/>
              </a:xfrm>
              <a:prstGeom prst="rect">
                <a:avLst/>
              </a:prstGeom>
              <a:blipFill>
                <a:blip r:embed="rId6"/>
                <a:stretch>
                  <a:fillRect l="-3333" t="-1176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9654" y="848020"/>
                <a:ext cx="83439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/>
                  <a:t>The Coulomb </a:t>
                </a:r>
                <a:r>
                  <a:rPr lang="en-US" sz="3200" dirty="0" err="1" smtClean="0"/>
                  <a:t>vacua</a:t>
                </a:r>
                <a:r>
                  <a:rPr lang="en-US" sz="3200" dirty="0" smtClean="0"/>
                  <a:t> moduli space is a branched double cover of the modular curve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654" y="848020"/>
                <a:ext cx="8343900" cy="1077218"/>
              </a:xfrm>
              <a:prstGeom prst="rect">
                <a:avLst/>
              </a:prstGeom>
              <a:blipFill>
                <a:blip r:embed="rId7"/>
                <a:stretch>
                  <a:fillRect t="-7345" r="-877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2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6680" y="310026"/>
                <a:ext cx="8839200" cy="135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sub>
                        <m:sup/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" y="310026"/>
                <a:ext cx="8839200" cy="13538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9080" y="2111758"/>
                <a:ext cx="8534400" cy="1520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13−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den>
                      </m:f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1−2 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36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" y="2111758"/>
                <a:ext cx="8534400" cy="15200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0" y="4756637"/>
                <a:ext cx="2895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a:rPr lang="en-US" sz="4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" y="4756637"/>
                <a:ext cx="2895600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788920" y="4633526"/>
            <a:ext cx="5897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Suitably modular invariant and holomorphic ``contact term’’ 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4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152400" y="211565"/>
                <a:ext cx="9372600" cy="138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ℤ</m:t>
                              </m:r>
                            </m:e>
                          </m:d>
                        </m:sub>
                        <m:sup/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211565"/>
                <a:ext cx="9372600" cy="13860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38250" y="1837138"/>
                <a:ext cx="6591300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𝐸𝑟𝑓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𝐼𝑚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rad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𝐼𝑚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𝐼𝑚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0" y="1837138"/>
                <a:ext cx="6591300" cy="10604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35480" y="2897621"/>
                <a:ext cx="5257800" cy="932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𝜁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480" y="2897621"/>
                <a:ext cx="5257800" cy="9325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38200" y="3946565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F09C7"/>
                </a:solidFill>
              </a:rPr>
              <a:t>Not holomorphic. </a:t>
            </a:r>
            <a:endParaRPr lang="en-US" sz="3200" dirty="0">
              <a:solidFill>
                <a:srgbClr val="DF09C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0" y="3946567"/>
            <a:ext cx="4389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F09C7"/>
                </a:solidFill>
              </a:rPr>
              <a:t>Metric dependent . </a:t>
            </a:r>
            <a:endParaRPr lang="en-US" sz="3200" dirty="0">
              <a:solidFill>
                <a:srgbClr val="DF09C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4950" y="4671830"/>
            <a:ext cx="611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Formally: A total derivative: </a:t>
            </a:r>
            <a:endParaRPr lang="en-US" sz="4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62300" y="5410200"/>
                <a:ext cx="2743200" cy="1262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den>
                      </m:f>
                      <m:acc>
                        <m:accPr>
                          <m:chr m:val="̂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00" y="5410200"/>
                <a:ext cx="2743200" cy="12628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2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Measure As A Total Derivative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9216" y="2215885"/>
                <a:ext cx="41541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Ω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4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Λ</m:t>
                      </m:r>
                    </m:oMath>
                  </m:oMathPara>
                </a14:m>
                <a:endPara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16" y="2215885"/>
                <a:ext cx="415418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09950" y="2203230"/>
                <a:ext cx="5410200" cy="855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8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Λ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𝜏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ℋ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950" y="2203230"/>
                <a:ext cx="5410200" cy="8557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1950" y="3371491"/>
                <a:ext cx="5753100" cy="1093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0000FF"/>
                    </a:solidFill>
                  </a:rPr>
                  <a:t>For a suitably modular invariant </a:t>
                </a:r>
              </a:p>
              <a:p>
                <a:pPr algn="ctr"/>
                <a:r>
                  <a:rPr lang="en-US" sz="3200" dirty="0" smtClean="0">
                    <a:solidFill>
                      <a:srgbClr val="0000FF"/>
                    </a:solidFill>
                  </a:rPr>
                  <a:t>and nonsingular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  <m:d>
                      <m:dPr>
                        <m:ctrlP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32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32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  <m:r>
                      <a:rPr lang="en-US" sz="32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3371491"/>
                <a:ext cx="5753100" cy="1093826"/>
              </a:xfrm>
              <a:prstGeom prst="rect">
                <a:avLst/>
              </a:prstGeom>
              <a:blipFill>
                <a:blip r:embed="rId4"/>
                <a:stretch>
                  <a:fillRect t="-7263" r="-1483" b="-18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912" y="4898361"/>
                <a:ext cx="8981454" cy="1959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(It can be hard to find explicit formulae</a:t>
                </a:r>
              </a:p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 for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one needs the theory of mock modular forms, and their generalizations.)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2" y="4898361"/>
                <a:ext cx="8981454" cy="1959639"/>
              </a:xfrm>
              <a:prstGeom prst="rect">
                <a:avLst/>
              </a:prstGeom>
              <a:blipFill>
                <a:blip r:embed="rId5"/>
                <a:stretch>
                  <a:fillRect l="-1697" t="-5607" r="-2919" b="-12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86500" y="3232714"/>
                <a:ext cx="2743200" cy="1262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den>
                      </m:f>
                      <m:acc>
                        <m:accPr>
                          <m:chr m:val="̂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0" y="3232714"/>
                <a:ext cx="2743200" cy="12628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5406" y="1008797"/>
                <a:ext cx="8839200" cy="135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ℱ</m:t>
                          </m:r>
                        </m:sub>
                        <m:sup/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06" y="1008797"/>
                <a:ext cx="8839200" cy="13538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185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  <p:bldP spid="8" grpId="0"/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4187280"/>
                <a:ext cx="8991600" cy="135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)=</m:t>
                      </m:r>
                      <m:limLow>
                        <m:limLow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→∞</m:t>
                          </m:r>
                        </m:lim>
                      </m:limLow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>
                                      <a:latin typeface="Cambria Math" panose="02040503050406030204" pitchFamily="18" charset="0"/>
                                    </a:rPr>
                                    <m:t>​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87280"/>
                <a:ext cx="8991600" cy="13511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47800"/>
            <a:ext cx="7893934" cy="214131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90600" y="1600200"/>
            <a:ext cx="6477000" cy="0"/>
          </a:xfrm>
          <a:prstGeom prst="line">
            <a:avLst/>
          </a:prstGeom>
          <a:ln w="762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10300" y="141750"/>
                <a:ext cx="2514600" cy="707886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300" y="141750"/>
                <a:ext cx="25146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H="1">
            <a:off x="5753100" y="807678"/>
            <a:ext cx="457200" cy="53340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59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222252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Explicit Results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38461" y="1480316"/>
                <a:ext cx="2743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ℂ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ℙ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8461" y="1480316"/>
                <a:ext cx="2743200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04739" y="1460492"/>
                <a:ext cx="6553200" cy="839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ℛ</m:t>
                                      </m:r>
                                    </m:e>
                                  </m:d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739" y="1460492"/>
                <a:ext cx="6553200" cy="8397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38462" y="2447602"/>
                <a:ext cx="9282461" cy="1494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𝜁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den>
                      </m:f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ℓ∈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ℓ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𝜁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ℛ</m:t>
                                      </m:r>
                                    </m:e>
                                  </m:d>
                                </m:sup>
                              </m:sSup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ℓ−</m:t>
                                  </m:r>
                                  <m:f>
                                    <m:fPr>
                                      <m:ctrlP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8462" y="2447602"/>
                <a:ext cx="9282461" cy="14941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7339" y="5534798"/>
                <a:ext cx="7848600" cy="1160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b="0" i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40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39" y="5534798"/>
                <a:ext cx="7848600" cy="11601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185639" y="441509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Wall Crossing Formula: 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096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If we take these formula literally, we get results that are very different from GNY 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74307" y="2287474"/>
                <a:ext cx="8534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We get finite Laurent polynomials in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ℛ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3600" b="0" dirty="0" smtClean="0">
                    <a:solidFill>
                      <a:srgbClr val="0000FF"/>
                    </a:solidFill>
                  </a:rPr>
                  <a:t>with terms involving negative powers of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3600" b="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07" y="2287474"/>
                <a:ext cx="8534400" cy="1200329"/>
              </a:xfrm>
              <a:prstGeom prst="rect">
                <a:avLst/>
              </a:prstGeom>
              <a:blipFill>
                <a:blip r:embed="rId2"/>
                <a:stretch>
                  <a:fillRect l="-357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4953000"/>
                <a:ext cx="8368614" cy="1435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3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supHide m:val="on"/>
                              <m:ctrlP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sz="32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d>
                                        <m:dPr>
                                          <m:ctrlPr>
                                            <a:rPr lang="en-US" sz="32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d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3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953000"/>
                <a:ext cx="8368614" cy="14355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81200" y="3843769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It looks nothing like: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5410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5280" y="217356"/>
                <a:ext cx="8763000" cy="792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are functions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and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" y="217356"/>
                <a:ext cx="8763000" cy="792076"/>
              </a:xfrm>
              <a:prstGeom prst="rect">
                <a:avLst/>
              </a:prstGeom>
              <a:blipFill>
                <a:blip r:embed="rId2"/>
                <a:stretch>
                  <a:fillRect t="-3077" b="-3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30" y="1478581"/>
            <a:ext cx="9144000" cy="1371600"/>
            <a:chOff x="7620" y="1514817"/>
            <a:chExt cx="9144000" cy="1371600"/>
          </a:xfrm>
        </p:grpSpPr>
        <p:sp>
          <p:nvSpPr>
            <p:cNvPr id="6" name="Rectangle 5"/>
            <p:cNvSpPr/>
            <p:nvPr/>
          </p:nvSpPr>
          <p:spPr>
            <a:xfrm>
              <a:off x="7620" y="1514817"/>
              <a:ext cx="9144000" cy="1371600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346710" y="1843026"/>
                  <a:ext cx="861060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 smtClean="0">
                      <a:solidFill>
                        <a:srgbClr val="FFFF00"/>
                      </a:solidFill>
                    </a:rPr>
                    <a:t>Subtle order of limits:  </a:t>
                  </a:r>
                  <a14:m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ℛ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→0 </m:t>
                      </m:r>
                    </m:oMath>
                  </a14:m>
                  <a:r>
                    <a:rPr lang="en-US" sz="3600" dirty="0" smtClean="0">
                      <a:solidFill>
                        <a:srgbClr val="FFFF00"/>
                      </a:solidFill>
                    </a:rPr>
                    <a:t>  vs.  </a:t>
                  </a:r>
                  <a14:m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ℑ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→∞</m:t>
                      </m:r>
                    </m:oMath>
                  </a14:m>
                  <a:endParaRPr lang="en-US" sz="3600" dirty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6710" y="1843026"/>
                  <a:ext cx="8610600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2195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1480" y="3124200"/>
                <a:ext cx="8686800" cy="932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660C64"/>
                    </a:solidFill>
                  </a:rPr>
                  <a:t>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sz="32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∼ 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sSup>
                      <m:sSupPr>
                        <m:ctrlP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660C6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660C6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660C6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  <m:r>
                      <a:rPr lang="en-US" sz="32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660C6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660C6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660C6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  <m:r>
                      <a:rPr lang="en-US" sz="32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f>
                          <m:fPr>
                            <m:ctrlPr>
                              <a:rPr lang="en-US" sz="3200" b="0" i="1" smtClean="0">
                                <a:solidFill>
                                  <a:srgbClr val="660C6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srgbClr val="660C64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srgbClr val="660C64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  <m:r>
                      <a:rPr lang="en-US" sz="32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660C6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660C64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3200" b="0" i="1" smtClean="0">
                                    <a:solidFill>
                                      <a:srgbClr val="660C6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solidFill>
                                      <a:srgbClr val="660C64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solidFill>
                                      <a:srgbClr val="660C64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" y="3124200"/>
                <a:ext cx="8686800" cy="932307"/>
              </a:xfrm>
              <a:prstGeom prst="rect">
                <a:avLst/>
              </a:prstGeom>
              <a:blipFill>
                <a:blip r:embed="rId4"/>
                <a:stretch>
                  <a:fillRect l="-1825" b="-9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7170" y="4690931"/>
                <a:ext cx="8534400" cy="1520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13−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den>
                      </m:f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1−2 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)+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36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70" y="4690931"/>
                <a:ext cx="8534400" cy="15200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7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0500" y="3429000"/>
                <a:ext cx="89916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If we </a:t>
                </a:r>
                <a:r>
                  <a:rPr lang="en-US" sz="3600" i="1" u="sng" dirty="0" smtClean="0">
                    <a:solidFill>
                      <a:srgbClr val="C00000"/>
                    </a:solidFill>
                  </a:rPr>
                  <a:t>first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 expand the expressions in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…. </m:t>
                        </m:r>
                      </m:e>
                    </m:d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 smtClean="0">
                  <a:solidFill>
                    <a:srgbClr val="C00000"/>
                  </a:solidFill>
                </a:endParaRPr>
              </a:p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ℛ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around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ℛ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600" i="1" u="sng" dirty="0" smtClean="0">
                    <a:solidFill>
                      <a:srgbClr val="C00000"/>
                    </a:solidFill>
                  </a:rPr>
                  <a:t>then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 take the constant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term at each order in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we find remarkable and nontrivial agreement with results in GNY.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3429000"/>
                <a:ext cx="8991600" cy="2308324"/>
              </a:xfrm>
              <a:prstGeom prst="rect">
                <a:avLst/>
              </a:prstGeom>
              <a:blipFill>
                <a:blip r:embed="rId2"/>
                <a:stretch>
                  <a:fillRect l="-2034" t="-4233" b="-8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800" y="528737"/>
                <a:ext cx="8991600" cy="1053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ℛ</m:t>
                                      </m:r>
                                    </m:e>
                                  </m:d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28737"/>
                <a:ext cx="8991600" cy="10534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600" y="1739832"/>
                <a:ext cx="7848600" cy="1160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sup>
                              </m:sSup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b="0" i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40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39832"/>
                <a:ext cx="7848600" cy="11601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362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26551</TotalTime>
  <Words>9624</Words>
  <Application>Microsoft Office PowerPoint</Application>
  <PresentationFormat>On-screen Show (4:3)</PresentationFormat>
  <Paragraphs>714</Paragraphs>
  <Slides>109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6" baseType="lpstr">
      <vt:lpstr>Algerian</vt:lpstr>
      <vt:lpstr>Arial</vt:lpstr>
      <vt:lpstr>Brush Script MT</vt:lpstr>
      <vt:lpstr>Calibri</vt:lpstr>
      <vt:lpstr>Cambria Math</vt:lpstr>
      <vt:lpstr>GiovanniStd-Book</vt:lpstr>
      <vt:lpstr>Office Theme</vt:lpstr>
      <vt:lpstr>PowerPoint Presentation</vt:lpstr>
      <vt:lpstr>Physical Mathematics</vt:lpstr>
      <vt:lpstr>PowerPoint Presentation</vt:lpstr>
      <vt:lpstr>Four Dimensional  Differentiable Topology</vt:lpstr>
      <vt:lpstr>PowerPoint Presentation</vt:lpstr>
      <vt:lpstr>Mathematical Formulation Of Force:   Yang-Mills Theory</vt:lpstr>
      <vt:lpstr>PowerPoint Presentation</vt:lpstr>
      <vt:lpstr>PowerPoint Presentation</vt:lpstr>
      <vt:lpstr>PowerPoint Presentation</vt:lpstr>
      <vt:lpstr>Reminder On Self-Duality</vt:lpstr>
      <vt:lpstr>PowerPoint Presentation</vt:lpstr>
      <vt:lpstr>Instantons -1.1</vt:lpstr>
      <vt:lpstr>Instantons – 1.2 </vt:lpstr>
      <vt:lpstr>PowerPoint Presentation</vt:lpstr>
      <vt:lpstr>Donaldson Invariants</vt:lpstr>
      <vt:lpstr>PowerPoint Presentation</vt:lpstr>
      <vt:lpstr>PowerPoint Presentation</vt:lpstr>
      <vt:lpstr>Atiyah’s Question:</vt:lpstr>
      <vt:lpstr>PowerPoint Presentation</vt:lpstr>
      <vt:lpstr>Witten’s Answer</vt:lpstr>
      <vt:lpstr>PowerPoint Presentation</vt:lpstr>
      <vt:lpstr>N=2 Super-Yang-Mills Theory</vt:lpstr>
      <vt:lpstr>Topological Twisting</vt:lpstr>
      <vt:lpstr>Topological Twisting </vt:lpstr>
      <vt:lpstr>PowerPoint Presentation</vt:lpstr>
      <vt:lpstr>PowerPoint Presentation</vt:lpstr>
      <vt:lpstr>PowerPoint Presentation</vt:lpstr>
      <vt:lpstr>PowerPoint Presentation</vt:lpstr>
      <vt:lpstr>Observables In Witten’s Theory</vt:lpstr>
      <vt:lpstr>Localization</vt:lpstr>
      <vt:lpstr>PowerPoint Presentation</vt:lpstr>
      <vt:lpstr>PowerPoint Presentation</vt:lpstr>
      <vt:lpstr>PowerPoint Presentation</vt:lpstr>
      <vt:lpstr>Low Energy Effective Theory – 1.1</vt:lpstr>
      <vt:lpstr>Low Energy Effective Theory – 1.2</vt:lpstr>
      <vt:lpstr>Moduli Spaces Of Vacua On R^4</vt:lpstr>
      <vt:lpstr>Moduli Spaces Of Vacua - 2/2 </vt:lpstr>
      <vt:lpstr>Spontaneous Symmetry Breaking</vt:lpstr>
      <vt:lpstr>Seiberg-Witten Paper</vt:lpstr>
      <vt:lpstr>Local System Of Charges</vt:lpstr>
      <vt:lpstr>PowerPoint Presentation</vt:lpstr>
      <vt:lpstr>Seiberg-Witten Theory - II</vt:lpstr>
      <vt:lpstr>X: SUMMING OVER VACUA</vt:lpstr>
      <vt:lpstr>Evaluate Z_DW (S)  Using LEET</vt:lpstr>
      <vt:lpstr>Preliminary Comments On Z_u</vt:lpstr>
      <vt:lpstr>Contributions From u_j</vt:lpstr>
      <vt:lpstr>PowerPoint Presentation</vt:lpstr>
      <vt:lpstr>Witten Conjecture</vt:lpstr>
      <vt:lpstr>Comments On The Witten Conjecture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u-Plane Integral Z_u</vt:lpstr>
      <vt:lpstr>u-Plane: Recent Progress 1.1</vt:lpstr>
      <vt:lpstr>u-Plane: Recent Progress 1.2</vt:lpstr>
      <vt:lpstr>PowerPoint Presentation</vt:lpstr>
      <vt:lpstr>Relation To Mock Modular Forms – 1.1</vt:lpstr>
      <vt:lpstr>Relation To Mock Modular Forms – 1.2</vt:lpstr>
      <vt:lpstr>Doing The Integral </vt:lpstr>
      <vt:lpstr>PowerPoint Presentation</vt:lpstr>
      <vt:lpstr>PowerPoint Presentation</vt:lpstr>
      <vt:lpstr>What About Other N=2 Theories? </vt:lpstr>
      <vt:lpstr>Yes</vt:lpstr>
      <vt:lpstr>How Lagrangian Theories Generalize Donaldson Invariants </vt:lpstr>
      <vt:lpstr>PowerPoint Presentation</vt:lpstr>
      <vt:lpstr>Example:  SU(2) N=2^∗</vt:lpstr>
      <vt:lpstr>PowerPoint Presentation</vt:lpstr>
      <vt:lpstr>PowerPoint Presentation</vt:lpstr>
      <vt:lpstr>Comparison: Witten Conjecture</vt:lpstr>
      <vt:lpstr>PowerPoint Presentation</vt:lpstr>
      <vt:lpstr>PowerPoint Presentation</vt:lpstr>
      <vt:lpstr>PowerPoint Presentation</vt:lpstr>
      <vt:lpstr>PowerPoint Presentation</vt:lpstr>
      <vt:lpstr>Relation To Previous Results</vt:lpstr>
      <vt:lpstr>PowerPoint Presentation</vt:lpstr>
      <vt:lpstr>PowerPoint Presentation</vt:lpstr>
      <vt:lpstr>PowerPoint Presentation</vt:lpstr>
      <vt:lpstr>``K-Theoretic Donaldson Invariants’’ </vt:lpstr>
      <vt:lpstr>Approach Via Five Dimensional SYM </vt:lpstr>
      <vt:lpstr>Chern-Simons Observables </vt:lpstr>
      <vt:lpstr>PowerPoint Presentation</vt:lpstr>
      <vt:lpstr>PowerPoint Presentation</vt:lpstr>
      <vt:lpstr>PowerPoint Presentation</vt:lpstr>
      <vt:lpstr>Five Dimensions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Measure As A Total Derivative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Family Donaldson Invariants </vt:lpstr>
      <vt:lpstr>PowerPoint Presentation</vt:lpstr>
      <vt:lpstr>PowerPoint Presentation</vt:lpstr>
      <vt:lpstr>Families Of Four-Manifolds - 2/3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In N=2 Field Theory</dc:title>
  <dc:creator>Greg</dc:creator>
  <cp:lastModifiedBy>gmoore</cp:lastModifiedBy>
  <cp:revision>3129</cp:revision>
  <cp:lastPrinted>2020-01-13T20:06:22Z</cp:lastPrinted>
  <dcterms:created xsi:type="dcterms:W3CDTF">2012-07-01T03:15:52Z</dcterms:created>
  <dcterms:modified xsi:type="dcterms:W3CDTF">2023-01-03T03:55:43Z</dcterms:modified>
</cp:coreProperties>
</file>