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383" r:id="rId2"/>
    <p:sldId id="258" r:id="rId3"/>
    <p:sldId id="462" r:id="rId4"/>
    <p:sldId id="481" r:id="rId5"/>
    <p:sldId id="467" r:id="rId6"/>
    <p:sldId id="438" r:id="rId7"/>
    <p:sldId id="470" r:id="rId8"/>
    <p:sldId id="439" r:id="rId9"/>
    <p:sldId id="440" r:id="rId10"/>
    <p:sldId id="472" r:id="rId11"/>
    <p:sldId id="441" r:id="rId12"/>
    <p:sldId id="442" r:id="rId13"/>
    <p:sldId id="469" r:id="rId14"/>
    <p:sldId id="304" r:id="rId15"/>
    <p:sldId id="393" r:id="rId16"/>
    <p:sldId id="305" r:id="rId17"/>
    <p:sldId id="306" r:id="rId18"/>
    <p:sldId id="313" r:id="rId19"/>
    <p:sldId id="475" r:id="rId20"/>
    <p:sldId id="444" r:id="rId21"/>
    <p:sldId id="329" r:id="rId22"/>
    <p:sldId id="400" r:id="rId23"/>
    <p:sldId id="396" r:id="rId24"/>
    <p:sldId id="397" r:id="rId25"/>
    <p:sldId id="401" r:id="rId26"/>
    <p:sldId id="476" r:id="rId27"/>
    <p:sldId id="307" r:id="rId28"/>
    <p:sldId id="448" r:id="rId29"/>
    <p:sldId id="468" r:id="rId30"/>
    <p:sldId id="325" r:id="rId31"/>
    <p:sldId id="308" r:id="rId32"/>
    <p:sldId id="326" r:id="rId33"/>
    <p:sldId id="474" r:id="rId34"/>
    <p:sldId id="327" r:id="rId35"/>
    <p:sldId id="309" r:id="rId36"/>
    <p:sldId id="403" r:id="rId37"/>
    <p:sldId id="314" r:id="rId38"/>
    <p:sldId id="477" r:id="rId39"/>
    <p:sldId id="404" r:id="rId40"/>
    <p:sldId id="348" r:id="rId41"/>
    <p:sldId id="473" r:id="rId42"/>
    <p:sldId id="340" r:id="rId43"/>
    <p:sldId id="349" r:id="rId44"/>
    <p:sldId id="318" r:id="rId45"/>
    <p:sldId id="391" r:id="rId46"/>
    <p:sldId id="463" r:id="rId47"/>
    <p:sldId id="478" r:id="rId48"/>
    <p:sldId id="321" r:id="rId49"/>
    <p:sldId id="341" r:id="rId50"/>
    <p:sldId id="323" r:id="rId51"/>
    <p:sldId id="385" r:id="rId52"/>
    <p:sldId id="479" r:id="rId53"/>
    <p:sldId id="394" r:id="rId54"/>
    <p:sldId id="395" r:id="rId55"/>
    <p:sldId id="409" r:id="rId56"/>
    <p:sldId id="408" r:id="rId57"/>
    <p:sldId id="407" r:id="rId58"/>
    <p:sldId id="406" r:id="rId59"/>
    <p:sldId id="480" r:id="rId60"/>
    <p:sldId id="450" r:id="rId61"/>
    <p:sldId id="451" r:id="rId62"/>
    <p:sldId id="453" r:id="rId63"/>
    <p:sldId id="454" r:id="rId64"/>
    <p:sldId id="455" r:id="rId65"/>
    <p:sldId id="456" r:id="rId66"/>
    <p:sldId id="457" r:id="rId67"/>
    <p:sldId id="458" r:id="rId68"/>
    <p:sldId id="459" r:id="rId69"/>
    <p:sldId id="461" r:id="rId70"/>
    <p:sldId id="471" r:id="rId71"/>
    <p:sldId id="482" r:id="rId7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16355A"/>
    <a:srgbClr val="DF09C7"/>
    <a:srgbClr val="660C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autoAdjust="0"/>
    <p:restoredTop sz="95833" autoAdjust="0"/>
  </p:normalViewPr>
  <p:slideViewPr>
    <p:cSldViewPr>
      <p:cViewPr>
        <p:scale>
          <a:sx n="122" d="100"/>
          <a:sy n="122" d="100"/>
        </p:scale>
        <p:origin x="1300" y="40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376"/>
    </p:cViewPr>
  </p:sorterViewPr>
  <p:notesViewPr>
    <p:cSldViewPr>
      <p:cViewPr varScale="1">
        <p:scale>
          <a:sx n="48" d="100"/>
          <a:sy n="48" d="100"/>
        </p:scale>
        <p:origin x="2698"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FF265733-381B-3244-B8B0-35B3DD358381}" type="datetimeFigureOut">
              <a:rPr lang="en-US" smtClean="0"/>
              <a:t>4/29/2017</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4C622C83-A3CB-8F4B-ABB1-5AA31C407193}" type="slidenum">
              <a:rPr lang="en-US" smtClean="0"/>
              <a:t>‹#›</a:t>
            </a:fld>
            <a:endParaRPr lang="en-US"/>
          </a:p>
        </p:txBody>
      </p:sp>
    </p:spTree>
    <p:extLst>
      <p:ext uri="{BB962C8B-B14F-4D97-AF65-F5344CB8AC3E}">
        <p14:creationId xmlns:p14="http://schemas.microsoft.com/office/powerpoint/2010/main" val="1394365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81013"/>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idx="1"/>
          </p:nvPr>
        </p:nvSpPr>
        <p:spPr>
          <a:xfrm>
            <a:off x="4143375" y="1"/>
            <a:ext cx="3170238" cy="481013"/>
          </a:xfrm>
          <a:prstGeom prst="rect">
            <a:avLst/>
          </a:prstGeom>
        </p:spPr>
        <p:txBody>
          <a:bodyPr vert="horz" lIns="91427" tIns="45714" rIns="91427" bIns="45714" rtlCol="0"/>
          <a:lstStyle>
            <a:lvl1pPr algn="r">
              <a:defRPr sz="1200"/>
            </a:lvl1pPr>
          </a:lstStyle>
          <a:p>
            <a:fld id="{91192433-76AE-4237-9053-A01AE7C3AD64}" type="datetimeFigureOut">
              <a:rPr lang="en-US" smtClean="0"/>
              <a:t>4/29/2017</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731839" y="4621213"/>
            <a:ext cx="5851525" cy="3779837"/>
          </a:xfrm>
          <a:prstGeom prst="rect">
            <a:avLst/>
          </a:prstGeom>
        </p:spPr>
        <p:txBody>
          <a:bodyPr vert="horz" lIns="91427" tIns="45714" rIns="91427" bIns="457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20188"/>
            <a:ext cx="3170238" cy="481012"/>
          </a:xfrm>
          <a:prstGeom prst="rect">
            <a:avLst/>
          </a:prstGeom>
        </p:spPr>
        <p:txBody>
          <a:bodyPr vert="horz" lIns="91427" tIns="45714" rIns="91427"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27" tIns="45714" rIns="91427" bIns="45714" rtlCol="0" anchor="b"/>
          <a:lstStyle>
            <a:lvl1pPr algn="r">
              <a:defRPr sz="1200"/>
            </a:lvl1pPr>
          </a:lstStyle>
          <a:p>
            <a:fld id="{D542D17E-4B7A-4E9E-969E-28F0C0323397}" type="slidenum">
              <a:rPr lang="en-US" smtClean="0"/>
              <a:t>‹#›</a:t>
            </a:fld>
            <a:endParaRPr lang="en-US"/>
          </a:p>
        </p:txBody>
      </p:sp>
    </p:spTree>
    <p:extLst>
      <p:ext uri="{BB962C8B-B14F-4D97-AF65-F5344CB8AC3E}">
        <p14:creationId xmlns:p14="http://schemas.microsoft.com/office/powerpoint/2010/main" val="223225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2</a:t>
            </a:fld>
            <a:endParaRPr lang="en-US"/>
          </a:p>
        </p:txBody>
      </p:sp>
    </p:spTree>
    <p:extLst>
      <p:ext uri="{BB962C8B-B14F-4D97-AF65-F5344CB8AC3E}">
        <p14:creationId xmlns:p14="http://schemas.microsoft.com/office/powerpoint/2010/main" val="153863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should think of GHV as the ``quantum </a:t>
            </a:r>
            <a:r>
              <a:rPr lang="en-US" baseline="0" dirty="0" err="1" smtClean="0"/>
              <a:t>Mukai</a:t>
            </a:r>
            <a:r>
              <a:rPr lang="en-US" baseline="0" dirty="0" smtClean="0"/>
              <a:t> theorem’’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37</a:t>
            </a:fld>
            <a:endParaRPr lang="en-US"/>
          </a:p>
        </p:txBody>
      </p:sp>
    </p:spTree>
    <p:extLst>
      <p:ext uri="{BB962C8B-B14F-4D97-AF65-F5344CB8AC3E}">
        <p14:creationId xmlns:p14="http://schemas.microsoft.com/office/powerpoint/2010/main" val="1756980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46</a:t>
            </a:fld>
            <a:endParaRPr lang="en-US"/>
          </a:p>
        </p:txBody>
      </p:sp>
    </p:spTree>
    <p:extLst>
      <p:ext uri="{BB962C8B-B14F-4D97-AF65-F5344CB8AC3E}">
        <p14:creationId xmlns:p14="http://schemas.microsoft.com/office/powerpoint/2010/main" val="197822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that was a slightly disappointing</a:t>
            </a:r>
            <a:r>
              <a:rPr lang="en-US" baseline="0" dirty="0" smtClean="0"/>
              <a:t> conclusion so we could ask whether we can still </a:t>
            </a:r>
          </a:p>
          <a:p>
            <a:r>
              <a:rPr lang="en-US" baseline="0" dirty="0" smtClean="0"/>
              <a:t>Put these CSS points to good use.  Indeed we can.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48</a:t>
            </a:fld>
            <a:endParaRPr lang="en-US"/>
          </a:p>
        </p:txBody>
      </p:sp>
    </p:spTree>
    <p:extLst>
      <p:ext uri="{BB962C8B-B14F-4D97-AF65-F5344CB8AC3E}">
        <p14:creationId xmlns:p14="http://schemas.microsoft.com/office/powerpoint/2010/main" val="54008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begin with the question: Can you </a:t>
            </a:r>
            <a:r>
              <a:rPr lang="en-US" dirty="0" err="1" smtClean="0"/>
              <a:t>orbifold</a:t>
            </a:r>
            <a:r>
              <a:rPr lang="en-US" dirty="0" smtClean="0"/>
              <a:t> by T-duality?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a question that came up in some work I’ve been doing with Jeff on Moonshine – which I’ll tell you all about, some other time. Of course, we were not the first people to ask this question. For example it was noticed some time ago that it would be a nice way to</a:t>
            </a:r>
            <a:r>
              <a:rPr lang="en-US" baseline="0" dirty="0" smtClean="0"/>
              <a:t> make .. </a:t>
            </a:r>
            <a:endParaRPr lang="en-US" dirty="0" smtClean="0"/>
          </a:p>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55</a:t>
            </a:fld>
            <a:endParaRPr lang="en-US"/>
          </a:p>
        </p:txBody>
      </p:sp>
    </p:spTree>
    <p:extLst>
      <p:ext uri="{BB962C8B-B14F-4D97-AF65-F5344CB8AC3E}">
        <p14:creationId xmlns:p14="http://schemas.microsoft.com/office/powerpoint/2010/main" val="1929252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g is order four -  even though we thought we started with a transformation that is order two – an involution.  </a:t>
            </a:r>
          </a:p>
          <a:p>
            <a:r>
              <a:rPr lang="en-US" baseline="0" dirty="0" smtClean="0"/>
              <a:t>After all: T-duality takes R to 1/R.  Isn’t that order two?  Well somehow it is order four in the twisted sector. </a:t>
            </a:r>
          </a:p>
          <a:p>
            <a:endParaRPr lang="en-US" baseline="0" dirty="0" smtClean="0"/>
          </a:p>
          <a:p>
            <a:r>
              <a:rPr lang="en-US" baseline="0" dirty="0" smtClean="0"/>
              <a:t>Still, we thought, it is surely order two in the untwisted sector, and assuming this we computed the full partition function, but the computation of the partition function in the g2 –twisted sector gives negative half-integral degeneracies.  </a:t>
            </a:r>
          </a:p>
          <a:p>
            <a:endParaRPr lang="en-US" baseline="0" dirty="0" smtClean="0"/>
          </a:p>
          <a:p>
            <a:r>
              <a:rPr lang="en-US" baseline="0" dirty="0" smtClean="0"/>
              <a:t>So we were quite confused until we talked to </a:t>
            </a:r>
            <a:r>
              <a:rPr lang="en-US" baseline="0" dirty="0" err="1" smtClean="0"/>
              <a:t>Nati</a:t>
            </a:r>
            <a:r>
              <a:rPr lang="en-US" baseline="0" dirty="0" smtClean="0"/>
              <a:t>, who said – </a:t>
            </a:r>
          </a:p>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56</a:t>
            </a:fld>
            <a:endParaRPr lang="en-US"/>
          </a:p>
        </p:txBody>
      </p:sp>
    </p:spTree>
    <p:extLst>
      <p:ext uri="{BB962C8B-B14F-4D97-AF65-F5344CB8AC3E}">
        <p14:creationId xmlns:p14="http://schemas.microsoft.com/office/powerpoint/2010/main" val="1190270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NSV wrote an important</a:t>
            </a:r>
            <a:r>
              <a:rPr lang="en-US" baseline="0" dirty="0" smtClean="0"/>
              <a:t> paper stating general consistency conditions for asymmetric </a:t>
            </a:r>
            <a:r>
              <a:rPr lang="en-US" baseline="0" dirty="0" err="1" smtClean="0"/>
              <a:t>orbifolds</a:t>
            </a:r>
            <a:r>
              <a:rPr lang="en-US" baseline="0" dirty="0" smtClean="0"/>
              <a:t> </a:t>
            </a:r>
          </a:p>
          <a:p>
            <a:r>
              <a:rPr lang="en-US" baseline="0" dirty="0" smtClean="0"/>
              <a:t>That generalized conditions set forth in Dixon-Harvey-</a:t>
            </a:r>
            <a:r>
              <a:rPr lang="en-US" baseline="0" dirty="0" err="1" smtClean="0"/>
              <a:t>Vafa</a:t>
            </a:r>
            <a:r>
              <a:rPr lang="en-US" baseline="0" dirty="0" smtClean="0"/>
              <a:t> &amp; Witten. </a:t>
            </a:r>
          </a:p>
          <a:p>
            <a:endParaRPr lang="en-US" baseline="0" dirty="0" smtClean="0"/>
          </a:p>
          <a:p>
            <a:r>
              <a:rPr lang="en-US" baseline="0" dirty="0" smtClean="0"/>
              <a:t>*****</a:t>
            </a:r>
          </a:p>
          <a:p>
            <a:endParaRPr lang="en-US" baseline="0" dirty="0" smtClean="0"/>
          </a:p>
          <a:p>
            <a:r>
              <a:rPr lang="en-US" baseline="0" dirty="0" smtClean="0"/>
              <a:t>So Jeff, and </a:t>
            </a:r>
            <a:r>
              <a:rPr lang="en-US" baseline="0" dirty="0" err="1" smtClean="0"/>
              <a:t>Nati</a:t>
            </a:r>
            <a:r>
              <a:rPr lang="en-US" baseline="0" dirty="0" smtClean="0"/>
              <a:t> and I </a:t>
            </a:r>
          </a:p>
        </p:txBody>
      </p:sp>
      <p:sp>
        <p:nvSpPr>
          <p:cNvPr id="4" name="Slide Number Placeholder 3"/>
          <p:cNvSpPr>
            <a:spLocks noGrp="1"/>
          </p:cNvSpPr>
          <p:nvPr>
            <p:ph type="sldNum" sz="quarter" idx="10"/>
          </p:nvPr>
        </p:nvSpPr>
        <p:spPr/>
        <p:txBody>
          <a:bodyPr/>
          <a:lstStyle/>
          <a:p>
            <a:fld id="{D542D17E-4B7A-4E9E-969E-28F0C0323397}" type="slidenum">
              <a:rPr lang="en-US" smtClean="0"/>
              <a:t>58</a:t>
            </a:fld>
            <a:endParaRPr lang="en-US"/>
          </a:p>
        </p:txBody>
      </p:sp>
    </p:spTree>
    <p:extLst>
      <p:ext uri="{BB962C8B-B14F-4D97-AF65-F5344CB8AC3E}">
        <p14:creationId xmlns:p14="http://schemas.microsoft.com/office/powerpoint/2010/main" val="1754905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once you start admitting more general sequences of CFT’s  like { \CC_M }</a:t>
            </a:r>
            <a:r>
              <a:rPr lang="en-US" baseline="0" dirty="0" smtClean="0"/>
              <a:t>  another question arises – which was first put to me by </a:t>
            </a:r>
            <a:r>
              <a:rPr lang="en-US" baseline="0" dirty="0" err="1" smtClean="0"/>
              <a:t>Shamit</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62</a:t>
            </a:fld>
            <a:endParaRPr lang="en-US"/>
          </a:p>
        </p:txBody>
      </p:sp>
    </p:spTree>
    <p:extLst>
      <p:ext uri="{BB962C8B-B14F-4D97-AF65-F5344CB8AC3E}">
        <p14:creationId xmlns:p14="http://schemas.microsoft.com/office/powerpoint/2010/main" val="1619693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3</a:t>
            </a:fld>
            <a:endParaRPr lang="en-US"/>
          </a:p>
        </p:txBody>
      </p:sp>
    </p:spTree>
    <p:extLst>
      <p:ext uri="{BB962C8B-B14F-4D97-AF65-F5344CB8AC3E}">
        <p14:creationId xmlns:p14="http://schemas.microsoft.com/office/powerpoint/2010/main" val="60489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 stands for ”Monster”  but it could also stand for “Magic”  because there</a:t>
            </a:r>
            <a:r>
              <a:rPr lang="en-US" baseline="0" dirty="0" smtClean="0"/>
              <a:t> are many truly amazing properties it satisfies.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8</a:t>
            </a:fld>
            <a:endParaRPr lang="en-US"/>
          </a:p>
        </p:txBody>
      </p:sp>
    </p:spTree>
    <p:extLst>
      <p:ext uri="{BB962C8B-B14F-4D97-AF65-F5344CB8AC3E}">
        <p14:creationId xmlns:p14="http://schemas.microsoft.com/office/powerpoint/2010/main" val="1014864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the Moonshine phenomenon.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10</a:t>
            </a:fld>
            <a:endParaRPr lang="en-US"/>
          </a:p>
        </p:txBody>
      </p:sp>
    </p:spTree>
    <p:extLst>
      <p:ext uri="{BB962C8B-B14F-4D97-AF65-F5344CB8AC3E}">
        <p14:creationId xmlns:p14="http://schemas.microsoft.com/office/powerpoint/2010/main" val="822612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11</a:t>
            </a:fld>
            <a:endParaRPr lang="en-US"/>
          </a:p>
        </p:txBody>
      </p:sp>
    </p:spTree>
    <p:extLst>
      <p:ext uri="{BB962C8B-B14F-4D97-AF65-F5344CB8AC3E}">
        <p14:creationId xmlns:p14="http://schemas.microsoft.com/office/powerpoint/2010/main" val="194957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14</a:t>
            </a:fld>
            <a:endParaRPr lang="en-US"/>
          </a:p>
        </p:txBody>
      </p:sp>
    </p:spTree>
    <p:extLst>
      <p:ext uri="{BB962C8B-B14F-4D97-AF65-F5344CB8AC3E}">
        <p14:creationId xmlns:p14="http://schemas.microsoft.com/office/powerpoint/2010/main" val="524588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which point I opened my big mouth and</a:t>
            </a:r>
          </a:p>
          <a:p>
            <a:r>
              <a:rPr lang="en-US" b="1" dirty="0" smtClean="0"/>
              <a:t>pointed out that 231 is the dimension of an</a:t>
            </a:r>
          </a:p>
          <a:p>
            <a:r>
              <a:rPr lang="en-US" b="1" dirty="0" smtClean="0"/>
              <a:t>irreducible representation of M24 –</a:t>
            </a:r>
            <a:r>
              <a:rPr lang="en-US" b="1" baseline="0" dirty="0"/>
              <a:t> </a:t>
            </a:r>
            <a:r>
              <a:rPr lang="en-US" b="1" baseline="0" dirty="0" smtClean="0"/>
              <a:t> and indeed KKP checked that the first few degeneracies can be written nicely as sums of dimensions of </a:t>
            </a:r>
            <a:r>
              <a:rPr lang="en-US" b="1" baseline="0" dirty="0" err="1" smtClean="0"/>
              <a:t>irreps</a:t>
            </a:r>
            <a:r>
              <a:rPr lang="en-US" b="1" baseline="0" dirty="0" smtClean="0"/>
              <a:t>. Now </a:t>
            </a:r>
            <a:r>
              <a:rPr lang="en-US" b="1" baseline="0" dirty="0" err="1" smtClean="0"/>
              <a:t>Shamit</a:t>
            </a:r>
            <a:r>
              <a:rPr lang="en-US" b="1" baseline="0" dirty="0" smtClean="0"/>
              <a:t> gave his take on this, based on a paper he wrote with Miranda Cheng, John Duncan, and Sarah Harrison. </a:t>
            </a:r>
            <a:endParaRPr lang="en-US" b="1" dirty="0" smtClean="0"/>
          </a:p>
        </p:txBody>
      </p:sp>
      <p:sp>
        <p:nvSpPr>
          <p:cNvPr id="4" name="Slide Number Placeholder 3"/>
          <p:cNvSpPr>
            <a:spLocks noGrp="1"/>
          </p:cNvSpPr>
          <p:nvPr>
            <p:ph type="sldNum" sz="quarter" idx="10"/>
          </p:nvPr>
        </p:nvSpPr>
        <p:spPr/>
        <p:txBody>
          <a:bodyPr/>
          <a:lstStyle/>
          <a:p>
            <a:fld id="{D542D17E-4B7A-4E9E-969E-28F0C0323397}" type="slidenum">
              <a:rPr lang="en-US" smtClean="0"/>
              <a:t>17</a:t>
            </a:fld>
            <a:endParaRPr lang="en-US"/>
          </a:p>
        </p:txBody>
      </p:sp>
    </p:spTree>
    <p:extLst>
      <p:ext uri="{BB962C8B-B14F-4D97-AF65-F5344CB8AC3E}">
        <p14:creationId xmlns:p14="http://schemas.microsoft.com/office/powerpoint/2010/main" val="1279363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say that the OPE of V1 and</a:t>
            </a:r>
            <a:r>
              <a:rPr lang="en-US" baseline="0" dirty="0" smtClean="0"/>
              <a:t> V2 has ``</a:t>
            </a:r>
            <a:r>
              <a:rPr lang="en-US" baseline="0" dirty="0" err="1" smtClean="0"/>
              <a:t>Narain</a:t>
            </a:r>
            <a:r>
              <a:rPr lang="en-US" baseline="0" dirty="0" smtClean="0"/>
              <a:t> charge P1 + P2 </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24</a:t>
            </a:fld>
            <a:endParaRPr lang="en-US"/>
          </a:p>
        </p:txBody>
      </p:sp>
    </p:spTree>
    <p:extLst>
      <p:ext uri="{BB962C8B-B14F-4D97-AF65-F5344CB8AC3E}">
        <p14:creationId xmlns:p14="http://schemas.microsoft.com/office/powerpoint/2010/main" val="1914588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we will return to this example in part 2. But for now</a:t>
            </a:r>
            <a:endParaRPr lang="en-US" dirty="0"/>
          </a:p>
        </p:txBody>
      </p:sp>
      <p:sp>
        <p:nvSpPr>
          <p:cNvPr id="4" name="Slide Number Placeholder 3"/>
          <p:cNvSpPr>
            <a:spLocks noGrp="1"/>
          </p:cNvSpPr>
          <p:nvPr>
            <p:ph type="sldNum" sz="quarter" idx="10"/>
          </p:nvPr>
        </p:nvSpPr>
        <p:spPr/>
        <p:txBody>
          <a:bodyPr/>
          <a:lstStyle/>
          <a:p>
            <a:fld id="{D542D17E-4B7A-4E9E-969E-28F0C0323397}" type="slidenum">
              <a:rPr lang="en-US" smtClean="0"/>
              <a:t>29</a:t>
            </a:fld>
            <a:endParaRPr lang="en-US"/>
          </a:p>
        </p:txBody>
      </p:sp>
    </p:spTree>
    <p:extLst>
      <p:ext uri="{BB962C8B-B14F-4D97-AF65-F5344CB8AC3E}">
        <p14:creationId xmlns:p14="http://schemas.microsoft.com/office/powerpoint/2010/main" val="101490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D4A76F-98B3-4362-97F8-5A6F509EB33C}"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D4A76F-98B3-4362-97F8-5A6F509EB33C}"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D4A76F-98B3-4362-97F8-5A6F509EB33C}"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D4A76F-98B3-4362-97F8-5A6F509EB33C}"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D4A76F-98B3-4362-97F8-5A6F509EB33C}" type="datetimeFigureOut">
              <a:rPr lang="en-US" smtClean="0"/>
              <a:t>4/29/2017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D4A76F-98B3-4362-97F8-5A6F509EB33C}"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D4A76F-98B3-4362-97F8-5A6F509EB33C}" type="datetimeFigureOut">
              <a:rPr lang="en-US" smtClean="0"/>
              <a:t>4/29/2017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D4A76F-98B3-4362-97F8-5A6F509EB33C}" type="datetimeFigureOut">
              <a:rPr lang="en-US" smtClean="0"/>
              <a:t>4/29/2017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4A76F-98B3-4362-97F8-5A6F509EB33C}" type="datetimeFigureOut">
              <a:rPr lang="en-US" smtClean="0"/>
              <a:t>4/29/2017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D4A76F-98B3-4362-97F8-5A6F509EB33C}"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D4A76F-98B3-4362-97F8-5A6F509EB33C}" type="datetimeFigureOut">
              <a:rPr lang="en-US" smtClean="0"/>
              <a:t>4/29/2017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D29B0-BEC8-4D3C-8B11-487DD25536D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4A76F-98B3-4362-97F8-5A6F509EB33C}" type="datetimeFigureOut">
              <a:rPr lang="en-US" smtClean="0"/>
              <a:t>4/29/2017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D29B0-BEC8-4D3C-8B11-487DD25536D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tiff"/><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3.xml"/><Relationship Id="rId7" Type="http://schemas.openxmlformats.org/officeDocument/2006/relationships/image" Target="../media/image3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notesSlide" Target="../notesSlides/notesSlide6.xml"/><Relationship Id="rId10" Type="http://schemas.openxmlformats.org/officeDocument/2006/relationships/image" Target="../media/image40.emf"/><Relationship Id="rId4" Type="http://schemas.openxmlformats.org/officeDocument/2006/relationships/slideLayout" Target="../slideLayouts/slideLayout6.xml"/><Relationship Id="rId9" Type="http://schemas.openxmlformats.org/officeDocument/2006/relationships/image" Target="../media/image2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52.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46.emf"/><Relationship Id="rId5" Type="http://schemas.openxmlformats.org/officeDocument/2006/relationships/image" Target="../media/image45.emf"/><Relationship Id="rId10" Type="http://schemas.openxmlformats.org/officeDocument/2006/relationships/image" Target="../media/image70.png"/><Relationship Id="rId4" Type="http://schemas.openxmlformats.org/officeDocument/2006/relationships/image" Target="../media/image44.emf"/><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5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8.xml"/><Relationship Id="rId7" Type="http://schemas.openxmlformats.org/officeDocument/2006/relationships/image" Target="../media/image6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5.png"/><Relationship Id="rId5" Type="http://schemas.openxmlformats.org/officeDocument/2006/relationships/slideLayout" Target="../slideLayouts/slideLayout6.xml"/><Relationship Id="rId4" Type="http://schemas.openxmlformats.org/officeDocument/2006/relationships/tags" Target="../tags/tag9.xml"/><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2.xml"/><Relationship Id="rId7" Type="http://schemas.openxmlformats.org/officeDocument/2006/relationships/image" Target="../media/image94.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slideLayout" Target="../slideLayouts/slideLayout6.xml"/><Relationship Id="rId9"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93.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9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77.png"/><Relationship Id="rId5" Type="http://schemas.openxmlformats.org/officeDocument/2006/relationships/tags" Target="../tags/tag17.xml"/><Relationship Id="rId15" Type="http://schemas.openxmlformats.org/officeDocument/2006/relationships/image" Target="../media/image97.png"/><Relationship Id="rId10" Type="http://schemas.openxmlformats.org/officeDocument/2006/relationships/image" Target="../media/image76.png"/><Relationship Id="rId4" Type="http://schemas.openxmlformats.org/officeDocument/2006/relationships/tags" Target="../tags/tag16.xml"/><Relationship Id="rId9" Type="http://schemas.openxmlformats.org/officeDocument/2006/relationships/image" Target="../media/image75.png"/><Relationship Id="rId14" Type="http://schemas.openxmlformats.org/officeDocument/2006/relationships/image" Target="../media/image95.png"/></Relationships>
</file>

<file path=ppt/slides/_rels/slide32.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image" Target="../media/image101.pn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tags" Target="../tags/tag21.xml"/><Relationship Id="rId16" Type="http://schemas.openxmlformats.org/officeDocument/2006/relationships/image" Target="../media/image104.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99.png"/><Relationship Id="rId5" Type="http://schemas.openxmlformats.org/officeDocument/2006/relationships/tags" Target="../tags/tag24.xml"/><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tags" Target="../tags/tag23.xml"/><Relationship Id="rId9" Type="http://schemas.openxmlformats.org/officeDocument/2006/relationships/slideLayout" Target="../slideLayouts/slideLayout6.xml"/><Relationship Id="rId14" Type="http://schemas.openxmlformats.org/officeDocument/2006/relationships/image" Target="../media/image102.png"/></Relationships>
</file>

<file path=ppt/slides/_rels/slide3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6.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8.xml"/><Relationship Id="rId5" Type="http://schemas.openxmlformats.org/officeDocument/2006/relationships/image" Target="../media/image116.png"/><Relationship Id="rId4" Type="http://schemas.openxmlformats.org/officeDocument/2006/relationships/image" Target="../media/image11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2" Type="http://schemas.openxmlformats.org/officeDocument/2006/relationships/image" Target="../media/image120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117.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tags" Target="../tags/tag31.xml"/><Relationship Id="rId7" Type="http://schemas.openxmlformats.org/officeDocument/2006/relationships/image" Target="../media/image121.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700.png"/><Relationship Id="rId5" Type="http://schemas.openxmlformats.org/officeDocument/2006/relationships/image" Target="../media/image690.png"/><Relationship Id="rId4" Type="http://schemas.openxmlformats.org/officeDocument/2006/relationships/slideLayout" Target="../slideLayouts/slideLayout6.xml"/><Relationship Id="rId9" Type="http://schemas.openxmlformats.org/officeDocument/2006/relationships/image" Target="../media/image123.png"/></Relationships>
</file>

<file path=ppt/slides/_rels/slide4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tags" Target="../tags/tag34.xml"/><Relationship Id="rId7" Type="http://schemas.openxmlformats.org/officeDocument/2006/relationships/image" Target="../media/image125.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24.png"/><Relationship Id="rId5" Type="http://schemas.openxmlformats.org/officeDocument/2006/relationships/slideLayout" Target="../slideLayouts/slideLayout6.xml"/><Relationship Id="rId4" Type="http://schemas.openxmlformats.org/officeDocument/2006/relationships/tags" Target="../tags/tag35.xml"/><Relationship Id="rId9" Type="http://schemas.openxmlformats.org/officeDocument/2006/relationships/image" Target="../media/image1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9.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280.png"/><Relationship Id="rId5" Type="http://schemas.openxmlformats.org/officeDocument/2006/relationships/image" Target="../media/image128.png"/><Relationship Id="rId4"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31.png"/><Relationship Id="rId5" Type="http://schemas.openxmlformats.org/officeDocument/2006/relationships/image" Target="../media/image132.png"/><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40.png"/><Relationship Id="rId3" Type="http://schemas.openxmlformats.org/officeDocument/2006/relationships/tags" Target="../tags/tag42.xml"/><Relationship Id="rId7" Type="http://schemas.openxmlformats.org/officeDocument/2006/relationships/image" Target="../media/image134.png"/><Relationship Id="rId12" Type="http://schemas.openxmlformats.org/officeDocument/2006/relationships/image" Target="../media/image138.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Layout" Target="../slideLayouts/slideLayout6.xml"/><Relationship Id="rId11" Type="http://schemas.openxmlformats.org/officeDocument/2006/relationships/image" Target="../media/image137.png"/><Relationship Id="rId5" Type="http://schemas.openxmlformats.org/officeDocument/2006/relationships/tags" Target="../tags/tag44.xml"/><Relationship Id="rId10" Type="http://schemas.openxmlformats.org/officeDocument/2006/relationships/image" Target="../media/image136.png"/><Relationship Id="rId4" Type="http://schemas.openxmlformats.org/officeDocument/2006/relationships/tags" Target="../tags/tag43.xml"/><Relationship Id="rId9" Type="http://schemas.openxmlformats.org/officeDocument/2006/relationships/image" Target="../media/image135.png"/></Relationships>
</file>

<file path=ppt/slides/_rels/slide51.xml.rels><?xml version="1.0" encoding="UTF-8" standalone="yes"?>
<Relationships xmlns="http://schemas.openxmlformats.org/package/2006/relationships"><Relationship Id="rId8" Type="http://schemas.openxmlformats.org/officeDocument/2006/relationships/image" Target="../media/image1120.png"/><Relationship Id="rId3" Type="http://schemas.openxmlformats.org/officeDocument/2006/relationships/tags" Target="../tags/tag47.xml"/><Relationship Id="rId7" Type="http://schemas.openxmlformats.org/officeDocument/2006/relationships/image" Target="../media/image142.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41.png"/><Relationship Id="rId5" Type="http://schemas.openxmlformats.org/officeDocument/2006/relationships/image" Target="../media/image139.png"/><Relationship Id="rId4"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20.png"/><Relationship Id="rId5" Type="http://schemas.openxmlformats.org/officeDocument/2006/relationships/image" Target="../media/image165.png"/><Relationship Id="rId4" Type="http://schemas.openxmlformats.org/officeDocument/2006/relationships/image" Target="../media/image146.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52.png"/><Relationship Id="rId4" Type="http://schemas.openxmlformats.org/officeDocument/2006/relationships/image" Target="../media/image1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6.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6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tags" Target="../tags/tag50.xml"/><Relationship Id="rId7" Type="http://schemas.openxmlformats.org/officeDocument/2006/relationships/image" Target="../media/image154.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53.png"/><Relationship Id="rId5" Type="http://schemas.openxmlformats.org/officeDocument/2006/relationships/slideLayout" Target="../slideLayouts/slideLayout6.xml"/><Relationship Id="rId4" Type="http://schemas.openxmlformats.org/officeDocument/2006/relationships/tags" Target="../tags/tag51.xml"/><Relationship Id="rId9" Type="http://schemas.openxmlformats.org/officeDocument/2006/relationships/image" Target="../media/image156.png"/></Relationships>
</file>

<file path=ppt/slides/_rels/slide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6.xml"/><Relationship Id="rId1" Type="http://schemas.openxmlformats.org/officeDocument/2006/relationships/tags" Target="../tags/tag52.xml"/><Relationship Id="rId5" Type="http://schemas.openxmlformats.org/officeDocument/2006/relationships/image" Target="../media/image162.png"/><Relationship Id="rId4" Type="http://schemas.openxmlformats.org/officeDocument/2006/relationships/image" Target="../media/image157.png"/></Relationships>
</file>

<file path=ppt/slides/_rels/slide65.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61.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60.png"/><Relationship Id="rId5" Type="http://schemas.openxmlformats.org/officeDocument/2006/relationships/image" Target="../media/image158.png"/><Relationship Id="rId4"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tags" Target="../tags/tag58.xml"/><Relationship Id="rId7" Type="http://schemas.openxmlformats.org/officeDocument/2006/relationships/image" Target="../media/image163.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7.xml"/><Relationship Id="rId11" Type="http://schemas.openxmlformats.org/officeDocument/2006/relationships/image" Target="../media/image168.png"/><Relationship Id="rId5" Type="http://schemas.openxmlformats.org/officeDocument/2006/relationships/tags" Target="../tags/tag60.xml"/><Relationship Id="rId10" Type="http://schemas.openxmlformats.org/officeDocument/2006/relationships/image" Target="../media/image167.png"/><Relationship Id="rId4" Type="http://schemas.openxmlformats.org/officeDocument/2006/relationships/tags" Target="../tags/tag59.xml"/><Relationship Id="rId9" Type="http://schemas.openxmlformats.org/officeDocument/2006/relationships/image" Target="../media/image166.png"/></Relationships>
</file>

<file path=ppt/slides/_rels/slide67.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170.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69.png"/><Relationship Id="rId5" Type="http://schemas.openxmlformats.org/officeDocument/2006/relationships/image" Target="../media/image166.png"/><Relationship Id="rId4"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tags" Target="../tags/tag66.xml"/><Relationship Id="rId7" Type="http://schemas.openxmlformats.org/officeDocument/2006/relationships/image" Target="../media/image172.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71.png"/><Relationship Id="rId5" Type="http://schemas.openxmlformats.org/officeDocument/2006/relationships/slideLayout" Target="../slideLayouts/slideLayout7.xml"/><Relationship Id="rId4" Type="http://schemas.openxmlformats.org/officeDocument/2006/relationships/tags" Target="../tags/tag67.xml"/><Relationship Id="rId9" Type="http://schemas.openxmlformats.org/officeDocument/2006/relationships/image" Target="../media/image174.png"/></Relationships>
</file>

<file path=ppt/slides/_rels/slide6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8.png"/><Relationship Id="rId1" Type="http://schemas.openxmlformats.org/officeDocument/2006/relationships/slideLayout" Target="../slideLayouts/slideLayout6.xml"/><Relationship Id="rId5" Type="http://schemas.openxmlformats.org/officeDocument/2006/relationships/image" Target="../media/image181.png"/><Relationship Id="rId4" Type="http://schemas.openxmlformats.org/officeDocument/2006/relationships/image" Target="../media/image180.png"/></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76.png"/><Relationship Id="rId1" Type="http://schemas.openxmlformats.org/officeDocument/2006/relationships/slideLayout" Target="../slideLayouts/slideLayout7.xml"/><Relationship Id="rId5" Type="http://schemas.openxmlformats.org/officeDocument/2006/relationships/image" Target="../media/image185.png"/><Relationship Id="rId4" Type="http://schemas.openxmlformats.org/officeDocument/2006/relationships/image" Target="../media/image18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Autofit/>
          </a:bodyPr>
          <a:lstStyle/>
          <a:p>
            <a:r>
              <a:rPr lang="en-US" sz="5400" dirty="0" smtClean="0"/>
              <a:t>Three Projects Using </a:t>
            </a:r>
            <a:br>
              <a:rPr lang="en-US" sz="5400" dirty="0" smtClean="0"/>
            </a:br>
            <a:r>
              <a:rPr lang="en-US" sz="5400" dirty="0" smtClean="0"/>
              <a:t>Lattices, Modular Forms, </a:t>
            </a:r>
            <a:br>
              <a:rPr lang="en-US" sz="5400" dirty="0" smtClean="0"/>
            </a:br>
            <a:r>
              <a:rPr lang="en-US" sz="5400" dirty="0" smtClean="0"/>
              <a:t>String Theory  &amp; K3 Surfaces</a:t>
            </a:r>
            <a:endParaRPr lang="en-US" sz="5400" dirty="0"/>
          </a:p>
        </p:txBody>
      </p:sp>
      <p:sp>
        <p:nvSpPr>
          <p:cNvPr id="4" name="TextBox 3"/>
          <p:cNvSpPr txBox="1"/>
          <p:nvPr/>
        </p:nvSpPr>
        <p:spPr>
          <a:xfrm>
            <a:off x="2590800" y="3018592"/>
            <a:ext cx="3962400" cy="769441"/>
          </a:xfrm>
          <a:prstGeom prst="rect">
            <a:avLst/>
          </a:prstGeom>
          <a:noFill/>
        </p:spPr>
        <p:txBody>
          <a:bodyPr wrap="square" rtlCol="0">
            <a:spAutoFit/>
          </a:bodyPr>
          <a:lstStyle/>
          <a:p>
            <a:r>
              <a:rPr lang="en-US" sz="4400" dirty="0" smtClean="0">
                <a:solidFill>
                  <a:srgbClr val="0070C0"/>
                </a:solidFill>
              </a:rPr>
              <a:t>Gregory Moore</a:t>
            </a:r>
            <a:endParaRPr lang="en-US" sz="4400" dirty="0">
              <a:solidFill>
                <a:srgbClr val="0070C0"/>
              </a:solidFill>
            </a:endParaRPr>
          </a:p>
        </p:txBody>
      </p:sp>
      <p:sp>
        <p:nvSpPr>
          <p:cNvPr id="5" name="TextBox 4"/>
          <p:cNvSpPr txBox="1"/>
          <p:nvPr/>
        </p:nvSpPr>
        <p:spPr>
          <a:xfrm>
            <a:off x="2743200" y="5994975"/>
            <a:ext cx="4191000" cy="584775"/>
          </a:xfrm>
          <a:prstGeom prst="rect">
            <a:avLst/>
          </a:prstGeom>
          <a:noFill/>
        </p:spPr>
        <p:txBody>
          <a:bodyPr wrap="square" rtlCol="0">
            <a:spAutoFit/>
          </a:bodyPr>
          <a:lstStyle/>
          <a:p>
            <a:r>
              <a:rPr lang="en-US" sz="3200" smtClean="0"/>
              <a:t>November 15, </a:t>
            </a:r>
            <a:r>
              <a:rPr lang="en-US" sz="3200" dirty="0" smtClean="0"/>
              <a:t>2016</a:t>
            </a:r>
            <a:endParaRPr lang="en-US" sz="3200" dirty="0"/>
          </a:p>
        </p:txBody>
      </p:sp>
      <p:sp>
        <p:nvSpPr>
          <p:cNvPr id="6" name="TextBox 5"/>
          <p:cNvSpPr txBox="1"/>
          <p:nvPr/>
        </p:nvSpPr>
        <p:spPr>
          <a:xfrm>
            <a:off x="3048000" y="5410200"/>
            <a:ext cx="3429000" cy="584775"/>
          </a:xfrm>
          <a:prstGeom prst="rect">
            <a:avLst/>
          </a:prstGeom>
          <a:noFill/>
        </p:spPr>
        <p:txBody>
          <a:bodyPr wrap="square" rtlCol="0">
            <a:spAutoFit/>
          </a:bodyPr>
          <a:lstStyle/>
          <a:p>
            <a:r>
              <a:rPr lang="en-US" sz="3200" dirty="0" smtClean="0"/>
              <a:t>Yale University</a:t>
            </a:r>
            <a:endParaRPr lang="en-US" sz="3200" dirty="0"/>
          </a:p>
        </p:txBody>
      </p:sp>
      <p:sp>
        <p:nvSpPr>
          <p:cNvPr id="7" name="TextBox 6"/>
          <p:cNvSpPr txBox="1"/>
          <p:nvPr/>
        </p:nvSpPr>
        <p:spPr>
          <a:xfrm>
            <a:off x="3392829" y="3603367"/>
            <a:ext cx="2358342" cy="769441"/>
          </a:xfrm>
          <a:prstGeom prst="rect">
            <a:avLst/>
          </a:prstGeom>
          <a:noFill/>
        </p:spPr>
        <p:txBody>
          <a:bodyPr wrap="square" rtlCol="0">
            <a:spAutoFit/>
          </a:bodyPr>
          <a:lstStyle/>
          <a:p>
            <a:r>
              <a:rPr lang="en-US" sz="4400" smtClean="0">
                <a:solidFill>
                  <a:srgbClr val="0070C0"/>
                </a:solidFill>
              </a:rPr>
              <a:t>Rutgers</a:t>
            </a:r>
            <a:endParaRPr lang="en-US" sz="4400" dirty="0">
              <a:solidFill>
                <a:srgbClr val="0070C0"/>
              </a:solidFill>
            </a:endParaRPr>
          </a:p>
        </p:txBody>
      </p:sp>
    </p:spTree>
    <p:extLst>
      <p:ext uri="{BB962C8B-B14F-4D97-AF65-F5344CB8AC3E}">
        <p14:creationId xmlns:p14="http://schemas.microsoft.com/office/powerpoint/2010/main" val="1475034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965" y="-203432"/>
            <a:ext cx="8229600" cy="1143000"/>
          </a:xfrm>
        </p:spPr>
        <p:txBody>
          <a:bodyPr>
            <a:normAutofit fontScale="90000"/>
          </a:bodyPr>
          <a:lstStyle/>
          <a:p>
            <a:r>
              <a:rPr lang="en-US" dirty="0" smtClean="0"/>
              <a:t>Background: Monstrous Moonshine</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2" y="3554845"/>
                <a:ext cx="9804303" cy="584775"/>
              </a:xfrm>
              <a:prstGeom prst="rect">
                <a:avLst/>
              </a:prstGeom>
              <a:noFill/>
            </p:spPr>
            <p:txBody>
              <a:bodyPr wrap="square" rtlCol="0">
                <a:spAutoFit/>
              </a:bodyPr>
              <a:lstStyle/>
              <a:p>
                <a:r>
                  <a:rPr lang="en-US" sz="3200" dirty="0" smtClean="0">
                    <a:solidFill>
                      <a:srgbClr val="C00000"/>
                    </a:solidFill>
                  </a:rPr>
                  <a:t>Now for every  </a:t>
                </a:r>
                <a14:m>
                  <m:oMath xmlns:m="http://schemas.openxmlformats.org/officeDocument/2006/math">
                    <m:r>
                      <a:rPr lang="en-US" sz="3200" b="0" i="1" smtClean="0">
                        <a:solidFill>
                          <a:srgbClr val="C00000"/>
                        </a:solidFill>
                        <a:latin typeface="Cambria Math" charset="0"/>
                      </a:rPr>
                      <m:t>𝑔</m:t>
                    </m:r>
                    <m:r>
                      <a:rPr lang="en-US" sz="3200" b="0" i="1" smtClean="0">
                        <a:solidFill>
                          <a:srgbClr val="C00000"/>
                        </a:solidFill>
                        <a:latin typeface="Cambria Math" charset="0"/>
                      </a:rPr>
                      <m:t>∈</m:t>
                    </m:r>
                    <m:r>
                      <a:rPr lang="en-US" sz="3200" b="0" i="1" smtClean="0">
                        <a:solidFill>
                          <a:srgbClr val="C00000"/>
                        </a:solidFill>
                        <a:latin typeface="Cambria Math" charset="0"/>
                      </a:rPr>
                      <m:t>𝕄</m:t>
                    </m:r>
                    <m:r>
                      <a:rPr lang="en-US" sz="3200" b="0" i="1" smtClean="0">
                        <a:solidFill>
                          <a:srgbClr val="C00000"/>
                        </a:solidFill>
                        <a:latin typeface="Cambria Math" charset="0"/>
                      </a:rPr>
                      <m:t>  </m:t>
                    </m:r>
                  </m:oMath>
                </a14:m>
                <a:r>
                  <a:rPr lang="en-US" sz="3200" dirty="0" smtClean="0">
                    <a:solidFill>
                      <a:srgbClr val="C00000"/>
                    </a:solidFill>
                  </a:rPr>
                  <a:t>we can compute the character: </a:t>
                </a:r>
                <a:endParaRPr lang="en-US" sz="3200" dirty="0">
                  <a:solidFill>
                    <a:srgbClr val="C0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 y="3554845"/>
                <a:ext cx="9804303" cy="584775"/>
              </a:xfrm>
              <a:prstGeom prst="rect">
                <a:avLst/>
              </a:prstGeom>
              <a:blipFill rotWithShape="0">
                <a:blip r:embed="rId3"/>
                <a:stretch>
                  <a:fillRect l="-1555"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34951" y="1594874"/>
                <a:ext cx="8736106" cy="1569660"/>
              </a:xfrm>
              <a:prstGeom prst="rect">
                <a:avLst/>
              </a:prstGeom>
              <a:noFill/>
            </p:spPr>
            <p:txBody>
              <a:bodyPr wrap="square" rtlCol="0">
                <a:spAutoFit/>
              </a:bodyPr>
              <a:lstStyle/>
              <a:p>
                <a:r>
                  <a:rPr lang="en-US" sz="3200" dirty="0" smtClean="0">
                    <a:solidFill>
                      <a:srgbClr val="7030A0"/>
                    </a:solidFill>
                  </a:rPr>
                  <a:t>Every solution defines an infinite-dimensional  </a:t>
                </a:r>
                <a:endParaRPr lang="en-US" sz="3200" b="0" i="1" dirty="0" smtClean="0">
                  <a:solidFill>
                    <a:srgbClr val="7030A0"/>
                  </a:solidFill>
                  <a:latin typeface="Cambria Math" charset="0"/>
                </a:endParaRPr>
              </a:p>
              <a:p>
                <a14:m>
                  <m:oMath xmlns:m="http://schemas.openxmlformats.org/officeDocument/2006/math">
                    <m:r>
                      <a:rPr lang="en-US" sz="3200" b="0" i="1" smtClean="0">
                        <a:solidFill>
                          <a:srgbClr val="7030A0"/>
                        </a:solidFill>
                        <a:latin typeface="Cambria Math" charset="0"/>
                      </a:rPr>
                      <m:t>ℤ</m:t>
                    </m:r>
                  </m:oMath>
                </a14:m>
                <a:r>
                  <a:rPr lang="en-US" sz="3200" b="0" dirty="0" smtClean="0">
                    <a:solidFill>
                      <a:srgbClr val="7030A0"/>
                    </a:solidFill>
                  </a:rPr>
                  <a:t>-graded  representation of </a:t>
                </a:r>
                <a14:m>
                  <m:oMath xmlns:m="http://schemas.openxmlformats.org/officeDocument/2006/math">
                    <m:r>
                      <a:rPr lang="en-US" sz="3200" b="0" i="1" smtClean="0">
                        <a:solidFill>
                          <a:srgbClr val="7030A0"/>
                        </a:solidFill>
                        <a:latin typeface="Cambria Math" charset="0"/>
                      </a:rPr>
                      <m:t>𝕄</m:t>
                    </m:r>
                  </m:oMath>
                </a14:m>
                <a:endParaRPr lang="en-US" sz="3200" b="0" dirty="0" smtClean="0">
                  <a:solidFill>
                    <a:srgbClr val="7030A0"/>
                  </a:solidFill>
                </a:endParaRPr>
              </a:p>
              <a:p>
                <a:endParaRPr lang="en-US" sz="3200" b="0" dirty="0" smtClean="0">
                  <a:solidFill>
                    <a:srgbClr val="7030A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34951" y="1594874"/>
                <a:ext cx="8736106" cy="1569660"/>
              </a:xfrm>
              <a:prstGeom prst="rect">
                <a:avLst/>
              </a:prstGeom>
              <a:blipFill rotWithShape="0">
                <a:blip r:embed="rId4"/>
                <a:stretch>
                  <a:fillRect l="-1745" t="-46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52400" y="5841075"/>
                <a:ext cx="9122984" cy="954107"/>
              </a:xfrm>
              <a:prstGeom prst="rect">
                <a:avLst/>
              </a:prstGeom>
              <a:noFill/>
            </p:spPr>
            <p:txBody>
              <a:bodyPr wrap="square" rtlCol="0">
                <a:spAutoFit/>
              </a:bodyPr>
              <a:lstStyle/>
              <a:p>
                <a:r>
                  <a:rPr lang="en-US" sz="2800" dirty="0" smtClean="0">
                    <a:solidFill>
                      <a:srgbClr val="0033CC"/>
                    </a:solidFill>
                  </a:rPr>
                  <a:t>There is a unique modular solution of the Sum-Dimension game! Moreover the </a:t>
                </a:r>
                <a14:m>
                  <m:oMath xmlns:m="http://schemas.openxmlformats.org/officeDocument/2006/math">
                    <m:r>
                      <a:rPr lang="en-US" sz="2800" b="0" i="1" smtClean="0">
                        <a:solidFill>
                          <a:srgbClr val="0033CC"/>
                        </a:solidFill>
                        <a:latin typeface="Cambria Math" charset="0"/>
                      </a:rPr>
                      <m:t>𝜒</m:t>
                    </m:r>
                    <m:d>
                      <m:dPr>
                        <m:ctrlPr>
                          <a:rPr lang="en-US" sz="2800" b="0" i="1" smtClean="0">
                            <a:solidFill>
                              <a:srgbClr val="0033CC"/>
                            </a:solidFill>
                            <a:latin typeface="Cambria Math"/>
                          </a:rPr>
                        </m:ctrlPr>
                      </m:dPr>
                      <m:e>
                        <m:r>
                          <a:rPr lang="en-US" sz="2800" b="0" i="1" smtClean="0">
                            <a:solidFill>
                              <a:srgbClr val="0033CC"/>
                            </a:solidFill>
                            <a:latin typeface="Cambria Math" charset="0"/>
                          </a:rPr>
                          <m:t>𝑞</m:t>
                        </m:r>
                        <m:r>
                          <a:rPr lang="en-US" sz="2800" b="0" i="1" smtClean="0">
                            <a:solidFill>
                              <a:srgbClr val="0033CC"/>
                            </a:solidFill>
                            <a:latin typeface="Cambria Math" charset="0"/>
                          </a:rPr>
                          <m:t>;</m:t>
                        </m:r>
                        <m:r>
                          <a:rPr lang="en-US" sz="2800" b="0" i="1" smtClean="0">
                            <a:solidFill>
                              <a:srgbClr val="0033CC"/>
                            </a:solidFill>
                            <a:latin typeface="Cambria Math" charset="0"/>
                          </a:rPr>
                          <m:t>𝑔</m:t>
                        </m:r>
                      </m:e>
                    </m:d>
                  </m:oMath>
                </a14:m>
                <a:r>
                  <a:rPr lang="en-US" sz="2800" dirty="0" smtClean="0">
                    <a:solidFill>
                      <a:srgbClr val="0033CC"/>
                    </a:solidFill>
                  </a:rPr>
                  <a:t>  have very special properties. </a:t>
                </a:r>
                <a:endParaRPr lang="en-US" sz="2800" dirty="0">
                  <a:solidFill>
                    <a:srgbClr val="0033CC"/>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2400" y="5841075"/>
                <a:ext cx="9122984" cy="954107"/>
              </a:xfrm>
              <a:prstGeom prst="rect">
                <a:avLst/>
              </a:prstGeom>
              <a:blipFill rotWithShape="0">
                <a:blip r:embed="rId5"/>
                <a:stretch>
                  <a:fillRect l="-1336" t="-5732" b="-17197"/>
                </a:stretch>
              </a:blipFill>
            </p:spPr>
            <p:txBody>
              <a:bodyPr/>
              <a:lstStyle/>
              <a:p>
                <a:r>
                  <a:rPr lang="en-US">
                    <a:noFill/>
                  </a:rPr>
                  <a:t> </a:t>
                </a:r>
              </a:p>
            </p:txBody>
          </p:sp>
        </mc:Fallback>
      </mc:AlternateContent>
      <p:sp>
        <p:nvSpPr>
          <p:cNvPr id="6" name="TextBox 5"/>
          <p:cNvSpPr txBox="1"/>
          <p:nvPr/>
        </p:nvSpPr>
        <p:spPr>
          <a:xfrm>
            <a:off x="634951" y="897645"/>
            <a:ext cx="8534399" cy="584775"/>
          </a:xfrm>
          <a:prstGeom prst="rect">
            <a:avLst/>
          </a:prstGeom>
          <a:noFill/>
        </p:spPr>
        <p:txBody>
          <a:bodyPr wrap="square" rtlCol="0">
            <a:spAutoFit/>
          </a:bodyPr>
          <a:lstStyle/>
          <a:p>
            <a:r>
              <a:rPr lang="en-US" sz="3200" dirty="0" smtClean="0">
                <a:solidFill>
                  <a:srgbClr val="00B050"/>
                </a:solidFill>
              </a:rPr>
              <a:t>Which, if any, of these solutions is interesting? </a:t>
            </a:r>
            <a:endParaRPr lang="en-US" sz="3200" dirty="0">
              <a:solidFill>
                <a:srgbClr val="00B050"/>
              </a:solidFill>
            </a:endParaRPr>
          </a:p>
        </p:txBody>
      </p:sp>
      <mc:AlternateContent xmlns:mc="http://schemas.openxmlformats.org/markup-compatibility/2006" xmlns:a14="http://schemas.microsoft.com/office/drawing/2010/main">
        <mc:Choice Requires="a14">
          <p:sp>
            <p:nvSpPr>
              <p:cNvPr id="7" name="TextBox 6"/>
              <p:cNvSpPr txBox="1"/>
              <p:nvPr/>
            </p:nvSpPr>
            <p:spPr>
              <a:xfrm>
                <a:off x="273424" y="2771189"/>
                <a:ext cx="846268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7030A0"/>
                          </a:solidFill>
                          <a:latin typeface="Cambria Math" charset="0"/>
                        </a:rPr>
                        <m:t>𝑉</m:t>
                      </m:r>
                      <m:r>
                        <a:rPr lang="en-US" sz="2800" b="0" i="1" smtClean="0">
                          <a:solidFill>
                            <a:srgbClr val="7030A0"/>
                          </a:solidFill>
                          <a:latin typeface="Cambria Math" charset="0"/>
                        </a:rPr>
                        <m:t>=</m:t>
                      </m:r>
                      <m:sSup>
                        <m:sSupPr>
                          <m:ctrlPr>
                            <a:rPr lang="en-US" sz="2800" b="0" i="1" smtClean="0">
                              <a:solidFill>
                                <a:srgbClr val="7030A0"/>
                              </a:solidFill>
                              <a:latin typeface="Cambria Math"/>
                            </a:rPr>
                          </m:ctrlPr>
                        </m:sSupPr>
                        <m:e>
                          <m:r>
                            <a:rPr lang="en-US" sz="2800" b="0" i="1" smtClean="0">
                              <a:solidFill>
                                <a:srgbClr val="7030A0"/>
                              </a:solidFill>
                              <a:latin typeface="Cambria Math" charset="0"/>
                            </a:rPr>
                            <m:t>𝑞</m:t>
                          </m:r>
                        </m:e>
                        <m:sup>
                          <m:r>
                            <a:rPr lang="en-US" sz="2800" b="0" i="1" smtClean="0">
                              <a:solidFill>
                                <a:srgbClr val="7030A0"/>
                              </a:solidFill>
                              <a:latin typeface="Cambria Math" charset="0"/>
                            </a:rPr>
                            <m:t>−1</m:t>
                          </m:r>
                        </m:sup>
                      </m:sSup>
                      <m:r>
                        <a:rPr lang="en-US" sz="2800" b="0" i="1" smtClean="0">
                          <a:solidFill>
                            <a:srgbClr val="7030A0"/>
                          </a:solidFill>
                          <a:latin typeface="Cambria Math" charset="0"/>
                        </a:rPr>
                        <m:t> </m:t>
                      </m:r>
                      <m:sSub>
                        <m:sSubPr>
                          <m:ctrlPr>
                            <a:rPr lang="en-US" sz="2800" b="0" i="1" smtClean="0">
                              <a:solidFill>
                                <a:srgbClr val="7030A0"/>
                              </a:solidFill>
                              <a:latin typeface="Cambria Math"/>
                            </a:rPr>
                          </m:ctrlPr>
                        </m:sSubPr>
                        <m:e>
                          <m:r>
                            <a:rPr lang="en-US" sz="2800" b="0" i="1" smtClean="0">
                              <a:solidFill>
                                <a:srgbClr val="7030A0"/>
                              </a:solidFill>
                              <a:latin typeface="Cambria Math" charset="0"/>
                            </a:rPr>
                            <m:t>𝑅</m:t>
                          </m:r>
                        </m:e>
                        <m:sub>
                          <m:r>
                            <a:rPr lang="en-US" sz="2800" b="0" i="1" smtClean="0">
                              <a:solidFill>
                                <a:srgbClr val="7030A0"/>
                              </a:solidFill>
                              <a:latin typeface="Cambria Math" charset="0"/>
                            </a:rPr>
                            <m:t>1</m:t>
                          </m:r>
                        </m:sub>
                      </m:sSub>
                      <m:r>
                        <a:rPr lang="en-US" sz="2800" b="0" i="1" smtClean="0">
                          <a:solidFill>
                            <a:srgbClr val="7030A0"/>
                          </a:solidFill>
                          <a:latin typeface="Cambria Math" charset="0"/>
                        </a:rPr>
                        <m:t>⊕</m:t>
                      </m:r>
                      <m:r>
                        <a:rPr lang="en-US" sz="2800" b="0" i="1" smtClean="0">
                          <a:solidFill>
                            <a:srgbClr val="7030A0"/>
                          </a:solidFill>
                          <a:latin typeface="Cambria Math" charset="0"/>
                        </a:rPr>
                        <m:t>𝑞</m:t>
                      </m:r>
                      <m:d>
                        <m:dPr>
                          <m:ctrlPr>
                            <a:rPr lang="en-US" sz="2800" b="0" i="1" smtClean="0">
                              <a:solidFill>
                                <a:srgbClr val="7030A0"/>
                              </a:solidFill>
                              <a:latin typeface="Cambria Math"/>
                            </a:rPr>
                          </m:ctrlPr>
                        </m:dPr>
                        <m:e>
                          <m:sSub>
                            <m:sSubPr>
                              <m:ctrlPr>
                                <a:rPr lang="en-US" sz="2800" b="0" i="1" smtClean="0">
                                  <a:solidFill>
                                    <a:srgbClr val="7030A0"/>
                                  </a:solidFill>
                                  <a:latin typeface="Cambria Math"/>
                                </a:rPr>
                              </m:ctrlPr>
                            </m:sSubPr>
                            <m:e>
                              <m:r>
                                <a:rPr lang="en-US" sz="2800" b="0" i="1" smtClean="0">
                                  <a:solidFill>
                                    <a:srgbClr val="7030A0"/>
                                  </a:solidFill>
                                  <a:latin typeface="Cambria Math" charset="0"/>
                                </a:rPr>
                                <m:t>𝑅</m:t>
                              </m:r>
                            </m:e>
                            <m:sub>
                              <m:r>
                                <a:rPr lang="en-US" sz="2800" b="0" i="1" smtClean="0">
                                  <a:solidFill>
                                    <a:srgbClr val="7030A0"/>
                                  </a:solidFill>
                                  <a:latin typeface="Cambria Math" charset="0"/>
                                </a:rPr>
                                <m:t>1</m:t>
                              </m:r>
                            </m:sub>
                          </m:sSub>
                          <m:r>
                            <a:rPr lang="en-US" sz="2800" b="0" i="1" smtClean="0">
                              <a:solidFill>
                                <a:srgbClr val="7030A0"/>
                              </a:solidFill>
                              <a:latin typeface="Cambria Math" charset="0"/>
                            </a:rPr>
                            <m:t>⊕</m:t>
                          </m:r>
                          <m:sSub>
                            <m:sSubPr>
                              <m:ctrlPr>
                                <a:rPr lang="en-US" sz="2800" b="0" i="1" smtClean="0">
                                  <a:solidFill>
                                    <a:srgbClr val="7030A0"/>
                                  </a:solidFill>
                                  <a:latin typeface="Cambria Math"/>
                                </a:rPr>
                              </m:ctrlPr>
                            </m:sSubPr>
                            <m:e>
                              <m:r>
                                <a:rPr lang="en-US" sz="2800" b="0" i="1" smtClean="0">
                                  <a:solidFill>
                                    <a:srgbClr val="7030A0"/>
                                  </a:solidFill>
                                  <a:latin typeface="Cambria Math" charset="0"/>
                                </a:rPr>
                                <m:t>𝑅</m:t>
                              </m:r>
                            </m:e>
                            <m:sub>
                              <m:r>
                                <a:rPr lang="en-US" sz="2800" b="0" i="1" smtClean="0">
                                  <a:solidFill>
                                    <a:srgbClr val="7030A0"/>
                                  </a:solidFill>
                                  <a:latin typeface="Cambria Math" charset="0"/>
                                </a:rPr>
                                <m:t>2</m:t>
                              </m:r>
                            </m:sub>
                          </m:sSub>
                        </m:e>
                      </m:d>
                      <m:r>
                        <a:rPr lang="en-US" sz="2800" b="0" i="1" smtClean="0">
                          <a:solidFill>
                            <a:srgbClr val="7030A0"/>
                          </a:solidFill>
                          <a:latin typeface="Cambria Math" charset="0"/>
                        </a:rPr>
                        <m:t>⊕</m:t>
                      </m:r>
                      <m:sSup>
                        <m:sSupPr>
                          <m:ctrlPr>
                            <a:rPr lang="en-US" sz="2800" b="0" i="1" smtClean="0">
                              <a:solidFill>
                                <a:srgbClr val="7030A0"/>
                              </a:solidFill>
                              <a:latin typeface="Cambria Math"/>
                            </a:rPr>
                          </m:ctrlPr>
                        </m:sSupPr>
                        <m:e>
                          <m:r>
                            <a:rPr lang="en-US" sz="2800" b="0" i="1" smtClean="0">
                              <a:solidFill>
                                <a:srgbClr val="7030A0"/>
                              </a:solidFill>
                              <a:latin typeface="Cambria Math" charset="0"/>
                            </a:rPr>
                            <m:t>𝑞</m:t>
                          </m:r>
                        </m:e>
                        <m:sup>
                          <m:r>
                            <a:rPr lang="en-US" sz="2800" b="0" i="1" smtClean="0">
                              <a:solidFill>
                                <a:srgbClr val="7030A0"/>
                              </a:solidFill>
                              <a:latin typeface="Cambria Math" charset="0"/>
                            </a:rPr>
                            <m:t>2</m:t>
                          </m:r>
                        </m:sup>
                      </m:sSup>
                      <m:d>
                        <m:dPr>
                          <m:ctrlPr>
                            <a:rPr lang="en-US" sz="2800" b="0" i="1" smtClean="0">
                              <a:solidFill>
                                <a:srgbClr val="7030A0"/>
                              </a:solidFill>
                              <a:latin typeface="Cambria Math"/>
                            </a:rPr>
                          </m:ctrlPr>
                        </m:dPr>
                        <m:e>
                          <m:sSub>
                            <m:sSubPr>
                              <m:ctrlPr>
                                <a:rPr lang="en-US" sz="2800" b="0" i="1" smtClean="0">
                                  <a:solidFill>
                                    <a:srgbClr val="7030A0"/>
                                  </a:solidFill>
                                  <a:latin typeface="Cambria Math"/>
                                </a:rPr>
                              </m:ctrlPr>
                            </m:sSubPr>
                            <m:e>
                              <m:r>
                                <a:rPr lang="en-US" sz="2800" b="0" i="1" smtClean="0">
                                  <a:solidFill>
                                    <a:srgbClr val="7030A0"/>
                                  </a:solidFill>
                                  <a:latin typeface="Cambria Math" charset="0"/>
                                </a:rPr>
                                <m:t>𝑅</m:t>
                              </m:r>
                            </m:e>
                            <m:sub>
                              <m:r>
                                <a:rPr lang="en-US" sz="2800" b="0" i="1" smtClean="0">
                                  <a:solidFill>
                                    <a:srgbClr val="7030A0"/>
                                  </a:solidFill>
                                  <a:latin typeface="Cambria Math" charset="0"/>
                                </a:rPr>
                                <m:t>1</m:t>
                              </m:r>
                            </m:sub>
                          </m:sSub>
                          <m:r>
                            <a:rPr lang="en-US" sz="2800" b="0" i="1" smtClean="0">
                              <a:solidFill>
                                <a:srgbClr val="7030A0"/>
                              </a:solidFill>
                              <a:latin typeface="Cambria Math" charset="0"/>
                            </a:rPr>
                            <m:t>⊕</m:t>
                          </m:r>
                          <m:sSub>
                            <m:sSubPr>
                              <m:ctrlPr>
                                <a:rPr lang="en-US" sz="2800" b="0" i="1" smtClean="0">
                                  <a:solidFill>
                                    <a:srgbClr val="7030A0"/>
                                  </a:solidFill>
                                  <a:latin typeface="Cambria Math"/>
                                </a:rPr>
                              </m:ctrlPr>
                            </m:sSubPr>
                            <m:e>
                              <m:r>
                                <a:rPr lang="en-US" sz="2800" b="0" i="1" smtClean="0">
                                  <a:solidFill>
                                    <a:srgbClr val="7030A0"/>
                                  </a:solidFill>
                                  <a:latin typeface="Cambria Math" charset="0"/>
                                </a:rPr>
                                <m:t>𝑅</m:t>
                              </m:r>
                            </m:e>
                            <m:sub>
                              <m:r>
                                <a:rPr lang="en-US" sz="2800" b="0" i="1" smtClean="0">
                                  <a:solidFill>
                                    <a:srgbClr val="7030A0"/>
                                  </a:solidFill>
                                  <a:latin typeface="Cambria Math" charset="0"/>
                                </a:rPr>
                                <m:t>2</m:t>
                              </m:r>
                            </m:sub>
                          </m:sSub>
                          <m:r>
                            <a:rPr lang="en-US" sz="2800" b="0" i="1" smtClean="0">
                              <a:solidFill>
                                <a:srgbClr val="7030A0"/>
                              </a:solidFill>
                              <a:latin typeface="Cambria Math" charset="0"/>
                            </a:rPr>
                            <m:t>⊕</m:t>
                          </m:r>
                          <m:sSub>
                            <m:sSubPr>
                              <m:ctrlPr>
                                <a:rPr lang="en-US" sz="2800" b="0" i="1" smtClean="0">
                                  <a:solidFill>
                                    <a:srgbClr val="7030A0"/>
                                  </a:solidFill>
                                  <a:latin typeface="Cambria Math"/>
                                </a:rPr>
                              </m:ctrlPr>
                            </m:sSubPr>
                            <m:e>
                              <m:r>
                                <a:rPr lang="en-US" sz="2800" b="0" i="1" smtClean="0">
                                  <a:solidFill>
                                    <a:srgbClr val="7030A0"/>
                                  </a:solidFill>
                                  <a:latin typeface="Cambria Math" charset="0"/>
                                </a:rPr>
                                <m:t>𝑅</m:t>
                              </m:r>
                            </m:e>
                            <m:sub>
                              <m:r>
                                <a:rPr lang="en-US" sz="2800" b="0" i="1" smtClean="0">
                                  <a:solidFill>
                                    <a:srgbClr val="7030A0"/>
                                  </a:solidFill>
                                  <a:latin typeface="Cambria Math" charset="0"/>
                                </a:rPr>
                                <m:t>3</m:t>
                              </m:r>
                            </m:sub>
                          </m:sSub>
                        </m:e>
                      </m:d>
                      <m:r>
                        <a:rPr lang="en-US" sz="2800" b="0" i="1" smtClean="0">
                          <a:solidFill>
                            <a:srgbClr val="7030A0"/>
                          </a:solidFill>
                          <a:latin typeface="Cambria Math" charset="0"/>
                        </a:rPr>
                        <m:t>⊕⋯</m:t>
                      </m:r>
                    </m:oMath>
                  </m:oMathPara>
                </a14:m>
                <a:endParaRPr lang="en-US" sz="2800" dirty="0">
                  <a:solidFill>
                    <a:srgbClr val="7030A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73424" y="2771189"/>
                <a:ext cx="8462682"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371600" y="4121997"/>
                <a:ext cx="54102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C00000"/>
                          </a:solidFill>
                          <a:latin typeface="Cambria Math" charset="0"/>
                        </a:rPr>
                        <m:t>𝜒</m:t>
                      </m:r>
                      <m:d>
                        <m:dPr>
                          <m:ctrlPr>
                            <a:rPr lang="en-US" sz="3200" b="0" i="1" smtClean="0">
                              <a:solidFill>
                                <a:srgbClr val="C00000"/>
                              </a:solidFill>
                              <a:latin typeface="Cambria Math"/>
                            </a:rPr>
                          </m:ctrlPr>
                        </m:dPr>
                        <m:e>
                          <m:r>
                            <a:rPr lang="en-US" sz="3200" b="0" i="1" smtClean="0">
                              <a:solidFill>
                                <a:srgbClr val="C00000"/>
                              </a:solidFill>
                              <a:latin typeface="Cambria Math" charset="0"/>
                            </a:rPr>
                            <m:t>𝑞</m:t>
                          </m:r>
                          <m:r>
                            <a:rPr lang="en-US" sz="3200" b="0" i="1" smtClean="0">
                              <a:solidFill>
                                <a:srgbClr val="C00000"/>
                              </a:solidFill>
                              <a:latin typeface="Cambria Math" charset="0"/>
                            </a:rPr>
                            <m:t>;</m:t>
                          </m:r>
                          <m:r>
                            <a:rPr lang="en-US" sz="3200" b="0" i="1" smtClean="0">
                              <a:solidFill>
                                <a:srgbClr val="C00000"/>
                              </a:solidFill>
                              <a:latin typeface="Cambria Math" charset="0"/>
                            </a:rPr>
                            <m:t>𝑔</m:t>
                          </m:r>
                        </m:e>
                      </m:d>
                      <m:r>
                        <a:rPr lang="en-US" sz="3200" b="0" i="1" smtClean="0">
                          <a:solidFill>
                            <a:srgbClr val="C00000"/>
                          </a:solidFill>
                          <a:latin typeface="Cambria Math" charset="0"/>
                        </a:rPr>
                        <m:t>≔</m:t>
                      </m:r>
                      <m:r>
                        <a:rPr lang="en-US" sz="3200" b="0" i="1" smtClean="0">
                          <a:solidFill>
                            <a:srgbClr val="C00000"/>
                          </a:solidFill>
                          <a:latin typeface="Cambria Math" charset="0"/>
                        </a:rPr>
                        <m:t>𝑇</m:t>
                      </m:r>
                      <m:sSub>
                        <m:sSubPr>
                          <m:ctrlPr>
                            <a:rPr lang="en-US" sz="3200" b="0" i="1" smtClean="0">
                              <a:solidFill>
                                <a:srgbClr val="C00000"/>
                              </a:solidFill>
                              <a:latin typeface="Cambria Math"/>
                            </a:rPr>
                          </m:ctrlPr>
                        </m:sSubPr>
                        <m:e>
                          <m:r>
                            <a:rPr lang="en-US" sz="3200" b="0" i="1" smtClean="0">
                              <a:solidFill>
                                <a:srgbClr val="C00000"/>
                              </a:solidFill>
                              <a:latin typeface="Cambria Math" charset="0"/>
                            </a:rPr>
                            <m:t>𝑟</m:t>
                          </m:r>
                        </m:e>
                        <m:sub>
                          <m:r>
                            <a:rPr lang="en-US" sz="3200" b="0" i="1" smtClean="0">
                              <a:solidFill>
                                <a:srgbClr val="C00000"/>
                              </a:solidFill>
                              <a:latin typeface="Cambria Math" charset="0"/>
                            </a:rPr>
                            <m:t>𝑉</m:t>
                          </m:r>
                        </m:sub>
                      </m:sSub>
                      <m:r>
                        <a:rPr lang="en-US" sz="3200" b="0" i="1" smtClean="0">
                          <a:solidFill>
                            <a:srgbClr val="C00000"/>
                          </a:solidFill>
                          <a:latin typeface="Cambria Math" charset="0"/>
                        </a:rPr>
                        <m:t> </m:t>
                      </m:r>
                      <m:sSup>
                        <m:sSupPr>
                          <m:ctrlPr>
                            <a:rPr lang="en-US" sz="3200" b="0" i="1" smtClean="0">
                              <a:solidFill>
                                <a:srgbClr val="C00000"/>
                              </a:solidFill>
                              <a:latin typeface="Cambria Math"/>
                            </a:rPr>
                          </m:ctrlPr>
                        </m:sSupPr>
                        <m:e>
                          <m:r>
                            <a:rPr lang="en-US" sz="3200" b="0" i="1" smtClean="0">
                              <a:solidFill>
                                <a:srgbClr val="C00000"/>
                              </a:solidFill>
                              <a:latin typeface="Cambria Math" charset="0"/>
                            </a:rPr>
                            <m:t>𝑔</m:t>
                          </m:r>
                          <m:r>
                            <a:rPr lang="en-US" sz="3200" b="0" i="1" smtClean="0">
                              <a:solidFill>
                                <a:srgbClr val="C00000"/>
                              </a:solidFill>
                              <a:latin typeface="Cambria Math" charset="0"/>
                            </a:rPr>
                            <m:t> </m:t>
                          </m:r>
                          <m:r>
                            <a:rPr lang="en-US" sz="3200" b="0" i="1" smtClean="0">
                              <a:solidFill>
                                <a:srgbClr val="C00000"/>
                              </a:solidFill>
                              <a:latin typeface="Cambria Math" charset="0"/>
                            </a:rPr>
                            <m:t>𝑞</m:t>
                          </m:r>
                        </m:e>
                        <m:sup>
                          <m:r>
                            <a:rPr lang="en-US" sz="3200" b="0" i="1" smtClean="0">
                              <a:solidFill>
                                <a:srgbClr val="C00000"/>
                              </a:solidFill>
                              <a:latin typeface="Cambria Math" charset="0"/>
                            </a:rPr>
                            <m:t>𝑁</m:t>
                          </m:r>
                        </m:sup>
                      </m:sSup>
                    </m:oMath>
                  </m:oMathPara>
                </a14:m>
                <a:endParaRPr lang="en-US" sz="32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371600" y="4121997"/>
                <a:ext cx="5410200" cy="58477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52400" y="4796870"/>
                <a:ext cx="8991600" cy="954107"/>
              </a:xfrm>
              <a:prstGeom prst="rect">
                <a:avLst/>
              </a:prstGeom>
              <a:noFill/>
            </p:spPr>
            <p:txBody>
              <a:bodyPr wrap="square" rtlCol="0">
                <a:spAutoFit/>
              </a:bodyPr>
              <a:lstStyle/>
              <a:p>
                <a:r>
                  <a:rPr lang="en-US" sz="2800" dirty="0" smtClean="0">
                    <a:solidFill>
                      <a:srgbClr val="FF0000"/>
                    </a:solidFill>
                  </a:rPr>
                  <a:t>A solution of the Sum-Dimension game is </a:t>
                </a:r>
                <a:r>
                  <a:rPr lang="en-US" sz="2800" i="1" u="sng" dirty="0" smtClean="0">
                    <a:solidFill>
                      <a:srgbClr val="FF0000"/>
                    </a:solidFill>
                  </a:rPr>
                  <a:t>modular </a:t>
                </a:r>
                <a:r>
                  <a:rPr lang="en-US" sz="2800" dirty="0" smtClean="0">
                    <a:solidFill>
                      <a:srgbClr val="FF0000"/>
                    </a:solidFill>
                  </a:rPr>
                  <a:t> if the </a:t>
                </a:r>
                <a14:m>
                  <m:oMath xmlns:m="http://schemas.openxmlformats.org/officeDocument/2006/math">
                    <m:r>
                      <a:rPr lang="en-US" sz="2800" b="0" i="1" smtClean="0">
                        <a:solidFill>
                          <a:srgbClr val="FF0000"/>
                        </a:solidFill>
                        <a:latin typeface="Cambria Math" charset="0"/>
                      </a:rPr>
                      <m:t>𝜒</m:t>
                    </m:r>
                    <m:d>
                      <m:dPr>
                        <m:ctrlPr>
                          <a:rPr lang="en-US" sz="2800" b="0" i="1" smtClean="0">
                            <a:solidFill>
                              <a:srgbClr val="FF0000"/>
                            </a:solidFill>
                            <a:latin typeface="Cambria Math"/>
                          </a:rPr>
                        </m:ctrlPr>
                      </m:dPr>
                      <m:e>
                        <m:r>
                          <a:rPr lang="en-US" sz="2800" b="0" i="1" smtClean="0">
                            <a:solidFill>
                              <a:srgbClr val="FF0000"/>
                            </a:solidFill>
                            <a:latin typeface="Cambria Math" charset="0"/>
                          </a:rPr>
                          <m:t>𝑞</m:t>
                        </m:r>
                        <m:r>
                          <a:rPr lang="en-US" sz="2800" b="0" i="1" smtClean="0">
                            <a:solidFill>
                              <a:srgbClr val="FF0000"/>
                            </a:solidFill>
                            <a:latin typeface="Cambria Math" charset="0"/>
                          </a:rPr>
                          <m:t>;</m:t>
                        </m:r>
                        <m:r>
                          <a:rPr lang="en-US" sz="2800" b="0" i="1" smtClean="0">
                            <a:solidFill>
                              <a:srgbClr val="FF0000"/>
                            </a:solidFill>
                            <a:latin typeface="Cambria Math" charset="0"/>
                          </a:rPr>
                          <m:t>𝑔</m:t>
                        </m:r>
                      </m:e>
                    </m:d>
                    <m:r>
                      <a:rPr lang="en-US" sz="2800" b="0" i="0" smtClean="0">
                        <a:solidFill>
                          <a:srgbClr val="FF0000"/>
                        </a:solidFill>
                        <a:latin typeface="Cambria Math" charset="0"/>
                      </a:rPr>
                      <m:t>  </m:t>
                    </m:r>
                  </m:oMath>
                </a14:m>
                <a:r>
                  <a:rPr lang="en-US" sz="2800" dirty="0" smtClean="0">
                    <a:solidFill>
                      <a:srgbClr val="FF0000"/>
                    </a:solidFill>
                  </a:rPr>
                  <a:t>is a modular function in </a:t>
                </a:r>
                <a14:m>
                  <m:oMath xmlns:m="http://schemas.openxmlformats.org/officeDocument/2006/math">
                    <m:sSub>
                      <m:sSubPr>
                        <m:ctrlPr>
                          <a:rPr lang="en-US" sz="2800" b="0" i="1" smtClean="0">
                            <a:solidFill>
                              <a:srgbClr val="FF0000"/>
                            </a:solidFill>
                            <a:latin typeface="Cambria Math"/>
                          </a:rPr>
                        </m:ctrlPr>
                      </m:sSubPr>
                      <m:e>
                        <m:r>
                          <m:rPr>
                            <m:sty m:val="p"/>
                          </m:rPr>
                          <a:rPr lang="en-US" sz="2800" b="0" i="0" smtClean="0">
                            <a:solidFill>
                              <a:srgbClr val="FF0000"/>
                            </a:solidFill>
                            <a:latin typeface="Cambria Math" charset="0"/>
                          </a:rPr>
                          <m:t>Γ</m:t>
                        </m:r>
                      </m:e>
                      <m:sub>
                        <m:r>
                          <a:rPr lang="en-US" sz="2800" b="0" i="1" smtClean="0">
                            <a:solidFill>
                              <a:srgbClr val="FF0000"/>
                            </a:solidFill>
                            <a:latin typeface="Cambria Math" charset="0"/>
                          </a:rPr>
                          <m:t>0</m:t>
                        </m:r>
                      </m:sub>
                    </m:sSub>
                    <m:d>
                      <m:dPr>
                        <m:ctrlPr>
                          <a:rPr lang="en-US" sz="2800" b="0" i="1" smtClean="0">
                            <a:solidFill>
                              <a:srgbClr val="FF0000"/>
                            </a:solidFill>
                            <a:latin typeface="Cambria Math"/>
                          </a:rPr>
                        </m:ctrlPr>
                      </m:dPr>
                      <m:e>
                        <m:r>
                          <a:rPr lang="en-US" sz="2800" b="0" i="1" smtClean="0">
                            <a:solidFill>
                              <a:srgbClr val="FF0000"/>
                            </a:solidFill>
                            <a:latin typeface="Cambria Math" charset="0"/>
                          </a:rPr>
                          <m:t>𝑚</m:t>
                        </m:r>
                      </m:e>
                    </m:d>
                    <m:r>
                      <a:rPr lang="en-US" sz="2800" b="0" i="1" smtClean="0">
                        <a:solidFill>
                          <a:srgbClr val="FF0000"/>
                        </a:solidFill>
                        <a:latin typeface="Cambria Math" charset="0"/>
                      </a:rPr>
                      <m:t> </m:t>
                    </m:r>
                  </m:oMath>
                </a14:m>
                <a:r>
                  <a:rPr lang="en-US" sz="2800" dirty="0" smtClean="0">
                    <a:solidFill>
                      <a:srgbClr val="FF0000"/>
                    </a:solidFill>
                  </a:rPr>
                  <a:t>where </a:t>
                </a:r>
                <a14:m>
                  <m:oMath xmlns:m="http://schemas.openxmlformats.org/officeDocument/2006/math">
                    <m:sSup>
                      <m:sSupPr>
                        <m:ctrlPr>
                          <a:rPr lang="en-US" sz="2800" b="0" i="1" smtClean="0">
                            <a:solidFill>
                              <a:srgbClr val="FF0000"/>
                            </a:solidFill>
                            <a:latin typeface="Cambria Math"/>
                          </a:rPr>
                        </m:ctrlPr>
                      </m:sSupPr>
                      <m:e>
                        <m:r>
                          <a:rPr lang="en-US" sz="2800" b="0" i="1" smtClean="0">
                            <a:solidFill>
                              <a:srgbClr val="FF0000"/>
                            </a:solidFill>
                            <a:latin typeface="Cambria Math" charset="0"/>
                          </a:rPr>
                          <m:t>𝑔</m:t>
                        </m:r>
                      </m:e>
                      <m:sup>
                        <m:r>
                          <a:rPr lang="en-US" sz="2800" b="0" i="1" smtClean="0">
                            <a:solidFill>
                              <a:srgbClr val="FF0000"/>
                            </a:solidFill>
                            <a:latin typeface="Cambria Math" charset="0"/>
                          </a:rPr>
                          <m:t>𝑚</m:t>
                        </m:r>
                      </m:sup>
                    </m:sSup>
                    <m:r>
                      <a:rPr lang="en-US" sz="2800" b="0" i="1" smtClean="0">
                        <a:solidFill>
                          <a:srgbClr val="FF0000"/>
                        </a:solidFill>
                        <a:latin typeface="Cambria Math" charset="0"/>
                      </a:rPr>
                      <m:t>=1. </m:t>
                    </m:r>
                  </m:oMath>
                </a14:m>
                <a:endParaRPr lang="en-US" sz="28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52400" y="4796870"/>
                <a:ext cx="8991600" cy="954107"/>
              </a:xfrm>
              <a:prstGeom prst="rect">
                <a:avLst/>
              </a:prstGeom>
              <a:blipFill rotWithShape="0">
                <a:blip r:embed="rId8"/>
                <a:stretch>
                  <a:fillRect l="-1356" t="-6410" b="-17949"/>
                </a:stretch>
              </a:blipFill>
            </p:spPr>
            <p:txBody>
              <a:bodyPr/>
              <a:lstStyle/>
              <a:p>
                <a:r>
                  <a:rPr lang="en-US">
                    <a:noFill/>
                  </a:rPr>
                  <a:t> </a:t>
                </a:r>
              </a:p>
            </p:txBody>
          </p:sp>
        </mc:Fallback>
      </mc:AlternateContent>
    </p:spTree>
    <p:extLst>
      <p:ext uri="{BB962C8B-B14F-4D97-AF65-F5344CB8AC3E}">
        <p14:creationId xmlns:p14="http://schemas.microsoft.com/office/powerpoint/2010/main" val="105779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896" y="-160801"/>
            <a:ext cx="8229600" cy="1143000"/>
          </a:xfrm>
        </p:spPr>
        <p:txBody>
          <a:bodyPr/>
          <a:lstStyle/>
          <a:p>
            <a:r>
              <a:rPr lang="en-US" dirty="0" smtClean="0"/>
              <a:t>FLM Construction -1/3 </a:t>
            </a:r>
            <a:endParaRPr lang="en-US" dirty="0"/>
          </a:p>
        </p:txBody>
      </p:sp>
      <p:sp>
        <p:nvSpPr>
          <p:cNvPr id="3" name="TextBox 2"/>
          <p:cNvSpPr txBox="1"/>
          <p:nvPr/>
        </p:nvSpPr>
        <p:spPr>
          <a:xfrm>
            <a:off x="240296" y="806112"/>
            <a:ext cx="8686800" cy="954107"/>
          </a:xfrm>
          <a:prstGeom prst="rect">
            <a:avLst/>
          </a:prstGeom>
          <a:noFill/>
        </p:spPr>
        <p:txBody>
          <a:bodyPr wrap="square" rtlCol="0">
            <a:spAutoFit/>
          </a:bodyPr>
          <a:lstStyle/>
          <a:p>
            <a:r>
              <a:rPr lang="en-US" sz="2800" dirty="0" smtClean="0">
                <a:solidFill>
                  <a:srgbClr val="0033CC"/>
                </a:solidFill>
              </a:rPr>
              <a:t>String theory compactification of chiral bosonic string on a torus: </a:t>
            </a:r>
            <a:endParaRPr lang="en-US" sz="2800" dirty="0">
              <a:solidFill>
                <a:srgbClr val="0033CC"/>
              </a:solidFill>
            </a:endParaRPr>
          </a:p>
        </p:txBody>
      </p:sp>
      <p:sp>
        <p:nvSpPr>
          <p:cNvPr id="9" name="TextBox 8"/>
          <p:cNvSpPr txBox="1"/>
          <p:nvPr/>
        </p:nvSpPr>
        <p:spPr>
          <a:xfrm>
            <a:off x="447796" y="3678626"/>
            <a:ext cx="3277421" cy="954107"/>
          </a:xfrm>
          <a:prstGeom prst="rect">
            <a:avLst/>
          </a:prstGeom>
          <a:noFill/>
        </p:spPr>
        <p:txBody>
          <a:bodyPr wrap="square" rtlCol="0">
            <a:spAutoFit/>
          </a:bodyPr>
          <a:lstStyle/>
          <a:p>
            <a:r>
              <a:rPr lang="en-US" sz="2800" dirty="0" smtClean="0">
                <a:solidFill>
                  <a:srgbClr val="7030A0"/>
                </a:solidFill>
              </a:rPr>
              <a:t>OPE of conformal fields form a VOA: </a:t>
            </a:r>
            <a:endParaRPr lang="en-US" sz="2800" dirty="0">
              <a:solidFill>
                <a:srgbClr val="7030A0"/>
              </a:solidFill>
            </a:endParaRPr>
          </a:p>
        </p:txBody>
      </p:sp>
      <p:grpSp>
        <p:nvGrpSpPr>
          <p:cNvPr id="13" name="Group 12"/>
          <p:cNvGrpSpPr/>
          <p:nvPr/>
        </p:nvGrpSpPr>
        <p:grpSpPr>
          <a:xfrm>
            <a:off x="263566" y="4978162"/>
            <a:ext cx="1439248" cy="1230530"/>
            <a:chOff x="297219" y="1162023"/>
            <a:chExt cx="1659296" cy="1630278"/>
          </a:xfrm>
        </p:grpSpPr>
        <p:sp>
          <p:nvSpPr>
            <p:cNvPr id="14" name="Rectangle 13"/>
            <p:cNvSpPr/>
            <p:nvPr/>
          </p:nvSpPr>
          <p:spPr>
            <a:xfrm>
              <a:off x="813515" y="1162023"/>
              <a:ext cx="1143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30744" y="2145970"/>
              <a:ext cx="533400" cy="646331"/>
            </a:xfrm>
            <a:prstGeom prst="rect">
              <a:avLst/>
            </a:prstGeom>
            <a:noFill/>
          </p:spPr>
          <p:txBody>
            <a:bodyPr wrap="square" rtlCol="0">
              <a:spAutoFit/>
            </a:bodyPr>
            <a:lstStyle/>
            <a:p>
              <a:r>
                <a:rPr lang="en-US" sz="3600" smtClean="0">
                  <a:solidFill>
                    <a:srgbClr val="FF0000"/>
                  </a:solidFill>
                </a:rPr>
                <a:t>1</a:t>
              </a:r>
              <a:endParaRPr lang="en-US" sz="3600">
                <a:solidFill>
                  <a:srgbClr val="FF0000"/>
                </a:solidFill>
              </a:endParaRPr>
            </a:p>
          </p:txBody>
        </p:sp>
        <p:sp>
          <p:nvSpPr>
            <p:cNvPr id="17" name="TextBox 16"/>
            <p:cNvSpPr txBox="1"/>
            <p:nvPr/>
          </p:nvSpPr>
          <p:spPr>
            <a:xfrm>
              <a:off x="297219" y="1302043"/>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grpSp>
      <p:grpSp>
        <p:nvGrpSpPr>
          <p:cNvPr id="15" name="Group 14"/>
          <p:cNvGrpSpPr/>
          <p:nvPr/>
        </p:nvGrpSpPr>
        <p:grpSpPr>
          <a:xfrm>
            <a:off x="5943599" y="4018983"/>
            <a:ext cx="2491239" cy="2457911"/>
            <a:chOff x="5955603" y="4129238"/>
            <a:chExt cx="2491239" cy="2457911"/>
          </a:xfrm>
        </p:grpSpPr>
        <p:pic>
          <p:nvPicPr>
            <p:cNvPr id="22" name="Picture 21"/>
            <p:cNvPicPr>
              <a:picLocks noChangeAspect="1"/>
            </p:cNvPicPr>
            <p:nvPr/>
          </p:nvPicPr>
          <p:blipFill>
            <a:blip r:embed="rId3"/>
            <a:stretch>
              <a:fillRect/>
            </a:stretch>
          </p:blipFill>
          <p:spPr>
            <a:xfrm>
              <a:off x="5955603" y="4615039"/>
              <a:ext cx="2491239" cy="1644218"/>
            </a:xfrm>
            <a:prstGeom prst="rect">
              <a:avLst/>
            </a:prstGeom>
          </p:spPr>
        </p:pic>
        <p:grpSp>
          <p:nvGrpSpPr>
            <p:cNvPr id="11" name="Group 10"/>
            <p:cNvGrpSpPr/>
            <p:nvPr/>
          </p:nvGrpSpPr>
          <p:grpSpPr>
            <a:xfrm>
              <a:off x="6330037" y="4129238"/>
              <a:ext cx="1792819" cy="2457911"/>
              <a:chOff x="6330037" y="4129238"/>
              <a:chExt cx="1792819" cy="2457911"/>
            </a:xfrm>
          </p:grpSpPr>
          <p:sp>
            <p:nvSpPr>
              <p:cNvPr id="23" name="Arc 22"/>
              <p:cNvSpPr/>
              <p:nvPr/>
            </p:nvSpPr>
            <p:spPr>
              <a:xfrm>
                <a:off x="7391400" y="5543281"/>
                <a:ext cx="469900" cy="487849"/>
              </a:xfrm>
              <a:prstGeom prst="arc">
                <a:avLst>
                  <a:gd name="adj1" fmla="val 16200000"/>
                  <a:gd name="adj2" fmla="val 4829939"/>
                </a:avLst>
              </a:prstGeom>
              <a:ln w="762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6330037" y="4855325"/>
                <a:ext cx="1742373" cy="986356"/>
              </a:xfrm>
              <a:custGeom>
                <a:avLst/>
                <a:gdLst>
                  <a:gd name="connsiteX0" fmla="*/ 793139 w 1742373"/>
                  <a:gd name="connsiteY0" fmla="*/ 978547 h 986356"/>
                  <a:gd name="connsiteX1" fmla="*/ 1542947 w 1742373"/>
                  <a:gd name="connsiteY1" fmla="*/ 896251 h 986356"/>
                  <a:gd name="connsiteX2" fmla="*/ 1689251 w 1742373"/>
                  <a:gd name="connsiteY2" fmla="*/ 338467 h 986356"/>
                  <a:gd name="connsiteX3" fmla="*/ 774851 w 1742373"/>
                  <a:gd name="connsiteY3" fmla="*/ 139 h 986356"/>
                  <a:gd name="connsiteX4" fmla="*/ 61619 w 1742373"/>
                  <a:gd name="connsiteY4" fmla="*/ 375043 h 986356"/>
                  <a:gd name="connsiteX5" fmla="*/ 134771 w 1742373"/>
                  <a:gd name="connsiteY5" fmla="*/ 923683 h 986356"/>
                  <a:gd name="connsiteX6" fmla="*/ 921155 w 1742373"/>
                  <a:gd name="connsiteY6" fmla="*/ 969403 h 986356"/>
                  <a:gd name="connsiteX7" fmla="*/ 921155 w 1742373"/>
                  <a:gd name="connsiteY7" fmla="*/ 969403 h 98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2373" h="986356">
                    <a:moveTo>
                      <a:pt x="793139" y="978547"/>
                    </a:moveTo>
                    <a:cubicBezTo>
                      <a:pt x="1093367" y="990739"/>
                      <a:pt x="1393595" y="1002931"/>
                      <a:pt x="1542947" y="896251"/>
                    </a:cubicBezTo>
                    <a:cubicBezTo>
                      <a:pt x="1692299" y="789571"/>
                      <a:pt x="1817267" y="487819"/>
                      <a:pt x="1689251" y="338467"/>
                    </a:cubicBezTo>
                    <a:cubicBezTo>
                      <a:pt x="1561235" y="189115"/>
                      <a:pt x="1046123" y="-5957"/>
                      <a:pt x="774851" y="139"/>
                    </a:cubicBezTo>
                    <a:cubicBezTo>
                      <a:pt x="503579" y="6235"/>
                      <a:pt x="168299" y="221119"/>
                      <a:pt x="61619" y="375043"/>
                    </a:cubicBezTo>
                    <a:cubicBezTo>
                      <a:pt x="-45061" y="528967"/>
                      <a:pt x="-8485" y="824623"/>
                      <a:pt x="134771" y="923683"/>
                    </a:cubicBezTo>
                    <a:cubicBezTo>
                      <a:pt x="278027" y="1022743"/>
                      <a:pt x="921155" y="969403"/>
                      <a:pt x="921155" y="969403"/>
                    </a:cubicBezTo>
                    <a:lnTo>
                      <a:pt x="921155" y="969403"/>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678356" y="6002374"/>
                <a:ext cx="444500" cy="584775"/>
              </a:xfrm>
              <a:prstGeom prst="rect">
                <a:avLst/>
              </a:prstGeom>
              <a:noFill/>
            </p:spPr>
            <p:txBody>
              <a:bodyPr wrap="square" rtlCol="0">
                <a:spAutoFit/>
              </a:bodyPr>
              <a:lstStyle/>
              <a:p>
                <a:r>
                  <a:rPr lang="en-US" sz="3200" smtClean="0"/>
                  <a:t>1</a:t>
                </a:r>
                <a:endParaRPr lang="en-US" sz="3200"/>
              </a:p>
            </p:txBody>
          </p:sp>
          <p:sp>
            <p:nvSpPr>
              <p:cNvPr id="26" name="TextBox 25"/>
              <p:cNvSpPr txBox="1"/>
              <p:nvPr/>
            </p:nvSpPr>
            <p:spPr>
              <a:xfrm>
                <a:off x="7114947" y="4129238"/>
                <a:ext cx="457200" cy="769441"/>
              </a:xfrm>
              <a:prstGeom prst="rect">
                <a:avLst/>
              </a:prstGeom>
              <a:noFill/>
            </p:spPr>
            <p:txBody>
              <a:bodyPr wrap="square" rtlCol="0">
                <a:spAutoFit/>
              </a:bodyPr>
              <a:lstStyle/>
              <a:p>
                <a:r>
                  <a:rPr lang="en-US" sz="4400" dirty="0" smtClean="0"/>
                  <a:t>g</a:t>
                </a:r>
                <a:endParaRPr lang="en-US" sz="4400" dirty="0"/>
              </a:p>
            </p:txBody>
          </p:sp>
        </p:grpSp>
      </p:grpSp>
      <p:sp>
        <p:nvSpPr>
          <p:cNvPr id="28" name="Right Arrow 27"/>
          <p:cNvSpPr/>
          <p:nvPr/>
        </p:nvSpPr>
        <p:spPr>
          <a:xfrm>
            <a:off x="1813074" y="6231486"/>
            <a:ext cx="1676400" cy="490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683826" y="6127805"/>
            <a:ext cx="2895600" cy="646331"/>
          </a:xfrm>
          <a:prstGeom prst="rect">
            <a:avLst/>
          </a:prstGeom>
          <a:noFill/>
        </p:spPr>
        <p:txBody>
          <a:bodyPr wrap="square" rtlCol="0">
            <a:spAutoFit/>
          </a:bodyPr>
          <a:lstStyle/>
          <a:p>
            <a:r>
              <a:rPr lang="en-US" sz="3600" dirty="0" smtClean="0">
                <a:solidFill>
                  <a:srgbClr val="0033CC"/>
                </a:solidFill>
              </a:rPr>
              <a:t>Modularity</a:t>
            </a:r>
            <a:endParaRPr lang="en-US" sz="3600" dirty="0">
              <a:solidFill>
                <a:srgbClr val="0033CC"/>
              </a:solidFill>
            </a:endParaRPr>
          </a:p>
        </p:txBody>
      </p:sp>
      <mc:AlternateContent xmlns:mc="http://schemas.openxmlformats.org/markup-compatibility/2006" xmlns:a14="http://schemas.microsoft.com/office/drawing/2010/main">
        <mc:Choice Requires="a14">
          <p:sp>
            <p:nvSpPr>
              <p:cNvPr id="33" name="TextBox 32"/>
              <p:cNvSpPr txBox="1"/>
              <p:nvPr/>
            </p:nvSpPr>
            <p:spPr>
              <a:xfrm>
                <a:off x="5257961" y="1633046"/>
                <a:ext cx="255905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charset="0"/>
                        </a:rPr>
                        <m:t>𝜇</m:t>
                      </m:r>
                      <m:r>
                        <a:rPr lang="en-US" sz="3200" b="0" i="1" smtClean="0">
                          <a:solidFill>
                            <a:srgbClr val="FF0000"/>
                          </a:solidFill>
                          <a:latin typeface="Cambria Math" charset="0"/>
                        </a:rPr>
                        <m:t>=0,…, 25</m:t>
                      </m:r>
                    </m:oMath>
                  </m:oMathPara>
                </a14:m>
                <a:endParaRPr lang="en-US" sz="2800" dirty="0">
                  <a:solidFill>
                    <a:srgbClr val="FF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257961" y="1633046"/>
                <a:ext cx="2559050" cy="58477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410280" y="2050950"/>
                <a:ext cx="225441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charset="0"/>
                        </a:rPr>
                        <m:t>𝑧</m:t>
                      </m:r>
                      <m:r>
                        <a:rPr lang="en-US" sz="3600" b="0" i="1" smtClean="0">
                          <a:solidFill>
                            <a:srgbClr val="FF0000"/>
                          </a:solidFill>
                          <a:latin typeface="Cambria Math" charset="0"/>
                        </a:rPr>
                        <m:t>=</m:t>
                      </m:r>
                      <m:r>
                        <a:rPr lang="en-US" sz="3600" b="0" i="1" smtClean="0">
                          <a:solidFill>
                            <a:srgbClr val="FF0000"/>
                          </a:solidFill>
                          <a:latin typeface="Cambria Math" charset="0"/>
                        </a:rPr>
                        <m:t>𝜎</m:t>
                      </m:r>
                      <m:r>
                        <a:rPr lang="en-US" sz="3600" b="0" i="1" smtClean="0">
                          <a:solidFill>
                            <a:srgbClr val="FF0000"/>
                          </a:solidFill>
                          <a:latin typeface="Cambria Math" charset="0"/>
                        </a:rPr>
                        <m:t>+</m:t>
                      </m:r>
                      <m:r>
                        <a:rPr lang="en-US" sz="3600" b="0" i="1" smtClean="0">
                          <a:solidFill>
                            <a:srgbClr val="FF0000"/>
                          </a:solidFill>
                          <a:latin typeface="Cambria Math" charset="0"/>
                        </a:rPr>
                        <m:t>𝜏</m:t>
                      </m:r>
                    </m:oMath>
                  </m:oMathPara>
                </a14:m>
                <a:endParaRPr lang="en-US" dirty="0">
                  <a:solidFill>
                    <a:srgbClr val="FF000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410280" y="2050950"/>
                <a:ext cx="2254411" cy="64633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702164" y="1414861"/>
                <a:ext cx="4708116" cy="14366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a:rPr>
                          </m:ctrlPr>
                        </m:sSubPr>
                        <m:e>
                          <m:r>
                            <a:rPr lang="en-US" sz="3600" b="0" i="1" smtClean="0">
                              <a:solidFill>
                                <a:srgbClr val="FF0000"/>
                              </a:solidFill>
                              <a:latin typeface="Cambria Math" charset="0"/>
                            </a:rPr>
                            <m:t>𝜕</m:t>
                          </m:r>
                        </m:e>
                        <m:sub>
                          <m:r>
                            <a:rPr lang="en-US" sz="3600" b="0" i="1" smtClean="0">
                              <a:solidFill>
                                <a:srgbClr val="FF0000"/>
                              </a:solidFill>
                              <a:latin typeface="Cambria Math" charset="0"/>
                            </a:rPr>
                            <m:t>𝑧</m:t>
                          </m:r>
                        </m:sub>
                      </m:sSub>
                      <m:sSup>
                        <m:sSupPr>
                          <m:ctrlPr>
                            <a:rPr lang="en-US" sz="3600" b="0" i="1" smtClean="0">
                              <a:solidFill>
                                <a:srgbClr val="FF0000"/>
                              </a:solidFill>
                              <a:latin typeface="Cambria Math"/>
                            </a:rPr>
                          </m:ctrlPr>
                        </m:sSupPr>
                        <m:e>
                          <m:r>
                            <a:rPr lang="en-US" sz="3600" b="0" i="1" smtClean="0">
                              <a:solidFill>
                                <a:srgbClr val="FF0000"/>
                              </a:solidFill>
                              <a:latin typeface="Cambria Math" charset="0"/>
                            </a:rPr>
                            <m:t>𝑥</m:t>
                          </m:r>
                        </m:e>
                        <m:sup>
                          <m:r>
                            <a:rPr lang="en-US" sz="3600" b="0" i="1" smtClean="0">
                              <a:solidFill>
                                <a:srgbClr val="FF0000"/>
                              </a:solidFill>
                              <a:latin typeface="Cambria Math" charset="0"/>
                            </a:rPr>
                            <m:t>𝜇</m:t>
                          </m:r>
                        </m:sup>
                      </m:sSup>
                      <m:r>
                        <a:rPr lang="en-US" sz="3600" b="0" i="1" smtClean="0">
                          <a:solidFill>
                            <a:srgbClr val="FF0000"/>
                          </a:solidFill>
                          <a:latin typeface="Cambria Math" charset="0"/>
                        </a:rPr>
                        <m:t>=−</m:t>
                      </m:r>
                      <m:r>
                        <a:rPr lang="en-US" sz="3600" b="0" i="1" smtClean="0">
                          <a:solidFill>
                            <a:srgbClr val="FF0000"/>
                          </a:solidFill>
                          <a:latin typeface="Cambria Math" charset="0"/>
                        </a:rPr>
                        <m:t>𝑖</m:t>
                      </m:r>
                      <m:r>
                        <a:rPr lang="en-US" sz="3600" b="0" i="1" smtClean="0">
                          <a:solidFill>
                            <a:srgbClr val="FF0000"/>
                          </a:solidFill>
                          <a:latin typeface="Cambria Math" charset="0"/>
                        </a:rPr>
                        <m:t> </m:t>
                      </m:r>
                      <m:nary>
                        <m:naryPr>
                          <m:chr m:val="∑"/>
                          <m:supHide m:val="on"/>
                          <m:ctrlPr>
                            <a:rPr lang="en-US" sz="3600" b="0" i="1" smtClean="0">
                              <a:solidFill>
                                <a:srgbClr val="FF0000"/>
                              </a:solidFill>
                              <a:latin typeface="Cambria Math"/>
                            </a:rPr>
                          </m:ctrlPr>
                        </m:naryPr>
                        <m:sub>
                          <m:r>
                            <a:rPr lang="en-US" sz="3600" b="0" i="1" smtClean="0">
                              <a:solidFill>
                                <a:srgbClr val="FF0000"/>
                              </a:solidFill>
                              <a:latin typeface="Cambria Math" charset="0"/>
                            </a:rPr>
                            <m:t>𝑛</m:t>
                          </m:r>
                        </m:sub>
                        <m:sup/>
                        <m:e>
                          <m:sSubSup>
                            <m:sSubSupPr>
                              <m:ctrlPr>
                                <a:rPr lang="en-US" sz="3600" b="0" i="1" smtClean="0">
                                  <a:solidFill>
                                    <a:srgbClr val="FF0000"/>
                                  </a:solidFill>
                                  <a:latin typeface="Cambria Math"/>
                                </a:rPr>
                              </m:ctrlPr>
                            </m:sSubSupPr>
                            <m:e>
                              <m:r>
                                <a:rPr lang="en-US" sz="3600" b="0" i="1" smtClean="0">
                                  <a:solidFill>
                                    <a:srgbClr val="FF0000"/>
                                  </a:solidFill>
                                  <a:latin typeface="Cambria Math" charset="0"/>
                                </a:rPr>
                                <m:t>𝛼</m:t>
                              </m:r>
                            </m:e>
                            <m:sub>
                              <m:r>
                                <a:rPr lang="en-US" sz="3600" b="0" i="1" smtClean="0">
                                  <a:solidFill>
                                    <a:srgbClr val="FF0000"/>
                                  </a:solidFill>
                                  <a:latin typeface="Cambria Math" charset="0"/>
                                </a:rPr>
                                <m:t>𝑛</m:t>
                              </m:r>
                            </m:sub>
                            <m:sup>
                              <m:r>
                                <a:rPr lang="en-US" sz="3600" b="0" i="1" smtClean="0">
                                  <a:solidFill>
                                    <a:srgbClr val="FF0000"/>
                                  </a:solidFill>
                                  <a:latin typeface="Cambria Math" charset="0"/>
                                </a:rPr>
                                <m:t>𝜇</m:t>
                              </m:r>
                            </m:sup>
                          </m:sSubSup>
                          <m:sSup>
                            <m:sSupPr>
                              <m:ctrlPr>
                                <a:rPr lang="en-US" sz="3600" b="0" i="1" smtClean="0">
                                  <a:solidFill>
                                    <a:srgbClr val="FF0000"/>
                                  </a:solidFill>
                                  <a:latin typeface="Cambria Math"/>
                                </a:rPr>
                              </m:ctrlPr>
                            </m:sSupPr>
                            <m:e>
                              <m:r>
                                <a:rPr lang="en-US" sz="3600" b="0" i="1" smtClean="0">
                                  <a:solidFill>
                                    <a:srgbClr val="FF0000"/>
                                  </a:solidFill>
                                  <a:latin typeface="Cambria Math" charset="0"/>
                                </a:rPr>
                                <m:t>𝑒</m:t>
                              </m:r>
                            </m:e>
                            <m:sup>
                              <m:r>
                                <a:rPr lang="en-US" sz="3600" b="0" i="1" smtClean="0">
                                  <a:solidFill>
                                    <a:srgbClr val="FF0000"/>
                                  </a:solidFill>
                                  <a:latin typeface="Cambria Math" charset="0"/>
                                </a:rPr>
                                <m:t>𝑖𝑛𝑧</m:t>
                              </m:r>
                            </m:sup>
                          </m:sSup>
                        </m:e>
                      </m:nary>
                    </m:oMath>
                  </m:oMathPara>
                </a14:m>
                <a:endParaRPr lang="en-US" sz="3600" dirty="0">
                  <a:solidFill>
                    <a:srgbClr val="FF000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02164" y="1414861"/>
                <a:ext cx="4708116" cy="143661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28292" y="2804555"/>
                <a:ext cx="4407904" cy="578685"/>
              </a:xfrm>
              <a:prstGeom prst="rect">
                <a:avLst/>
              </a:prstGeom>
              <a:noFill/>
            </p:spPr>
            <p:txBody>
              <a:bodyPr wrap="square" rtlCol="0">
                <a:spAutoFit/>
              </a:bodyPr>
              <a:lstStyle/>
              <a:p>
                <a14:m>
                  <m:oMath xmlns:m="http://schemas.openxmlformats.org/officeDocument/2006/math">
                    <m:d>
                      <m:dPr>
                        <m:begChr m:val="["/>
                        <m:endChr m:val="]"/>
                        <m:ctrlPr>
                          <a:rPr lang="en-US" sz="2800" b="0" i="1" smtClean="0">
                            <a:solidFill>
                              <a:srgbClr val="FF0000"/>
                            </a:solidFill>
                            <a:latin typeface="Cambria Math"/>
                          </a:rPr>
                        </m:ctrlPr>
                      </m:dPr>
                      <m:e>
                        <m:sSubSup>
                          <m:sSubSupPr>
                            <m:ctrlPr>
                              <a:rPr lang="en-US" sz="2800" b="0" i="1" smtClean="0">
                                <a:solidFill>
                                  <a:srgbClr val="FF0000"/>
                                </a:solidFill>
                                <a:latin typeface="Cambria Math"/>
                              </a:rPr>
                            </m:ctrlPr>
                          </m:sSubSupPr>
                          <m:e>
                            <m:r>
                              <a:rPr lang="en-US" sz="2800" b="0" i="1" smtClean="0">
                                <a:solidFill>
                                  <a:srgbClr val="FF0000"/>
                                </a:solidFill>
                                <a:latin typeface="Cambria Math" charset="0"/>
                              </a:rPr>
                              <m:t>𝛼</m:t>
                            </m:r>
                          </m:e>
                          <m:sub>
                            <m:r>
                              <a:rPr lang="en-US" sz="2800" b="0" i="1" smtClean="0">
                                <a:solidFill>
                                  <a:srgbClr val="FF0000"/>
                                </a:solidFill>
                                <a:latin typeface="Cambria Math" charset="0"/>
                              </a:rPr>
                              <m:t>𝑛</m:t>
                            </m:r>
                          </m:sub>
                          <m:sup>
                            <m:r>
                              <a:rPr lang="en-US" sz="2800" b="0" i="1" smtClean="0">
                                <a:solidFill>
                                  <a:srgbClr val="FF0000"/>
                                </a:solidFill>
                                <a:latin typeface="Cambria Math" charset="0"/>
                              </a:rPr>
                              <m:t>𝜇</m:t>
                            </m:r>
                          </m:sup>
                        </m:sSubSup>
                        <m:r>
                          <a:rPr lang="en-US" sz="2800" b="0" i="1" smtClean="0">
                            <a:solidFill>
                              <a:srgbClr val="FF0000"/>
                            </a:solidFill>
                            <a:latin typeface="Cambria Math" charset="0"/>
                          </a:rPr>
                          <m:t>, </m:t>
                        </m:r>
                        <m:sSubSup>
                          <m:sSubSupPr>
                            <m:ctrlPr>
                              <a:rPr lang="en-US" sz="2800" b="0" i="1" smtClean="0">
                                <a:solidFill>
                                  <a:srgbClr val="FF0000"/>
                                </a:solidFill>
                                <a:latin typeface="Cambria Math"/>
                              </a:rPr>
                            </m:ctrlPr>
                          </m:sSubSupPr>
                          <m:e>
                            <m:r>
                              <a:rPr lang="en-US" sz="2800" b="0" i="1" smtClean="0">
                                <a:solidFill>
                                  <a:srgbClr val="FF0000"/>
                                </a:solidFill>
                                <a:latin typeface="Cambria Math" charset="0"/>
                              </a:rPr>
                              <m:t>𝛼</m:t>
                            </m:r>
                          </m:e>
                          <m:sub>
                            <m:r>
                              <a:rPr lang="en-US" sz="2800" b="0" i="1" smtClean="0">
                                <a:solidFill>
                                  <a:srgbClr val="FF0000"/>
                                </a:solidFill>
                                <a:latin typeface="Cambria Math" charset="0"/>
                              </a:rPr>
                              <m:t>𝑚</m:t>
                            </m:r>
                          </m:sub>
                          <m:sup>
                            <m:r>
                              <a:rPr lang="en-US" sz="2800" b="0" i="1" smtClean="0">
                                <a:solidFill>
                                  <a:srgbClr val="FF0000"/>
                                </a:solidFill>
                                <a:latin typeface="Cambria Math" charset="0"/>
                              </a:rPr>
                              <m:t>𝜈</m:t>
                            </m:r>
                          </m:sup>
                        </m:sSubSup>
                      </m:e>
                    </m:d>
                  </m:oMath>
                </a14:m>
                <a:r>
                  <a:rPr lang="en-US" sz="2800" dirty="0" smtClean="0">
                    <a:solidFill>
                      <a:srgbClr val="FF0000"/>
                    </a:solidFill>
                  </a:rPr>
                  <a:t>=</a:t>
                </a:r>
                <a14:m>
                  <m:oMath xmlns:m="http://schemas.openxmlformats.org/officeDocument/2006/math">
                    <m:r>
                      <a:rPr lang="en-US" sz="2800" b="0" i="1" dirty="0" smtClean="0">
                        <a:solidFill>
                          <a:srgbClr val="FF0000"/>
                        </a:solidFill>
                        <a:latin typeface="Cambria Math" charset="0"/>
                      </a:rPr>
                      <m:t>𝑛</m:t>
                    </m:r>
                    <m:sSup>
                      <m:sSupPr>
                        <m:ctrlPr>
                          <a:rPr lang="en-US" sz="2800" b="0" i="1" dirty="0" smtClean="0">
                            <a:solidFill>
                              <a:srgbClr val="FF0000"/>
                            </a:solidFill>
                            <a:latin typeface="Cambria Math"/>
                          </a:rPr>
                        </m:ctrlPr>
                      </m:sSupPr>
                      <m:e>
                        <m:r>
                          <a:rPr lang="en-US" sz="2800" b="0" i="1" dirty="0" smtClean="0">
                            <a:solidFill>
                              <a:srgbClr val="FF0000"/>
                            </a:solidFill>
                            <a:latin typeface="Cambria Math" charset="0"/>
                          </a:rPr>
                          <m:t>𝜂</m:t>
                        </m:r>
                      </m:e>
                      <m:sup>
                        <m:r>
                          <a:rPr lang="en-US" sz="2800" b="0" i="1" dirty="0" smtClean="0">
                            <a:solidFill>
                              <a:srgbClr val="FF0000"/>
                            </a:solidFill>
                            <a:latin typeface="Cambria Math" charset="0"/>
                          </a:rPr>
                          <m:t>𝜇𝜈</m:t>
                        </m:r>
                      </m:sup>
                    </m:sSup>
                    <m:sSub>
                      <m:sSubPr>
                        <m:ctrlPr>
                          <a:rPr lang="en-US" sz="2800" b="0" i="1" dirty="0" smtClean="0">
                            <a:solidFill>
                              <a:srgbClr val="FF0000"/>
                            </a:solidFill>
                            <a:latin typeface="Cambria Math"/>
                          </a:rPr>
                        </m:ctrlPr>
                      </m:sSubPr>
                      <m:e>
                        <m:r>
                          <a:rPr lang="en-US" sz="2800" b="0" i="1" dirty="0" smtClean="0">
                            <a:solidFill>
                              <a:srgbClr val="FF0000"/>
                            </a:solidFill>
                            <a:latin typeface="Cambria Math" charset="0"/>
                          </a:rPr>
                          <m:t>𝛿</m:t>
                        </m:r>
                      </m:e>
                      <m:sub>
                        <m:r>
                          <a:rPr lang="en-US" sz="2800" b="0" i="1" dirty="0" smtClean="0">
                            <a:solidFill>
                              <a:srgbClr val="FF0000"/>
                            </a:solidFill>
                            <a:latin typeface="Cambria Math" charset="0"/>
                          </a:rPr>
                          <m:t>𝑛</m:t>
                        </m:r>
                        <m:r>
                          <a:rPr lang="en-US" sz="2800" b="0" i="1" dirty="0" smtClean="0">
                            <a:solidFill>
                              <a:srgbClr val="FF0000"/>
                            </a:solidFill>
                            <a:latin typeface="Cambria Math" charset="0"/>
                          </a:rPr>
                          <m:t>+</m:t>
                        </m:r>
                        <m:r>
                          <a:rPr lang="en-US" sz="2800" b="0" i="1" dirty="0" smtClean="0">
                            <a:solidFill>
                              <a:srgbClr val="FF0000"/>
                            </a:solidFill>
                            <a:latin typeface="Cambria Math" charset="0"/>
                          </a:rPr>
                          <m:t>𝑚</m:t>
                        </m:r>
                        <m:r>
                          <a:rPr lang="en-US" sz="2800" b="0" i="1" dirty="0" smtClean="0">
                            <a:solidFill>
                              <a:srgbClr val="FF0000"/>
                            </a:solidFill>
                            <a:latin typeface="Cambria Math" charset="0"/>
                          </a:rPr>
                          <m:t>,0</m:t>
                        </m:r>
                      </m:sub>
                    </m:sSub>
                  </m:oMath>
                </a14:m>
                <a:r>
                  <a:rPr lang="en-US" sz="2800" dirty="0" smtClean="0">
                    <a:solidFill>
                      <a:srgbClr val="FF0000"/>
                    </a:solidFill>
                  </a:rPr>
                  <a:t> </a:t>
                </a:r>
                <a:endParaRPr lang="en-US" sz="28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928292" y="2804555"/>
                <a:ext cx="4407904" cy="578685"/>
              </a:xfrm>
              <a:prstGeom prst="rect">
                <a:avLst/>
              </a:prstGeom>
              <a:blipFill rotWithShape="0">
                <a:blip r:embed="rId7"/>
                <a:stretch>
                  <a:fillRect t="-4211" b="-2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588115" y="2820015"/>
                <a:ext cx="3581400" cy="6341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3200" b="0" i="1" smtClean="0">
                              <a:solidFill>
                                <a:srgbClr val="FF0000"/>
                              </a:solidFill>
                              <a:latin typeface="Cambria Math"/>
                            </a:rPr>
                          </m:ctrlPr>
                        </m:sSubSupPr>
                        <m:e>
                          <m:r>
                            <a:rPr lang="en-US" sz="3200" b="0" i="1" smtClean="0">
                              <a:solidFill>
                                <a:srgbClr val="FF0000"/>
                              </a:solidFill>
                              <a:latin typeface="Cambria Math" charset="0"/>
                            </a:rPr>
                            <m:t>𝛼</m:t>
                          </m:r>
                        </m:e>
                        <m:sub>
                          <m:r>
                            <a:rPr lang="en-US" sz="3200" b="0" i="1" smtClean="0">
                              <a:solidFill>
                                <a:srgbClr val="FF0000"/>
                              </a:solidFill>
                              <a:latin typeface="Cambria Math" charset="0"/>
                            </a:rPr>
                            <m:t>0</m:t>
                          </m:r>
                        </m:sub>
                        <m:sup>
                          <m:r>
                            <a:rPr lang="en-US" sz="3200" b="0" i="1" smtClean="0">
                              <a:solidFill>
                                <a:srgbClr val="FF0000"/>
                              </a:solidFill>
                              <a:latin typeface="Cambria Math" charset="0"/>
                            </a:rPr>
                            <m:t>𝜇</m:t>
                          </m:r>
                        </m:sup>
                      </m:sSubSup>
                      <m:r>
                        <a:rPr lang="en-US" sz="3200" b="0" i="1" smtClean="0">
                          <a:solidFill>
                            <a:srgbClr val="FF0000"/>
                          </a:solidFill>
                          <a:latin typeface="Cambria Math" charset="0"/>
                        </a:rPr>
                        <m:t>=</m:t>
                      </m:r>
                      <m:sSup>
                        <m:sSupPr>
                          <m:ctrlPr>
                            <a:rPr lang="en-US" sz="3200" b="0" i="1" smtClean="0">
                              <a:solidFill>
                                <a:srgbClr val="FF0000"/>
                              </a:solidFill>
                              <a:latin typeface="Cambria Math"/>
                            </a:rPr>
                          </m:ctrlPr>
                        </m:sSupPr>
                        <m:e>
                          <m:r>
                            <a:rPr lang="en-US" sz="3200" b="0" i="1" smtClean="0">
                              <a:solidFill>
                                <a:srgbClr val="FF0000"/>
                              </a:solidFill>
                              <a:latin typeface="Cambria Math" charset="0"/>
                            </a:rPr>
                            <m:t>𝑝</m:t>
                          </m:r>
                        </m:e>
                        <m:sup>
                          <m:r>
                            <a:rPr lang="en-US" sz="3200" b="0" i="1" smtClean="0">
                              <a:solidFill>
                                <a:srgbClr val="FF0000"/>
                              </a:solidFill>
                              <a:latin typeface="Cambria Math" charset="0"/>
                            </a:rPr>
                            <m:t>𝜇</m:t>
                          </m:r>
                        </m:sup>
                      </m:sSup>
                      <m:r>
                        <a:rPr lang="en-US" sz="3200" b="0" i="1" smtClean="0">
                          <a:solidFill>
                            <a:srgbClr val="FF0000"/>
                          </a:solidFill>
                          <a:latin typeface="Cambria Math" charset="0"/>
                        </a:rPr>
                        <m:t>∈</m:t>
                      </m:r>
                      <m:r>
                        <m:rPr>
                          <m:sty m:val="p"/>
                        </m:rPr>
                        <a:rPr lang="en-US" sz="3200" b="0" i="0" smtClean="0">
                          <a:solidFill>
                            <a:srgbClr val="FF0000"/>
                          </a:solidFill>
                          <a:latin typeface="Cambria Math" charset="0"/>
                        </a:rPr>
                        <m:t>Λ</m:t>
                      </m:r>
                      <m:r>
                        <a:rPr lang="en-US" sz="3200" b="0" i="1" smtClean="0">
                          <a:solidFill>
                            <a:srgbClr val="FF0000"/>
                          </a:solidFill>
                          <a:latin typeface="Cambria Math" charset="0"/>
                        </a:rPr>
                        <m:t>⊕</m:t>
                      </m:r>
                      <m:r>
                        <a:rPr lang="en-US" sz="3200" b="0" i="1" smtClean="0">
                          <a:solidFill>
                            <a:srgbClr val="FF0000"/>
                          </a:solidFill>
                          <a:latin typeface="Cambria Math" charset="0"/>
                        </a:rPr>
                        <m:t>𝑈</m:t>
                      </m:r>
                    </m:oMath>
                  </m:oMathPara>
                </a14:m>
                <a:endParaRPr lang="en-US" sz="3200"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88115" y="2820015"/>
                <a:ext cx="3581400" cy="63414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399071" y="3786889"/>
                <a:ext cx="3124200" cy="7278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7030A0"/>
                          </a:solidFill>
                          <a:latin typeface="Cambria Math" charset="0"/>
                        </a:rPr>
                        <m:t>℘</m:t>
                      </m:r>
                      <m:d>
                        <m:dPr>
                          <m:ctrlPr>
                            <a:rPr lang="en-US" sz="4000" b="0" i="1" smtClean="0">
                              <a:solidFill>
                                <a:srgbClr val="7030A0"/>
                              </a:solidFill>
                              <a:latin typeface="Cambria Math"/>
                            </a:rPr>
                          </m:ctrlPr>
                        </m:dPr>
                        <m:e>
                          <m:sSup>
                            <m:sSupPr>
                              <m:ctrlPr>
                                <a:rPr lang="en-US" sz="4000" b="0" i="1" smtClean="0">
                                  <a:solidFill>
                                    <a:srgbClr val="7030A0"/>
                                  </a:solidFill>
                                  <a:latin typeface="Cambria Math"/>
                                </a:rPr>
                              </m:ctrlPr>
                            </m:sSupPr>
                            <m:e>
                              <m:r>
                                <a:rPr lang="en-US" sz="4000" b="0" i="1" smtClean="0">
                                  <a:solidFill>
                                    <a:srgbClr val="7030A0"/>
                                  </a:solidFill>
                                  <a:latin typeface="Cambria Math" charset="0"/>
                                </a:rPr>
                                <m:t>𝜕</m:t>
                              </m:r>
                            </m:e>
                            <m:sup>
                              <m:r>
                                <a:rPr lang="en-US" sz="4000" b="0" i="1" smtClean="0">
                                  <a:solidFill>
                                    <a:srgbClr val="7030A0"/>
                                  </a:solidFill>
                                  <a:latin typeface="Cambria Math" charset="0"/>
                                </a:rPr>
                                <m:t>∗</m:t>
                              </m:r>
                            </m:sup>
                          </m:sSup>
                          <m:r>
                            <a:rPr lang="en-US" sz="4000" b="0" i="1" smtClean="0">
                              <a:solidFill>
                                <a:srgbClr val="7030A0"/>
                              </a:solidFill>
                              <a:latin typeface="Cambria Math" charset="0"/>
                            </a:rPr>
                            <m:t>𝑥</m:t>
                          </m:r>
                        </m:e>
                      </m:d>
                      <m:sSup>
                        <m:sSupPr>
                          <m:ctrlPr>
                            <a:rPr lang="en-US" sz="4000" b="0" i="1" smtClean="0">
                              <a:solidFill>
                                <a:srgbClr val="7030A0"/>
                              </a:solidFill>
                              <a:latin typeface="Cambria Math"/>
                            </a:rPr>
                          </m:ctrlPr>
                        </m:sSupPr>
                        <m:e>
                          <m:r>
                            <a:rPr lang="en-US" sz="4000" b="0" i="1" smtClean="0">
                              <a:solidFill>
                                <a:srgbClr val="7030A0"/>
                              </a:solidFill>
                              <a:latin typeface="Cambria Math" charset="0"/>
                            </a:rPr>
                            <m:t>𝑒</m:t>
                          </m:r>
                        </m:e>
                        <m:sup>
                          <m:r>
                            <a:rPr lang="en-US" sz="4000" b="0" i="1" smtClean="0">
                              <a:solidFill>
                                <a:srgbClr val="7030A0"/>
                              </a:solidFill>
                              <a:latin typeface="Cambria Math" charset="0"/>
                            </a:rPr>
                            <m:t>𝑖</m:t>
                          </m:r>
                          <m:r>
                            <a:rPr lang="en-US" sz="4000" b="0" i="1" smtClean="0">
                              <a:solidFill>
                                <a:srgbClr val="7030A0"/>
                              </a:solidFill>
                              <a:latin typeface="Cambria Math" charset="0"/>
                            </a:rPr>
                            <m:t> </m:t>
                          </m:r>
                          <m:r>
                            <a:rPr lang="en-US" sz="4000" b="0" i="1" smtClean="0">
                              <a:solidFill>
                                <a:srgbClr val="7030A0"/>
                              </a:solidFill>
                              <a:latin typeface="Cambria Math" charset="0"/>
                            </a:rPr>
                            <m:t>𝑝</m:t>
                          </m:r>
                          <m:r>
                            <a:rPr lang="en-US" sz="4000" b="0" i="1" smtClean="0">
                              <a:solidFill>
                                <a:srgbClr val="7030A0"/>
                              </a:solidFill>
                              <a:latin typeface="Cambria Math" charset="0"/>
                            </a:rPr>
                            <m:t>⋅</m:t>
                          </m:r>
                          <m:r>
                            <a:rPr lang="en-US" sz="4000" b="0" i="1" smtClean="0">
                              <a:solidFill>
                                <a:srgbClr val="7030A0"/>
                              </a:solidFill>
                              <a:latin typeface="Cambria Math" charset="0"/>
                            </a:rPr>
                            <m:t>𝑥</m:t>
                          </m:r>
                        </m:sup>
                      </m:sSup>
                      <m:r>
                        <a:rPr lang="en-US" sz="4000" b="0" i="1" smtClean="0">
                          <a:solidFill>
                            <a:srgbClr val="7030A0"/>
                          </a:solidFill>
                          <a:latin typeface="Cambria Math" charset="0"/>
                        </a:rPr>
                        <m:t> </m:t>
                      </m:r>
                    </m:oMath>
                  </m:oMathPara>
                </a14:m>
                <a:endParaRPr lang="en-US" sz="4000" dirty="0">
                  <a:solidFill>
                    <a:srgbClr val="7030A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399071" y="3786889"/>
                <a:ext cx="3124200" cy="72782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890031" y="4847444"/>
                <a:ext cx="4230263" cy="8509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0033CC"/>
                          </a:solidFill>
                          <a:latin typeface="Cambria Math" charset="0"/>
                        </a:rPr>
                        <m:t>:=</m:t>
                      </m:r>
                      <m:r>
                        <a:rPr lang="en-US" sz="3600" b="0" i="1" smtClean="0">
                          <a:solidFill>
                            <a:srgbClr val="0033CC"/>
                          </a:solidFill>
                          <a:latin typeface="Cambria Math" charset="0"/>
                        </a:rPr>
                        <m:t>𝑇</m:t>
                      </m:r>
                      <m:sSub>
                        <m:sSubPr>
                          <m:ctrlPr>
                            <a:rPr lang="en-US" sz="3600" b="0" i="1" smtClean="0">
                              <a:solidFill>
                                <a:srgbClr val="0033CC"/>
                              </a:solidFill>
                              <a:latin typeface="Cambria Math"/>
                            </a:rPr>
                          </m:ctrlPr>
                        </m:sSubPr>
                        <m:e>
                          <m:r>
                            <a:rPr lang="en-US" sz="3600" b="0" i="1" smtClean="0">
                              <a:solidFill>
                                <a:srgbClr val="0033CC"/>
                              </a:solidFill>
                              <a:latin typeface="Cambria Math" charset="0"/>
                            </a:rPr>
                            <m:t>𝑟</m:t>
                          </m:r>
                        </m:e>
                        <m:sub>
                          <m:r>
                            <a:rPr lang="en-US" sz="3600" b="0" i="1" smtClean="0">
                              <a:solidFill>
                                <a:srgbClr val="0033CC"/>
                              </a:solidFill>
                              <a:latin typeface="Cambria Math" charset="0"/>
                            </a:rPr>
                            <m:t>ℋ</m:t>
                          </m:r>
                        </m:sub>
                      </m:sSub>
                      <m:r>
                        <a:rPr lang="en-US" sz="3600" b="0" i="1" smtClean="0">
                          <a:solidFill>
                            <a:srgbClr val="0033CC"/>
                          </a:solidFill>
                          <a:latin typeface="Cambria Math" charset="0"/>
                        </a:rPr>
                        <m:t>𝑔</m:t>
                      </m:r>
                      <m:sSup>
                        <m:sSupPr>
                          <m:ctrlPr>
                            <a:rPr lang="en-US" sz="3600" b="0" i="1" smtClean="0">
                              <a:solidFill>
                                <a:srgbClr val="0033CC"/>
                              </a:solidFill>
                              <a:latin typeface="Cambria Math"/>
                            </a:rPr>
                          </m:ctrlPr>
                        </m:sSupPr>
                        <m:e>
                          <m:r>
                            <a:rPr lang="en-US" sz="3600" b="0" i="1" smtClean="0">
                              <a:solidFill>
                                <a:srgbClr val="0033CC"/>
                              </a:solidFill>
                              <a:latin typeface="Cambria Math" charset="0"/>
                            </a:rPr>
                            <m:t>𝑞</m:t>
                          </m:r>
                        </m:e>
                        <m:sup>
                          <m:sSub>
                            <m:sSubPr>
                              <m:ctrlPr>
                                <a:rPr lang="en-US" sz="3600" b="0" i="1" smtClean="0">
                                  <a:solidFill>
                                    <a:srgbClr val="0033CC"/>
                                  </a:solidFill>
                                  <a:latin typeface="Cambria Math"/>
                                </a:rPr>
                              </m:ctrlPr>
                            </m:sSubPr>
                            <m:e>
                              <m:r>
                                <a:rPr lang="en-US" sz="3600" b="0" i="1" smtClean="0">
                                  <a:solidFill>
                                    <a:srgbClr val="0033CC"/>
                                  </a:solidFill>
                                  <a:latin typeface="Cambria Math" charset="0"/>
                                </a:rPr>
                                <m:t>𝐿</m:t>
                              </m:r>
                            </m:e>
                            <m:sub>
                              <m:r>
                                <a:rPr lang="en-US" sz="3600" b="0" i="1" smtClean="0">
                                  <a:solidFill>
                                    <a:srgbClr val="0033CC"/>
                                  </a:solidFill>
                                  <a:latin typeface="Cambria Math" charset="0"/>
                                </a:rPr>
                                <m:t>0</m:t>
                              </m:r>
                            </m:sub>
                          </m:sSub>
                          <m:r>
                            <a:rPr lang="en-US" sz="3600" b="0" i="1" smtClean="0">
                              <a:solidFill>
                                <a:srgbClr val="0033CC"/>
                              </a:solidFill>
                              <a:latin typeface="Cambria Math" charset="0"/>
                            </a:rPr>
                            <m:t>−</m:t>
                          </m:r>
                          <m:f>
                            <m:fPr>
                              <m:ctrlPr>
                                <a:rPr lang="en-US" sz="3600" b="0" i="1" smtClean="0">
                                  <a:solidFill>
                                    <a:srgbClr val="0033CC"/>
                                  </a:solidFill>
                                  <a:latin typeface="Cambria Math"/>
                                </a:rPr>
                              </m:ctrlPr>
                            </m:fPr>
                            <m:num>
                              <m:r>
                                <a:rPr lang="en-US" sz="3600" b="0" i="1" smtClean="0">
                                  <a:solidFill>
                                    <a:srgbClr val="0033CC"/>
                                  </a:solidFill>
                                  <a:latin typeface="Cambria Math" charset="0"/>
                                </a:rPr>
                                <m:t>𝑐</m:t>
                              </m:r>
                            </m:num>
                            <m:den>
                              <m:r>
                                <a:rPr lang="en-US" sz="3600" b="0" i="1" smtClean="0">
                                  <a:solidFill>
                                    <a:srgbClr val="0033CC"/>
                                  </a:solidFill>
                                  <a:latin typeface="Cambria Math" charset="0"/>
                                </a:rPr>
                                <m:t>24</m:t>
                              </m:r>
                            </m:den>
                          </m:f>
                        </m:sup>
                      </m:sSup>
                      <m:r>
                        <a:rPr lang="en-US" sz="3600" b="0" i="1" smtClean="0">
                          <a:solidFill>
                            <a:srgbClr val="0033CC"/>
                          </a:solidFill>
                          <a:latin typeface="Cambria Math" charset="0"/>
                        </a:rPr>
                        <m:t> = </m:t>
                      </m:r>
                    </m:oMath>
                  </m:oMathPara>
                </a14:m>
                <a:endParaRPr lang="en-US" sz="3600" dirty="0">
                  <a:solidFill>
                    <a:srgbClr val="0033CC"/>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890031" y="4847444"/>
                <a:ext cx="4230263" cy="850939"/>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018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8" grpId="0" animBg="1"/>
      <p:bldP spid="32" grpId="0"/>
      <p:bldP spid="33" grpId="0"/>
      <p:bldP spid="34" grpId="0"/>
      <p:bldP spid="36" grpId="0"/>
      <p:bldP spid="5" grpId="0"/>
      <p:bldP spid="6"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178"/>
            <a:ext cx="8229600" cy="1143000"/>
          </a:xfrm>
        </p:spPr>
        <p:txBody>
          <a:bodyPr/>
          <a:lstStyle/>
          <a:p>
            <a:r>
              <a:rPr lang="en-US" dirty="0" smtClean="0"/>
              <a:t>FLM Construction – 2/3</a:t>
            </a:r>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857250" y="1772362"/>
                <a:ext cx="7429500" cy="584775"/>
              </a:xfrm>
              <a:prstGeom prst="rect">
                <a:avLst/>
              </a:prstGeom>
              <a:noFill/>
            </p:spPr>
            <p:txBody>
              <a:bodyPr wrap="square" rtlCol="0">
                <a:spAutoFit/>
              </a:bodyPr>
              <a:lstStyle/>
              <a:p>
                <a:r>
                  <a:rPr lang="en-US" sz="3200" dirty="0" smtClean="0">
                    <a:solidFill>
                      <a:srgbClr val="FF0000"/>
                    </a:solidFill>
                  </a:rPr>
                  <a:t>Now ``</a:t>
                </a:r>
                <a:r>
                  <a:rPr lang="en-US" sz="3200" dirty="0" err="1" smtClean="0">
                    <a:solidFill>
                      <a:srgbClr val="FF0000"/>
                    </a:solidFill>
                  </a:rPr>
                  <a:t>orbifold</a:t>
                </a:r>
                <a:r>
                  <a:rPr lang="en-US" sz="3200" dirty="0" smtClean="0">
                    <a:solidFill>
                      <a:srgbClr val="FF0000"/>
                    </a:solidFill>
                  </a:rPr>
                  <a:t>’’  by </a:t>
                </a:r>
                <a14:m>
                  <m:oMath xmlns:m="http://schemas.openxmlformats.org/officeDocument/2006/math">
                    <m:r>
                      <a:rPr lang="en-US" sz="3200" b="0" i="1" smtClean="0">
                        <a:solidFill>
                          <a:srgbClr val="FF0000"/>
                        </a:solidFill>
                        <a:latin typeface="Cambria Math" charset="0"/>
                      </a:rPr>
                      <m:t> </m:t>
                    </m:r>
                    <m:acc>
                      <m:accPr>
                        <m:chr m:val="⃗"/>
                        <m:ctrlPr>
                          <a:rPr lang="en-US" sz="3200" b="0" i="1" smtClean="0">
                            <a:solidFill>
                              <a:srgbClr val="FF0000"/>
                            </a:solidFill>
                            <a:latin typeface="Cambria Math"/>
                          </a:rPr>
                        </m:ctrlPr>
                      </m:accPr>
                      <m:e>
                        <m:r>
                          <a:rPr lang="en-US" sz="3200" b="0" i="1" smtClean="0">
                            <a:solidFill>
                              <a:srgbClr val="FF0000"/>
                            </a:solidFill>
                            <a:latin typeface="Cambria Math" charset="0"/>
                          </a:rPr>
                          <m:t>𝑥</m:t>
                        </m:r>
                      </m:e>
                    </m:acc>
                    <m:r>
                      <a:rPr lang="en-US" sz="3200" b="0" i="1" smtClean="0">
                        <a:solidFill>
                          <a:srgbClr val="FF0000"/>
                        </a:solidFill>
                        <a:latin typeface="Cambria Math" charset="0"/>
                      </a:rPr>
                      <m:t>→−</m:t>
                    </m:r>
                    <m:acc>
                      <m:accPr>
                        <m:chr m:val="⃗"/>
                        <m:ctrlPr>
                          <a:rPr lang="en-US" sz="3200" b="0" i="1" smtClean="0">
                            <a:solidFill>
                              <a:srgbClr val="FF0000"/>
                            </a:solidFill>
                            <a:latin typeface="Cambria Math"/>
                          </a:rPr>
                        </m:ctrlPr>
                      </m:accPr>
                      <m:e>
                        <m:r>
                          <a:rPr lang="en-US" sz="3200" b="0" i="1" smtClean="0">
                            <a:solidFill>
                              <a:srgbClr val="FF0000"/>
                            </a:solidFill>
                            <a:latin typeface="Cambria Math" charset="0"/>
                          </a:rPr>
                          <m:t>𝑥</m:t>
                        </m:r>
                      </m:e>
                    </m:acc>
                    <m:r>
                      <a:rPr lang="en-US" sz="3200" b="0" i="1" smtClean="0">
                        <a:solidFill>
                          <a:srgbClr val="FF0000"/>
                        </a:solidFill>
                        <a:latin typeface="Cambria Math" charset="0"/>
                      </a:rPr>
                      <m:t> </m:t>
                    </m:r>
                  </m:oMath>
                </a14:m>
                <a:r>
                  <a:rPr lang="en-US" sz="3200" dirty="0" smtClean="0">
                    <a:solidFill>
                      <a:srgbClr val="FF0000"/>
                    </a:solidFill>
                  </a:rPr>
                  <a:t>for </a:t>
                </a:r>
                <a14:m>
                  <m:oMath xmlns:m="http://schemas.openxmlformats.org/officeDocument/2006/math">
                    <m:acc>
                      <m:accPr>
                        <m:chr m:val="⃗"/>
                        <m:ctrlPr>
                          <a:rPr lang="en-US" sz="3200" b="0" i="1" smtClean="0">
                            <a:solidFill>
                              <a:srgbClr val="FF0000"/>
                            </a:solidFill>
                            <a:latin typeface="Cambria Math"/>
                          </a:rPr>
                        </m:ctrlPr>
                      </m:accPr>
                      <m:e>
                        <m:r>
                          <a:rPr lang="en-US" sz="3200" b="0" i="1" smtClean="0">
                            <a:solidFill>
                              <a:srgbClr val="FF0000"/>
                            </a:solidFill>
                            <a:latin typeface="Cambria Math" charset="0"/>
                          </a:rPr>
                          <m:t>𝑥</m:t>
                        </m:r>
                      </m:e>
                    </m:acc>
                    <m:r>
                      <a:rPr lang="en-US" sz="3200" b="0" i="1" dirty="0" smtClean="0">
                        <a:solidFill>
                          <a:srgbClr val="FF0000"/>
                        </a:solidFill>
                        <a:latin typeface="Cambria Math" charset="0"/>
                      </a:rPr>
                      <m:t>∈</m:t>
                    </m:r>
                    <m:sSup>
                      <m:sSupPr>
                        <m:ctrlPr>
                          <a:rPr lang="en-US" sz="3200" b="0" i="1" dirty="0" smtClean="0">
                            <a:solidFill>
                              <a:srgbClr val="FF0000"/>
                            </a:solidFill>
                            <a:latin typeface="Cambria Math"/>
                          </a:rPr>
                        </m:ctrlPr>
                      </m:sSupPr>
                      <m:e>
                        <m:r>
                          <a:rPr lang="en-US" sz="3200" b="0" i="1" dirty="0" smtClean="0">
                            <a:solidFill>
                              <a:srgbClr val="FF0000"/>
                            </a:solidFill>
                            <a:latin typeface="Cambria Math" charset="0"/>
                          </a:rPr>
                          <m:t>ℝ</m:t>
                        </m:r>
                      </m:e>
                      <m:sup>
                        <m:r>
                          <a:rPr lang="en-US" sz="3200" b="0" i="1" dirty="0" smtClean="0">
                            <a:solidFill>
                              <a:srgbClr val="FF0000"/>
                            </a:solidFill>
                            <a:latin typeface="Cambria Math" charset="0"/>
                          </a:rPr>
                          <m:t>24</m:t>
                        </m:r>
                      </m:sup>
                    </m:sSup>
                    <m:r>
                      <a:rPr lang="en-US" sz="3200" b="0" i="1" dirty="0" smtClean="0">
                        <a:solidFill>
                          <a:srgbClr val="FF0000"/>
                        </a:solidFill>
                        <a:latin typeface="Cambria Math" charset="0"/>
                      </a:rPr>
                      <m:t>/</m:t>
                    </m:r>
                    <m:r>
                      <m:rPr>
                        <m:sty m:val="p"/>
                      </m:rPr>
                      <a:rPr lang="en-US" sz="3200" b="0" i="0" dirty="0" smtClean="0">
                        <a:solidFill>
                          <a:srgbClr val="FF0000"/>
                        </a:solidFill>
                        <a:latin typeface="Cambria Math" charset="0"/>
                      </a:rPr>
                      <m:t>Λ</m:t>
                    </m:r>
                  </m:oMath>
                </a14:m>
                <a:endParaRPr lang="en-US" sz="3200"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57250" y="1772362"/>
                <a:ext cx="7429500" cy="584775"/>
              </a:xfrm>
              <a:prstGeom prst="rect">
                <a:avLst/>
              </a:prstGeom>
              <a:blipFill rotWithShape="0">
                <a:blip r:embed="rId2"/>
                <a:stretch>
                  <a:fillRect l="-2135"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539915" y="1090275"/>
                <a:ext cx="6064170" cy="584775"/>
              </a:xfrm>
              <a:prstGeom prst="rect">
                <a:avLst/>
              </a:prstGeom>
              <a:noFill/>
            </p:spPr>
            <p:txBody>
              <a:bodyPr wrap="square" rtlCol="0">
                <a:spAutoFit/>
              </a:bodyPr>
              <a:lstStyle/>
              <a:p>
                <a:r>
                  <a:rPr lang="en-US" sz="3200" dirty="0" smtClean="0">
                    <a:solidFill>
                      <a:srgbClr val="7030A0"/>
                    </a:solidFill>
                  </a:rPr>
                  <a:t>Symmetries include </a:t>
                </a:r>
                <a14:m>
                  <m:oMath xmlns:m="http://schemas.openxmlformats.org/officeDocument/2006/math">
                    <m:r>
                      <a:rPr lang="en-US" sz="3200" b="0" i="1" smtClean="0">
                        <a:solidFill>
                          <a:srgbClr val="7030A0"/>
                        </a:solidFill>
                        <a:latin typeface="Cambria Math" charset="0"/>
                      </a:rPr>
                      <m:t>𝐴𝑢𝑡</m:t>
                    </m:r>
                    <m:d>
                      <m:dPr>
                        <m:ctrlPr>
                          <a:rPr lang="en-US" sz="3200" b="0" i="1" smtClean="0">
                            <a:solidFill>
                              <a:srgbClr val="7030A0"/>
                            </a:solidFill>
                            <a:latin typeface="Cambria Math"/>
                          </a:rPr>
                        </m:ctrlPr>
                      </m:dPr>
                      <m:e>
                        <m:r>
                          <m:rPr>
                            <m:sty m:val="p"/>
                          </m:rPr>
                          <a:rPr lang="en-US" sz="3200" b="0" i="0" smtClean="0">
                            <a:solidFill>
                              <a:srgbClr val="7030A0"/>
                            </a:solidFill>
                            <a:latin typeface="Cambria Math" charset="0"/>
                          </a:rPr>
                          <m:t>Λ</m:t>
                        </m:r>
                      </m:e>
                    </m:d>
                    <m:r>
                      <a:rPr lang="en-US" sz="3200" b="0" i="1" smtClean="0">
                        <a:solidFill>
                          <a:srgbClr val="7030A0"/>
                        </a:solidFill>
                        <a:latin typeface="Cambria Math" charset="0"/>
                      </a:rPr>
                      <m:t>=</m:t>
                    </m:r>
                    <m:r>
                      <a:rPr lang="en-US" sz="3200" b="0" i="1" smtClean="0">
                        <a:solidFill>
                          <a:srgbClr val="7030A0"/>
                        </a:solidFill>
                        <a:latin typeface="Cambria Math" charset="0"/>
                      </a:rPr>
                      <m:t>𝐶</m:t>
                    </m:r>
                    <m:sSub>
                      <m:sSubPr>
                        <m:ctrlPr>
                          <a:rPr lang="en-US" sz="3200" b="0" i="1" smtClean="0">
                            <a:solidFill>
                              <a:srgbClr val="7030A0"/>
                            </a:solidFill>
                            <a:latin typeface="Cambria Math"/>
                          </a:rPr>
                        </m:ctrlPr>
                      </m:sSubPr>
                      <m:e>
                        <m:r>
                          <a:rPr lang="en-US" sz="3200" b="0" i="1" smtClean="0">
                            <a:solidFill>
                              <a:srgbClr val="7030A0"/>
                            </a:solidFill>
                            <a:latin typeface="Cambria Math" charset="0"/>
                          </a:rPr>
                          <m:t>𝑜</m:t>
                        </m:r>
                      </m:e>
                      <m:sub>
                        <m:r>
                          <a:rPr lang="en-US" sz="3200" b="0" i="1" smtClean="0">
                            <a:solidFill>
                              <a:srgbClr val="7030A0"/>
                            </a:solidFill>
                            <a:latin typeface="Cambria Math" charset="0"/>
                          </a:rPr>
                          <m:t>0</m:t>
                        </m:r>
                      </m:sub>
                    </m:sSub>
                  </m:oMath>
                </a14:m>
                <a:endParaRPr lang="en-US" sz="3200" dirty="0">
                  <a:solidFill>
                    <a:srgbClr val="7030A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539915" y="1090275"/>
                <a:ext cx="6064170" cy="584775"/>
              </a:xfrm>
              <a:prstGeom prst="rect">
                <a:avLst/>
              </a:prstGeom>
              <a:blipFill rotWithShape="0">
                <a:blip r:embed="rId3"/>
                <a:stretch>
                  <a:fillRect l="-2616" t="-12500" b="-34375"/>
                </a:stretch>
              </a:blipFill>
            </p:spPr>
            <p:txBody>
              <a:bodyPr/>
              <a:lstStyle/>
              <a:p>
                <a:r>
                  <a:rPr lang="en-US">
                    <a:noFill/>
                  </a:rPr>
                  <a:t> </a:t>
                </a:r>
              </a:p>
            </p:txBody>
          </p:sp>
        </mc:Fallback>
      </mc:AlternateContent>
      <p:sp>
        <p:nvSpPr>
          <p:cNvPr id="2" name="TextBox 1"/>
          <p:cNvSpPr txBox="1"/>
          <p:nvPr/>
        </p:nvSpPr>
        <p:spPr>
          <a:xfrm>
            <a:off x="647700" y="2551760"/>
            <a:ext cx="8001000" cy="1200329"/>
          </a:xfrm>
          <a:prstGeom prst="rect">
            <a:avLst/>
          </a:prstGeom>
          <a:noFill/>
        </p:spPr>
        <p:txBody>
          <a:bodyPr wrap="square" rtlCol="0">
            <a:spAutoFit/>
          </a:bodyPr>
          <a:lstStyle/>
          <a:p>
            <a:r>
              <a:rPr lang="en-US" sz="3600" dirty="0" smtClean="0">
                <a:solidFill>
                  <a:srgbClr val="00B050"/>
                </a:solidFill>
              </a:rPr>
              <a:t>‘’</a:t>
            </a:r>
            <a:r>
              <a:rPr lang="en-US" sz="3600" dirty="0" err="1" smtClean="0">
                <a:solidFill>
                  <a:srgbClr val="00B050"/>
                </a:solidFill>
              </a:rPr>
              <a:t>Orbifold</a:t>
            </a:r>
            <a:r>
              <a:rPr lang="en-US" sz="3600" dirty="0" smtClean="0">
                <a:solidFill>
                  <a:srgbClr val="00B050"/>
                </a:solidFill>
              </a:rPr>
              <a:t> by a symmetry G of a CFT’’:  </a:t>
            </a:r>
          </a:p>
          <a:p>
            <a:r>
              <a:rPr lang="en-US" sz="3600" dirty="0">
                <a:solidFill>
                  <a:srgbClr val="00B050"/>
                </a:solidFill>
              </a:rPr>
              <a:t> </a:t>
            </a:r>
            <a:r>
              <a:rPr lang="en-US" sz="3600" dirty="0" smtClean="0">
                <a:solidFill>
                  <a:srgbClr val="00B050"/>
                </a:solidFill>
              </a:rPr>
              <a:t>              Gauge the symmetry</a:t>
            </a:r>
            <a:endParaRPr lang="en-US" sz="3600" dirty="0">
              <a:solidFill>
                <a:srgbClr val="00B050"/>
              </a:solidFill>
            </a:endParaRPr>
          </a:p>
        </p:txBody>
      </p:sp>
      <mc:AlternateContent xmlns:mc="http://schemas.openxmlformats.org/markup-compatibility/2006" xmlns:a14="http://schemas.microsoft.com/office/drawing/2010/main">
        <mc:Choice Requires="a14">
          <p:sp>
            <p:nvSpPr>
              <p:cNvPr id="11" name="TextBox 10"/>
              <p:cNvSpPr txBox="1"/>
              <p:nvPr/>
            </p:nvSpPr>
            <p:spPr>
              <a:xfrm>
                <a:off x="4894503" y="4986217"/>
                <a:ext cx="31242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rgbClr val="0033CC"/>
                          </a:solidFill>
                          <a:latin typeface="Cambria Math" charset="0"/>
                        </a:rPr>
                        <m:t>Φ</m:t>
                      </m:r>
                      <m:d>
                        <m:dPr>
                          <m:ctrlPr>
                            <a:rPr lang="en-US" sz="2800" b="0" i="1" smtClean="0">
                              <a:solidFill>
                                <a:srgbClr val="0033CC"/>
                              </a:solidFill>
                              <a:latin typeface="Cambria Math"/>
                            </a:rPr>
                          </m:ctrlPr>
                        </m:dPr>
                        <m:e>
                          <m:r>
                            <a:rPr lang="en-US" sz="2800" b="0" i="1" smtClean="0">
                              <a:solidFill>
                                <a:srgbClr val="0033CC"/>
                              </a:solidFill>
                              <a:latin typeface="Cambria Math" charset="0"/>
                            </a:rPr>
                            <m:t>𝜎</m:t>
                          </m:r>
                          <m:r>
                            <a:rPr lang="en-US" sz="2800" b="0" i="1" smtClean="0">
                              <a:solidFill>
                                <a:srgbClr val="0033CC"/>
                              </a:solidFill>
                              <a:latin typeface="Cambria Math" charset="0"/>
                            </a:rPr>
                            <m:t>+2</m:t>
                          </m:r>
                          <m:r>
                            <a:rPr lang="en-US" sz="2800" b="0" i="1" smtClean="0">
                              <a:solidFill>
                                <a:srgbClr val="0033CC"/>
                              </a:solidFill>
                              <a:latin typeface="Cambria Math" charset="0"/>
                            </a:rPr>
                            <m:t>𝜋</m:t>
                          </m:r>
                        </m:e>
                      </m:d>
                      <m:r>
                        <a:rPr lang="en-US" sz="2800" b="0" i="1" smtClean="0">
                          <a:solidFill>
                            <a:srgbClr val="0033CC"/>
                          </a:solidFill>
                          <a:latin typeface="Cambria Math" charset="0"/>
                        </a:rPr>
                        <m:t>=</m:t>
                      </m:r>
                      <m:r>
                        <m:rPr>
                          <m:sty m:val="p"/>
                        </m:rPr>
                        <a:rPr lang="en-US" sz="2800" b="0" i="0" smtClean="0">
                          <a:solidFill>
                            <a:srgbClr val="0033CC"/>
                          </a:solidFill>
                          <a:latin typeface="Cambria Math" charset="0"/>
                        </a:rPr>
                        <m:t>Φ</m:t>
                      </m:r>
                      <m:d>
                        <m:dPr>
                          <m:ctrlPr>
                            <a:rPr lang="en-US" sz="2800" b="0" i="1" smtClean="0">
                              <a:solidFill>
                                <a:srgbClr val="0033CC"/>
                              </a:solidFill>
                              <a:latin typeface="Cambria Math"/>
                            </a:rPr>
                          </m:ctrlPr>
                        </m:dPr>
                        <m:e>
                          <m:r>
                            <a:rPr lang="en-US" sz="2800" b="0" i="1" smtClean="0">
                              <a:solidFill>
                                <a:srgbClr val="0033CC"/>
                              </a:solidFill>
                              <a:latin typeface="Cambria Math" charset="0"/>
                            </a:rPr>
                            <m:t>𝜎</m:t>
                          </m:r>
                        </m:e>
                      </m:d>
                    </m:oMath>
                  </m:oMathPara>
                </a14:m>
                <a:endParaRPr lang="en-US" sz="2800" dirty="0">
                  <a:solidFill>
                    <a:srgbClr val="0033CC"/>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894503" y="4986217"/>
                <a:ext cx="3124200"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785097" y="4801551"/>
                <a:ext cx="2209800"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rgbClr val="0033CC"/>
                              </a:solidFill>
                              <a:latin typeface="Cambria Math"/>
                            </a:rPr>
                          </m:ctrlPr>
                        </m:sSubPr>
                        <m:e>
                          <m:r>
                            <a:rPr lang="en-US" sz="4000" b="0" i="1" smtClean="0">
                              <a:solidFill>
                                <a:srgbClr val="0033CC"/>
                              </a:solidFill>
                              <a:latin typeface="Cambria Math" charset="0"/>
                            </a:rPr>
                            <m:t>ℋ</m:t>
                          </m:r>
                        </m:e>
                        <m:sub>
                          <m:r>
                            <a:rPr lang="en-US" sz="4000" b="0" i="1" smtClean="0">
                              <a:solidFill>
                                <a:srgbClr val="0033CC"/>
                              </a:solidFill>
                              <a:latin typeface="Cambria Math" charset="0"/>
                            </a:rPr>
                            <m:t>𝑢𝑛𝑡𝑤𝑖𝑠𝑡𝑒𝑑</m:t>
                          </m:r>
                        </m:sub>
                      </m:sSub>
                    </m:oMath>
                  </m:oMathPara>
                </a14:m>
                <a:endParaRPr lang="en-US" sz="4000" dirty="0">
                  <a:solidFill>
                    <a:srgbClr val="0033CC"/>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785097" y="4801551"/>
                <a:ext cx="2209800" cy="707886"/>
              </a:xfrm>
              <a:prstGeom prst="rect">
                <a:avLst/>
              </a:prstGeom>
              <a:blipFill rotWithShape="0">
                <a:blip r:embed="rId5"/>
                <a:stretch>
                  <a:fillRect r="-80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894503" y="6111567"/>
                <a:ext cx="358139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rgbClr val="0033CC"/>
                          </a:solidFill>
                          <a:latin typeface="Cambria Math" charset="0"/>
                        </a:rPr>
                        <m:t>Φ</m:t>
                      </m:r>
                      <m:d>
                        <m:dPr>
                          <m:ctrlPr>
                            <a:rPr lang="en-US" sz="2800" b="0" i="1" smtClean="0">
                              <a:solidFill>
                                <a:srgbClr val="0033CC"/>
                              </a:solidFill>
                              <a:latin typeface="Cambria Math"/>
                            </a:rPr>
                          </m:ctrlPr>
                        </m:dPr>
                        <m:e>
                          <m:r>
                            <a:rPr lang="en-US" sz="2800" b="0" i="1" smtClean="0">
                              <a:solidFill>
                                <a:srgbClr val="0033CC"/>
                              </a:solidFill>
                              <a:latin typeface="Cambria Math" charset="0"/>
                            </a:rPr>
                            <m:t>𝜎</m:t>
                          </m:r>
                          <m:r>
                            <a:rPr lang="en-US" sz="2800" b="0" i="1" smtClean="0">
                              <a:solidFill>
                                <a:srgbClr val="0033CC"/>
                              </a:solidFill>
                              <a:latin typeface="Cambria Math" charset="0"/>
                            </a:rPr>
                            <m:t>+2</m:t>
                          </m:r>
                          <m:r>
                            <a:rPr lang="en-US" sz="2800" b="0" i="1" smtClean="0">
                              <a:solidFill>
                                <a:srgbClr val="0033CC"/>
                              </a:solidFill>
                              <a:latin typeface="Cambria Math" charset="0"/>
                            </a:rPr>
                            <m:t>𝜋</m:t>
                          </m:r>
                        </m:e>
                      </m:d>
                      <m:r>
                        <a:rPr lang="en-US" sz="2800" b="0" i="1" smtClean="0">
                          <a:solidFill>
                            <a:srgbClr val="0033CC"/>
                          </a:solidFill>
                          <a:latin typeface="Cambria Math" charset="0"/>
                        </a:rPr>
                        <m:t>=</m:t>
                      </m:r>
                      <m:r>
                        <m:rPr>
                          <m:sty m:val="p"/>
                        </m:rPr>
                        <a:rPr lang="en-US" sz="2800" b="0" i="0" smtClean="0">
                          <a:solidFill>
                            <a:srgbClr val="0033CC"/>
                          </a:solidFill>
                          <a:latin typeface="Cambria Math" charset="0"/>
                        </a:rPr>
                        <m:t>g</m:t>
                      </m:r>
                      <m:r>
                        <a:rPr lang="en-US" sz="2800" b="0" i="1" smtClean="0">
                          <a:solidFill>
                            <a:srgbClr val="0033CC"/>
                          </a:solidFill>
                          <a:latin typeface="Cambria Math" charset="0"/>
                        </a:rPr>
                        <m:t>⋅</m:t>
                      </m:r>
                      <m:r>
                        <m:rPr>
                          <m:sty m:val="p"/>
                        </m:rPr>
                        <a:rPr lang="en-US" sz="2800" b="0" i="0" smtClean="0">
                          <a:solidFill>
                            <a:srgbClr val="0033CC"/>
                          </a:solidFill>
                          <a:latin typeface="Cambria Math" charset="0"/>
                        </a:rPr>
                        <m:t>Φ</m:t>
                      </m:r>
                      <m:d>
                        <m:dPr>
                          <m:ctrlPr>
                            <a:rPr lang="en-US" sz="2800" b="0" i="1" smtClean="0">
                              <a:solidFill>
                                <a:srgbClr val="0033CC"/>
                              </a:solidFill>
                              <a:latin typeface="Cambria Math"/>
                            </a:rPr>
                          </m:ctrlPr>
                        </m:dPr>
                        <m:e>
                          <m:r>
                            <a:rPr lang="en-US" sz="2800" b="0" i="1" smtClean="0">
                              <a:solidFill>
                                <a:srgbClr val="0033CC"/>
                              </a:solidFill>
                              <a:latin typeface="Cambria Math" charset="0"/>
                            </a:rPr>
                            <m:t>𝜎</m:t>
                          </m:r>
                        </m:e>
                      </m:d>
                    </m:oMath>
                  </m:oMathPara>
                </a14:m>
                <a:endParaRPr lang="en-US" sz="2800" dirty="0">
                  <a:solidFill>
                    <a:srgbClr val="0033CC"/>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894503" y="6111567"/>
                <a:ext cx="3581399"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785097" y="5876562"/>
                <a:ext cx="2209800" cy="7682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rgbClr val="0033CC"/>
                              </a:solidFill>
                              <a:latin typeface="Cambria Math"/>
                            </a:rPr>
                          </m:ctrlPr>
                        </m:sSubPr>
                        <m:e>
                          <m:r>
                            <a:rPr lang="en-US" sz="4000" b="0" i="1" smtClean="0">
                              <a:solidFill>
                                <a:srgbClr val="0033CC"/>
                              </a:solidFill>
                              <a:latin typeface="Cambria Math" charset="0"/>
                            </a:rPr>
                            <m:t>ℋ</m:t>
                          </m:r>
                        </m:e>
                        <m:sub>
                          <m:r>
                            <a:rPr lang="en-US" sz="4000" b="0" i="1" smtClean="0">
                              <a:solidFill>
                                <a:srgbClr val="0033CC"/>
                              </a:solidFill>
                              <a:latin typeface="Cambria Math" charset="0"/>
                            </a:rPr>
                            <m:t>[</m:t>
                          </m:r>
                          <m:r>
                            <a:rPr lang="en-US" sz="4000" b="0" i="1" smtClean="0">
                              <a:solidFill>
                                <a:srgbClr val="0033CC"/>
                              </a:solidFill>
                              <a:latin typeface="Cambria Math" charset="0"/>
                            </a:rPr>
                            <m:t>𝑔</m:t>
                          </m:r>
                          <m:r>
                            <a:rPr lang="en-US" sz="4000" b="0" i="1" smtClean="0">
                              <a:solidFill>
                                <a:srgbClr val="0033CC"/>
                              </a:solidFill>
                              <a:latin typeface="Cambria Math" charset="0"/>
                            </a:rPr>
                            <m:t>]−</m:t>
                          </m:r>
                          <m:r>
                            <a:rPr lang="en-US" sz="4000" b="0" i="1" smtClean="0">
                              <a:solidFill>
                                <a:srgbClr val="0033CC"/>
                              </a:solidFill>
                              <a:latin typeface="Cambria Math" charset="0"/>
                            </a:rPr>
                            <m:t>𝑡𝑤𝑖𝑠𝑡𝑒𝑑</m:t>
                          </m:r>
                        </m:sub>
                      </m:sSub>
                    </m:oMath>
                  </m:oMathPara>
                </a14:m>
                <a:endParaRPr lang="en-US" sz="4000" dirty="0">
                  <a:solidFill>
                    <a:srgbClr val="0033CC"/>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785097" y="5876562"/>
                <a:ext cx="2209800" cy="768224"/>
              </a:xfrm>
              <a:prstGeom prst="rect">
                <a:avLst/>
              </a:prstGeom>
              <a:blipFill rotWithShape="0">
                <a:blip r:embed="rId7"/>
                <a:stretch>
                  <a:fillRect r="-21271"/>
                </a:stretch>
              </a:blipFill>
            </p:spPr>
            <p:txBody>
              <a:bodyPr/>
              <a:lstStyle/>
              <a:p>
                <a:r>
                  <a:rPr lang="en-US">
                    <a:noFill/>
                  </a:rPr>
                  <a:t> </a:t>
                </a:r>
              </a:p>
            </p:txBody>
          </p:sp>
        </mc:Fallback>
      </mc:AlternateContent>
      <p:sp>
        <p:nvSpPr>
          <p:cNvPr id="16" name="TextBox 15"/>
          <p:cNvSpPr txBox="1"/>
          <p:nvPr/>
        </p:nvSpPr>
        <p:spPr>
          <a:xfrm>
            <a:off x="1539915" y="4030187"/>
            <a:ext cx="6064170" cy="584775"/>
          </a:xfrm>
          <a:prstGeom prst="rect">
            <a:avLst/>
          </a:prstGeom>
          <a:noFill/>
        </p:spPr>
        <p:txBody>
          <a:bodyPr wrap="square" rtlCol="0">
            <a:spAutoFit/>
          </a:bodyPr>
          <a:lstStyle/>
          <a:p>
            <a:r>
              <a:rPr lang="en-US" sz="3200" dirty="0" smtClean="0">
                <a:solidFill>
                  <a:srgbClr val="C00000"/>
                </a:solidFill>
              </a:rPr>
              <a:t>Different G-bundles over the circle </a:t>
            </a:r>
            <a:endParaRPr lang="en-US" sz="3200" dirty="0">
              <a:solidFill>
                <a:srgbClr val="C00000"/>
              </a:solidFill>
            </a:endParaRPr>
          </a:p>
        </p:txBody>
      </p:sp>
      <p:sp>
        <p:nvSpPr>
          <p:cNvPr id="3" name="Right Arrow 2"/>
          <p:cNvSpPr/>
          <p:nvPr/>
        </p:nvSpPr>
        <p:spPr>
          <a:xfrm>
            <a:off x="7580553" y="4091695"/>
            <a:ext cx="876300" cy="4894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8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11" grpId="0"/>
      <p:bldP spid="12" grpId="0"/>
      <p:bldP spid="14" grpId="0"/>
      <p:bldP spid="15" grpId="0"/>
      <p:bldP spid="16"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2830" y="0"/>
            <a:ext cx="8229600" cy="1143000"/>
          </a:xfrm>
        </p:spPr>
        <p:txBody>
          <a:bodyPr/>
          <a:lstStyle/>
          <a:p>
            <a:r>
              <a:rPr lang="en-US" dirty="0" smtClean="0"/>
              <a:t>FLM Construction – 3/3</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173986" y="1016995"/>
                <a:ext cx="7010400" cy="1200329"/>
              </a:xfrm>
              <a:prstGeom prst="rect">
                <a:avLst/>
              </a:prstGeom>
              <a:noFill/>
            </p:spPr>
            <p:txBody>
              <a:bodyPr wrap="square" rtlCol="0">
                <a:spAutoFit/>
              </a:bodyPr>
              <a:lstStyle/>
              <a:p>
                <a:r>
                  <a:rPr lang="en-US" sz="3600" dirty="0" smtClean="0">
                    <a:solidFill>
                      <a:srgbClr val="0033CC"/>
                    </a:solidFill>
                  </a:rPr>
                  <a:t>Automorphisms of the OPE algebra of the quotient theory = </a:t>
                </a:r>
                <a14:m>
                  <m:oMath xmlns:m="http://schemas.openxmlformats.org/officeDocument/2006/math">
                    <m:r>
                      <a:rPr lang="en-US" sz="3600" b="0" i="1" smtClean="0">
                        <a:solidFill>
                          <a:srgbClr val="0033CC"/>
                        </a:solidFill>
                        <a:latin typeface="Cambria Math" charset="0"/>
                      </a:rPr>
                      <m:t>𝕄</m:t>
                    </m:r>
                  </m:oMath>
                </a14:m>
                <a:endParaRPr lang="en-US" sz="3600" dirty="0">
                  <a:solidFill>
                    <a:srgbClr val="0033CC"/>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173986" y="1016995"/>
                <a:ext cx="7010400" cy="1200329"/>
              </a:xfrm>
              <a:prstGeom prst="rect">
                <a:avLst/>
              </a:prstGeom>
              <a:blipFill rotWithShape="0">
                <a:blip r:embed="rId2"/>
                <a:stretch>
                  <a:fillRect l="-2696" t="-8122" b="-18274"/>
                </a:stretch>
              </a:blipFill>
            </p:spPr>
            <p:txBody>
              <a:bodyPr/>
              <a:lstStyle/>
              <a:p>
                <a:r>
                  <a:rPr lang="en-US">
                    <a:noFill/>
                  </a:rPr>
                  <a:t> </a:t>
                </a:r>
              </a:p>
            </p:txBody>
          </p:sp>
        </mc:Fallback>
      </mc:AlternateContent>
      <p:sp>
        <p:nvSpPr>
          <p:cNvPr id="4" name="TextBox 3"/>
          <p:cNvSpPr txBox="1"/>
          <p:nvPr/>
        </p:nvSpPr>
        <p:spPr>
          <a:xfrm>
            <a:off x="838200" y="4552656"/>
            <a:ext cx="8839200" cy="1077218"/>
          </a:xfrm>
          <a:prstGeom prst="rect">
            <a:avLst/>
          </a:prstGeom>
          <a:noFill/>
        </p:spPr>
        <p:txBody>
          <a:bodyPr wrap="square" rtlCol="0">
            <a:spAutoFit/>
          </a:bodyPr>
          <a:lstStyle/>
          <a:p>
            <a:r>
              <a:rPr lang="en-US" sz="3200" dirty="0" smtClean="0">
                <a:solidFill>
                  <a:srgbClr val="DF09C7"/>
                </a:solidFill>
              </a:rPr>
              <a:t>This is the gold standard for the conceptual explanation of Moonshine-modularity </a:t>
            </a:r>
            <a:endParaRPr lang="en-US" sz="3200" dirty="0">
              <a:solidFill>
                <a:srgbClr val="DF09C7"/>
              </a:solidFill>
            </a:endParaRPr>
          </a:p>
        </p:txBody>
      </p:sp>
      <p:sp>
        <p:nvSpPr>
          <p:cNvPr id="5" name="TextBox 4"/>
          <p:cNvSpPr txBox="1"/>
          <p:nvPr/>
        </p:nvSpPr>
        <p:spPr>
          <a:xfrm>
            <a:off x="1295401" y="5791200"/>
            <a:ext cx="7010400" cy="954107"/>
          </a:xfrm>
          <a:prstGeom prst="rect">
            <a:avLst/>
          </a:prstGeom>
          <a:noFill/>
        </p:spPr>
        <p:txBody>
          <a:bodyPr wrap="square" rtlCol="0">
            <a:spAutoFit/>
          </a:bodyPr>
          <a:lstStyle/>
          <a:p>
            <a:r>
              <a:rPr lang="en-US" sz="2800" dirty="0" smtClean="0">
                <a:solidFill>
                  <a:srgbClr val="00B050"/>
                </a:solidFill>
              </a:rPr>
              <a:t>(But a truly satisfying conceptual explanation </a:t>
            </a:r>
          </a:p>
          <a:p>
            <a:r>
              <a:rPr lang="en-US" sz="2800" dirty="0" smtClean="0">
                <a:solidFill>
                  <a:srgbClr val="00B050"/>
                </a:solidFill>
              </a:rPr>
              <a:t>of genus zero properties remains elusive.) </a:t>
            </a:r>
            <a:endParaRPr lang="en-US" sz="3200" dirty="0">
              <a:solidFill>
                <a:srgbClr val="00B050"/>
              </a:solidFill>
            </a:endParaRPr>
          </a:p>
        </p:txBody>
      </p:sp>
      <mc:AlternateContent xmlns:mc="http://schemas.openxmlformats.org/markup-compatibility/2006" xmlns:a14="http://schemas.microsoft.com/office/drawing/2010/main">
        <mc:Choice Requires="a14">
          <p:sp>
            <p:nvSpPr>
              <p:cNvPr id="6" name="TextBox 5"/>
              <p:cNvSpPr txBox="1"/>
              <p:nvPr/>
            </p:nvSpPr>
            <p:spPr>
              <a:xfrm>
                <a:off x="609600" y="2217324"/>
                <a:ext cx="8945542" cy="2308324"/>
              </a:xfrm>
              <a:prstGeom prst="rect">
                <a:avLst/>
              </a:prstGeom>
              <a:noFill/>
            </p:spPr>
            <p:txBody>
              <a:bodyPr wrap="square" rtlCol="0">
                <a:spAutoFit/>
              </a:bodyPr>
              <a:lstStyle/>
              <a:p>
                <a:r>
                  <a:rPr lang="en-US" sz="3600" dirty="0" smtClean="0">
                    <a:solidFill>
                      <a:srgbClr val="FF0000"/>
                    </a:solidFill>
                  </a:rPr>
                  <a:t>     Heisenberg group of translations on </a:t>
                </a:r>
              </a:p>
              <a:p>
                <a:r>
                  <a:rPr lang="en-US" sz="3600" dirty="0" smtClean="0">
                    <a:solidFill>
                      <a:srgbClr val="FF0000"/>
                    </a:solidFill>
                  </a:rPr>
                  <a:t>                24 fixed points + </a:t>
                </a:r>
                <a14:m>
                  <m:oMath xmlns:m="http://schemas.openxmlformats.org/officeDocument/2006/math">
                    <m:r>
                      <a:rPr lang="en-US" sz="3600" b="0" i="1" smtClean="0">
                        <a:solidFill>
                          <a:srgbClr val="FF0000"/>
                        </a:solidFill>
                        <a:latin typeface="Cambria Math" charset="0"/>
                      </a:rPr>
                      <m:t>𝐶</m:t>
                    </m:r>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𝑜</m:t>
                        </m:r>
                      </m:e>
                      <m:sub>
                        <m:r>
                          <a:rPr lang="en-US" sz="3600" b="0" i="1" smtClean="0">
                            <a:solidFill>
                              <a:srgbClr val="FF0000"/>
                            </a:solidFill>
                            <a:latin typeface="Cambria Math" charset="0"/>
                          </a:rPr>
                          <m:t>1</m:t>
                        </m:r>
                      </m:sub>
                    </m:sSub>
                  </m:oMath>
                </a14:m>
                <a:r>
                  <a:rPr lang="en-US" sz="3600" dirty="0" smtClean="0">
                    <a:solidFill>
                      <a:srgbClr val="FF0000"/>
                    </a:solidFill>
                  </a:rPr>
                  <a:t>   + </a:t>
                </a:r>
              </a:p>
              <a:p>
                <a:r>
                  <a:rPr lang="en-US" sz="3600" dirty="0" smtClean="0">
                    <a:solidFill>
                      <a:srgbClr val="FF0000"/>
                    </a:solidFill>
                  </a:rPr>
                  <a:t>               a ``quantum symmetry’’ </a:t>
                </a:r>
              </a:p>
              <a:p>
                <a:r>
                  <a:rPr lang="en-US" sz="3600" dirty="0">
                    <a:solidFill>
                      <a:srgbClr val="FF0000"/>
                    </a:solidFill>
                  </a:rPr>
                  <a:t> </a:t>
                </a:r>
                <a:r>
                  <a:rPr lang="en-US" sz="3600" dirty="0" smtClean="0">
                    <a:solidFill>
                      <a:srgbClr val="FF0000"/>
                    </a:solidFill>
                  </a:rPr>
                  <a:t>                generate the Monster.</a:t>
                </a:r>
                <a:endParaRPr lang="en-US" sz="3600"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09600" y="2217324"/>
                <a:ext cx="8945542" cy="2308324"/>
              </a:xfrm>
              <a:prstGeom prst="rect">
                <a:avLst/>
              </a:prstGeom>
              <a:blipFill rotWithShape="0">
                <a:blip r:embed="rId3"/>
                <a:stretch>
                  <a:fillRect t="-4233" b="-9259"/>
                </a:stretch>
              </a:blipFill>
            </p:spPr>
            <p:txBody>
              <a:bodyPr/>
              <a:lstStyle/>
              <a:p>
                <a:r>
                  <a:rPr lang="en-US">
                    <a:noFill/>
                  </a:rPr>
                  <a:t> </a:t>
                </a:r>
              </a:p>
            </p:txBody>
          </p:sp>
        </mc:Fallback>
      </mc:AlternateContent>
    </p:spTree>
    <p:extLst>
      <p:ext uri="{BB962C8B-B14F-4D97-AF65-F5344CB8AC3E}">
        <p14:creationId xmlns:p14="http://schemas.microsoft.com/office/powerpoint/2010/main" val="135389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
            <a:ext cx="8229600" cy="1143000"/>
          </a:xfrm>
        </p:spPr>
        <p:txBody>
          <a:bodyPr>
            <a:normAutofit fontScale="90000"/>
          </a:bodyPr>
          <a:lstStyle/>
          <a:p>
            <a:r>
              <a:rPr lang="en-US" dirty="0" smtClean="0"/>
              <a:t>New Moonshine: Mathieu Moonshine</a:t>
            </a:r>
            <a:endParaRPr lang="en-US" dirty="0"/>
          </a:p>
        </p:txBody>
      </p:sp>
      <p:sp>
        <p:nvSpPr>
          <p:cNvPr id="4" name="TextBox 3"/>
          <p:cNvSpPr txBox="1"/>
          <p:nvPr/>
        </p:nvSpPr>
        <p:spPr>
          <a:xfrm>
            <a:off x="2628899" y="872881"/>
            <a:ext cx="3810000" cy="400110"/>
          </a:xfrm>
          <a:prstGeom prst="rect">
            <a:avLst/>
          </a:prstGeom>
          <a:noFill/>
        </p:spPr>
        <p:txBody>
          <a:bodyPr wrap="square" rtlCol="0">
            <a:spAutoFit/>
          </a:bodyPr>
          <a:lstStyle/>
          <a:p>
            <a:r>
              <a:rPr lang="en-US" dirty="0" err="1" smtClean="0"/>
              <a:t>Eguchi</a:t>
            </a:r>
            <a:r>
              <a:rPr lang="en-US" dirty="0" smtClean="0"/>
              <a:t>, </a:t>
            </a:r>
            <a:r>
              <a:rPr lang="en-US" dirty="0" err="1" smtClean="0"/>
              <a:t>Ooguri</a:t>
            </a:r>
            <a:r>
              <a:rPr lang="en-US" dirty="0" smtClean="0"/>
              <a:t>, </a:t>
            </a:r>
            <a:r>
              <a:rPr lang="en-US" sz="2000" dirty="0" err="1" smtClean="0"/>
              <a:t>Tachikawa</a:t>
            </a:r>
            <a:r>
              <a:rPr lang="en-US" dirty="0" smtClean="0"/>
              <a:t> 2010</a:t>
            </a:r>
            <a:endParaRPr lang="en-US" dirty="0"/>
          </a:p>
        </p:txBody>
      </p:sp>
      <p:pic>
        <p:nvPicPr>
          <p:cNvPr id="7" name="Picture 6"/>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59423" y="4160753"/>
            <a:ext cx="7548952" cy="1020952"/>
          </a:xfrm>
          <a:prstGeom prst="rect">
            <a:avLst/>
          </a:prstGeom>
        </p:spPr>
      </p:pic>
      <p:pic>
        <p:nvPicPr>
          <p:cNvPr id="8" name="Picture 7"/>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895600" y="3404816"/>
            <a:ext cx="2508190" cy="502857"/>
          </a:xfrm>
          <a:prstGeom prst="rect">
            <a:avLst/>
          </a:prstGeom>
        </p:spPr>
      </p:pic>
      <p:pic>
        <p:nvPicPr>
          <p:cNvPr id="9" name="Picture 8"/>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2214662" y="5738013"/>
            <a:ext cx="4638475" cy="606476"/>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510048" y="1505981"/>
                <a:ext cx="8553691" cy="523220"/>
              </a:xfrm>
              <a:prstGeom prst="rect">
                <a:avLst/>
              </a:prstGeom>
              <a:noFill/>
            </p:spPr>
            <p:txBody>
              <a:bodyPr wrap="square" rtlCol="0">
                <a:spAutoFit/>
              </a:bodyPr>
              <a:lstStyle/>
              <a:p>
                <a:r>
                  <a:rPr lang="en-US" sz="2800" dirty="0" smtClean="0">
                    <a:solidFill>
                      <a:srgbClr val="FF0000"/>
                    </a:solidFill>
                  </a:rPr>
                  <a:t>Start with a CFT, rather than a group:  K3 </a:t>
                </a:r>
                <a:r>
                  <a:rPr lang="en-US" sz="2800" dirty="0" err="1" smtClean="0">
                    <a:solidFill>
                      <a:srgbClr val="FF0000"/>
                    </a:solidFill>
                  </a:rPr>
                  <a:t>susy</a:t>
                </a:r>
                <a:r>
                  <a:rPr lang="en-US" sz="2800" dirty="0" smtClean="0">
                    <a:solidFill>
                      <a:srgbClr val="FF0000"/>
                    </a:solidFill>
                  </a:rPr>
                  <a:t> </a:t>
                </a:r>
                <a14:m>
                  <m:oMath xmlns:m="http://schemas.openxmlformats.org/officeDocument/2006/math">
                    <m:r>
                      <a:rPr lang="en-US" sz="2800" b="0" i="1" smtClean="0">
                        <a:solidFill>
                          <a:srgbClr val="FF0000"/>
                        </a:solidFill>
                        <a:latin typeface="Cambria Math" charset="0"/>
                      </a:rPr>
                      <m:t>𝜎</m:t>
                    </m:r>
                    <m:r>
                      <a:rPr lang="en-US" sz="2800" b="0" i="1" smtClean="0">
                        <a:solidFill>
                          <a:srgbClr val="FF0000"/>
                        </a:solidFill>
                        <a:latin typeface="Cambria Math" charset="0"/>
                      </a:rPr>
                      <m:t>−</m:t>
                    </m:r>
                  </m:oMath>
                </a14:m>
                <a:r>
                  <a:rPr lang="en-US" sz="2800" dirty="0" smtClean="0">
                    <a:solidFill>
                      <a:srgbClr val="FF0000"/>
                    </a:solidFill>
                  </a:rPr>
                  <a:t> model. </a:t>
                </a:r>
                <a:endParaRPr lang="en-US" sz="28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10048" y="1505981"/>
                <a:ext cx="8553691" cy="523220"/>
              </a:xfrm>
              <a:prstGeom prst="rect">
                <a:avLst/>
              </a:prstGeom>
              <a:blipFill rotWithShape="0">
                <a:blip r:embed="rId9"/>
                <a:stretch>
                  <a:fillRect l="-1497" t="-10465" r="-1212" b="-32558"/>
                </a:stretch>
              </a:blipFill>
            </p:spPr>
            <p:txBody>
              <a:bodyPr/>
              <a:lstStyle/>
              <a:p>
                <a:r>
                  <a:rPr lang="en-US">
                    <a:noFill/>
                  </a:rPr>
                  <a:t> </a:t>
                </a:r>
              </a:p>
            </p:txBody>
          </p:sp>
        </mc:Fallback>
      </mc:AlternateContent>
      <p:pic>
        <p:nvPicPr>
          <p:cNvPr id="11" name="Picture 10"/>
          <p:cNvPicPr>
            <a:picLocks noChangeAspect="1"/>
          </p:cNvPicPr>
          <p:nvPr/>
        </p:nvPicPr>
        <p:blipFill>
          <a:blip r:embed="rId10"/>
          <a:stretch>
            <a:fillRect/>
          </a:stretch>
        </p:blipFill>
        <p:spPr>
          <a:xfrm rot="10800000" flipH="1" flipV="1">
            <a:off x="517764" y="2322510"/>
            <a:ext cx="8076242" cy="525997"/>
          </a:xfrm>
          <a:prstGeom prst="rect">
            <a:avLst/>
          </a:prstGeom>
        </p:spPr>
      </p:pic>
    </p:spTree>
    <p:extLst>
      <p:ext uri="{BB962C8B-B14F-4D97-AF65-F5344CB8AC3E}">
        <p14:creationId xmlns:p14="http://schemas.microsoft.com/office/powerpoint/2010/main" val="50421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15410" y="316041"/>
            <a:ext cx="8914289" cy="661333"/>
          </a:xfrm>
          <a:prstGeom prst="rect">
            <a:avLst/>
          </a:prstGeom>
        </p:spPr>
      </p:pic>
      <p:pic>
        <p:nvPicPr>
          <p:cNvPr id="3" name="Picture 2"/>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5800" y="1397806"/>
            <a:ext cx="7637337" cy="505904"/>
          </a:xfrm>
          <a:prstGeom prst="rect">
            <a:avLst/>
          </a:prstGeom>
        </p:spPr>
      </p:pic>
      <p:sp>
        <p:nvSpPr>
          <p:cNvPr id="16" name="TextBox 15"/>
          <p:cNvSpPr txBox="1"/>
          <p:nvPr/>
        </p:nvSpPr>
        <p:spPr>
          <a:xfrm>
            <a:off x="-21336" y="2142490"/>
            <a:ext cx="9142889" cy="523220"/>
          </a:xfrm>
          <a:prstGeom prst="rect">
            <a:avLst/>
          </a:prstGeom>
          <a:noFill/>
        </p:spPr>
        <p:txBody>
          <a:bodyPr wrap="square" rtlCol="0">
            <a:spAutoFit/>
          </a:bodyPr>
          <a:lstStyle/>
          <a:p>
            <a:r>
              <a:rPr lang="en-US" sz="2800" dirty="0" smtClean="0">
                <a:solidFill>
                  <a:srgbClr val="FF0000"/>
                </a:solidFill>
              </a:rPr>
              <a:t>Dimensions of </a:t>
            </a:r>
            <a:r>
              <a:rPr lang="en-US" sz="2800" dirty="0" err="1" smtClean="0">
                <a:solidFill>
                  <a:srgbClr val="FF0000"/>
                </a:solidFill>
              </a:rPr>
              <a:t>irreps</a:t>
            </a:r>
            <a:r>
              <a:rPr lang="en-US" sz="2800" dirty="0" smtClean="0">
                <a:solidFill>
                  <a:srgbClr val="FF0000"/>
                </a:solidFill>
              </a:rPr>
              <a:t> of the sporadic finite simple group M24 !</a:t>
            </a:r>
            <a:endParaRPr lang="en-US" sz="2800" dirty="0">
              <a:solidFill>
                <a:srgbClr val="FF0000"/>
              </a:solidFill>
            </a:endParaRPr>
          </a:p>
        </p:txBody>
      </p:sp>
      <p:sp>
        <p:nvSpPr>
          <p:cNvPr id="17" name="TextBox 16"/>
          <p:cNvSpPr txBox="1"/>
          <p:nvPr/>
        </p:nvSpPr>
        <p:spPr>
          <a:xfrm>
            <a:off x="152400" y="4599183"/>
            <a:ext cx="8991600" cy="1077218"/>
          </a:xfrm>
          <a:prstGeom prst="rect">
            <a:avLst/>
          </a:prstGeom>
          <a:noFill/>
        </p:spPr>
        <p:txBody>
          <a:bodyPr wrap="square" rtlCol="0">
            <a:spAutoFit/>
          </a:bodyPr>
          <a:lstStyle/>
          <a:p>
            <a:r>
              <a:rPr lang="en-US" sz="3200" dirty="0" smtClean="0">
                <a:solidFill>
                  <a:srgbClr val="0033CC"/>
                </a:solidFill>
              </a:rPr>
              <a:t>Proposal: It </a:t>
            </a:r>
            <a:r>
              <a:rPr lang="en-US" sz="3200" dirty="0">
                <a:solidFill>
                  <a:srgbClr val="0033CC"/>
                </a:solidFill>
              </a:rPr>
              <a:t>is related </a:t>
            </a:r>
            <a:r>
              <a:rPr lang="en-US" sz="3200" dirty="0" smtClean="0">
                <a:solidFill>
                  <a:srgbClr val="0033CC"/>
                </a:solidFill>
              </a:rPr>
              <a:t>to </a:t>
            </a:r>
            <a:r>
              <a:rPr lang="en-US" sz="3200" dirty="0">
                <a:solidFill>
                  <a:srgbClr val="0033CC"/>
                </a:solidFill>
              </a:rPr>
              <a:t>the </a:t>
            </a:r>
            <a:r>
              <a:rPr lang="en-US" sz="3200" dirty="0" smtClean="0">
                <a:solidFill>
                  <a:srgbClr val="0033CC"/>
                </a:solidFill>
              </a:rPr>
              <a:t>``</a:t>
            </a:r>
            <a:r>
              <a:rPr lang="en-US" sz="3200" dirty="0">
                <a:solidFill>
                  <a:srgbClr val="0033CC"/>
                </a:solidFill>
              </a:rPr>
              <a:t>algebra of BPS states.''</a:t>
            </a:r>
          </a:p>
          <a:p>
            <a:endParaRPr lang="en-US" sz="3200" dirty="0">
              <a:solidFill>
                <a:srgbClr val="0033CC"/>
              </a:solidFill>
            </a:endParaRPr>
          </a:p>
        </p:txBody>
      </p:sp>
      <p:sp>
        <p:nvSpPr>
          <p:cNvPr id="18" name="TextBox 17"/>
          <p:cNvSpPr txBox="1"/>
          <p:nvPr/>
        </p:nvSpPr>
        <p:spPr>
          <a:xfrm>
            <a:off x="475693" y="5250735"/>
            <a:ext cx="9105901" cy="1569660"/>
          </a:xfrm>
          <a:prstGeom prst="rect">
            <a:avLst/>
          </a:prstGeom>
          <a:noFill/>
        </p:spPr>
        <p:txBody>
          <a:bodyPr wrap="square" rtlCol="0">
            <a:spAutoFit/>
          </a:bodyPr>
          <a:lstStyle/>
          <a:p>
            <a:r>
              <a:rPr lang="en-US" sz="3200" dirty="0" smtClean="0">
                <a:solidFill>
                  <a:srgbClr val="C00000"/>
                </a:solidFill>
              </a:rPr>
              <a:t>Something like: M24 is a distinguished group of </a:t>
            </a:r>
          </a:p>
          <a:p>
            <a:r>
              <a:rPr lang="en-US" sz="3200" dirty="0" err="1" smtClean="0">
                <a:solidFill>
                  <a:srgbClr val="C00000"/>
                </a:solidFill>
              </a:rPr>
              <a:t>automorphisms</a:t>
            </a:r>
            <a:r>
              <a:rPr lang="en-US" sz="3200" dirty="0" smtClean="0">
                <a:solidFill>
                  <a:srgbClr val="C00000"/>
                </a:solidFill>
              </a:rPr>
              <a:t> of the algebra of </a:t>
            </a:r>
            <a:r>
              <a:rPr lang="en-US" sz="3200" dirty="0" err="1" smtClean="0">
                <a:solidFill>
                  <a:srgbClr val="C00000"/>
                </a:solidFill>
              </a:rPr>
              <a:t>spacetime</a:t>
            </a:r>
            <a:r>
              <a:rPr lang="en-US" sz="3200" dirty="0" smtClean="0">
                <a:solidFill>
                  <a:srgbClr val="C00000"/>
                </a:solidFill>
              </a:rPr>
              <a:t> BPS states in some string compactification using K3. </a:t>
            </a:r>
            <a:endParaRPr lang="en-US" sz="3200" dirty="0">
              <a:solidFill>
                <a:srgbClr val="C00000"/>
              </a:solidFill>
            </a:endParaRPr>
          </a:p>
        </p:txBody>
      </p:sp>
      <p:sp>
        <p:nvSpPr>
          <p:cNvPr id="8" name="TextBox 7"/>
          <p:cNvSpPr txBox="1"/>
          <p:nvPr/>
        </p:nvSpPr>
        <p:spPr>
          <a:xfrm>
            <a:off x="414954" y="3925920"/>
            <a:ext cx="9142889" cy="523220"/>
          </a:xfrm>
          <a:prstGeom prst="rect">
            <a:avLst/>
          </a:prstGeom>
          <a:noFill/>
        </p:spPr>
        <p:txBody>
          <a:bodyPr wrap="square" rtlCol="0">
            <a:spAutoFit/>
          </a:bodyPr>
          <a:lstStyle/>
          <a:p>
            <a:r>
              <a:rPr lang="en-US" sz="2800" dirty="0" smtClean="0">
                <a:solidFill>
                  <a:srgbClr val="C00000"/>
                </a:solidFill>
              </a:rPr>
              <a:t>But there is no known  analog of the FLM construction.  </a:t>
            </a:r>
            <a:endParaRPr lang="en-US" sz="2800" dirty="0">
              <a:solidFill>
                <a:srgbClr val="C00000"/>
              </a:solidFill>
            </a:endParaRPr>
          </a:p>
        </p:txBody>
      </p:sp>
      <mc:AlternateContent xmlns:mc="http://schemas.openxmlformats.org/markup-compatibility/2006" xmlns:a14="http://schemas.microsoft.com/office/drawing/2010/main">
        <mc:Choice Requires="a14">
          <p:sp>
            <p:nvSpPr>
              <p:cNvPr id="10" name="TextBox 9"/>
              <p:cNvSpPr txBox="1"/>
              <p:nvPr/>
            </p:nvSpPr>
            <p:spPr>
              <a:xfrm>
                <a:off x="344009" y="2751148"/>
                <a:ext cx="8457089" cy="523220"/>
              </a:xfrm>
              <a:prstGeom prst="rect">
                <a:avLst/>
              </a:prstGeom>
              <a:noFill/>
            </p:spPr>
            <p:txBody>
              <a:bodyPr wrap="square" rtlCol="0">
                <a:spAutoFit/>
              </a:bodyPr>
              <a:lstStyle/>
              <a:p>
                <a14:m>
                  <m:oMath xmlns:m="http://schemas.openxmlformats.org/officeDocument/2006/math">
                    <m:r>
                      <a:rPr lang="en-US" sz="2800" b="0" i="1" smtClean="0">
                        <a:solidFill>
                          <a:srgbClr val="FF0000"/>
                        </a:solidFill>
                        <a:latin typeface="Cambria Math" charset="0"/>
                      </a:rPr>
                      <m:t>∃</m:t>
                    </m:r>
                  </m:oMath>
                </a14:m>
                <a:r>
                  <a:rPr lang="en-US" sz="2800" dirty="0" smtClean="0">
                    <a:solidFill>
                      <a:srgbClr val="FF0000"/>
                    </a:solidFill>
                  </a:rPr>
                  <a:t> unique modular solution of the sum-dimension game!</a:t>
                </a:r>
                <a:endParaRPr lang="en-US" sz="2800"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44009" y="2751148"/>
                <a:ext cx="8457089" cy="523220"/>
              </a:xfrm>
              <a:prstGeom prst="rect">
                <a:avLst/>
              </a:prstGeom>
              <a:blipFill rotWithShape="0">
                <a:blip r:embed="rId6"/>
                <a:stretch>
                  <a:fillRect t="-10465" b="-32558"/>
                </a:stretch>
              </a:blipFill>
            </p:spPr>
            <p:txBody>
              <a:bodyPr/>
              <a:lstStyle/>
              <a:p>
                <a:r>
                  <a:rPr lang="en-US">
                    <a:noFill/>
                  </a:rPr>
                  <a:t> </a:t>
                </a:r>
              </a:p>
            </p:txBody>
          </p:sp>
        </mc:Fallback>
      </mc:AlternateContent>
      <p:sp>
        <p:nvSpPr>
          <p:cNvPr id="2" name="TextBox 1"/>
          <p:cNvSpPr txBox="1"/>
          <p:nvPr/>
        </p:nvSpPr>
        <p:spPr>
          <a:xfrm>
            <a:off x="1676400" y="3334623"/>
            <a:ext cx="5486400" cy="381000"/>
          </a:xfrm>
          <a:prstGeom prst="rect">
            <a:avLst/>
          </a:prstGeom>
          <a:noFill/>
        </p:spPr>
        <p:txBody>
          <a:bodyPr wrap="square" rtlCol="0">
            <a:spAutoFit/>
          </a:bodyPr>
          <a:lstStyle/>
          <a:p>
            <a:r>
              <a:rPr lang="en-US" dirty="0" smtClean="0"/>
              <a:t>[</a:t>
            </a:r>
            <a:r>
              <a:rPr lang="en-US" dirty="0" err="1" smtClean="0"/>
              <a:t>Gaberdiel</a:t>
            </a:r>
            <a:r>
              <a:rPr lang="en-US" dirty="0" smtClean="0"/>
              <a:t>, </a:t>
            </a:r>
            <a:r>
              <a:rPr lang="en-US" dirty="0" err="1" smtClean="0"/>
              <a:t>Hohenegger</a:t>
            </a:r>
            <a:r>
              <a:rPr lang="en-US" dirty="0" smtClean="0"/>
              <a:t>, </a:t>
            </a:r>
            <a:r>
              <a:rPr lang="en-US" dirty="0" err="1" smtClean="0"/>
              <a:t>Volpato</a:t>
            </a:r>
            <a:r>
              <a:rPr lang="en-US" dirty="0" smtClean="0"/>
              <a:t> 2011; Gannon 2012 ]</a:t>
            </a:r>
            <a:endParaRPr lang="en-US" dirty="0"/>
          </a:p>
        </p:txBody>
      </p:sp>
    </p:spTree>
    <p:extLst>
      <p:ext uri="{BB962C8B-B14F-4D97-AF65-F5344CB8AC3E}">
        <p14:creationId xmlns:p14="http://schemas.microsoft.com/office/powerpoint/2010/main" val="260611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8" grpId="0"/>
      <p:bldP spid="1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10600" cy="1143000"/>
          </a:xfrm>
        </p:spPr>
        <p:txBody>
          <a:bodyPr>
            <a:normAutofit fontScale="90000"/>
          </a:bodyPr>
          <a:lstStyle/>
          <a:p>
            <a:r>
              <a:rPr lang="en-US" dirty="0" smtClean="0"/>
              <a:t>Newer Moonshine? : String-Math, 2014</a:t>
            </a:r>
            <a:endParaRPr lang="en-US" dirty="0"/>
          </a:p>
        </p:txBody>
      </p:sp>
      <p:sp>
        <p:nvSpPr>
          <p:cNvPr id="3" name="TextBox 2"/>
          <p:cNvSpPr txBox="1"/>
          <p:nvPr/>
        </p:nvSpPr>
        <p:spPr>
          <a:xfrm>
            <a:off x="15240" y="1219200"/>
            <a:ext cx="9113520" cy="1569660"/>
          </a:xfrm>
          <a:prstGeom prst="rect">
            <a:avLst/>
          </a:prstGeom>
          <a:noFill/>
        </p:spPr>
        <p:txBody>
          <a:bodyPr wrap="square" rtlCol="0">
            <a:spAutoFit/>
          </a:bodyPr>
          <a:lstStyle/>
          <a:p>
            <a:r>
              <a:rPr lang="en-US" sz="3200" dirty="0" smtClean="0">
                <a:solidFill>
                  <a:srgbClr val="FF0000"/>
                </a:solidFill>
              </a:rPr>
              <a:t>Today’s story begins in Edmonton, June 11, 2014.      Sheldon Katz was giving a </a:t>
            </a:r>
            <a:r>
              <a:rPr lang="en-US" sz="3200" dirty="0">
                <a:solidFill>
                  <a:srgbClr val="FF0000"/>
                </a:solidFill>
              </a:rPr>
              <a:t>t</a:t>
            </a:r>
            <a:r>
              <a:rPr lang="en-US" sz="3200" dirty="0" smtClean="0">
                <a:solidFill>
                  <a:srgbClr val="FF0000"/>
                </a:solidFill>
              </a:rPr>
              <a:t>alk on his work with Albrecht </a:t>
            </a:r>
            <a:r>
              <a:rPr lang="en-US" sz="3200" dirty="0" err="1" smtClean="0">
                <a:solidFill>
                  <a:srgbClr val="FF0000"/>
                </a:solidFill>
              </a:rPr>
              <a:t>Klemm</a:t>
            </a:r>
            <a:r>
              <a:rPr lang="en-US" sz="3200" dirty="0" smtClean="0">
                <a:solidFill>
                  <a:srgbClr val="FF0000"/>
                </a:solidFill>
              </a:rPr>
              <a:t> and Rahul </a:t>
            </a:r>
            <a:r>
              <a:rPr lang="en-US" sz="3200" dirty="0" err="1" smtClean="0">
                <a:solidFill>
                  <a:srgbClr val="FF0000"/>
                </a:solidFill>
              </a:rPr>
              <a:t>Pandharipande</a:t>
            </a:r>
            <a:r>
              <a:rPr lang="en-US" sz="3200" dirty="0" smtClean="0">
                <a:solidFill>
                  <a:srgbClr val="FF0000"/>
                </a:solidFill>
              </a:rPr>
              <a:t>   [“KKP”]</a:t>
            </a:r>
            <a:endParaRPr lang="en-US" sz="3200" dirty="0">
              <a:solidFill>
                <a:srgbClr val="FF0000"/>
              </a:solidFill>
            </a:endParaRPr>
          </a:p>
        </p:txBody>
      </p:sp>
      <p:sp>
        <p:nvSpPr>
          <p:cNvPr id="4" name="TextBox 3"/>
          <p:cNvSpPr txBox="1"/>
          <p:nvPr/>
        </p:nvSpPr>
        <p:spPr>
          <a:xfrm>
            <a:off x="-35943" y="2971800"/>
            <a:ext cx="8915400" cy="2062103"/>
          </a:xfrm>
          <a:prstGeom prst="rect">
            <a:avLst/>
          </a:prstGeom>
          <a:noFill/>
        </p:spPr>
        <p:txBody>
          <a:bodyPr wrap="square" rtlCol="0">
            <a:spAutoFit/>
          </a:bodyPr>
          <a:lstStyle/>
          <a:p>
            <a:r>
              <a:rPr lang="en-US" sz="3200" dirty="0" smtClean="0">
                <a:solidFill>
                  <a:srgbClr val="0033CC"/>
                </a:solidFill>
              </a:rPr>
              <a:t>He was describing how to count BPS states for type II strings on a K3 surface taking into account the </a:t>
            </a:r>
          </a:p>
          <a:p>
            <a:r>
              <a:rPr lang="en-US" sz="3200" dirty="0" smtClean="0">
                <a:solidFill>
                  <a:srgbClr val="0033CC"/>
                </a:solidFill>
              </a:rPr>
              <a:t>so(4) = </a:t>
            </a:r>
            <a:r>
              <a:rPr lang="en-US" sz="3200" dirty="0" err="1" smtClean="0">
                <a:solidFill>
                  <a:srgbClr val="0033CC"/>
                </a:solidFill>
              </a:rPr>
              <a:t>su</a:t>
            </a:r>
            <a:r>
              <a:rPr lang="en-US" sz="3200" dirty="0" smtClean="0">
                <a:solidFill>
                  <a:srgbClr val="0033CC"/>
                </a:solidFill>
              </a:rPr>
              <a:t>(2) + </a:t>
            </a:r>
            <a:r>
              <a:rPr lang="en-US" sz="3200" dirty="0" err="1" smtClean="0">
                <a:solidFill>
                  <a:srgbClr val="0033CC"/>
                </a:solidFill>
              </a:rPr>
              <a:t>su</a:t>
            </a:r>
            <a:r>
              <a:rPr lang="en-US" sz="3200" dirty="0" smtClean="0">
                <a:solidFill>
                  <a:srgbClr val="0033CC"/>
                </a:solidFill>
              </a:rPr>
              <a:t>(2) quantum numbers of a particle in six dimensions. </a:t>
            </a:r>
            <a:endParaRPr lang="en-US" sz="3200" dirty="0">
              <a:solidFill>
                <a:srgbClr val="0033CC"/>
              </a:solidFill>
            </a:endParaRPr>
          </a:p>
        </p:txBody>
      </p:sp>
      <p:sp>
        <p:nvSpPr>
          <p:cNvPr id="5" name="TextBox 4"/>
          <p:cNvSpPr txBox="1"/>
          <p:nvPr/>
        </p:nvSpPr>
        <p:spPr>
          <a:xfrm>
            <a:off x="4421757" y="6211669"/>
            <a:ext cx="5334000" cy="646331"/>
          </a:xfrm>
          <a:prstGeom prst="rect">
            <a:avLst/>
          </a:prstGeom>
          <a:noFill/>
        </p:spPr>
        <p:txBody>
          <a:bodyPr wrap="square" rtlCol="0">
            <a:spAutoFit/>
          </a:bodyPr>
          <a:lstStyle/>
          <a:p>
            <a:r>
              <a:rPr lang="en-US" sz="3600" dirty="0" smtClean="0">
                <a:solidFill>
                  <a:srgbClr val="7030A0"/>
                </a:solidFill>
              </a:rPr>
              <a:t>Slide # 86 said …. </a:t>
            </a:r>
            <a:endParaRPr lang="en-US" sz="3600" dirty="0">
              <a:solidFill>
                <a:srgbClr val="7030A0"/>
              </a:solidFill>
            </a:endParaRPr>
          </a:p>
        </p:txBody>
      </p:sp>
      <p:sp>
        <p:nvSpPr>
          <p:cNvPr id="6" name="TextBox 5"/>
          <p:cNvSpPr txBox="1"/>
          <p:nvPr/>
        </p:nvSpPr>
        <p:spPr>
          <a:xfrm>
            <a:off x="-20703" y="5056907"/>
            <a:ext cx="9164703" cy="954107"/>
          </a:xfrm>
          <a:prstGeom prst="rect">
            <a:avLst/>
          </a:prstGeom>
          <a:noFill/>
        </p:spPr>
        <p:txBody>
          <a:bodyPr wrap="square" rtlCol="0">
            <a:spAutoFit/>
          </a:bodyPr>
          <a:lstStyle/>
          <a:p>
            <a:r>
              <a:rPr lang="en-US" sz="2800" dirty="0" smtClean="0">
                <a:solidFill>
                  <a:srgbClr val="00B050"/>
                </a:solidFill>
              </a:rPr>
              <a:t>(O(4) is the </a:t>
            </a:r>
            <a:r>
              <a:rPr lang="en-US" sz="2800" dirty="0" err="1" smtClean="0">
                <a:solidFill>
                  <a:srgbClr val="00B050"/>
                </a:solidFill>
              </a:rPr>
              <a:t>automorphism</a:t>
            </a:r>
            <a:r>
              <a:rPr lang="en-US" sz="2800" dirty="0" smtClean="0">
                <a:solidFill>
                  <a:srgbClr val="00B050"/>
                </a:solidFill>
              </a:rPr>
              <a:t> group of the orthogonal to M</a:t>
            </a:r>
            <a:r>
              <a:rPr lang="en-US" sz="2800" baseline="30000" dirty="0" smtClean="0">
                <a:solidFill>
                  <a:srgbClr val="00B050"/>
                </a:solidFill>
              </a:rPr>
              <a:t>1,1 </a:t>
            </a:r>
            <a:endParaRPr lang="en-US" sz="2800" dirty="0">
              <a:solidFill>
                <a:srgbClr val="00B050"/>
              </a:solidFill>
            </a:endParaRPr>
          </a:p>
          <a:p>
            <a:r>
              <a:rPr lang="en-US" sz="2800" dirty="0" smtClean="0">
                <a:solidFill>
                  <a:srgbClr val="00B050"/>
                </a:solidFill>
              </a:rPr>
              <a:t>in six-dimensional </a:t>
            </a:r>
            <a:r>
              <a:rPr lang="en-US" sz="2800" dirty="0" err="1" smtClean="0">
                <a:solidFill>
                  <a:srgbClr val="00B050"/>
                </a:solidFill>
              </a:rPr>
              <a:t>Minkowski</a:t>
            </a:r>
            <a:r>
              <a:rPr lang="en-US" sz="2800" dirty="0" smtClean="0">
                <a:solidFill>
                  <a:srgbClr val="00B050"/>
                </a:solidFill>
              </a:rPr>
              <a:t> space. ) </a:t>
            </a:r>
            <a:endParaRPr lang="en-US" sz="2800" baseline="30000" dirty="0">
              <a:solidFill>
                <a:srgbClr val="00B050"/>
              </a:solidFill>
            </a:endParaRPr>
          </a:p>
        </p:txBody>
      </p:sp>
    </p:spTree>
    <p:extLst>
      <p:ext uri="{BB962C8B-B14F-4D97-AF65-F5344CB8AC3E}">
        <p14:creationId xmlns:p14="http://schemas.microsoft.com/office/powerpoint/2010/main" val="280822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1929" y="-255722"/>
            <a:ext cx="9614529" cy="7113722"/>
          </a:xfrm>
          <a:prstGeom prst="rect">
            <a:avLst/>
          </a:prstGeom>
        </p:spPr>
      </p:pic>
      <p:sp>
        <p:nvSpPr>
          <p:cNvPr id="4" name="Oval 3"/>
          <p:cNvSpPr/>
          <p:nvPr/>
        </p:nvSpPr>
        <p:spPr>
          <a:xfrm>
            <a:off x="1981200" y="5562600"/>
            <a:ext cx="2209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2133600" y="228600"/>
            <a:ext cx="5029200" cy="1219200"/>
          </a:xfrm>
          <a:prstGeom prst="ellipse">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47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r>
              <a:rPr lang="en-US" dirty="0" smtClean="0"/>
              <a:t>Heterotic/Type II Duality</a:t>
            </a:r>
            <a:endParaRPr lang="en-US" dirty="0"/>
          </a:p>
        </p:txBody>
      </p:sp>
      <p:sp>
        <p:nvSpPr>
          <p:cNvPr id="3" name="TextBox 2"/>
          <p:cNvSpPr txBox="1"/>
          <p:nvPr/>
        </p:nvSpPr>
        <p:spPr>
          <a:xfrm>
            <a:off x="2133600" y="3665201"/>
            <a:ext cx="3886200" cy="769441"/>
          </a:xfrm>
          <a:prstGeom prst="rect">
            <a:avLst/>
          </a:prstGeom>
          <a:noFill/>
        </p:spPr>
        <p:txBody>
          <a:bodyPr wrap="square" rtlCol="0">
            <a:spAutoFit/>
          </a:bodyPr>
          <a:lstStyle/>
          <a:p>
            <a:r>
              <a:rPr lang="en-US" sz="4400" dirty="0" smtClean="0">
                <a:solidFill>
                  <a:srgbClr val="0033CC"/>
                </a:solidFill>
              </a:rPr>
              <a:t>IIA/K3 = Het/T4  </a:t>
            </a:r>
            <a:endParaRPr lang="en-US" sz="4400" dirty="0">
              <a:solidFill>
                <a:srgbClr val="0033CC"/>
              </a:solidFill>
            </a:endParaRPr>
          </a:p>
        </p:txBody>
      </p:sp>
      <p:sp>
        <p:nvSpPr>
          <p:cNvPr id="4" name="TextBox 3"/>
          <p:cNvSpPr txBox="1"/>
          <p:nvPr/>
        </p:nvSpPr>
        <p:spPr>
          <a:xfrm>
            <a:off x="5314709" y="4638248"/>
            <a:ext cx="3810000" cy="1569660"/>
          </a:xfrm>
          <a:prstGeom prst="rect">
            <a:avLst/>
          </a:prstGeom>
          <a:noFill/>
        </p:spPr>
        <p:txBody>
          <a:bodyPr wrap="square" rtlCol="0">
            <a:spAutoFit/>
          </a:bodyPr>
          <a:lstStyle/>
          <a:p>
            <a:r>
              <a:rPr lang="en-US" sz="3200" dirty="0" err="1" smtClean="0">
                <a:solidFill>
                  <a:srgbClr val="00B050"/>
                </a:solidFill>
              </a:rPr>
              <a:t>Dabholkar</a:t>
            </a:r>
            <a:r>
              <a:rPr lang="en-US" sz="3200" dirty="0" smtClean="0">
                <a:solidFill>
                  <a:srgbClr val="00B050"/>
                </a:solidFill>
              </a:rPr>
              <a:t>-Harvey states: Perturbative heterotic BPS states</a:t>
            </a:r>
            <a:endParaRPr lang="en-US" sz="3200" dirty="0">
              <a:solidFill>
                <a:srgbClr val="00B050"/>
              </a:solidFill>
            </a:endParaRPr>
          </a:p>
        </p:txBody>
      </p:sp>
      <p:sp>
        <p:nvSpPr>
          <p:cNvPr id="5" name="TextBox 4"/>
          <p:cNvSpPr txBox="1"/>
          <p:nvPr/>
        </p:nvSpPr>
        <p:spPr>
          <a:xfrm>
            <a:off x="242104" y="1139142"/>
            <a:ext cx="8991600" cy="2062103"/>
          </a:xfrm>
          <a:prstGeom prst="rect">
            <a:avLst/>
          </a:prstGeom>
          <a:noFill/>
        </p:spPr>
        <p:txBody>
          <a:bodyPr wrap="square" rtlCol="0">
            <a:spAutoFit/>
          </a:bodyPr>
          <a:lstStyle/>
          <a:p>
            <a:r>
              <a:rPr lang="en-US" sz="3200" dirty="0" smtClean="0">
                <a:solidFill>
                  <a:srgbClr val="7030A0"/>
                </a:solidFill>
              </a:rPr>
              <a:t>KKP compute (roughly) the </a:t>
            </a:r>
            <a:r>
              <a:rPr lang="en-US" sz="3200" dirty="0" err="1" smtClean="0">
                <a:solidFill>
                  <a:srgbClr val="7030A0"/>
                </a:solidFill>
              </a:rPr>
              <a:t>cohomology</a:t>
            </a:r>
            <a:r>
              <a:rPr lang="en-US" sz="3200" dirty="0" smtClean="0">
                <a:solidFill>
                  <a:srgbClr val="7030A0"/>
                </a:solidFill>
              </a:rPr>
              <a:t> groups of the moduli spaces of objects in D</a:t>
            </a:r>
            <a:r>
              <a:rPr lang="en-US" sz="3200" baseline="30000" dirty="0" smtClean="0">
                <a:solidFill>
                  <a:srgbClr val="7030A0"/>
                </a:solidFill>
              </a:rPr>
              <a:t>b</a:t>
            </a:r>
            <a:r>
              <a:rPr lang="en-US" sz="3200" dirty="0" smtClean="0">
                <a:solidFill>
                  <a:srgbClr val="7030A0"/>
                </a:solidFill>
              </a:rPr>
              <a:t>(K3) with fixed K-theory invariant and stable </a:t>
            </a:r>
            <a:r>
              <a:rPr lang="en-US" sz="3200" dirty="0" err="1" smtClean="0">
                <a:solidFill>
                  <a:srgbClr val="7030A0"/>
                </a:solidFill>
              </a:rPr>
              <a:t>wrt</a:t>
            </a:r>
            <a:r>
              <a:rPr lang="en-US" sz="3200" dirty="0" smtClean="0">
                <a:solidFill>
                  <a:srgbClr val="7030A0"/>
                </a:solidFill>
              </a:rPr>
              <a:t> a stability condition determined by a </a:t>
            </a:r>
            <a:r>
              <a:rPr lang="en-US" sz="3200" dirty="0" err="1" smtClean="0">
                <a:solidFill>
                  <a:srgbClr val="7030A0"/>
                </a:solidFill>
              </a:rPr>
              <a:t>complexified</a:t>
            </a:r>
            <a:r>
              <a:rPr lang="en-US" sz="3200" dirty="0" smtClean="0">
                <a:solidFill>
                  <a:srgbClr val="7030A0"/>
                </a:solidFill>
              </a:rPr>
              <a:t> </a:t>
            </a:r>
            <a:r>
              <a:rPr lang="en-US" sz="3200" dirty="0" err="1" smtClean="0">
                <a:solidFill>
                  <a:srgbClr val="7030A0"/>
                </a:solidFill>
              </a:rPr>
              <a:t>Kahler</a:t>
            </a:r>
            <a:r>
              <a:rPr lang="en-US" sz="3200" dirty="0" smtClean="0">
                <a:solidFill>
                  <a:srgbClr val="7030A0"/>
                </a:solidFill>
              </a:rPr>
              <a:t> class. </a:t>
            </a:r>
            <a:endParaRPr lang="en-US" sz="3200" dirty="0">
              <a:solidFill>
                <a:srgbClr val="7030A0"/>
              </a:solidFill>
            </a:endParaRPr>
          </a:p>
        </p:txBody>
      </p:sp>
      <p:sp>
        <p:nvSpPr>
          <p:cNvPr id="8" name="TextBox 7"/>
          <p:cNvSpPr txBox="1"/>
          <p:nvPr/>
        </p:nvSpPr>
        <p:spPr>
          <a:xfrm>
            <a:off x="152400" y="4545916"/>
            <a:ext cx="3618053" cy="1754326"/>
          </a:xfrm>
          <a:prstGeom prst="rect">
            <a:avLst/>
          </a:prstGeom>
          <a:noFill/>
        </p:spPr>
        <p:txBody>
          <a:bodyPr wrap="square" rtlCol="0">
            <a:spAutoFit/>
          </a:bodyPr>
          <a:lstStyle/>
          <a:p>
            <a:r>
              <a:rPr lang="en-US" sz="3600" smtClean="0">
                <a:solidFill>
                  <a:srgbClr val="7030A0"/>
                </a:solidFill>
              </a:rPr>
              <a:t>Physically: </a:t>
            </a:r>
          </a:p>
          <a:p>
            <a:r>
              <a:rPr lang="en-US" sz="3600" dirty="0" smtClean="0">
                <a:solidFill>
                  <a:srgbClr val="7030A0"/>
                </a:solidFill>
              </a:rPr>
              <a:t>D4-D2-D0 </a:t>
            </a:r>
            <a:r>
              <a:rPr lang="en-US" sz="3600" dirty="0" err="1" smtClean="0">
                <a:solidFill>
                  <a:srgbClr val="7030A0"/>
                </a:solidFill>
              </a:rPr>
              <a:t>boundstates</a:t>
            </a:r>
            <a:endParaRPr lang="en-US" sz="3600" dirty="0">
              <a:solidFill>
                <a:srgbClr val="7030A0"/>
              </a:solidFill>
            </a:endParaRPr>
          </a:p>
        </p:txBody>
      </p:sp>
      <p:sp>
        <p:nvSpPr>
          <p:cNvPr id="6" name="Left-Right Arrow 5"/>
          <p:cNvSpPr/>
          <p:nvPr/>
        </p:nvSpPr>
        <p:spPr>
          <a:xfrm>
            <a:off x="3214386" y="5119817"/>
            <a:ext cx="1452140" cy="60652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7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999565" y="2862183"/>
            <a:ext cx="7924800" cy="523220"/>
          </a:xfrm>
          <a:prstGeom prst="rect">
            <a:avLst/>
          </a:prstGeom>
          <a:solidFill>
            <a:srgbClr val="002060"/>
          </a:solidFill>
        </p:spPr>
        <p:txBody>
          <a:bodyPr wrap="square" rtlCol="0">
            <a:spAutoFit/>
          </a:bodyPr>
          <a:lstStyle/>
          <a:p>
            <a:r>
              <a:rPr lang="en-US" sz="2800" dirty="0" smtClean="0">
                <a:solidFill>
                  <a:srgbClr val="FFFF00"/>
                </a:solidFill>
              </a:rPr>
              <a:t> </a:t>
            </a:r>
            <a:endParaRPr lang="en-US" sz="2800" dirty="0">
              <a:solidFill>
                <a:srgbClr val="FFFF00"/>
              </a:solidFill>
            </a:endParaRPr>
          </a:p>
        </p:txBody>
      </p:sp>
      <p:sp>
        <p:nvSpPr>
          <p:cNvPr id="2" name="Title 1"/>
          <p:cNvSpPr>
            <a:spLocks noGrp="1"/>
          </p:cNvSpPr>
          <p:nvPr>
            <p:ph type="title"/>
          </p:nvPr>
        </p:nvSpPr>
        <p:spPr>
          <a:xfrm>
            <a:off x="304800" y="25272"/>
            <a:ext cx="8229600" cy="1143000"/>
          </a:xfrm>
        </p:spPr>
        <p:txBody>
          <a:bodyPr/>
          <a:lstStyle/>
          <a:p>
            <a:r>
              <a:rPr lang="en-US" smtClean="0"/>
              <a:t>Part I Outline</a:t>
            </a:r>
            <a:endParaRPr lang="en-US"/>
          </a:p>
        </p:txBody>
      </p:sp>
      <p:sp>
        <p:nvSpPr>
          <p:cNvPr id="3" name="Slide Number Placeholder 2"/>
          <p:cNvSpPr>
            <a:spLocks noGrp="1"/>
          </p:cNvSpPr>
          <p:nvPr>
            <p:ph type="sldNum" sz="quarter" idx="12"/>
          </p:nvPr>
        </p:nvSpPr>
        <p:spPr/>
        <p:txBody>
          <a:bodyPr/>
          <a:lstStyle/>
          <a:p>
            <a:fld id="{8CC33826-6C47-413F-88A8-05EB57E6DE90}" type="slidenum">
              <a:rPr lang="en-US" smtClean="0"/>
              <a:pPr/>
              <a:t>19</a:t>
            </a:fld>
            <a:endParaRPr lang="en-US" dirty="0"/>
          </a:p>
        </p:txBody>
      </p:sp>
      <p:sp>
        <p:nvSpPr>
          <p:cNvPr id="16" name="TextBox 15"/>
          <p:cNvSpPr txBox="1"/>
          <p:nvPr/>
        </p:nvSpPr>
        <p:spPr>
          <a:xfrm>
            <a:off x="899125" y="4038600"/>
            <a:ext cx="7254275" cy="523220"/>
          </a:xfrm>
          <a:prstGeom prst="rect">
            <a:avLst/>
          </a:prstGeom>
          <a:noFill/>
        </p:spPr>
        <p:txBody>
          <a:bodyPr wrap="square" rtlCol="0">
            <a:spAutoFit/>
          </a:bodyPr>
          <a:lstStyle/>
          <a:p>
            <a:r>
              <a:rPr lang="en-US" sz="2800" dirty="0" smtClean="0"/>
              <a:t>Crystal Symmetries Of Toroidal Compactification</a:t>
            </a:r>
            <a:endParaRPr lang="en-US" sz="2800" dirty="0"/>
          </a:p>
        </p:txBody>
      </p:sp>
      <p:sp>
        <p:nvSpPr>
          <p:cNvPr id="20" name="Rectangle 19"/>
          <p:cNvSpPr/>
          <p:nvPr/>
        </p:nvSpPr>
        <p:spPr>
          <a:xfrm>
            <a:off x="999565" y="2862183"/>
            <a:ext cx="3743845" cy="523220"/>
          </a:xfrm>
          <a:prstGeom prst="rect">
            <a:avLst/>
          </a:prstGeom>
        </p:spPr>
        <p:txBody>
          <a:bodyPr wrap="none">
            <a:spAutoFit/>
          </a:bodyPr>
          <a:lstStyle/>
          <a:p>
            <a:pPr marL="342900" indent="-342900"/>
            <a:r>
              <a:rPr lang="en-US" sz="2800" dirty="0" smtClean="0">
                <a:solidFill>
                  <a:srgbClr val="FFFF00"/>
                </a:solidFill>
              </a:rPr>
              <a:t>Heterotic Strings On Tori</a:t>
            </a:r>
          </a:p>
        </p:txBody>
      </p:sp>
      <p:sp>
        <p:nvSpPr>
          <p:cNvPr id="25" name="Oval 24"/>
          <p:cNvSpPr/>
          <p:nvPr/>
        </p:nvSpPr>
        <p:spPr>
          <a:xfrm>
            <a:off x="85165" y="2895193"/>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a:t>
            </a:r>
            <a:endParaRPr lang="en-US" dirty="0"/>
          </a:p>
        </p:txBody>
      </p:sp>
      <p:sp>
        <p:nvSpPr>
          <p:cNvPr id="32" name="Oval 31"/>
          <p:cNvSpPr/>
          <p:nvPr/>
        </p:nvSpPr>
        <p:spPr>
          <a:xfrm>
            <a:off x="85165" y="4071610"/>
            <a:ext cx="5334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a:t>
            </a:r>
            <a:endParaRPr lang="en-US" dirty="0"/>
          </a:p>
        </p:txBody>
      </p:sp>
      <p:sp>
        <p:nvSpPr>
          <p:cNvPr id="34" name="Oval 33"/>
          <p:cNvSpPr/>
          <p:nvPr/>
        </p:nvSpPr>
        <p:spPr>
          <a:xfrm>
            <a:off x="85165" y="5371074"/>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4</a:t>
            </a:r>
            <a:endParaRPr lang="en-US" dirty="0"/>
          </a:p>
        </p:txBody>
      </p:sp>
      <p:sp>
        <p:nvSpPr>
          <p:cNvPr id="42" name="TextBox 41"/>
          <p:cNvSpPr txBox="1"/>
          <p:nvPr/>
        </p:nvSpPr>
        <p:spPr>
          <a:xfrm>
            <a:off x="999565" y="5310752"/>
            <a:ext cx="7620000" cy="523220"/>
          </a:xfrm>
          <a:prstGeom prst="rect">
            <a:avLst/>
          </a:prstGeom>
          <a:noFill/>
        </p:spPr>
        <p:txBody>
          <a:bodyPr wrap="square" rtlCol="0">
            <a:spAutoFit/>
          </a:bodyPr>
          <a:lstStyle/>
          <a:p>
            <a:r>
              <a:rPr lang="en-US" sz="2800" dirty="0" smtClean="0"/>
              <a:t>Desperately Seeking </a:t>
            </a:r>
            <a:r>
              <a:rPr lang="en-US" sz="2800" smtClean="0"/>
              <a:t>Mooneshine</a:t>
            </a:r>
            <a:endParaRPr lang="en-US" sz="2800" dirty="0"/>
          </a:p>
        </p:txBody>
      </p:sp>
      <p:sp>
        <p:nvSpPr>
          <p:cNvPr id="17" name="Oval 16"/>
          <p:cNvSpPr/>
          <p:nvPr/>
        </p:nvSpPr>
        <p:spPr>
          <a:xfrm>
            <a:off x="85165" y="1751786"/>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dirty="0"/>
          </a:p>
        </p:txBody>
      </p:sp>
      <p:sp>
        <p:nvSpPr>
          <p:cNvPr id="4" name="Rectangle 3"/>
          <p:cNvSpPr/>
          <p:nvPr/>
        </p:nvSpPr>
        <p:spPr>
          <a:xfrm>
            <a:off x="899125" y="1685766"/>
            <a:ext cx="4924105" cy="523220"/>
          </a:xfrm>
          <a:prstGeom prst="rect">
            <a:avLst/>
          </a:prstGeom>
        </p:spPr>
        <p:txBody>
          <a:bodyPr wrap="none">
            <a:spAutoFit/>
          </a:bodyPr>
          <a:lstStyle/>
          <a:p>
            <a:r>
              <a:rPr lang="en-US" sz="2800" dirty="0">
                <a:solidFill>
                  <a:srgbClr val="FF0000"/>
                </a:solidFill>
              </a:rPr>
              <a:t>Brief Background On Moonshine</a:t>
            </a:r>
          </a:p>
        </p:txBody>
      </p:sp>
    </p:spTree>
    <p:extLst>
      <p:ext uri="{BB962C8B-B14F-4D97-AF65-F5344CB8AC3E}">
        <p14:creationId xmlns:p14="http://schemas.microsoft.com/office/powerpoint/2010/main" val="1803866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noAutofit/>
          </a:bodyPr>
          <a:lstStyle/>
          <a:p>
            <a:r>
              <a:rPr lang="en-US" sz="6600" dirty="0" smtClean="0"/>
              <a:t>Desperately Seeking Moonshine</a:t>
            </a:r>
            <a:endParaRPr lang="en-US" sz="6600" dirty="0"/>
          </a:p>
        </p:txBody>
      </p:sp>
      <p:sp>
        <p:nvSpPr>
          <p:cNvPr id="4" name="TextBox 3"/>
          <p:cNvSpPr txBox="1"/>
          <p:nvPr/>
        </p:nvSpPr>
        <p:spPr>
          <a:xfrm>
            <a:off x="1524000" y="4343400"/>
            <a:ext cx="6705600" cy="769441"/>
          </a:xfrm>
          <a:prstGeom prst="rect">
            <a:avLst/>
          </a:prstGeom>
          <a:noFill/>
        </p:spPr>
        <p:txBody>
          <a:bodyPr wrap="square" rtlCol="0">
            <a:spAutoFit/>
          </a:bodyPr>
          <a:lstStyle/>
          <a:p>
            <a:r>
              <a:rPr lang="en-US" sz="4400" dirty="0" smtClean="0">
                <a:solidFill>
                  <a:srgbClr val="C00000"/>
                </a:solidFill>
              </a:rPr>
              <a:t>a project with Jeff Harvey</a:t>
            </a:r>
            <a:endParaRPr lang="en-US" sz="4400" dirty="0">
              <a:solidFill>
                <a:srgbClr val="C00000"/>
              </a:solidFill>
            </a:endParaRPr>
          </a:p>
        </p:txBody>
      </p:sp>
      <p:sp>
        <p:nvSpPr>
          <p:cNvPr id="6" name="Title 1"/>
          <p:cNvSpPr txBox="1">
            <a:spLocks/>
          </p:cNvSpPr>
          <p:nvPr/>
        </p:nvSpPr>
        <p:spPr>
          <a:xfrm>
            <a:off x="228600" y="3810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t>Part I</a:t>
            </a:r>
            <a:endParaRPr lang="en-US" sz="6600" dirty="0"/>
          </a:p>
        </p:txBody>
      </p:sp>
      <p:sp>
        <p:nvSpPr>
          <p:cNvPr id="7" name="TextBox 6"/>
          <p:cNvSpPr txBox="1"/>
          <p:nvPr/>
        </p:nvSpPr>
        <p:spPr>
          <a:xfrm>
            <a:off x="2514600" y="5638800"/>
            <a:ext cx="6705600" cy="769441"/>
          </a:xfrm>
          <a:prstGeom prst="rect">
            <a:avLst/>
          </a:prstGeom>
          <a:noFill/>
        </p:spPr>
        <p:txBody>
          <a:bodyPr wrap="square" rtlCol="0">
            <a:spAutoFit/>
          </a:bodyPr>
          <a:lstStyle/>
          <a:p>
            <a:r>
              <a:rPr lang="en-US" sz="4400" dirty="0">
                <a:solidFill>
                  <a:srgbClr val="C00000"/>
                </a:solidFill>
              </a:rPr>
              <a:t>s</a:t>
            </a:r>
            <a:r>
              <a:rPr lang="en-US" sz="4400" dirty="0" smtClean="0">
                <a:solidFill>
                  <a:srgbClr val="C00000"/>
                </a:solidFill>
              </a:rPr>
              <a:t>till in progress…</a:t>
            </a:r>
            <a:endParaRPr lang="en-US" sz="4400" dirty="0">
              <a:solidFill>
                <a:srgbClr val="C00000"/>
              </a:solidFill>
            </a:endParaRPr>
          </a:p>
        </p:txBody>
      </p:sp>
    </p:spTree>
    <p:extLst>
      <p:ext uri="{BB962C8B-B14F-4D97-AF65-F5344CB8AC3E}">
        <p14:creationId xmlns:p14="http://schemas.microsoft.com/office/powerpoint/2010/main" val="38506966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549" y="-239895"/>
            <a:ext cx="8229600" cy="1143000"/>
          </a:xfrm>
        </p:spPr>
        <p:txBody>
          <a:bodyPr/>
          <a:lstStyle/>
          <a:p>
            <a:r>
              <a:rPr lang="en-US" dirty="0" smtClean="0"/>
              <a:t>Heterotic String Crash Course</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5148262" y="1792490"/>
                <a:ext cx="255905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0033CC"/>
                          </a:solidFill>
                          <a:latin typeface="Cambria Math" charset="0"/>
                        </a:rPr>
                        <m:t>𝜇</m:t>
                      </m:r>
                      <m:r>
                        <a:rPr lang="en-US" sz="3200" b="0" i="1" smtClean="0">
                          <a:solidFill>
                            <a:srgbClr val="0033CC"/>
                          </a:solidFill>
                          <a:latin typeface="Cambria Math" charset="0"/>
                        </a:rPr>
                        <m:t>=0,…, 25</m:t>
                      </m:r>
                    </m:oMath>
                  </m:oMathPara>
                </a14:m>
                <a:endParaRPr lang="en-US" sz="2800" dirty="0">
                  <a:solidFill>
                    <a:srgbClr val="0033CC"/>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148262" y="1792490"/>
                <a:ext cx="2559050" cy="584775"/>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215613" y="2321443"/>
                <a:ext cx="225441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0033CC"/>
                          </a:solidFill>
                          <a:latin typeface="Cambria Math" charset="0"/>
                        </a:rPr>
                        <m:t>𝑧</m:t>
                      </m:r>
                      <m:r>
                        <a:rPr lang="en-US" sz="3600" b="0" i="1" smtClean="0">
                          <a:solidFill>
                            <a:srgbClr val="0033CC"/>
                          </a:solidFill>
                          <a:latin typeface="Cambria Math" charset="0"/>
                        </a:rPr>
                        <m:t>=</m:t>
                      </m:r>
                      <m:r>
                        <a:rPr lang="en-US" sz="3600" b="0" i="1" smtClean="0">
                          <a:solidFill>
                            <a:srgbClr val="0033CC"/>
                          </a:solidFill>
                          <a:latin typeface="Cambria Math" charset="0"/>
                        </a:rPr>
                        <m:t>𝜎</m:t>
                      </m:r>
                      <m:r>
                        <a:rPr lang="en-US" sz="3600" b="0" i="1" smtClean="0">
                          <a:solidFill>
                            <a:srgbClr val="0033CC"/>
                          </a:solidFill>
                          <a:latin typeface="Cambria Math" charset="0"/>
                        </a:rPr>
                        <m:t>+</m:t>
                      </m:r>
                      <m:r>
                        <a:rPr lang="en-US" sz="3600" b="0" i="1" smtClean="0">
                          <a:solidFill>
                            <a:srgbClr val="0033CC"/>
                          </a:solidFill>
                          <a:latin typeface="Cambria Math" charset="0"/>
                        </a:rPr>
                        <m:t>𝜏</m:t>
                      </m:r>
                    </m:oMath>
                  </m:oMathPara>
                </a14:m>
                <a:endParaRPr lang="en-US" dirty="0">
                  <a:solidFill>
                    <a:srgbClr val="0033CC"/>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215613" y="2321443"/>
                <a:ext cx="2254411" cy="64633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116886" y="3599168"/>
                <a:ext cx="225441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600" b="0" i="1" smtClean="0">
                              <a:solidFill>
                                <a:srgbClr val="FF0000"/>
                              </a:solidFill>
                              <a:latin typeface="Cambria Math"/>
                            </a:rPr>
                          </m:ctrlPr>
                        </m:accPr>
                        <m:e>
                          <m:r>
                            <a:rPr lang="en-US" sz="3600" b="0" i="1" smtClean="0">
                              <a:solidFill>
                                <a:srgbClr val="FF0000"/>
                              </a:solidFill>
                              <a:latin typeface="Cambria Math" charset="0"/>
                            </a:rPr>
                            <m:t>𝑧</m:t>
                          </m:r>
                        </m:e>
                      </m:acc>
                      <m:r>
                        <a:rPr lang="en-US" sz="3600" b="0" i="1" smtClean="0">
                          <a:solidFill>
                            <a:srgbClr val="FF0000"/>
                          </a:solidFill>
                          <a:latin typeface="Cambria Math" charset="0"/>
                        </a:rPr>
                        <m:t>=</m:t>
                      </m:r>
                      <m:r>
                        <a:rPr lang="en-US" sz="3600" b="0" i="1" smtClean="0">
                          <a:solidFill>
                            <a:srgbClr val="FF0000"/>
                          </a:solidFill>
                          <a:latin typeface="Cambria Math" charset="0"/>
                        </a:rPr>
                        <m:t>𝜎</m:t>
                      </m:r>
                      <m:r>
                        <a:rPr lang="en-US" sz="3600" b="0" i="1" smtClean="0">
                          <a:solidFill>
                            <a:srgbClr val="FF0000"/>
                          </a:solidFill>
                          <a:latin typeface="Cambria Math" charset="0"/>
                        </a:rPr>
                        <m:t>−</m:t>
                      </m:r>
                      <m:r>
                        <a:rPr lang="en-US" sz="3600" b="0" i="1" smtClean="0">
                          <a:solidFill>
                            <a:srgbClr val="FF0000"/>
                          </a:solidFill>
                          <a:latin typeface="Cambria Math" charset="0"/>
                        </a:rPr>
                        <m:t>𝜏</m:t>
                      </m:r>
                    </m:oMath>
                  </m:oMathPara>
                </a14:m>
                <a:endParaRPr lang="en-US" sz="3600"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116886" y="3599168"/>
                <a:ext cx="2254411" cy="64633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027239" y="3126038"/>
                <a:ext cx="255905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charset="0"/>
                        </a:rPr>
                        <m:t>𝑎</m:t>
                      </m:r>
                      <m:r>
                        <a:rPr lang="en-US" sz="3200" b="0" i="1" smtClean="0">
                          <a:solidFill>
                            <a:srgbClr val="FF0000"/>
                          </a:solidFill>
                          <a:latin typeface="Cambria Math" charset="0"/>
                        </a:rPr>
                        <m:t>=0,…, 9 </m:t>
                      </m:r>
                    </m:oMath>
                  </m:oMathPara>
                </a14:m>
                <a:endParaRPr lang="en-US" sz="3600"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027239" y="3126038"/>
                <a:ext cx="2559050" cy="58477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941125" y="868780"/>
                <a:ext cx="5022448" cy="8442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4800" b="0" i="1" smtClean="0">
                              <a:solidFill>
                                <a:srgbClr val="00B050"/>
                              </a:solidFill>
                              <a:latin typeface="Cambria Math"/>
                            </a:rPr>
                          </m:ctrlPr>
                        </m:sSupPr>
                        <m:e>
                          <m:r>
                            <a:rPr lang="en-US" sz="4800" b="0" i="1" smtClean="0">
                              <a:solidFill>
                                <a:srgbClr val="00B050"/>
                              </a:solidFill>
                              <a:latin typeface="Cambria Math" charset="0"/>
                            </a:rPr>
                            <m:t>𝕄</m:t>
                          </m:r>
                        </m:e>
                        <m:sup>
                          <m:r>
                            <a:rPr lang="en-US" sz="4800" b="0" i="1" smtClean="0">
                              <a:solidFill>
                                <a:srgbClr val="00B050"/>
                              </a:solidFill>
                              <a:latin typeface="Cambria Math" charset="0"/>
                            </a:rPr>
                            <m:t>1,1+</m:t>
                          </m:r>
                          <m:r>
                            <a:rPr lang="en-US" sz="4800" b="0" i="1" smtClean="0">
                              <a:solidFill>
                                <a:srgbClr val="00B050"/>
                              </a:solidFill>
                              <a:latin typeface="Cambria Math" charset="0"/>
                            </a:rPr>
                            <m:t>𝑑</m:t>
                          </m:r>
                        </m:sup>
                      </m:sSup>
                      <m:r>
                        <a:rPr lang="en-US" sz="4800" b="0" i="1" smtClean="0">
                          <a:solidFill>
                            <a:srgbClr val="00B050"/>
                          </a:solidFill>
                          <a:latin typeface="Cambria Math" charset="0"/>
                        </a:rPr>
                        <m:t>×</m:t>
                      </m:r>
                      <m:sSup>
                        <m:sSupPr>
                          <m:ctrlPr>
                            <a:rPr lang="en-US" sz="4800" b="0" i="1" smtClean="0">
                              <a:solidFill>
                                <a:srgbClr val="00B050"/>
                              </a:solidFill>
                              <a:latin typeface="Cambria Math"/>
                            </a:rPr>
                          </m:ctrlPr>
                        </m:sSupPr>
                        <m:e>
                          <m:r>
                            <a:rPr lang="en-US" sz="4800" b="0" i="1" smtClean="0">
                              <a:solidFill>
                                <a:srgbClr val="00B050"/>
                              </a:solidFill>
                              <a:latin typeface="Cambria Math" charset="0"/>
                            </a:rPr>
                            <m:t>𝑇</m:t>
                          </m:r>
                        </m:e>
                        <m:sup>
                          <m:r>
                            <a:rPr lang="en-US" sz="4800" b="0" i="1" smtClean="0">
                              <a:solidFill>
                                <a:srgbClr val="00B050"/>
                              </a:solidFill>
                              <a:latin typeface="Cambria Math" charset="0"/>
                            </a:rPr>
                            <m:t>8−</m:t>
                          </m:r>
                          <m:r>
                            <a:rPr lang="en-US" sz="4800" b="0" i="1" smtClean="0">
                              <a:solidFill>
                                <a:srgbClr val="00B050"/>
                              </a:solidFill>
                              <a:latin typeface="Cambria Math" charset="0"/>
                            </a:rPr>
                            <m:t>𝑑</m:t>
                          </m:r>
                        </m:sup>
                      </m:sSup>
                    </m:oMath>
                  </m:oMathPara>
                </a14:m>
                <a:endParaRPr lang="en-US" sz="4800" dirty="0">
                  <a:solidFill>
                    <a:srgbClr val="00B05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941125" y="868780"/>
                <a:ext cx="5022448" cy="84420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94609" y="5964097"/>
                <a:ext cx="4119282" cy="7188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3600" b="0" i="1" smtClean="0">
                              <a:solidFill>
                                <a:srgbClr val="7030A0"/>
                              </a:solidFill>
                              <a:latin typeface="Cambria Math"/>
                            </a:rPr>
                          </m:ctrlPr>
                        </m:dPr>
                        <m:e>
                          <m:sSubSup>
                            <m:sSubSupPr>
                              <m:ctrlPr>
                                <a:rPr lang="en-US" sz="3600" b="0" i="1" smtClean="0">
                                  <a:solidFill>
                                    <a:srgbClr val="7030A0"/>
                                  </a:solidFill>
                                  <a:latin typeface="Cambria Math"/>
                                </a:rPr>
                              </m:ctrlPr>
                            </m:sSubSupPr>
                            <m:e>
                              <m:r>
                                <a:rPr lang="en-US" sz="3600" b="0" i="1" smtClean="0">
                                  <a:solidFill>
                                    <a:srgbClr val="7030A0"/>
                                  </a:solidFill>
                                  <a:latin typeface="Cambria Math" charset="0"/>
                                </a:rPr>
                                <m:t>𝛼</m:t>
                              </m:r>
                            </m:e>
                            <m:sub>
                              <m:r>
                                <a:rPr lang="en-US" sz="3600" b="0" i="1" smtClean="0">
                                  <a:solidFill>
                                    <a:srgbClr val="7030A0"/>
                                  </a:solidFill>
                                  <a:latin typeface="Cambria Math" charset="0"/>
                                </a:rPr>
                                <m:t>0</m:t>
                              </m:r>
                            </m:sub>
                            <m:sup>
                              <m:r>
                                <a:rPr lang="en-US" sz="3600" b="0" i="1" smtClean="0">
                                  <a:solidFill>
                                    <a:srgbClr val="7030A0"/>
                                  </a:solidFill>
                                  <a:latin typeface="Cambria Math" charset="0"/>
                                </a:rPr>
                                <m:t>𝑖</m:t>
                              </m:r>
                            </m:sup>
                          </m:sSubSup>
                          <m:r>
                            <a:rPr lang="en-US" sz="3600" b="0" i="1" smtClean="0">
                              <a:solidFill>
                                <a:srgbClr val="7030A0"/>
                              </a:solidFill>
                              <a:latin typeface="Cambria Math" charset="0"/>
                            </a:rPr>
                            <m:t>;</m:t>
                          </m:r>
                          <m:sSubSup>
                            <m:sSubSupPr>
                              <m:ctrlPr>
                                <a:rPr lang="en-US" sz="3600" b="0" i="1" smtClean="0">
                                  <a:solidFill>
                                    <a:srgbClr val="7030A0"/>
                                  </a:solidFill>
                                  <a:latin typeface="Cambria Math"/>
                                </a:rPr>
                              </m:ctrlPr>
                            </m:sSubSupPr>
                            <m:e>
                              <m:acc>
                                <m:accPr>
                                  <m:chr m:val="̃"/>
                                  <m:ctrlPr>
                                    <a:rPr lang="en-US" sz="3600" b="0" i="1" smtClean="0">
                                      <a:solidFill>
                                        <a:srgbClr val="7030A0"/>
                                      </a:solidFill>
                                      <a:latin typeface="Cambria Math"/>
                                    </a:rPr>
                                  </m:ctrlPr>
                                </m:accPr>
                                <m:e>
                                  <m:r>
                                    <a:rPr lang="en-US" sz="3600" b="0" i="1" smtClean="0">
                                      <a:solidFill>
                                        <a:srgbClr val="7030A0"/>
                                      </a:solidFill>
                                      <a:latin typeface="Cambria Math" charset="0"/>
                                    </a:rPr>
                                    <m:t>𝛼</m:t>
                                  </m:r>
                                </m:e>
                              </m:acc>
                            </m:e>
                            <m:sub>
                              <m:r>
                                <a:rPr lang="en-US" sz="3600" b="0" i="1" smtClean="0">
                                  <a:solidFill>
                                    <a:srgbClr val="7030A0"/>
                                  </a:solidFill>
                                  <a:latin typeface="Cambria Math" charset="0"/>
                                </a:rPr>
                                <m:t>0</m:t>
                              </m:r>
                            </m:sub>
                            <m:sup>
                              <m:r>
                                <a:rPr lang="en-US" sz="3600" b="0" i="1" smtClean="0">
                                  <a:solidFill>
                                    <a:srgbClr val="7030A0"/>
                                  </a:solidFill>
                                  <a:latin typeface="Cambria Math" charset="0"/>
                                </a:rPr>
                                <m:t>𝑎</m:t>
                              </m:r>
                            </m:sup>
                          </m:sSubSup>
                        </m:e>
                      </m:d>
                      <m:r>
                        <a:rPr lang="en-US" sz="3600" b="0" i="1" smtClean="0">
                          <a:solidFill>
                            <a:srgbClr val="7030A0"/>
                          </a:solidFill>
                          <a:latin typeface="Cambria Math" charset="0"/>
                        </a:rPr>
                        <m:t>≔</m:t>
                      </m:r>
                      <m:d>
                        <m:dPr>
                          <m:ctrlPr>
                            <a:rPr lang="en-US" sz="3600" b="0" i="1" smtClean="0">
                              <a:solidFill>
                                <a:srgbClr val="7030A0"/>
                              </a:solidFill>
                              <a:latin typeface="Cambria Math"/>
                            </a:rPr>
                          </m:ctrlPr>
                        </m:dPr>
                        <m:e>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𝑃</m:t>
                              </m:r>
                            </m:e>
                            <m:sub>
                              <m:r>
                                <a:rPr lang="en-US" sz="3600" b="0" i="1" smtClean="0">
                                  <a:solidFill>
                                    <a:srgbClr val="7030A0"/>
                                  </a:solidFill>
                                  <a:latin typeface="Cambria Math" charset="0"/>
                                </a:rPr>
                                <m:t>𝐿</m:t>
                              </m:r>
                            </m:sub>
                          </m:sSub>
                          <m:r>
                            <a:rPr lang="en-US" sz="3600" b="0" i="1" smtClean="0">
                              <a:solidFill>
                                <a:srgbClr val="7030A0"/>
                              </a:solidFill>
                              <a:latin typeface="Cambria Math" charset="0"/>
                            </a:rPr>
                            <m:t>;</m:t>
                          </m:r>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𝑃</m:t>
                              </m:r>
                            </m:e>
                            <m:sub>
                              <m:r>
                                <a:rPr lang="en-US" sz="3600" b="0" i="1" smtClean="0">
                                  <a:solidFill>
                                    <a:srgbClr val="7030A0"/>
                                  </a:solidFill>
                                  <a:latin typeface="Cambria Math" charset="0"/>
                                </a:rPr>
                                <m:t>𝑅</m:t>
                              </m:r>
                            </m:sub>
                          </m:sSub>
                        </m:e>
                      </m:d>
                    </m:oMath>
                  </m:oMathPara>
                </a14:m>
                <a:endParaRPr lang="en-US" sz="3600" dirty="0">
                  <a:solidFill>
                    <a:srgbClr val="7030A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94609" y="5964097"/>
                <a:ext cx="4119282" cy="718851"/>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460316" y="6014357"/>
                <a:ext cx="5997535" cy="6541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7030A0"/>
                          </a:solidFill>
                          <a:latin typeface="Cambria Math" charset="0"/>
                        </a:rPr>
                        <m:t>𝐻</m:t>
                      </m:r>
                      <m:r>
                        <a:rPr lang="en-US" sz="3600" b="0" i="1" smtClean="0">
                          <a:solidFill>
                            <a:srgbClr val="7030A0"/>
                          </a:solidFill>
                          <a:latin typeface="Cambria Math" charset="0"/>
                        </a:rPr>
                        <m:t>=</m:t>
                      </m:r>
                      <m:sSubSup>
                        <m:sSubSupPr>
                          <m:ctrlPr>
                            <a:rPr lang="en-US" sz="3600" b="0" i="1" smtClean="0">
                              <a:solidFill>
                                <a:srgbClr val="7030A0"/>
                              </a:solidFill>
                              <a:latin typeface="Cambria Math"/>
                            </a:rPr>
                          </m:ctrlPr>
                        </m:sSubSupPr>
                        <m:e>
                          <m:r>
                            <a:rPr lang="en-US" sz="3600" b="0" i="1" smtClean="0">
                              <a:solidFill>
                                <a:srgbClr val="7030A0"/>
                              </a:solidFill>
                              <a:latin typeface="Cambria Math" charset="0"/>
                            </a:rPr>
                            <m:t>𝑃</m:t>
                          </m:r>
                        </m:e>
                        <m:sub>
                          <m:r>
                            <a:rPr lang="en-US" sz="3600" b="0" i="1" smtClean="0">
                              <a:solidFill>
                                <a:srgbClr val="7030A0"/>
                              </a:solidFill>
                              <a:latin typeface="Cambria Math" charset="0"/>
                            </a:rPr>
                            <m:t>𝐿</m:t>
                          </m:r>
                        </m:sub>
                        <m:sup>
                          <m:r>
                            <a:rPr lang="en-US" sz="3600" b="0" i="1" smtClean="0">
                              <a:solidFill>
                                <a:srgbClr val="7030A0"/>
                              </a:solidFill>
                              <a:latin typeface="Cambria Math" charset="0"/>
                            </a:rPr>
                            <m:t>2</m:t>
                          </m:r>
                        </m:sup>
                      </m:sSubSup>
                      <m:r>
                        <a:rPr lang="en-US" sz="3600" b="0" i="1" smtClean="0">
                          <a:solidFill>
                            <a:srgbClr val="7030A0"/>
                          </a:solidFill>
                          <a:latin typeface="Cambria Math" charset="0"/>
                        </a:rPr>
                        <m:t>+</m:t>
                      </m:r>
                      <m:sSubSup>
                        <m:sSubSupPr>
                          <m:ctrlPr>
                            <a:rPr lang="en-US" sz="3600" b="0" i="1" smtClean="0">
                              <a:solidFill>
                                <a:srgbClr val="7030A0"/>
                              </a:solidFill>
                              <a:latin typeface="Cambria Math"/>
                            </a:rPr>
                          </m:ctrlPr>
                        </m:sSubSupPr>
                        <m:e>
                          <m:r>
                            <a:rPr lang="en-US" sz="3600" b="0" i="1" smtClean="0">
                              <a:solidFill>
                                <a:srgbClr val="7030A0"/>
                              </a:solidFill>
                              <a:latin typeface="Cambria Math" charset="0"/>
                            </a:rPr>
                            <m:t>𝑃</m:t>
                          </m:r>
                        </m:e>
                        <m:sub>
                          <m:r>
                            <a:rPr lang="en-US" sz="3600" b="0" i="1" smtClean="0">
                              <a:solidFill>
                                <a:srgbClr val="7030A0"/>
                              </a:solidFill>
                              <a:latin typeface="Cambria Math" charset="0"/>
                            </a:rPr>
                            <m:t>𝑅</m:t>
                          </m:r>
                        </m:sub>
                        <m:sup>
                          <m:r>
                            <a:rPr lang="en-US" sz="3600" b="0" i="1" smtClean="0">
                              <a:solidFill>
                                <a:srgbClr val="7030A0"/>
                              </a:solidFill>
                              <a:latin typeface="Cambria Math" charset="0"/>
                            </a:rPr>
                            <m:t>2</m:t>
                          </m:r>
                        </m:sup>
                      </m:sSubSup>
                      <m:r>
                        <a:rPr lang="en-US" sz="3600" b="0" i="1" smtClean="0">
                          <a:solidFill>
                            <a:srgbClr val="7030A0"/>
                          </a:solidFill>
                          <a:latin typeface="Cambria Math" charset="0"/>
                        </a:rPr>
                        <m:t>+</m:t>
                      </m:r>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𝐻</m:t>
                          </m:r>
                        </m:e>
                        <m:sub>
                          <m:r>
                            <a:rPr lang="en-US" sz="3600" b="0" i="1" smtClean="0">
                              <a:solidFill>
                                <a:srgbClr val="7030A0"/>
                              </a:solidFill>
                              <a:latin typeface="Cambria Math" charset="0"/>
                            </a:rPr>
                            <m:t>𝑜𝑠𝑐</m:t>
                          </m:r>
                        </m:sub>
                      </m:sSub>
                    </m:oMath>
                  </m:oMathPara>
                </a14:m>
                <a:endParaRPr lang="en-US" sz="3600" dirty="0">
                  <a:solidFill>
                    <a:srgbClr val="7030A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460316" y="6014357"/>
                <a:ext cx="5997535" cy="654153"/>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322856" y="4609922"/>
                <a:ext cx="4948611" cy="7018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lit/>
                        </m:rPr>
                        <a:rPr lang="en-US" sz="3600" b="0" i="1" smtClean="0">
                          <a:solidFill>
                            <a:srgbClr val="FF0000"/>
                          </a:solidFill>
                          <a:latin typeface="Cambria Math" charset="0"/>
                        </a:rPr>
                        <m:t>{</m:t>
                      </m:r>
                      <m:r>
                        <a:rPr lang="en-US" sz="3600" b="0" i="1" smtClean="0">
                          <a:solidFill>
                            <a:srgbClr val="FF0000"/>
                          </a:solidFill>
                          <a:latin typeface="Cambria Math" charset="0"/>
                        </a:rPr>
                        <m:t> </m:t>
                      </m:r>
                      <m:sSubSup>
                        <m:sSubSupPr>
                          <m:ctrlPr>
                            <a:rPr lang="en-US" sz="3600" b="0" i="1" smtClean="0">
                              <a:solidFill>
                                <a:srgbClr val="FF0000"/>
                              </a:solidFill>
                              <a:latin typeface="Cambria Math"/>
                            </a:rPr>
                          </m:ctrlPr>
                        </m:sSubSupPr>
                        <m:e>
                          <m:acc>
                            <m:accPr>
                              <m:chr m:val="̃"/>
                              <m:ctrlPr>
                                <a:rPr lang="en-US" sz="3600" b="0" i="1" smtClean="0">
                                  <a:solidFill>
                                    <a:srgbClr val="FF0000"/>
                                  </a:solidFill>
                                  <a:latin typeface="Cambria Math"/>
                                </a:rPr>
                              </m:ctrlPr>
                            </m:accPr>
                            <m:e>
                              <m:r>
                                <a:rPr lang="en-US" sz="3600" b="0" i="1" smtClean="0">
                                  <a:solidFill>
                                    <a:srgbClr val="FF0000"/>
                                  </a:solidFill>
                                  <a:latin typeface="Cambria Math" charset="0"/>
                                </a:rPr>
                                <m:t>𝜓</m:t>
                              </m:r>
                            </m:e>
                          </m:acc>
                        </m:e>
                        <m:sub>
                          <m:r>
                            <a:rPr lang="en-US" sz="3600" b="0" i="1" smtClean="0">
                              <a:solidFill>
                                <a:srgbClr val="FF0000"/>
                              </a:solidFill>
                              <a:latin typeface="Cambria Math" charset="0"/>
                            </a:rPr>
                            <m:t>𝑛</m:t>
                          </m:r>
                        </m:sub>
                        <m:sup>
                          <m:r>
                            <a:rPr lang="en-US" sz="3600" b="0" i="1" smtClean="0">
                              <a:solidFill>
                                <a:srgbClr val="FF0000"/>
                              </a:solidFill>
                              <a:latin typeface="Cambria Math" charset="0"/>
                            </a:rPr>
                            <m:t>𝑎</m:t>
                          </m:r>
                        </m:sup>
                      </m:sSubSup>
                      <m:r>
                        <a:rPr lang="en-US" sz="3600" b="0" i="1" smtClean="0">
                          <a:solidFill>
                            <a:srgbClr val="FF0000"/>
                          </a:solidFill>
                          <a:latin typeface="Cambria Math" charset="0"/>
                        </a:rPr>
                        <m:t>,</m:t>
                      </m:r>
                      <m:sSubSup>
                        <m:sSubSupPr>
                          <m:ctrlPr>
                            <a:rPr lang="en-US" sz="3600" b="0" i="1" smtClean="0">
                              <a:solidFill>
                                <a:srgbClr val="FF0000"/>
                              </a:solidFill>
                              <a:latin typeface="Cambria Math"/>
                            </a:rPr>
                          </m:ctrlPr>
                        </m:sSubSupPr>
                        <m:e>
                          <m:acc>
                            <m:accPr>
                              <m:chr m:val="̃"/>
                              <m:ctrlPr>
                                <a:rPr lang="en-US" sz="3600" b="0" i="1" smtClean="0">
                                  <a:solidFill>
                                    <a:srgbClr val="FF0000"/>
                                  </a:solidFill>
                                  <a:latin typeface="Cambria Math"/>
                                </a:rPr>
                              </m:ctrlPr>
                            </m:accPr>
                            <m:e>
                              <m:r>
                                <a:rPr lang="en-US" sz="3600" b="0" i="1" smtClean="0">
                                  <a:solidFill>
                                    <a:srgbClr val="FF0000"/>
                                  </a:solidFill>
                                  <a:latin typeface="Cambria Math" charset="0"/>
                                </a:rPr>
                                <m:t>𝜓</m:t>
                              </m:r>
                            </m:e>
                          </m:acc>
                        </m:e>
                        <m:sub>
                          <m:r>
                            <a:rPr lang="en-US" sz="3600" b="0" i="1" smtClean="0">
                              <a:solidFill>
                                <a:srgbClr val="FF0000"/>
                              </a:solidFill>
                              <a:latin typeface="Cambria Math" charset="0"/>
                            </a:rPr>
                            <m:t>𝑚</m:t>
                          </m:r>
                        </m:sub>
                        <m:sup>
                          <m:r>
                            <a:rPr lang="en-US" sz="3600" b="0" i="1" smtClean="0">
                              <a:solidFill>
                                <a:srgbClr val="FF0000"/>
                              </a:solidFill>
                              <a:latin typeface="Cambria Math" charset="0"/>
                            </a:rPr>
                            <m:t>𝑏</m:t>
                          </m:r>
                        </m:sup>
                      </m:sSubSup>
                      <m:r>
                        <m:rPr>
                          <m:lit/>
                        </m:rPr>
                        <a:rPr lang="en-US" sz="3600" b="0" i="1" smtClean="0">
                          <a:solidFill>
                            <a:srgbClr val="FF0000"/>
                          </a:solidFill>
                          <a:latin typeface="Cambria Math" charset="0"/>
                        </a:rPr>
                        <m:t>}</m:t>
                      </m:r>
                      <m:r>
                        <a:rPr lang="en-US" sz="3600" b="0" i="1" smtClean="0">
                          <a:solidFill>
                            <a:srgbClr val="FF0000"/>
                          </a:solidFill>
                          <a:latin typeface="Cambria Math" charset="0"/>
                        </a:rPr>
                        <m:t>=</m:t>
                      </m:r>
                      <m:sSup>
                        <m:sSupPr>
                          <m:ctrlPr>
                            <a:rPr lang="en-US" sz="3600" b="0" i="1" smtClean="0">
                              <a:solidFill>
                                <a:srgbClr val="FF0000"/>
                              </a:solidFill>
                              <a:latin typeface="Cambria Math"/>
                            </a:rPr>
                          </m:ctrlPr>
                        </m:sSupPr>
                        <m:e>
                          <m:r>
                            <a:rPr lang="en-US" sz="3600" b="0" i="1" smtClean="0">
                              <a:solidFill>
                                <a:srgbClr val="FF0000"/>
                              </a:solidFill>
                              <a:latin typeface="Cambria Math" charset="0"/>
                            </a:rPr>
                            <m:t>𝜂</m:t>
                          </m:r>
                        </m:e>
                        <m:sup>
                          <m:r>
                            <a:rPr lang="en-US" sz="3600" b="0" i="1" smtClean="0">
                              <a:solidFill>
                                <a:srgbClr val="FF0000"/>
                              </a:solidFill>
                              <a:latin typeface="Cambria Math" charset="0"/>
                            </a:rPr>
                            <m:t>𝑎𝑏</m:t>
                          </m:r>
                        </m:sup>
                      </m:sSup>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𝛿</m:t>
                          </m:r>
                        </m:e>
                        <m:sub>
                          <m:r>
                            <a:rPr lang="en-US" sz="3600" b="0" i="1" smtClean="0">
                              <a:solidFill>
                                <a:srgbClr val="FF0000"/>
                              </a:solidFill>
                              <a:latin typeface="Cambria Math" charset="0"/>
                            </a:rPr>
                            <m:t>𝑛</m:t>
                          </m:r>
                          <m:r>
                            <a:rPr lang="en-US" sz="3600" b="0" i="1" smtClean="0">
                              <a:solidFill>
                                <a:srgbClr val="FF0000"/>
                              </a:solidFill>
                              <a:latin typeface="Cambria Math" charset="0"/>
                            </a:rPr>
                            <m:t>+</m:t>
                          </m:r>
                          <m:r>
                            <a:rPr lang="en-US" sz="3600" b="0" i="1" smtClean="0">
                              <a:solidFill>
                                <a:srgbClr val="FF0000"/>
                              </a:solidFill>
                              <a:latin typeface="Cambria Math" charset="0"/>
                            </a:rPr>
                            <m:t>𝑚</m:t>
                          </m:r>
                          <m:r>
                            <a:rPr lang="en-US" sz="3600" b="0" i="1" smtClean="0">
                              <a:solidFill>
                                <a:srgbClr val="FF0000"/>
                              </a:solidFill>
                              <a:latin typeface="Cambria Math" charset="0"/>
                            </a:rPr>
                            <m:t>,0</m:t>
                          </m:r>
                        </m:sub>
                      </m:sSub>
                    </m:oMath>
                  </m:oMathPara>
                </a14:m>
                <a:endParaRPr lang="en-US" sz="3600"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322856" y="4609922"/>
                <a:ext cx="4948611" cy="701859"/>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19123" y="4371497"/>
                <a:ext cx="3870254" cy="12873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3200" b="0" i="1" smtClean="0">
                              <a:solidFill>
                                <a:srgbClr val="FF0000"/>
                              </a:solidFill>
                              <a:latin typeface="Cambria Math"/>
                            </a:rPr>
                          </m:ctrlPr>
                        </m:sSupPr>
                        <m:e>
                          <m:acc>
                            <m:accPr>
                              <m:chr m:val="̃"/>
                              <m:ctrlPr>
                                <a:rPr lang="en-US" sz="3200" b="0" i="1" smtClean="0">
                                  <a:solidFill>
                                    <a:srgbClr val="FF0000"/>
                                  </a:solidFill>
                                  <a:latin typeface="Cambria Math"/>
                                </a:rPr>
                              </m:ctrlPr>
                            </m:accPr>
                            <m:e>
                              <m:r>
                                <a:rPr lang="en-US" sz="3200" b="0" i="1" smtClean="0">
                                  <a:solidFill>
                                    <a:srgbClr val="FF0000"/>
                                  </a:solidFill>
                                  <a:latin typeface="Cambria Math" charset="0"/>
                                </a:rPr>
                                <m:t>𝜓</m:t>
                              </m:r>
                            </m:e>
                          </m:acc>
                        </m:e>
                        <m:sup>
                          <m:r>
                            <a:rPr lang="en-US" sz="3200" b="0" i="1" smtClean="0">
                              <a:solidFill>
                                <a:srgbClr val="FF0000"/>
                              </a:solidFill>
                              <a:latin typeface="Cambria Math" charset="0"/>
                            </a:rPr>
                            <m:t>𝑎</m:t>
                          </m:r>
                        </m:sup>
                      </m:sSup>
                      <m:d>
                        <m:dPr>
                          <m:ctrlPr>
                            <a:rPr lang="en-US" sz="3200" b="0" i="1" smtClean="0">
                              <a:solidFill>
                                <a:srgbClr val="FF0000"/>
                              </a:solidFill>
                              <a:latin typeface="Cambria Math"/>
                            </a:rPr>
                          </m:ctrlPr>
                        </m:dPr>
                        <m:e>
                          <m:acc>
                            <m:accPr>
                              <m:chr m:val="̃"/>
                              <m:ctrlPr>
                                <a:rPr lang="en-US" sz="3200" b="0" i="1" smtClean="0">
                                  <a:solidFill>
                                    <a:srgbClr val="FF0000"/>
                                  </a:solidFill>
                                  <a:latin typeface="Cambria Math"/>
                                </a:rPr>
                              </m:ctrlPr>
                            </m:accPr>
                            <m:e>
                              <m:r>
                                <a:rPr lang="en-US" sz="3200" b="0" i="1" smtClean="0">
                                  <a:solidFill>
                                    <a:srgbClr val="FF0000"/>
                                  </a:solidFill>
                                  <a:latin typeface="Cambria Math" charset="0"/>
                                </a:rPr>
                                <m:t>𝑧</m:t>
                              </m:r>
                            </m:e>
                          </m:acc>
                        </m:e>
                      </m:d>
                      <m:r>
                        <a:rPr lang="en-US" sz="3200" b="0" i="1" smtClean="0">
                          <a:solidFill>
                            <a:srgbClr val="FF0000"/>
                          </a:solidFill>
                          <a:latin typeface="Cambria Math" charset="0"/>
                        </a:rPr>
                        <m:t>=</m:t>
                      </m:r>
                      <m:nary>
                        <m:naryPr>
                          <m:chr m:val="∑"/>
                          <m:supHide m:val="on"/>
                          <m:ctrlPr>
                            <a:rPr lang="en-US" sz="3200" b="0" i="1" smtClean="0">
                              <a:solidFill>
                                <a:srgbClr val="FF0000"/>
                              </a:solidFill>
                              <a:latin typeface="Cambria Math"/>
                            </a:rPr>
                          </m:ctrlPr>
                        </m:naryPr>
                        <m:sub>
                          <m:r>
                            <a:rPr lang="en-US" sz="3200" b="0" i="1" smtClean="0">
                              <a:solidFill>
                                <a:srgbClr val="FF0000"/>
                              </a:solidFill>
                              <a:latin typeface="Cambria Math" charset="0"/>
                            </a:rPr>
                            <m:t>𝑛</m:t>
                          </m:r>
                        </m:sub>
                        <m:sup/>
                        <m:e>
                          <m:sSubSup>
                            <m:sSubSupPr>
                              <m:ctrlPr>
                                <a:rPr lang="en-US" sz="3200" b="0" i="1" smtClean="0">
                                  <a:solidFill>
                                    <a:srgbClr val="FF0000"/>
                                  </a:solidFill>
                                  <a:latin typeface="Cambria Math"/>
                                </a:rPr>
                              </m:ctrlPr>
                            </m:sSubSupPr>
                            <m:e>
                              <m:acc>
                                <m:accPr>
                                  <m:chr m:val="̃"/>
                                  <m:ctrlPr>
                                    <a:rPr lang="en-US" sz="3200" b="0" i="1" smtClean="0">
                                      <a:solidFill>
                                        <a:srgbClr val="FF0000"/>
                                      </a:solidFill>
                                      <a:latin typeface="Cambria Math"/>
                                    </a:rPr>
                                  </m:ctrlPr>
                                </m:accPr>
                                <m:e>
                                  <m:r>
                                    <a:rPr lang="en-US" sz="3200" b="0" i="1" smtClean="0">
                                      <a:solidFill>
                                        <a:srgbClr val="FF0000"/>
                                      </a:solidFill>
                                      <a:latin typeface="Cambria Math" charset="0"/>
                                    </a:rPr>
                                    <m:t>𝜓</m:t>
                                  </m:r>
                                </m:e>
                              </m:acc>
                            </m:e>
                            <m:sub>
                              <m:r>
                                <a:rPr lang="en-US" sz="3200" b="0" i="1" smtClean="0">
                                  <a:solidFill>
                                    <a:srgbClr val="FF0000"/>
                                  </a:solidFill>
                                  <a:latin typeface="Cambria Math" charset="0"/>
                                </a:rPr>
                                <m:t>𝑛</m:t>
                              </m:r>
                            </m:sub>
                            <m:sup>
                              <m:r>
                                <a:rPr lang="en-US" sz="3200" b="0" i="1" smtClean="0">
                                  <a:solidFill>
                                    <a:srgbClr val="FF0000"/>
                                  </a:solidFill>
                                  <a:latin typeface="Cambria Math" charset="0"/>
                                </a:rPr>
                                <m:t>𝑎</m:t>
                              </m:r>
                            </m:sup>
                          </m:sSubSup>
                          <m:r>
                            <a:rPr lang="en-US" sz="3200" b="0" i="1" smtClean="0">
                              <a:solidFill>
                                <a:srgbClr val="FF0000"/>
                              </a:solidFill>
                              <a:latin typeface="Cambria Math" charset="0"/>
                            </a:rPr>
                            <m:t> </m:t>
                          </m:r>
                          <m:sSup>
                            <m:sSupPr>
                              <m:ctrlPr>
                                <a:rPr lang="en-US" sz="3200" b="0" i="1" smtClean="0">
                                  <a:solidFill>
                                    <a:srgbClr val="FF0000"/>
                                  </a:solidFill>
                                  <a:latin typeface="Cambria Math"/>
                                </a:rPr>
                              </m:ctrlPr>
                            </m:sSupPr>
                            <m:e>
                              <m:r>
                                <a:rPr lang="en-US" sz="3200" b="0" i="1" smtClean="0">
                                  <a:solidFill>
                                    <a:srgbClr val="FF0000"/>
                                  </a:solidFill>
                                  <a:latin typeface="Cambria Math" charset="0"/>
                                </a:rPr>
                                <m:t>𝑒</m:t>
                              </m:r>
                            </m:e>
                            <m:sup>
                              <m:r>
                                <a:rPr lang="en-US" sz="3200" b="0" i="1" smtClean="0">
                                  <a:solidFill>
                                    <a:srgbClr val="FF0000"/>
                                  </a:solidFill>
                                  <a:latin typeface="Cambria Math" charset="0"/>
                                </a:rPr>
                                <m:t>𝑖𝑛</m:t>
                              </m:r>
                              <m:acc>
                                <m:accPr>
                                  <m:chr m:val="̃"/>
                                  <m:ctrlPr>
                                    <a:rPr lang="en-US" sz="3200" b="0" i="1" smtClean="0">
                                      <a:solidFill>
                                        <a:srgbClr val="FF0000"/>
                                      </a:solidFill>
                                      <a:latin typeface="Cambria Math"/>
                                    </a:rPr>
                                  </m:ctrlPr>
                                </m:accPr>
                                <m:e>
                                  <m:r>
                                    <a:rPr lang="en-US" sz="3200" b="0" i="1" smtClean="0">
                                      <a:solidFill>
                                        <a:srgbClr val="FF0000"/>
                                      </a:solidFill>
                                      <a:latin typeface="Cambria Math" charset="0"/>
                                    </a:rPr>
                                    <m:t>𝑧</m:t>
                                  </m:r>
                                </m:e>
                              </m:acc>
                            </m:sup>
                          </m:sSup>
                        </m:e>
                      </m:nary>
                    </m:oMath>
                  </m:oMathPara>
                </a14:m>
                <a:endParaRPr lang="en-US" sz="3200" dirty="0">
                  <a:solidFill>
                    <a:srgbClr val="FF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9123" y="4371497"/>
                <a:ext cx="3870254" cy="1287340"/>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28584" y="3133304"/>
                <a:ext cx="4832630" cy="14366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a:rPr>
                          </m:ctrlPr>
                        </m:sSubPr>
                        <m:e>
                          <m:r>
                            <a:rPr lang="en-US" sz="3600" b="0" i="1" smtClean="0">
                              <a:solidFill>
                                <a:srgbClr val="FF0000"/>
                              </a:solidFill>
                              <a:latin typeface="Cambria Math" charset="0"/>
                            </a:rPr>
                            <m:t>𝜕</m:t>
                          </m:r>
                        </m:e>
                        <m:sub>
                          <m:acc>
                            <m:accPr>
                              <m:chr m:val="̃"/>
                              <m:ctrlPr>
                                <a:rPr lang="en-US" sz="3600" b="0" i="1" smtClean="0">
                                  <a:solidFill>
                                    <a:srgbClr val="FF0000"/>
                                  </a:solidFill>
                                  <a:latin typeface="Cambria Math"/>
                                </a:rPr>
                              </m:ctrlPr>
                            </m:accPr>
                            <m:e>
                              <m:r>
                                <a:rPr lang="en-US" sz="3600" b="0" i="1" smtClean="0">
                                  <a:solidFill>
                                    <a:srgbClr val="FF0000"/>
                                  </a:solidFill>
                                  <a:latin typeface="Cambria Math" charset="0"/>
                                </a:rPr>
                                <m:t>𝑧</m:t>
                              </m:r>
                            </m:e>
                          </m:acc>
                        </m:sub>
                      </m:sSub>
                      <m:sSup>
                        <m:sSupPr>
                          <m:ctrlPr>
                            <a:rPr lang="en-US" sz="3600" b="0" i="1" smtClean="0">
                              <a:solidFill>
                                <a:srgbClr val="FF0000"/>
                              </a:solidFill>
                              <a:latin typeface="Cambria Math"/>
                            </a:rPr>
                          </m:ctrlPr>
                        </m:sSupPr>
                        <m:e>
                          <m:acc>
                            <m:accPr>
                              <m:chr m:val="̃"/>
                              <m:ctrlPr>
                                <a:rPr lang="en-US" sz="3600" b="0" i="1" smtClean="0">
                                  <a:solidFill>
                                    <a:srgbClr val="FF0000"/>
                                  </a:solidFill>
                                  <a:latin typeface="Cambria Math"/>
                                </a:rPr>
                              </m:ctrlPr>
                            </m:accPr>
                            <m:e>
                              <m:r>
                                <a:rPr lang="en-US" sz="3600" b="0" i="1" smtClean="0">
                                  <a:solidFill>
                                    <a:srgbClr val="FF0000"/>
                                  </a:solidFill>
                                  <a:latin typeface="Cambria Math" charset="0"/>
                                </a:rPr>
                                <m:t>𝑥</m:t>
                              </m:r>
                            </m:e>
                          </m:acc>
                        </m:e>
                        <m:sup>
                          <m:r>
                            <a:rPr lang="en-US" sz="3600" b="0" i="1" smtClean="0">
                              <a:solidFill>
                                <a:srgbClr val="FF0000"/>
                              </a:solidFill>
                              <a:latin typeface="Cambria Math" charset="0"/>
                            </a:rPr>
                            <m:t>𝑎</m:t>
                          </m:r>
                        </m:sup>
                      </m:sSup>
                      <m:r>
                        <a:rPr lang="en-US" sz="3600" b="0" i="1" smtClean="0">
                          <a:solidFill>
                            <a:srgbClr val="FF0000"/>
                          </a:solidFill>
                          <a:latin typeface="Cambria Math" charset="0"/>
                        </a:rPr>
                        <m:t>=−</m:t>
                      </m:r>
                      <m:r>
                        <a:rPr lang="en-US" sz="3600" b="0" i="1" smtClean="0">
                          <a:solidFill>
                            <a:srgbClr val="FF0000"/>
                          </a:solidFill>
                          <a:latin typeface="Cambria Math" charset="0"/>
                        </a:rPr>
                        <m:t>𝑖</m:t>
                      </m:r>
                      <m:r>
                        <a:rPr lang="en-US" sz="3600" b="0" i="1" smtClean="0">
                          <a:solidFill>
                            <a:srgbClr val="FF0000"/>
                          </a:solidFill>
                          <a:latin typeface="Cambria Math" charset="0"/>
                        </a:rPr>
                        <m:t> </m:t>
                      </m:r>
                      <m:nary>
                        <m:naryPr>
                          <m:chr m:val="∑"/>
                          <m:supHide m:val="on"/>
                          <m:ctrlPr>
                            <a:rPr lang="en-US" sz="3600" b="0" i="1" smtClean="0">
                              <a:solidFill>
                                <a:srgbClr val="FF0000"/>
                              </a:solidFill>
                              <a:latin typeface="Cambria Math"/>
                            </a:rPr>
                          </m:ctrlPr>
                        </m:naryPr>
                        <m:sub>
                          <m:r>
                            <a:rPr lang="en-US" sz="3600" b="0" i="1" smtClean="0">
                              <a:solidFill>
                                <a:srgbClr val="FF0000"/>
                              </a:solidFill>
                              <a:latin typeface="Cambria Math" charset="0"/>
                            </a:rPr>
                            <m:t>𝑛</m:t>
                          </m:r>
                        </m:sub>
                        <m:sup/>
                        <m:e>
                          <m:sSubSup>
                            <m:sSubSupPr>
                              <m:ctrlPr>
                                <a:rPr lang="en-US" sz="3600" b="0" i="1" smtClean="0">
                                  <a:solidFill>
                                    <a:srgbClr val="FF0000"/>
                                  </a:solidFill>
                                  <a:latin typeface="Cambria Math"/>
                                </a:rPr>
                              </m:ctrlPr>
                            </m:sSubSupPr>
                            <m:e>
                              <m:acc>
                                <m:accPr>
                                  <m:chr m:val="̃"/>
                                  <m:ctrlPr>
                                    <a:rPr lang="en-US" sz="3600" b="0" i="1" smtClean="0">
                                      <a:solidFill>
                                        <a:srgbClr val="FF0000"/>
                                      </a:solidFill>
                                      <a:latin typeface="Cambria Math"/>
                                    </a:rPr>
                                  </m:ctrlPr>
                                </m:accPr>
                                <m:e>
                                  <m:r>
                                    <a:rPr lang="en-US" sz="3600" b="0" i="1" smtClean="0">
                                      <a:solidFill>
                                        <a:srgbClr val="FF0000"/>
                                      </a:solidFill>
                                      <a:latin typeface="Cambria Math" charset="0"/>
                                    </a:rPr>
                                    <m:t>𝛼</m:t>
                                  </m:r>
                                </m:e>
                              </m:acc>
                            </m:e>
                            <m:sub>
                              <m:r>
                                <a:rPr lang="en-US" sz="3600" b="0" i="1" smtClean="0">
                                  <a:solidFill>
                                    <a:srgbClr val="FF0000"/>
                                  </a:solidFill>
                                  <a:latin typeface="Cambria Math" charset="0"/>
                                </a:rPr>
                                <m:t>𝑛</m:t>
                              </m:r>
                            </m:sub>
                            <m:sup>
                              <m:r>
                                <a:rPr lang="en-US" sz="3600" b="0" i="1" smtClean="0">
                                  <a:solidFill>
                                    <a:srgbClr val="FF0000"/>
                                  </a:solidFill>
                                  <a:latin typeface="Cambria Math" charset="0"/>
                                </a:rPr>
                                <m:t>𝑎</m:t>
                              </m:r>
                            </m:sup>
                          </m:sSubSup>
                          <m:sSup>
                            <m:sSupPr>
                              <m:ctrlPr>
                                <a:rPr lang="en-US" sz="3600" b="0" i="1" smtClean="0">
                                  <a:solidFill>
                                    <a:srgbClr val="FF0000"/>
                                  </a:solidFill>
                                  <a:latin typeface="Cambria Math"/>
                                </a:rPr>
                              </m:ctrlPr>
                            </m:sSupPr>
                            <m:e>
                              <m:r>
                                <a:rPr lang="en-US" sz="3600" b="0" i="1" smtClean="0">
                                  <a:solidFill>
                                    <a:srgbClr val="FF0000"/>
                                  </a:solidFill>
                                  <a:latin typeface="Cambria Math" charset="0"/>
                                </a:rPr>
                                <m:t>𝑒</m:t>
                              </m:r>
                            </m:e>
                            <m:sup>
                              <m:r>
                                <a:rPr lang="en-US" sz="3600" b="0" i="1" smtClean="0">
                                  <a:solidFill>
                                    <a:srgbClr val="FF0000"/>
                                  </a:solidFill>
                                  <a:latin typeface="Cambria Math" charset="0"/>
                                </a:rPr>
                                <m:t>𝑖𝑛</m:t>
                              </m:r>
                              <m:acc>
                                <m:accPr>
                                  <m:chr m:val="̃"/>
                                  <m:ctrlPr>
                                    <a:rPr lang="en-US" sz="3600" b="0" i="1" smtClean="0">
                                      <a:solidFill>
                                        <a:srgbClr val="FF0000"/>
                                      </a:solidFill>
                                      <a:latin typeface="Cambria Math"/>
                                    </a:rPr>
                                  </m:ctrlPr>
                                </m:accPr>
                                <m:e>
                                  <m:r>
                                    <a:rPr lang="en-US" sz="3600" b="0" i="1" smtClean="0">
                                      <a:solidFill>
                                        <a:srgbClr val="FF0000"/>
                                      </a:solidFill>
                                      <a:latin typeface="Cambria Math" charset="0"/>
                                    </a:rPr>
                                    <m:t>𝑧</m:t>
                                  </m:r>
                                </m:e>
                              </m:acc>
                            </m:sup>
                          </m:sSup>
                        </m:e>
                      </m:nary>
                    </m:oMath>
                  </m:oMathPara>
                </a14:m>
                <a:endParaRPr lang="en-US" sz="3600" dirty="0">
                  <a:solidFill>
                    <a:srgbClr val="FF000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28584" y="3133304"/>
                <a:ext cx="4832630" cy="1436612"/>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07497" y="1696692"/>
                <a:ext cx="4708116" cy="14366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0033CC"/>
                              </a:solidFill>
                              <a:latin typeface="Cambria Math"/>
                            </a:rPr>
                          </m:ctrlPr>
                        </m:sSubPr>
                        <m:e>
                          <m:r>
                            <a:rPr lang="en-US" sz="3600" b="0" i="1" smtClean="0">
                              <a:solidFill>
                                <a:srgbClr val="0033CC"/>
                              </a:solidFill>
                              <a:latin typeface="Cambria Math" charset="0"/>
                            </a:rPr>
                            <m:t>𝜕</m:t>
                          </m:r>
                        </m:e>
                        <m:sub>
                          <m:r>
                            <a:rPr lang="en-US" sz="3600" b="0" i="1" smtClean="0">
                              <a:solidFill>
                                <a:srgbClr val="0033CC"/>
                              </a:solidFill>
                              <a:latin typeface="Cambria Math" charset="0"/>
                            </a:rPr>
                            <m:t>𝑧</m:t>
                          </m:r>
                        </m:sub>
                      </m:sSub>
                      <m:sSup>
                        <m:sSupPr>
                          <m:ctrlPr>
                            <a:rPr lang="en-US" sz="3600" b="0" i="1" smtClean="0">
                              <a:solidFill>
                                <a:srgbClr val="0033CC"/>
                              </a:solidFill>
                              <a:latin typeface="Cambria Math"/>
                            </a:rPr>
                          </m:ctrlPr>
                        </m:sSupPr>
                        <m:e>
                          <m:r>
                            <a:rPr lang="en-US" sz="3600" b="0" i="1" smtClean="0">
                              <a:solidFill>
                                <a:srgbClr val="0033CC"/>
                              </a:solidFill>
                              <a:latin typeface="Cambria Math" charset="0"/>
                            </a:rPr>
                            <m:t>𝑥</m:t>
                          </m:r>
                        </m:e>
                        <m:sup>
                          <m:r>
                            <a:rPr lang="en-US" sz="3600" b="0" i="1" smtClean="0">
                              <a:solidFill>
                                <a:srgbClr val="0033CC"/>
                              </a:solidFill>
                              <a:latin typeface="Cambria Math" charset="0"/>
                            </a:rPr>
                            <m:t>𝜇</m:t>
                          </m:r>
                        </m:sup>
                      </m:sSup>
                      <m:r>
                        <a:rPr lang="en-US" sz="3600" b="0" i="1" smtClean="0">
                          <a:solidFill>
                            <a:srgbClr val="0033CC"/>
                          </a:solidFill>
                          <a:latin typeface="Cambria Math" charset="0"/>
                        </a:rPr>
                        <m:t>=−</m:t>
                      </m:r>
                      <m:r>
                        <a:rPr lang="en-US" sz="3600" b="0" i="1" smtClean="0">
                          <a:solidFill>
                            <a:srgbClr val="0033CC"/>
                          </a:solidFill>
                          <a:latin typeface="Cambria Math" charset="0"/>
                        </a:rPr>
                        <m:t>𝑖</m:t>
                      </m:r>
                      <m:r>
                        <a:rPr lang="en-US" sz="3600" b="0" i="1" smtClean="0">
                          <a:solidFill>
                            <a:srgbClr val="0033CC"/>
                          </a:solidFill>
                          <a:latin typeface="Cambria Math" charset="0"/>
                        </a:rPr>
                        <m:t> </m:t>
                      </m:r>
                      <m:nary>
                        <m:naryPr>
                          <m:chr m:val="∑"/>
                          <m:supHide m:val="on"/>
                          <m:ctrlPr>
                            <a:rPr lang="en-US" sz="3600" b="0" i="1" smtClean="0">
                              <a:solidFill>
                                <a:srgbClr val="0033CC"/>
                              </a:solidFill>
                              <a:latin typeface="Cambria Math"/>
                            </a:rPr>
                          </m:ctrlPr>
                        </m:naryPr>
                        <m:sub>
                          <m:r>
                            <a:rPr lang="en-US" sz="3600" b="0" i="1" smtClean="0">
                              <a:solidFill>
                                <a:srgbClr val="0033CC"/>
                              </a:solidFill>
                              <a:latin typeface="Cambria Math" charset="0"/>
                            </a:rPr>
                            <m:t>𝑛</m:t>
                          </m:r>
                        </m:sub>
                        <m:sup/>
                        <m:e>
                          <m:sSubSup>
                            <m:sSubSupPr>
                              <m:ctrlPr>
                                <a:rPr lang="en-US" sz="3600" b="0" i="1" smtClean="0">
                                  <a:solidFill>
                                    <a:srgbClr val="0033CC"/>
                                  </a:solidFill>
                                  <a:latin typeface="Cambria Math"/>
                                </a:rPr>
                              </m:ctrlPr>
                            </m:sSubSupPr>
                            <m:e>
                              <m:r>
                                <a:rPr lang="en-US" sz="3600" b="0" i="1" smtClean="0">
                                  <a:solidFill>
                                    <a:srgbClr val="0033CC"/>
                                  </a:solidFill>
                                  <a:latin typeface="Cambria Math" charset="0"/>
                                </a:rPr>
                                <m:t>𝛼</m:t>
                              </m:r>
                            </m:e>
                            <m:sub>
                              <m:r>
                                <a:rPr lang="en-US" sz="3600" b="0" i="1" smtClean="0">
                                  <a:solidFill>
                                    <a:srgbClr val="0033CC"/>
                                  </a:solidFill>
                                  <a:latin typeface="Cambria Math" charset="0"/>
                                </a:rPr>
                                <m:t>𝑛</m:t>
                              </m:r>
                            </m:sub>
                            <m:sup>
                              <m:r>
                                <a:rPr lang="en-US" sz="3600" b="0" i="1" smtClean="0">
                                  <a:solidFill>
                                    <a:srgbClr val="0033CC"/>
                                  </a:solidFill>
                                  <a:latin typeface="Cambria Math" charset="0"/>
                                </a:rPr>
                                <m:t>𝜇</m:t>
                              </m:r>
                            </m:sup>
                          </m:sSubSup>
                          <m:sSup>
                            <m:sSupPr>
                              <m:ctrlPr>
                                <a:rPr lang="en-US" sz="3600" b="0" i="1" smtClean="0">
                                  <a:solidFill>
                                    <a:srgbClr val="0033CC"/>
                                  </a:solidFill>
                                  <a:latin typeface="Cambria Math"/>
                                </a:rPr>
                              </m:ctrlPr>
                            </m:sSupPr>
                            <m:e>
                              <m:r>
                                <a:rPr lang="en-US" sz="3600" b="0" i="1" smtClean="0">
                                  <a:solidFill>
                                    <a:srgbClr val="0033CC"/>
                                  </a:solidFill>
                                  <a:latin typeface="Cambria Math" charset="0"/>
                                </a:rPr>
                                <m:t>𝑒</m:t>
                              </m:r>
                            </m:e>
                            <m:sup>
                              <m:r>
                                <a:rPr lang="en-US" sz="3600" b="0" i="1" smtClean="0">
                                  <a:solidFill>
                                    <a:srgbClr val="0033CC"/>
                                  </a:solidFill>
                                  <a:latin typeface="Cambria Math" charset="0"/>
                                </a:rPr>
                                <m:t>𝑖𝑛𝑧</m:t>
                              </m:r>
                            </m:sup>
                          </m:sSup>
                        </m:e>
                      </m:nary>
                    </m:oMath>
                  </m:oMathPara>
                </a14:m>
                <a:endParaRPr lang="en-US" sz="3600" dirty="0">
                  <a:solidFill>
                    <a:srgbClr val="0033CC"/>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07497" y="1696692"/>
                <a:ext cx="4708116" cy="1436612"/>
              </a:xfrm>
              <a:prstGeom prst="rect">
                <a:avLst/>
              </a:prstGeom>
              <a:blipFill rotWithShape="0">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6773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5" grpId="0"/>
      <p:bldP spid="6" grpId="0"/>
      <p:bldP spid="7" grpId="0"/>
      <p:bldP spid="8" grpId="0"/>
      <p:bldP spid="14"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fontScale="90000"/>
          </a:bodyPr>
          <a:lstStyle/>
          <a:p>
            <a:r>
              <a:rPr lang="en-US" dirty="0" smtClean="0"/>
              <a:t>Heterotic Toroidal Compactifications</a:t>
            </a:r>
            <a:endParaRPr lang="en-US" dirty="0"/>
          </a:p>
        </p:txBody>
      </p:sp>
      <p:sp>
        <p:nvSpPr>
          <p:cNvPr id="7" name="TextBox 6"/>
          <p:cNvSpPr txBox="1"/>
          <p:nvPr/>
        </p:nvSpPr>
        <p:spPr>
          <a:xfrm>
            <a:off x="1618129" y="5093906"/>
            <a:ext cx="6400800" cy="646331"/>
          </a:xfrm>
          <a:prstGeom prst="rect">
            <a:avLst/>
          </a:prstGeom>
          <a:noFill/>
        </p:spPr>
        <p:txBody>
          <a:bodyPr wrap="square" rtlCol="0">
            <a:spAutoFit/>
          </a:bodyPr>
          <a:lstStyle/>
          <a:p>
            <a:r>
              <a:rPr lang="en-US" sz="3600" dirty="0" err="1" smtClean="0">
                <a:solidFill>
                  <a:srgbClr val="7030A0"/>
                </a:solidFill>
              </a:rPr>
              <a:t>Narain</a:t>
            </a:r>
            <a:r>
              <a:rPr lang="en-US" sz="3600" dirty="0" smtClean="0">
                <a:solidFill>
                  <a:srgbClr val="7030A0"/>
                </a:solidFill>
              </a:rPr>
              <a:t> moduli space of CFT’s: </a:t>
            </a:r>
            <a:endParaRPr lang="en-US" sz="3600" dirty="0">
              <a:solidFill>
                <a:srgbClr val="7030A0"/>
              </a:solidFill>
            </a:endParaRPr>
          </a:p>
        </p:txBody>
      </p:sp>
      <p:sp>
        <p:nvSpPr>
          <p:cNvPr id="3" name="TextBox 2"/>
          <p:cNvSpPr txBox="1"/>
          <p:nvPr/>
        </p:nvSpPr>
        <p:spPr>
          <a:xfrm>
            <a:off x="958770" y="919524"/>
            <a:ext cx="7575630" cy="584775"/>
          </a:xfrm>
          <a:prstGeom prst="rect">
            <a:avLst/>
          </a:prstGeom>
          <a:noFill/>
        </p:spPr>
        <p:txBody>
          <a:bodyPr wrap="square" rtlCol="0">
            <a:spAutoFit/>
          </a:bodyPr>
          <a:lstStyle/>
          <a:p>
            <a:r>
              <a:rPr lang="en-US" sz="3200" dirty="0" smtClean="0">
                <a:solidFill>
                  <a:srgbClr val="0033CC"/>
                </a:solidFill>
              </a:rPr>
              <a:t>Quantization of momentum/winding implies </a:t>
            </a:r>
            <a:endParaRPr lang="en-US" sz="3200" dirty="0">
              <a:solidFill>
                <a:srgbClr val="0033CC"/>
              </a:solidFill>
            </a:endParaRPr>
          </a:p>
        </p:txBody>
      </p:sp>
      <mc:AlternateContent xmlns:mc="http://schemas.openxmlformats.org/markup-compatibility/2006" xmlns:a14="http://schemas.microsoft.com/office/drawing/2010/main">
        <mc:Choice Requires="a14">
          <p:sp>
            <p:nvSpPr>
              <p:cNvPr id="9" name="TextBox 8"/>
              <p:cNvSpPr txBox="1"/>
              <p:nvPr/>
            </p:nvSpPr>
            <p:spPr>
              <a:xfrm>
                <a:off x="304800" y="3205500"/>
                <a:ext cx="9180362" cy="954107"/>
              </a:xfrm>
              <a:prstGeom prst="rect">
                <a:avLst/>
              </a:prstGeom>
              <a:noFill/>
            </p:spPr>
            <p:txBody>
              <a:bodyPr wrap="square" rtlCol="0">
                <a:spAutoFit/>
              </a:bodyPr>
              <a:lstStyle/>
              <a:p>
                <a:r>
                  <a:rPr lang="en-US" sz="2800" dirty="0" smtClean="0">
                    <a:solidFill>
                      <a:srgbClr val="FF0000"/>
                    </a:solidFill>
                  </a:rPr>
                  <a:t>Abstractly, there is a unique even </a:t>
                </a:r>
                <a:r>
                  <a:rPr lang="en-US" sz="2800" dirty="0" err="1" smtClean="0">
                    <a:solidFill>
                      <a:srgbClr val="FF0000"/>
                    </a:solidFill>
                  </a:rPr>
                  <a:t>unimodular</a:t>
                </a:r>
                <a:r>
                  <a:rPr lang="en-US" sz="2800" dirty="0" smtClean="0">
                    <a:solidFill>
                      <a:srgbClr val="FF0000"/>
                    </a:solidFill>
                  </a:rPr>
                  <a:t> lattice of </a:t>
                </a:r>
              </a:p>
              <a:p>
                <a:r>
                  <a:rPr lang="en-US" sz="2800" dirty="0" smtClean="0">
                    <a:solidFill>
                      <a:srgbClr val="FF0000"/>
                    </a:solidFill>
                  </a:rPr>
                  <a:t>this signature, but physics depends on the embedding:  </a:t>
                </a:r>
                <a14:m>
                  <m:oMath xmlns:m="http://schemas.openxmlformats.org/officeDocument/2006/math">
                    <m:r>
                      <a:rPr lang="en-US" sz="2800" b="0" i="1" smtClean="0">
                        <a:solidFill>
                          <a:srgbClr val="FF0000"/>
                        </a:solidFill>
                        <a:latin typeface="Cambria Math" charset="0"/>
                      </a:rPr>
                      <m:t> </m:t>
                    </m:r>
                  </m:oMath>
                </a14:m>
                <a:endParaRPr lang="en-US" sz="28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04800" y="3205500"/>
                <a:ext cx="9180362" cy="954107"/>
              </a:xfrm>
              <a:prstGeom prst="rect">
                <a:avLst/>
              </a:prstGeom>
              <a:blipFill rotWithShape="0">
                <a:blip r:embed="rId2"/>
                <a:stretch>
                  <a:fillRect l="-1328" t="-6410"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5433" y="1753303"/>
                <a:ext cx="60198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0033CC"/>
                          </a:solidFill>
                          <a:latin typeface="Cambria Math" charset="0"/>
                        </a:rPr>
                        <m:t>𝑃</m:t>
                      </m:r>
                      <m:r>
                        <a:rPr lang="en-US" sz="3600" b="0" i="1" smtClean="0">
                          <a:solidFill>
                            <a:srgbClr val="0033CC"/>
                          </a:solidFill>
                          <a:latin typeface="Cambria Math" charset="0"/>
                        </a:rPr>
                        <m:t>=</m:t>
                      </m:r>
                      <m:d>
                        <m:dPr>
                          <m:ctrlPr>
                            <a:rPr lang="en-US" sz="3600" b="0" i="1" smtClean="0">
                              <a:solidFill>
                                <a:srgbClr val="0033CC"/>
                              </a:solidFill>
                              <a:latin typeface="Cambria Math"/>
                            </a:rPr>
                          </m:ctrlPr>
                        </m:dPr>
                        <m:e>
                          <m:sSub>
                            <m:sSubPr>
                              <m:ctrlPr>
                                <a:rPr lang="en-US" sz="3600" b="0" i="1" smtClean="0">
                                  <a:solidFill>
                                    <a:srgbClr val="0033CC"/>
                                  </a:solidFill>
                                  <a:latin typeface="Cambria Math"/>
                                </a:rPr>
                              </m:ctrlPr>
                            </m:sSubPr>
                            <m:e>
                              <m:r>
                                <a:rPr lang="en-US" sz="3600" b="0" i="1" smtClean="0">
                                  <a:solidFill>
                                    <a:srgbClr val="0033CC"/>
                                  </a:solidFill>
                                  <a:latin typeface="Cambria Math" charset="0"/>
                                </a:rPr>
                                <m:t>𝑃</m:t>
                              </m:r>
                            </m:e>
                            <m:sub>
                              <m:r>
                                <a:rPr lang="en-US" sz="3600" b="0" i="1" smtClean="0">
                                  <a:solidFill>
                                    <a:srgbClr val="0033CC"/>
                                  </a:solidFill>
                                  <a:latin typeface="Cambria Math" charset="0"/>
                                </a:rPr>
                                <m:t>𝐿</m:t>
                              </m:r>
                            </m:sub>
                          </m:sSub>
                          <m:r>
                            <a:rPr lang="en-US" sz="3600" b="0" i="1" smtClean="0">
                              <a:solidFill>
                                <a:srgbClr val="0033CC"/>
                              </a:solidFill>
                              <a:latin typeface="Cambria Math" charset="0"/>
                            </a:rPr>
                            <m:t>;</m:t>
                          </m:r>
                          <m:sSub>
                            <m:sSubPr>
                              <m:ctrlPr>
                                <a:rPr lang="en-US" sz="3600" b="0" i="1" smtClean="0">
                                  <a:solidFill>
                                    <a:srgbClr val="0033CC"/>
                                  </a:solidFill>
                                  <a:latin typeface="Cambria Math"/>
                                </a:rPr>
                              </m:ctrlPr>
                            </m:sSubPr>
                            <m:e>
                              <m:r>
                                <a:rPr lang="en-US" sz="3600" b="0" i="1" smtClean="0">
                                  <a:solidFill>
                                    <a:srgbClr val="0033CC"/>
                                  </a:solidFill>
                                  <a:latin typeface="Cambria Math" charset="0"/>
                                </a:rPr>
                                <m:t>𝑃</m:t>
                              </m:r>
                            </m:e>
                            <m:sub>
                              <m:r>
                                <a:rPr lang="en-US" sz="3600" b="0" i="1" smtClean="0">
                                  <a:solidFill>
                                    <a:srgbClr val="0033CC"/>
                                  </a:solidFill>
                                  <a:latin typeface="Cambria Math" charset="0"/>
                                </a:rPr>
                                <m:t>𝑅</m:t>
                              </m:r>
                            </m:sub>
                          </m:sSub>
                        </m:e>
                      </m:d>
                      <m:r>
                        <a:rPr lang="en-US" sz="3600" b="0" i="1" smtClean="0">
                          <a:solidFill>
                            <a:srgbClr val="0033CC"/>
                          </a:solidFill>
                          <a:latin typeface="Cambria Math" charset="0"/>
                        </a:rPr>
                        <m:t>∈</m:t>
                      </m:r>
                      <m:sSup>
                        <m:sSupPr>
                          <m:ctrlPr>
                            <a:rPr lang="en-US" sz="3600" b="0" i="1" smtClean="0">
                              <a:solidFill>
                                <a:srgbClr val="0033CC"/>
                              </a:solidFill>
                              <a:latin typeface="Cambria Math"/>
                            </a:rPr>
                          </m:ctrlPr>
                        </m:sSupPr>
                        <m:e>
                          <m:r>
                            <m:rPr>
                              <m:sty m:val="p"/>
                            </m:rPr>
                            <a:rPr lang="en-US" sz="3600" b="0" i="0" smtClean="0">
                              <a:solidFill>
                                <a:srgbClr val="0033CC"/>
                              </a:solidFill>
                              <a:latin typeface="Cambria Math" charset="0"/>
                            </a:rPr>
                            <m:t>Γ</m:t>
                          </m:r>
                        </m:e>
                        <m:sup>
                          <m:sSub>
                            <m:sSubPr>
                              <m:ctrlPr>
                                <a:rPr lang="en-US" sz="3600" b="0" i="1" smtClean="0">
                                  <a:solidFill>
                                    <a:srgbClr val="0033CC"/>
                                  </a:solidFill>
                                  <a:latin typeface="Cambria Math"/>
                                </a:rPr>
                              </m:ctrlPr>
                            </m:sSubPr>
                            <m:e>
                              <m:r>
                                <a:rPr lang="en-US" sz="3600" b="0" i="1" smtClean="0">
                                  <a:solidFill>
                                    <a:srgbClr val="0033CC"/>
                                  </a:solidFill>
                                  <a:latin typeface="Cambria Math" charset="0"/>
                                </a:rPr>
                                <m:t>𝑛</m:t>
                              </m:r>
                            </m:e>
                            <m:sub>
                              <m:r>
                                <a:rPr lang="en-US" sz="3600" b="0" i="1" smtClean="0">
                                  <a:solidFill>
                                    <a:srgbClr val="0033CC"/>
                                  </a:solidFill>
                                  <a:latin typeface="Cambria Math" charset="0"/>
                                </a:rPr>
                                <m:t>𝐿</m:t>
                              </m:r>
                            </m:sub>
                          </m:sSub>
                          <m:r>
                            <a:rPr lang="en-US" sz="3600" b="0" i="1" smtClean="0">
                              <a:solidFill>
                                <a:srgbClr val="0033CC"/>
                              </a:solidFill>
                              <a:latin typeface="Cambria Math" charset="0"/>
                            </a:rPr>
                            <m:t>;</m:t>
                          </m:r>
                          <m:sSub>
                            <m:sSubPr>
                              <m:ctrlPr>
                                <a:rPr lang="en-US" sz="3600" b="0" i="1" smtClean="0">
                                  <a:solidFill>
                                    <a:srgbClr val="0033CC"/>
                                  </a:solidFill>
                                  <a:latin typeface="Cambria Math"/>
                                </a:rPr>
                              </m:ctrlPr>
                            </m:sSubPr>
                            <m:e>
                              <m:r>
                                <a:rPr lang="en-US" sz="3600" b="0" i="1" smtClean="0">
                                  <a:solidFill>
                                    <a:srgbClr val="0033CC"/>
                                  </a:solidFill>
                                  <a:latin typeface="Cambria Math" charset="0"/>
                                </a:rPr>
                                <m:t>𝑛</m:t>
                              </m:r>
                            </m:e>
                            <m:sub>
                              <m:r>
                                <a:rPr lang="en-US" sz="3600" b="0" i="1" smtClean="0">
                                  <a:solidFill>
                                    <a:srgbClr val="0033CC"/>
                                  </a:solidFill>
                                  <a:latin typeface="Cambria Math" charset="0"/>
                                </a:rPr>
                                <m:t>𝑅</m:t>
                              </m:r>
                            </m:sub>
                          </m:sSub>
                        </m:sup>
                      </m:sSup>
                    </m:oMath>
                  </m:oMathPara>
                </a14:m>
                <a:endParaRPr lang="en-US" sz="3600" dirty="0">
                  <a:solidFill>
                    <a:srgbClr val="0033CC"/>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5433" y="1753303"/>
                <a:ext cx="6019800" cy="64633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398653" y="1482340"/>
                <a:ext cx="351102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0033CC"/>
                              </a:solidFill>
                              <a:latin typeface="Cambria Math"/>
                            </a:rPr>
                          </m:ctrlPr>
                        </m:sSubPr>
                        <m:e>
                          <m:r>
                            <a:rPr lang="en-US" sz="3200" b="0" i="1" smtClean="0">
                              <a:solidFill>
                                <a:srgbClr val="0033CC"/>
                              </a:solidFill>
                              <a:latin typeface="Cambria Math" charset="0"/>
                            </a:rPr>
                            <m:t>𝑛</m:t>
                          </m:r>
                        </m:e>
                        <m:sub>
                          <m:r>
                            <a:rPr lang="en-US" sz="3200" b="0" i="1" smtClean="0">
                              <a:solidFill>
                                <a:srgbClr val="0033CC"/>
                              </a:solidFill>
                              <a:latin typeface="Cambria Math" charset="0"/>
                            </a:rPr>
                            <m:t>𝐿</m:t>
                          </m:r>
                        </m:sub>
                      </m:sSub>
                      <m:r>
                        <a:rPr lang="en-US" sz="3200" b="0" i="1" smtClean="0">
                          <a:solidFill>
                            <a:srgbClr val="0033CC"/>
                          </a:solidFill>
                          <a:latin typeface="Cambria Math" charset="0"/>
                        </a:rPr>
                        <m:t>=24−</m:t>
                      </m:r>
                      <m:r>
                        <a:rPr lang="en-US" sz="3200" b="0" i="1" smtClean="0">
                          <a:solidFill>
                            <a:srgbClr val="0033CC"/>
                          </a:solidFill>
                          <a:latin typeface="Cambria Math" charset="0"/>
                        </a:rPr>
                        <m:t>𝑑</m:t>
                      </m:r>
                      <m:r>
                        <a:rPr lang="en-US" sz="3200" b="0" i="1" smtClean="0">
                          <a:solidFill>
                            <a:srgbClr val="0033CC"/>
                          </a:solidFill>
                          <a:latin typeface="Cambria Math" charset="0"/>
                        </a:rPr>
                        <m:t>  +</m:t>
                      </m:r>
                    </m:oMath>
                  </m:oMathPara>
                </a14:m>
                <a:endParaRPr lang="en-US" sz="3200" dirty="0">
                  <a:solidFill>
                    <a:srgbClr val="0033CC"/>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398653" y="1482340"/>
                <a:ext cx="3511022" cy="58477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638800" y="2106116"/>
                <a:ext cx="329402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0033CC"/>
                              </a:solidFill>
                              <a:latin typeface="Cambria Math"/>
                            </a:rPr>
                          </m:ctrlPr>
                        </m:sSubPr>
                        <m:e>
                          <m:r>
                            <a:rPr lang="en-US" sz="3200" b="0" i="1" smtClean="0">
                              <a:solidFill>
                                <a:srgbClr val="0033CC"/>
                              </a:solidFill>
                              <a:latin typeface="Cambria Math" charset="0"/>
                            </a:rPr>
                            <m:t>𝑛</m:t>
                          </m:r>
                        </m:e>
                        <m:sub>
                          <m:r>
                            <a:rPr lang="en-US" sz="3200" b="0" i="1" smtClean="0">
                              <a:solidFill>
                                <a:srgbClr val="0033CC"/>
                              </a:solidFill>
                              <a:latin typeface="Cambria Math" charset="0"/>
                            </a:rPr>
                            <m:t>𝑅</m:t>
                          </m:r>
                        </m:sub>
                      </m:sSub>
                      <m:r>
                        <a:rPr lang="en-US" sz="3200" b="0" i="1" smtClean="0">
                          <a:solidFill>
                            <a:srgbClr val="0033CC"/>
                          </a:solidFill>
                          <a:latin typeface="Cambria Math" charset="0"/>
                        </a:rPr>
                        <m:t>=8−</m:t>
                      </m:r>
                      <m:r>
                        <a:rPr lang="en-US" sz="3200" b="0" i="1" smtClean="0">
                          <a:solidFill>
                            <a:srgbClr val="0033CC"/>
                          </a:solidFill>
                          <a:latin typeface="Cambria Math" charset="0"/>
                        </a:rPr>
                        <m:t>𝑑</m:t>
                      </m:r>
                      <m:r>
                        <a:rPr lang="en-US" sz="3200" b="0" i="1" smtClean="0">
                          <a:solidFill>
                            <a:srgbClr val="0033CC"/>
                          </a:solidFill>
                          <a:latin typeface="Cambria Math" charset="0"/>
                        </a:rPr>
                        <m:t>    −  </m:t>
                      </m:r>
                    </m:oMath>
                  </m:oMathPara>
                </a14:m>
                <a:endParaRPr lang="en-US" sz="3200" dirty="0">
                  <a:solidFill>
                    <a:srgbClr val="0033CC"/>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638800" y="2106116"/>
                <a:ext cx="3294025" cy="58477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83672" y="4383993"/>
                <a:ext cx="7335257"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charset="0"/>
                        </a:rPr>
                        <m:t>𝐼</m:t>
                      </m:r>
                      <m:sSup>
                        <m:sSupPr>
                          <m:ctrlPr>
                            <a:rPr lang="en-US" sz="3600" b="0" i="1" smtClean="0">
                              <a:solidFill>
                                <a:srgbClr val="FF0000"/>
                              </a:solidFill>
                              <a:latin typeface="Cambria Math"/>
                            </a:rPr>
                          </m:ctrlPr>
                        </m:sSupPr>
                        <m:e>
                          <m:r>
                            <a:rPr lang="en-US" sz="3600" b="0" i="1" smtClean="0">
                              <a:solidFill>
                                <a:srgbClr val="FF0000"/>
                              </a:solidFill>
                              <a:latin typeface="Cambria Math" charset="0"/>
                            </a:rPr>
                            <m:t>𝐼</m:t>
                          </m:r>
                        </m:e>
                        <m:sup>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𝑛</m:t>
                              </m:r>
                            </m:e>
                            <m:sub>
                              <m:r>
                                <a:rPr lang="en-US" sz="3600" b="0" i="1" smtClean="0">
                                  <a:solidFill>
                                    <a:srgbClr val="FF0000"/>
                                  </a:solidFill>
                                  <a:latin typeface="Cambria Math" charset="0"/>
                                </a:rPr>
                                <m:t>𝐿</m:t>
                              </m:r>
                            </m:sub>
                          </m:sSub>
                          <m:r>
                            <a:rPr lang="en-US" sz="3600" b="0" i="1" smtClean="0">
                              <a:solidFill>
                                <a:srgbClr val="FF0000"/>
                              </a:solidFill>
                              <a:latin typeface="Cambria Math" charset="0"/>
                            </a:rPr>
                            <m:t>;</m:t>
                          </m:r>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𝑛</m:t>
                              </m:r>
                            </m:e>
                            <m:sub>
                              <m:r>
                                <a:rPr lang="en-US" sz="3600" b="0" i="1" smtClean="0">
                                  <a:solidFill>
                                    <a:srgbClr val="FF0000"/>
                                  </a:solidFill>
                                  <a:latin typeface="Cambria Math" charset="0"/>
                                </a:rPr>
                                <m:t>𝑅</m:t>
                              </m:r>
                            </m:sub>
                          </m:sSub>
                        </m:sup>
                      </m:sSup>
                      <m:r>
                        <a:rPr lang="en-US" sz="3600" b="0" i="1" smtClean="0">
                          <a:solidFill>
                            <a:srgbClr val="FF0000"/>
                          </a:solidFill>
                          <a:latin typeface="Cambria Math" charset="0"/>
                        </a:rPr>
                        <m:t>↪</m:t>
                      </m:r>
                      <m:sSup>
                        <m:sSupPr>
                          <m:ctrlPr>
                            <a:rPr lang="en-US" sz="3600" b="0" i="1" smtClean="0">
                              <a:solidFill>
                                <a:srgbClr val="FF0000"/>
                              </a:solidFill>
                              <a:latin typeface="Cambria Math"/>
                            </a:rPr>
                          </m:ctrlPr>
                        </m:sSupPr>
                        <m:e>
                          <m:r>
                            <m:rPr>
                              <m:sty m:val="p"/>
                            </m:rPr>
                            <a:rPr lang="en-US" sz="3600" b="0" i="0" smtClean="0">
                              <a:solidFill>
                                <a:srgbClr val="FF0000"/>
                              </a:solidFill>
                              <a:latin typeface="Cambria Math" charset="0"/>
                            </a:rPr>
                            <m:t>Γ</m:t>
                          </m:r>
                        </m:e>
                        <m:sup>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𝑛</m:t>
                              </m:r>
                            </m:e>
                            <m:sub>
                              <m:r>
                                <a:rPr lang="en-US" sz="3600" b="0" i="1" smtClean="0">
                                  <a:solidFill>
                                    <a:srgbClr val="FF0000"/>
                                  </a:solidFill>
                                  <a:latin typeface="Cambria Math" charset="0"/>
                                </a:rPr>
                                <m:t>𝐿</m:t>
                              </m:r>
                            </m:sub>
                          </m:sSub>
                          <m:r>
                            <a:rPr lang="en-US" sz="3600" b="0" i="1" smtClean="0">
                              <a:solidFill>
                                <a:srgbClr val="FF0000"/>
                              </a:solidFill>
                              <a:latin typeface="Cambria Math" charset="0"/>
                            </a:rPr>
                            <m:t>;</m:t>
                          </m:r>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𝑛</m:t>
                              </m:r>
                            </m:e>
                            <m:sub>
                              <m:r>
                                <a:rPr lang="en-US" sz="3600" b="0" i="1" smtClean="0">
                                  <a:solidFill>
                                    <a:srgbClr val="FF0000"/>
                                  </a:solidFill>
                                  <a:latin typeface="Cambria Math" charset="0"/>
                                </a:rPr>
                                <m:t>𝑅</m:t>
                              </m:r>
                            </m:sub>
                          </m:sSub>
                        </m:sup>
                      </m:sSup>
                      <m:r>
                        <a:rPr lang="en-US" sz="3600" b="0" i="1" smtClean="0">
                          <a:solidFill>
                            <a:srgbClr val="FF0000"/>
                          </a:solidFill>
                          <a:latin typeface="Cambria Math" charset="0"/>
                        </a:rPr>
                        <m:t>⊂</m:t>
                      </m:r>
                      <m:sSup>
                        <m:sSupPr>
                          <m:ctrlPr>
                            <a:rPr lang="en-US" sz="3600" b="0" i="1" smtClean="0">
                              <a:solidFill>
                                <a:srgbClr val="FF0000"/>
                              </a:solidFill>
                              <a:latin typeface="Cambria Math"/>
                            </a:rPr>
                          </m:ctrlPr>
                        </m:sSupPr>
                        <m:e>
                          <m:r>
                            <a:rPr lang="en-US" sz="3600" b="0" i="1" smtClean="0">
                              <a:solidFill>
                                <a:srgbClr val="FF0000"/>
                              </a:solidFill>
                              <a:latin typeface="Cambria Math" charset="0"/>
                            </a:rPr>
                            <m:t>ℝ</m:t>
                          </m:r>
                        </m:e>
                        <m:sup>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𝑛</m:t>
                              </m:r>
                            </m:e>
                            <m:sub>
                              <m:r>
                                <a:rPr lang="en-US" sz="3600" b="0" i="1" smtClean="0">
                                  <a:solidFill>
                                    <a:srgbClr val="FF0000"/>
                                  </a:solidFill>
                                  <a:latin typeface="Cambria Math" charset="0"/>
                                </a:rPr>
                                <m:t>𝐿</m:t>
                              </m:r>
                            </m:sub>
                          </m:sSub>
                          <m:r>
                            <a:rPr lang="en-US" sz="3600" b="0" i="1" smtClean="0">
                              <a:solidFill>
                                <a:srgbClr val="FF0000"/>
                              </a:solidFill>
                              <a:latin typeface="Cambria Math" charset="0"/>
                            </a:rPr>
                            <m:t>;</m:t>
                          </m:r>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𝑛</m:t>
                              </m:r>
                            </m:e>
                            <m:sub>
                              <m:r>
                                <a:rPr lang="en-US" sz="3600" b="0" i="1" smtClean="0">
                                  <a:solidFill>
                                    <a:srgbClr val="FF0000"/>
                                  </a:solidFill>
                                  <a:latin typeface="Cambria Math" charset="0"/>
                                </a:rPr>
                                <m:t>𝑅</m:t>
                              </m:r>
                            </m:sub>
                          </m:sSub>
                        </m:sup>
                      </m:sSup>
                    </m:oMath>
                  </m:oMathPara>
                </a14:m>
                <a:endParaRPr lang="en-US" sz="3600"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83672" y="4383993"/>
                <a:ext cx="7335257" cy="646331"/>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93625" y="5867400"/>
                <a:ext cx="88392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𝑂</m:t>
                          </m:r>
                        </m:e>
                        <m:sub>
                          <m:r>
                            <a:rPr lang="en-US" sz="3600" b="0" i="1" smtClean="0">
                              <a:solidFill>
                                <a:srgbClr val="7030A0"/>
                              </a:solidFill>
                              <a:latin typeface="Cambria Math" charset="0"/>
                            </a:rPr>
                            <m:t>ℤ</m:t>
                          </m:r>
                        </m:sub>
                      </m:sSub>
                      <m:d>
                        <m:dPr>
                          <m:ctrlPr>
                            <a:rPr lang="en-US" sz="3600" b="0" i="1" smtClean="0">
                              <a:solidFill>
                                <a:srgbClr val="7030A0"/>
                              </a:solidFill>
                              <a:latin typeface="Cambria Math"/>
                            </a:rPr>
                          </m:ctrlPr>
                        </m:dPr>
                        <m:e>
                          <m:r>
                            <a:rPr lang="en-US" sz="3600" b="0" i="1" smtClean="0">
                              <a:solidFill>
                                <a:srgbClr val="7030A0"/>
                              </a:solidFill>
                              <a:latin typeface="Cambria Math" charset="0"/>
                            </a:rPr>
                            <m:t>𝐼</m:t>
                          </m:r>
                          <m:sSup>
                            <m:sSupPr>
                              <m:ctrlPr>
                                <a:rPr lang="en-US" sz="3600" b="0" i="1" smtClean="0">
                                  <a:solidFill>
                                    <a:srgbClr val="7030A0"/>
                                  </a:solidFill>
                                  <a:latin typeface="Cambria Math"/>
                                </a:rPr>
                              </m:ctrlPr>
                            </m:sSupPr>
                            <m:e>
                              <m:r>
                                <a:rPr lang="en-US" sz="3600" b="0" i="1" smtClean="0">
                                  <a:solidFill>
                                    <a:srgbClr val="7030A0"/>
                                  </a:solidFill>
                                  <a:latin typeface="Cambria Math" charset="0"/>
                                </a:rPr>
                                <m:t>𝐼</m:t>
                              </m:r>
                            </m:e>
                            <m:sup>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𝑛</m:t>
                                  </m:r>
                                </m:e>
                                <m:sub>
                                  <m:r>
                                    <a:rPr lang="en-US" sz="3600" b="0" i="1" smtClean="0">
                                      <a:solidFill>
                                        <a:srgbClr val="7030A0"/>
                                      </a:solidFill>
                                      <a:latin typeface="Cambria Math" charset="0"/>
                                    </a:rPr>
                                    <m:t>𝐿</m:t>
                                  </m:r>
                                </m:sub>
                              </m:sSub>
                              <m:r>
                                <a:rPr lang="en-US" sz="3600" b="0" i="1" smtClean="0">
                                  <a:solidFill>
                                    <a:srgbClr val="7030A0"/>
                                  </a:solidFill>
                                  <a:latin typeface="Cambria Math" charset="0"/>
                                </a:rPr>
                                <m:t>;</m:t>
                              </m:r>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𝑛</m:t>
                                  </m:r>
                                </m:e>
                                <m:sub>
                                  <m:r>
                                    <a:rPr lang="en-US" sz="3600" b="0" i="1" smtClean="0">
                                      <a:solidFill>
                                        <a:srgbClr val="7030A0"/>
                                      </a:solidFill>
                                      <a:latin typeface="Cambria Math" charset="0"/>
                                    </a:rPr>
                                    <m:t>𝑅</m:t>
                                  </m:r>
                                </m:sub>
                              </m:sSub>
                            </m:sup>
                          </m:sSup>
                        </m:e>
                      </m:d>
                      <m:r>
                        <m:rPr>
                          <m:lit/>
                        </m:rPr>
                        <a:rPr lang="en-US" sz="3600" b="0" i="1" smtClean="0">
                          <a:solidFill>
                            <a:srgbClr val="7030A0"/>
                          </a:solidFill>
                          <a:latin typeface="Cambria Math" charset="0"/>
                        </a:rPr>
                        <m:t> </m:t>
                      </m:r>
                      <m:r>
                        <a:rPr lang="en-US" sz="3600" b="0" i="1" smtClean="0">
                          <a:solidFill>
                            <a:srgbClr val="7030A0"/>
                          </a:solidFill>
                          <a:latin typeface="Cambria Math" charset="0"/>
                        </a:rPr>
                        <m:t>\</m:t>
                      </m:r>
                      <m:r>
                        <m:rPr>
                          <m:lit/>
                        </m:rPr>
                        <a:rPr lang="en-US" sz="3600" b="0" i="1" smtClean="0">
                          <a:solidFill>
                            <a:srgbClr val="7030A0"/>
                          </a:solidFill>
                          <a:latin typeface="Cambria Math" charset="0"/>
                        </a:rPr>
                        <m:t> </m:t>
                      </m:r>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𝑂</m:t>
                          </m:r>
                        </m:e>
                        <m:sub>
                          <m:r>
                            <a:rPr lang="en-US" sz="3600" b="0" i="1" smtClean="0">
                              <a:solidFill>
                                <a:srgbClr val="7030A0"/>
                              </a:solidFill>
                              <a:latin typeface="Cambria Math" charset="0"/>
                            </a:rPr>
                            <m:t>ℝ</m:t>
                          </m:r>
                        </m:sub>
                      </m:sSub>
                      <m:r>
                        <a:rPr lang="en-US" sz="3600" b="0" i="1" smtClean="0">
                          <a:solidFill>
                            <a:srgbClr val="7030A0"/>
                          </a:solidFill>
                          <a:latin typeface="Cambria Math" charset="0"/>
                        </a:rPr>
                        <m:t>(</m:t>
                      </m:r>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𝑛</m:t>
                          </m:r>
                        </m:e>
                        <m:sub>
                          <m:r>
                            <a:rPr lang="en-US" sz="3600" b="0" i="1" smtClean="0">
                              <a:solidFill>
                                <a:srgbClr val="7030A0"/>
                              </a:solidFill>
                              <a:latin typeface="Cambria Math" charset="0"/>
                            </a:rPr>
                            <m:t>𝐿</m:t>
                          </m:r>
                        </m:sub>
                      </m:sSub>
                      <m:r>
                        <a:rPr lang="en-US" sz="3600" b="0" i="1" smtClean="0">
                          <a:solidFill>
                            <a:srgbClr val="7030A0"/>
                          </a:solidFill>
                          <a:latin typeface="Cambria Math" charset="0"/>
                        </a:rPr>
                        <m:t>;</m:t>
                      </m:r>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𝑛</m:t>
                          </m:r>
                        </m:e>
                        <m:sub>
                          <m:r>
                            <a:rPr lang="en-US" sz="3600" b="0" i="1" smtClean="0">
                              <a:solidFill>
                                <a:srgbClr val="7030A0"/>
                              </a:solidFill>
                              <a:latin typeface="Cambria Math" charset="0"/>
                            </a:rPr>
                            <m:t>𝑅</m:t>
                          </m:r>
                        </m:sub>
                      </m:sSub>
                      <m:r>
                        <a:rPr lang="en-US" sz="3600" b="0" i="1" smtClean="0">
                          <a:solidFill>
                            <a:srgbClr val="7030A0"/>
                          </a:solidFill>
                          <a:latin typeface="Cambria Math" charset="0"/>
                        </a:rPr>
                        <m:t>)/(</m:t>
                      </m:r>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𝑂</m:t>
                          </m:r>
                        </m:e>
                        <m:sub>
                          <m:r>
                            <a:rPr lang="en-US" sz="3600" b="0" i="1" smtClean="0">
                              <a:solidFill>
                                <a:srgbClr val="7030A0"/>
                              </a:solidFill>
                              <a:latin typeface="Cambria Math" charset="0"/>
                            </a:rPr>
                            <m:t>ℝ</m:t>
                          </m:r>
                        </m:sub>
                      </m:sSub>
                      <m:d>
                        <m:dPr>
                          <m:ctrlPr>
                            <a:rPr lang="en-US" sz="3600" b="0" i="1" smtClean="0">
                              <a:solidFill>
                                <a:srgbClr val="7030A0"/>
                              </a:solidFill>
                              <a:latin typeface="Cambria Math"/>
                            </a:rPr>
                          </m:ctrlPr>
                        </m:dPr>
                        <m:e>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𝑛</m:t>
                              </m:r>
                            </m:e>
                            <m:sub>
                              <m:r>
                                <a:rPr lang="en-US" sz="3600" b="0" i="1" smtClean="0">
                                  <a:solidFill>
                                    <a:srgbClr val="7030A0"/>
                                  </a:solidFill>
                                  <a:latin typeface="Cambria Math" charset="0"/>
                                </a:rPr>
                                <m:t>𝐿</m:t>
                              </m:r>
                            </m:sub>
                          </m:sSub>
                        </m:e>
                      </m:d>
                      <m:r>
                        <a:rPr lang="en-US" sz="3600" b="0" i="1" smtClean="0">
                          <a:solidFill>
                            <a:srgbClr val="7030A0"/>
                          </a:solidFill>
                          <a:latin typeface="Cambria Math" charset="0"/>
                        </a:rPr>
                        <m:t>×</m:t>
                      </m:r>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𝑂</m:t>
                          </m:r>
                        </m:e>
                        <m:sub>
                          <m:r>
                            <a:rPr lang="en-US" sz="3600" b="0" i="1" smtClean="0">
                              <a:solidFill>
                                <a:srgbClr val="7030A0"/>
                              </a:solidFill>
                              <a:latin typeface="Cambria Math" charset="0"/>
                            </a:rPr>
                            <m:t>ℝ</m:t>
                          </m:r>
                        </m:sub>
                      </m:sSub>
                      <m:d>
                        <m:dPr>
                          <m:ctrlPr>
                            <a:rPr lang="en-US" sz="3600" b="0" i="1" smtClean="0">
                              <a:solidFill>
                                <a:srgbClr val="7030A0"/>
                              </a:solidFill>
                              <a:latin typeface="Cambria Math"/>
                            </a:rPr>
                          </m:ctrlPr>
                        </m:dPr>
                        <m:e>
                          <m:sSub>
                            <m:sSubPr>
                              <m:ctrlPr>
                                <a:rPr lang="en-US" sz="3600" b="0" i="1" smtClean="0">
                                  <a:solidFill>
                                    <a:srgbClr val="7030A0"/>
                                  </a:solidFill>
                                  <a:latin typeface="Cambria Math"/>
                                </a:rPr>
                              </m:ctrlPr>
                            </m:sSubPr>
                            <m:e>
                              <m:r>
                                <a:rPr lang="en-US" sz="3600" b="0" i="1" smtClean="0">
                                  <a:solidFill>
                                    <a:srgbClr val="7030A0"/>
                                  </a:solidFill>
                                  <a:latin typeface="Cambria Math" charset="0"/>
                                </a:rPr>
                                <m:t>𝑛</m:t>
                              </m:r>
                            </m:e>
                            <m:sub>
                              <m:r>
                                <a:rPr lang="en-US" sz="3600" b="0" i="1" smtClean="0">
                                  <a:solidFill>
                                    <a:srgbClr val="7030A0"/>
                                  </a:solidFill>
                                  <a:latin typeface="Cambria Math" charset="0"/>
                                </a:rPr>
                                <m:t>𝑅</m:t>
                              </m:r>
                            </m:sub>
                          </m:sSub>
                        </m:e>
                      </m:d>
                      <m:r>
                        <a:rPr lang="en-US" sz="3600" b="0" i="1" smtClean="0">
                          <a:solidFill>
                            <a:srgbClr val="7030A0"/>
                          </a:solidFill>
                          <a:latin typeface="Cambria Math" charset="0"/>
                        </a:rPr>
                        <m:t>)</m:t>
                      </m:r>
                    </m:oMath>
                  </m:oMathPara>
                </a14:m>
                <a:endParaRPr lang="en-US" sz="3600" dirty="0">
                  <a:solidFill>
                    <a:srgbClr val="7030A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3625" y="5867400"/>
                <a:ext cx="8839200" cy="646331"/>
              </a:xfrm>
              <a:prstGeom prst="rect">
                <a:avLst/>
              </a:prstGeom>
              <a:blipFill rotWithShape="0">
                <a:blip r:embed="rId7"/>
                <a:stretch>
                  <a:fillRect/>
                </a:stretch>
              </a:blipFill>
            </p:spPr>
            <p:txBody>
              <a:bodyPr/>
              <a:lstStyle/>
              <a:p>
                <a:r>
                  <a:rPr lang="en-US">
                    <a:noFill/>
                  </a:rPr>
                  <a:t> </a:t>
                </a:r>
              </a:p>
            </p:txBody>
          </p:sp>
        </mc:Fallback>
      </mc:AlternateContent>
      <p:sp>
        <p:nvSpPr>
          <p:cNvPr id="5" name="TextBox 4"/>
          <p:cNvSpPr txBox="1"/>
          <p:nvPr/>
        </p:nvSpPr>
        <p:spPr>
          <a:xfrm>
            <a:off x="1066800" y="2581724"/>
            <a:ext cx="3679785" cy="461665"/>
          </a:xfrm>
          <a:prstGeom prst="rect">
            <a:avLst/>
          </a:prstGeom>
          <a:noFill/>
        </p:spPr>
        <p:txBody>
          <a:bodyPr wrap="square" rtlCol="0">
            <a:spAutoFit/>
          </a:bodyPr>
          <a:lstStyle/>
          <a:p>
            <a:r>
              <a:rPr lang="en-US" sz="2400" dirty="0" smtClean="0">
                <a:solidFill>
                  <a:srgbClr val="0070C0"/>
                </a:solidFill>
              </a:rPr>
              <a:t>Even, </a:t>
            </a:r>
            <a:r>
              <a:rPr lang="en-US" sz="2400" dirty="0" err="1" smtClean="0">
                <a:solidFill>
                  <a:srgbClr val="0070C0"/>
                </a:solidFill>
              </a:rPr>
              <a:t>unimodular</a:t>
            </a:r>
            <a:r>
              <a:rPr lang="en-US" sz="2400" dirty="0" smtClean="0">
                <a:solidFill>
                  <a:srgbClr val="0070C0"/>
                </a:solidFill>
              </a:rPr>
              <a:t> lattice.</a:t>
            </a:r>
            <a:endParaRPr lang="en-US" sz="2400" dirty="0">
              <a:solidFill>
                <a:srgbClr val="0070C0"/>
              </a:solidFill>
            </a:endParaRPr>
          </a:p>
        </p:txBody>
      </p:sp>
    </p:spTree>
    <p:extLst>
      <p:ext uri="{BB962C8B-B14F-4D97-AF65-F5344CB8AC3E}">
        <p14:creationId xmlns:p14="http://schemas.microsoft.com/office/powerpoint/2010/main" val="231464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9" grpId="0"/>
      <p:bldP spid="4" grpId="0"/>
      <p:bldP spid="6" grpId="0"/>
      <p:bldP spid="11" grpId="0"/>
      <p:bldP spid="8" grpId="0"/>
      <p:bldP spid="10"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1905000"/>
            <a:ext cx="6553200" cy="3046988"/>
          </a:xfrm>
          <a:prstGeom prst="rect">
            <a:avLst/>
          </a:prstGeom>
          <a:noFill/>
        </p:spPr>
        <p:txBody>
          <a:bodyPr wrap="square" rtlCol="0">
            <a:spAutoFit/>
          </a:bodyPr>
          <a:lstStyle/>
          <a:p>
            <a:r>
              <a:rPr lang="en-US" sz="9600" dirty="0" smtClean="0">
                <a:solidFill>
                  <a:srgbClr val="FF0000"/>
                </a:solidFill>
                <a:latin typeface="Edwardian Script ITC"/>
                <a:cs typeface="Edwardian Script ITC"/>
              </a:rPr>
              <a:t>We pause for a small advertisement</a:t>
            </a:r>
            <a:endParaRPr lang="en-US" sz="9600" dirty="0">
              <a:solidFill>
                <a:srgbClr val="FF0000"/>
              </a:solidFill>
              <a:latin typeface="Edwardian Script ITC"/>
              <a:cs typeface="Edwardian Script ITC"/>
            </a:endParaRPr>
          </a:p>
        </p:txBody>
      </p:sp>
    </p:spTree>
    <p:extLst>
      <p:ext uri="{BB962C8B-B14F-4D97-AF65-F5344CB8AC3E}">
        <p14:creationId xmlns:p14="http://schemas.microsoft.com/office/powerpoint/2010/main" val="14754186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2" y="47376"/>
            <a:ext cx="8229600" cy="1143000"/>
          </a:xfrm>
        </p:spPr>
        <p:txBody>
          <a:bodyPr/>
          <a:lstStyle/>
          <a:p>
            <a:r>
              <a:rPr lang="en-US" dirty="0" smtClean="0"/>
              <a:t>Algebra Of BPS States  -1/2</a:t>
            </a:r>
            <a:endParaRPr lang="en-US" dirty="0"/>
          </a:p>
        </p:txBody>
      </p:sp>
      <p:sp>
        <p:nvSpPr>
          <p:cNvPr id="3" name="TextBox 2"/>
          <p:cNvSpPr txBox="1"/>
          <p:nvPr/>
        </p:nvSpPr>
        <p:spPr>
          <a:xfrm>
            <a:off x="17892" y="1295400"/>
            <a:ext cx="4724400" cy="584775"/>
          </a:xfrm>
          <a:prstGeom prst="rect">
            <a:avLst/>
          </a:prstGeom>
          <a:noFill/>
        </p:spPr>
        <p:txBody>
          <a:bodyPr wrap="square" rtlCol="0">
            <a:spAutoFit/>
          </a:bodyPr>
          <a:lstStyle/>
          <a:p>
            <a:r>
              <a:rPr lang="en-US" sz="3200" dirty="0" smtClean="0">
                <a:solidFill>
                  <a:srgbClr val="0000FF"/>
                </a:solidFill>
              </a:rPr>
              <a:t>DH/</a:t>
            </a:r>
            <a:r>
              <a:rPr lang="en-US" sz="3200" dirty="0" err="1" smtClean="0">
                <a:solidFill>
                  <a:srgbClr val="0000FF"/>
                </a:solidFill>
              </a:rPr>
              <a:t>Perturbative</a:t>
            </a:r>
            <a:r>
              <a:rPr lang="en-US" sz="3200" dirty="0" smtClean="0">
                <a:solidFill>
                  <a:srgbClr val="0000FF"/>
                </a:solidFill>
              </a:rPr>
              <a:t> BPS States</a:t>
            </a:r>
            <a:endParaRPr lang="en-US" sz="3200" dirty="0">
              <a:solidFill>
                <a:srgbClr val="0000FF"/>
              </a:solidFill>
            </a:endParaRPr>
          </a:p>
        </p:txBody>
      </p:sp>
      <p:sp>
        <p:nvSpPr>
          <p:cNvPr id="8" name="TextBox 7"/>
          <p:cNvSpPr txBox="1"/>
          <p:nvPr/>
        </p:nvSpPr>
        <p:spPr>
          <a:xfrm>
            <a:off x="15152" y="4953000"/>
            <a:ext cx="8001000" cy="954107"/>
          </a:xfrm>
          <a:prstGeom prst="rect">
            <a:avLst/>
          </a:prstGeom>
          <a:noFill/>
        </p:spPr>
        <p:txBody>
          <a:bodyPr wrap="square" rtlCol="0">
            <a:spAutoFit/>
          </a:bodyPr>
          <a:lstStyle/>
          <a:p>
            <a:r>
              <a:rPr lang="en-US" sz="2800" dirty="0" smtClean="0">
                <a:solidFill>
                  <a:srgbClr val="0000FF"/>
                </a:solidFill>
              </a:rPr>
              <a:t>Mutually local holomorphic dimension one </a:t>
            </a:r>
            <a:r>
              <a:rPr lang="en-US" sz="2800" dirty="0" err="1" smtClean="0">
                <a:solidFill>
                  <a:srgbClr val="0000FF"/>
                </a:solidFill>
              </a:rPr>
              <a:t>Virasoro</a:t>
            </a:r>
            <a:r>
              <a:rPr lang="en-US" sz="2800" dirty="0" smtClean="0">
                <a:solidFill>
                  <a:srgbClr val="0000FF"/>
                </a:solidFill>
              </a:rPr>
              <a:t> primaries form a Lie algebra: </a:t>
            </a:r>
            <a:endParaRPr lang="en-US" sz="2800" dirty="0">
              <a:solidFill>
                <a:srgbClr val="0000FF"/>
              </a:solidFill>
            </a:endParaRPr>
          </a:p>
        </p:txBody>
      </p:sp>
      <p:sp>
        <p:nvSpPr>
          <p:cNvPr id="12" name="TextBox 11"/>
          <p:cNvSpPr txBox="1"/>
          <p:nvPr/>
        </p:nvSpPr>
        <p:spPr>
          <a:xfrm>
            <a:off x="5410200" y="2286000"/>
            <a:ext cx="4724400" cy="523220"/>
          </a:xfrm>
          <a:prstGeom prst="rect">
            <a:avLst/>
          </a:prstGeom>
          <a:noFill/>
        </p:spPr>
        <p:txBody>
          <a:bodyPr wrap="square" rtlCol="0">
            <a:spAutoFit/>
          </a:bodyPr>
          <a:lstStyle/>
          <a:p>
            <a:r>
              <a:rPr lang="en-US" sz="2800" dirty="0" smtClean="0">
                <a:solidFill>
                  <a:srgbClr val="FF0000"/>
                </a:solidFill>
              </a:rPr>
              <a:t>SYM ground state at rest</a:t>
            </a:r>
            <a:endParaRPr lang="en-US" sz="2800" dirty="0">
              <a:solidFill>
                <a:srgbClr val="FF0000"/>
              </a:solidFill>
            </a:endParaRPr>
          </a:p>
        </p:txBody>
      </p:sp>
      <mc:AlternateContent xmlns:mc="http://schemas.openxmlformats.org/markup-compatibility/2006" xmlns:a14="http://schemas.microsoft.com/office/drawing/2010/main">
        <mc:Choice Requires="a14">
          <p:sp>
            <p:nvSpPr>
              <p:cNvPr id="14" name="TextBox 13"/>
              <p:cNvSpPr txBox="1"/>
              <p:nvPr/>
            </p:nvSpPr>
            <p:spPr>
              <a:xfrm>
                <a:off x="812800" y="4220808"/>
                <a:ext cx="7416800" cy="584775"/>
              </a:xfrm>
              <a:prstGeom prst="rect">
                <a:avLst/>
              </a:prstGeom>
              <a:noFill/>
            </p:spPr>
            <p:txBody>
              <a:bodyPr wrap="square" rtlCol="0">
                <a:spAutoFit/>
              </a:bodyPr>
              <a:lstStyle/>
              <a:p>
                <a14:m>
                  <m:oMath xmlns:m="http://schemas.openxmlformats.org/officeDocument/2006/math">
                    <m:sSub>
                      <m:sSubPr>
                        <m:ctrlPr>
                          <a:rPr lang="en-US" sz="3200" b="0" i="1" smtClean="0">
                            <a:solidFill>
                              <a:srgbClr val="008000"/>
                            </a:solidFill>
                            <a:latin typeface="Cambria Math"/>
                          </a:rPr>
                        </m:ctrlPr>
                      </m:sSubPr>
                      <m:e>
                        <m:r>
                          <a:rPr lang="en-US" sz="3200" b="0" i="1" smtClean="0">
                            <a:solidFill>
                              <a:srgbClr val="008000"/>
                            </a:solidFill>
                            <a:latin typeface="Cambria Math" charset="0"/>
                          </a:rPr>
                          <m:t>𝑉</m:t>
                        </m:r>
                      </m:e>
                      <m:sub>
                        <m:r>
                          <a:rPr lang="en-US" sz="3200" b="0" i="1" smtClean="0">
                            <a:solidFill>
                              <a:srgbClr val="008000"/>
                            </a:solidFill>
                            <a:latin typeface="Cambria Math" charset="0"/>
                          </a:rPr>
                          <m:t>𝐿</m:t>
                        </m:r>
                      </m:sub>
                    </m:sSub>
                    <m:d>
                      <m:dPr>
                        <m:ctrlPr>
                          <a:rPr lang="en-US" sz="3200" b="0" i="1" smtClean="0">
                            <a:solidFill>
                              <a:srgbClr val="008000"/>
                            </a:solidFill>
                            <a:latin typeface="Cambria Math"/>
                          </a:rPr>
                        </m:ctrlPr>
                      </m:dPr>
                      <m:e>
                        <m:r>
                          <a:rPr lang="en-US" sz="3200" b="0" i="1" smtClean="0">
                            <a:solidFill>
                              <a:srgbClr val="008000"/>
                            </a:solidFill>
                            <a:latin typeface="Cambria Math" charset="0"/>
                          </a:rPr>
                          <m:t>𝑧</m:t>
                        </m:r>
                      </m:e>
                    </m:d>
                  </m:oMath>
                </a14:m>
                <a:r>
                  <a:rPr lang="en-US" sz="3200" dirty="0" smtClean="0">
                    <a:solidFill>
                      <a:srgbClr val="008000"/>
                    </a:solidFill>
                  </a:rPr>
                  <a:t> is a dimension one </a:t>
                </a:r>
                <a:r>
                  <a:rPr lang="en-US" sz="3200" dirty="0" err="1" smtClean="0">
                    <a:solidFill>
                      <a:srgbClr val="008000"/>
                    </a:solidFill>
                  </a:rPr>
                  <a:t>Virasoro</a:t>
                </a:r>
                <a:r>
                  <a:rPr lang="en-US" sz="3200" dirty="0" smtClean="0">
                    <a:solidFill>
                      <a:srgbClr val="008000"/>
                    </a:solidFill>
                  </a:rPr>
                  <a:t> primary </a:t>
                </a:r>
                <a:endParaRPr lang="en-US" sz="3200" dirty="0">
                  <a:solidFill>
                    <a:srgbClr val="008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812800" y="4220808"/>
                <a:ext cx="7416800" cy="584775"/>
              </a:xfrm>
              <a:prstGeom prst="rect">
                <a:avLst/>
              </a:prstGeom>
              <a:blipFill rotWithShape="0">
                <a:blip r:embed="rId2"/>
                <a:stretch>
                  <a:fillRect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41792" y="3656988"/>
                <a:ext cx="8001000" cy="584775"/>
              </a:xfrm>
              <a:prstGeom prst="rect">
                <a:avLst/>
              </a:prstGeom>
              <a:noFill/>
            </p:spPr>
            <p:txBody>
              <a:bodyPr wrap="square" rtlCol="0">
                <a:spAutoFit/>
              </a:bodyPr>
              <a:lstStyle/>
              <a:p>
                <a:r>
                  <a:rPr lang="en-US" sz="3200" dirty="0" smtClean="0">
                    <a:solidFill>
                      <a:srgbClr val="660C64"/>
                    </a:solidFill>
                  </a:rPr>
                  <a:t>Vector space of DH states is graded by </a:t>
                </a:r>
                <a14:m>
                  <m:oMath xmlns:m="http://schemas.openxmlformats.org/officeDocument/2006/math">
                    <m:sSup>
                      <m:sSupPr>
                        <m:ctrlPr>
                          <a:rPr lang="en-US" sz="3200" b="0" i="1" smtClean="0">
                            <a:solidFill>
                              <a:srgbClr val="660C64"/>
                            </a:solidFill>
                            <a:latin typeface="Cambria Math"/>
                          </a:rPr>
                        </m:ctrlPr>
                      </m:sSupPr>
                      <m:e>
                        <m:r>
                          <m:rPr>
                            <m:sty m:val="p"/>
                          </m:rPr>
                          <a:rPr lang="en-US" sz="3200" b="0" i="0" smtClean="0">
                            <a:solidFill>
                              <a:srgbClr val="660C64"/>
                            </a:solidFill>
                            <a:latin typeface="Cambria Math" charset="0"/>
                          </a:rPr>
                          <m:t>Γ</m:t>
                        </m:r>
                      </m:e>
                      <m:sup>
                        <m:sSub>
                          <m:sSubPr>
                            <m:ctrlPr>
                              <a:rPr lang="en-US" sz="3200" b="0" i="1" smtClean="0">
                                <a:solidFill>
                                  <a:srgbClr val="660C64"/>
                                </a:solidFill>
                                <a:latin typeface="Cambria Math"/>
                              </a:rPr>
                            </m:ctrlPr>
                          </m:sSubPr>
                          <m:e>
                            <m:r>
                              <a:rPr lang="en-US" sz="3200" b="0" i="1" smtClean="0">
                                <a:solidFill>
                                  <a:srgbClr val="660C64"/>
                                </a:solidFill>
                                <a:latin typeface="Cambria Math" charset="0"/>
                              </a:rPr>
                              <m:t>𝑛</m:t>
                            </m:r>
                          </m:e>
                          <m:sub>
                            <m:r>
                              <a:rPr lang="en-US" sz="3200" b="0" i="1" smtClean="0">
                                <a:solidFill>
                                  <a:srgbClr val="660C64"/>
                                </a:solidFill>
                                <a:latin typeface="Cambria Math" charset="0"/>
                              </a:rPr>
                              <m:t>𝐿</m:t>
                            </m:r>
                          </m:sub>
                        </m:sSub>
                        <m:r>
                          <a:rPr lang="en-US" sz="3200" b="0" i="1" smtClean="0">
                            <a:solidFill>
                              <a:srgbClr val="660C64"/>
                            </a:solidFill>
                            <a:latin typeface="Cambria Math" charset="0"/>
                          </a:rPr>
                          <m:t>;</m:t>
                        </m:r>
                        <m:sSub>
                          <m:sSubPr>
                            <m:ctrlPr>
                              <a:rPr lang="en-US" sz="3200" b="0" i="1" smtClean="0">
                                <a:solidFill>
                                  <a:srgbClr val="660C64"/>
                                </a:solidFill>
                                <a:latin typeface="Cambria Math"/>
                              </a:rPr>
                            </m:ctrlPr>
                          </m:sSubPr>
                          <m:e>
                            <m:r>
                              <a:rPr lang="en-US" sz="3200" b="0" i="1" smtClean="0">
                                <a:solidFill>
                                  <a:srgbClr val="660C64"/>
                                </a:solidFill>
                                <a:latin typeface="Cambria Math" charset="0"/>
                              </a:rPr>
                              <m:t>𝑛</m:t>
                            </m:r>
                          </m:e>
                          <m:sub>
                            <m:r>
                              <a:rPr lang="en-US" sz="3200" b="0" i="1" smtClean="0">
                                <a:solidFill>
                                  <a:srgbClr val="660C64"/>
                                </a:solidFill>
                                <a:latin typeface="Cambria Math" charset="0"/>
                              </a:rPr>
                              <m:t>𝑅</m:t>
                            </m:r>
                          </m:sub>
                        </m:sSub>
                      </m:sup>
                    </m:sSup>
                  </m:oMath>
                </a14:m>
                <a:endParaRPr lang="en-US" sz="3200" dirty="0">
                  <a:solidFill>
                    <a:srgbClr val="660C64"/>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41792" y="3656988"/>
                <a:ext cx="8001000" cy="584775"/>
              </a:xfrm>
              <a:prstGeom prst="rect">
                <a:avLst/>
              </a:prstGeom>
              <a:blipFill rotWithShape="0">
                <a:blip r:embed="rId3"/>
                <a:stretch>
                  <a:fillRect l="-1982" t="-12500" b="-34375"/>
                </a:stretch>
              </a:blipFill>
            </p:spPr>
            <p:txBody>
              <a:bodyPr/>
              <a:lstStyle/>
              <a:p>
                <a:r>
                  <a:rPr lang="en-US">
                    <a:noFill/>
                  </a:rPr>
                  <a:t> </a:t>
                </a:r>
              </a:p>
            </p:txBody>
          </p:sp>
        </mc:Fallback>
      </mc:AlternateContent>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89" y="2209800"/>
            <a:ext cx="5168900" cy="60960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3850" y="2928304"/>
            <a:ext cx="5651500" cy="609600"/>
          </a:xfrm>
          <a:prstGeom prst="rect">
            <a:avLst/>
          </a:prstGeom>
        </p:spPr>
      </p:pic>
      <p:pic>
        <p:nvPicPr>
          <p:cNvPr id="19" name="Picture 1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5715000"/>
            <a:ext cx="8407400" cy="1003300"/>
          </a:xfrm>
          <a:prstGeom prst="rect">
            <a:avLst/>
          </a:prstGeom>
        </p:spPr>
      </p:pic>
      <p:pic>
        <p:nvPicPr>
          <p:cNvPr id="6" name="Picture 5"/>
          <p:cNvPicPr>
            <a:picLocks noChangeAspect="1"/>
          </p:cNvPicPr>
          <p:nvPr/>
        </p:nvPicPr>
        <p:blipFill>
          <a:blip r:embed="rId7"/>
          <a:stretch>
            <a:fillRect/>
          </a:stretch>
        </p:blipFill>
        <p:spPr>
          <a:xfrm>
            <a:off x="7252184" y="0"/>
            <a:ext cx="1891816" cy="1417036"/>
          </a:xfrm>
          <a:prstGeom prst="rect">
            <a:avLst/>
          </a:prstGeom>
        </p:spPr>
      </p:pic>
      <p:grpSp>
        <p:nvGrpSpPr>
          <p:cNvPr id="15" name="Group 14"/>
          <p:cNvGrpSpPr/>
          <p:nvPr/>
        </p:nvGrpSpPr>
        <p:grpSpPr>
          <a:xfrm>
            <a:off x="4059178" y="1276239"/>
            <a:ext cx="3626210" cy="653219"/>
            <a:chOff x="3750894" y="1230038"/>
            <a:chExt cx="3626210" cy="653219"/>
          </a:xfrm>
        </p:grpSpPr>
        <mc:AlternateContent xmlns:mc="http://schemas.openxmlformats.org/markup-compatibility/2006" xmlns:a14="http://schemas.microsoft.com/office/drawing/2010/main">
          <mc:Choice Requires="a14">
            <p:sp>
              <p:nvSpPr>
                <p:cNvPr id="5" name="TextBox 4"/>
                <p:cNvSpPr txBox="1"/>
                <p:nvPr/>
              </p:nvSpPr>
              <p:spPr>
                <a:xfrm>
                  <a:off x="3750894" y="1236926"/>
                  <a:ext cx="25908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00B050"/>
                                </a:solidFill>
                                <a:latin typeface="Cambria Math"/>
                              </a:rPr>
                            </m:ctrlPr>
                          </m:sSubPr>
                          <m:e>
                            <m:r>
                              <a:rPr lang="en-US" sz="3600" b="0" i="1" smtClean="0">
                                <a:solidFill>
                                  <a:srgbClr val="00B050"/>
                                </a:solidFill>
                                <a:latin typeface="Cambria Math" charset="0"/>
                              </a:rPr>
                              <m:t>𝑉</m:t>
                            </m:r>
                          </m:e>
                          <m:sub>
                            <m:r>
                              <a:rPr lang="en-US" sz="3600" b="0" i="1" smtClean="0">
                                <a:solidFill>
                                  <a:srgbClr val="00B050"/>
                                </a:solidFill>
                                <a:latin typeface="Cambria Math" charset="0"/>
                              </a:rPr>
                              <m:t>𝐿</m:t>
                            </m:r>
                          </m:sub>
                        </m:sSub>
                        <m:d>
                          <m:dPr>
                            <m:ctrlPr>
                              <a:rPr lang="en-US" sz="3600" b="0" i="1" smtClean="0">
                                <a:solidFill>
                                  <a:srgbClr val="00B050"/>
                                </a:solidFill>
                                <a:latin typeface="Cambria Math"/>
                              </a:rPr>
                            </m:ctrlPr>
                          </m:dPr>
                          <m:e>
                            <m:r>
                              <a:rPr lang="en-US" sz="3600" b="0" i="1" smtClean="0">
                                <a:solidFill>
                                  <a:srgbClr val="00B050"/>
                                </a:solidFill>
                                <a:latin typeface="Cambria Math" charset="0"/>
                              </a:rPr>
                              <m:t>𝑧</m:t>
                            </m:r>
                          </m:e>
                        </m:d>
                      </m:oMath>
                    </m:oMathPara>
                  </a14:m>
                  <a:endParaRPr lang="en-US" sz="3600" dirty="0">
                    <a:solidFill>
                      <a:srgbClr val="00B05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750894" y="1236926"/>
                  <a:ext cx="2590800" cy="64633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794796" y="1230038"/>
                  <a:ext cx="158230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𝑉</m:t>
                            </m:r>
                          </m:e>
                          <m:sub>
                            <m:r>
                              <a:rPr lang="en-US" sz="3600" b="0" i="1" smtClean="0">
                                <a:solidFill>
                                  <a:srgbClr val="FF0000"/>
                                </a:solidFill>
                                <a:latin typeface="Cambria Math" charset="0"/>
                              </a:rPr>
                              <m:t>𝑅</m:t>
                            </m:r>
                          </m:sub>
                        </m:sSub>
                        <m:r>
                          <a:rPr lang="en-US" sz="3600" b="0" i="1" smtClean="0">
                            <a:solidFill>
                              <a:srgbClr val="FF0000"/>
                            </a:solidFill>
                            <a:latin typeface="Cambria Math" charset="0"/>
                          </a:rPr>
                          <m:t>(</m:t>
                        </m:r>
                        <m:acc>
                          <m:accPr>
                            <m:chr m:val="̃"/>
                            <m:ctrlPr>
                              <a:rPr lang="en-US" sz="3600" b="0" i="1" smtClean="0">
                                <a:solidFill>
                                  <a:srgbClr val="FF0000"/>
                                </a:solidFill>
                                <a:latin typeface="Cambria Math"/>
                              </a:rPr>
                            </m:ctrlPr>
                          </m:accPr>
                          <m:e>
                            <m:r>
                              <a:rPr lang="en-US" sz="3600" b="0" i="1" smtClean="0">
                                <a:solidFill>
                                  <a:srgbClr val="FF0000"/>
                                </a:solidFill>
                                <a:latin typeface="Cambria Math" charset="0"/>
                              </a:rPr>
                              <m:t>𝑧</m:t>
                            </m:r>
                          </m:e>
                        </m:acc>
                        <m:r>
                          <a:rPr lang="en-US" sz="3600" b="0" i="1" smtClean="0">
                            <a:solidFill>
                              <a:srgbClr val="FF0000"/>
                            </a:solidFill>
                            <a:latin typeface="Cambria Math" charset="0"/>
                          </a:rPr>
                          <m:t>)</m:t>
                        </m:r>
                      </m:oMath>
                    </m:oMathPara>
                  </a14:m>
                  <a:endParaRPr lang="en-US" sz="36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794796" y="1230038"/>
                  <a:ext cx="1582308" cy="646331"/>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350296" y="1260815"/>
                  <a:ext cx="8890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charset="0"/>
                          </a:rPr>
                          <m:t>⊗</m:t>
                        </m:r>
                      </m:oMath>
                    </m:oMathPara>
                  </a14:m>
                  <a:endParaRPr lang="en-US" sz="3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350296" y="1260815"/>
                  <a:ext cx="889000" cy="584775"/>
                </a:xfrm>
                <a:prstGeom prst="rect">
                  <a:avLst/>
                </a:prstGeom>
                <a:blipFill rotWithShape="0">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5018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2"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5791200"/>
            <a:ext cx="8763000" cy="1066800"/>
          </a:xfrm>
          <a:prstGeom prst="rect">
            <a:avLst/>
          </a:prstGeom>
          <a:solidFill>
            <a:srgbClr val="16355A"/>
          </a:solidFill>
          <a:ln>
            <a:solidFill>
              <a:srgbClr val="16355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0"/>
            <a:ext cx="8229600" cy="1143000"/>
          </a:xfrm>
        </p:spPr>
        <p:txBody>
          <a:bodyPr/>
          <a:lstStyle/>
          <a:p>
            <a:r>
              <a:rPr lang="en-US" dirty="0" smtClean="0"/>
              <a:t>Algebra Of BPS States -2/2</a:t>
            </a:r>
            <a:endParaRPr lang="en-US" dirty="0"/>
          </a:p>
        </p:txBody>
      </p:sp>
      <p:sp>
        <p:nvSpPr>
          <p:cNvPr id="11" name="TextBox 10"/>
          <p:cNvSpPr txBox="1"/>
          <p:nvPr/>
        </p:nvSpPr>
        <p:spPr>
          <a:xfrm>
            <a:off x="0" y="1981200"/>
            <a:ext cx="8991600" cy="954107"/>
          </a:xfrm>
          <a:prstGeom prst="rect">
            <a:avLst/>
          </a:prstGeom>
          <a:noFill/>
        </p:spPr>
        <p:txBody>
          <a:bodyPr wrap="square" rtlCol="0">
            <a:spAutoFit/>
          </a:bodyPr>
          <a:lstStyle/>
          <a:p>
            <a:r>
              <a:rPr lang="en-US" sz="2800" dirty="0" smtClean="0">
                <a:solidFill>
                  <a:srgbClr val="0000FF"/>
                </a:solidFill>
              </a:rPr>
              <a:t>Solution: Choose a spatial direction. There are unique boosts  along this direction so that </a:t>
            </a:r>
            <a:endParaRPr lang="en-US" sz="2800" dirty="0">
              <a:solidFill>
                <a:srgbClr val="0000FF"/>
              </a:solidFill>
            </a:endParaRPr>
          </a:p>
        </p:txBody>
      </p:sp>
      <p:sp>
        <p:nvSpPr>
          <p:cNvPr id="12" name="TextBox 11"/>
          <p:cNvSpPr txBox="1"/>
          <p:nvPr/>
        </p:nvSpPr>
        <p:spPr>
          <a:xfrm>
            <a:off x="0" y="3886200"/>
            <a:ext cx="9144000" cy="461665"/>
          </a:xfrm>
          <a:prstGeom prst="rect">
            <a:avLst/>
          </a:prstGeom>
          <a:noFill/>
        </p:spPr>
        <p:txBody>
          <a:bodyPr wrap="square" rtlCol="0">
            <a:spAutoFit/>
          </a:bodyPr>
          <a:lstStyle/>
          <a:p>
            <a:r>
              <a:rPr lang="en-US" sz="2400" dirty="0" smtClean="0">
                <a:solidFill>
                  <a:srgbClr val="660066"/>
                </a:solidFill>
              </a:rPr>
              <a:t>Observe: For the boosted vertex operators there is a term in the OPE: </a:t>
            </a:r>
            <a:endParaRPr lang="en-US" sz="2400" dirty="0">
              <a:solidFill>
                <a:srgbClr val="660066"/>
              </a:solidFill>
            </a:endParaRPr>
          </a:p>
        </p:txBody>
      </p:sp>
      <p:sp>
        <p:nvSpPr>
          <p:cNvPr id="14" name="TextBox 13"/>
          <p:cNvSpPr txBox="1"/>
          <p:nvPr/>
        </p:nvSpPr>
        <p:spPr>
          <a:xfrm>
            <a:off x="381000" y="5943600"/>
            <a:ext cx="8534400" cy="584776"/>
          </a:xfrm>
          <a:prstGeom prst="rect">
            <a:avLst/>
          </a:prstGeom>
          <a:noFill/>
        </p:spPr>
        <p:txBody>
          <a:bodyPr wrap="square" rtlCol="0">
            <a:spAutoFit/>
          </a:bodyPr>
          <a:lstStyle/>
          <a:p>
            <a:r>
              <a:rPr lang="en-US" sz="3200" dirty="0" smtClean="0">
                <a:solidFill>
                  <a:srgbClr val="FFFF00"/>
                </a:solidFill>
              </a:rPr>
              <a:t>V</a:t>
            </a:r>
            <a:r>
              <a:rPr lang="en-US" sz="3200" baseline="-25000" dirty="0" smtClean="0">
                <a:solidFill>
                  <a:srgbClr val="FFFF00"/>
                </a:solidFill>
              </a:rPr>
              <a:t>1</a:t>
            </a:r>
            <a:r>
              <a:rPr lang="en-US" sz="3200" dirty="0" smtClean="0">
                <a:solidFill>
                  <a:srgbClr val="FFFF00"/>
                </a:solidFill>
              </a:rPr>
              <a:t>*V</a:t>
            </a:r>
            <a:r>
              <a:rPr lang="en-US" sz="3200" baseline="-25000" dirty="0" smtClean="0">
                <a:solidFill>
                  <a:srgbClr val="FFFF00"/>
                </a:solidFill>
              </a:rPr>
              <a:t>2</a:t>
            </a:r>
            <a:r>
              <a:rPr lang="en-US" sz="3200" dirty="0" smtClean="0">
                <a:solidFill>
                  <a:srgbClr val="FFFF00"/>
                </a:solidFill>
              </a:rPr>
              <a:t> is the product in the algebra of BPS states.  </a:t>
            </a:r>
            <a:endParaRPr lang="en-US" sz="3200" dirty="0">
              <a:solidFill>
                <a:srgbClr val="FFFF00"/>
              </a:solidFill>
            </a:endParaRPr>
          </a:p>
        </p:txBody>
      </p:sp>
      <p:sp>
        <p:nvSpPr>
          <p:cNvPr id="15" name="TextBox 14"/>
          <p:cNvSpPr txBox="1"/>
          <p:nvPr/>
        </p:nvSpPr>
        <p:spPr>
          <a:xfrm>
            <a:off x="0" y="990600"/>
            <a:ext cx="9144000" cy="830997"/>
          </a:xfrm>
          <a:prstGeom prst="rect">
            <a:avLst/>
          </a:prstGeom>
          <a:noFill/>
        </p:spPr>
        <p:txBody>
          <a:bodyPr wrap="square" rtlCol="0">
            <a:spAutoFit/>
          </a:bodyPr>
          <a:lstStyle/>
          <a:p>
            <a:r>
              <a:rPr lang="en-US" sz="2400" dirty="0" smtClean="0">
                <a:solidFill>
                  <a:srgbClr val="FF0000"/>
                </a:solidFill>
              </a:rPr>
              <a:t>Problem: V</a:t>
            </a:r>
            <a:r>
              <a:rPr lang="en-US" sz="2400" baseline="-25000" dirty="0" smtClean="0">
                <a:solidFill>
                  <a:srgbClr val="FF0000"/>
                </a:solidFill>
              </a:rPr>
              <a:t>L</a:t>
            </a:r>
            <a:r>
              <a:rPr lang="en-US" sz="2400" dirty="0" smtClean="0">
                <a:solidFill>
                  <a:srgbClr val="FF0000"/>
                </a:solidFill>
              </a:rPr>
              <a:t>(P</a:t>
            </a:r>
            <a:r>
              <a:rPr lang="en-US" sz="2400" baseline="-25000" dirty="0" smtClean="0">
                <a:solidFill>
                  <a:srgbClr val="FF0000"/>
                </a:solidFill>
              </a:rPr>
              <a:t>1</a:t>
            </a:r>
            <a:r>
              <a:rPr lang="en-US" sz="2400" dirty="0" smtClean="0">
                <a:solidFill>
                  <a:srgbClr val="FF0000"/>
                </a:solidFill>
              </a:rPr>
              <a:t>) and V</a:t>
            </a:r>
            <a:r>
              <a:rPr lang="en-US" sz="2400" baseline="-25000" dirty="0" smtClean="0">
                <a:solidFill>
                  <a:srgbClr val="FF0000"/>
                </a:solidFill>
              </a:rPr>
              <a:t>L</a:t>
            </a:r>
            <a:r>
              <a:rPr lang="en-US" sz="2400" dirty="0" smtClean="0">
                <a:solidFill>
                  <a:srgbClr val="FF0000"/>
                </a:solidFill>
              </a:rPr>
              <a:t>(P</a:t>
            </a:r>
            <a:r>
              <a:rPr lang="en-US" sz="2400" baseline="-25000" dirty="0" smtClean="0">
                <a:solidFill>
                  <a:srgbClr val="FF0000"/>
                </a:solidFill>
              </a:rPr>
              <a:t>2</a:t>
            </a:r>
            <a:r>
              <a:rPr lang="en-US" sz="2400" dirty="0" smtClean="0">
                <a:solidFill>
                  <a:srgbClr val="FF0000"/>
                </a:solidFill>
              </a:rPr>
              <a:t>)  for </a:t>
            </a:r>
            <a:r>
              <a:rPr lang="en-US" sz="2400" dirty="0" err="1" smtClean="0">
                <a:solidFill>
                  <a:srgbClr val="FF0000"/>
                </a:solidFill>
              </a:rPr>
              <a:t>Narain</a:t>
            </a:r>
            <a:r>
              <a:rPr lang="en-US" sz="2400" dirty="0" smtClean="0">
                <a:solidFill>
                  <a:srgbClr val="FF0000"/>
                </a:solidFill>
              </a:rPr>
              <a:t> vectors P</a:t>
            </a:r>
            <a:r>
              <a:rPr lang="en-US" sz="2400" baseline="-25000" dirty="0" smtClean="0">
                <a:solidFill>
                  <a:srgbClr val="FF0000"/>
                </a:solidFill>
              </a:rPr>
              <a:t>1</a:t>
            </a:r>
            <a:r>
              <a:rPr lang="en-US" sz="2400" dirty="0" smtClean="0">
                <a:solidFill>
                  <a:srgbClr val="FF0000"/>
                </a:solidFill>
              </a:rPr>
              <a:t> and P</a:t>
            </a:r>
            <a:r>
              <a:rPr lang="en-US" sz="2400" baseline="-25000" dirty="0" smtClean="0">
                <a:solidFill>
                  <a:srgbClr val="FF0000"/>
                </a:solidFill>
              </a:rPr>
              <a:t>2</a:t>
            </a:r>
            <a:r>
              <a:rPr lang="en-US" sz="2400" dirty="0" smtClean="0">
                <a:solidFill>
                  <a:srgbClr val="FF0000"/>
                </a:solidFill>
              </a:rPr>
              <a:t> are in general not mutually local. </a:t>
            </a:r>
            <a:endParaRPr lang="en-US" sz="2400" dirty="0">
              <a:solidFill>
                <a:srgbClr val="FF0000"/>
              </a:solidFill>
            </a:endParaRPr>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0"/>
            <a:ext cx="9144000" cy="546652"/>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4572000"/>
            <a:ext cx="9118600" cy="1003300"/>
          </a:xfrm>
          <a:prstGeom prst="rect">
            <a:avLst/>
          </a:prstGeom>
        </p:spPr>
      </p:pic>
      <p:pic>
        <p:nvPicPr>
          <p:cNvPr id="10" name="Picture 9"/>
          <p:cNvPicPr>
            <a:picLocks noChangeAspect="1"/>
          </p:cNvPicPr>
          <p:nvPr/>
        </p:nvPicPr>
        <p:blipFill>
          <a:blip r:embed="rId5"/>
          <a:stretch>
            <a:fillRect/>
          </a:stretch>
        </p:blipFill>
        <p:spPr>
          <a:xfrm>
            <a:off x="3048000" y="990600"/>
            <a:ext cx="2654692" cy="4465407"/>
          </a:xfrm>
          <a:prstGeom prst="rect">
            <a:avLst/>
          </a:prstGeom>
        </p:spPr>
      </p:pic>
    </p:spTree>
    <p:extLst>
      <p:ext uri="{BB962C8B-B14F-4D97-AF65-F5344CB8AC3E}">
        <p14:creationId xmlns:p14="http://schemas.microsoft.com/office/powerpoint/2010/main" val="7261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P spid="12"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2286000"/>
            <a:ext cx="6858000" cy="1446550"/>
          </a:xfrm>
          <a:prstGeom prst="rect">
            <a:avLst/>
          </a:prstGeom>
          <a:noFill/>
        </p:spPr>
        <p:txBody>
          <a:bodyPr wrap="square" rtlCol="0">
            <a:spAutoFit/>
          </a:bodyPr>
          <a:lstStyle/>
          <a:p>
            <a:r>
              <a:rPr lang="en-US" sz="8800" dirty="0" smtClean="0">
                <a:solidFill>
                  <a:srgbClr val="FF0000"/>
                </a:solidFill>
                <a:latin typeface="Edwardian Script ITC"/>
                <a:cs typeface="Edwardian Script ITC"/>
              </a:rPr>
              <a:t>End of advertisement</a:t>
            </a:r>
            <a:endParaRPr lang="en-US" sz="8800" dirty="0">
              <a:solidFill>
                <a:srgbClr val="FF0000"/>
              </a:solidFill>
              <a:latin typeface="Edwardian Script ITC"/>
              <a:cs typeface="Edwardian Script ITC"/>
            </a:endParaRPr>
          </a:p>
        </p:txBody>
      </p:sp>
    </p:spTree>
    <p:extLst>
      <p:ext uri="{BB962C8B-B14F-4D97-AF65-F5344CB8AC3E}">
        <p14:creationId xmlns:p14="http://schemas.microsoft.com/office/powerpoint/2010/main" val="41320986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899125" y="4034923"/>
            <a:ext cx="7924800" cy="523220"/>
          </a:xfrm>
          <a:prstGeom prst="rect">
            <a:avLst/>
          </a:prstGeom>
          <a:solidFill>
            <a:srgbClr val="002060"/>
          </a:solidFill>
        </p:spPr>
        <p:txBody>
          <a:bodyPr wrap="square" rtlCol="0">
            <a:spAutoFit/>
          </a:bodyPr>
          <a:lstStyle/>
          <a:p>
            <a:r>
              <a:rPr lang="en-US" sz="2800" dirty="0" smtClean="0">
                <a:solidFill>
                  <a:srgbClr val="FFFF00"/>
                </a:solidFill>
              </a:rPr>
              <a:t> </a:t>
            </a:r>
            <a:endParaRPr lang="en-US" sz="2800" dirty="0">
              <a:solidFill>
                <a:srgbClr val="FFFF00"/>
              </a:solidFill>
            </a:endParaRPr>
          </a:p>
        </p:txBody>
      </p:sp>
      <p:sp>
        <p:nvSpPr>
          <p:cNvPr id="2" name="Title 1"/>
          <p:cNvSpPr>
            <a:spLocks noGrp="1"/>
          </p:cNvSpPr>
          <p:nvPr>
            <p:ph type="title"/>
          </p:nvPr>
        </p:nvSpPr>
        <p:spPr>
          <a:xfrm>
            <a:off x="304800" y="25272"/>
            <a:ext cx="8229600" cy="1143000"/>
          </a:xfrm>
        </p:spPr>
        <p:txBody>
          <a:bodyPr/>
          <a:lstStyle/>
          <a:p>
            <a:r>
              <a:rPr lang="en-US" smtClean="0"/>
              <a:t>Part I Outline</a:t>
            </a:r>
            <a:endParaRPr lang="en-US"/>
          </a:p>
        </p:txBody>
      </p:sp>
      <p:sp>
        <p:nvSpPr>
          <p:cNvPr id="3" name="Slide Number Placeholder 2"/>
          <p:cNvSpPr>
            <a:spLocks noGrp="1"/>
          </p:cNvSpPr>
          <p:nvPr>
            <p:ph type="sldNum" sz="quarter" idx="12"/>
          </p:nvPr>
        </p:nvSpPr>
        <p:spPr/>
        <p:txBody>
          <a:bodyPr/>
          <a:lstStyle/>
          <a:p>
            <a:fld id="{8CC33826-6C47-413F-88A8-05EB57E6DE90}" type="slidenum">
              <a:rPr lang="en-US" smtClean="0"/>
              <a:pPr/>
              <a:t>26</a:t>
            </a:fld>
            <a:endParaRPr lang="en-US" dirty="0"/>
          </a:p>
        </p:txBody>
      </p:sp>
      <p:sp>
        <p:nvSpPr>
          <p:cNvPr id="16" name="TextBox 15"/>
          <p:cNvSpPr txBox="1"/>
          <p:nvPr/>
        </p:nvSpPr>
        <p:spPr>
          <a:xfrm>
            <a:off x="899125" y="4038600"/>
            <a:ext cx="7254275" cy="523220"/>
          </a:xfrm>
          <a:prstGeom prst="rect">
            <a:avLst/>
          </a:prstGeom>
          <a:noFill/>
        </p:spPr>
        <p:txBody>
          <a:bodyPr wrap="square" rtlCol="0">
            <a:spAutoFit/>
          </a:bodyPr>
          <a:lstStyle/>
          <a:p>
            <a:r>
              <a:rPr lang="en-US" sz="2800" dirty="0" smtClean="0">
                <a:solidFill>
                  <a:srgbClr val="FFFF00"/>
                </a:solidFill>
              </a:rPr>
              <a:t>Crystal Symmetries Of Toroidal Compactification</a:t>
            </a:r>
            <a:endParaRPr lang="en-US" sz="2800" dirty="0">
              <a:solidFill>
                <a:srgbClr val="FFFF00"/>
              </a:solidFill>
            </a:endParaRPr>
          </a:p>
        </p:txBody>
      </p:sp>
      <p:sp>
        <p:nvSpPr>
          <p:cNvPr id="20" name="Rectangle 19"/>
          <p:cNvSpPr/>
          <p:nvPr/>
        </p:nvSpPr>
        <p:spPr>
          <a:xfrm>
            <a:off x="999565" y="2862183"/>
            <a:ext cx="3743845" cy="523220"/>
          </a:xfrm>
          <a:prstGeom prst="rect">
            <a:avLst/>
          </a:prstGeom>
        </p:spPr>
        <p:txBody>
          <a:bodyPr wrap="none">
            <a:spAutoFit/>
          </a:bodyPr>
          <a:lstStyle/>
          <a:p>
            <a:pPr marL="342900" indent="-342900"/>
            <a:r>
              <a:rPr lang="en-US" sz="2800" dirty="0" smtClean="0">
                <a:solidFill>
                  <a:srgbClr val="FF0000"/>
                </a:solidFill>
              </a:rPr>
              <a:t>Heterotic Strings On Tori</a:t>
            </a:r>
          </a:p>
        </p:txBody>
      </p:sp>
      <p:sp>
        <p:nvSpPr>
          <p:cNvPr id="25" name="Oval 24"/>
          <p:cNvSpPr/>
          <p:nvPr/>
        </p:nvSpPr>
        <p:spPr>
          <a:xfrm>
            <a:off x="85165" y="2895193"/>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a:t>
            </a:r>
            <a:endParaRPr lang="en-US" dirty="0"/>
          </a:p>
        </p:txBody>
      </p:sp>
      <p:sp>
        <p:nvSpPr>
          <p:cNvPr id="32" name="Oval 31"/>
          <p:cNvSpPr/>
          <p:nvPr/>
        </p:nvSpPr>
        <p:spPr>
          <a:xfrm>
            <a:off x="85165" y="4071610"/>
            <a:ext cx="5334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a:t>
            </a:r>
            <a:endParaRPr lang="en-US" dirty="0"/>
          </a:p>
        </p:txBody>
      </p:sp>
      <p:sp>
        <p:nvSpPr>
          <p:cNvPr id="34" name="Oval 33"/>
          <p:cNvSpPr/>
          <p:nvPr/>
        </p:nvSpPr>
        <p:spPr>
          <a:xfrm>
            <a:off x="85165" y="5371074"/>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4</a:t>
            </a:r>
            <a:endParaRPr lang="en-US" dirty="0"/>
          </a:p>
        </p:txBody>
      </p:sp>
      <p:sp>
        <p:nvSpPr>
          <p:cNvPr id="42" name="TextBox 41"/>
          <p:cNvSpPr txBox="1"/>
          <p:nvPr/>
        </p:nvSpPr>
        <p:spPr>
          <a:xfrm>
            <a:off x="999565" y="5310752"/>
            <a:ext cx="7620000" cy="523220"/>
          </a:xfrm>
          <a:prstGeom prst="rect">
            <a:avLst/>
          </a:prstGeom>
          <a:noFill/>
        </p:spPr>
        <p:txBody>
          <a:bodyPr wrap="square" rtlCol="0">
            <a:spAutoFit/>
          </a:bodyPr>
          <a:lstStyle/>
          <a:p>
            <a:r>
              <a:rPr lang="en-US" sz="2800" dirty="0" smtClean="0"/>
              <a:t>Desperately Seeking </a:t>
            </a:r>
            <a:r>
              <a:rPr lang="en-US" sz="2800" smtClean="0"/>
              <a:t>Mooneshine</a:t>
            </a:r>
            <a:endParaRPr lang="en-US" sz="2800" dirty="0"/>
          </a:p>
        </p:txBody>
      </p:sp>
      <p:sp>
        <p:nvSpPr>
          <p:cNvPr id="17" name="Oval 16"/>
          <p:cNvSpPr/>
          <p:nvPr/>
        </p:nvSpPr>
        <p:spPr>
          <a:xfrm>
            <a:off x="85165" y="1751786"/>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dirty="0"/>
          </a:p>
        </p:txBody>
      </p:sp>
      <p:sp>
        <p:nvSpPr>
          <p:cNvPr id="4" name="Rectangle 3"/>
          <p:cNvSpPr/>
          <p:nvPr/>
        </p:nvSpPr>
        <p:spPr>
          <a:xfrm>
            <a:off x="899125" y="1685766"/>
            <a:ext cx="4924105" cy="523220"/>
          </a:xfrm>
          <a:prstGeom prst="rect">
            <a:avLst/>
          </a:prstGeom>
        </p:spPr>
        <p:txBody>
          <a:bodyPr wrap="none">
            <a:spAutoFit/>
          </a:bodyPr>
          <a:lstStyle/>
          <a:p>
            <a:r>
              <a:rPr lang="en-US" sz="2800" dirty="0">
                <a:solidFill>
                  <a:srgbClr val="FF0000"/>
                </a:solidFill>
              </a:rPr>
              <a:t>Brief Background On Moonshine</a:t>
            </a:r>
          </a:p>
        </p:txBody>
      </p:sp>
    </p:spTree>
    <p:extLst>
      <p:ext uri="{BB962C8B-B14F-4D97-AF65-F5344CB8AC3E}">
        <p14:creationId xmlns:p14="http://schemas.microsoft.com/office/powerpoint/2010/main" val="1558511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681"/>
            <a:ext cx="8229600" cy="1143000"/>
          </a:xfrm>
        </p:spPr>
        <p:txBody>
          <a:bodyPr>
            <a:normAutofit fontScale="90000"/>
          </a:bodyPr>
          <a:lstStyle/>
          <a:p>
            <a:r>
              <a:rPr lang="en-US" dirty="0" smtClean="0"/>
              <a:t>Crystal Symmetries Of Toroidal Compactifications</a:t>
            </a:r>
            <a:endParaRPr lang="en-US" dirty="0"/>
          </a:p>
        </p:txBody>
      </p:sp>
      <p:sp>
        <p:nvSpPr>
          <p:cNvPr id="3" name="TextBox 2"/>
          <p:cNvSpPr txBox="1"/>
          <p:nvPr/>
        </p:nvSpPr>
        <p:spPr>
          <a:xfrm>
            <a:off x="228600" y="1694575"/>
            <a:ext cx="8839200" cy="1077218"/>
          </a:xfrm>
          <a:prstGeom prst="rect">
            <a:avLst/>
          </a:prstGeom>
          <a:noFill/>
        </p:spPr>
        <p:txBody>
          <a:bodyPr wrap="square" rtlCol="0">
            <a:spAutoFit/>
          </a:bodyPr>
          <a:lstStyle/>
          <a:p>
            <a:r>
              <a:rPr lang="en-US" sz="3200" dirty="0" smtClean="0">
                <a:solidFill>
                  <a:srgbClr val="FF0000"/>
                </a:solidFill>
              </a:rPr>
              <a:t>Construct some heterotic string compactifications on tori with large interesting symmetries. </a:t>
            </a:r>
            <a:endParaRPr lang="en-US" sz="3200" dirty="0">
              <a:solidFill>
                <a:srgbClr val="FF0000"/>
              </a:solidFill>
            </a:endParaRPr>
          </a:p>
        </p:txBody>
      </p:sp>
      <p:pic>
        <p:nvPicPr>
          <p:cNvPr id="5" name="Picture 4"/>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140324" y="3231411"/>
            <a:ext cx="3823811" cy="486727"/>
          </a:xfrm>
          <a:prstGeom prst="rect">
            <a:avLst/>
          </a:prstGeom>
        </p:spPr>
      </p:pic>
      <p:sp>
        <p:nvSpPr>
          <p:cNvPr id="18" name="TextBox 17"/>
          <p:cNvSpPr txBox="1"/>
          <p:nvPr/>
        </p:nvSpPr>
        <p:spPr>
          <a:xfrm>
            <a:off x="685800" y="5790280"/>
            <a:ext cx="7924800" cy="646331"/>
          </a:xfrm>
          <a:prstGeom prst="rect">
            <a:avLst/>
          </a:prstGeom>
          <a:noFill/>
        </p:spPr>
        <p:txBody>
          <a:bodyPr wrap="square" rtlCol="0">
            <a:spAutoFit/>
          </a:bodyPr>
          <a:lstStyle/>
          <a:p>
            <a:r>
              <a:rPr lang="en-US" sz="3600" dirty="0" smtClean="0">
                <a:solidFill>
                  <a:srgbClr val="FF0000"/>
                </a:solidFill>
              </a:rPr>
              <a:t>Then G is a </a:t>
            </a:r>
            <a:r>
              <a:rPr lang="en-US" sz="3600" i="1" u="sng" dirty="0" smtClean="0">
                <a:solidFill>
                  <a:srgbClr val="FF0000"/>
                </a:solidFill>
              </a:rPr>
              <a:t>crystal symmetry </a:t>
            </a:r>
            <a:r>
              <a:rPr lang="en-US" sz="3600" dirty="0" smtClean="0">
                <a:solidFill>
                  <a:srgbClr val="FF0000"/>
                </a:solidFill>
              </a:rPr>
              <a:t>of the CFT  </a:t>
            </a:r>
            <a:endParaRPr lang="en-US" sz="3600" dirty="0">
              <a:solidFill>
                <a:srgbClr val="FF0000"/>
              </a:solidFill>
            </a:endParaRPr>
          </a:p>
        </p:txBody>
      </p:sp>
      <p:pic>
        <p:nvPicPr>
          <p:cNvPr id="8" name="Picture 7"/>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514600" y="4085496"/>
            <a:ext cx="2683669" cy="386715"/>
          </a:xfrm>
          <a:prstGeom prst="rect">
            <a:avLst/>
          </a:prstGeom>
        </p:spPr>
      </p:pic>
      <p:pic>
        <p:nvPicPr>
          <p:cNvPr id="7" name="Picture 6"/>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762000" y="4856306"/>
            <a:ext cx="2819400" cy="383553"/>
          </a:xfrm>
          <a:prstGeom prst="rect">
            <a:avLst/>
          </a:prstGeom>
        </p:spPr>
      </p:pic>
      <p:pic>
        <p:nvPicPr>
          <p:cNvPr id="9" name="Picture 8"/>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4228021" y="4839570"/>
            <a:ext cx="2667000" cy="385521"/>
          </a:xfrm>
          <a:prstGeom prst="rect">
            <a:avLst/>
          </a:prstGeom>
        </p:spPr>
      </p:pic>
    </p:spTree>
    <p:extLst>
      <p:ext uri="{BB962C8B-B14F-4D97-AF65-F5344CB8AC3E}">
        <p14:creationId xmlns:p14="http://schemas.microsoft.com/office/powerpoint/2010/main" val="22593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90"/>
            <a:ext cx="8229600" cy="1143000"/>
          </a:xfrm>
        </p:spPr>
        <p:txBody>
          <a:bodyPr>
            <a:normAutofit fontScale="90000"/>
          </a:bodyPr>
          <a:lstStyle/>
          <a:p>
            <a:r>
              <a:rPr lang="en-US" dirty="0" smtClean="0"/>
              <a:t>Example: Enhanced Gauge Symmetry</a:t>
            </a:r>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1219200" y="990992"/>
                <a:ext cx="65532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charset="0"/>
                        </a:rPr>
                        <m:t>𝑑</m:t>
                      </m:r>
                      <m:r>
                        <a:rPr lang="en-US" sz="3600" b="0" i="1" smtClean="0">
                          <a:solidFill>
                            <a:srgbClr val="FF0000"/>
                          </a:solidFill>
                          <a:latin typeface="Cambria Math" charset="0"/>
                        </a:rPr>
                        <m:t>=7 :  </m:t>
                      </m:r>
                      <m:sSup>
                        <m:sSupPr>
                          <m:ctrlPr>
                            <a:rPr lang="en-US" sz="3600" b="0" i="1" smtClean="0">
                              <a:solidFill>
                                <a:srgbClr val="FF0000"/>
                              </a:solidFill>
                              <a:latin typeface="Cambria Math"/>
                            </a:rPr>
                          </m:ctrlPr>
                        </m:sSupPr>
                        <m:e>
                          <m:r>
                            <a:rPr lang="en-US" sz="3600" b="0" i="1" smtClean="0">
                              <a:solidFill>
                                <a:srgbClr val="FF0000"/>
                              </a:solidFill>
                              <a:latin typeface="Cambria Math" charset="0"/>
                            </a:rPr>
                            <m:t>𝕄</m:t>
                          </m:r>
                        </m:e>
                        <m:sup>
                          <m:r>
                            <a:rPr lang="en-US" sz="3600" b="0" i="1" smtClean="0">
                              <a:solidFill>
                                <a:srgbClr val="FF0000"/>
                              </a:solidFill>
                              <a:latin typeface="Cambria Math" charset="0"/>
                            </a:rPr>
                            <m:t>1,9</m:t>
                          </m:r>
                        </m:sup>
                      </m:sSup>
                      <m:r>
                        <a:rPr lang="en-US" sz="3600" b="0" i="1" smtClean="0">
                          <a:solidFill>
                            <a:srgbClr val="FF0000"/>
                          </a:solidFill>
                          <a:latin typeface="Cambria Math" charset="0"/>
                        </a:rPr>
                        <m:t> × </m:t>
                      </m:r>
                      <m:sSup>
                        <m:sSupPr>
                          <m:ctrlPr>
                            <a:rPr lang="en-US" sz="3600" b="0" i="1" smtClean="0">
                              <a:solidFill>
                                <a:srgbClr val="FF0000"/>
                              </a:solidFill>
                              <a:latin typeface="Cambria Math"/>
                            </a:rPr>
                          </m:ctrlPr>
                        </m:sSupPr>
                        <m:e>
                          <m:r>
                            <a:rPr lang="en-US" sz="3600" b="0" i="1" smtClean="0">
                              <a:solidFill>
                                <a:srgbClr val="FF0000"/>
                              </a:solidFill>
                              <a:latin typeface="Cambria Math" charset="0"/>
                            </a:rPr>
                            <m:t>𝑇</m:t>
                          </m:r>
                        </m:e>
                        <m:sup>
                          <m:r>
                            <a:rPr lang="en-US" sz="3600" b="0" i="1" smtClean="0">
                              <a:solidFill>
                                <a:srgbClr val="FF0000"/>
                              </a:solidFill>
                              <a:latin typeface="Cambria Math" charset="0"/>
                            </a:rPr>
                            <m:t>1</m:t>
                          </m:r>
                        </m:sup>
                      </m:sSup>
                      <m:r>
                        <a:rPr lang="en-US" sz="3600" b="0" i="1" smtClean="0">
                          <a:solidFill>
                            <a:srgbClr val="FF0000"/>
                          </a:solidFill>
                          <a:latin typeface="Cambria Math" charset="0"/>
                        </a:rPr>
                        <m:t> </m:t>
                      </m:r>
                    </m:oMath>
                  </m:oMathPara>
                </a14:m>
                <a:endParaRPr lang="en-US" sz="3600"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219200" y="990992"/>
                <a:ext cx="6553200" cy="646331"/>
              </a:xfrm>
              <a:prstGeom prst="rect">
                <a:avLst/>
              </a:prstGeom>
              <a:blipFill rotWithShape="0">
                <a:blip r:embed="rId2"/>
                <a:stretch>
                  <a:fillRect/>
                </a:stretch>
              </a:blipFill>
            </p:spPr>
            <p:txBody>
              <a:bodyPr/>
              <a:lstStyle/>
              <a:p>
                <a:r>
                  <a:rPr lang="en-US">
                    <a:noFill/>
                  </a:rPr>
                  <a:t> </a:t>
                </a:r>
              </a:p>
            </p:txBody>
          </p:sp>
        </mc:Fallback>
      </mc:AlternateContent>
      <p:sp>
        <p:nvSpPr>
          <p:cNvPr id="7" name="TextBox 6"/>
          <p:cNvSpPr txBox="1"/>
          <p:nvPr/>
        </p:nvSpPr>
        <p:spPr>
          <a:xfrm>
            <a:off x="263762" y="1678302"/>
            <a:ext cx="2743200" cy="1200329"/>
          </a:xfrm>
          <a:prstGeom prst="rect">
            <a:avLst/>
          </a:prstGeom>
          <a:noFill/>
        </p:spPr>
        <p:txBody>
          <a:bodyPr wrap="square" rtlCol="0">
            <a:spAutoFit/>
          </a:bodyPr>
          <a:lstStyle/>
          <a:p>
            <a:r>
              <a:rPr lang="en-US" sz="3600" dirty="0" smtClean="0">
                <a:solidFill>
                  <a:srgbClr val="0033CC"/>
                </a:solidFill>
              </a:rPr>
              <a:t>Gaussian model: </a:t>
            </a:r>
            <a:endParaRPr lang="en-US" sz="3600" dirty="0">
              <a:solidFill>
                <a:srgbClr val="0033CC"/>
              </a:solidFill>
            </a:endParaRPr>
          </a:p>
        </p:txBody>
      </p:sp>
      <mc:AlternateContent xmlns:mc="http://schemas.openxmlformats.org/markup-compatibility/2006" xmlns:a14="http://schemas.microsoft.com/office/drawing/2010/main">
        <mc:Choice Requires="a14">
          <p:sp>
            <p:nvSpPr>
              <p:cNvPr id="11" name="TextBox 10"/>
              <p:cNvSpPr txBox="1"/>
              <p:nvPr/>
            </p:nvSpPr>
            <p:spPr>
              <a:xfrm>
                <a:off x="80293" y="5159601"/>
                <a:ext cx="178915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00B050"/>
                          </a:solidFill>
                          <a:latin typeface="Cambria Math" charset="0"/>
                        </a:rPr>
                        <m:t>𝑅</m:t>
                      </m:r>
                      <m:r>
                        <a:rPr lang="en-US" sz="3200" b="0" i="1" smtClean="0">
                          <a:solidFill>
                            <a:srgbClr val="00B050"/>
                          </a:solidFill>
                          <a:latin typeface="Cambria Math" charset="0"/>
                        </a:rPr>
                        <m:t>→1/</m:t>
                      </m:r>
                      <m:r>
                        <a:rPr lang="en-US" sz="3200" b="0" i="1" smtClean="0">
                          <a:solidFill>
                            <a:srgbClr val="00B050"/>
                          </a:solidFill>
                          <a:latin typeface="Cambria Math" charset="0"/>
                        </a:rPr>
                        <m:t>𝑅</m:t>
                      </m:r>
                    </m:oMath>
                  </m:oMathPara>
                </a14:m>
                <a:endParaRPr lang="en-US" sz="3200" dirty="0">
                  <a:solidFill>
                    <a:srgbClr val="00B05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0293" y="5159601"/>
                <a:ext cx="1789155" cy="58477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598696" y="4795828"/>
                <a:ext cx="225513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00B050"/>
                          </a:solidFill>
                          <a:latin typeface="Cambria Math" charset="0"/>
                        </a:rPr>
                        <m:t>𝑛</m:t>
                      </m:r>
                      <m:r>
                        <a:rPr lang="en-US" sz="3200" b="0" i="1" smtClean="0">
                          <a:solidFill>
                            <a:srgbClr val="00B050"/>
                          </a:solidFill>
                          <a:latin typeface="Cambria Math" charset="0"/>
                        </a:rPr>
                        <m:t>↔</m:t>
                      </m:r>
                      <m:r>
                        <a:rPr lang="en-US" sz="3200" b="0" i="1" smtClean="0">
                          <a:solidFill>
                            <a:srgbClr val="00B050"/>
                          </a:solidFill>
                          <a:latin typeface="Cambria Math" charset="0"/>
                        </a:rPr>
                        <m:t>𝑤</m:t>
                      </m:r>
                    </m:oMath>
                  </m:oMathPara>
                </a14:m>
                <a:endParaRPr lang="en-US" sz="3200" dirty="0">
                  <a:solidFill>
                    <a:srgbClr val="00B05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598696" y="4795828"/>
                <a:ext cx="2255134" cy="584775"/>
              </a:xfrm>
              <a:prstGeom prst="rect">
                <a:avLst/>
              </a:prstGeom>
              <a:blipFill rotWithShape="0">
                <a:blip r:embed="rId4"/>
                <a:stretch>
                  <a:fillRect/>
                </a:stretch>
              </a:blipFill>
            </p:spPr>
            <p:txBody>
              <a:bodyPr/>
              <a:lstStyle/>
              <a:p>
                <a:r>
                  <a:rPr lang="en-US">
                    <a:noFill/>
                  </a:rPr>
                  <a:t> </a:t>
                </a:r>
              </a:p>
            </p:txBody>
          </p:sp>
        </mc:Fallback>
      </mc:AlternateContent>
      <p:sp>
        <p:nvSpPr>
          <p:cNvPr id="13" name="TextBox 12"/>
          <p:cNvSpPr txBox="1"/>
          <p:nvPr/>
        </p:nvSpPr>
        <p:spPr>
          <a:xfrm>
            <a:off x="3516657" y="5209844"/>
            <a:ext cx="1143000" cy="584775"/>
          </a:xfrm>
          <a:prstGeom prst="rect">
            <a:avLst/>
          </a:prstGeom>
          <a:noFill/>
        </p:spPr>
        <p:txBody>
          <a:bodyPr wrap="square" rtlCol="0">
            <a:spAutoFit/>
          </a:bodyPr>
          <a:lstStyle/>
          <a:p>
            <a:r>
              <a:rPr lang="en-US" sz="3200" dirty="0" smtClean="0">
                <a:solidFill>
                  <a:srgbClr val="00B050"/>
                </a:solidFill>
              </a:rPr>
              <a:t>&amp;</a:t>
            </a:r>
            <a:endParaRPr lang="en-US" sz="3200" dirty="0">
              <a:solidFill>
                <a:srgbClr val="00B050"/>
              </a:solidFill>
            </a:endParaRPr>
          </a:p>
        </p:txBody>
      </p:sp>
      <mc:AlternateContent xmlns:mc="http://schemas.openxmlformats.org/markup-compatibility/2006" xmlns:a14="http://schemas.microsoft.com/office/drawing/2010/main">
        <mc:Choice Requires="a14">
          <p:sp>
            <p:nvSpPr>
              <p:cNvPr id="14" name="TextBox 13"/>
              <p:cNvSpPr txBox="1"/>
              <p:nvPr/>
            </p:nvSpPr>
            <p:spPr>
              <a:xfrm>
                <a:off x="2370358" y="5623860"/>
                <a:ext cx="3035056"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3200" b="0" i="1" smtClean="0">
                              <a:solidFill>
                                <a:srgbClr val="00B050"/>
                              </a:solidFill>
                              <a:latin typeface="Cambria Math"/>
                            </a:rPr>
                          </m:ctrlPr>
                        </m:dPr>
                        <m:e>
                          <m:r>
                            <a:rPr lang="en-US" sz="3200" b="0" i="1" smtClean="0">
                              <a:solidFill>
                                <a:srgbClr val="00B050"/>
                              </a:solidFill>
                              <a:latin typeface="Cambria Math" charset="0"/>
                            </a:rPr>
                            <m:t>𝑥</m:t>
                          </m:r>
                          <m:r>
                            <a:rPr lang="en-US" sz="3200" b="0" i="1" smtClean="0">
                              <a:solidFill>
                                <a:srgbClr val="00B050"/>
                              </a:solidFill>
                              <a:latin typeface="Cambria Math" charset="0"/>
                            </a:rPr>
                            <m:t>,</m:t>
                          </m:r>
                          <m:acc>
                            <m:accPr>
                              <m:chr m:val="̃"/>
                              <m:ctrlPr>
                                <a:rPr lang="en-US" sz="3200" b="0" i="1" smtClean="0">
                                  <a:solidFill>
                                    <a:srgbClr val="00B050"/>
                                  </a:solidFill>
                                  <a:latin typeface="Cambria Math"/>
                                </a:rPr>
                              </m:ctrlPr>
                            </m:accPr>
                            <m:e>
                              <m:r>
                                <a:rPr lang="en-US" sz="3200" b="0" i="1" smtClean="0">
                                  <a:solidFill>
                                    <a:srgbClr val="00B050"/>
                                  </a:solidFill>
                                  <a:latin typeface="Cambria Math" charset="0"/>
                                </a:rPr>
                                <m:t>𝑥</m:t>
                              </m:r>
                            </m:e>
                          </m:acc>
                        </m:e>
                      </m:d>
                      <m:r>
                        <a:rPr lang="en-US" sz="3200" b="0" i="1" smtClean="0">
                          <a:solidFill>
                            <a:srgbClr val="00B050"/>
                          </a:solidFill>
                          <a:latin typeface="Cambria Math" charset="0"/>
                        </a:rPr>
                        <m:t>→</m:t>
                      </m:r>
                      <m:d>
                        <m:dPr>
                          <m:ctrlPr>
                            <a:rPr lang="en-US" sz="3200" b="0" i="1" smtClean="0">
                              <a:solidFill>
                                <a:srgbClr val="00B050"/>
                              </a:solidFill>
                              <a:latin typeface="Cambria Math"/>
                            </a:rPr>
                          </m:ctrlPr>
                        </m:dPr>
                        <m:e>
                          <m:r>
                            <a:rPr lang="en-US" sz="3200" b="0" i="1" smtClean="0">
                              <a:solidFill>
                                <a:srgbClr val="00B050"/>
                              </a:solidFill>
                              <a:latin typeface="Cambria Math" charset="0"/>
                            </a:rPr>
                            <m:t>𝑥</m:t>
                          </m:r>
                          <m:r>
                            <a:rPr lang="en-US" sz="3200" b="0" i="1" smtClean="0">
                              <a:solidFill>
                                <a:srgbClr val="00B050"/>
                              </a:solidFill>
                              <a:latin typeface="Cambria Math" charset="0"/>
                            </a:rPr>
                            <m:t>,−</m:t>
                          </m:r>
                          <m:acc>
                            <m:accPr>
                              <m:chr m:val="̃"/>
                              <m:ctrlPr>
                                <a:rPr lang="en-US" sz="3200" b="0" i="1" smtClean="0">
                                  <a:solidFill>
                                    <a:srgbClr val="00B050"/>
                                  </a:solidFill>
                                  <a:latin typeface="Cambria Math"/>
                                </a:rPr>
                              </m:ctrlPr>
                            </m:accPr>
                            <m:e>
                              <m:r>
                                <a:rPr lang="en-US" sz="3200" b="0" i="1" smtClean="0">
                                  <a:solidFill>
                                    <a:srgbClr val="00B050"/>
                                  </a:solidFill>
                                  <a:latin typeface="Cambria Math" charset="0"/>
                                </a:rPr>
                                <m:t>𝑥</m:t>
                              </m:r>
                            </m:e>
                          </m:acc>
                        </m:e>
                      </m:d>
                    </m:oMath>
                  </m:oMathPara>
                </a14:m>
                <a:endParaRPr lang="en-US" sz="3200" dirty="0">
                  <a:solidFill>
                    <a:srgbClr val="00B05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370358" y="5623860"/>
                <a:ext cx="3035056" cy="584775"/>
              </a:xfrm>
              <a:prstGeom prst="rect">
                <a:avLst/>
              </a:prstGeom>
              <a:blipFill rotWithShape="0">
                <a:blip r:embed="rId5"/>
                <a:stretch>
                  <a:fillRect/>
                </a:stretch>
              </a:blipFill>
            </p:spPr>
            <p:txBody>
              <a:bodyPr/>
              <a:lstStyle/>
              <a:p>
                <a:r>
                  <a:rPr lang="en-US">
                    <a:noFill/>
                  </a:rPr>
                  <a:t> </a:t>
                </a:r>
              </a:p>
            </p:txBody>
          </p:sp>
        </mc:Fallback>
      </mc:AlternateContent>
      <p:sp>
        <p:nvSpPr>
          <p:cNvPr id="15" name="TextBox 14"/>
          <p:cNvSpPr txBox="1"/>
          <p:nvPr/>
        </p:nvSpPr>
        <p:spPr>
          <a:xfrm>
            <a:off x="263762" y="6220159"/>
            <a:ext cx="4236520" cy="584775"/>
          </a:xfrm>
          <a:prstGeom prst="rect">
            <a:avLst/>
          </a:prstGeom>
          <a:noFill/>
        </p:spPr>
        <p:txBody>
          <a:bodyPr wrap="square" rtlCol="0">
            <a:spAutoFit/>
          </a:bodyPr>
          <a:lstStyle/>
          <a:p>
            <a:r>
              <a:rPr lang="en-US" sz="3200" dirty="0" err="1" smtClean="0">
                <a:solidFill>
                  <a:srgbClr val="FF0000"/>
                </a:solidFill>
              </a:rPr>
              <a:t>Narain</a:t>
            </a:r>
            <a:r>
              <a:rPr lang="en-US" sz="3200" dirty="0" smtClean="0">
                <a:solidFill>
                  <a:srgbClr val="FF0000"/>
                </a:solidFill>
              </a:rPr>
              <a:t> moduli space: </a:t>
            </a:r>
            <a:endParaRPr lang="en-US" sz="3200" dirty="0">
              <a:solidFill>
                <a:srgbClr val="FF0000"/>
              </a:solidFill>
            </a:endParaRPr>
          </a:p>
        </p:txBody>
      </p:sp>
      <p:grpSp>
        <p:nvGrpSpPr>
          <p:cNvPr id="19" name="Group 18"/>
          <p:cNvGrpSpPr/>
          <p:nvPr/>
        </p:nvGrpSpPr>
        <p:grpSpPr>
          <a:xfrm>
            <a:off x="4853830" y="6413172"/>
            <a:ext cx="3816350" cy="249471"/>
            <a:chOff x="4000500" y="4781462"/>
            <a:chExt cx="3816350" cy="249471"/>
          </a:xfrm>
        </p:grpSpPr>
        <p:cxnSp>
          <p:nvCxnSpPr>
            <p:cNvPr id="17" name="Straight Arrow Connector 16"/>
            <p:cNvCxnSpPr/>
            <p:nvPr/>
          </p:nvCxnSpPr>
          <p:spPr>
            <a:xfrm>
              <a:off x="4114800" y="4906198"/>
              <a:ext cx="3702050" cy="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000500" y="4781462"/>
              <a:ext cx="228600" cy="2494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p:cNvSpPr txBox="1"/>
              <p:nvPr/>
            </p:nvSpPr>
            <p:spPr>
              <a:xfrm>
                <a:off x="-76200" y="4149286"/>
                <a:ext cx="6477000" cy="584775"/>
              </a:xfrm>
              <a:prstGeom prst="rect">
                <a:avLst/>
              </a:prstGeom>
              <a:noFill/>
            </p:spPr>
            <p:txBody>
              <a:bodyPr wrap="square" rtlCol="0">
                <a:spAutoFit/>
              </a:bodyPr>
              <a:lstStyle/>
              <a:p>
                <a:r>
                  <a:rPr lang="en-US" sz="3200" dirty="0" smtClean="0">
                    <a:solidFill>
                      <a:srgbClr val="7030A0"/>
                    </a:solidFill>
                  </a:rPr>
                  <a:t>Narain lattice: </a:t>
                </a:r>
                <a14:m>
                  <m:oMath xmlns:m="http://schemas.openxmlformats.org/officeDocument/2006/math">
                    <m:d>
                      <m:dPr>
                        <m:ctrlPr>
                          <a:rPr lang="en-US" sz="3200" b="0" i="1" smtClean="0">
                            <a:solidFill>
                              <a:srgbClr val="7030A0"/>
                            </a:solidFill>
                            <a:latin typeface="Cambria Math"/>
                          </a:rPr>
                        </m:ctrlPr>
                      </m:dPr>
                      <m:e>
                        <m:sSub>
                          <m:sSubPr>
                            <m:ctrlPr>
                              <a:rPr lang="en-US" sz="3200" b="0" i="1" smtClean="0">
                                <a:solidFill>
                                  <a:srgbClr val="7030A0"/>
                                </a:solidFill>
                                <a:latin typeface="Cambria Math"/>
                              </a:rPr>
                            </m:ctrlPr>
                          </m:sSubPr>
                          <m:e>
                            <m:r>
                              <a:rPr lang="en-US" sz="3200" b="0" i="1" smtClean="0">
                                <a:solidFill>
                                  <a:srgbClr val="7030A0"/>
                                </a:solidFill>
                                <a:latin typeface="Cambria Math" charset="0"/>
                              </a:rPr>
                              <m:t>𝑃</m:t>
                            </m:r>
                          </m:e>
                          <m:sub>
                            <m:r>
                              <a:rPr lang="en-US" sz="3200" b="0" i="1" smtClean="0">
                                <a:solidFill>
                                  <a:srgbClr val="7030A0"/>
                                </a:solidFill>
                                <a:latin typeface="Cambria Math" charset="0"/>
                              </a:rPr>
                              <m:t>𝐿</m:t>
                            </m:r>
                          </m:sub>
                        </m:sSub>
                        <m:r>
                          <a:rPr lang="en-US" sz="3200" b="0" i="1" smtClean="0">
                            <a:solidFill>
                              <a:srgbClr val="7030A0"/>
                            </a:solidFill>
                            <a:latin typeface="Cambria Math" charset="0"/>
                          </a:rPr>
                          <m:t> ;</m:t>
                        </m:r>
                        <m:sSub>
                          <m:sSubPr>
                            <m:ctrlPr>
                              <a:rPr lang="en-US" sz="3200" b="0" i="1" smtClean="0">
                                <a:solidFill>
                                  <a:srgbClr val="7030A0"/>
                                </a:solidFill>
                                <a:latin typeface="Cambria Math"/>
                              </a:rPr>
                            </m:ctrlPr>
                          </m:sSubPr>
                          <m:e>
                            <m:r>
                              <a:rPr lang="en-US" sz="3200" b="0" i="1" smtClean="0">
                                <a:solidFill>
                                  <a:srgbClr val="7030A0"/>
                                </a:solidFill>
                                <a:latin typeface="Cambria Math" charset="0"/>
                              </a:rPr>
                              <m:t>𝑃</m:t>
                            </m:r>
                          </m:e>
                          <m:sub>
                            <m:r>
                              <a:rPr lang="en-US" sz="3200" b="0" i="1" smtClean="0">
                                <a:solidFill>
                                  <a:srgbClr val="7030A0"/>
                                </a:solidFill>
                                <a:latin typeface="Cambria Math" charset="0"/>
                              </a:rPr>
                              <m:t>𝑅</m:t>
                            </m:r>
                          </m:sub>
                        </m:sSub>
                        <m:r>
                          <a:rPr lang="en-US" sz="3200" b="0" i="1" smtClean="0">
                            <a:solidFill>
                              <a:srgbClr val="7030A0"/>
                            </a:solidFill>
                            <a:latin typeface="Cambria Math" charset="0"/>
                          </a:rPr>
                          <m:t> </m:t>
                        </m:r>
                      </m:e>
                    </m:d>
                    <m:r>
                      <a:rPr lang="en-US" sz="3200" b="0" i="1" smtClean="0">
                        <a:solidFill>
                          <a:srgbClr val="7030A0"/>
                        </a:solidFill>
                        <a:latin typeface="Cambria Math" charset="0"/>
                      </a:rPr>
                      <m:t>=</m:t>
                    </m:r>
                    <m:r>
                      <a:rPr lang="en-US" sz="3200" b="0" i="1" smtClean="0">
                        <a:solidFill>
                          <a:srgbClr val="7030A0"/>
                        </a:solidFill>
                        <a:latin typeface="Cambria Math" charset="0"/>
                      </a:rPr>
                      <m:t>𝑛</m:t>
                    </m:r>
                    <m:r>
                      <a:rPr lang="en-US" sz="3200" b="0" i="1" smtClean="0">
                        <a:solidFill>
                          <a:srgbClr val="7030A0"/>
                        </a:solidFill>
                        <a:latin typeface="Cambria Math" charset="0"/>
                      </a:rPr>
                      <m:t> </m:t>
                    </m:r>
                    <m:r>
                      <a:rPr lang="en-US" sz="3200" b="0" i="1" smtClean="0">
                        <a:solidFill>
                          <a:srgbClr val="7030A0"/>
                        </a:solidFill>
                        <a:latin typeface="Cambria Math" charset="0"/>
                      </a:rPr>
                      <m:t>𝑒</m:t>
                    </m:r>
                    <m:r>
                      <a:rPr lang="en-US" sz="3200" b="0" i="1" smtClean="0">
                        <a:solidFill>
                          <a:srgbClr val="7030A0"/>
                        </a:solidFill>
                        <a:latin typeface="Cambria Math" charset="0"/>
                      </a:rPr>
                      <m:t>+</m:t>
                    </m:r>
                    <m:r>
                      <a:rPr lang="en-US" sz="3200" b="0" i="1" smtClean="0">
                        <a:solidFill>
                          <a:srgbClr val="7030A0"/>
                        </a:solidFill>
                        <a:latin typeface="Cambria Math" charset="0"/>
                      </a:rPr>
                      <m:t>𝑤</m:t>
                    </m:r>
                    <m:r>
                      <a:rPr lang="en-US" sz="3200" b="0" i="1" smtClean="0">
                        <a:solidFill>
                          <a:srgbClr val="7030A0"/>
                        </a:solidFill>
                        <a:latin typeface="Cambria Math" charset="0"/>
                      </a:rPr>
                      <m:t> </m:t>
                    </m:r>
                    <m:r>
                      <a:rPr lang="en-US" sz="3200" b="0" i="1" smtClean="0">
                        <a:solidFill>
                          <a:srgbClr val="7030A0"/>
                        </a:solidFill>
                        <a:latin typeface="Cambria Math" charset="0"/>
                      </a:rPr>
                      <m:t>𝑓</m:t>
                    </m:r>
                    <m:r>
                      <a:rPr lang="en-US" sz="3200" b="0" i="1" smtClean="0">
                        <a:solidFill>
                          <a:srgbClr val="7030A0"/>
                        </a:solidFill>
                        <a:latin typeface="Cambria Math" charset="0"/>
                      </a:rPr>
                      <m:t> </m:t>
                    </m:r>
                  </m:oMath>
                </a14:m>
                <a:endParaRPr lang="en-US" sz="3200" dirty="0">
                  <a:solidFill>
                    <a:srgbClr val="7030A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6200" y="4149286"/>
                <a:ext cx="6477000" cy="584775"/>
              </a:xfrm>
              <a:prstGeom prst="rect">
                <a:avLst/>
              </a:prstGeom>
              <a:blipFill rotWithShape="0">
                <a:blip r:embed="rId6"/>
                <a:stretch>
                  <a:fillRect l="-2352"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550462" y="3819524"/>
                <a:ext cx="4229100" cy="16182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charset="0"/>
                        </a:rPr>
                        <m:t>𝑒</m:t>
                      </m:r>
                      <m:r>
                        <a:rPr lang="en-US" sz="2400" b="0" i="1" smtClean="0">
                          <a:solidFill>
                            <a:srgbClr val="7030A0"/>
                          </a:solidFill>
                          <a:latin typeface="Cambria Math" charset="0"/>
                        </a:rPr>
                        <m:t>=</m:t>
                      </m:r>
                      <m:f>
                        <m:fPr>
                          <m:ctrlPr>
                            <a:rPr lang="en-US" sz="2400" b="0" i="1" smtClean="0">
                              <a:solidFill>
                                <a:srgbClr val="7030A0"/>
                              </a:solidFill>
                              <a:latin typeface="Cambria Math"/>
                            </a:rPr>
                          </m:ctrlPr>
                        </m:fPr>
                        <m:num>
                          <m:r>
                            <a:rPr lang="en-US" sz="2400" b="0" i="1" smtClean="0">
                              <a:solidFill>
                                <a:srgbClr val="7030A0"/>
                              </a:solidFill>
                              <a:latin typeface="Cambria Math" charset="0"/>
                            </a:rPr>
                            <m:t>1</m:t>
                          </m:r>
                        </m:num>
                        <m:den>
                          <m:rad>
                            <m:radPr>
                              <m:degHide m:val="on"/>
                              <m:ctrlPr>
                                <a:rPr lang="en-US" sz="2400" b="0" i="1" smtClean="0">
                                  <a:solidFill>
                                    <a:srgbClr val="7030A0"/>
                                  </a:solidFill>
                                  <a:latin typeface="Cambria Math"/>
                                </a:rPr>
                              </m:ctrlPr>
                            </m:radPr>
                            <m:deg/>
                            <m:e>
                              <m:r>
                                <a:rPr lang="en-US" sz="2400" b="0" i="1" smtClean="0">
                                  <a:solidFill>
                                    <a:srgbClr val="7030A0"/>
                                  </a:solidFill>
                                  <a:latin typeface="Cambria Math" charset="0"/>
                                </a:rPr>
                                <m:t>2</m:t>
                              </m:r>
                            </m:e>
                          </m:rad>
                        </m:den>
                      </m:f>
                      <m:d>
                        <m:dPr>
                          <m:ctrlPr>
                            <a:rPr lang="en-US" sz="2400" b="0" i="1" smtClean="0">
                              <a:solidFill>
                                <a:srgbClr val="7030A0"/>
                              </a:solidFill>
                              <a:latin typeface="Cambria Math"/>
                            </a:rPr>
                          </m:ctrlPr>
                        </m:dPr>
                        <m:e>
                          <m:f>
                            <m:fPr>
                              <m:ctrlPr>
                                <a:rPr lang="en-US" sz="2400" b="0" i="1" smtClean="0">
                                  <a:solidFill>
                                    <a:srgbClr val="7030A0"/>
                                  </a:solidFill>
                                  <a:latin typeface="Cambria Math"/>
                                </a:rPr>
                              </m:ctrlPr>
                            </m:fPr>
                            <m:num>
                              <m:r>
                                <a:rPr lang="en-US" sz="2400" b="0" i="1" smtClean="0">
                                  <a:solidFill>
                                    <a:srgbClr val="7030A0"/>
                                  </a:solidFill>
                                  <a:latin typeface="Cambria Math" charset="0"/>
                                </a:rPr>
                                <m:t>1</m:t>
                              </m:r>
                            </m:num>
                            <m:den>
                              <m:r>
                                <a:rPr lang="en-US" sz="2400" b="0" i="1" smtClean="0">
                                  <a:solidFill>
                                    <a:srgbClr val="7030A0"/>
                                  </a:solidFill>
                                  <a:latin typeface="Cambria Math" charset="0"/>
                                </a:rPr>
                                <m:t>𝑅</m:t>
                              </m:r>
                            </m:den>
                          </m:f>
                          <m:r>
                            <a:rPr lang="en-US" sz="2400" b="0" i="1" smtClean="0">
                              <a:solidFill>
                                <a:srgbClr val="7030A0"/>
                              </a:solidFill>
                              <a:latin typeface="Cambria Math" charset="0"/>
                            </a:rPr>
                            <m:t>;</m:t>
                          </m:r>
                          <m:f>
                            <m:fPr>
                              <m:ctrlPr>
                                <a:rPr lang="en-US" sz="2400" b="0" i="1" smtClean="0">
                                  <a:solidFill>
                                    <a:srgbClr val="7030A0"/>
                                  </a:solidFill>
                                  <a:latin typeface="Cambria Math"/>
                                </a:rPr>
                              </m:ctrlPr>
                            </m:fPr>
                            <m:num>
                              <m:r>
                                <a:rPr lang="en-US" sz="2400" b="0" i="1" smtClean="0">
                                  <a:solidFill>
                                    <a:srgbClr val="7030A0"/>
                                  </a:solidFill>
                                  <a:latin typeface="Cambria Math" charset="0"/>
                                </a:rPr>
                                <m:t>1</m:t>
                              </m:r>
                            </m:num>
                            <m:den>
                              <m:r>
                                <a:rPr lang="en-US" sz="2400" b="0" i="1" smtClean="0">
                                  <a:solidFill>
                                    <a:srgbClr val="7030A0"/>
                                  </a:solidFill>
                                  <a:latin typeface="Cambria Math" charset="0"/>
                                </a:rPr>
                                <m:t>𝑅</m:t>
                              </m:r>
                            </m:den>
                          </m:f>
                        </m:e>
                      </m:d>
                      <m:r>
                        <a:rPr lang="en-US" sz="2400" b="0" i="1" smtClean="0">
                          <a:solidFill>
                            <a:srgbClr val="7030A0"/>
                          </a:solidFill>
                          <a:latin typeface="Cambria Math" charset="0"/>
                        </a:rPr>
                        <m:t>  </m:t>
                      </m:r>
                    </m:oMath>
                  </m:oMathPara>
                </a14:m>
                <a:endParaRPr lang="en-US" sz="2400" b="0" i="1" dirty="0" smtClean="0">
                  <a:solidFill>
                    <a:srgbClr val="7030A0"/>
                  </a:solidFill>
                  <a:latin typeface="Cambria Math" charset="0"/>
                </a:endParaRPr>
              </a:p>
              <a:p>
                <a:pPr/>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charset="0"/>
                        </a:rPr>
                        <m:t>  </m:t>
                      </m:r>
                      <m:r>
                        <a:rPr lang="en-US" sz="2400" b="0" i="1" smtClean="0">
                          <a:solidFill>
                            <a:srgbClr val="7030A0"/>
                          </a:solidFill>
                          <a:latin typeface="Cambria Math" charset="0"/>
                        </a:rPr>
                        <m:t>𝑓</m:t>
                      </m:r>
                      <m:r>
                        <a:rPr lang="en-US" sz="2400" b="0" i="1" smtClean="0">
                          <a:solidFill>
                            <a:srgbClr val="7030A0"/>
                          </a:solidFill>
                          <a:latin typeface="Cambria Math" charset="0"/>
                        </a:rPr>
                        <m:t>=</m:t>
                      </m:r>
                      <m:f>
                        <m:fPr>
                          <m:ctrlPr>
                            <a:rPr lang="en-US" sz="2400" b="0" i="1" smtClean="0">
                              <a:solidFill>
                                <a:srgbClr val="7030A0"/>
                              </a:solidFill>
                              <a:latin typeface="Cambria Math"/>
                            </a:rPr>
                          </m:ctrlPr>
                        </m:fPr>
                        <m:num>
                          <m:r>
                            <a:rPr lang="en-US" sz="2400" b="0" i="1" smtClean="0">
                              <a:solidFill>
                                <a:srgbClr val="7030A0"/>
                              </a:solidFill>
                              <a:latin typeface="Cambria Math" charset="0"/>
                            </a:rPr>
                            <m:t>1</m:t>
                          </m:r>
                        </m:num>
                        <m:den>
                          <m:rad>
                            <m:radPr>
                              <m:degHide m:val="on"/>
                              <m:ctrlPr>
                                <a:rPr lang="en-US" sz="2400" b="0" i="1" smtClean="0">
                                  <a:solidFill>
                                    <a:srgbClr val="7030A0"/>
                                  </a:solidFill>
                                  <a:latin typeface="Cambria Math"/>
                                </a:rPr>
                              </m:ctrlPr>
                            </m:radPr>
                            <m:deg/>
                            <m:e>
                              <m:r>
                                <a:rPr lang="en-US" sz="2400" b="0" i="1" smtClean="0">
                                  <a:solidFill>
                                    <a:srgbClr val="7030A0"/>
                                  </a:solidFill>
                                  <a:latin typeface="Cambria Math" charset="0"/>
                                </a:rPr>
                                <m:t>2</m:t>
                              </m:r>
                            </m:e>
                          </m:rad>
                        </m:den>
                      </m:f>
                      <m:r>
                        <a:rPr lang="en-US" sz="2400" b="0" i="1" smtClean="0">
                          <a:solidFill>
                            <a:srgbClr val="7030A0"/>
                          </a:solidFill>
                          <a:latin typeface="Cambria Math" charset="0"/>
                        </a:rPr>
                        <m:t>(</m:t>
                      </m:r>
                      <m:r>
                        <a:rPr lang="en-US" sz="2400" b="0" i="1" smtClean="0">
                          <a:solidFill>
                            <a:srgbClr val="7030A0"/>
                          </a:solidFill>
                          <a:latin typeface="Cambria Math" charset="0"/>
                        </a:rPr>
                        <m:t>𝑅</m:t>
                      </m:r>
                      <m:r>
                        <a:rPr lang="en-US" sz="2400" b="0" i="1" smtClean="0">
                          <a:solidFill>
                            <a:srgbClr val="7030A0"/>
                          </a:solidFill>
                          <a:latin typeface="Cambria Math" charset="0"/>
                        </a:rPr>
                        <m:t>;−</m:t>
                      </m:r>
                      <m:r>
                        <a:rPr lang="en-US" sz="2400" b="0" i="1" smtClean="0">
                          <a:solidFill>
                            <a:srgbClr val="7030A0"/>
                          </a:solidFill>
                          <a:latin typeface="Cambria Math" charset="0"/>
                        </a:rPr>
                        <m:t>𝑅</m:t>
                      </m:r>
                      <m:r>
                        <a:rPr lang="en-US" sz="2400" b="0" i="1" smtClean="0">
                          <a:solidFill>
                            <a:srgbClr val="7030A0"/>
                          </a:solidFill>
                          <a:latin typeface="Cambria Math" charset="0"/>
                        </a:rPr>
                        <m:t>)</m:t>
                      </m:r>
                    </m:oMath>
                  </m:oMathPara>
                </a14:m>
                <a:endParaRPr lang="en-US" sz="2400" dirty="0">
                  <a:solidFill>
                    <a:srgbClr val="7030A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550462" y="3819524"/>
                <a:ext cx="4229100" cy="1618264"/>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370358" y="1609168"/>
                <a:ext cx="3180104" cy="12039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0033CC"/>
                          </a:solidFill>
                          <a:latin typeface="Cambria Math" charset="0"/>
                        </a:rPr>
                        <m:t>𝑆</m:t>
                      </m:r>
                      <m:r>
                        <a:rPr lang="en-US" sz="3600" b="0" i="1" smtClean="0">
                          <a:solidFill>
                            <a:srgbClr val="0033CC"/>
                          </a:solidFill>
                          <a:latin typeface="Cambria Math" charset="0"/>
                        </a:rPr>
                        <m:t>=</m:t>
                      </m:r>
                      <m:f>
                        <m:fPr>
                          <m:ctrlPr>
                            <a:rPr lang="en-US" sz="3600" b="0" i="1" smtClean="0">
                              <a:solidFill>
                                <a:srgbClr val="0033CC"/>
                              </a:solidFill>
                              <a:latin typeface="Cambria Math"/>
                            </a:rPr>
                          </m:ctrlPr>
                        </m:fPr>
                        <m:num>
                          <m:sSup>
                            <m:sSupPr>
                              <m:ctrlPr>
                                <a:rPr lang="en-US" sz="3600" b="0" i="1" smtClean="0">
                                  <a:solidFill>
                                    <a:srgbClr val="0033CC"/>
                                  </a:solidFill>
                                  <a:latin typeface="Cambria Math"/>
                                </a:rPr>
                              </m:ctrlPr>
                            </m:sSupPr>
                            <m:e>
                              <m:r>
                                <a:rPr lang="en-US" sz="3600" b="0" i="1" smtClean="0">
                                  <a:solidFill>
                                    <a:srgbClr val="0033CC"/>
                                  </a:solidFill>
                                  <a:latin typeface="Cambria Math" charset="0"/>
                                </a:rPr>
                                <m:t>𝑅</m:t>
                              </m:r>
                            </m:e>
                            <m:sup>
                              <m:r>
                                <a:rPr lang="en-US" sz="3600" b="0" i="1" smtClean="0">
                                  <a:solidFill>
                                    <a:srgbClr val="0033CC"/>
                                  </a:solidFill>
                                  <a:latin typeface="Cambria Math" charset="0"/>
                                </a:rPr>
                                <m:t>2</m:t>
                              </m:r>
                            </m:sup>
                          </m:sSup>
                        </m:num>
                        <m:den>
                          <m:r>
                            <a:rPr lang="en-US" sz="3600" b="0" i="1" smtClean="0">
                              <a:solidFill>
                                <a:srgbClr val="0033CC"/>
                              </a:solidFill>
                              <a:latin typeface="Cambria Math" charset="0"/>
                            </a:rPr>
                            <m:t>4</m:t>
                          </m:r>
                          <m:r>
                            <a:rPr lang="en-US" sz="3600" b="0" i="1" smtClean="0">
                              <a:solidFill>
                                <a:srgbClr val="0033CC"/>
                              </a:solidFill>
                              <a:latin typeface="Cambria Math" charset="0"/>
                            </a:rPr>
                            <m:t>𝜋</m:t>
                          </m:r>
                        </m:den>
                      </m:f>
                      <m:r>
                        <a:rPr lang="en-US" sz="3600" b="0" i="1" smtClean="0">
                          <a:solidFill>
                            <a:srgbClr val="0033CC"/>
                          </a:solidFill>
                          <a:latin typeface="Cambria Math" charset="0"/>
                        </a:rPr>
                        <m:t>∫</m:t>
                      </m:r>
                      <m:r>
                        <a:rPr lang="en-US" sz="3600" b="0" i="1" smtClean="0">
                          <a:solidFill>
                            <a:srgbClr val="0033CC"/>
                          </a:solidFill>
                          <a:latin typeface="Cambria Math" charset="0"/>
                        </a:rPr>
                        <m:t>𝜕</m:t>
                      </m:r>
                      <m:r>
                        <a:rPr lang="en-US" sz="3600" b="0" i="1" smtClean="0">
                          <a:solidFill>
                            <a:srgbClr val="0033CC"/>
                          </a:solidFill>
                          <a:latin typeface="Cambria Math" charset="0"/>
                        </a:rPr>
                        <m:t>𝑥</m:t>
                      </m:r>
                      <m:acc>
                        <m:accPr>
                          <m:chr m:val="̃"/>
                          <m:ctrlPr>
                            <a:rPr lang="en-US" sz="3600" b="0" i="1" smtClean="0">
                              <a:solidFill>
                                <a:srgbClr val="0033CC"/>
                              </a:solidFill>
                              <a:latin typeface="Cambria Math"/>
                            </a:rPr>
                          </m:ctrlPr>
                        </m:accPr>
                        <m:e>
                          <m:r>
                            <a:rPr lang="en-US" sz="3600" b="0" i="1" smtClean="0">
                              <a:solidFill>
                                <a:srgbClr val="0033CC"/>
                              </a:solidFill>
                              <a:latin typeface="Cambria Math" charset="0"/>
                            </a:rPr>
                            <m:t>𝜕</m:t>
                          </m:r>
                        </m:e>
                      </m:acc>
                      <m:r>
                        <a:rPr lang="en-US" sz="3600" b="0" i="1" smtClean="0">
                          <a:solidFill>
                            <a:srgbClr val="0033CC"/>
                          </a:solidFill>
                          <a:latin typeface="Cambria Math" charset="0"/>
                        </a:rPr>
                        <m:t>𝑥</m:t>
                      </m:r>
                    </m:oMath>
                  </m:oMathPara>
                </a14:m>
                <a:endParaRPr lang="en-US" sz="3600" dirty="0">
                  <a:solidFill>
                    <a:srgbClr val="0033CC"/>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370358" y="1609168"/>
                <a:ext cx="3180104" cy="1203919"/>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102350" y="2079636"/>
                <a:ext cx="28194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0033CC"/>
                          </a:solidFill>
                          <a:latin typeface="Cambria Math" charset="0"/>
                        </a:rPr>
                        <m:t>𝑥</m:t>
                      </m:r>
                      <m:r>
                        <a:rPr lang="en-US" sz="3600" b="0" i="1" smtClean="0">
                          <a:solidFill>
                            <a:srgbClr val="0033CC"/>
                          </a:solidFill>
                          <a:latin typeface="Cambria Math" charset="0"/>
                        </a:rPr>
                        <m:t>∼</m:t>
                      </m:r>
                      <m:r>
                        <a:rPr lang="en-US" sz="3600" b="0" i="1" smtClean="0">
                          <a:solidFill>
                            <a:srgbClr val="0033CC"/>
                          </a:solidFill>
                          <a:latin typeface="Cambria Math" charset="0"/>
                        </a:rPr>
                        <m:t>𝑥</m:t>
                      </m:r>
                      <m:r>
                        <a:rPr lang="en-US" sz="3600" b="0" i="1" smtClean="0">
                          <a:solidFill>
                            <a:srgbClr val="0033CC"/>
                          </a:solidFill>
                          <a:latin typeface="Cambria Math" charset="0"/>
                        </a:rPr>
                        <m:t>+2</m:t>
                      </m:r>
                      <m:r>
                        <a:rPr lang="en-US" sz="3600" b="0" i="1" smtClean="0">
                          <a:solidFill>
                            <a:srgbClr val="0033CC"/>
                          </a:solidFill>
                          <a:latin typeface="Cambria Math" charset="0"/>
                        </a:rPr>
                        <m:t>𝜋</m:t>
                      </m:r>
                    </m:oMath>
                  </m:oMathPara>
                </a14:m>
                <a:endParaRPr lang="en-US" sz="3600" dirty="0">
                  <a:solidFill>
                    <a:srgbClr val="0033CC"/>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102350" y="2079636"/>
                <a:ext cx="2819400" cy="646331"/>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219200" y="2896382"/>
                <a:ext cx="6825205" cy="9251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3200" b="0" i="1" smtClean="0">
                              <a:solidFill>
                                <a:srgbClr val="C00000"/>
                              </a:solidFill>
                              <a:latin typeface="Cambria Math"/>
                            </a:rPr>
                          </m:ctrlPr>
                        </m:sSupPr>
                        <m:e>
                          <m:r>
                            <a:rPr lang="en-US" sz="3200" b="0" i="1" smtClean="0">
                              <a:solidFill>
                                <a:srgbClr val="C00000"/>
                              </a:solidFill>
                              <a:latin typeface="Cambria Math" charset="0"/>
                            </a:rPr>
                            <m:t>𝑒</m:t>
                          </m:r>
                        </m:e>
                        <m:sup>
                          <m:f>
                            <m:fPr>
                              <m:ctrlPr>
                                <a:rPr lang="en-US" sz="3200" b="0" i="1" smtClean="0">
                                  <a:solidFill>
                                    <a:srgbClr val="C00000"/>
                                  </a:solidFill>
                                  <a:latin typeface="Cambria Math"/>
                                </a:rPr>
                              </m:ctrlPr>
                            </m:fPr>
                            <m:num>
                              <m:r>
                                <a:rPr lang="en-US" sz="3200" b="0" i="1" smtClean="0">
                                  <a:solidFill>
                                    <a:srgbClr val="C00000"/>
                                  </a:solidFill>
                                  <a:latin typeface="Cambria Math" charset="0"/>
                                </a:rPr>
                                <m:t>𝑖</m:t>
                              </m:r>
                            </m:num>
                            <m:den>
                              <m:rad>
                                <m:radPr>
                                  <m:degHide m:val="on"/>
                                  <m:ctrlPr>
                                    <a:rPr lang="en-US" sz="3200" b="0" i="1" smtClean="0">
                                      <a:solidFill>
                                        <a:srgbClr val="C00000"/>
                                      </a:solidFill>
                                      <a:latin typeface="Cambria Math"/>
                                    </a:rPr>
                                  </m:ctrlPr>
                                </m:radPr>
                                <m:deg/>
                                <m:e>
                                  <m:r>
                                    <a:rPr lang="en-US" sz="3200" b="0" i="1" smtClean="0">
                                      <a:solidFill>
                                        <a:srgbClr val="C00000"/>
                                      </a:solidFill>
                                      <a:latin typeface="Cambria Math" charset="0"/>
                                    </a:rPr>
                                    <m:t>2</m:t>
                                  </m:r>
                                </m:e>
                              </m:rad>
                            </m:den>
                          </m:f>
                          <m:d>
                            <m:dPr>
                              <m:ctrlPr>
                                <a:rPr lang="en-US" sz="3200" b="0" i="1" smtClean="0">
                                  <a:solidFill>
                                    <a:srgbClr val="C00000"/>
                                  </a:solidFill>
                                  <a:latin typeface="Cambria Math"/>
                                </a:rPr>
                              </m:ctrlPr>
                            </m:dPr>
                            <m:e>
                              <m:f>
                                <m:fPr>
                                  <m:ctrlPr>
                                    <a:rPr lang="en-US" sz="3200" b="0" i="1" smtClean="0">
                                      <a:solidFill>
                                        <a:srgbClr val="C00000"/>
                                      </a:solidFill>
                                      <a:latin typeface="Cambria Math"/>
                                    </a:rPr>
                                  </m:ctrlPr>
                                </m:fPr>
                                <m:num>
                                  <m:r>
                                    <a:rPr lang="en-US" sz="3200" b="0" i="1" smtClean="0">
                                      <a:solidFill>
                                        <a:srgbClr val="C00000"/>
                                      </a:solidFill>
                                      <a:latin typeface="Cambria Math" charset="0"/>
                                    </a:rPr>
                                    <m:t>𝑛</m:t>
                                  </m:r>
                                </m:num>
                                <m:den>
                                  <m:r>
                                    <a:rPr lang="en-US" sz="3200" b="0" i="1" smtClean="0">
                                      <a:solidFill>
                                        <a:srgbClr val="C00000"/>
                                      </a:solidFill>
                                      <a:latin typeface="Cambria Math" charset="0"/>
                                    </a:rPr>
                                    <m:t>𝑅</m:t>
                                  </m:r>
                                </m:den>
                              </m:f>
                              <m:r>
                                <a:rPr lang="en-US" sz="3200" b="0" i="1" smtClean="0">
                                  <a:solidFill>
                                    <a:srgbClr val="C00000"/>
                                  </a:solidFill>
                                  <a:latin typeface="Cambria Math" charset="0"/>
                                </a:rPr>
                                <m:t>+</m:t>
                              </m:r>
                              <m:r>
                                <a:rPr lang="en-US" sz="3200" b="0" i="1" smtClean="0">
                                  <a:solidFill>
                                    <a:srgbClr val="C00000"/>
                                  </a:solidFill>
                                  <a:latin typeface="Cambria Math" charset="0"/>
                                </a:rPr>
                                <m:t>𝑤</m:t>
                              </m:r>
                              <m:r>
                                <a:rPr lang="en-US" sz="3200" b="0" i="1" smtClean="0">
                                  <a:solidFill>
                                    <a:srgbClr val="C00000"/>
                                  </a:solidFill>
                                  <a:latin typeface="Cambria Math" charset="0"/>
                                </a:rPr>
                                <m:t> </m:t>
                              </m:r>
                              <m:r>
                                <a:rPr lang="en-US" sz="3200" b="0" i="1" smtClean="0">
                                  <a:solidFill>
                                    <a:srgbClr val="C00000"/>
                                  </a:solidFill>
                                  <a:latin typeface="Cambria Math" charset="0"/>
                                </a:rPr>
                                <m:t>𝑅</m:t>
                              </m:r>
                            </m:e>
                          </m:d>
                          <m:r>
                            <a:rPr lang="en-US" sz="3200" b="0" i="1" smtClean="0">
                              <a:solidFill>
                                <a:srgbClr val="C00000"/>
                              </a:solidFill>
                              <a:latin typeface="Cambria Math" charset="0"/>
                            </a:rPr>
                            <m:t>𝑥</m:t>
                          </m:r>
                        </m:sup>
                      </m:sSup>
                      <m:d>
                        <m:dPr>
                          <m:ctrlPr>
                            <a:rPr lang="en-US" sz="3200" b="0" i="1" smtClean="0">
                              <a:solidFill>
                                <a:srgbClr val="C00000"/>
                              </a:solidFill>
                              <a:latin typeface="Cambria Math"/>
                            </a:rPr>
                          </m:ctrlPr>
                        </m:dPr>
                        <m:e>
                          <m:r>
                            <a:rPr lang="en-US" sz="3200" b="0" i="1" smtClean="0">
                              <a:solidFill>
                                <a:srgbClr val="C00000"/>
                              </a:solidFill>
                              <a:latin typeface="Cambria Math" charset="0"/>
                            </a:rPr>
                            <m:t>𝑧</m:t>
                          </m:r>
                        </m:e>
                      </m:d>
                      <m:r>
                        <a:rPr lang="en-US" sz="3200" b="0" i="1" smtClean="0">
                          <a:solidFill>
                            <a:srgbClr val="C00000"/>
                          </a:solidFill>
                          <a:latin typeface="Cambria Math" charset="0"/>
                        </a:rPr>
                        <m:t>⊗</m:t>
                      </m:r>
                      <m:sSup>
                        <m:sSupPr>
                          <m:ctrlPr>
                            <a:rPr lang="en-US" sz="3200" b="0" i="1" smtClean="0">
                              <a:solidFill>
                                <a:srgbClr val="C00000"/>
                              </a:solidFill>
                              <a:latin typeface="Cambria Math"/>
                            </a:rPr>
                          </m:ctrlPr>
                        </m:sSupPr>
                        <m:e>
                          <m:r>
                            <a:rPr lang="en-US" sz="3200" b="0" i="1" smtClean="0">
                              <a:solidFill>
                                <a:srgbClr val="C00000"/>
                              </a:solidFill>
                              <a:latin typeface="Cambria Math" charset="0"/>
                            </a:rPr>
                            <m:t>𝑒</m:t>
                          </m:r>
                        </m:e>
                        <m:sup>
                          <m:f>
                            <m:fPr>
                              <m:ctrlPr>
                                <a:rPr lang="en-US" sz="3200" b="0" i="1" smtClean="0">
                                  <a:solidFill>
                                    <a:srgbClr val="C00000"/>
                                  </a:solidFill>
                                  <a:latin typeface="Cambria Math"/>
                                </a:rPr>
                              </m:ctrlPr>
                            </m:fPr>
                            <m:num>
                              <m:r>
                                <a:rPr lang="en-US" sz="3200" b="0" i="1" smtClean="0">
                                  <a:solidFill>
                                    <a:srgbClr val="C00000"/>
                                  </a:solidFill>
                                  <a:latin typeface="Cambria Math" charset="0"/>
                                </a:rPr>
                                <m:t>𝑖</m:t>
                              </m:r>
                            </m:num>
                            <m:den>
                              <m:rad>
                                <m:radPr>
                                  <m:degHide m:val="on"/>
                                  <m:ctrlPr>
                                    <a:rPr lang="en-US" sz="3200" b="0" i="1" smtClean="0">
                                      <a:solidFill>
                                        <a:srgbClr val="C00000"/>
                                      </a:solidFill>
                                      <a:latin typeface="Cambria Math"/>
                                    </a:rPr>
                                  </m:ctrlPr>
                                </m:radPr>
                                <m:deg/>
                                <m:e>
                                  <m:r>
                                    <a:rPr lang="en-US" sz="3200" b="0" i="1" smtClean="0">
                                      <a:solidFill>
                                        <a:srgbClr val="C00000"/>
                                      </a:solidFill>
                                      <a:latin typeface="Cambria Math" charset="0"/>
                                    </a:rPr>
                                    <m:t>2</m:t>
                                  </m:r>
                                </m:e>
                              </m:rad>
                            </m:den>
                          </m:f>
                          <m:d>
                            <m:dPr>
                              <m:ctrlPr>
                                <a:rPr lang="en-US" sz="3200" b="0" i="1" smtClean="0">
                                  <a:solidFill>
                                    <a:srgbClr val="C00000"/>
                                  </a:solidFill>
                                  <a:latin typeface="Cambria Math"/>
                                </a:rPr>
                              </m:ctrlPr>
                            </m:dPr>
                            <m:e>
                              <m:f>
                                <m:fPr>
                                  <m:ctrlPr>
                                    <a:rPr lang="en-US" sz="3200" b="0" i="1" smtClean="0">
                                      <a:solidFill>
                                        <a:srgbClr val="C00000"/>
                                      </a:solidFill>
                                      <a:latin typeface="Cambria Math"/>
                                    </a:rPr>
                                  </m:ctrlPr>
                                </m:fPr>
                                <m:num>
                                  <m:r>
                                    <a:rPr lang="en-US" sz="3200" b="0" i="1" smtClean="0">
                                      <a:solidFill>
                                        <a:srgbClr val="C00000"/>
                                      </a:solidFill>
                                      <a:latin typeface="Cambria Math" charset="0"/>
                                    </a:rPr>
                                    <m:t>𝑛</m:t>
                                  </m:r>
                                </m:num>
                                <m:den>
                                  <m:r>
                                    <a:rPr lang="en-US" sz="3200" b="0" i="1" smtClean="0">
                                      <a:solidFill>
                                        <a:srgbClr val="C00000"/>
                                      </a:solidFill>
                                      <a:latin typeface="Cambria Math" charset="0"/>
                                    </a:rPr>
                                    <m:t>𝑅</m:t>
                                  </m:r>
                                </m:den>
                              </m:f>
                              <m:r>
                                <a:rPr lang="en-US" sz="3200" b="0" i="1" smtClean="0">
                                  <a:solidFill>
                                    <a:srgbClr val="C00000"/>
                                  </a:solidFill>
                                  <a:latin typeface="Cambria Math" charset="0"/>
                                </a:rPr>
                                <m:t>−</m:t>
                              </m:r>
                              <m:r>
                                <a:rPr lang="en-US" sz="3200" b="0" i="1" smtClean="0">
                                  <a:solidFill>
                                    <a:srgbClr val="C00000"/>
                                  </a:solidFill>
                                  <a:latin typeface="Cambria Math" charset="0"/>
                                </a:rPr>
                                <m:t>𝑤</m:t>
                              </m:r>
                              <m:r>
                                <a:rPr lang="en-US" sz="3200" b="0" i="1" smtClean="0">
                                  <a:solidFill>
                                    <a:srgbClr val="C00000"/>
                                  </a:solidFill>
                                  <a:latin typeface="Cambria Math" charset="0"/>
                                </a:rPr>
                                <m:t> </m:t>
                              </m:r>
                              <m:r>
                                <a:rPr lang="en-US" sz="3200" b="0" i="1" smtClean="0">
                                  <a:solidFill>
                                    <a:srgbClr val="C00000"/>
                                  </a:solidFill>
                                  <a:latin typeface="Cambria Math" charset="0"/>
                                </a:rPr>
                                <m:t>𝑅</m:t>
                              </m:r>
                            </m:e>
                          </m:d>
                          <m:acc>
                            <m:accPr>
                              <m:chr m:val="̃"/>
                              <m:ctrlPr>
                                <a:rPr lang="en-US" sz="3200" b="0" i="1" smtClean="0">
                                  <a:solidFill>
                                    <a:srgbClr val="C00000"/>
                                  </a:solidFill>
                                  <a:latin typeface="Cambria Math"/>
                                </a:rPr>
                              </m:ctrlPr>
                            </m:accPr>
                            <m:e>
                              <m:r>
                                <a:rPr lang="en-US" sz="3200" b="0" i="1" smtClean="0">
                                  <a:solidFill>
                                    <a:srgbClr val="C00000"/>
                                  </a:solidFill>
                                  <a:latin typeface="Cambria Math" charset="0"/>
                                </a:rPr>
                                <m:t>𝑥</m:t>
                              </m:r>
                            </m:e>
                          </m:acc>
                        </m:sup>
                      </m:sSup>
                      <m:r>
                        <a:rPr lang="en-US" sz="3200" b="0" i="1" smtClean="0">
                          <a:solidFill>
                            <a:srgbClr val="C00000"/>
                          </a:solidFill>
                          <a:latin typeface="Cambria Math" charset="0"/>
                        </a:rPr>
                        <m:t>(</m:t>
                      </m:r>
                      <m:acc>
                        <m:accPr>
                          <m:chr m:val="̃"/>
                          <m:ctrlPr>
                            <a:rPr lang="en-US" sz="3200" b="0" i="1" smtClean="0">
                              <a:solidFill>
                                <a:srgbClr val="C00000"/>
                              </a:solidFill>
                              <a:latin typeface="Cambria Math"/>
                            </a:rPr>
                          </m:ctrlPr>
                        </m:accPr>
                        <m:e>
                          <m:r>
                            <a:rPr lang="en-US" sz="3200" b="0" i="1" smtClean="0">
                              <a:solidFill>
                                <a:srgbClr val="C00000"/>
                              </a:solidFill>
                              <a:latin typeface="Cambria Math" charset="0"/>
                            </a:rPr>
                            <m:t>𝑧</m:t>
                          </m:r>
                        </m:e>
                      </m:acc>
                      <m:r>
                        <a:rPr lang="en-US" sz="3200" b="0" i="1" smtClean="0">
                          <a:solidFill>
                            <a:srgbClr val="C00000"/>
                          </a:solidFill>
                          <a:latin typeface="Cambria Math" charset="0"/>
                        </a:rPr>
                        <m:t>)</m:t>
                      </m:r>
                    </m:oMath>
                  </m:oMathPara>
                </a14:m>
                <a:endParaRPr lang="en-US" sz="3200" dirty="0">
                  <a:solidFill>
                    <a:srgbClr val="C0000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219200" y="2896382"/>
                <a:ext cx="6825205" cy="925190"/>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36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3" grpId="0"/>
      <p:bldP spid="14" grpId="0"/>
      <p:bldP spid="15" grpId="0"/>
      <p:bldP spid="3" grpId="0"/>
      <p:bldP spid="4" grpId="0"/>
      <p:bldP spid="5" grpId="0"/>
      <p:bldP spid="16"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02" y="-257383"/>
            <a:ext cx="8229600" cy="1143000"/>
          </a:xfrm>
        </p:spPr>
        <p:txBody>
          <a:bodyPr>
            <a:normAutofit fontScale="90000"/>
          </a:bodyPr>
          <a:lstStyle/>
          <a:p>
            <a:r>
              <a:rPr lang="en-US" smtClean="0"/>
              <a:t>Example: Enhanced Gauge Symmetry</a:t>
            </a:r>
            <a:endParaRPr lang="en-US"/>
          </a:p>
        </p:txBody>
      </p:sp>
      <p:sp>
        <p:nvSpPr>
          <p:cNvPr id="5" name="TextBox 4"/>
          <p:cNvSpPr txBox="1"/>
          <p:nvPr/>
        </p:nvSpPr>
        <p:spPr>
          <a:xfrm>
            <a:off x="31802" y="5732005"/>
            <a:ext cx="9067800" cy="1077218"/>
          </a:xfrm>
          <a:prstGeom prst="rect">
            <a:avLst/>
          </a:prstGeom>
          <a:noFill/>
        </p:spPr>
        <p:txBody>
          <a:bodyPr wrap="square" rtlCol="0">
            <a:spAutoFit/>
          </a:bodyPr>
          <a:lstStyle/>
          <a:p>
            <a:r>
              <a:rPr lang="en-US" sz="3200" dirty="0" smtClean="0">
                <a:solidFill>
                  <a:srgbClr val="7030A0"/>
                </a:solidFill>
              </a:rPr>
              <a:t>        This example generalizes to Weyl group </a:t>
            </a:r>
          </a:p>
          <a:p>
            <a:r>
              <a:rPr lang="en-US" sz="3200" dirty="0" smtClean="0">
                <a:solidFill>
                  <a:srgbClr val="7030A0"/>
                </a:solidFill>
              </a:rPr>
              <a:t>symmetries of enhanced YM gauge theories</a:t>
            </a:r>
            <a:r>
              <a:rPr lang="en-US" sz="3200" dirty="0">
                <a:solidFill>
                  <a:srgbClr val="7030A0"/>
                </a:solidFill>
              </a:rPr>
              <a:t> </a:t>
            </a:r>
            <a:r>
              <a:rPr lang="en-US" sz="3200" dirty="0" smtClean="0">
                <a:solidFill>
                  <a:srgbClr val="7030A0"/>
                </a:solidFill>
              </a:rPr>
              <a:t>for d &gt; 1. </a:t>
            </a:r>
            <a:endParaRPr lang="en-US" sz="3200" dirty="0">
              <a:solidFill>
                <a:srgbClr val="7030A0"/>
              </a:solidFill>
            </a:endParaRPr>
          </a:p>
        </p:txBody>
      </p:sp>
      <mc:AlternateContent xmlns:mc="http://schemas.openxmlformats.org/markup-compatibility/2006" xmlns:a14="http://schemas.microsoft.com/office/drawing/2010/main">
        <mc:Choice Requires="a14">
          <p:sp>
            <p:nvSpPr>
              <p:cNvPr id="7" name="TextBox 6"/>
              <p:cNvSpPr txBox="1"/>
              <p:nvPr/>
            </p:nvSpPr>
            <p:spPr>
              <a:xfrm>
                <a:off x="628326" y="4435381"/>
                <a:ext cx="7874752" cy="584775"/>
              </a:xfrm>
              <a:prstGeom prst="rect">
                <a:avLst/>
              </a:prstGeom>
              <a:noFill/>
            </p:spPr>
            <p:txBody>
              <a:bodyPr wrap="square" rtlCol="0">
                <a:spAutoFit/>
              </a:bodyPr>
              <a:lstStyle/>
              <a:p>
                <a:r>
                  <a:rPr lang="en-US" sz="3200" dirty="0" smtClean="0">
                    <a:solidFill>
                      <a:srgbClr val="FF0000"/>
                    </a:solidFill>
                  </a:rPr>
                  <a:t>Gives an </a:t>
                </a:r>
                <a14:m>
                  <m:oMath xmlns:m="http://schemas.openxmlformats.org/officeDocument/2006/math">
                    <m:r>
                      <a:rPr lang="en-US" sz="3200" b="0" i="1" smtClean="0">
                        <a:solidFill>
                          <a:srgbClr val="FF0000"/>
                        </a:solidFill>
                        <a:latin typeface="Cambria Math" charset="0"/>
                      </a:rPr>
                      <m:t>𝑠𝑢</m:t>
                    </m:r>
                    <m:sSub>
                      <m:sSubPr>
                        <m:ctrlPr>
                          <a:rPr lang="en-US" sz="3200" b="0" i="1" smtClean="0">
                            <a:solidFill>
                              <a:srgbClr val="FF0000"/>
                            </a:solidFill>
                            <a:latin typeface="Cambria Math"/>
                          </a:rPr>
                        </m:ctrlPr>
                      </m:sSubPr>
                      <m:e>
                        <m:d>
                          <m:dPr>
                            <m:ctrlPr>
                              <a:rPr lang="en-US" sz="3200" b="0" i="1" smtClean="0">
                                <a:solidFill>
                                  <a:srgbClr val="FF0000"/>
                                </a:solidFill>
                                <a:latin typeface="Cambria Math"/>
                              </a:rPr>
                            </m:ctrlPr>
                          </m:dPr>
                          <m:e>
                            <m:r>
                              <a:rPr lang="en-US" sz="3200" b="0" i="1" smtClean="0">
                                <a:solidFill>
                                  <a:srgbClr val="FF0000"/>
                                </a:solidFill>
                                <a:latin typeface="Cambria Math" charset="0"/>
                              </a:rPr>
                              <m:t>2</m:t>
                            </m:r>
                          </m:e>
                        </m:d>
                      </m:e>
                      <m:sub>
                        <m:r>
                          <a:rPr lang="en-US" sz="3200" b="0" i="1" smtClean="0">
                            <a:solidFill>
                              <a:srgbClr val="FF0000"/>
                            </a:solidFill>
                            <a:latin typeface="Cambria Math" charset="0"/>
                          </a:rPr>
                          <m:t>𝐿</m:t>
                        </m:r>
                      </m:sub>
                    </m:sSub>
                    <m:r>
                      <a:rPr lang="en-US" sz="3200" b="0" i="1" smtClean="0">
                        <a:solidFill>
                          <a:srgbClr val="FF0000"/>
                        </a:solidFill>
                        <a:latin typeface="Cambria Math" charset="0"/>
                      </a:rPr>
                      <m:t>⊕</m:t>
                    </m:r>
                    <m:r>
                      <a:rPr lang="en-US" sz="3200" b="0" i="1" smtClean="0">
                        <a:solidFill>
                          <a:srgbClr val="FF0000"/>
                        </a:solidFill>
                        <a:latin typeface="Cambria Math" charset="0"/>
                      </a:rPr>
                      <m:t>𝑠𝑢</m:t>
                    </m:r>
                    <m:sSub>
                      <m:sSubPr>
                        <m:ctrlPr>
                          <a:rPr lang="en-US" sz="3200" b="0" i="1" smtClean="0">
                            <a:solidFill>
                              <a:srgbClr val="FF0000"/>
                            </a:solidFill>
                            <a:latin typeface="Cambria Math"/>
                          </a:rPr>
                        </m:ctrlPr>
                      </m:sSubPr>
                      <m:e>
                        <m:d>
                          <m:dPr>
                            <m:ctrlPr>
                              <a:rPr lang="en-US" sz="3200" b="0" i="1" smtClean="0">
                                <a:solidFill>
                                  <a:srgbClr val="FF0000"/>
                                </a:solidFill>
                                <a:latin typeface="Cambria Math"/>
                              </a:rPr>
                            </m:ctrlPr>
                          </m:dPr>
                          <m:e>
                            <m:r>
                              <a:rPr lang="en-US" sz="3200" b="0" i="1" smtClean="0">
                                <a:solidFill>
                                  <a:srgbClr val="FF0000"/>
                                </a:solidFill>
                                <a:latin typeface="Cambria Math" charset="0"/>
                              </a:rPr>
                              <m:t>2</m:t>
                            </m:r>
                          </m:e>
                        </m:d>
                      </m:e>
                      <m:sub>
                        <m:r>
                          <a:rPr lang="en-US" sz="3200" b="0" i="1" smtClean="0">
                            <a:solidFill>
                              <a:srgbClr val="FF0000"/>
                            </a:solidFill>
                            <a:latin typeface="Cambria Math" charset="0"/>
                          </a:rPr>
                          <m:t>𝑅</m:t>
                        </m:r>
                      </m:sub>
                    </m:sSub>
                    <m:r>
                      <a:rPr lang="en-US" sz="3200" b="0" i="1" smtClean="0">
                        <a:solidFill>
                          <a:srgbClr val="FF0000"/>
                        </a:solidFill>
                        <a:latin typeface="Cambria Math" charset="0"/>
                      </a:rPr>
                      <m:t>  </m:t>
                    </m:r>
                  </m:oMath>
                </a14:m>
                <a:r>
                  <a:rPr lang="en-US" sz="3200" dirty="0" smtClean="0">
                    <a:solidFill>
                      <a:srgbClr val="FF0000"/>
                    </a:solidFill>
                  </a:rPr>
                  <a:t>current algebra. </a:t>
                </a:r>
                <a:endParaRPr lang="en-US" sz="3200"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28326" y="4435381"/>
                <a:ext cx="7874752" cy="584775"/>
              </a:xfrm>
              <a:prstGeom prst="rect">
                <a:avLst/>
              </a:prstGeom>
              <a:blipFill rotWithShape="0">
                <a:blip r:embed="rId3"/>
                <a:stretch>
                  <a:fillRect l="-1935"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0196" y="776686"/>
                <a:ext cx="9500830" cy="523220"/>
              </a:xfrm>
              <a:prstGeom prst="rect">
                <a:avLst/>
              </a:prstGeom>
              <a:noFill/>
            </p:spPr>
            <p:txBody>
              <a:bodyPr wrap="square" rtlCol="0">
                <a:spAutoFit/>
              </a:bodyPr>
              <a:lstStyle/>
              <a:p>
                <a:r>
                  <a:rPr lang="en-US" sz="2800" dirty="0" smtClean="0">
                    <a:solidFill>
                      <a:srgbClr val="C00000"/>
                    </a:solidFill>
                  </a:rPr>
                  <a:t>At R=1 we have a theory equivalent to the </a:t>
                </a:r>
                <a14:m>
                  <m:oMath xmlns:m="http://schemas.openxmlformats.org/officeDocument/2006/math">
                    <m:r>
                      <a:rPr lang="en-US" sz="2800" b="0" i="1" smtClean="0">
                        <a:solidFill>
                          <a:srgbClr val="C00000"/>
                        </a:solidFill>
                        <a:latin typeface="Cambria Math" charset="0"/>
                      </a:rPr>
                      <m:t>𝑆𝑈</m:t>
                    </m:r>
                    <m:sSub>
                      <m:sSubPr>
                        <m:ctrlPr>
                          <a:rPr lang="en-US" sz="2800" b="0" i="1" smtClean="0">
                            <a:solidFill>
                              <a:srgbClr val="C00000"/>
                            </a:solidFill>
                            <a:latin typeface="Cambria Math"/>
                          </a:rPr>
                        </m:ctrlPr>
                      </m:sSubPr>
                      <m:e>
                        <m:d>
                          <m:dPr>
                            <m:ctrlPr>
                              <a:rPr lang="en-US" sz="2800" b="0" i="1" smtClean="0">
                                <a:solidFill>
                                  <a:srgbClr val="C00000"/>
                                </a:solidFill>
                                <a:latin typeface="Cambria Math"/>
                              </a:rPr>
                            </m:ctrlPr>
                          </m:dPr>
                          <m:e>
                            <m:r>
                              <a:rPr lang="en-US" sz="2800" b="0" i="1" smtClean="0">
                                <a:solidFill>
                                  <a:srgbClr val="C00000"/>
                                </a:solidFill>
                                <a:latin typeface="Cambria Math" charset="0"/>
                              </a:rPr>
                              <m:t>2</m:t>
                            </m:r>
                          </m:e>
                        </m:d>
                      </m:e>
                      <m:sub>
                        <m:r>
                          <a:rPr lang="en-US" sz="2800" b="0" i="1" smtClean="0">
                            <a:solidFill>
                              <a:srgbClr val="C00000"/>
                            </a:solidFill>
                            <a:latin typeface="Cambria Math" charset="0"/>
                          </a:rPr>
                          <m:t>1</m:t>
                        </m:r>
                      </m:sub>
                    </m:sSub>
                    <m:r>
                      <a:rPr lang="en-US" sz="2800" b="0" i="1" smtClean="0">
                        <a:solidFill>
                          <a:srgbClr val="C00000"/>
                        </a:solidFill>
                        <a:latin typeface="Cambria Math" charset="0"/>
                      </a:rPr>
                      <m:t> </m:t>
                    </m:r>
                  </m:oMath>
                </a14:m>
                <a:r>
                  <a:rPr lang="en-US" sz="2800" dirty="0" smtClean="0">
                    <a:solidFill>
                      <a:srgbClr val="C00000"/>
                    </a:solidFill>
                  </a:rPr>
                  <a:t>WZW model </a:t>
                </a:r>
                <a:endParaRPr lang="en-US" sz="2800" dirty="0">
                  <a:solidFill>
                    <a:srgbClr val="C0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0196" y="776686"/>
                <a:ext cx="9500830" cy="523220"/>
              </a:xfrm>
              <a:prstGeom prst="rect">
                <a:avLst/>
              </a:prstGeom>
              <a:blipFill rotWithShape="0">
                <a:blip r:embed="rId4"/>
                <a:stretch>
                  <a:fillRect l="-1283" t="-10465" b="-32558"/>
                </a:stretch>
              </a:blipFill>
            </p:spPr>
            <p:txBody>
              <a:bodyPr/>
              <a:lstStyle/>
              <a:p>
                <a:r>
                  <a:rPr lang="en-US">
                    <a:noFill/>
                  </a:rPr>
                  <a:t> </a:t>
                </a:r>
              </a:p>
            </p:txBody>
          </p:sp>
        </mc:Fallback>
      </mc:AlternateContent>
      <p:sp>
        <p:nvSpPr>
          <p:cNvPr id="12" name="TextBox 11"/>
          <p:cNvSpPr txBox="1"/>
          <p:nvPr/>
        </p:nvSpPr>
        <p:spPr>
          <a:xfrm>
            <a:off x="76200" y="1418001"/>
            <a:ext cx="9601200" cy="523220"/>
          </a:xfrm>
          <a:prstGeom prst="rect">
            <a:avLst/>
          </a:prstGeom>
          <a:noFill/>
        </p:spPr>
        <p:txBody>
          <a:bodyPr wrap="square" rtlCol="0">
            <a:spAutoFit/>
          </a:bodyPr>
          <a:lstStyle/>
          <a:p>
            <a:r>
              <a:rPr lang="en-US" sz="2800" dirty="0" smtClean="0">
                <a:solidFill>
                  <a:srgbClr val="0033CC"/>
                </a:solidFill>
              </a:rPr>
              <a:t>(”</a:t>
            </a:r>
            <a:r>
              <a:rPr lang="en-US" sz="2800" dirty="0" err="1" smtClean="0">
                <a:solidFill>
                  <a:srgbClr val="0033CC"/>
                </a:solidFill>
              </a:rPr>
              <a:t>Nonabelian</a:t>
            </a:r>
            <a:r>
              <a:rPr lang="en-US" sz="2800" dirty="0" smtClean="0">
                <a:solidFill>
                  <a:srgbClr val="0033CC"/>
                </a:solidFill>
              </a:rPr>
              <a:t> </a:t>
            </a:r>
            <a:r>
              <a:rPr lang="en-US" sz="2800" dirty="0" err="1" smtClean="0">
                <a:solidFill>
                  <a:srgbClr val="0033CC"/>
                </a:solidFill>
              </a:rPr>
              <a:t>bosonization</a:t>
            </a:r>
            <a:r>
              <a:rPr lang="en-US" sz="2800" dirty="0" smtClean="0">
                <a:solidFill>
                  <a:srgbClr val="0033CC"/>
                </a:solidFill>
              </a:rPr>
              <a:t>”   or “</a:t>
            </a:r>
            <a:r>
              <a:rPr lang="en-US" sz="2800" dirty="0" err="1" smtClean="0">
                <a:solidFill>
                  <a:srgbClr val="0033CC"/>
                </a:solidFill>
              </a:rPr>
              <a:t>Frenkel</a:t>
            </a:r>
            <a:r>
              <a:rPr lang="en-US" sz="2800" dirty="0" smtClean="0">
                <a:solidFill>
                  <a:srgbClr val="0033CC"/>
                </a:solidFill>
              </a:rPr>
              <a:t>-</a:t>
            </a:r>
            <a:r>
              <a:rPr lang="en-US" sz="2800" dirty="0" err="1" smtClean="0">
                <a:solidFill>
                  <a:srgbClr val="0033CC"/>
                </a:solidFill>
              </a:rPr>
              <a:t>Kac</a:t>
            </a:r>
            <a:r>
              <a:rPr lang="en-US" sz="2800" dirty="0" smtClean="0">
                <a:solidFill>
                  <a:srgbClr val="0033CC"/>
                </a:solidFill>
              </a:rPr>
              <a:t>-Segal </a:t>
            </a:r>
            <a:r>
              <a:rPr lang="en-US" sz="2800" dirty="0" err="1" smtClean="0">
                <a:solidFill>
                  <a:srgbClr val="0033CC"/>
                </a:solidFill>
              </a:rPr>
              <a:t>cnstn</a:t>
            </a:r>
            <a:r>
              <a:rPr lang="en-US" sz="2800" dirty="0" smtClean="0">
                <a:solidFill>
                  <a:srgbClr val="0033CC"/>
                </a:solidFill>
              </a:rPr>
              <a:t>” )</a:t>
            </a:r>
            <a:endParaRPr lang="en-US" sz="2800" dirty="0">
              <a:solidFill>
                <a:srgbClr val="0033CC"/>
              </a:solidFill>
            </a:endParaRPr>
          </a:p>
        </p:txBody>
      </p:sp>
      <mc:AlternateContent xmlns:mc="http://schemas.openxmlformats.org/markup-compatibility/2006" xmlns:a14="http://schemas.microsoft.com/office/drawing/2010/main">
        <mc:Choice Requires="a14">
          <p:sp>
            <p:nvSpPr>
              <p:cNvPr id="13" name="TextBox 12"/>
              <p:cNvSpPr txBox="1"/>
              <p:nvPr/>
            </p:nvSpPr>
            <p:spPr>
              <a:xfrm>
                <a:off x="1038407" y="5128248"/>
                <a:ext cx="8029819" cy="584775"/>
              </a:xfrm>
              <a:prstGeom prst="rect">
                <a:avLst/>
              </a:prstGeom>
              <a:noFill/>
            </p:spPr>
            <p:txBody>
              <a:bodyPr wrap="square" rtlCol="0">
                <a:spAutoFit/>
              </a:bodyPr>
              <a:lstStyle/>
              <a:p>
                <a:r>
                  <a:rPr lang="en-US" sz="3200" dirty="0" smtClean="0">
                    <a:solidFill>
                      <a:srgbClr val="00B050"/>
                    </a:solidFill>
                  </a:rPr>
                  <a:t>Crystal symmetry is </a:t>
                </a:r>
                <a14:m>
                  <m:oMath xmlns:m="http://schemas.openxmlformats.org/officeDocument/2006/math">
                    <m:sSub>
                      <m:sSubPr>
                        <m:ctrlPr>
                          <a:rPr lang="en-US" sz="3200" b="0" i="1" smtClean="0">
                            <a:solidFill>
                              <a:srgbClr val="00B050"/>
                            </a:solidFill>
                            <a:latin typeface="Cambria Math"/>
                          </a:rPr>
                        </m:ctrlPr>
                      </m:sSubPr>
                      <m:e>
                        <m:r>
                          <a:rPr lang="en-US" sz="3200" b="0" i="1" smtClean="0">
                            <a:solidFill>
                              <a:srgbClr val="00B050"/>
                            </a:solidFill>
                            <a:latin typeface="Cambria Math" charset="0"/>
                          </a:rPr>
                          <m:t>𝑂</m:t>
                        </m:r>
                      </m:e>
                      <m:sub>
                        <m:r>
                          <a:rPr lang="en-US" sz="3200" b="0" i="1" smtClean="0">
                            <a:solidFill>
                              <a:srgbClr val="00B050"/>
                            </a:solidFill>
                            <a:latin typeface="Cambria Math" charset="0"/>
                          </a:rPr>
                          <m:t>ℤ</m:t>
                        </m:r>
                      </m:sub>
                    </m:sSub>
                    <m:d>
                      <m:dPr>
                        <m:ctrlPr>
                          <a:rPr lang="en-US" sz="3200" b="0" i="1" smtClean="0">
                            <a:solidFill>
                              <a:srgbClr val="00B050"/>
                            </a:solidFill>
                            <a:latin typeface="Cambria Math"/>
                          </a:rPr>
                        </m:ctrlPr>
                      </m:dPr>
                      <m:e>
                        <m:r>
                          <a:rPr lang="en-US" sz="3200" b="0" i="1" smtClean="0">
                            <a:solidFill>
                              <a:srgbClr val="00B050"/>
                            </a:solidFill>
                            <a:latin typeface="Cambria Math" charset="0"/>
                          </a:rPr>
                          <m:t>1,1</m:t>
                        </m:r>
                      </m:e>
                    </m:d>
                    <m:r>
                      <a:rPr lang="en-US" sz="3200" b="0" i="1" smtClean="0">
                        <a:solidFill>
                          <a:srgbClr val="00B050"/>
                        </a:solidFill>
                        <a:latin typeface="Cambria Math" charset="0"/>
                      </a:rPr>
                      <m:t>≅</m:t>
                    </m:r>
                    <m:sSub>
                      <m:sSubPr>
                        <m:ctrlPr>
                          <a:rPr lang="en-US" sz="3200" b="0" i="1" smtClean="0">
                            <a:solidFill>
                              <a:srgbClr val="00B050"/>
                            </a:solidFill>
                            <a:latin typeface="Cambria Math"/>
                          </a:rPr>
                        </m:ctrlPr>
                      </m:sSubPr>
                      <m:e>
                        <m:r>
                          <a:rPr lang="en-US" sz="3200" b="0" i="1" smtClean="0">
                            <a:solidFill>
                              <a:srgbClr val="00B050"/>
                            </a:solidFill>
                            <a:latin typeface="Cambria Math" charset="0"/>
                          </a:rPr>
                          <m:t>ℤ</m:t>
                        </m:r>
                      </m:e>
                      <m:sub>
                        <m:r>
                          <a:rPr lang="en-US" sz="3200" b="0" i="1" smtClean="0">
                            <a:solidFill>
                              <a:srgbClr val="00B050"/>
                            </a:solidFill>
                            <a:latin typeface="Cambria Math" charset="0"/>
                          </a:rPr>
                          <m:t>2</m:t>
                        </m:r>
                      </m:sub>
                    </m:sSub>
                    <m:r>
                      <a:rPr lang="en-US" sz="3200" b="0" i="1" smtClean="0">
                        <a:solidFill>
                          <a:srgbClr val="00B050"/>
                        </a:solidFill>
                        <a:latin typeface="Cambria Math" charset="0"/>
                      </a:rPr>
                      <m:t>×</m:t>
                    </m:r>
                    <m:sSub>
                      <m:sSubPr>
                        <m:ctrlPr>
                          <a:rPr lang="en-US" sz="3200" b="0" i="1" smtClean="0">
                            <a:solidFill>
                              <a:srgbClr val="00B050"/>
                            </a:solidFill>
                            <a:latin typeface="Cambria Math"/>
                          </a:rPr>
                        </m:ctrlPr>
                      </m:sSubPr>
                      <m:e>
                        <m:r>
                          <a:rPr lang="en-US" sz="3200" b="0" i="1" smtClean="0">
                            <a:solidFill>
                              <a:srgbClr val="00B050"/>
                            </a:solidFill>
                            <a:latin typeface="Cambria Math" charset="0"/>
                          </a:rPr>
                          <m:t>ℤ</m:t>
                        </m:r>
                      </m:e>
                      <m:sub>
                        <m:r>
                          <a:rPr lang="en-US" sz="3200" b="0" i="1" smtClean="0">
                            <a:solidFill>
                              <a:srgbClr val="00B050"/>
                            </a:solidFill>
                            <a:latin typeface="Cambria Math" charset="0"/>
                          </a:rPr>
                          <m:t>2</m:t>
                        </m:r>
                      </m:sub>
                    </m:sSub>
                  </m:oMath>
                </a14:m>
                <a:r>
                  <a:rPr lang="en-US" sz="3200" dirty="0" smtClean="0">
                    <a:solidFill>
                      <a:srgbClr val="00B050"/>
                    </a:solidFill>
                  </a:rPr>
                  <a:t> . </a:t>
                </a:r>
                <a:endParaRPr lang="en-US" sz="3200" dirty="0">
                  <a:solidFill>
                    <a:srgbClr val="00B05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038407" y="5128248"/>
                <a:ext cx="8029819" cy="584775"/>
              </a:xfrm>
              <a:prstGeom prst="rect">
                <a:avLst/>
              </a:prstGeom>
              <a:blipFill rotWithShape="0">
                <a:blip r:embed="rId5"/>
                <a:stretch>
                  <a:fillRect l="-1897"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09600" y="3071623"/>
                <a:ext cx="7778698" cy="12366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3600" b="0" i="1" smtClean="0">
                              <a:solidFill>
                                <a:srgbClr val="0070C0"/>
                              </a:solidFill>
                              <a:latin typeface="Cambria Math"/>
                            </a:rPr>
                          </m:ctrlPr>
                        </m:sSupPr>
                        <m:e>
                          <m:acc>
                            <m:accPr>
                              <m:chr m:val="̃"/>
                              <m:ctrlPr>
                                <a:rPr lang="en-US" sz="3600" b="0" i="1" smtClean="0">
                                  <a:solidFill>
                                    <a:srgbClr val="0070C0"/>
                                  </a:solidFill>
                                  <a:latin typeface="Cambria Math"/>
                                </a:rPr>
                              </m:ctrlPr>
                            </m:accPr>
                            <m:e>
                              <m:r>
                                <a:rPr lang="en-US" sz="3600" b="0" i="1" smtClean="0">
                                  <a:solidFill>
                                    <a:srgbClr val="0070C0"/>
                                  </a:solidFill>
                                  <a:latin typeface="Cambria Math" charset="0"/>
                                </a:rPr>
                                <m:t>𝐽</m:t>
                              </m:r>
                            </m:e>
                          </m:acc>
                        </m:e>
                        <m:sup>
                          <m:r>
                            <a:rPr lang="en-US" sz="3600" b="0" i="1" smtClean="0">
                              <a:solidFill>
                                <a:srgbClr val="0070C0"/>
                              </a:solidFill>
                              <a:latin typeface="Cambria Math" charset="0"/>
                            </a:rPr>
                            <m:t>3</m:t>
                          </m:r>
                        </m:sup>
                      </m:sSup>
                      <m:d>
                        <m:dPr>
                          <m:ctrlPr>
                            <a:rPr lang="en-US" sz="3600" b="0" i="1" smtClean="0">
                              <a:solidFill>
                                <a:srgbClr val="0070C0"/>
                              </a:solidFill>
                              <a:latin typeface="Cambria Math"/>
                            </a:rPr>
                          </m:ctrlPr>
                        </m:dPr>
                        <m:e>
                          <m:acc>
                            <m:accPr>
                              <m:chr m:val="̃"/>
                              <m:ctrlPr>
                                <a:rPr lang="en-US" sz="3600" b="0" i="1" smtClean="0">
                                  <a:solidFill>
                                    <a:srgbClr val="0070C0"/>
                                  </a:solidFill>
                                  <a:latin typeface="Cambria Math"/>
                                </a:rPr>
                              </m:ctrlPr>
                            </m:accPr>
                            <m:e>
                              <m:r>
                                <a:rPr lang="en-US" sz="3600" b="0" i="1" smtClean="0">
                                  <a:solidFill>
                                    <a:srgbClr val="0070C0"/>
                                  </a:solidFill>
                                  <a:latin typeface="Cambria Math" charset="0"/>
                                </a:rPr>
                                <m:t>𝑧</m:t>
                              </m:r>
                            </m:e>
                          </m:acc>
                        </m:e>
                      </m:d>
                      <m:r>
                        <a:rPr lang="en-US" sz="3600" b="0" i="1" smtClean="0">
                          <a:solidFill>
                            <a:srgbClr val="0070C0"/>
                          </a:solidFill>
                          <a:latin typeface="Cambria Math" charset="0"/>
                        </a:rPr>
                        <m:t>=</m:t>
                      </m:r>
                      <m:f>
                        <m:fPr>
                          <m:ctrlPr>
                            <a:rPr lang="en-US" sz="3600" b="0" i="1" smtClean="0">
                              <a:solidFill>
                                <a:srgbClr val="0070C0"/>
                              </a:solidFill>
                              <a:latin typeface="Cambria Math"/>
                            </a:rPr>
                          </m:ctrlPr>
                        </m:fPr>
                        <m:num>
                          <m:r>
                            <a:rPr lang="en-US" sz="3600" b="0" i="1" smtClean="0">
                              <a:solidFill>
                                <a:srgbClr val="0070C0"/>
                              </a:solidFill>
                              <a:latin typeface="Cambria Math" charset="0"/>
                            </a:rPr>
                            <m:t>1</m:t>
                          </m:r>
                        </m:num>
                        <m:den>
                          <m:rad>
                            <m:radPr>
                              <m:degHide m:val="on"/>
                              <m:ctrlPr>
                                <a:rPr lang="en-US" sz="3600" b="0" i="1" smtClean="0">
                                  <a:solidFill>
                                    <a:srgbClr val="0070C0"/>
                                  </a:solidFill>
                                  <a:latin typeface="Cambria Math"/>
                                </a:rPr>
                              </m:ctrlPr>
                            </m:radPr>
                            <m:deg/>
                            <m:e>
                              <m:r>
                                <a:rPr lang="en-US" sz="3600" b="0" i="1" smtClean="0">
                                  <a:solidFill>
                                    <a:srgbClr val="0070C0"/>
                                  </a:solidFill>
                                  <a:latin typeface="Cambria Math" charset="0"/>
                                </a:rPr>
                                <m:t>2</m:t>
                              </m:r>
                            </m:e>
                          </m:rad>
                        </m:den>
                      </m:f>
                      <m:r>
                        <a:rPr lang="en-US" sz="3600" b="0" i="1" smtClean="0">
                          <a:solidFill>
                            <a:srgbClr val="0070C0"/>
                          </a:solidFill>
                          <a:latin typeface="Cambria Math" charset="0"/>
                        </a:rPr>
                        <m:t>𝜕</m:t>
                      </m:r>
                      <m:acc>
                        <m:accPr>
                          <m:chr m:val="̃"/>
                          <m:ctrlPr>
                            <a:rPr lang="en-US" sz="3600" b="0" i="1" smtClean="0">
                              <a:solidFill>
                                <a:srgbClr val="0070C0"/>
                              </a:solidFill>
                              <a:latin typeface="Cambria Math"/>
                            </a:rPr>
                          </m:ctrlPr>
                        </m:accPr>
                        <m:e>
                          <m:r>
                            <a:rPr lang="en-US" sz="3600" b="0" i="1" smtClean="0">
                              <a:solidFill>
                                <a:srgbClr val="0070C0"/>
                              </a:solidFill>
                              <a:latin typeface="Cambria Math" charset="0"/>
                            </a:rPr>
                            <m:t>𝑥</m:t>
                          </m:r>
                        </m:e>
                      </m:acc>
                      <m:d>
                        <m:dPr>
                          <m:ctrlPr>
                            <a:rPr lang="en-US" sz="3600" b="0" i="1" smtClean="0">
                              <a:solidFill>
                                <a:srgbClr val="0070C0"/>
                              </a:solidFill>
                              <a:latin typeface="Cambria Math"/>
                            </a:rPr>
                          </m:ctrlPr>
                        </m:dPr>
                        <m:e>
                          <m:acc>
                            <m:accPr>
                              <m:chr m:val="̃"/>
                              <m:ctrlPr>
                                <a:rPr lang="en-US" sz="3600" b="0" i="1" smtClean="0">
                                  <a:solidFill>
                                    <a:srgbClr val="0070C0"/>
                                  </a:solidFill>
                                  <a:latin typeface="Cambria Math"/>
                                </a:rPr>
                              </m:ctrlPr>
                            </m:accPr>
                            <m:e>
                              <m:r>
                                <a:rPr lang="en-US" sz="3600" b="0" i="1" smtClean="0">
                                  <a:solidFill>
                                    <a:srgbClr val="0070C0"/>
                                  </a:solidFill>
                                  <a:latin typeface="Cambria Math" charset="0"/>
                                </a:rPr>
                                <m:t>𝑧</m:t>
                              </m:r>
                            </m:e>
                          </m:acc>
                        </m:e>
                      </m:d>
                      <m:r>
                        <a:rPr lang="en-US" sz="3600" b="0" i="1" smtClean="0">
                          <a:solidFill>
                            <a:srgbClr val="0070C0"/>
                          </a:solidFill>
                          <a:latin typeface="Cambria Math" charset="0"/>
                        </a:rPr>
                        <m:t> ,</m:t>
                      </m:r>
                      <m:sSup>
                        <m:sSupPr>
                          <m:ctrlPr>
                            <a:rPr lang="en-US" sz="3600" b="0" i="1" smtClean="0">
                              <a:solidFill>
                                <a:srgbClr val="0070C0"/>
                              </a:solidFill>
                              <a:latin typeface="Cambria Math"/>
                            </a:rPr>
                          </m:ctrlPr>
                        </m:sSupPr>
                        <m:e>
                          <m:acc>
                            <m:accPr>
                              <m:chr m:val="̃"/>
                              <m:ctrlPr>
                                <a:rPr lang="en-US" sz="3600" b="0" i="1" smtClean="0">
                                  <a:solidFill>
                                    <a:srgbClr val="0070C0"/>
                                  </a:solidFill>
                                  <a:latin typeface="Cambria Math"/>
                                </a:rPr>
                              </m:ctrlPr>
                            </m:accPr>
                            <m:e>
                              <m:r>
                                <a:rPr lang="en-US" sz="3600" b="0" i="1" smtClean="0">
                                  <a:solidFill>
                                    <a:srgbClr val="0070C0"/>
                                  </a:solidFill>
                                  <a:latin typeface="Cambria Math" charset="0"/>
                                </a:rPr>
                                <m:t>𝐽</m:t>
                              </m:r>
                            </m:e>
                          </m:acc>
                        </m:e>
                        <m:sup>
                          <m:r>
                            <a:rPr lang="en-US" sz="3600" b="0" i="1" smtClean="0">
                              <a:solidFill>
                                <a:srgbClr val="0070C0"/>
                              </a:solidFill>
                              <a:latin typeface="Cambria Math" charset="0"/>
                            </a:rPr>
                            <m:t>±</m:t>
                          </m:r>
                        </m:sup>
                      </m:sSup>
                      <m:d>
                        <m:dPr>
                          <m:ctrlPr>
                            <a:rPr lang="en-US" sz="3600" b="0" i="1" smtClean="0">
                              <a:solidFill>
                                <a:srgbClr val="0070C0"/>
                              </a:solidFill>
                              <a:latin typeface="Cambria Math"/>
                            </a:rPr>
                          </m:ctrlPr>
                        </m:dPr>
                        <m:e>
                          <m:acc>
                            <m:accPr>
                              <m:chr m:val="̃"/>
                              <m:ctrlPr>
                                <a:rPr lang="en-US" sz="3600" b="0" i="1" smtClean="0">
                                  <a:solidFill>
                                    <a:srgbClr val="0070C0"/>
                                  </a:solidFill>
                                  <a:latin typeface="Cambria Math"/>
                                </a:rPr>
                              </m:ctrlPr>
                            </m:accPr>
                            <m:e>
                              <m:r>
                                <a:rPr lang="en-US" sz="3600" b="0" i="1" smtClean="0">
                                  <a:solidFill>
                                    <a:srgbClr val="0070C0"/>
                                  </a:solidFill>
                                  <a:latin typeface="Cambria Math" charset="0"/>
                                </a:rPr>
                                <m:t>𝑧</m:t>
                              </m:r>
                            </m:e>
                          </m:acc>
                        </m:e>
                      </m:d>
                      <m:r>
                        <a:rPr lang="en-US" sz="3600" b="0" i="1" smtClean="0">
                          <a:solidFill>
                            <a:srgbClr val="0070C0"/>
                          </a:solidFill>
                          <a:latin typeface="Cambria Math" charset="0"/>
                        </a:rPr>
                        <m:t>=</m:t>
                      </m:r>
                      <m:sSup>
                        <m:sSupPr>
                          <m:ctrlPr>
                            <a:rPr lang="en-US" sz="3600" b="0" i="1" smtClean="0">
                              <a:solidFill>
                                <a:srgbClr val="0070C0"/>
                              </a:solidFill>
                              <a:latin typeface="Cambria Math"/>
                            </a:rPr>
                          </m:ctrlPr>
                        </m:sSupPr>
                        <m:e>
                          <m:r>
                            <a:rPr lang="en-US" sz="3600" b="0" i="1" smtClean="0">
                              <a:solidFill>
                                <a:srgbClr val="0070C0"/>
                              </a:solidFill>
                              <a:latin typeface="Cambria Math" charset="0"/>
                            </a:rPr>
                            <m:t>𝑒</m:t>
                          </m:r>
                        </m:e>
                        <m:sup>
                          <m:r>
                            <a:rPr lang="en-US" sz="3600" b="0" i="1" smtClean="0">
                              <a:solidFill>
                                <a:srgbClr val="0070C0"/>
                              </a:solidFill>
                              <a:latin typeface="Cambria Math" charset="0"/>
                            </a:rPr>
                            <m:t>±</m:t>
                          </m:r>
                          <m:r>
                            <a:rPr lang="en-US" sz="3600" b="0" i="1" smtClean="0">
                              <a:solidFill>
                                <a:srgbClr val="0070C0"/>
                              </a:solidFill>
                              <a:latin typeface="Cambria Math" charset="0"/>
                            </a:rPr>
                            <m:t>𝑖</m:t>
                          </m:r>
                          <m:rad>
                            <m:radPr>
                              <m:degHide m:val="on"/>
                              <m:ctrlPr>
                                <a:rPr lang="en-US" sz="3600" b="0" i="1" smtClean="0">
                                  <a:solidFill>
                                    <a:srgbClr val="0070C0"/>
                                  </a:solidFill>
                                  <a:latin typeface="Cambria Math"/>
                                </a:rPr>
                              </m:ctrlPr>
                            </m:radPr>
                            <m:deg/>
                            <m:e>
                              <m:r>
                                <a:rPr lang="en-US" sz="3600" b="0" i="1" smtClean="0">
                                  <a:solidFill>
                                    <a:srgbClr val="0070C0"/>
                                  </a:solidFill>
                                  <a:latin typeface="Cambria Math" charset="0"/>
                                </a:rPr>
                                <m:t>2</m:t>
                              </m:r>
                            </m:e>
                          </m:rad>
                          <m:acc>
                            <m:accPr>
                              <m:chr m:val="̃"/>
                              <m:ctrlPr>
                                <a:rPr lang="en-US" sz="3600" b="0" i="1" smtClean="0">
                                  <a:solidFill>
                                    <a:srgbClr val="0070C0"/>
                                  </a:solidFill>
                                  <a:latin typeface="Cambria Math"/>
                                </a:rPr>
                              </m:ctrlPr>
                            </m:accPr>
                            <m:e>
                              <m:r>
                                <a:rPr lang="en-US" sz="3600" b="0" i="1" smtClean="0">
                                  <a:solidFill>
                                    <a:srgbClr val="0070C0"/>
                                  </a:solidFill>
                                  <a:latin typeface="Cambria Math" charset="0"/>
                                </a:rPr>
                                <m:t>𝑥</m:t>
                              </m:r>
                            </m:e>
                          </m:acc>
                        </m:sup>
                      </m:sSup>
                      <m:d>
                        <m:dPr>
                          <m:ctrlPr>
                            <a:rPr lang="en-US" sz="3600" b="0" i="1" smtClean="0">
                              <a:solidFill>
                                <a:srgbClr val="0070C0"/>
                              </a:solidFill>
                              <a:latin typeface="Cambria Math"/>
                            </a:rPr>
                          </m:ctrlPr>
                        </m:dPr>
                        <m:e>
                          <m:acc>
                            <m:accPr>
                              <m:chr m:val="̃"/>
                              <m:ctrlPr>
                                <a:rPr lang="en-US" sz="3600" b="0" i="1" smtClean="0">
                                  <a:solidFill>
                                    <a:srgbClr val="0070C0"/>
                                  </a:solidFill>
                                  <a:latin typeface="Cambria Math"/>
                                </a:rPr>
                              </m:ctrlPr>
                            </m:accPr>
                            <m:e>
                              <m:r>
                                <a:rPr lang="en-US" sz="3600" b="0" i="1" smtClean="0">
                                  <a:solidFill>
                                    <a:srgbClr val="0070C0"/>
                                  </a:solidFill>
                                  <a:latin typeface="Cambria Math" charset="0"/>
                                </a:rPr>
                                <m:t>𝑧</m:t>
                              </m:r>
                            </m:e>
                          </m:acc>
                        </m:e>
                      </m:d>
                    </m:oMath>
                  </m:oMathPara>
                </a14:m>
                <a:endParaRPr lang="en-US" sz="3600" dirty="0">
                  <a:solidFill>
                    <a:srgbClr val="0070C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09600" y="3071623"/>
                <a:ext cx="7778698" cy="123668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785719" y="1930950"/>
                <a:ext cx="7315200" cy="12366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3600" b="0" i="1" smtClean="0">
                              <a:solidFill>
                                <a:srgbClr val="0033CC"/>
                              </a:solidFill>
                              <a:latin typeface="Cambria Math"/>
                            </a:rPr>
                          </m:ctrlPr>
                        </m:sSupPr>
                        <m:e>
                          <m:r>
                            <a:rPr lang="en-US" sz="3600" b="0" i="1" smtClean="0">
                              <a:solidFill>
                                <a:srgbClr val="0033CC"/>
                              </a:solidFill>
                              <a:latin typeface="Cambria Math" charset="0"/>
                            </a:rPr>
                            <m:t>𝐽</m:t>
                          </m:r>
                        </m:e>
                        <m:sup>
                          <m:r>
                            <a:rPr lang="en-US" sz="3600" b="0" i="1" smtClean="0">
                              <a:solidFill>
                                <a:srgbClr val="0033CC"/>
                              </a:solidFill>
                              <a:latin typeface="Cambria Math" charset="0"/>
                            </a:rPr>
                            <m:t>3</m:t>
                          </m:r>
                        </m:sup>
                      </m:sSup>
                      <m:d>
                        <m:dPr>
                          <m:ctrlPr>
                            <a:rPr lang="en-US" sz="3600" b="0" i="1" smtClean="0">
                              <a:solidFill>
                                <a:srgbClr val="0033CC"/>
                              </a:solidFill>
                              <a:latin typeface="Cambria Math"/>
                            </a:rPr>
                          </m:ctrlPr>
                        </m:dPr>
                        <m:e>
                          <m:r>
                            <a:rPr lang="en-US" sz="3600" b="0" i="1" smtClean="0">
                              <a:solidFill>
                                <a:srgbClr val="0033CC"/>
                              </a:solidFill>
                              <a:latin typeface="Cambria Math" charset="0"/>
                            </a:rPr>
                            <m:t>𝑧</m:t>
                          </m:r>
                        </m:e>
                      </m:d>
                      <m:r>
                        <a:rPr lang="en-US" sz="3600" b="0" i="1" smtClean="0">
                          <a:solidFill>
                            <a:srgbClr val="0033CC"/>
                          </a:solidFill>
                          <a:latin typeface="Cambria Math" charset="0"/>
                        </a:rPr>
                        <m:t>=</m:t>
                      </m:r>
                      <m:f>
                        <m:fPr>
                          <m:ctrlPr>
                            <a:rPr lang="en-US" sz="3600" b="0" i="1" smtClean="0">
                              <a:solidFill>
                                <a:srgbClr val="0033CC"/>
                              </a:solidFill>
                              <a:latin typeface="Cambria Math"/>
                            </a:rPr>
                          </m:ctrlPr>
                        </m:fPr>
                        <m:num>
                          <m:r>
                            <a:rPr lang="en-US" sz="3600" b="0" i="1" smtClean="0">
                              <a:solidFill>
                                <a:srgbClr val="0033CC"/>
                              </a:solidFill>
                              <a:latin typeface="Cambria Math" charset="0"/>
                            </a:rPr>
                            <m:t>1</m:t>
                          </m:r>
                        </m:num>
                        <m:den>
                          <m:rad>
                            <m:radPr>
                              <m:degHide m:val="on"/>
                              <m:ctrlPr>
                                <a:rPr lang="en-US" sz="3600" b="0" i="1" smtClean="0">
                                  <a:solidFill>
                                    <a:srgbClr val="0033CC"/>
                                  </a:solidFill>
                                  <a:latin typeface="Cambria Math"/>
                                </a:rPr>
                              </m:ctrlPr>
                            </m:radPr>
                            <m:deg/>
                            <m:e>
                              <m:r>
                                <a:rPr lang="en-US" sz="3600" b="0" i="1" smtClean="0">
                                  <a:solidFill>
                                    <a:srgbClr val="0033CC"/>
                                  </a:solidFill>
                                  <a:latin typeface="Cambria Math" charset="0"/>
                                </a:rPr>
                                <m:t>2</m:t>
                              </m:r>
                            </m:e>
                          </m:rad>
                        </m:den>
                      </m:f>
                      <m:r>
                        <a:rPr lang="en-US" sz="3600" b="0" i="1" smtClean="0">
                          <a:solidFill>
                            <a:srgbClr val="0033CC"/>
                          </a:solidFill>
                          <a:latin typeface="Cambria Math" charset="0"/>
                        </a:rPr>
                        <m:t>𝜕</m:t>
                      </m:r>
                      <m:r>
                        <a:rPr lang="en-US" sz="3600" b="0" i="1" smtClean="0">
                          <a:solidFill>
                            <a:srgbClr val="0033CC"/>
                          </a:solidFill>
                          <a:latin typeface="Cambria Math" charset="0"/>
                        </a:rPr>
                        <m:t>𝑥</m:t>
                      </m:r>
                      <m:d>
                        <m:dPr>
                          <m:ctrlPr>
                            <a:rPr lang="en-US" sz="3600" b="0" i="1" smtClean="0">
                              <a:solidFill>
                                <a:srgbClr val="0033CC"/>
                              </a:solidFill>
                              <a:latin typeface="Cambria Math"/>
                            </a:rPr>
                          </m:ctrlPr>
                        </m:dPr>
                        <m:e>
                          <m:r>
                            <a:rPr lang="en-US" sz="3600" b="0" i="1" smtClean="0">
                              <a:solidFill>
                                <a:srgbClr val="0033CC"/>
                              </a:solidFill>
                              <a:latin typeface="Cambria Math" charset="0"/>
                            </a:rPr>
                            <m:t>𝑧</m:t>
                          </m:r>
                        </m:e>
                      </m:d>
                      <m:r>
                        <a:rPr lang="en-US" sz="3600" b="0" i="1" smtClean="0">
                          <a:solidFill>
                            <a:srgbClr val="0033CC"/>
                          </a:solidFill>
                          <a:latin typeface="Cambria Math" charset="0"/>
                        </a:rPr>
                        <m:t>, </m:t>
                      </m:r>
                      <m:sSup>
                        <m:sSupPr>
                          <m:ctrlPr>
                            <a:rPr lang="en-US" sz="3600" b="0" i="1" smtClean="0">
                              <a:solidFill>
                                <a:srgbClr val="0033CC"/>
                              </a:solidFill>
                              <a:latin typeface="Cambria Math"/>
                            </a:rPr>
                          </m:ctrlPr>
                        </m:sSupPr>
                        <m:e>
                          <m:r>
                            <a:rPr lang="en-US" sz="3600" b="0" i="1" smtClean="0">
                              <a:solidFill>
                                <a:srgbClr val="0033CC"/>
                              </a:solidFill>
                              <a:latin typeface="Cambria Math" charset="0"/>
                            </a:rPr>
                            <m:t>𝐽</m:t>
                          </m:r>
                        </m:e>
                        <m:sup>
                          <m:r>
                            <a:rPr lang="en-US" sz="3600" b="0" i="1" smtClean="0">
                              <a:solidFill>
                                <a:srgbClr val="0033CC"/>
                              </a:solidFill>
                              <a:latin typeface="Cambria Math" charset="0"/>
                            </a:rPr>
                            <m:t>±</m:t>
                          </m:r>
                        </m:sup>
                      </m:sSup>
                      <m:d>
                        <m:dPr>
                          <m:ctrlPr>
                            <a:rPr lang="en-US" sz="3600" b="0" i="1" smtClean="0">
                              <a:solidFill>
                                <a:srgbClr val="0033CC"/>
                              </a:solidFill>
                              <a:latin typeface="Cambria Math"/>
                            </a:rPr>
                          </m:ctrlPr>
                        </m:dPr>
                        <m:e>
                          <m:r>
                            <a:rPr lang="en-US" sz="3600" b="0" i="1" smtClean="0">
                              <a:solidFill>
                                <a:srgbClr val="0033CC"/>
                              </a:solidFill>
                              <a:latin typeface="Cambria Math" charset="0"/>
                            </a:rPr>
                            <m:t>𝑧</m:t>
                          </m:r>
                        </m:e>
                      </m:d>
                      <m:r>
                        <a:rPr lang="en-US" sz="3600" b="0" i="1" smtClean="0">
                          <a:solidFill>
                            <a:srgbClr val="0033CC"/>
                          </a:solidFill>
                          <a:latin typeface="Cambria Math" charset="0"/>
                        </a:rPr>
                        <m:t>=</m:t>
                      </m:r>
                      <m:sSup>
                        <m:sSupPr>
                          <m:ctrlPr>
                            <a:rPr lang="en-US" sz="3600" b="0" i="1" smtClean="0">
                              <a:solidFill>
                                <a:srgbClr val="0033CC"/>
                              </a:solidFill>
                              <a:latin typeface="Cambria Math"/>
                            </a:rPr>
                          </m:ctrlPr>
                        </m:sSupPr>
                        <m:e>
                          <m:r>
                            <a:rPr lang="en-US" sz="3600" b="0" i="1" smtClean="0">
                              <a:solidFill>
                                <a:srgbClr val="0033CC"/>
                              </a:solidFill>
                              <a:latin typeface="Cambria Math" charset="0"/>
                            </a:rPr>
                            <m:t>𝑒</m:t>
                          </m:r>
                        </m:e>
                        <m:sup>
                          <m:r>
                            <a:rPr lang="en-US" sz="3600" b="0" i="1" smtClean="0">
                              <a:solidFill>
                                <a:srgbClr val="0033CC"/>
                              </a:solidFill>
                              <a:latin typeface="Cambria Math" charset="0"/>
                            </a:rPr>
                            <m:t>±</m:t>
                          </m:r>
                          <m:r>
                            <a:rPr lang="en-US" sz="3600" b="0" i="1" smtClean="0">
                              <a:solidFill>
                                <a:srgbClr val="0033CC"/>
                              </a:solidFill>
                              <a:latin typeface="Cambria Math" charset="0"/>
                            </a:rPr>
                            <m:t>𝑖</m:t>
                          </m:r>
                          <m:r>
                            <a:rPr lang="en-US" sz="3600" b="0" i="1" smtClean="0">
                              <a:solidFill>
                                <a:srgbClr val="0033CC"/>
                              </a:solidFill>
                              <a:latin typeface="Cambria Math" charset="0"/>
                            </a:rPr>
                            <m:t> </m:t>
                          </m:r>
                          <m:rad>
                            <m:radPr>
                              <m:degHide m:val="on"/>
                              <m:ctrlPr>
                                <a:rPr lang="en-US" sz="3600" b="0" i="1" smtClean="0">
                                  <a:solidFill>
                                    <a:srgbClr val="0033CC"/>
                                  </a:solidFill>
                                  <a:latin typeface="Cambria Math"/>
                                </a:rPr>
                              </m:ctrlPr>
                            </m:radPr>
                            <m:deg/>
                            <m:e>
                              <m:r>
                                <a:rPr lang="en-US" sz="3600" b="0" i="1" smtClean="0">
                                  <a:solidFill>
                                    <a:srgbClr val="0033CC"/>
                                  </a:solidFill>
                                  <a:latin typeface="Cambria Math" charset="0"/>
                                </a:rPr>
                                <m:t>2</m:t>
                              </m:r>
                            </m:e>
                          </m:rad>
                          <m:r>
                            <a:rPr lang="en-US" sz="3600" b="0" i="1" smtClean="0">
                              <a:solidFill>
                                <a:srgbClr val="0033CC"/>
                              </a:solidFill>
                              <a:latin typeface="Cambria Math" charset="0"/>
                            </a:rPr>
                            <m:t>𝑥</m:t>
                          </m:r>
                        </m:sup>
                      </m:sSup>
                      <m:d>
                        <m:dPr>
                          <m:ctrlPr>
                            <a:rPr lang="en-US" sz="3600" b="0" i="1" smtClean="0">
                              <a:solidFill>
                                <a:srgbClr val="0033CC"/>
                              </a:solidFill>
                              <a:latin typeface="Cambria Math"/>
                            </a:rPr>
                          </m:ctrlPr>
                        </m:dPr>
                        <m:e>
                          <m:r>
                            <a:rPr lang="en-US" sz="3600" b="0" i="1" smtClean="0">
                              <a:solidFill>
                                <a:srgbClr val="0033CC"/>
                              </a:solidFill>
                              <a:latin typeface="Cambria Math" charset="0"/>
                            </a:rPr>
                            <m:t>𝑧</m:t>
                          </m:r>
                        </m:e>
                      </m:d>
                    </m:oMath>
                  </m:oMathPara>
                </a14:m>
                <a:endParaRPr lang="en-US" sz="3600" dirty="0">
                  <a:solidFill>
                    <a:srgbClr val="0033CC"/>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85719" y="1930950"/>
                <a:ext cx="7315200" cy="1236685"/>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3018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P spid="13" grpId="0"/>
      <p:bldP spid="4"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noAutofit/>
          </a:bodyPr>
          <a:lstStyle/>
          <a:p>
            <a:r>
              <a:rPr lang="en-US" sz="6600" dirty="0" smtClean="0"/>
              <a:t>Consistency Conditions For Asymmetric </a:t>
            </a:r>
            <a:r>
              <a:rPr lang="en-US" sz="6600" dirty="0" err="1" smtClean="0"/>
              <a:t>Orbifolds</a:t>
            </a:r>
            <a:endParaRPr lang="en-US" sz="6600" dirty="0"/>
          </a:p>
        </p:txBody>
      </p:sp>
      <p:sp>
        <p:nvSpPr>
          <p:cNvPr id="4" name="TextBox 3"/>
          <p:cNvSpPr txBox="1"/>
          <p:nvPr/>
        </p:nvSpPr>
        <p:spPr>
          <a:xfrm>
            <a:off x="457200" y="4953000"/>
            <a:ext cx="8610600" cy="769441"/>
          </a:xfrm>
          <a:prstGeom prst="rect">
            <a:avLst/>
          </a:prstGeom>
          <a:noFill/>
        </p:spPr>
        <p:txBody>
          <a:bodyPr wrap="square" rtlCol="0">
            <a:spAutoFit/>
          </a:bodyPr>
          <a:lstStyle/>
          <a:p>
            <a:r>
              <a:rPr lang="en-US" sz="4400" dirty="0" smtClean="0">
                <a:solidFill>
                  <a:srgbClr val="C00000"/>
                </a:solidFill>
              </a:rPr>
              <a:t> with Jeff Harvey and </a:t>
            </a:r>
            <a:r>
              <a:rPr lang="en-US" sz="4400" dirty="0" err="1" smtClean="0">
                <a:solidFill>
                  <a:srgbClr val="C00000"/>
                </a:solidFill>
              </a:rPr>
              <a:t>Nati</a:t>
            </a:r>
            <a:r>
              <a:rPr lang="en-US" sz="4400" dirty="0" smtClean="0">
                <a:solidFill>
                  <a:srgbClr val="C00000"/>
                </a:solidFill>
              </a:rPr>
              <a:t> </a:t>
            </a:r>
            <a:r>
              <a:rPr lang="en-US" sz="4400" dirty="0" err="1" smtClean="0">
                <a:solidFill>
                  <a:srgbClr val="C00000"/>
                </a:solidFill>
              </a:rPr>
              <a:t>Seiberg</a:t>
            </a:r>
            <a:endParaRPr lang="en-US" sz="4400" dirty="0">
              <a:solidFill>
                <a:srgbClr val="C00000"/>
              </a:solidFill>
            </a:endParaRPr>
          </a:p>
        </p:txBody>
      </p:sp>
      <p:sp>
        <p:nvSpPr>
          <p:cNvPr id="6" name="Title 1"/>
          <p:cNvSpPr txBox="1">
            <a:spLocks/>
          </p:cNvSpPr>
          <p:nvPr/>
        </p:nvSpPr>
        <p:spPr>
          <a:xfrm>
            <a:off x="228600" y="3810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t>Part II</a:t>
            </a:r>
            <a:endParaRPr lang="en-US" sz="6600" dirty="0"/>
          </a:p>
        </p:txBody>
      </p:sp>
      <p:sp>
        <p:nvSpPr>
          <p:cNvPr id="7" name="TextBox 6"/>
          <p:cNvSpPr txBox="1"/>
          <p:nvPr/>
        </p:nvSpPr>
        <p:spPr>
          <a:xfrm>
            <a:off x="2667000" y="5867400"/>
            <a:ext cx="6705600" cy="769441"/>
          </a:xfrm>
          <a:prstGeom prst="rect">
            <a:avLst/>
          </a:prstGeom>
          <a:noFill/>
        </p:spPr>
        <p:txBody>
          <a:bodyPr wrap="square" rtlCol="0">
            <a:spAutoFit/>
          </a:bodyPr>
          <a:lstStyle/>
          <a:p>
            <a:r>
              <a:rPr lang="en-US" sz="4400" dirty="0">
                <a:solidFill>
                  <a:srgbClr val="C00000"/>
                </a:solidFill>
              </a:rPr>
              <a:t>s</a:t>
            </a:r>
            <a:r>
              <a:rPr lang="en-US" sz="4400" dirty="0" smtClean="0">
                <a:solidFill>
                  <a:srgbClr val="C00000"/>
                </a:solidFill>
              </a:rPr>
              <a:t>till in progress…</a:t>
            </a:r>
            <a:endParaRPr lang="en-US" sz="4400" dirty="0">
              <a:solidFill>
                <a:srgbClr val="C00000"/>
              </a:solidFill>
            </a:endParaRPr>
          </a:p>
        </p:txBody>
      </p:sp>
    </p:spTree>
    <p:extLst>
      <p:ext uri="{BB962C8B-B14F-4D97-AF65-F5344CB8AC3E}">
        <p14:creationId xmlns:p14="http://schemas.microsoft.com/office/powerpoint/2010/main" val="212267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9125"/>
            <a:ext cx="8229600" cy="1143000"/>
          </a:xfrm>
        </p:spPr>
        <p:txBody>
          <a:bodyPr/>
          <a:lstStyle/>
          <a:p>
            <a:r>
              <a:rPr lang="en-US" dirty="0" smtClean="0"/>
              <a:t>Conway Subgroup Symmetries </a:t>
            </a:r>
            <a:endParaRPr lang="en-US" dirty="0"/>
          </a:p>
        </p:txBody>
      </p:sp>
      <p:pic>
        <p:nvPicPr>
          <p:cNvPr id="4" name="Picture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81000" y="2943285"/>
            <a:ext cx="4937760" cy="552450"/>
          </a:xfrm>
          <a:prstGeom prst="rect">
            <a:avLst/>
          </a:prstGeom>
        </p:spPr>
      </p:pic>
      <p:sp>
        <p:nvSpPr>
          <p:cNvPr id="5" name="TextBox 4"/>
          <p:cNvSpPr txBox="1"/>
          <p:nvPr/>
        </p:nvSpPr>
        <p:spPr>
          <a:xfrm>
            <a:off x="2385349" y="3670995"/>
            <a:ext cx="6400800" cy="584775"/>
          </a:xfrm>
          <a:prstGeom prst="rect">
            <a:avLst/>
          </a:prstGeom>
          <a:noFill/>
        </p:spPr>
        <p:txBody>
          <a:bodyPr wrap="square" rtlCol="0">
            <a:spAutoFit/>
          </a:bodyPr>
          <a:lstStyle/>
          <a:p>
            <a:r>
              <a:rPr lang="en-US" sz="3200" dirty="0" smtClean="0">
                <a:solidFill>
                  <a:schemeClr val="accent6">
                    <a:lumMod val="50000"/>
                  </a:schemeClr>
                </a:solidFill>
              </a:rPr>
              <a:t>Crystal symmetry: </a:t>
            </a:r>
            <a:endParaRPr lang="en-US" sz="3200" dirty="0">
              <a:solidFill>
                <a:schemeClr val="accent6">
                  <a:lumMod val="50000"/>
                </a:schemeClr>
              </a:solidFill>
            </a:endParaRPr>
          </a:p>
        </p:txBody>
      </p:sp>
      <p:pic>
        <p:nvPicPr>
          <p:cNvPr id="8" name="Picture 7"/>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590800" y="4391521"/>
            <a:ext cx="2933700" cy="51054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674466" y="6110380"/>
                <a:ext cx="7947467" cy="593624"/>
              </a:xfrm>
              <a:prstGeom prst="rect">
                <a:avLst/>
              </a:prstGeom>
              <a:noFill/>
            </p:spPr>
            <p:txBody>
              <a:bodyPr wrap="square" rtlCol="0">
                <a:spAutoFit/>
              </a:bodyPr>
              <a:lstStyle/>
              <a:p>
                <a:r>
                  <a:rPr lang="en-US" sz="3200" dirty="0" smtClean="0">
                    <a:solidFill>
                      <a:srgbClr val="7030A0"/>
                    </a:solidFill>
                  </a:rPr>
                  <a:t>There are related examples for </a:t>
                </a:r>
                <a14:m>
                  <m:oMath xmlns:m="http://schemas.openxmlformats.org/officeDocument/2006/math">
                    <m:sSup>
                      <m:sSupPr>
                        <m:ctrlPr>
                          <a:rPr lang="en-US" sz="3200" b="0" i="1" smtClean="0">
                            <a:solidFill>
                              <a:srgbClr val="7030A0"/>
                            </a:solidFill>
                            <a:latin typeface="Cambria Math"/>
                          </a:rPr>
                        </m:ctrlPr>
                      </m:sSupPr>
                      <m:e>
                        <m:r>
                          <a:rPr lang="en-US" sz="3200" b="0" i="1" smtClean="0">
                            <a:solidFill>
                              <a:srgbClr val="7030A0"/>
                            </a:solidFill>
                            <a:latin typeface="Cambria Math" charset="0"/>
                          </a:rPr>
                          <m:t>𝕄</m:t>
                        </m:r>
                      </m:e>
                      <m:sup>
                        <m:r>
                          <a:rPr lang="en-US" sz="3200" b="0" i="1" smtClean="0">
                            <a:solidFill>
                              <a:srgbClr val="7030A0"/>
                            </a:solidFill>
                            <a:latin typeface="Cambria Math" charset="0"/>
                          </a:rPr>
                          <m:t>1,</m:t>
                        </m:r>
                        <m:r>
                          <a:rPr lang="en-US" sz="3200" b="0" i="1" smtClean="0">
                            <a:solidFill>
                              <a:srgbClr val="7030A0"/>
                            </a:solidFill>
                            <a:latin typeface="Cambria Math" charset="0"/>
                          </a:rPr>
                          <m:t>𝑑</m:t>
                        </m:r>
                        <m:r>
                          <a:rPr lang="en-US" sz="3200" b="0" i="1" smtClean="0">
                            <a:solidFill>
                              <a:srgbClr val="7030A0"/>
                            </a:solidFill>
                            <a:latin typeface="Cambria Math" charset="0"/>
                          </a:rPr>
                          <m:t>+1</m:t>
                        </m:r>
                      </m:sup>
                    </m:sSup>
                    <m:r>
                      <a:rPr lang="en-US" sz="3200" b="0" i="1" smtClean="0">
                        <a:solidFill>
                          <a:srgbClr val="7030A0"/>
                        </a:solidFill>
                        <a:latin typeface="Cambria Math" charset="0"/>
                      </a:rPr>
                      <m:t> × </m:t>
                    </m:r>
                    <m:sSup>
                      <m:sSupPr>
                        <m:ctrlPr>
                          <a:rPr lang="en-US" sz="3200" b="0" i="1" smtClean="0">
                            <a:solidFill>
                              <a:srgbClr val="7030A0"/>
                            </a:solidFill>
                            <a:latin typeface="Cambria Math"/>
                          </a:rPr>
                        </m:ctrlPr>
                      </m:sSupPr>
                      <m:e>
                        <m:r>
                          <a:rPr lang="en-US" sz="3200" b="0" i="1" smtClean="0">
                            <a:solidFill>
                              <a:srgbClr val="7030A0"/>
                            </a:solidFill>
                            <a:latin typeface="Cambria Math" charset="0"/>
                          </a:rPr>
                          <m:t>𝑇</m:t>
                        </m:r>
                      </m:e>
                      <m:sup>
                        <m:r>
                          <a:rPr lang="en-US" sz="3200" b="0" i="1" smtClean="0">
                            <a:solidFill>
                              <a:srgbClr val="7030A0"/>
                            </a:solidFill>
                            <a:latin typeface="Cambria Math" charset="0"/>
                          </a:rPr>
                          <m:t>8−</m:t>
                        </m:r>
                        <m:r>
                          <a:rPr lang="en-US" sz="3200" b="0" i="1" smtClean="0">
                            <a:solidFill>
                              <a:srgbClr val="7030A0"/>
                            </a:solidFill>
                            <a:latin typeface="Cambria Math" charset="0"/>
                          </a:rPr>
                          <m:t>𝑑</m:t>
                        </m:r>
                      </m:sup>
                    </m:sSup>
                  </m:oMath>
                </a14:m>
                <a:r>
                  <a:rPr lang="en-US" sz="3200" dirty="0" smtClean="0">
                    <a:solidFill>
                      <a:srgbClr val="7030A0"/>
                    </a:solidFill>
                  </a:rPr>
                  <a:t> </a:t>
                </a:r>
                <a:endParaRPr lang="en-US" sz="3200" dirty="0">
                  <a:solidFill>
                    <a:srgbClr val="7030A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74466" y="6110380"/>
                <a:ext cx="7947467" cy="593624"/>
              </a:xfrm>
              <a:prstGeom prst="rect">
                <a:avLst/>
              </a:prstGeom>
              <a:blipFill rotWithShape="0">
                <a:blip r:embed="rId7"/>
                <a:stretch>
                  <a:fillRect l="-1995" t="-11224" b="-32653"/>
                </a:stretch>
              </a:blipFill>
            </p:spPr>
            <p:txBody>
              <a:bodyPr/>
              <a:lstStyle/>
              <a:p>
                <a:r>
                  <a:rPr lang="en-US">
                    <a:noFill/>
                  </a:rPr>
                  <a:t> </a:t>
                </a:r>
              </a:p>
            </p:txBody>
          </p:sp>
        </mc:Fallback>
      </mc:AlternateContent>
      <p:pic>
        <p:nvPicPr>
          <p:cNvPr id="3" name="Picture 2"/>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2964180" y="2296412"/>
            <a:ext cx="2186940" cy="422910"/>
          </a:xfrm>
          <a:prstGeom prst="rect">
            <a:avLst/>
          </a:prstGeom>
        </p:spPr>
      </p:pic>
      <p:sp>
        <p:nvSpPr>
          <p:cNvPr id="9" name="TextBox 8"/>
          <p:cNvSpPr txBox="1"/>
          <p:nvPr/>
        </p:nvSpPr>
        <p:spPr>
          <a:xfrm>
            <a:off x="376518" y="1572427"/>
            <a:ext cx="8991600" cy="584775"/>
          </a:xfrm>
          <a:prstGeom prst="rect">
            <a:avLst/>
          </a:prstGeom>
          <a:noFill/>
        </p:spPr>
        <p:txBody>
          <a:bodyPr wrap="square" rtlCol="0">
            <a:spAutoFit/>
          </a:bodyPr>
          <a:lstStyle/>
          <a:p>
            <a:r>
              <a:rPr lang="en-US" sz="3200" dirty="0" smtClean="0">
                <a:solidFill>
                  <a:srgbClr val="FF0000"/>
                </a:solidFill>
              </a:rPr>
              <a:t>Start with a distinguished d=0 compactification: </a:t>
            </a:r>
            <a:endParaRPr lang="en-US" sz="3200" dirty="0">
              <a:solidFill>
                <a:srgbClr val="FF0000"/>
              </a:solidFill>
            </a:endParaRPr>
          </a:p>
        </p:txBody>
      </p:sp>
      <p:sp>
        <p:nvSpPr>
          <p:cNvPr id="11" name="TextBox 10"/>
          <p:cNvSpPr txBox="1"/>
          <p:nvPr/>
        </p:nvSpPr>
        <p:spPr>
          <a:xfrm>
            <a:off x="489609" y="5000866"/>
            <a:ext cx="8458200" cy="1077218"/>
          </a:xfrm>
          <a:prstGeom prst="rect">
            <a:avLst/>
          </a:prstGeom>
          <a:noFill/>
        </p:spPr>
        <p:txBody>
          <a:bodyPr wrap="square" rtlCol="0">
            <a:spAutoFit/>
          </a:bodyPr>
          <a:lstStyle/>
          <a:p>
            <a:r>
              <a:rPr lang="en-US" sz="3200" dirty="0" smtClean="0">
                <a:solidFill>
                  <a:srgbClr val="00B050"/>
                </a:solidFill>
              </a:rPr>
              <a:t>Note that Co</a:t>
            </a:r>
            <a:r>
              <a:rPr lang="en-US" sz="3200" baseline="-25000" dirty="0" smtClean="0">
                <a:solidFill>
                  <a:srgbClr val="00B050"/>
                </a:solidFill>
              </a:rPr>
              <a:t>0</a:t>
            </a:r>
            <a:r>
              <a:rPr lang="en-US" sz="3200" dirty="0" smtClean="0">
                <a:solidFill>
                  <a:srgbClr val="00B050"/>
                </a:solidFill>
              </a:rPr>
              <a:t>  is not a Weyl group symmetry of any enhanced Yang-Mills gauge symmetry.  </a:t>
            </a:r>
            <a:endParaRPr lang="en-US" sz="3200" dirty="0">
              <a:solidFill>
                <a:srgbClr val="00B050"/>
              </a:solidFill>
            </a:endParaRPr>
          </a:p>
        </p:txBody>
      </p:sp>
      <mc:AlternateContent xmlns:mc="http://schemas.openxmlformats.org/markup-compatibility/2006" xmlns:a14="http://schemas.microsoft.com/office/drawing/2010/main">
        <mc:Choice Requires="a14">
          <p:sp>
            <p:nvSpPr>
              <p:cNvPr id="6" name="TextBox 5"/>
              <p:cNvSpPr txBox="1"/>
              <p:nvPr/>
            </p:nvSpPr>
            <p:spPr>
              <a:xfrm>
                <a:off x="5746376" y="2771640"/>
                <a:ext cx="3429000" cy="954107"/>
              </a:xfrm>
              <a:prstGeom prst="rect">
                <a:avLst/>
              </a:prstGeom>
              <a:noFill/>
            </p:spPr>
            <p:txBody>
              <a:bodyPr wrap="square" rtlCol="0">
                <a:spAutoFit/>
              </a:bodyPr>
              <a:lstStyle/>
              <a:p>
                <a:r>
                  <a:rPr lang="en-US" sz="2800" dirty="0" smtClean="0">
                    <a:solidFill>
                      <a:srgbClr val="0033CC"/>
                    </a:solidFill>
                  </a:rPr>
                  <a:t>(Can replace </a:t>
                </a:r>
                <a14:m>
                  <m:oMath xmlns:m="http://schemas.openxmlformats.org/officeDocument/2006/math">
                    <m:r>
                      <m:rPr>
                        <m:sty m:val="p"/>
                      </m:rPr>
                      <a:rPr lang="en-US" sz="2800" b="0" i="0" smtClean="0">
                        <a:solidFill>
                          <a:srgbClr val="0033CC"/>
                        </a:solidFill>
                        <a:latin typeface="Cambria Math" charset="0"/>
                      </a:rPr>
                      <m:t>Λ</m:t>
                    </m:r>
                    <m:r>
                      <a:rPr lang="en-US" sz="2800" b="0" i="1" smtClean="0">
                        <a:solidFill>
                          <a:srgbClr val="0033CC"/>
                        </a:solidFill>
                        <a:latin typeface="Cambria Math" charset="0"/>
                      </a:rPr>
                      <m:t> </m:t>
                    </m:r>
                  </m:oMath>
                </a14:m>
                <a:r>
                  <a:rPr lang="en-US" sz="2800" dirty="0" smtClean="0">
                    <a:solidFill>
                      <a:srgbClr val="0033CC"/>
                    </a:solidFill>
                  </a:rPr>
                  <a:t>by </a:t>
                </a:r>
              </a:p>
              <a:p>
                <a:r>
                  <a:rPr lang="en-US" sz="2800" dirty="0" smtClean="0">
                    <a:solidFill>
                      <a:srgbClr val="0033CC"/>
                    </a:solidFill>
                  </a:rPr>
                  <a:t>any </a:t>
                </a:r>
                <a:r>
                  <a:rPr lang="en-US" sz="2800" dirty="0" err="1" smtClean="0">
                    <a:solidFill>
                      <a:srgbClr val="0033CC"/>
                    </a:solidFill>
                  </a:rPr>
                  <a:t>Niemeier</a:t>
                </a:r>
                <a:r>
                  <a:rPr lang="en-US" sz="2800" dirty="0" smtClean="0">
                    <a:solidFill>
                      <a:srgbClr val="0033CC"/>
                    </a:solidFill>
                  </a:rPr>
                  <a:t> lattice. ) </a:t>
                </a:r>
                <a:endParaRPr lang="en-US" sz="2800" dirty="0">
                  <a:solidFill>
                    <a:srgbClr val="0033CC"/>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746376" y="2771640"/>
                <a:ext cx="3429000" cy="954107"/>
              </a:xfrm>
              <a:prstGeom prst="rect">
                <a:avLst/>
              </a:prstGeom>
              <a:blipFill rotWithShape="0">
                <a:blip r:embed="rId9"/>
                <a:stretch>
                  <a:fillRect l="-3737" t="-6410" r="-3737" b="-17949"/>
                </a:stretch>
              </a:blipFill>
            </p:spPr>
            <p:txBody>
              <a:bodyPr/>
              <a:lstStyle/>
              <a:p>
                <a:r>
                  <a:rPr lang="en-US">
                    <a:noFill/>
                  </a:rPr>
                  <a:t> </a:t>
                </a:r>
              </a:p>
            </p:txBody>
          </p:sp>
        </mc:Fallback>
      </mc:AlternateContent>
      <p:sp>
        <p:nvSpPr>
          <p:cNvPr id="12" name="TextBox 11"/>
          <p:cNvSpPr txBox="1"/>
          <p:nvPr/>
        </p:nvSpPr>
        <p:spPr>
          <a:xfrm>
            <a:off x="304800" y="964346"/>
            <a:ext cx="8991600" cy="584775"/>
          </a:xfrm>
          <a:prstGeom prst="rect">
            <a:avLst/>
          </a:prstGeom>
          <a:noFill/>
        </p:spPr>
        <p:txBody>
          <a:bodyPr wrap="square" rtlCol="0">
            <a:spAutoFit/>
          </a:bodyPr>
          <a:lstStyle/>
          <a:p>
            <a:r>
              <a:rPr lang="en-US" sz="3200" dirty="0" smtClean="0">
                <a:solidFill>
                  <a:srgbClr val="FF0000"/>
                </a:solidFill>
              </a:rPr>
              <a:t>But there are other interesting crystal symmetries: </a:t>
            </a:r>
            <a:endParaRPr lang="en-US" sz="3200" dirty="0">
              <a:solidFill>
                <a:srgbClr val="FF0000"/>
              </a:solidFill>
            </a:endParaRPr>
          </a:p>
        </p:txBody>
      </p:sp>
    </p:spTree>
    <p:extLst>
      <p:ext uri="{BB962C8B-B14F-4D97-AF65-F5344CB8AC3E}">
        <p14:creationId xmlns:p14="http://schemas.microsoft.com/office/powerpoint/2010/main" val="384403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6"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 Lattice </a:t>
            </a:r>
            <a:r>
              <a:rPr lang="en-US" dirty="0" err="1" smtClean="0"/>
              <a:t>Lemmino</a:t>
            </a:r>
            <a:endParaRPr lang="en-US" dirty="0"/>
          </a:p>
        </p:txBody>
      </p:sp>
      <p:pic>
        <p:nvPicPr>
          <p:cNvPr id="13" name="Picture 12"/>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304800" y="1219200"/>
            <a:ext cx="1619250" cy="445770"/>
          </a:xfrm>
          <a:prstGeom prst="rect">
            <a:avLst/>
          </a:prstGeom>
        </p:spPr>
      </p:pic>
      <p:sp>
        <p:nvSpPr>
          <p:cNvPr id="7" name="TextBox 6"/>
          <p:cNvSpPr txBox="1"/>
          <p:nvPr/>
        </p:nvSpPr>
        <p:spPr>
          <a:xfrm>
            <a:off x="5257800" y="838200"/>
            <a:ext cx="4114800" cy="1077218"/>
          </a:xfrm>
          <a:prstGeom prst="rect">
            <a:avLst/>
          </a:prstGeom>
          <a:noFill/>
        </p:spPr>
        <p:txBody>
          <a:bodyPr wrap="square" rtlCol="0">
            <a:spAutoFit/>
          </a:bodyPr>
          <a:lstStyle/>
          <a:p>
            <a:r>
              <a:rPr lang="en-US" sz="3200" dirty="0" smtClean="0">
                <a:solidFill>
                  <a:srgbClr val="0033CC"/>
                </a:solidFill>
              </a:rPr>
              <a:t>Primitively embedded.</a:t>
            </a:r>
          </a:p>
          <a:p>
            <a:r>
              <a:rPr lang="en-US" sz="3200" dirty="0">
                <a:solidFill>
                  <a:srgbClr val="0033CC"/>
                </a:solidFill>
              </a:rPr>
              <a:t>I</a:t>
            </a:r>
            <a:r>
              <a:rPr lang="en-US" sz="3200" dirty="0" smtClean="0">
                <a:solidFill>
                  <a:srgbClr val="0033CC"/>
                </a:solidFill>
              </a:rPr>
              <a:t>sometric of rank d.</a:t>
            </a:r>
            <a:endParaRPr lang="en-US" sz="3200" dirty="0">
              <a:solidFill>
                <a:srgbClr val="0033CC"/>
              </a:solidFill>
            </a:endParaRPr>
          </a:p>
        </p:txBody>
      </p:sp>
      <p:sp>
        <p:nvSpPr>
          <p:cNvPr id="8" name="TextBox 7"/>
          <p:cNvSpPr txBox="1"/>
          <p:nvPr/>
        </p:nvSpPr>
        <p:spPr>
          <a:xfrm>
            <a:off x="403860" y="1897361"/>
            <a:ext cx="9372600" cy="523220"/>
          </a:xfrm>
          <a:prstGeom prst="rect">
            <a:avLst/>
          </a:prstGeom>
          <a:noFill/>
        </p:spPr>
        <p:txBody>
          <a:bodyPr wrap="square" rtlCol="0">
            <a:spAutoFit/>
          </a:bodyPr>
          <a:lstStyle/>
          <a:p>
            <a:r>
              <a:rPr lang="en-US" sz="2800" dirty="0" smtClean="0">
                <a:solidFill>
                  <a:srgbClr val="FF0000"/>
                </a:solidFill>
              </a:rPr>
              <a:t>Then </a:t>
            </a:r>
            <a:r>
              <a:rPr lang="en-US" sz="2800" b="1" i="1" u="sng" dirty="0" smtClean="0">
                <a:solidFill>
                  <a:srgbClr val="FF0000"/>
                </a:solidFill>
              </a:rPr>
              <a:t>there exists embedded even </a:t>
            </a:r>
            <a:r>
              <a:rPr lang="en-US" sz="2800" b="1" i="1" u="sng" dirty="0" err="1" smtClean="0">
                <a:solidFill>
                  <a:srgbClr val="FF0000"/>
                </a:solidFill>
              </a:rPr>
              <a:t>unimodular</a:t>
            </a:r>
            <a:r>
              <a:rPr lang="en-US" sz="2800" b="1" i="1" u="sng" dirty="0" smtClean="0">
                <a:solidFill>
                  <a:srgbClr val="FF0000"/>
                </a:solidFill>
              </a:rPr>
              <a:t> lattice </a:t>
            </a:r>
            <a:endParaRPr lang="en-US" sz="2800" b="1" i="1" u="sng" dirty="0">
              <a:solidFill>
                <a:srgbClr val="FF0000"/>
              </a:solidFill>
            </a:endParaRPr>
          </a:p>
        </p:txBody>
      </p:sp>
      <p:pic>
        <p:nvPicPr>
          <p:cNvPr id="11" name="Picture 10"/>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838200" y="3962400"/>
            <a:ext cx="6995160" cy="510540"/>
          </a:xfrm>
          <a:prstGeom prst="rect">
            <a:avLst/>
          </a:prstGeom>
        </p:spPr>
      </p:pic>
      <p:pic>
        <p:nvPicPr>
          <p:cNvPr id="15" name="Picture 14"/>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276600" y="1219200"/>
            <a:ext cx="1813560" cy="430530"/>
          </a:xfrm>
          <a:prstGeom prst="rect">
            <a:avLst/>
          </a:prstGeom>
        </p:spPr>
      </p:pic>
      <p:pic>
        <p:nvPicPr>
          <p:cNvPr id="5" name="Picture 4"/>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1828800" y="2590800"/>
            <a:ext cx="5078730" cy="438150"/>
          </a:xfrm>
          <a:prstGeom prst="rect">
            <a:avLst/>
          </a:prstGeom>
        </p:spPr>
      </p:pic>
      <p:sp>
        <p:nvSpPr>
          <p:cNvPr id="18" name="TextBox 17"/>
          <p:cNvSpPr txBox="1"/>
          <p:nvPr/>
        </p:nvSpPr>
        <p:spPr>
          <a:xfrm>
            <a:off x="3048000" y="3124200"/>
            <a:ext cx="3200400" cy="584775"/>
          </a:xfrm>
          <a:prstGeom prst="rect">
            <a:avLst/>
          </a:prstGeom>
          <a:noFill/>
        </p:spPr>
        <p:txBody>
          <a:bodyPr wrap="square" rtlCol="0">
            <a:spAutoFit/>
          </a:bodyPr>
          <a:lstStyle/>
          <a:p>
            <a:r>
              <a:rPr lang="en-US" sz="3200" dirty="0">
                <a:solidFill>
                  <a:srgbClr val="FF0000"/>
                </a:solidFill>
              </a:rPr>
              <a:t>s</a:t>
            </a:r>
            <a:r>
              <a:rPr lang="en-US" sz="3200" dirty="0" smtClean="0">
                <a:solidFill>
                  <a:srgbClr val="FF0000"/>
                </a:solidFill>
              </a:rPr>
              <a:t>uch that, if </a:t>
            </a:r>
            <a:endParaRPr lang="en-US" sz="3200" dirty="0">
              <a:solidFill>
                <a:srgbClr val="FF0000"/>
              </a:solidFill>
            </a:endParaRPr>
          </a:p>
        </p:txBody>
      </p:sp>
      <p:pic>
        <p:nvPicPr>
          <p:cNvPr id="20" name="Picture 19"/>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838200" y="4800600"/>
            <a:ext cx="7936230" cy="510540"/>
          </a:xfrm>
          <a:prstGeom prst="rect">
            <a:avLst/>
          </a:prstGeom>
        </p:spPr>
      </p:pic>
      <p:sp>
        <p:nvSpPr>
          <p:cNvPr id="21" name="TextBox 20"/>
          <p:cNvSpPr txBox="1"/>
          <p:nvPr/>
        </p:nvSpPr>
        <p:spPr>
          <a:xfrm>
            <a:off x="3560592" y="5441559"/>
            <a:ext cx="5029200" cy="584775"/>
          </a:xfrm>
          <a:prstGeom prst="rect">
            <a:avLst/>
          </a:prstGeom>
          <a:noFill/>
        </p:spPr>
        <p:txBody>
          <a:bodyPr wrap="square" rtlCol="0">
            <a:spAutoFit/>
          </a:bodyPr>
          <a:lstStyle/>
          <a:p>
            <a:r>
              <a:rPr lang="en-US" sz="3200" dirty="0" smtClean="0">
                <a:solidFill>
                  <a:srgbClr val="FF0000"/>
                </a:solidFill>
              </a:rPr>
              <a:t> has crystal symmetry </a:t>
            </a:r>
            <a:endParaRPr lang="en-US" sz="3200" dirty="0">
              <a:solidFill>
                <a:srgbClr val="FF0000"/>
              </a:solidFill>
            </a:endParaRPr>
          </a:p>
        </p:txBody>
      </p:sp>
      <p:pic>
        <p:nvPicPr>
          <p:cNvPr id="4" name="Picture 3"/>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914400" y="6248400"/>
            <a:ext cx="7375238" cy="502857"/>
          </a:xfrm>
          <a:prstGeom prst="rect">
            <a:avLst/>
          </a:prstGeom>
        </p:spPr>
      </p:pic>
      <p:sp>
        <p:nvSpPr>
          <p:cNvPr id="3" name="TextBox 2"/>
          <p:cNvSpPr txBox="1"/>
          <p:nvPr/>
        </p:nvSpPr>
        <p:spPr>
          <a:xfrm>
            <a:off x="2362200" y="1066800"/>
            <a:ext cx="1143000" cy="707886"/>
          </a:xfrm>
          <a:prstGeom prst="rect">
            <a:avLst/>
          </a:prstGeom>
          <a:noFill/>
        </p:spPr>
        <p:txBody>
          <a:bodyPr wrap="square" rtlCol="0">
            <a:spAutoFit/>
          </a:bodyPr>
          <a:lstStyle/>
          <a:p>
            <a:r>
              <a:rPr lang="en-US" sz="4000" dirty="0" smtClean="0">
                <a:solidFill>
                  <a:srgbClr val="0033CC"/>
                </a:solidFill>
              </a:rPr>
              <a:t>&amp;</a:t>
            </a:r>
            <a:endParaRPr lang="en-US" sz="4000" dirty="0">
              <a:solidFill>
                <a:srgbClr val="0033CC"/>
              </a:solidFill>
            </a:endParaRPr>
          </a:p>
        </p:txBody>
      </p:sp>
      <p:pic>
        <p:nvPicPr>
          <p:cNvPr id="6" name="Picture 5"/>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tretch>
            <a:fillRect/>
          </a:stretch>
        </p:blipFill>
        <p:spPr>
          <a:xfrm>
            <a:off x="1204219" y="5534329"/>
            <a:ext cx="2069334" cy="426667"/>
          </a:xfrm>
          <a:prstGeom prst="rect">
            <a:avLst/>
          </a:prstGeom>
        </p:spPr>
      </p:pic>
    </p:spTree>
    <p:extLst>
      <p:ext uri="{BB962C8B-B14F-4D97-AF65-F5344CB8AC3E}">
        <p14:creationId xmlns:p14="http://schemas.microsoft.com/office/powerpoint/2010/main" val="33825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8" grpId="0"/>
      <p:bldP spid="21"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3"/>
            <a:ext cx="8229600" cy="1143000"/>
          </a:xfrm>
        </p:spPr>
        <p:txBody>
          <a:bodyPr/>
          <a:lstStyle/>
          <a:p>
            <a:r>
              <a:rPr lang="en-US" dirty="0" smtClean="0"/>
              <a:t>Easy Proof</a:t>
            </a:r>
            <a:endParaRPr lang="en-US" dirty="0"/>
          </a:p>
        </p:txBody>
      </p:sp>
      <p:pic>
        <p:nvPicPr>
          <p:cNvPr id="17" name="Picture 16"/>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326707" y="2216700"/>
            <a:ext cx="3613785" cy="500062"/>
          </a:xfrm>
          <a:prstGeom prst="rect">
            <a:avLst/>
          </a:prstGeom>
        </p:spPr>
      </p:pic>
      <p:pic>
        <p:nvPicPr>
          <p:cNvPr id="16" name="Picture 15"/>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4275296" y="2345049"/>
            <a:ext cx="296704" cy="243364"/>
          </a:xfrm>
          <a:prstGeom prst="rect">
            <a:avLst/>
          </a:prstGeom>
        </p:spPr>
      </p:pic>
      <p:pic>
        <p:nvPicPr>
          <p:cNvPr id="10" name="Picture 9"/>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975040" y="3316900"/>
            <a:ext cx="7090410" cy="579120"/>
          </a:xfrm>
          <a:prstGeom prst="rect">
            <a:avLst/>
          </a:prstGeom>
        </p:spPr>
      </p:pic>
      <p:pic>
        <p:nvPicPr>
          <p:cNvPr id="13" name="Picture 12"/>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2214095" y="4559793"/>
            <a:ext cx="3992880" cy="510540"/>
          </a:xfrm>
          <a:prstGeom prst="rect">
            <a:avLst/>
          </a:prstGeom>
        </p:spPr>
      </p:pic>
      <p:pic>
        <p:nvPicPr>
          <p:cNvPr id="3" name="Picture 2"/>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381000" y="5867400"/>
            <a:ext cx="3663315" cy="382905"/>
          </a:xfrm>
          <a:prstGeom prst="rect">
            <a:avLst/>
          </a:prstGeom>
        </p:spPr>
      </p:pic>
      <p:pic>
        <p:nvPicPr>
          <p:cNvPr id="4" name="Picture 3"/>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4724400" y="5943600"/>
            <a:ext cx="1348740" cy="302895"/>
          </a:xfrm>
          <a:prstGeom prst="rect">
            <a:avLst/>
          </a:prstGeom>
        </p:spPr>
      </p:pic>
      <p:pic>
        <p:nvPicPr>
          <p:cNvPr id="5" name="Picture 4"/>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6781800" y="5943601"/>
            <a:ext cx="1337310" cy="302895"/>
          </a:xfrm>
          <a:prstGeom prst="rect">
            <a:avLst/>
          </a:prstGeom>
        </p:spPr>
      </p:pic>
      <p:sp>
        <p:nvSpPr>
          <p:cNvPr id="12" name="TextBox 11"/>
          <p:cNvSpPr txBox="1"/>
          <p:nvPr/>
        </p:nvSpPr>
        <p:spPr>
          <a:xfrm>
            <a:off x="1501140" y="1250169"/>
            <a:ext cx="9144000" cy="584775"/>
          </a:xfrm>
          <a:prstGeom prst="rect">
            <a:avLst/>
          </a:prstGeom>
          <a:noFill/>
        </p:spPr>
        <p:txBody>
          <a:bodyPr wrap="square" rtlCol="0">
            <a:spAutoFit/>
          </a:bodyPr>
          <a:lstStyle/>
          <a:p>
            <a:r>
              <a:rPr lang="en-US" sz="3200" dirty="0" smtClean="0">
                <a:solidFill>
                  <a:srgbClr val="7030A0"/>
                </a:solidFill>
              </a:rPr>
              <a:t>Uses standard ideas of lattice theory. </a:t>
            </a:r>
            <a:endParaRPr lang="en-US" sz="3200" dirty="0">
              <a:solidFill>
                <a:srgbClr val="7030A0"/>
              </a:solidFill>
            </a:endParaRPr>
          </a:p>
        </p:txBody>
      </p:sp>
      <p:pic>
        <p:nvPicPr>
          <p:cNvPr id="9" name="Picture 8"/>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tretch>
            <a:fillRect/>
          </a:stretch>
        </p:blipFill>
        <p:spPr>
          <a:xfrm>
            <a:off x="4961572" y="2300065"/>
            <a:ext cx="3640455" cy="506730"/>
          </a:xfrm>
          <a:prstGeom prst="rect">
            <a:avLst/>
          </a:prstGeom>
        </p:spPr>
      </p:pic>
    </p:spTree>
    <p:extLst>
      <p:ext uri="{BB962C8B-B14F-4D97-AF65-F5344CB8AC3E}">
        <p14:creationId xmlns:p14="http://schemas.microsoft.com/office/powerpoint/2010/main" val="176402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dirty="0" smtClean="0"/>
              <a:t>CSS Compactifications</a:t>
            </a:r>
            <a:endParaRPr lang="en-US" dirty="0"/>
          </a:p>
        </p:txBody>
      </p:sp>
      <p:sp>
        <p:nvSpPr>
          <p:cNvPr id="3" name="TextBox 2"/>
          <p:cNvSpPr txBox="1"/>
          <p:nvPr/>
        </p:nvSpPr>
        <p:spPr>
          <a:xfrm>
            <a:off x="609600" y="990600"/>
            <a:ext cx="8229600" cy="1384995"/>
          </a:xfrm>
          <a:prstGeom prst="rect">
            <a:avLst/>
          </a:prstGeom>
          <a:noFill/>
        </p:spPr>
        <p:txBody>
          <a:bodyPr wrap="square" rtlCol="0">
            <a:spAutoFit/>
          </a:bodyPr>
          <a:lstStyle/>
          <a:p>
            <a:r>
              <a:rPr lang="en-US" sz="2800" dirty="0" smtClean="0">
                <a:solidFill>
                  <a:srgbClr val="FF0000"/>
                </a:solidFill>
              </a:rPr>
              <a:t>This construction defines points of moduli space with </a:t>
            </a:r>
          </a:p>
          <a:p>
            <a:r>
              <a:rPr lang="en-US" sz="2800" dirty="0" smtClean="0">
                <a:solidFill>
                  <a:srgbClr val="FF0000"/>
                </a:solidFill>
              </a:rPr>
              <a:t>                   </a:t>
            </a:r>
            <a:r>
              <a:rPr lang="en-US" sz="2800" b="1" u="sng" dirty="0" smtClean="0">
                <a:solidFill>
                  <a:srgbClr val="FF0000"/>
                </a:solidFill>
              </a:rPr>
              <a:t>C</a:t>
            </a:r>
            <a:r>
              <a:rPr lang="en-US" sz="2800" dirty="0" smtClean="0">
                <a:solidFill>
                  <a:srgbClr val="FF0000"/>
                </a:solidFill>
              </a:rPr>
              <a:t>onway </a:t>
            </a:r>
            <a:r>
              <a:rPr lang="en-US" sz="2800" b="1" u="sng" dirty="0" smtClean="0">
                <a:solidFill>
                  <a:srgbClr val="FF0000"/>
                </a:solidFill>
              </a:rPr>
              <a:t>S</a:t>
            </a:r>
            <a:r>
              <a:rPr lang="en-US" sz="2800" dirty="0" smtClean="0">
                <a:solidFill>
                  <a:srgbClr val="FF0000"/>
                </a:solidFill>
              </a:rPr>
              <a:t>ubgroup </a:t>
            </a:r>
            <a:r>
              <a:rPr lang="en-US" sz="2800" b="1" u="sng" dirty="0" smtClean="0">
                <a:solidFill>
                  <a:srgbClr val="FF0000"/>
                </a:solidFill>
              </a:rPr>
              <a:t>S</a:t>
            </a:r>
            <a:r>
              <a:rPr lang="en-US" sz="2800" dirty="0" smtClean="0">
                <a:solidFill>
                  <a:srgbClr val="FF0000"/>
                </a:solidFill>
              </a:rPr>
              <a:t>ymmetry: </a:t>
            </a:r>
          </a:p>
          <a:p>
            <a:r>
              <a:rPr lang="en-US" sz="2800" dirty="0">
                <a:solidFill>
                  <a:srgbClr val="FF0000"/>
                </a:solidFill>
              </a:rPr>
              <a:t> </a:t>
            </a:r>
            <a:r>
              <a:rPr lang="en-US" sz="2800" dirty="0" smtClean="0">
                <a:solidFill>
                  <a:srgbClr val="FF0000"/>
                </a:solidFill>
              </a:rPr>
              <a:t>                  call these CSS compactifications. </a:t>
            </a:r>
            <a:endParaRPr lang="en-US" sz="2800" dirty="0">
              <a:solidFill>
                <a:srgbClr val="FF0000"/>
              </a:solidFill>
            </a:endParaRPr>
          </a:p>
        </p:txBody>
      </p:sp>
      <p:cxnSp>
        <p:nvCxnSpPr>
          <p:cNvPr id="5" name="Straight Connector 4"/>
          <p:cNvCxnSpPr/>
          <p:nvPr/>
        </p:nvCxnSpPr>
        <p:spPr>
          <a:xfrm>
            <a:off x="609600" y="4343400"/>
            <a:ext cx="2743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334000" y="4347882"/>
            <a:ext cx="27432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629400" y="3352800"/>
            <a:ext cx="0" cy="1981200"/>
          </a:xfrm>
          <a:prstGeom prst="line">
            <a:avLst/>
          </a:prstGeom>
          <a:ln w="762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1882588" y="3200400"/>
            <a:ext cx="22412" cy="2133600"/>
          </a:xfrm>
          <a:prstGeom prst="line">
            <a:avLst/>
          </a:prstGeom>
          <a:ln w="76200">
            <a:solidFill>
              <a:srgbClr val="0033C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44824" y="2838376"/>
                <a:ext cx="1279712"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4000" b="0" i="1" smtClean="0">
                          <a:latin typeface="Cambria Math" charset="0"/>
                        </a:rPr>
                        <m:t>Λ</m:t>
                      </m:r>
                    </m:oMath>
                  </m:oMathPara>
                </a14:m>
                <a:endParaRPr lang="en-US" sz="4000" b="0" dirty="0" smtClean="0"/>
              </a:p>
              <a:p>
                <a:endParaRPr lang="en-US" sz="4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4824" y="2838376"/>
                <a:ext cx="1279712" cy="1323439"/>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724400" y="2804235"/>
                <a:ext cx="1279712"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latin typeface="Cambria Math"/>
                            </a:rPr>
                          </m:ctrlPr>
                        </m:sSubPr>
                        <m:e>
                          <m:r>
                            <m:rPr>
                              <m:sty m:val="p"/>
                            </m:rPr>
                            <a:rPr lang="en-US" sz="4000" b="0" i="1" smtClean="0">
                              <a:latin typeface="Cambria Math" charset="0"/>
                            </a:rPr>
                            <m:t>Γ</m:t>
                          </m:r>
                        </m:e>
                        <m:sub>
                          <m:r>
                            <a:rPr lang="en-US" sz="4000" b="0" i="0" smtClean="0">
                              <a:latin typeface="Cambria Math" charset="0"/>
                            </a:rPr>
                            <m:t>8</m:t>
                          </m:r>
                        </m:sub>
                      </m:sSub>
                    </m:oMath>
                  </m:oMathPara>
                </a14:m>
                <a:endParaRPr lang="en-US" sz="4000" b="0" dirty="0" smtClean="0"/>
              </a:p>
              <a:p>
                <a:endParaRPr lang="en-US" sz="4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724400" y="2804235"/>
                <a:ext cx="1279712" cy="132343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258701" y="2538680"/>
                <a:ext cx="1279712"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rgbClr val="0033CC"/>
                              </a:solidFill>
                              <a:latin typeface="Cambria Math"/>
                            </a:rPr>
                          </m:ctrlPr>
                        </m:sSubPr>
                        <m:e>
                          <m:r>
                            <a:rPr lang="en-US" sz="4000" b="0" i="1" smtClean="0">
                              <a:solidFill>
                                <a:srgbClr val="0033CC"/>
                              </a:solidFill>
                              <a:latin typeface="Cambria Math" charset="0"/>
                            </a:rPr>
                            <m:t>𝔉</m:t>
                          </m:r>
                        </m:e>
                        <m:sub>
                          <m:r>
                            <a:rPr lang="en-US" sz="4000" b="0" i="1" smtClean="0">
                              <a:solidFill>
                                <a:srgbClr val="0033CC"/>
                              </a:solidFill>
                              <a:latin typeface="Cambria Math" charset="0"/>
                            </a:rPr>
                            <m:t>𝐿</m:t>
                          </m:r>
                        </m:sub>
                      </m:sSub>
                    </m:oMath>
                  </m:oMathPara>
                </a14:m>
                <a:endParaRPr lang="en-US" sz="4000" b="0" dirty="0" smtClean="0">
                  <a:solidFill>
                    <a:srgbClr val="0033CC"/>
                  </a:solidFill>
                </a:endParaRPr>
              </a:p>
              <a:p>
                <a:endParaRPr lang="en-US" sz="4000" dirty="0">
                  <a:solidFill>
                    <a:srgbClr val="0033CC"/>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258701" y="2538680"/>
                <a:ext cx="1279712" cy="1323439"/>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538413" y="3601793"/>
                <a:ext cx="1279712" cy="13308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4000" b="0" i="1" smtClean="0">
                              <a:solidFill>
                                <a:srgbClr val="FF0000"/>
                              </a:solidFill>
                              <a:latin typeface="Cambria Math"/>
                            </a:rPr>
                          </m:ctrlPr>
                        </m:sSubSupPr>
                        <m:e>
                          <m:r>
                            <a:rPr lang="en-US" sz="4000" b="0" i="1" smtClean="0">
                              <a:solidFill>
                                <a:srgbClr val="FF0000"/>
                              </a:solidFill>
                              <a:latin typeface="Cambria Math" charset="0"/>
                            </a:rPr>
                            <m:t>𝔉</m:t>
                          </m:r>
                        </m:e>
                        <m:sub>
                          <m:r>
                            <a:rPr lang="en-US" sz="4000" b="0" i="1" smtClean="0">
                              <a:solidFill>
                                <a:srgbClr val="FF0000"/>
                              </a:solidFill>
                              <a:latin typeface="Cambria Math" charset="0"/>
                            </a:rPr>
                            <m:t>𝐿</m:t>
                          </m:r>
                        </m:sub>
                        <m:sup>
                          <m:r>
                            <a:rPr lang="en-US" sz="4000" b="0" i="1" smtClean="0">
                              <a:solidFill>
                                <a:srgbClr val="FF0000"/>
                              </a:solidFill>
                              <a:latin typeface="Cambria Math" charset="0"/>
                            </a:rPr>
                            <m:t>⊥</m:t>
                          </m:r>
                        </m:sup>
                      </m:sSubSup>
                    </m:oMath>
                  </m:oMathPara>
                </a14:m>
                <a:endParaRPr lang="en-US" sz="4000" b="0" dirty="0" smtClean="0">
                  <a:solidFill>
                    <a:srgbClr val="FF0000"/>
                  </a:solidFill>
                </a:endParaRPr>
              </a:p>
              <a:p>
                <a:endParaRPr lang="en-US" sz="4000" dirty="0">
                  <a:solidFill>
                    <a:srgbClr val="FF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538413" y="3601793"/>
                <a:ext cx="1279712" cy="1330814"/>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6065744" y="2651398"/>
                <a:ext cx="1279712"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rgbClr val="0033CC"/>
                              </a:solidFill>
                              <a:latin typeface="Cambria Math"/>
                            </a:rPr>
                          </m:ctrlPr>
                        </m:sSubPr>
                        <m:e>
                          <m:r>
                            <a:rPr lang="en-US" sz="4000" b="0" i="1" smtClean="0">
                              <a:solidFill>
                                <a:srgbClr val="0033CC"/>
                              </a:solidFill>
                              <a:latin typeface="Cambria Math" charset="0"/>
                            </a:rPr>
                            <m:t>𝔉</m:t>
                          </m:r>
                        </m:e>
                        <m:sub>
                          <m:r>
                            <a:rPr lang="en-US" sz="4000" b="0" i="1" smtClean="0">
                              <a:solidFill>
                                <a:srgbClr val="0033CC"/>
                              </a:solidFill>
                              <a:latin typeface="Cambria Math" charset="0"/>
                            </a:rPr>
                            <m:t>𝑅</m:t>
                          </m:r>
                        </m:sub>
                      </m:sSub>
                    </m:oMath>
                  </m:oMathPara>
                </a14:m>
                <a:endParaRPr lang="en-US" sz="4000" b="0" dirty="0" smtClean="0">
                  <a:solidFill>
                    <a:srgbClr val="0033CC"/>
                  </a:solidFill>
                </a:endParaRPr>
              </a:p>
              <a:p>
                <a:endParaRPr lang="en-US" sz="4000" dirty="0">
                  <a:solidFill>
                    <a:srgbClr val="0033CC"/>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065744" y="2651398"/>
                <a:ext cx="1279712" cy="1323439"/>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262813" y="3601793"/>
                <a:ext cx="1279712" cy="13308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4000" b="0" i="1" smtClean="0">
                              <a:solidFill>
                                <a:srgbClr val="00B050"/>
                              </a:solidFill>
                              <a:latin typeface="Cambria Math"/>
                            </a:rPr>
                          </m:ctrlPr>
                        </m:sSubSupPr>
                        <m:e>
                          <m:r>
                            <a:rPr lang="en-US" sz="4000" b="0" i="1" smtClean="0">
                              <a:solidFill>
                                <a:srgbClr val="00B050"/>
                              </a:solidFill>
                              <a:latin typeface="Cambria Math" charset="0"/>
                            </a:rPr>
                            <m:t>𝔉</m:t>
                          </m:r>
                        </m:e>
                        <m:sub>
                          <m:r>
                            <a:rPr lang="en-US" sz="4000" b="0" i="1" smtClean="0">
                              <a:solidFill>
                                <a:srgbClr val="00B050"/>
                              </a:solidFill>
                              <a:latin typeface="Cambria Math" charset="0"/>
                            </a:rPr>
                            <m:t>𝑅</m:t>
                          </m:r>
                        </m:sub>
                        <m:sup>
                          <m:r>
                            <a:rPr lang="en-US" sz="4000" b="0" i="1" smtClean="0">
                              <a:solidFill>
                                <a:srgbClr val="00B050"/>
                              </a:solidFill>
                              <a:latin typeface="Cambria Math" charset="0"/>
                            </a:rPr>
                            <m:t>⊥</m:t>
                          </m:r>
                        </m:sup>
                      </m:sSubSup>
                    </m:oMath>
                  </m:oMathPara>
                </a14:m>
                <a:endParaRPr lang="en-US" sz="4000" b="0" dirty="0" smtClean="0">
                  <a:solidFill>
                    <a:srgbClr val="00B050"/>
                  </a:solidFill>
                </a:endParaRPr>
              </a:p>
              <a:p>
                <a:endParaRPr lang="en-US" sz="4000" dirty="0">
                  <a:solidFill>
                    <a:srgbClr val="00B05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262813" y="3601793"/>
                <a:ext cx="1279712" cy="1330814"/>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16541" y="5900324"/>
                <a:ext cx="8991600" cy="6530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3600" b="0" i="1" smtClean="0">
                              <a:solidFill>
                                <a:srgbClr val="C00000"/>
                              </a:solidFill>
                              <a:latin typeface="Cambria Math"/>
                            </a:rPr>
                          </m:ctrlPr>
                        </m:sSupPr>
                        <m:e>
                          <m:r>
                            <m:rPr>
                              <m:sty m:val="p"/>
                            </m:rPr>
                            <a:rPr lang="en-US" sz="3600" b="0" i="0" smtClean="0">
                              <a:solidFill>
                                <a:srgbClr val="C00000"/>
                              </a:solidFill>
                              <a:latin typeface="Cambria Math" charset="0"/>
                            </a:rPr>
                            <m:t>Γ</m:t>
                          </m:r>
                        </m:e>
                        <m:sup>
                          <m:sSub>
                            <m:sSubPr>
                              <m:ctrlPr>
                                <a:rPr lang="en-US" sz="3600" b="0" i="1" smtClean="0">
                                  <a:solidFill>
                                    <a:srgbClr val="C00000"/>
                                  </a:solidFill>
                                  <a:latin typeface="Cambria Math"/>
                                </a:rPr>
                              </m:ctrlPr>
                            </m:sSubPr>
                            <m:e>
                              <m:r>
                                <a:rPr lang="en-US" sz="3600" b="0" i="1" smtClean="0">
                                  <a:solidFill>
                                    <a:srgbClr val="C00000"/>
                                  </a:solidFill>
                                  <a:latin typeface="Cambria Math" charset="0"/>
                                </a:rPr>
                                <m:t>𝑛</m:t>
                              </m:r>
                            </m:e>
                            <m:sub>
                              <m:r>
                                <a:rPr lang="en-US" sz="3600" b="0" i="1" smtClean="0">
                                  <a:solidFill>
                                    <a:srgbClr val="C00000"/>
                                  </a:solidFill>
                                  <a:latin typeface="Cambria Math" charset="0"/>
                                </a:rPr>
                                <m:t>𝐿</m:t>
                              </m:r>
                            </m:sub>
                          </m:sSub>
                          <m:r>
                            <a:rPr lang="en-US" sz="3600" b="0" i="1" smtClean="0">
                              <a:solidFill>
                                <a:srgbClr val="C00000"/>
                              </a:solidFill>
                              <a:latin typeface="Cambria Math" charset="0"/>
                            </a:rPr>
                            <m:t>;</m:t>
                          </m:r>
                          <m:sSub>
                            <m:sSubPr>
                              <m:ctrlPr>
                                <a:rPr lang="en-US" sz="3600" b="0" i="1" smtClean="0">
                                  <a:solidFill>
                                    <a:srgbClr val="C00000"/>
                                  </a:solidFill>
                                  <a:latin typeface="Cambria Math"/>
                                </a:rPr>
                              </m:ctrlPr>
                            </m:sSubPr>
                            <m:e>
                              <m:r>
                                <a:rPr lang="en-US" sz="3600" b="0" i="1" smtClean="0">
                                  <a:solidFill>
                                    <a:srgbClr val="C00000"/>
                                  </a:solidFill>
                                  <a:latin typeface="Cambria Math" charset="0"/>
                                </a:rPr>
                                <m:t>𝑛</m:t>
                              </m:r>
                            </m:e>
                            <m:sub>
                              <m:r>
                                <a:rPr lang="en-US" sz="3600" b="0" i="1" smtClean="0">
                                  <a:solidFill>
                                    <a:srgbClr val="C00000"/>
                                  </a:solidFill>
                                  <a:latin typeface="Cambria Math" charset="0"/>
                                </a:rPr>
                                <m:t>𝑅</m:t>
                              </m:r>
                            </m:sub>
                          </m:sSub>
                        </m:sup>
                      </m:sSup>
                      <m:r>
                        <a:rPr lang="en-US" sz="3600" b="0" i="1" smtClean="0">
                          <a:solidFill>
                            <a:srgbClr val="C00000"/>
                          </a:solidFill>
                          <a:latin typeface="Cambria Math" charset="0"/>
                        </a:rPr>
                        <m:t>=</m:t>
                      </m:r>
                      <m:d>
                        <m:dPr>
                          <m:ctrlPr>
                            <a:rPr lang="en-US" sz="3600" b="0" i="1" smtClean="0">
                              <a:solidFill>
                                <a:srgbClr val="C00000"/>
                              </a:solidFill>
                              <a:latin typeface="Cambria Math"/>
                            </a:rPr>
                          </m:ctrlPr>
                        </m:dPr>
                        <m:e>
                          <m:sSubSup>
                            <m:sSubSupPr>
                              <m:ctrlPr>
                                <a:rPr lang="en-US" sz="3600" b="0" i="1" smtClean="0">
                                  <a:solidFill>
                                    <a:srgbClr val="C00000"/>
                                  </a:solidFill>
                                  <a:latin typeface="Cambria Math"/>
                                </a:rPr>
                              </m:ctrlPr>
                            </m:sSubSupPr>
                            <m:e>
                              <m:r>
                                <a:rPr lang="en-US" sz="3600" b="0" i="1" smtClean="0">
                                  <a:solidFill>
                                    <a:srgbClr val="C00000"/>
                                  </a:solidFill>
                                  <a:latin typeface="Cambria Math" charset="0"/>
                                </a:rPr>
                                <m:t>𝔉</m:t>
                              </m:r>
                            </m:e>
                            <m:sub>
                              <m:r>
                                <a:rPr lang="en-US" sz="3600" b="0" i="1" smtClean="0">
                                  <a:solidFill>
                                    <a:srgbClr val="C00000"/>
                                  </a:solidFill>
                                  <a:latin typeface="Cambria Math" charset="0"/>
                                </a:rPr>
                                <m:t>𝐿</m:t>
                              </m:r>
                            </m:sub>
                            <m:sup>
                              <m:r>
                                <a:rPr lang="en-US" sz="3600" b="0" i="1" smtClean="0">
                                  <a:solidFill>
                                    <a:srgbClr val="C00000"/>
                                  </a:solidFill>
                                  <a:latin typeface="Cambria Math" charset="0"/>
                                </a:rPr>
                                <m:t>⊥</m:t>
                              </m:r>
                            </m:sup>
                          </m:sSubSup>
                          <m:r>
                            <a:rPr lang="en-US" sz="3600" b="0" i="1" smtClean="0">
                              <a:solidFill>
                                <a:srgbClr val="C00000"/>
                              </a:solidFill>
                              <a:latin typeface="Cambria Math" charset="0"/>
                            </a:rPr>
                            <m:t>;0</m:t>
                          </m:r>
                        </m:e>
                      </m:d>
                      <m:r>
                        <a:rPr lang="en-US" sz="3600" b="0" i="1" smtClean="0">
                          <a:solidFill>
                            <a:srgbClr val="C00000"/>
                          </a:solidFill>
                          <a:latin typeface="Cambria Math" charset="0"/>
                        </a:rPr>
                        <m:t>⊕</m:t>
                      </m:r>
                      <m:d>
                        <m:dPr>
                          <m:ctrlPr>
                            <a:rPr lang="en-US" sz="3600" b="0" i="1" smtClean="0">
                              <a:solidFill>
                                <a:srgbClr val="C00000"/>
                              </a:solidFill>
                              <a:latin typeface="Cambria Math"/>
                            </a:rPr>
                          </m:ctrlPr>
                        </m:dPr>
                        <m:e>
                          <m:r>
                            <a:rPr lang="en-US" sz="3600" b="0" i="1" smtClean="0">
                              <a:solidFill>
                                <a:srgbClr val="C00000"/>
                              </a:solidFill>
                              <a:latin typeface="Cambria Math" charset="0"/>
                            </a:rPr>
                            <m:t>0;</m:t>
                          </m:r>
                          <m:sSubSup>
                            <m:sSubSupPr>
                              <m:ctrlPr>
                                <a:rPr lang="en-US" sz="3600" b="0" i="1" smtClean="0">
                                  <a:solidFill>
                                    <a:srgbClr val="C00000"/>
                                  </a:solidFill>
                                  <a:latin typeface="Cambria Math"/>
                                </a:rPr>
                              </m:ctrlPr>
                            </m:sSubSupPr>
                            <m:e>
                              <m:r>
                                <a:rPr lang="en-US" sz="3600" b="0" i="1" smtClean="0">
                                  <a:solidFill>
                                    <a:srgbClr val="C00000"/>
                                  </a:solidFill>
                                  <a:latin typeface="Cambria Math" charset="0"/>
                                </a:rPr>
                                <m:t>𝔉</m:t>
                              </m:r>
                            </m:e>
                            <m:sub>
                              <m:r>
                                <a:rPr lang="en-US" sz="3600" b="0" i="1" smtClean="0">
                                  <a:solidFill>
                                    <a:srgbClr val="C00000"/>
                                  </a:solidFill>
                                  <a:latin typeface="Cambria Math" charset="0"/>
                                </a:rPr>
                                <m:t>𝑅</m:t>
                              </m:r>
                            </m:sub>
                            <m:sup>
                              <m:r>
                                <a:rPr lang="en-US" sz="3600" b="0" i="1" smtClean="0">
                                  <a:solidFill>
                                    <a:srgbClr val="C00000"/>
                                  </a:solidFill>
                                  <a:latin typeface="Cambria Math" charset="0"/>
                                </a:rPr>
                                <m:t>⊥</m:t>
                              </m:r>
                            </m:sup>
                          </m:sSubSup>
                        </m:e>
                      </m:d>
                      <m:r>
                        <a:rPr lang="en-US" sz="3600" b="0" i="1" smtClean="0">
                          <a:solidFill>
                            <a:srgbClr val="C00000"/>
                          </a:solidFill>
                          <a:latin typeface="Cambria Math" charset="0"/>
                        </a:rPr>
                        <m:t>+</m:t>
                      </m:r>
                      <m:r>
                        <a:rPr lang="en-US" sz="3600" b="0" i="1" smtClean="0">
                          <a:solidFill>
                            <a:srgbClr val="C00000"/>
                          </a:solidFill>
                          <a:latin typeface="Cambria Math" charset="0"/>
                        </a:rPr>
                        <m:t>𝑔𝑙𝑢𝑒𝑣𝑒𝑐𝑡𝑜𝑟𝑠</m:t>
                      </m:r>
                    </m:oMath>
                  </m:oMathPara>
                </a14:m>
                <a:endParaRPr lang="en-US" sz="3600" dirty="0">
                  <a:solidFill>
                    <a:srgbClr val="C0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16541" y="5900324"/>
                <a:ext cx="8991600" cy="653064"/>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41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P spid="18" grpId="0"/>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CSS Crystal Symmetries</a:t>
            </a:r>
            <a:endParaRPr lang="en-US" dirty="0"/>
          </a:p>
        </p:txBody>
      </p:sp>
      <p:sp>
        <p:nvSpPr>
          <p:cNvPr id="3" name="TextBox 2"/>
          <p:cNvSpPr txBox="1"/>
          <p:nvPr/>
        </p:nvSpPr>
        <p:spPr>
          <a:xfrm>
            <a:off x="609600" y="1092470"/>
            <a:ext cx="8077200" cy="523220"/>
          </a:xfrm>
          <a:prstGeom prst="rect">
            <a:avLst/>
          </a:prstGeom>
          <a:noFill/>
        </p:spPr>
        <p:txBody>
          <a:bodyPr wrap="square" rtlCol="0">
            <a:spAutoFit/>
          </a:bodyPr>
          <a:lstStyle/>
          <a:p>
            <a:r>
              <a:rPr lang="en-US" sz="2800" dirty="0" smtClean="0">
                <a:solidFill>
                  <a:srgbClr val="FF0000"/>
                </a:solidFill>
              </a:rPr>
              <a:t>The crystal symmetry of the CSS compactification is</a:t>
            </a:r>
            <a:endParaRPr lang="en-US" sz="2800" dirty="0">
              <a:solidFill>
                <a:srgbClr val="FF0000"/>
              </a:solidFill>
            </a:endParaRPr>
          </a:p>
        </p:txBody>
      </p:sp>
      <p:sp>
        <p:nvSpPr>
          <p:cNvPr id="4" name="TextBox 3"/>
          <p:cNvSpPr txBox="1"/>
          <p:nvPr/>
        </p:nvSpPr>
        <p:spPr>
          <a:xfrm>
            <a:off x="1600200" y="2438400"/>
            <a:ext cx="7239000" cy="523220"/>
          </a:xfrm>
          <a:prstGeom prst="rect">
            <a:avLst/>
          </a:prstGeom>
          <a:noFill/>
        </p:spPr>
        <p:txBody>
          <a:bodyPr wrap="square" rtlCol="0">
            <a:spAutoFit/>
          </a:bodyPr>
          <a:lstStyle/>
          <a:p>
            <a:r>
              <a:rPr lang="en-US" sz="2800" dirty="0" smtClean="0">
                <a:solidFill>
                  <a:srgbClr val="0033CC"/>
                </a:solidFill>
              </a:rPr>
              <a:t>What crystal symmetries can you get? </a:t>
            </a:r>
            <a:endParaRPr lang="en-US" sz="2800" dirty="0">
              <a:solidFill>
                <a:srgbClr val="0033CC"/>
              </a:solidFill>
            </a:endParaRPr>
          </a:p>
        </p:txBody>
      </p:sp>
      <p:sp>
        <p:nvSpPr>
          <p:cNvPr id="5" name="TextBox 4"/>
          <p:cNvSpPr txBox="1"/>
          <p:nvPr/>
        </p:nvSpPr>
        <p:spPr>
          <a:xfrm>
            <a:off x="1219200" y="3048000"/>
            <a:ext cx="8382000" cy="954107"/>
          </a:xfrm>
          <a:prstGeom prst="rect">
            <a:avLst/>
          </a:prstGeom>
          <a:noFill/>
        </p:spPr>
        <p:txBody>
          <a:bodyPr wrap="square" rtlCol="0">
            <a:spAutoFit/>
          </a:bodyPr>
          <a:lstStyle/>
          <a:p>
            <a:r>
              <a:rPr lang="en-US" sz="2800" dirty="0" smtClean="0">
                <a:solidFill>
                  <a:srgbClr val="C00000"/>
                </a:solidFill>
              </a:rPr>
              <a:t>In general, a </a:t>
            </a:r>
            <a:r>
              <a:rPr lang="en-US" sz="2800" dirty="0" err="1" smtClean="0">
                <a:solidFill>
                  <a:srgbClr val="C00000"/>
                </a:solidFill>
              </a:rPr>
              <a:t>sublattice</a:t>
            </a:r>
            <a:r>
              <a:rPr lang="en-US" sz="2800" dirty="0" smtClean="0">
                <a:solidFill>
                  <a:srgbClr val="C00000"/>
                </a:solidFill>
              </a:rPr>
              <a:t> preserves none of the </a:t>
            </a:r>
          </a:p>
          <a:p>
            <a:r>
              <a:rPr lang="en-US" sz="2800" dirty="0" smtClean="0">
                <a:solidFill>
                  <a:srgbClr val="C00000"/>
                </a:solidFill>
              </a:rPr>
              <a:t>crystal symmetries of the ambient lattice. </a:t>
            </a:r>
            <a:endParaRPr lang="en-US" sz="2800" dirty="0">
              <a:solidFill>
                <a:srgbClr val="C00000"/>
              </a:solidFill>
            </a:endParaRPr>
          </a:p>
        </p:txBody>
      </p:sp>
      <p:sp>
        <p:nvSpPr>
          <p:cNvPr id="6" name="TextBox 5"/>
          <p:cNvSpPr txBox="1"/>
          <p:nvPr/>
        </p:nvSpPr>
        <p:spPr>
          <a:xfrm>
            <a:off x="457200" y="4191000"/>
            <a:ext cx="7772400" cy="830997"/>
          </a:xfrm>
          <a:prstGeom prst="rect">
            <a:avLst/>
          </a:prstGeom>
          <a:noFill/>
        </p:spPr>
        <p:txBody>
          <a:bodyPr wrap="square" rtlCol="0">
            <a:spAutoFit/>
          </a:bodyPr>
          <a:lstStyle/>
          <a:p>
            <a:r>
              <a:rPr lang="en-US" sz="2400" dirty="0" smtClean="0">
                <a:solidFill>
                  <a:srgbClr val="7030A0"/>
                </a:solidFill>
              </a:rPr>
              <a:t>Consider, e.g., the lattice generated by (</a:t>
            </a:r>
            <a:r>
              <a:rPr lang="en-US" sz="2400" dirty="0" err="1" smtClean="0">
                <a:solidFill>
                  <a:srgbClr val="7030A0"/>
                </a:solidFill>
              </a:rPr>
              <a:t>p,q</a:t>
            </a:r>
            <a:r>
              <a:rPr lang="en-US" sz="2400" dirty="0" smtClean="0">
                <a:solidFill>
                  <a:srgbClr val="7030A0"/>
                </a:solidFill>
              </a:rPr>
              <a:t>) in the square lattice in the plane. </a:t>
            </a:r>
            <a:endParaRPr lang="en-US" sz="2400" dirty="0">
              <a:solidFill>
                <a:srgbClr val="7030A0"/>
              </a:solidFill>
            </a:endParaRPr>
          </a:p>
        </p:txBody>
      </p:sp>
      <p:pic>
        <p:nvPicPr>
          <p:cNvPr id="7" name="Picture 6"/>
          <p:cNvPicPr>
            <a:picLocks noChangeAspect="1"/>
          </p:cNvPicPr>
          <p:nvPr/>
        </p:nvPicPr>
        <p:blipFill>
          <a:blip r:embed="rId2"/>
          <a:stretch>
            <a:fillRect/>
          </a:stretch>
        </p:blipFill>
        <p:spPr>
          <a:xfrm>
            <a:off x="3581400" y="5029200"/>
            <a:ext cx="2540000" cy="1946160"/>
          </a:xfrm>
          <a:prstGeom prst="rect">
            <a:avLst/>
          </a:prstGeom>
        </p:spPr>
      </p:pic>
      <p:cxnSp>
        <p:nvCxnSpPr>
          <p:cNvPr id="9" name="Straight Arrow Connector 8"/>
          <p:cNvCxnSpPr/>
          <p:nvPr/>
        </p:nvCxnSpPr>
        <p:spPr>
          <a:xfrm flipV="1">
            <a:off x="4191000" y="5486400"/>
            <a:ext cx="1676400" cy="1066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191000" y="6477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4267200" y="5943600"/>
            <a:ext cx="0"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838200" y="1752600"/>
                <a:ext cx="73914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𝐺</m:t>
                          </m:r>
                        </m:e>
                        <m:sub>
                          <m:r>
                            <a:rPr lang="en-US" sz="2800" b="0" i="1" smtClean="0">
                              <a:solidFill>
                                <a:srgbClr val="FF0000"/>
                              </a:solidFill>
                              <a:latin typeface="Cambria Math" charset="0"/>
                            </a:rPr>
                            <m:t>𝐿</m:t>
                          </m:r>
                        </m:sub>
                      </m:sSub>
                      <m:r>
                        <a:rPr lang="en-US" sz="2800" b="0" i="1" smtClean="0">
                          <a:solidFill>
                            <a:srgbClr val="FF0000"/>
                          </a:solidFill>
                          <a:latin typeface="Cambria Math" charset="0"/>
                        </a:rPr>
                        <m:t>×</m:t>
                      </m:r>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𝐺</m:t>
                          </m:r>
                        </m:e>
                        <m:sub>
                          <m:r>
                            <a:rPr lang="en-US" sz="2800" b="0" i="1" smtClean="0">
                              <a:solidFill>
                                <a:srgbClr val="FF0000"/>
                              </a:solidFill>
                              <a:latin typeface="Cambria Math" charset="0"/>
                            </a:rPr>
                            <m:t>𝑅</m:t>
                          </m:r>
                        </m:sub>
                      </m:sSub>
                      <m:r>
                        <a:rPr lang="en-US" sz="2800" b="0" i="1" smtClean="0">
                          <a:solidFill>
                            <a:srgbClr val="FF0000"/>
                          </a:solidFill>
                          <a:latin typeface="Cambria Math" charset="0"/>
                        </a:rPr>
                        <m:t>=</m:t>
                      </m:r>
                      <m:r>
                        <a:rPr lang="en-US" sz="2800" b="0" i="1" smtClean="0">
                          <a:solidFill>
                            <a:srgbClr val="FF0000"/>
                          </a:solidFill>
                          <a:latin typeface="Cambria Math" charset="0"/>
                        </a:rPr>
                        <m:t>𝐹𝑖𝑥</m:t>
                      </m:r>
                      <m:d>
                        <m:dPr>
                          <m:ctrlPr>
                            <a:rPr lang="en-US" sz="2800" b="0" i="1" smtClean="0">
                              <a:solidFill>
                                <a:srgbClr val="FF0000"/>
                              </a:solidFill>
                              <a:latin typeface="Cambria Math"/>
                            </a:rPr>
                          </m:ctrlPr>
                        </m:dPr>
                        <m:e>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𝔉</m:t>
                              </m:r>
                            </m:e>
                            <m:sub>
                              <m:r>
                                <a:rPr lang="en-US" sz="2800" b="0" i="1" smtClean="0">
                                  <a:solidFill>
                                    <a:srgbClr val="FF0000"/>
                                  </a:solidFill>
                                  <a:latin typeface="Cambria Math" charset="0"/>
                                </a:rPr>
                                <m:t>𝐿</m:t>
                              </m:r>
                            </m:sub>
                          </m:sSub>
                        </m:e>
                      </m:d>
                      <m:r>
                        <a:rPr lang="en-US" sz="2800" b="0" i="1" smtClean="0">
                          <a:solidFill>
                            <a:srgbClr val="FF0000"/>
                          </a:solidFill>
                          <a:latin typeface="Cambria Math" charset="0"/>
                        </a:rPr>
                        <m:t>×</m:t>
                      </m:r>
                      <m:r>
                        <a:rPr lang="en-US" sz="2800" b="0" i="1" smtClean="0">
                          <a:solidFill>
                            <a:srgbClr val="FF0000"/>
                          </a:solidFill>
                          <a:latin typeface="Cambria Math" charset="0"/>
                        </a:rPr>
                        <m:t>𝐹𝑖𝑥</m:t>
                      </m:r>
                      <m:d>
                        <m:dPr>
                          <m:ctrlPr>
                            <a:rPr lang="en-US" sz="2800" b="0" i="1" smtClean="0">
                              <a:solidFill>
                                <a:srgbClr val="FF0000"/>
                              </a:solidFill>
                              <a:latin typeface="Cambria Math"/>
                            </a:rPr>
                          </m:ctrlPr>
                        </m:dPr>
                        <m:e>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𝔉</m:t>
                              </m:r>
                            </m:e>
                            <m:sub>
                              <m:r>
                                <a:rPr lang="en-US" sz="2800" b="0" i="1" smtClean="0">
                                  <a:solidFill>
                                    <a:srgbClr val="FF0000"/>
                                  </a:solidFill>
                                  <a:latin typeface="Cambria Math" charset="0"/>
                                </a:rPr>
                                <m:t>𝑅</m:t>
                              </m:r>
                            </m:sub>
                          </m:sSub>
                        </m:e>
                      </m:d>
                      <m:r>
                        <a:rPr lang="en-US" sz="2800" b="0" i="1" smtClean="0">
                          <a:solidFill>
                            <a:srgbClr val="FF0000"/>
                          </a:solidFill>
                          <a:latin typeface="Cambria Math" charset="0"/>
                        </a:rPr>
                        <m:t>⊂</m:t>
                      </m:r>
                      <m:r>
                        <a:rPr lang="en-US" sz="2800" b="0" i="1" smtClean="0">
                          <a:solidFill>
                            <a:srgbClr val="FF0000"/>
                          </a:solidFill>
                          <a:latin typeface="Cambria Math" charset="0"/>
                        </a:rPr>
                        <m:t>𝐶</m:t>
                      </m:r>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𝑜</m:t>
                          </m:r>
                        </m:e>
                        <m:sub>
                          <m:r>
                            <a:rPr lang="en-US" sz="2800" b="0" i="1" smtClean="0">
                              <a:solidFill>
                                <a:srgbClr val="FF0000"/>
                              </a:solidFill>
                              <a:latin typeface="Cambria Math" charset="0"/>
                            </a:rPr>
                            <m:t>0</m:t>
                          </m:r>
                        </m:sub>
                      </m:sSub>
                      <m:r>
                        <a:rPr lang="en-US" sz="2800" b="0" i="1" smtClean="0">
                          <a:solidFill>
                            <a:srgbClr val="FF0000"/>
                          </a:solidFill>
                          <a:latin typeface="Cambria Math" charset="0"/>
                        </a:rPr>
                        <m:t> × </m:t>
                      </m:r>
                      <m:r>
                        <a:rPr lang="en-US" sz="2800" b="0" i="1" smtClean="0">
                          <a:solidFill>
                            <a:srgbClr val="FF0000"/>
                          </a:solidFill>
                          <a:latin typeface="Cambria Math" charset="0"/>
                        </a:rPr>
                        <m:t>𝑊</m:t>
                      </m:r>
                      <m:r>
                        <a:rPr lang="en-US" sz="2800" b="0" i="1" smtClean="0">
                          <a:solidFill>
                            <a:srgbClr val="FF0000"/>
                          </a:solidFill>
                          <a:latin typeface="Cambria Math" charset="0"/>
                        </a:rPr>
                        <m:t>(</m:t>
                      </m:r>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𝐸</m:t>
                          </m:r>
                        </m:e>
                        <m:sub>
                          <m:r>
                            <a:rPr lang="en-US" sz="2800" b="0" i="1" smtClean="0">
                              <a:solidFill>
                                <a:srgbClr val="FF0000"/>
                              </a:solidFill>
                              <a:latin typeface="Cambria Math" charset="0"/>
                            </a:rPr>
                            <m:t>8</m:t>
                          </m:r>
                        </m:sub>
                      </m:sSub>
                      <m:r>
                        <a:rPr lang="en-US" sz="2800" b="0" i="1" smtClean="0">
                          <a:solidFill>
                            <a:srgbClr val="FF0000"/>
                          </a:solidFill>
                          <a:latin typeface="Cambria Math" charset="0"/>
                        </a:rPr>
                        <m:t>)</m:t>
                      </m:r>
                    </m:oMath>
                  </m:oMathPara>
                </a14:m>
                <a:endParaRPr lang="en-US" sz="2800"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38200" y="1752600"/>
                <a:ext cx="7391400" cy="523220"/>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856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dirty="0" smtClean="0"/>
              <a:t>Fixed </a:t>
            </a:r>
            <a:r>
              <a:rPr lang="en-US" dirty="0" err="1" smtClean="0"/>
              <a:t>Sublattices</a:t>
            </a:r>
            <a:r>
              <a:rPr lang="en-US" dirty="0" smtClean="0"/>
              <a:t> Of The Leech Lattice</a:t>
            </a:r>
            <a:endParaRPr lang="en-US" dirty="0"/>
          </a:p>
        </p:txBody>
      </p:sp>
      <p:sp>
        <p:nvSpPr>
          <p:cNvPr id="5" name="TextBox 4"/>
          <p:cNvSpPr txBox="1"/>
          <p:nvPr/>
        </p:nvSpPr>
        <p:spPr>
          <a:xfrm>
            <a:off x="0" y="1371600"/>
            <a:ext cx="9144000" cy="1384995"/>
          </a:xfrm>
          <a:prstGeom prst="rect">
            <a:avLst/>
          </a:prstGeom>
          <a:noFill/>
        </p:spPr>
        <p:txBody>
          <a:bodyPr wrap="square" rtlCol="0">
            <a:spAutoFit/>
          </a:bodyPr>
          <a:lstStyle/>
          <a:p>
            <a:r>
              <a:rPr lang="en-US" sz="2800" dirty="0" smtClean="0">
                <a:solidFill>
                  <a:srgbClr val="0033CC"/>
                </a:solidFill>
              </a:rPr>
              <a:t>The culmination of a long line of work is the classification by </a:t>
            </a:r>
            <a:r>
              <a:rPr lang="en-US" sz="2800" dirty="0" err="1" smtClean="0">
                <a:solidFill>
                  <a:srgbClr val="0033CC"/>
                </a:solidFill>
              </a:rPr>
              <a:t>Hohn</a:t>
            </a:r>
            <a:r>
              <a:rPr lang="en-US" sz="2800" dirty="0" smtClean="0">
                <a:solidFill>
                  <a:srgbClr val="0033CC"/>
                </a:solidFill>
              </a:rPr>
              <a:t> and Mason of the 290 isomorphism classes of fixed-point </a:t>
            </a:r>
            <a:r>
              <a:rPr lang="en-US" sz="2800" dirty="0" err="1" smtClean="0">
                <a:solidFill>
                  <a:srgbClr val="0033CC"/>
                </a:solidFill>
              </a:rPr>
              <a:t>sublattices</a:t>
            </a:r>
            <a:r>
              <a:rPr lang="en-US" sz="2800" dirty="0" smtClean="0">
                <a:solidFill>
                  <a:srgbClr val="0033CC"/>
                </a:solidFill>
              </a:rPr>
              <a:t> of </a:t>
            </a:r>
            <a:r>
              <a:rPr lang="en-US" sz="2800" dirty="0" smtClean="0">
                <a:solidFill>
                  <a:srgbClr val="0033CC"/>
                </a:solidFill>
                <a:sym typeface="Mathematica1" panose="05000502060100000001" pitchFamily="2" charset="2"/>
              </a:rPr>
              <a:t>the Leech lattice: </a:t>
            </a:r>
            <a:endParaRPr lang="en-US" sz="2800" dirty="0">
              <a:solidFill>
                <a:srgbClr val="0033CC"/>
              </a:solidFill>
            </a:endParaRPr>
          </a:p>
        </p:txBody>
      </p:sp>
      <p:pic>
        <p:nvPicPr>
          <p:cNvPr id="8" name="Picture 7"/>
          <p:cNvPicPr>
            <a:picLocks noChangeAspect="1"/>
          </p:cNvPicPr>
          <p:nvPr/>
        </p:nvPicPr>
        <p:blipFill>
          <a:blip r:embed="rId2"/>
          <a:stretch>
            <a:fillRect/>
          </a:stretch>
        </p:blipFill>
        <p:spPr>
          <a:xfrm>
            <a:off x="304800" y="3429000"/>
            <a:ext cx="8305800" cy="1738161"/>
          </a:xfrm>
          <a:prstGeom prst="rect">
            <a:avLst/>
          </a:prstGeom>
        </p:spPr>
      </p:pic>
    </p:spTree>
    <p:extLst>
      <p:ext uri="{BB962C8B-B14F-4D97-AF65-F5344CB8AC3E}">
        <p14:creationId xmlns:p14="http://schemas.microsoft.com/office/powerpoint/2010/main" val="10260184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653"/>
            <a:ext cx="8229600" cy="1143000"/>
          </a:xfrm>
        </p:spPr>
        <p:txBody>
          <a:bodyPr>
            <a:normAutofit/>
          </a:bodyPr>
          <a:lstStyle/>
          <a:p>
            <a:r>
              <a:rPr lang="en-US" dirty="0" smtClean="0"/>
              <a:t>Symmetries For Het/T4</a:t>
            </a:r>
            <a:endParaRPr lang="en-US" dirty="0"/>
          </a:p>
        </p:txBody>
      </p:sp>
      <p:sp>
        <p:nvSpPr>
          <p:cNvPr id="10" name="TextBox 9"/>
          <p:cNvSpPr txBox="1"/>
          <p:nvPr/>
        </p:nvSpPr>
        <p:spPr>
          <a:xfrm>
            <a:off x="76200" y="3233291"/>
            <a:ext cx="9144000" cy="1077218"/>
          </a:xfrm>
          <a:prstGeom prst="rect">
            <a:avLst/>
          </a:prstGeom>
          <a:noFill/>
        </p:spPr>
        <p:txBody>
          <a:bodyPr wrap="square" rtlCol="0">
            <a:spAutoFit/>
          </a:bodyPr>
          <a:lstStyle/>
          <a:p>
            <a:r>
              <a:rPr lang="en-US" sz="3200" dirty="0" smtClean="0">
                <a:solidFill>
                  <a:srgbClr val="0033CC"/>
                </a:solidFill>
              </a:rPr>
              <a:t>These discrete groups will be </a:t>
            </a:r>
            <a:r>
              <a:rPr lang="en-US" sz="3200" dirty="0" err="1" smtClean="0">
                <a:solidFill>
                  <a:srgbClr val="0033CC"/>
                </a:solidFill>
              </a:rPr>
              <a:t>automorphisms</a:t>
            </a:r>
            <a:r>
              <a:rPr lang="en-US" sz="3200" dirty="0" smtClean="0">
                <a:solidFill>
                  <a:srgbClr val="0033CC"/>
                </a:solidFill>
              </a:rPr>
              <a:t> of the algebra of BPS states at the CSS points. </a:t>
            </a:r>
            <a:endParaRPr lang="en-US" sz="3200" dirty="0">
              <a:solidFill>
                <a:srgbClr val="0033CC"/>
              </a:solidFill>
            </a:endParaRPr>
          </a:p>
        </p:txBody>
      </p:sp>
      <p:sp>
        <p:nvSpPr>
          <p:cNvPr id="7" name="TextBox 6"/>
          <p:cNvSpPr txBox="1"/>
          <p:nvPr/>
        </p:nvSpPr>
        <p:spPr>
          <a:xfrm>
            <a:off x="76200" y="4720638"/>
            <a:ext cx="9144000" cy="1569660"/>
          </a:xfrm>
          <a:prstGeom prst="rect">
            <a:avLst/>
          </a:prstGeom>
          <a:noFill/>
        </p:spPr>
        <p:txBody>
          <a:bodyPr wrap="square" rtlCol="0">
            <a:spAutoFit/>
          </a:bodyPr>
          <a:lstStyle/>
          <a:p>
            <a:r>
              <a:rPr lang="en-US" sz="3200" dirty="0" smtClean="0">
                <a:solidFill>
                  <a:srgbClr val="FF0000"/>
                </a:solidFill>
              </a:rPr>
              <a:t>Het/II duality implies the space of D4D2D0 BPS states on K3 will naturally be in representations of these subgroups of Co</a:t>
            </a:r>
            <a:r>
              <a:rPr lang="en-US" sz="3200" baseline="-25000" dirty="0" smtClean="0">
                <a:solidFill>
                  <a:srgbClr val="FF0000"/>
                </a:solidFill>
              </a:rPr>
              <a:t>0</a:t>
            </a:r>
            <a:r>
              <a:rPr lang="en-US" sz="3200" dirty="0" smtClean="0">
                <a:solidFill>
                  <a:srgbClr val="FF0000"/>
                </a:solidFill>
              </a:rPr>
              <a:t> </a:t>
            </a:r>
            <a:r>
              <a:rPr lang="en-US" sz="3200" dirty="0">
                <a:solidFill>
                  <a:srgbClr val="FF0000"/>
                </a:solidFill>
              </a:rPr>
              <a:t>.</a:t>
            </a:r>
          </a:p>
        </p:txBody>
      </p:sp>
      <p:pic>
        <p:nvPicPr>
          <p:cNvPr id="6" name="Picture 5"/>
          <p:cNvPicPr>
            <a:picLocks noChangeAspect="1"/>
          </p:cNvPicPr>
          <p:nvPr/>
        </p:nvPicPr>
        <p:blipFill>
          <a:blip r:embed="rId2"/>
          <a:stretch>
            <a:fillRect/>
          </a:stretch>
        </p:blipFill>
        <p:spPr>
          <a:xfrm>
            <a:off x="0" y="1219200"/>
            <a:ext cx="9144000" cy="1394440"/>
          </a:xfrm>
          <a:prstGeom prst="rect">
            <a:avLst/>
          </a:prstGeom>
        </p:spPr>
      </p:pic>
    </p:spTree>
    <p:extLst>
      <p:ext uri="{BB962C8B-B14F-4D97-AF65-F5344CB8AC3E}">
        <p14:creationId xmlns:p14="http://schemas.microsoft.com/office/powerpoint/2010/main" val="10297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681"/>
            <a:ext cx="8229600" cy="1143000"/>
          </a:xfrm>
        </p:spPr>
        <p:txBody>
          <a:bodyPr/>
          <a:lstStyle/>
          <a:p>
            <a:r>
              <a:rPr lang="en-US" dirty="0" smtClean="0"/>
              <a:t>Symmetries Of IIA/K3</a:t>
            </a:r>
            <a:endParaRPr lang="en-US" dirty="0"/>
          </a:p>
        </p:txBody>
      </p:sp>
      <p:sp>
        <p:nvSpPr>
          <p:cNvPr id="3" name="TextBox 2"/>
          <p:cNvSpPr txBox="1"/>
          <p:nvPr/>
        </p:nvSpPr>
        <p:spPr>
          <a:xfrm>
            <a:off x="22412" y="3011392"/>
            <a:ext cx="9144000" cy="954107"/>
          </a:xfrm>
          <a:prstGeom prst="rect">
            <a:avLst/>
          </a:prstGeom>
          <a:noFill/>
        </p:spPr>
        <p:txBody>
          <a:bodyPr wrap="square" rtlCol="0">
            <a:spAutoFit/>
          </a:bodyPr>
          <a:lstStyle/>
          <a:p>
            <a:r>
              <a:rPr lang="en-US" sz="2800" dirty="0" smtClean="0">
                <a:solidFill>
                  <a:srgbClr val="0033CC"/>
                </a:solidFill>
              </a:rPr>
              <a:t>Interpreted by </a:t>
            </a:r>
            <a:r>
              <a:rPr lang="en-US" sz="2800" dirty="0" err="1" smtClean="0">
                <a:solidFill>
                  <a:srgbClr val="0033CC"/>
                </a:solidFill>
              </a:rPr>
              <a:t>Huybrechts</a:t>
            </a:r>
            <a:r>
              <a:rPr lang="en-US" sz="2800" dirty="0" smtClean="0">
                <a:solidFill>
                  <a:srgbClr val="0033CC"/>
                </a:solidFill>
              </a:rPr>
              <a:t> in terms of the bounded derived category of K3 surfaces  </a:t>
            </a:r>
            <a:endParaRPr lang="en-US" sz="2800" dirty="0">
              <a:solidFill>
                <a:srgbClr val="0033CC"/>
              </a:solidFill>
            </a:endParaRPr>
          </a:p>
        </p:txBody>
      </p:sp>
      <mc:AlternateContent xmlns:mc="http://schemas.openxmlformats.org/markup-compatibility/2006" xmlns:a14="http://schemas.microsoft.com/office/drawing/2010/main">
        <mc:Choice Requires="a14">
          <p:sp>
            <p:nvSpPr>
              <p:cNvPr id="6" name="TextBox 5"/>
              <p:cNvSpPr txBox="1"/>
              <p:nvPr/>
            </p:nvSpPr>
            <p:spPr>
              <a:xfrm>
                <a:off x="-55632" y="1081356"/>
                <a:ext cx="9300088" cy="1815882"/>
              </a:xfrm>
              <a:prstGeom prst="rect">
                <a:avLst/>
              </a:prstGeom>
              <a:noFill/>
            </p:spPr>
            <p:txBody>
              <a:bodyPr wrap="square" rtlCol="0">
                <a:spAutoFit/>
              </a:bodyPr>
              <a:lstStyle/>
              <a:p>
                <a:r>
                  <a:rPr lang="en-US" sz="2800" dirty="0" smtClean="0">
                    <a:solidFill>
                      <a:srgbClr val="FF0000"/>
                    </a:solidFill>
                  </a:rPr>
                  <a:t>Theorem [</a:t>
                </a:r>
                <a:r>
                  <a:rPr lang="en-US" sz="2800" dirty="0" err="1" smtClean="0">
                    <a:solidFill>
                      <a:srgbClr val="FF0000"/>
                    </a:solidFill>
                  </a:rPr>
                  <a:t>Gaberdiel-Hohenegger-Volpato</a:t>
                </a:r>
                <a:r>
                  <a:rPr lang="en-US" sz="2800" dirty="0" smtClean="0">
                    <a:solidFill>
                      <a:srgbClr val="FF0000"/>
                    </a:solidFill>
                  </a:rPr>
                  <a:t>]:  The symmetry groups of  K3 sigma models are precisely the subgroups </a:t>
                </a:r>
              </a:p>
              <a:p>
                <a:r>
                  <a:rPr lang="en-US" sz="2800" dirty="0" smtClean="0">
                    <a:solidFill>
                      <a:srgbClr val="FF0000"/>
                    </a:solidFill>
                  </a:rPr>
                  <a:t>of Co</a:t>
                </a:r>
                <a:r>
                  <a:rPr lang="en-US" sz="2800" baseline="-25000" dirty="0" smtClean="0">
                    <a:solidFill>
                      <a:srgbClr val="FF0000"/>
                    </a:solidFill>
                  </a:rPr>
                  <a:t>0</a:t>
                </a:r>
                <a:r>
                  <a:rPr lang="en-US" sz="2800" dirty="0" smtClean="0">
                    <a:solidFill>
                      <a:srgbClr val="FF0000"/>
                    </a:solidFill>
                  </a:rPr>
                  <a:t> fixing a </a:t>
                </a:r>
                <a:r>
                  <a:rPr lang="en-US" sz="2800" dirty="0" err="1" smtClean="0">
                    <a:solidFill>
                      <a:srgbClr val="FF0000"/>
                    </a:solidFill>
                  </a:rPr>
                  <a:t>sublattice</a:t>
                </a:r>
                <a:r>
                  <a:rPr lang="en-US" sz="2800" dirty="0" smtClean="0">
                    <a:solidFill>
                      <a:srgbClr val="FF0000"/>
                    </a:solidFill>
                  </a:rPr>
                  <a:t> with rank </a:t>
                </a:r>
                <a14:m>
                  <m:oMath xmlns:m="http://schemas.openxmlformats.org/officeDocument/2006/math">
                    <m:r>
                      <a:rPr lang="en-US" sz="2800" i="1" smtClean="0">
                        <a:solidFill>
                          <a:srgbClr val="FF0000"/>
                        </a:solidFill>
                        <a:latin typeface="Cambria Math" panose="02040503050406030204" pitchFamily="18" charset="0"/>
                        <a:ea typeface="Cambria Math" panose="02040503050406030204" pitchFamily="18" charset="0"/>
                      </a:rPr>
                      <m:t>≥</m:t>
                    </m:r>
                    <m:r>
                      <a:rPr lang="en-US" sz="2800" b="0" i="1" smtClean="0">
                        <a:solidFill>
                          <a:srgbClr val="FF0000"/>
                        </a:solidFill>
                        <a:latin typeface="Cambria Math" panose="02040503050406030204" pitchFamily="18" charset="0"/>
                        <a:ea typeface="Cambria Math" panose="02040503050406030204" pitchFamily="18" charset="0"/>
                      </a:rPr>
                      <m:t>4</m:t>
                    </m:r>
                  </m:oMath>
                </a14:m>
                <a:r>
                  <a:rPr lang="en-US" sz="2800" dirty="0" smtClean="0">
                    <a:solidFill>
                      <a:srgbClr val="FF0000"/>
                    </a:solidFill>
                  </a:rPr>
                  <a:t>.  </a:t>
                </a:r>
              </a:p>
              <a:p>
                <a:r>
                  <a:rPr lang="en-US" sz="2800" dirty="0" smtClean="0">
                    <a:solidFill>
                      <a:srgbClr val="FF0000"/>
                    </a:solidFill>
                  </a:rPr>
                  <a:t>(``Quantum Mukai Theorem’’) </a:t>
                </a:r>
                <a:endParaRPr lang="en-US" sz="2800"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5632" y="1081356"/>
                <a:ext cx="9300088" cy="1815882"/>
              </a:xfrm>
              <a:prstGeom prst="rect">
                <a:avLst/>
              </a:prstGeom>
              <a:blipFill rotWithShape="0">
                <a:blip r:embed="rId4"/>
                <a:stretch>
                  <a:fillRect l="-1377" t="-3020" b="-8725"/>
                </a:stretch>
              </a:blipFill>
            </p:spPr>
            <p:txBody>
              <a:bodyPr/>
              <a:lstStyle/>
              <a:p>
                <a:r>
                  <a:rPr lang="en-US">
                    <a:noFill/>
                  </a:rPr>
                  <a:t> </a:t>
                </a:r>
              </a:p>
            </p:txBody>
          </p:sp>
        </mc:Fallback>
      </mc:AlternateContent>
      <p:pic>
        <p:nvPicPr>
          <p:cNvPr id="8" name="Picture 7"/>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51606" y="4495800"/>
            <a:ext cx="8804476" cy="467047"/>
          </a:xfrm>
          <a:prstGeom prst="rect">
            <a:avLst/>
          </a:prstGeom>
        </p:spPr>
      </p:pic>
      <p:sp>
        <p:nvSpPr>
          <p:cNvPr id="9" name="TextBox 8"/>
          <p:cNvSpPr txBox="1"/>
          <p:nvPr/>
        </p:nvSpPr>
        <p:spPr>
          <a:xfrm>
            <a:off x="631615" y="5519424"/>
            <a:ext cx="7925594" cy="954107"/>
          </a:xfrm>
          <a:prstGeom prst="rect">
            <a:avLst/>
          </a:prstGeom>
          <a:noFill/>
        </p:spPr>
        <p:txBody>
          <a:bodyPr wrap="square" rtlCol="0">
            <a:spAutoFit/>
          </a:bodyPr>
          <a:lstStyle/>
          <a:p>
            <a:r>
              <a:rPr lang="en-US" sz="2800" dirty="0" smtClean="0">
                <a:solidFill>
                  <a:srgbClr val="0033CC"/>
                </a:solidFill>
              </a:rPr>
              <a:t>We are confirming that using Het[T4]=IIA[K3] duality,</a:t>
            </a:r>
          </a:p>
          <a:p>
            <a:r>
              <a:rPr lang="en-US" sz="2800" dirty="0">
                <a:solidFill>
                  <a:srgbClr val="0033CC"/>
                </a:solidFill>
              </a:rPr>
              <a:t>a</a:t>
            </a:r>
            <a:r>
              <a:rPr lang="en-US" sz="2800" dirty="0" smtClean="0">
                <a:solidFill>
                  <a:srgbClr val="0033CC"/>
                </a:solidFill>
              </a:rPr>
              <a:t>nd the relation of D-branes to the derived category.  </a:t>
            </a:r>
            <a:endParaRPr lang="en-US" sz="2800" dirty="0">
              <a:solidFill>
                <a:srgbClr val="0033CC"/>
              </a:solidFill>
            </a:endParaRPr>
          </a:p>
        </p:txBody>
      </p:sp>
    </p:spTree>
    <p:extLst>
      <p:ext uri="{BB962C8B-B14F-4D97-AF65-F5344CB8AC3E}">
        <p14:creationId xmlns:p14="http://schemas.microsoft.com/office/powerpoint/2010/main" val="322833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921537" y="5338064"/>
            <a:ext cx="7924800" cy="523220"/>
          </a:xfrm>
          <a:prstGeom prst="rect">
            <a:avLst/>
          </a:prstGeom>
          <a:solidFill>
            <a:srgbClr val="002060"/>
          </a:solidFill>
        </p:spPr>
        <p:txBody>
          <a:bodyPr wrap="square" rtlCol="0">
            <a:spAutoFit/>
          </a:bodyPr>
          <a:lstStyle/>
          <a:p>
            <a:r>
              <a:rPr lang="en-US" sz="2800" dirty="0" smtClean="0">
                <a:solidFill>
                  <a:srgbClr val="FFFF00"/>
                </a:solidFill>
              </a:rPr>
              <a:t> </a:t>
            </a:r>
            <a:endParaRPr lang="en-US" sz="2800" dirty="0">
              <a:solidFill>
                <a:srgbClr val="FFFF00"/>
              </a:solidFill>
            </a:endParaRPr>
          </a:p>
        </p:txBody>
      </p:sp>
      <p:sp>
        <p:nvSpPr>
          <p:cNvPr id="2" name="Title 1"/>
          <p:cNvSpPr>
            <a:spLocks noGrp="1"/>
          </p:cNvSpPr>
          <p:nvPr>
            <p:ph type="title"/>
          </p:nvPr>
        </p:nvSpPr>
        <p:spPr>
          <a:xfrm>
            <a:off x="304800" y="25272"/>
            <a:ext cx="8229600" cy="1143000"/>
          </a:xfrm>
        </p:spPr>
        <p:txBody>
          <a:bodyPr/>
          <a:lstStyle/>
          <a:p>
            <a:r>
              <a:rPr lang="en-US" smtClean="0"/>
              <a:t>Part I Outline</a:t>
            </a:r>
            <a:endParaRPr lang="en-US"/>
          </a:p>
        </p:txBody>
      </p:sp>
      <p:sp>
        <p:nvSpPr>
          <p:cNvPr id="3" name="Slide Number Placeholder 2"/>
          <p:cNvSpPr>
            <a:spLocks noGrp="1"/>
          </p:cNvSpPr>
          <p:nvPr>
            <p:ph type="sldNum" sz="quarter" idx="12"/>
          </p:nvPr>
        </p:nvSpPr>
        <p:spPr/>
        <p:txBody>
          <a:bodyPr/>
          <a:lstStyle/>
          <a:p>
            <a:fld id="{8CC33826-6C47-413F-88A8-05EB57E6DE90}" type="slidenum">
              <a:rPr lang="en-US" smtClean="0"/>
              <a:pPr/>
              <a:t>38</a:t>
            </a:fld>
            <a:endParaRPr lang="en-US" dirty="0"/>
          </a:p>
        </p:txBody>
      </p:sp>
      <p:sp>
        <p:nvSpPr>
          <p:cNvPr id="16" name="TextBox 15"/>
          <p:cNvSpPr txBox="1"/>
          <p:nvPr/>
        </p:nvSpPr>
        <p:spPr>
          <a:xfrm>
            <a:off x="899125" y="4038600"/>
            <a:ext cx="7254275" cy="523220"/>
          </a:xfrm>
          <a:prstGeom prst="rect">
            <a:avLst/>
          </a:prstGeom>
          <a:noFill/>
        </p:spPr>
        <p:txBody>
          <a:bodyPr wrap="square" rtlCol="0">
            <a:spAutoFit/>
          </a:bodyPr>
          <a:lstStyle/>
          <a:p>
            <a:r>
              <a:rPr lang="en-US" sz="2800" dirty="0" smtClean="0">
                <a:solidFill>
                  <a:srgbClr val="FF0000"/>
                </a:solidFill>
              </a:rPr>
              <a:t>Crystal Symmetries Of Toroidal Compactification</a:t>
            </a:r>
            <a:endParaRPr lang="en-US" sz="2800" dirty="0">
              <a:solidFill>
                <a:srgbClr val="FF0000"/>
              </a:solidFill>
            </a:endParaRPr>
          </a:p>
        </p:txBody>
      </p:sp>
      <p:sp>
        <p:nvSpPr>
          <p:cNvPr id="20" name="Rectangle 19"/>
          <p:cNvSpPr/>
          <p:nvPr/>
        </p:nvSpPr>
        <p:spPr>
          <a:xfrm>
            <a:off x="899125" y="2879304"/>
            <a:ext cx="3743845" cy="523220"/>
          </a:xfrm>
          <a:prstGeom prst="rect">
            <a:avLst/>
          </a:prstGeom>
        </p:spPr>
        <p:txBody>
          <a:bodyPr wrap="none">
            <a:spAutoFit/>
          </a:bodyPr>
          <a:lstStyle/>
          <a:p>
            <a:pPr marL="342900" indent="-342900"/>
            <a:r>
              <a:rPr lang="en-US" sz="2800" dirty="0" smtClean="0">
                <a:solidFill>
                  <a:srgbClr val="FF0000"/>
                </a:solidFill>
              </a:rPr>
              <a:t>Heterotic Strings On Tori</a:t>
            </a:r>
          </a:p>
        </p:txBody>
      </p:sp>
      <p:sp>
        <p:nvSpPr>
          <p:cNvPr id="25" name="Oval 24"/>
          <p:cNvSpPr/>
          <p:nvPr/>
        </p:nvSpPr>
        <p:spPr>
          <a:xfrm>
            <a:off x="85165" y="2895193"/>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a:t>
            </a:r>
            <a:endParaRPr lang="en-US" dirty="0"/>
          </a:p>
        </p:txBody>
      </p:sp>
      <p:sp>
        <p:nvSpPr>
          <p:cNvPr id="32" name="Oval 31"/>
          <p:cNvSpPr/>
          <p:nvPr/>
        </p:nvSpPr>
        <p:spPr>
          <a:xfrm>
            <a:off x="85165" y="4071610"/>
            <a:ext cx="5334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a:t>
            </a:r>
            <a:endParaRPr lang="en-US" dirty="0"/>
          </a:p>
        </p:txBody>
      </p:sp>
      <p:sp>
        <p:nvSpPr>
          <p:cNvPr id="34" name="Oval 33"/>
          <p:cNvSpPr/>
          <p:nvPr/>
        </p:nvSpPr>
        <p:spPr>
          <a:xfrm>
            <a:off x="85165" y="5371074"/>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4</a:t>
            </a:r>
            <a:endParaRPr lang="en-US" dirty="0"/>
          </a:p>
        </p:txBody>
      </p:sp>
      <p:sp>
        <p:nvSpPr>
          <p:cNvPr id="42" name="TextBox 41"/>
          <p:cNvSpPr txBox="1"/>
          <p:nvPr/>
        </p:nvSpPr>
        <p:spPr>
          <a:xfrm>
            <a:off x="999565" y="5310752"/>
            <a:ext cx="7620000" cy="523220"/>
          </a:xfrm>
          <a:prstGeom prst="rect">
            <a:avLst/>
          </a:prstGeom>
          <a:noFill/>
        </p:spPr>
        <p:txBody>
          <a:bodyPr wrap="square" rtlCol="0">
            <a:spAutoFit/>
          </a:bodyPr>
          <a:lstStyle/>
          <a:p>
            <a:r>
              <a:rPr lang="en-US" sz="2800" dirty="0" smtClean="0">
                <a:solidFill>
                  <a:srgbClr val="FFFF00"/>
                </a:solidFill>
              </a:rPr>
              <a:t>Desperately Seeking </a:t>
            </a:r>
            <a:r>
              <a:rPr lang="en-US" sz="2800" dirty="0" err="1" smtClean="0">
                <a:solidFill>
                  <a:srgbClr val="FFFF00"/>
                </a:solidFill>
              </a:rPr>
              <a:t>Mooneshine</a:t>
            </a:r>
            <a:endParaRPr lang="en-US" sz="2800" dirty="0">
              <a:solidFill>
                <a:srgbClr val="FFFF00"/>
              </a:solidFill>
            </a:endParaRPr>
          </a:p>
        </p:txBody>
      </p:sp>
      <p:sp>
        <p:nvSpPr>
          <p:cNvPr id="17" name="Oval 16"/>
          <p:cNvSpPr/>
          <p:nvPr/>
        </p:nvSpPr>
        <p:spPr>
          <a:xfrm>
            <a:off x="85165" y="1751786"/>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dirty="0"/>
          </a:p>
        </p:txBody>
      </p:sp>
      <p:sp>
        <p:nvSpPr>
          <p:cNvPr id="4" name="Rectangle 3"/>
          <p:cNvSpPr/>
          <p:nvPr/>
        </p:nvSpPr>
        <p:spPr>
          <a:xfrm>
            <a:off x="899125" y="1685766"/>
            <a:ext cx="4924105" cy="523220"/>
          </a:xfrm>
          <a:prstGeom prst="rect">
            <a:avLst/>
          </a:prstGeom>
        </p:spPr>
        <p:txBody>
          <a:bodyPr wrap="none">
            <a:spAutoFit/>
          </a:bodyPr>
          <a:lstStyle/>
          <a:p>
            <a:r>
              <a:rPr lang="en-US" sz="2800" dirty="0">
                <a:solidFill>
                  <a:srgbClr val="FF0000"/>
                </a:solidFill>
              </a:rPr>
              <a:t>Brief Background On Moonshine</a:t>
            </a:r>
          </a:p>
        </p:txBody>
      </p:sp>
    </p:spTree>
    <p:extLst>
      <p:ext uri="{BB962C8B-B14F-4D97-AF65-F5344CB8AC3E}">
        <p14:creationId xmlns:p14="http://schemas.microsoft.com/office/powerpoint/2010/main" val="16547982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Is There Moonshine In KKP Invariants? </a:t>
            </a:r>
            <a:endParaRPr lang="en-US" dirty="0"/>
          </a:p>
        </p:txBody>
      </p:sp>
      <p:sp>
        <p:nvSpPr>
          <p:cNvPr id="4" name="TextBox 3"/>
          <p:cNvSpPr txBox="1"/>
          <p:nvPr/>
        </p:nvSpPr>
        <p:spPr>
          <a:xfrm>
            <a:off x="1065835" y="3631773"/>
            <a:ext cx="7620000" cy="954107"/>
          </a:xfrm>
          <a:prstGeom prst="rect">
            <a:avLst/>
          </a:prstGeom>
          <a:noFill/>
        </p:spPr>
        <p:txBody>
          <a:bodyPr wrap="square" rtlCol="0">
            <a:spAutoFit/>
          </a:bodyPr>
          <a:lstStyle/>
          <a:p>
            <a:r>
              <a:rPr lang="en-US" sz="2800" smtClean="0">
                <a:solidFill>
                  <a:srgbClr val="00B050"/>
                </a:solidFill>
              </a:rPr>
              <a:t>            So </a:t>
            </a:r>
            <a:r>
              <a:rPr lang="en-US" sz="2800" dirty="0" smtClean="0">
                <a:solidFill>
                  <a:srgbClr val="00B050"/>
                </a:solidFill>
              </a:rPr>
              <a:t>the invariants of KKP will </a:t>
            </a:r>
            <a:r>
              <a:rPr lang="en-US" sz="2800" smtClean="0">
                <a:solidFill>
                  <a:srgbClr val="00B050"/>
                </a:solidFill>
              </a:rPr>
              <a:t>show </a:t>
            </a:r>
          </a:p>
          <a:p>
            <a:r>
              <a:rPr lang="en-US" sz="2800" dirty="0" smtClean="0">
                <a:solidFill>
                  <a:srgbClr val="00B050"/>
                </a:solidFill>
              </a:rPr>
              <a:t>``Moonshine’’ with respect to this symmetry…… </a:t>
            </a:r>
            <a:endParaRPr lang="en-US" sz="2800" dirty="0">
              <a:solidFill>
                <a:srgbClr val="00B050"/>
              </a:solidFill>
            </a:endParaRPr>
          </a:p>
        </p:txBody>
      </p:sp>
      <p:pic>
        <p:nvPicPr>
          <p:cNvPr id="11" name="Picture 10"/>
          <p:cNvPicPr>
            <a:picLocks noChangeAspect="1"/>
          </p:cNvPicPr>
          <p:nvPr/>
        </p:nvPicPr>
        <p:blipFill>
          <a:blip r:embed="rId2"/>
          <a:stretch>
            <a:fillRect/>
          </a:stretch>
        </p:blipFill>
        <p:spPr>
          <a:xfrm>
            <a:off x="-16260" y="1676400"/>
            <a:ext cx="9144000" cy="1394440"/>
          </a:xfrm>
          <a:prstGeom prst="rect">
            <a:avLst/>
          </a:prstGeom>
        </p:spPr>
      </p:pic>
      <p:sp>
        <p:nvSpPr>
          <p:cNvPr id="9" name="Oval 8"/>
          <p:cNvSpPr/>
          <p:nvPr/>
        </p:nvSpPr>
        <p:spPr>
          <a:xfrm>
            <a:off x="1981200" y="1524000"/>
            <a:ext cx="1143000" cy="6096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286000" y="6096000"/>
            <a:ext cx="5456361" cy="584775"/>
          </a:xfrm>
          <a:prstGeom prst="rect">
            <a:avLst/>
          </a:prstGeom>
          <a:noFill/>
        </p:spPr>
        <p:txBody>
          <a:bodyPr wrap="square" rtlCol="0">
            <a:spAutoFit/>
          </a:bodyPr>
          <a:lstStyle/>
          <a:p>
            <a:r>
              <a:rPr lang="en-US" sz="3200" dirty="0" smtClean="0">
                <a:solidFill>
                  <a:srgbClr val="FF0000"/>
                </a:solidFill>
              </a:rPr>
              <a:t>IS THERE MORE GOING ON ??  </a:t>
            </a:r>
            <a:endParaRPr lang="en-US" sz="3200" dirty="0">
              <a:solidFill>
                <a:srgbClr val="FF0000"/>
              </a:solidFill>
            </a:endParaRPr>
          </a:p>
        </p:txBody>
      </p:sp>
      <p:sp>
        <p:nvSpPr>
          <p:cNvPr id="8" name="TextBox 7"/>
          <p:cNvSpPr txBox="1"/>
          <p:nvPr/>
        </p:nvSpPr>
        <p:spPr>
          <a:xfrm>
            <a:off x="2147654" y="5094798"/>
            <a:ext cx="5456361" cy="584775"/>
          </a:xfrm>
          <a:prstGeom prst="rect">
            <a:avLst/>
          </a:prstGeom>
          <a:noFill/>
        </p:spPr>
        <p:txBody>
          <a:bodyPr wrap="square" rtlCol="0">
            <a:spAutoFit/>
          </a:bodyPr>
          <a:lstStyle/>
          <a:p>
            <a:r>
              <a:rPr lang="en-US" sz="3200" dirty="0" smtClean="0">
                <a:solidFill>
                  <a:srgbClr val="FF0000"/>
                </a:solidFill>
              </a:rPr>
              <a:t> But we want M24, not M20  !! </a:t>
            </a:r>
            <a:endParaRPr lang="en-US" sz="3200" dirty="0">
              <a:solidFill>
                <a:srgbClr val="FF0000"/>
              </a:solidFill>
            </a:endParaRPr>
          </a:p>
        </p:txBody>
      </p:sp>
    </p:spTree>
    <p:extLst>
      <p:ext uri="{BB962C8B-B14F-4D97-AF65-F5344CB8AC3E}">
        <p14:creationId xmlns:p14="http://schemas.microsoft.com/office/powerpoint/2010/main" val="265758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53" y="0"/>
            <a:ext cx="8229600" cy="1143000"/>
          </a:xfrm>
        </p:spPr>
        <p:txBody>
          <a:bodyPr>
            <a:normAutofit/>
          </a:bodyPr>
          <a:lstStyle/>
          <a:p>
            <a:r>
              <a:rPr lang="en-US" sz="6600" dirty="0" smtClean="0"/>
              <a:t>Part III </a:t>
            </a:r>
            <a:endParaRPr lang="en-US" sz="6600" dirty="0"/>
          </a:p>
        </p:txBody>
      </p:sp>
      <p:sp>
        <p:nvSpPr>
          <p:cNvPr id="7" name="TextBox 6"/>
          <p:cNvSpPr txBox="1"/>
          <p:nvPr/>
        </p:nvSpPr>
        <p:spPr>
          <a:xfrm>
            <a:off x="779253" y="5715000"/>
            <a:ext cx="7848600" cy="1015663"/>
          </a:xfrm>
          <a:prstGeom prst="rect">
            <a:avLst/>
          </a:prstGeom>
          <a:noFill/>
        </p:spPr>
        <p:txBody>
          <a:bodyPr wrap="square" rtlCol="0">
            <a:spAutoFit/>
          </a:bodyPr>
          <a:lstStyle/>
          <a:p>
            <a:r>
              <a:rPr lang="en-US" sz="2000" dirty="0" smtClean="0">
                <a:solidFill>
                  <a:srgbClr val="0033CC"/>
                </a:solidFill>
              </a:rPr>
              <a:t>G. Moore, </a:t>
            </a:r>
          </a:p>
          <a:p>
            <a:r>
              <a:rPr lang="en-US" sz="2000" dirty="0" smtClean="0">
                <a:solidFill>
                  <a:srgbClr val="0033CC"/>
                </a:solidFill>
              </a:rPr>
              <a:t>``Computation Of Some </a:t>
            </a:r>
            <a:r>
              <a:rPr lang="en-US" sz="2000" dirty="0" err="1" smtClean="0">
                <a:solidFill>
                  <a:srgbClr val="0033CC"/>
                </a:solidFill>
              </a:rPr>
              <a:t>Zamolodchikov</a:t>
            </a:r>
            <a:r>
              <a:rPr lang="en-US" sz="2000" dirty="0" smtClean="0">
                <a:solidFill>
                  <a:srgbClr val="0033CC"/>
                </a:solidFill>
              </a:rPr>
              <a:t> Volumes, With An Application,’’  arXiv:1508.05612</a:t>
            </a:r>
            <a:endParaRPr lang="en-US" sz="2000" dirty="0">
              <a:solidFill>
                <a:srgbClr val="0033CC"/>
              </a:solidFill>
            </a:endParaRPr>
          </a:p>
        </p:txBody>
      </p:sp>
      <p:sp>
        <p:nvSpPr>
          <p:cNvPr id="8" name="Title 1"/>
          <p:cNvSpPr txBox="1">
            <a:spLocks/>
          </p:cNvSpPr>
          <p:nvPr/>
        </p:nvSpPr>
        <p:spPr>
          <a:xfrm>
            <a:off x="398253" y="18288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t>Holography &amp; </a:t>
            </a:r>
            <a:r>
              <a:rPr lang="en-US" sz="5400" dirty="0" err="1" smtClean="0"/>
              <a:t>Zamolochikov</a:t>
            </a:r>
            <a:r>
              <a:rPr lang="en-US" sz="5400" dirty="0" smtClean="0"/>
              <a:t> Volumes Of Moduli Spaces of </a:t>
            </a:r>
            <a:r>
              <a:rPr lang="en-US" sz="5400" dirty="0" err="1" smtClean="0"/>
              <a:t>Calabi-Yau</a:t>
            </a:r>
            <a:r>
              <a:rPr lang="en-US" sz="5400" dirty="0" smtClean="0"/>
              <a:t> Manifolds</a:t>
            </a:r>
            <a:endParaRPr lang="en-US" sz="5400" dirty="0"/>
          </a:p>
        </p:txBody>
      </p:sp>
      <p:sp>
        <p:nvSpPr>
          <p:cNvPr id="6" name="TextBox 5"/>
          <p:cNvSpPr txBox="1"/>
          <p:nvPr/>
        </p:nvSpPr>
        <p:spPr>
          <a:xfrm>
            <a:off x="779253" y="4572000"/>
            <a:ext cx="7848600" cy="707886"/>
          </a:xfrm>
          <a:prstGeom prst="rect">
            <a:avLst/>
          </a:prstGeom>
          <a:noFill/>
        </p:spPr>
        <p:txBody>
          <a:bodyPr wrap="square" rtlCol="0">
            <a:spAutoFit/>
          </a:bodyPr>
          <a:lstStyle/>
          <a:p>
            <a:r>
              <a:rPr lang="en-US" sz="2000" dirty="0" smtClean="0">
                <a:solidFill>
                  <a:srgbClr val="0033CC"/>
                </a:solidFill>
              </a:rPr>
              <a:t>N. Benjamin, M. Cheng, S. </a:t>
            </a:r>
            <a:r>
              <a:rPr lang="en-US" sz="2000" dirty="0" err="1" smtClean="0">
                <a:solidFill>
                  <a:srgbClr val="0033CC"/>
                </a:solidFill>
              </a:rPr>
              <a:t>Kachru</a:t>
            </a:r>
            <a:r>
              <a:rPr lang="en-US" sz="2000" dirty="0" smtClean="0">
                <a:solidFill>
                  <a:srgbClr val="0033CC"/>
                </a:solidFill>
              </a:rPr>
              <a:t>, G. Moore, and N. Paquette,  </a:t>
            </a:r>
          </a:p>
          <a:p>
            <a:r>
              <a:rPr lang="en-US" sz="2000" dirty="0" smtClean="0">
                <a:solidFill>
                  <a:srgbClr val="0033CC"/>
                </a:solidFill>
              </a:rPr>
              <a:t>``Elliptic Genera and 3d Gravity,’’  arXiv:1503.04800</a:t>
            </a:r>
            <a:endParaRPr lang="en-US" sz="2000" dirty="0">
              <a:solidFill>
                <a:srgbClr val="0033CC"/>
              </a:solidFill>
            </a:endParaRPr>
          </a:p>
        </p:txBody>
      </p:sp>
    </p:spTree>
    <p:extLst>
      <p:ext uri="{BB962C8B-B14F-4D97-AF65-F5344CB8AC3E}">
        <p14:creationId xmlns:p14="http://schemas.microsoft.com/office/powerpoint/2010/main" val="17528323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7929"/>
            <a:ext cx="8382000" cy="1754326"/>
          </a:xfrm>
          <a:prstGeom prst="rect">
            <a:avLst/>
          </a:prstGeom>
          <a:noFill/>
        </p:spPr>
        <p:txBody>
          <a:bodyPr wrap="square" rtlCol="0">
            <a:spAutoFit/>
          </a:bodyPr>
          <a:lstStyle/>
          <a:p>
            <a:r>
              <a:rPr lang="en-US" sz="3600" dirty="0" smtClean="0">
                <a:solidFill>
                  <a:srgbClr val="0033CC"/>
                </a:solidFill>
              </a:rPr>
              <a:t>So we played the sum dimension game in </a:t>
            </a:r>
          </a:p>
          <a:p>
            <a:r>
              <a:rPr lang="en-US" sz="3600" dirty="0" smtClean="0">
                <a:solidFill>
                  <a:srgbClr val="0033CC"/>
                </a:solidFill>
              </a:rPr>
              <a:t>all possible ways for lowest levels of the generating function of DH states: – </a:t>
            </a:r>
          </a:p>
        </p:txBody>
      </p:sp>
      <mc:AlternateContent xmlns:mc="http://schemas.openxmlformats.org/markup-compatibility/2006" xmlns:a14="http://schemas.microsoft.com/office/drawing/2010/main">
        <mc:Choice Requires="a14">
          <p:sp>
            <p:nvSpPr>
              <p:cNvPr id="7" name="TextBox 6"/>
              <p:cNvSpPr txBox="1"/>
              <p:nvPr/>
            </p:nvSpPr>
            <p:spPr>
              <a:xfrm>
                <a:off x="1371600" y="3498964"/>
                <a:ext cx="5562600" cy="13458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C00000"/>
                          </a:solidFill>
                          <a:latin typeface="Cambria Math" charset="0"/>
                        </a:rPr>
                        <m:t>=</m:t>
                      </m:r>
                      <m:nary>
                        <m:naryPr>
                          <m:chr m:val="∑"/>
                          <m:supHide m:val="on"/>
                          <m:ctrlPr>
                            <a:rPr lang="en-US" sz="3200" i="1">
                              <a:solidFill>
                                <a:srgbClr val="C00000"/>
                              </a:solidFill>
                              <a:latin typeface="Cambria Math"/>
                            </a:rPr>
                          </m:ctrlPr>
                        </m:naryPr>
                        <m:sub>
                          <m:sSub>
                            <m:sSubPr>
                              <m:ctrlPr>
                                <a:rPr lang="en-US" sz="3200" i="1">
                                  <a:solidFill>
                                    <a:srgbClr val="C00000"/>
                                  </a:solidFill>
                                  <a:latin typeface="Cambria Math"/>
                                </a:rPr>
                              </m:ctrlPr>
                            </m:sSubPr>
                            <m:e>
                              <m:r>
                                <a:rPr lang="en-US" sz="3200" i="1">
                                  <a:solidFill>
                                    <a:srgbClr val="C00000"/>
                                  </a:solidFill>
                                  <a:latin typeface="Cambria Math" charset="0"/>
                                </a:rPr>
                                <m:t>𝑗</m:t>
                              </m:r>
                            </m:e>
                            <m:sub>
                              <m:r>
                                <a:rPr lang="en-US" sz="3200" i="1">
                                  <a:solidFill>
                                    <a:srgbClr val="C00000"/>
                                  </a:solidFill>
                                  <a:latin typeface="Cambria Math" charset="0"/>
                                </a:rPr>
                                <m:t>𝐿</m:t>
                              </m:r>
                            </m:sub>
                          </m:sSub>
                          <m:r>
                            <a:rPr lang="en-US" sz="3200" i="1">
                              <a:solidFill>
                                <a:srgbClr val="C00000"/>
                              </a:solidFill>
                              <a:latin typeface="Cambria Math" charset="0"/>
                            </a:rPr>
                            <m:t>,</m:t>
                          </m:r>
                          <m:sSub>
                            <m:sSubPr>
                              <m:ctrlPr>
                                <a:rPr lang="en-US" sz="3200" i="1">
                                  <a:solidFill>
                                    <a:srgbClr val="C00000"/>
                                  </a:solidFill>
                                  <a:latin typeface="Cambria Math"/>
                                </a:rPr>
                              </m:ctrlPr>
                            </m:sSubPr>
                            <m:e>
                              <m:r>
                                <a:rPr lang="en-US" sz="3200" i="1">
                                  <a:solidFill>
                                    <a:srgbClr val="C00000"/>
                                  </a:solidFill>
                                  <a:latin typeface="Cambria Math" charset="0"/>
                                </a:rPr>
                                <m:t>𝑗</m:t>
                              </m:r>
                            </m:e>
                            <m:sub>
                              <m:r>
                                <a:rPr lang="en-US" sz="3200" i="1">
                                  <a:solidFill>
                                    <a:srgbClr val="C00000"/>
                                  </a:solidFill>
                                  <a:latin typeface="Cambria Math" charset="0"/>
                                </a:rPr>
                                <m:t>𝑅</m:t>
                              </m:r>
                            </m:sub>
                          </m:sSub>
                        </m:sub>
                        <m:sup/>
                        <m:e>
                          <m:r>
                            <a:rPr lang="en-US" sz="3200" i="1">
                              <a:solidFill>
                                <a:srgbClr val="C00000"/>
                              </a:solidFill>
                              <a:latin typeface="Cambria Math" charset="0"/>
                            </a:rPr>
                            <m:t> </m:t>
                          </m:r>
                          <m:sSup>
                            <m:sSupPr>
                              <m:ctrlPr>
                                <a:rPr lang="en-US" sz="3200" b="0" i="1" smtClean="0">
                                  <a:solidFill>
                                    <a:srgbClr val="C00000"/>
                                  </a:solidFill>
                                  <a:latin typeface="Cambria Math"/>
                                </a:rPr>
                              </m:ctrlPr>
                            </m:sSupPr>
                            <m:e>
                              <m:r>
                                <a:rPr lang="en-US" sz="3200" b="0" i="1" smtClean="0">
                                  <a:solidFill>
                                    <a:srgbClr val="C00000"/>
                                  </a:solidFill>
                                  <a:latin typeface="Cambria Math" charset="0"/>
                                </a:rPr>
                                <m:t>𝑞</m:t>
                              </m:r>
                            </m:e>
                            <m:sup>
                              <m:r>
                                <a:rPr lang="en-US" sz="3200" b="0" i="1" smtClean="0">
                                  <a:solidFill>
                                    <a:srgbClr val="C00000"/>
                                  </a:solidFill>
                                  <a:latin typeface="Cambria Math" charset="0"/>
                                </a:rPr>
                                <m:t>𝑛</m:t>
                              </m:r>
                            </m:sup>
                          </m:sSup>
                          <m:r>
                            <a:rPr lang="en-US" sz="3200" b="0" i="1" smtClean="0">
                              <a:solidFill>
                                <a:srgbClr val="C00000"/>
                              </a:solidFill>
                              <a:latin typeface="Cambria Math" charset="0"/>
                            </a:rPr>
                            <m:t> </m:t>
                          </m:r>
                          <m:sSubSup>
                            <m:sSubSupPr>
                              <m:ctrlPr>
                                <a:rPr lang="en-US" sz="3200" b="0" i="1" smtClean="0">
                                  <a:solidFill>
                                    <a:srgbClr val="0033CC"/>
                                  </a:solidFill>
                                  <a:latin typeface="Cambria Math"/>
                                </a:rPr>
                              </m:ctrlPr>
                            </m:sSubSupPr>
                            <m:e>
                              <m:r>
                                <a:rPr lang="en-US" sz="3200" b="0" i="1" smtClean="0">
                                  <a:solidFill>
                                    <a:srgbClr val="0033CC"/>
                                  </a:solidFill>
                                  <a:latin typeface="Cambria Math" charset="0"/>
                                </a:rPr>
                                <m:t>𝐷</m:t>
                              </m:r>
                            </m:e>
                            <m:sub>
                              <m:sSub>
                                <m:sSubPr>
                                  <m:ctrlPr>
                                    <a:rPr lang="en-US" sz="3200" b="0" i="1" smtClean="0">
                                      <a:solidFill>
                                        <a:srgbClr val="0033CC"/>
                                      </a:solidFill>
                                      <a:latin typeface="Cambria Math"/>
                                    </a:rPr>
                                  </m:ctrlPr>
                                </m:sSubPr>
                                <m:e>
                                  <m:r>
                                    <a:rPr lang="en-US" sz="3200" b="0" i="1" smtClean="0">
                                      <a:solidFill>
                                        <a:srgbClr val="0033CC"/>
                                      </a:solidFill>
                                      <a:latin typeface="Cambria Math" charset="0"/>
                                    </a:rPr>
                                    <m:t>𝑗</m:t>
                                  </m:r>
                                </m:e>
                                <m:sub>
                                  <m:r>
                                    <a:rPr lang="en-US" sz="3200" b="0" i="1" smtClean="0">
                                      <a:solidFill>
                                        <a:srgbClr val="0033CC"/>
                                      </a:solidFill>
                                      <a:latin typeface="Cambria Math" charset="0"/>
                                    </a:rPr>
                                    <m:t>𝐿</m:t>
                                  </m:r>
                                </m:sub>
                              </m:sSub>
                              <m:r>
                                <a:rPr lang="en-US" sz="3200" b="0" i="1" smtClean="0">
                                  <a:solidFill>
                                    <a:srgbClr val="0033CC"/>
                                  </a:solidFill>
                                  <a:latin typeface="Cambria Math" charset="0"/>
                                </a:rPr>
                                <m:t>,</m:t>
                              </m:r>
                              <m:sSub>
                                <m:sSubPr>
                                  <m:ctrlPr>
                                    <a:rPr lang="en-US" sz="3200" b="0" i="1" smtClean="0">
                                      <a:solidFill>
                                        <a:srgbClr val="0033CC"/>
                                      </a:solidFill>
                                      <a:latin typeface="Cambria Math"/>
                                    </a:rPr>
                                  </m:ctrlPr>
                                </m:sSubPr>
                                <m:e>
                                  <m:r>
                                    <a:rPr lang="en-US" sz="3200" b="0" i="1" smtClean="0">
                                      <a:solidFill>
                                        <a:srgbClr val="0033CC"/>
                                      </a:solidFill>
                                      <a:latin typeface="Cambria Math" charset="0"/>
                                    </a:rPr>
                                    <m:t>𝑗</m:t>
                                  </m:r>
                                </m:e>
                                <m:sub>
                                  <m:r>
                                    <a:rPr lang="en-US" sz="3200" b="0" i="1" smtClean="0">
                                      <a:solidFill>
                                        <a:srgbClr val="0033CC"/>
                                      </a:solidFill>
                                      <a:latin typeface="Cambria Math" charset="0"/>
                                    </a:rPr>
                                    <m:t>𝑅</m:t>
                                  </m:r>
                                </m:sub>
                              </m:sSub>
                            </m:sub>
                            <m:sup>
                              <m:r>
                                <a:rPr lang="en-US" sz="3200" b="0" i="1" smtClean="0">
                                  <a:solidFill>
                                    <a:srgbClr val="0033CC"/>
                                  </a:solidFill>
                                  <a:latin typeface="Cambria Math" charset="0"/>
                                </a:rPr>
                                <m:t>𝑛</m:t>
                              </m:r>
                            </m:sup>
                          </m:sSubSup>
                          <m:r>
                            <a:rPr lang="en-US" sz="3200" b="0" i="1" smtClean="0">
                              <a:solidFill>
                                <a:srgbClr val="C00000"/>
                              </a:solidFill>
                              <a:latin typeface="Cambria Math" charset="0"/>
                            </a:rPr>
                            <m:t> </m:t>
                          </m:r>
                          <m:sSub>
                            <m:sSubPr>
                              <m:ctrlPr>
                                <a:rPr lang="en-US" sz="3200" i="1">
                                  <a:solidFill>
                                    <a:srgbClr val="C00000"/>
                                  </a:solidFill>
                                  <a:latin typeface="Cambria Math"/>
                                </a:rPr>
                              </m:ctrlPr>
                            </m:sSubPr>
                            <m:e>
                              <m:r>
                                <a:rPr lang="en-US" sz="3200" i="1">
                                  <a:solidFill>
                                    <a:srgbClr val="C00000"/>
                                  </a:solidFill>
                                  <a:latin typeface="Cambria Math" charset="0"/>
                                </a:rPr>
                                <m:t>𝜒</m:t>
                              </m:r>
                            </m:e>
                            <m:sub>
                              <m:sSub>
                                <m:sSubPr>
                                  <m:ctrlPr>
                                    <a:rPr lang="en-US" sz="3200" i="1">
                                      <a:solidFill>
                                        <a:srgbClr val="C00000"/>
                                      </a:solidFill>
                                      <a:latin typeface="Cambria Math"/>
                                    </a:rPr>
                                  </m:ctrlPr>
                                </m:sSubPr>
                                <m:e>
                                  <m:r>
                                    <a:rPr lang="en-US" sz="3200" i="1">
                                      <a:solidFill>
                                        <a:srgbClr val="C00000"/>
                                      </a:solidFill>
                                      <a:latin typeface="Cambria Math" charset="0"/>
                                    </a:rPr>
                                    <m:t>𝑗</m:t>
                                  </m:r>
                                </m:e>
                                <m:sub>
                                  <m:r>
                                    <a:rPr lang="en-US" sz="3200" i="1">
                                      <a:solidFill>
                                        <a:srgbClr val="C00000"/>
                                      </a:solidFill>
                                      <a:latin typeface="Cambria Math" charset="0"/>
                                    </a:rPr>
                                    <m:t>𝐿</m:t>
                                  </m:r>
                                </m:sub>
                              </m:sSub>
                            </m:sub>
                          </m:sSub>
                          <m:d>
                            <m:dPr>
                              <m:ctrlPr>
                                <a:rPr lang="en-US" sz="3200" i="1">
                                  <a:solidFill>
                                    <a:srgbClr val="C00000"/>
                                  </a:solidFill>
                                  <a:latin typeface="Cambria Math"/>
                                </a:rPr>
                              </m:ctrlPr>
                            </m:dPr>
                            <m:e>
                              <m:r>
                                <a:rPr lang="en-US" sz="3200" i="1">
                                  <a:solidFill>
                                    <a:srgbClr val="C00000"/>
                                  </a:solidFill>
                                  <a:latin typeface="Cambria Math" charset="0"/>
                                </a:rPr>
                                <m:t>𝑦</m:t>
                              </m:r>
                            </m:e>
                          </m:d>
                          <m:sSub>
                            <m:sSubPr>
                              <m:ctrlPr>
                                <a:rPr lang="en-US" sz="3200" i="1">
                                  <a:solidFill>
                                    <a:srgbClr val="C00000"/>
                                  </a:solidFill>
                                  <a:latin typeface="Cambria Math"/>
                                </a:rPr>
                              </m:ctrlPr>
                            </m:sSubPr>
                            <m:e>
                              <m:r>
                                <a:rPr lang="en-US" sz="3200" i="1">
                                  <a:solidFill>
                                    <a:srgbClr val="C00000"/>
                                  </a:solidFill>
                                  <a:latin typeface="Cambria Math" charset="0"/>
                                </a:rPr>
                                <m:t>𝜒</m:t>
                              </m:r>
                            </m:e>
                            <m:sub>
                              <m:sSub>
                                <m:sSubPr>
                                  <m:ctrlPr>
                                    <a:rPr lang="en-US" sz="3200" i="1">
                                      <a:solidFill>
                                        <a:srgbClr val="C00000"/>
                                      </a:solidFill>
                                      <a:latin typeface="Cambria Math"/>
                                    </a:rPr>
                                  </m:ctrlPr>
                                </m:sSubPr>
                                <m:e>
                                  <m:r>
                                    <a:rPr lang="en-US" sz="3200" i="1">
                                      <a:solidFill>
                                        <a:srgbClr val="C00000"/>
                                      </a:solidFill>
                                      <a:latin typeface="Cambria Math" charset="0"/>
                                    </a:rPr>
                                    <m:t>𝑗</m:t>
                                  </m:r>
                                </m:e>
                                <m:sub>
                                  <m:r>
                                    <a:rPr lang="en-US" sz="3200" i="1">
                                      <a:solidFill>
                                        <a:srgbClr val="C00000"/>
                                      </a:solidFill>
                                      <a:latin typeface="Cambria Math" charset="0"/>
                                    </a:rPr>
                                    <m:t>𝑅</m:t>
                                  </m:r>
                                </m:sub>
                              </m:sSub>
                            </m:sub>
                          </m:sSub>
                          <m:d>
                            <m:dPr>
                              <m:ctrlPr>
                                <a:rPr lang="en-US" sz="3200" i="1">
                                  <a:solidFill>
                                    <a:srgbClr val="C00000"/>
                                  </a:solidFill>
                                  <a:latin typeface="Cambria Math"/>
                                </a:rPr>
                              </m:ctrlPr>
                            </m:dPr>
                            <m:e>
                              <m:r>
                                <a:rPr lang="en-US" sz="3200" i="1">
                                  <a:solidFill>
                                    <a:srgbClr val="C00000"/>
                                  </a:solidFill>
                                  <a:latin typeface="Cambria Math" charset="0"/>
                                </a:rPr>
                                <m:t>𝑧</m:t>
                              </m:r>
                            </m:e>
                          </m:d>
                        </m:e>
                      </m:nary>
                    </m:oMath>
                  </m:oMathPara>
                </a14:m>
                <a:endParaRPr lang="en-US" sz="3200" dirty="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371600" y="3498964"/>
                <a:ext cx="5562600" cy="134581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773338" y="5034987"/>
                <a:ext cx="5181600" cy="14366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3600" i="1" smtClean="0">
                              <a:solidFill>
                                <a:srgbClr val="0033CC"/>
                              </a:solidFill>
                              <a:latin typeface="Cambria Math"/>
                            </a:rPr>
                          </m:ctrlPr>
                        </m:sSubSupPr>
                        <m:e>
                          <m:r>
                            <a:rPr lang="en-US" sz="3600" i="1">
                              <a:solidFill>
                                <a:srgbClr val="0033CC"/>
                              </a:solidFill>
                              <a:latin typeface="Cambria Math" charset="0"/>
                            </a:rPr>
                            <m:t>𝐷</m:t>
                          </m:r>
                        </m:e>
                        <m:sub>
                          <m:sSub>
                            <m:sSubPr>
                              <m:ctrlPr>
                                <a:rPr lang="en-US" sz="3600" i="1">
                                  <a:solidFill>
                                    <a:srgbClr val="0033CC"/>
                                  </a:solidFill>
                                  <a:latin typeface="Cambria Math"/>
                                </a:rPr>
                              </m:ctrlPr>
                            </m:sSubPr>
                            <m:e>
                              <m:r>
                                <a:rPr lang="en-US" sz="3600" i="1">
                                  <a:solidFill>
                                    <a:srgbClr val="0033CC"/>
                                  </a:solidFill>
                                  <a:latin typeface="Cambria Math" charset="0"/>
                                </a:rPr>
                                <m:t>𝑗</m:t>
                              </m:r>
                            </m:e>
                            <m:sub>
                              <m:r>
                                <a:rPr lang="en-US" sz="3600" i="1">
                                  <a:solidFill>
                                    <a:srgbClr val="0033CC"/>
                                  </a:solidFill>
                                  <a:latin typeface="Cambria Math" charset="0"/>
                                </a:rPr>
                                <m:t>𝐿</m:t>
                              </m:r>
                            </m:sub>
                          </m:sSub>
                          <m:r>
                            <a:rPr lang="en-US" sz="3600" i="1">
                              <a:solidFill>
                                <a:srgbClr val="0033CC"/>
                              </a:solidFill>
                              <a:latin typeface="Cambria Math" charset="0"/>
                            </a:rPr>
                            <m:t>,</m:t>
                          </m:r>
                          <m:sSub>
                            <m:sSubPr>
                              <m:ctrlPr>
                                <a:rPr lang="en-US" sz="3600" i="1">
                                  <a:solidFill>
                                    <a:srgbClr val="0033CC"/>
                                  </a:solidFill>
                                  <a:latin typeface="Cambria Math"/>
                                </a:rPr>
                              </m:ctrlPr>
                            </m:sSubPr>
                            <m:e>
                              <m:r>
                                <a:rPr lang="en-US" sz="3600" i="1">
                                  <a:solidFill>
                                    <a:srgbClr val="0033CC"/>
                                  </a:solidFill>
                                  <a:latin typeface="Cambria Math" charset="0"/>
                                </a:rPr>
                                <m:t>𝑗</m:t>
                              </m:r>
                            </m:e>
                            <m:sub>
                              <m:r>
                                <a:rPr lang="en-US" sz="3600" i="1">
                                  <a:solidFill>
                                    <a:srgbClr val="0033CC"/>
                                  </a:solidFill>
                                  <a:latin typeface="Cambria Math" charset="0"/>
                                </a:rPr>
                                <m:t>𝑅</m:t>
                              </m:r>
                            </m:sub>
                          </m:sSub>
                        </m:sub>
                        <m:sup>
                          <m:r>
                            <a:rPr lang="en-US" sz="3600" i="1">
                              <a:solidFill>
                                <a:srgbClr val="0033CC"/>
                              </a:solidFill>
                              <a:latin typeface="Cambria Math" charset="0"/>
                            </a:rPr>
                            <m:t>𝑛</m:t>
                          </m:r>
                        </m:sup>
                      </m:sSubSup>
                      <m:r>
                        <a:rPr lang="en-US" sz="3600" b="0" i="0" smtClean="0">
                          <a:solidFill>
                            <a:srgbClr val="0033CC"/>
                          </a:solidFill>
                          <a:latin typeface="Cambria Math" charset="0"/>
                        </a:rPr>
                        <m:t>=</m:t>
                      </m:r>
                      <m:nary>
                        <m:naryPr>
                          <m:chr m:val="∑"/>
                          <m:supHide m:val="on"/>
                          <m:ctrlPr>
                            <a:rPr lang="en-US" sz="3600" b="0" i="1" smtClean="0">
                              <a:solidFill>
                                <a:srgbClr val="0033CC"/>
                              </a:solidFill>
                              <a:latin typeface="Cambria Math"/>
                            </a:rPr>
                          </m:ctrlPr>
                        </m:naryPr>
                        <m:sub>
                          <m:r>
                            <a:rPr lang="en-US" sz="3600" b="0" i="1" smtClean="0">
                              <a:solidFill>
                                <a:srgbClr val="0033CC"/>
                              </a:solidFill>
                              <a:latin typeface="Cambria Math" charset="0"/>
                            </a:rPr>
                            <m:t>𝑎</m:t>
                          </m:r>
                        </m:sub>
                        <m:sup/>
                        <m:e>
                          <m:sSub>
                            <m:sSubPr>
                              <m:ctrlPr>
                                <a:rPr lang="en-US" sz="3600" b="0" i="1" smtClean="0">
                                  <a:solidFill>
                                    <a:srgbClr val="0033CC"/>
                                  </a:solidFill>
                                  <a:latin typeface="Cambria Math"/>
                                </a:rPr>
                              </m:ctrlPr>
                            </m:sSubPr>
                            <m:e>
                              <m:r>
                                <a:rPr lang="en-US" sz="3600" b="0" i="1" smtClean="0">
                                  <a:solidFill>
                                    <a:srgbClr val="0033CC"/>
                                  </a:solidFill>
                                  <a:latin typeface="Cambria Math" charset="0"/>
                                </a:rPr>
                                <m:t>𝑛</m:t>
                              </m:r>
                            </m:e>
                            <m:sub>
                              <m:r>
                                <a:rPr lang="en-US" sz="3600" b="0" i="1" smtClean="0">
                                  <a:solidFill>
                                    <a:srgbClr val="0033CC"/>
                                  </a:solidFill>
                                  <a:latin typeface="Cambria Math" charset="0"/>
                                </a:rPr>
                                <m:t>𝑎</m:t>
                              </m:r>
                            </m:sub>
                          </m:sSub>
                          <m:r>
                            <a:rPr lang="en-US" sz="3600" b="0" i="1" smtClean="0">
                              <a:solidFill>
                                <a:srgbClr val="0033CC"/>
                              </a:solidFill>
                              <a:latin typeface="Cambria Math" charset="0"/>
                            </a:rPr>
                            <m:t> </m:t>
                          </m:r>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𝑅</m:t>
                              </m:r>
                            </m:e>
                            <m:sub>
                              <m:r>
                                <a:rPr lang="en-US" sz="3600" b="0" i="1" smtClean="0">
                                  <a:solidFill>
                                    <a:srgbClr val="FF0000"/>
                                  </a:solidFill>
                                  <a:latin typeface="Cambria Math" charset="0"/>
                                </a:rPr>
                                <m:t>𝑎</m:t>
                              </m:r>
                            </m:sub>
                          </m:sSub>
                        </m:e>
                      </m:nary>
                    </m:oMath>
                  </m:oMathPara>
                </a14:m>
                <a:endParaRPr lang="en-US" sz="3600" dirty="0">
                  <a:solidFill>
                    <a:srgbClr val="0033CC"/>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773338" y="5034987"/>
                <a:ext cx="5181600" cy="143661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6200" y="2326006"/>
                <a:ext cx="7543800" cy="9885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400" b="0" i="1" smtClean="0">
                              <a:solidFill>
                                <a:srgbClr val="7030A0"/>
                              </a:solidFill>
                              <a:latin typeface="Cambria Math"/>
                            </a:rPr>
                          </m:ctrlPr>
                        </m:naryPr>
                        <m:sub>
                          <m:r>
                            <a:rPr lang="en-US" sz="2400" b="0" i="1" smtClean="0">
                              <a:solidFill>
                                <a:srgbClr val="7030A0"/>
                              </a:solidFill>
                              <a:latin typeface="Cambria Math" charset="0"/>
                            </a:rPr>
                            <m:t>𝑛</m:t>
                          </m:r>
                        </m:sub>
                        <m:sup/>
                        <m:e>
                          <m:f>
                            <m:fPr>
                              <m:ctrlPr>
                                <a:rPr lang="en-US" sz="2400" b="0" i="1" smtClean="0">
                                  <a:solidFill>
                                    <a:srgbClr val="7030A0"/>
                                  </a:solidFill>
                                  <a:latin typeface="Cambria Math"/>
                                </a:rPr>
                              </m:ctrlPr>
                            </m:fPr>
                            <m:num>
                              <m:r>
                                <a:rPr lang="en-US" sz="2400" b="0" i="1" smtClean="0">
                                  <a:solidFill>
                                    <a:srgbClr val="7030A0"/>
                                  </a:solidFill>
                                  <a:latin typeface="Cambria Math" charset="0"/>
                                </a:rPr>
                                <m:t>1</m:t>
                              </m:r>
                            </m:num>
                            <m:den>
                              <m:sSup>
                                <m:sSupPr>
                                  <m:ctrlPr>
                                    <a:rPr lang="en-US" sz="2400" b="0" i="1" smtClean="0">
                                      <a:solidFill>
                                        <a:srgbClr val="7030A0"/>
                                      </a:solidFill>
                                      <a:latin typeface="Cambria Math"/>
                                    </a:rPr>
                                  </m:ctrlPr>
                                </m:sSupPr>
                                <m:e>
                                  <m:d>
                                    <m:dPr>
                                      <m:ctrlPr>
                                        <a:rPr lang="en-US" sz="2400" b="0" i="1" smtClean="0">
                                          <a:solidFill>
                                            <a:srgbClr val="7030A0"/>
                                          </a:solidFill>
                                          <a:latin typeface="Cambria Math"/>
                                        </a:rPr>
                                      </m:ctrlPr>
                                    </m:dPr>
                                    <m:e>
                                      <m:r>
                                        <a:rPr lang="en-US" sz="2400" b="0" i="1" smtClean="0">
                                          <a:solidFill>
                                            <a:srgbClr val="7030A0"/>
                                          </a:solidFill>
                                          <a:latin typeface="Cambria Math" charset="0"/>
                                        </a:rPr>
                                        <m:t>1−</m:t>
                                      </m:r>
                                      <m:sSup>
                                        <m:sSupPr>
                                          <m:ctrlPr>
                                            <a:rPr lang="en-US" sz="2400" b="0" i="1" smtClean="0">
                                              <a:solidFill>
                                                <a:srgbClr val="7030A0"/>
                                              </a:solidFill>
                                              <a:latin typeface="Cambria Math"/>
                                            </a:rPr>
                                          </m:ctrlPr>
                                        </m:sSupPr>
                                        <m:e>
                                          <m:r>
                                            <a:rPr lang="en-US" sz="2400" b="0" i="1" smtClean="0">
                                              <a:solidFill>
                                                <a:srgbClr val="7030A0"/>
                                              </a:solidFill>
                                              <a:latin typeface="Cambria Math" charset="0"/>
                                            </a:rPr>
                                            <m:t>𝑞</m:t>
                                          </m:r>
                                        </m:e>
                                        <m:sup>
                                          <m:r>
                                            <a:rPr lang="en-US" sz="2400" b="0" i="1" smtClean="0">
                                              <a:solidFill>
                                                <a:srgbClr val="7030A0"/>
                                              </a:solidFill>
                                              <a:latin typeface="Cambria Math" charset="0"/>
                                            </a:rPr>
                                            <m:t>𝑛</m:t>
                                          </m:r>
                                        </m:sup>
                                      </m:sSup>
                                    </m:e>
                                  </m:d>
                                </m:e>
                                <m:sup>
                                  <m:r>
                                    <a:rPr lang="en-US" sz="2400" b="0" i="1" smtClean="0">
                                      <a:solidFill>
                                        <a:srgbClr val="7030A0"/>
                                      </a:solidFill>
                                      <a:latin typeface="Cambria Math" charset="0"/>
                                    </a:rPr>
                                    <m:t>20</m:t>
                                  </m:r>
                                </m:sup>
                              </m:sSup>
                              <m:d>
                                <m:dPr>
                                  <m:ctrlPr>
                                    <a:rPr lang="en-US" sz="2400" b="0" i="1" smtClean="0">
                                      <a:solidFill>
                                        <a:srgbClr val="7030A0"/>
                                      </a:solidFill>
                                      <a:latin typeface="Cambria Math"/>
                                    </a:rPr>
                                  </m:ctrlPr>
                                </m:dPr>
                                <m:e>
                                  <m:r>
                                    <a:rPr lang="en-US" sz="2400" b="0" i="1" smtClean="0">
                                      <a:solidFill>
                                        <a:srgbClr val="7030A0"/>
                                      </a:solidFill>
                                      <a:latin typeface="Cambria Math" charset="0"/>
                                    </a:rPr>
                                    <m:t>1−</m:t>
                                  </m:r>
                                  <m:r>
                                    <a:rPr lang="en-US" sz="2400" b="0" i="1" smtClean="0">
                                      <a:solidFill>
                                        <a:srgbClr val="7030A0"/>
                                      </a:solidFill>
                                      <a:latin typeface="Cambria Math" charset="0"/>
                                    </a:rPr>
                                    <m:t>𝑦𝑧</m:t>
                                  </m:r>
                                  <m:sSup>
                                    <m:sSupPr>
                                      <m:ctrlPr>
                                        <a:rPr lang="en-US" sz="2400" b="0" i="1" smtClean="0">
                                          <a:solidFill>
                                            <a:srgbClr val="7030A0"/>
                                          </a:solidFill>
                                          <a:latin typeface="Cambria Math"/>
                                        </a:rPr>
                                      </m:ctrlPr>
                                    </m:sSupPr>
                                    <m:e>
                                      <m:r>
                                        <a:rPr lang="en-US" sz="2400" b="0" i="1" smtClean="0">
                                          <a:solidFill>
                                            <a:srgbClr val="7030A0"/>
                                          </a:solidFill>
                                          <a:latin typeface="Cambria Math" charset="0"/>
                                        </a:rPr>
                                        <m:t>𝑞</m:t>
                                      </m:r>
                                    </m:e>
                                    <m:sup>
                                      <m:r>
                                        <a:rPr lang="en-US" sz="2400" b="0" i="1" smtClean="0">
                                          <a:solidFill>
                                            <a:srgbClr val="7030A0"/>
                                          </a:solidFill>
                                          <a:latin typeface="Cambria Math" charset="0"/>
                                        </a:rPr>
                                        <m:t>𝑛</m:t>
                                      </m:r>
                                    </m:sup>
                                  </m:sSup>
                                </m:e>
                              </m:d>
                              <m:d>
                                <m:dPr>
                                  <m:ctrlPr>
                                    <a:rPr lang="en-US" sz="2400" b="0" i="1" smtClean="0">
                                      <a:solidFill>
                                        <a:srgbClr val="7030A0"/>
                                      </a:solidFill>
                                      <a:latin typeface="Cambria Math"/>
                                    </a:rPr>
                                  </m:ctrlPr>
                                </m:dPr>
                                <m:e>
                                  <m:r>
                                    <a:rPr lang="en-US" sz="2400" b="0" i="1" smtClean="0">
                                      <a:solidFill>
                                        <a:srgbClr val="7030A0"/>
                                      </a:solidFill>
                                      <a:latin typeface="Cambria Math" charset="0"/>
                                    </a:rPr>
                                    <m:t>1−</m:t>
                                  </m:r>
                                  <m:sSup>
                                    <m:sSupPr>
                                      <m:ctrlPr>
                                        <a:rPr lang="en-US" sz="2400" b="0" i="1" smtClean="0">
                                          <a:solidFill>
                                            <a:srgbClr val="7030A0"/>
                                          </a:solidFill>
                                          <a:latin typeface="Cambria Math"/>
                                        </a:rPr>
                                      </m:ctrlPr>
                                    </m:sSupPr>
                                    <m:e>
                                      <m:r>
                                        <a:rPr lang="en-US" sz="2400" b="0" i="1" smtClean="0">
                                          <a:solidFill>
                                            <a:srgbClr val="7030A0"/>
                                          </a:solidFill>
                                          <a:latin typeface="Cambria Math" charset="0"/>
                                        </a:rPr>
                                        <m:t>𝑦</m:t>
                                      </m:r>
                                    </m:e>
                                    <m:sup>
                                      <m:r>
                                        <a:rPr lang="en-US" sz="2400" b="0" i="1" smtClean="0">
                                          <a:solidFill>
                                            <a:srgbClr val="7030A0"/>
                                          </a:solidFill>
                                          <a:latin typeface="Cambria Math" charset="0"/>
                                        </a:rPr>
                                        <m:t>−1</m:t>
                                      </m:r>
                                    </m:sup>
                                  </m:sSup>
                                  <m:r>
                                    <a:rPr lang="en-US" sz="2400" b="0" i="1" smtClean="0">
                                      <a:solidFill>
                                        <a:srgbClr val="7030A0"/>
                                      </a:solidFill>
                                      <a:latin typeface="Cambria Math" charset="0"/>
                                    </a:rPr>
                                    <m:t>𝑧</m:t>
                                  </m:r>
                                  <m:sSup>
                                    <m:sSupPr>
                                      <m:ctrlPr>
                                        <a:rPr lang="en-US" sz="2400" b="0" i="1" smtClean="0">
                                          <a:solidFill>
                                            <a:srgbClr val="7030A0"/>
                                          </a:solidFill>
                                          <a:latin typeface="Cambria Math"/>
                                        </a:rPr>
                                      </m:ctrlPr>
                                    </m:sSupPr>
                                    <m:e>
                                      <m:r>
                                        <a:rPr lang="en-US" sz="2400" b="0" i="1" smtClean="0">
                                          <a:solidFill>
                                            <a:srgbClr val="7030A0"/>
                                          </a:solidFill>
                                          <a:latin typeface="Cambria Math" charset="0"/>
                                        </a:rPr>
                                        <m:t>𝑞</m:t>
                                      </m:r>
                                    </m:e>
                                    <m:sup>
                                      <m:r>
                                        <a:rPr lang="en-US" sz="2400" b="0" i="1" smtClean="0">
                                          <a:solidFill>
                                            <a:srgbClr val="7030A0"/>
                                          </a:solidFill>
                                          <a:latin typeface="Cambria Math" charset="0"/>
                                        </a:rPr>
                                        <m:t>𝑛</m:t>
                                      </m:r>
                                    </m:sup>
                                  </m:sSup>
                                </m:e>
                              </m:d>
                              <m:d>
                                <m:dPr>
                                  <m:ctrlPr>
                                    <a:rPr lang="en-US" sz="2400" b="0" i="1" smtClean="0">
                                      <a:solidFill>
                                        <a:srgbClr val="7030A0"/>
                                      </a:solidFill>
                                      <a:latin typeface="Cambria Math"/>
                                    </a:rPr>
                                  </m:ctrlPr>
                                </m:dPr>
                                <m:e>
                                  <m:r>
                                    <a:rPr lang="en-US" sz="2400" b="0" i="1" smtClean="0">
                                      <a:solidFill>
                                        <a:srgbClr val="7030A0"/>
                                      </a:solidFill>
                                      <a:latin typeface="Cambria Math" charset="0"/>
                                    </a:rPr>
                                    <m:t>1−</m:t>
                                  </m:r>
                                  <m:r>
                                    <a:rPr lang="en-US" sz="2400" b="0" i="1" smtClean="0">
                                      <a:solidFill>
                                        <a:srgbClr val="7030A0"/>
                                      </a:solidFill>
                                      <a:latin typeface="Cambria Math" charset="0"/>
                                    </a:rPr>
                                    <m:t>𝑦</m:t>
                                  </m:r>
                                  <m:sSup>
                                    <m:sSupPr>
                                      <m:ctrlPr>
                                        <a:rPr lang="en-US" sz="2400" b="0" i="1" smtClean="0">
                                          <a:solidFill>
                                            <a:srgbClr val="7030A0"/>
                                          </a:solidFill>
                                          <a:latin typeface="Cambria Math"/>
                                        </a:rPr>
                                      </m:ctrlPr>
                                    </m:sSupPr>
                                    <m:e>
                                      <m:r>
                                        <a:rPr lang="en-US" sz="2400" b="0" i="1" smtClean="0">
                                          <a:solidFill>
                                            <a:srgbClr val="7030A0"/>
                                          </a:solidFill>
                                          <a:latin typeface="Cambria Math" charset="0"/>
                                        </a:rPr>
                                        <m:t>𝑧</m:t>
                                      </m:r>
                                    </m:e>
                                    <m:sup>
                                      <m:r>
                                        <a:rPr lang="en-US" sz="2400" b="0" i="1" smtClean="0">
                                          <a:solidFill>
                                            <a:srgbClr val="7030A0"/>
                                          </a:solidFill>
                                          <a:latin typeface="Cambria Math" charset="0"/>
                                        </a:rPr>
                                        <m:t>−1</m:t>
                                      </m:r>
                                    </m:sup>
                                  </m:sSup>
                                  <m:sSup>
                                    <m:sSupPr>
                                      <m:ctrlPr>
                                        <a:rPr lang="en-US" sz="2400" b="0" i="1" smtClean="0">
                                          <a:solidFill>
                                            <a:srgbClr val="7030A0"/>
                                          </a:solidFill>
                                          <a:latin typeface="Cambria Math"/>
                                        </a:rPr>
                                      </m:ctrlPr>
                                    </m:sSupPr>
                                    <m:e>
                                      <m:r>
                                        <a:rPr lang="en-US" sz="2400" b="0" i="1" smtClean="0">
                                          <a:solidFill>
                                            <a:srgbClr val="7030A0"/>
                                          </a:solidFill>
                                          <a:latin typeface="Cambria Math" charset="0"/>
                                        </a:rPr>
                                        <m:t>𝑞</m:t>
                                      </m:r>
                                    </m:e>
                                    <m:sup>
                                      <m:r>
                                        <a:rPr lang="en-US" sz="2400" b="0" i="1" smtClean="0">
                                          <a:solidFill>
                                            <a:srgbClr val="7030A0"/>
                                          </a:solidFill>
                                          <a:latin typeface="Cambria Math" charset="0"/>
                                        </a:rPr>
                                        <m:t>𝑛</m:t>
                                      </m:r>
                                    </m:sup>
                                  </m:sSup>
                                </m:e>
                              </m:d>
                              <m:d>
                                <m:dPr>
                                  <m:ctrlPr>
                                    <a:rPr lang="en-US" sz="2400" b="0" i="1" smtClean="0">
                                      <a:solidFill>
                                        <a:srgbClr val="7030A0"/>
                                      </a:solidFill>
                                      <a:latin typeface="Cambria Math"/>
                                    </a:rPr>
                                  </m:ctrlPr>
                                </m:dPr>
                                <m:e>
                                  <m:r>
                                    <a:rPr lang="en-US" sz="2400" b="0" i="1" smtClean="0">
                                      <a:solidFill>
                                        <a:srgbClr val="7030A0"/>
                                      </a:solidFill>
                                      <a:latin typeface="Cambria Math" charset="0"/>
                                    </a:rPr>
                                    <m:t>1−</m:t>
                                  </m:r>
                                  <m:sSup>
                                    <m:sSupPr>
                                      <m:ctrlPr>
                                        <a:rPr lang="en-US" sz="2400" b="0" i="1" smtClean="0">
                                          <a:solidFill>
                                            <a:srgbClr val="7030A0"/>
                                          </a:solidFill>
                                          <a:latin typeface="Cambria Math"/>
                                        </a:rPr>
                                      </m:ctrlPr>
                                    </m:sSupPr>
                                    <m:e>
                                      <m:r>
                                        <a:rPr lang="en-US" sz="2400" b="0" i="1" smtClean="0">
                                          <a:solidFill>
                                            <a:srgbClr val="7030A0"/>
                                          </a:solidFill>
                                          <a:latin typeface="Cambria Math" charset="0"/>
                                        </a:rPr>
                                        <m:t>𝑦</m:t>
                                      </m:r>
                                    </m:e>
                                    <m:sup>
                                      <m:r>
                                        <a:rPr lang="en-US" sz="2400" b="0" i="1" smtClean="0">
                                          <a:solidFill>
                                            <a:srgbClr val="7030A0"/>
                                          </a:solidFill>
                                          <a:latin typeface="Cambria Math" charset="0"/>
                                        </a:rPr>
                                        <m:t>−1</m:t>
                                      </m:r>
                                    </m:sup>
                                  </m:sSup>
                                  <m:sSup>
                                    <m:sSupPr>
                                      <m:ctrlPr>
                                        <a:rPr lang="en-US" sz="2400" b="0" i="1" smtClean="0">
                                          <a:solidFill>
                                            <a:srgbClr val="7030A0"/>
                                          </a:solidFill>
                                          <a:latin typeface="Cambria Math"/>
                                        </a:rPr>
                                      </m:ctrlPr>
                                    </m:sSupPr>
                                    <m:e>
                                      <m:r>
                                        <a:rPr lang="en-US" sz="2400" b="0" i="1" smtClean="0">
                                          <a:solidFill>
                                            <a:srgbClr val="7030A0"/>
                                          </a:solidFill>
                                          <a:latin typeface="Cambria Math" charset="0"/>
                                        </a:rPr>
                                        <m:t>𝑧</m:t>
                                      </m:r>
                                    </m:e>
                                    <m:sup>
                                      <m:r>
                                        <a:rPr lang="en-US" sz="2400" b="0" i="1" smtClean="0">
                                          <a:solidFill>
                                            <a:srgbClr val="7030A0"/>
                                          </a:solidFill>
                                          <a:latin typeface="Cambria Math" charset="0"/>
                                        </a:rPr>
                                        <m:t>−1</m:t>
                                      </m:r>
                                    </m:sup>
                                  </m:sSup>
                                  <m:sSup>
                                    <m:sSupPr>
                                      <m:ctrlPr>
                                        <a:rPr lang="en-US" sz="2400" b="0" i="1" smtClean="0">
                                          <a:solidFill>
                                            <a:srgbClr val="7030A0"/>
                                          </a:solidFill>
                                          <a:latin typeface="Cambria Math"/>
                                        </a:rPr>
                                      </m:ctrlPr>
                                    </m:sSupPr>
                                    <m:e>
                                      <m:r>
                                        <a:rPr lang="en-US" sz="2400" b="0" i="1" smtClean="0">
                                          <a:solidFill>
                                            <a:srgbClr val="7030A0"/>
                                          </a:solidFill>
                                          <a:latin typeface="Cambria Math" charset="0"/>
                                        </a:rPr>
                                        <m:t>𝑞</m:t>
                                      </m:r>
                                    </m:e>
                                    <m:sup>
                                      <m:r>
                                        <a:rPr lang="en-US" sz="2400" b="0" i="1" smtClean="0">
                                          <a:solidFill>
                                            <a:srgbClr val="7030A0"/>
                                          </a:solidFill>
                                          <a:latin typeface="Cambria Math" charset="0"/>
                                        </a:rPr>
                                        <m:t>𝑛</m:t>
                                      </m:r>
                                    </m:sup>
                                  </m:sSup>
                                </m:e>
                              </m:d>
                            </m:den>
                          </m:f>
                        </m:e>
                      </m:nary>
                    </m:oMath>
                  </m:oMathPara>
                </a14:m>
                <a:endParaRPr lang="en-US" sz="2400" dirty="0">
                  <a:solidFill>
                    <a:srgbClr val="7030A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6200" y="2326006"/>
                <a:ext cx="7543800" cy="988540"/>
              </a:xfrm>
              <a:prstGeom prst="rect">
                <a:avLst/>
              </a:prstGeom>
              <a:blipFill rotWithShape="0">
                <a:blip r:embed="rId4"/>
                <a:stretch>
                  <a:fillRect r="-19548"/>
                </a:stretch>
              </a:blipFill>
            </p:spPr>
            <p:txBody>
              <a:bodyPr/>
              <a:lstStyle/>
              <a:p>
                <a:r>
                  <a:rPr lang="en-US">
                    <a:noFill/>
                  </a:rPr>
                  <a:t> </a:t>
                </a:r>
              </a:p>
            </p:txBody>
          </p:sp>
        </mc:Fallback>
      </mc:AlternateContent>
      <p:sp>
        <p:nvSpPr>
          <p:cNvPr id="12" name="TextBox 11"/>
          <p:cNvSpPr txBox="1"/>
          <p:nvPr/>
        </p:nvSpPr>
        <p:spPr>
          <a:xfrm>
            <a:off x="6954938" y="4844782"/>
            <a:ext cx="2189062" cy="584775"/>
          </a:xfrm>
          <a:prstGeom prst="rect">
            <a:avLst/>
          </a:prstGeom>
          <a:noFill/>
        </p:spPr>
        <p:txBody>
          <a:bodyPr wrap="square" rtlCol="0">
            <a:spAutoFit/>
          </a:bodyPr>
          <a:lstStyle/>
          <a:p>
            <a:r>
              <a:rPr lang="en-US" sz="3200" dirty="0" smtClean="0">
                <a:solidFill>
                  <a:srgbClr val="FF0000"/>
                </a:solidFill>
              </a:rPr>
              <a:t>M24 </a:t>
            </a:r>
            <a:r>
              <a:rPr lang="en-US" sz="3200" dirty="0" err="1" smtClean="0">
                <a:solidFill>
                  <a:srgbClr val="FF0000"/>
                </a:solidFill>
              </a:rPr>
              <a:t>irreps</a:t>
            </a:r>
            <a:r>
              <a:rPr lang="en-US" sz="3200" dirty="0" smtClean="0">
                <a:solidFill>
                  <a:srgbClr val="FF0000"/>
                </a:solidFill>
              </a:rPr>
              <a:t>!</a:t>
            </a:r>
            <a:endParaRPr lang="en-US" sz="3200" dirty="0">
              <a:solidFill>
                <a:srgbClr val="FF0000"/>
              </a:solidFill>
            </a:endParaRPr>
          </a:p>
        </p:txBody>
      </p:sp>
      <p:cxnSp>
        <p:nvCxnSpPr>
          <p:cNvPr id="14" name="Straight Arrow Connector 13"/>
          <p:cNvCxnSpPr/>
          <p:nvPr/>
        </p:nvCxnSpPr>
        <p:spPr>
          <a:xfrm flipH="1">
            <a:off x="5943600" y="5257800"/>
            <a:ext cx="1011338" cy="3716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5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554" y="2728555"/>
            <a:ext cx="8796068" cy="1077218"/>
          </a:xfrm>
          <a:prstGeom prst="rect">
            <a:avLst/>
          </a:prstGeom>
          <a:noFill/>
        </p:spPr>
        <p:txBody>
          <a:bodyPr wrap="square" rtlCol="0">
            <a:spAutoFit/>
          </a:bodyPr>
          <a:lstStyle/>
          <a:p>
            <a:r>
              <a:rPr lang="en-US" sz="3200" dirty="0" smtClean="0">
                <a:solidFill>
                  <a:srgbClr val="00B050"/>
                </a:solidFill>
              </a:rPr>
              <a:t>For each such decomposition we calculated the graded character of involutions 2A and 2B  in M24</a:t>
            </a:r>
            <a:endParaRPr lang="en-US" sz="3200" dirty="0">
              <a:solidFill>
                <a:srgbClr val="00B050"/>
              </a:solidFill>
            </a:endParaRPr>
          </a:p>
        </p:txBody>
      </p:sp>
      <p:sp>
        <p:nvSpPr>
          <p:cNvPr id="3" name="TextBox 2"/>
          <p:cNvSpPr txBox="1"/>
          <p:nvPr/>
        </p:nvSpPr>
        <p:spPr>
          <a:xfrm>
            <a:off x="173966" y="4343400"/>
            <a:ext cx="8796068" cy="1569660"/>
          </a:xfrm>
          <a:prstGeom prst="rect">
            <a:avLst/>
          </a:prstGeom>
          <a:noFill/>
        </p:spPr>
        <p:txBody>
          <a:bodyPr wrap="square" rtlCol="0">
            <a:spAutoFit/>
          </a:bodyPr>
          <a:lstStyle/>
          <a:p>
            <a:r>
              <a:rPr lang="en-US" sz="3200" dirty="0" smtClean="0">
                <a:solidFill>
                  <a:srgbClr val="C00000"/>
                </a:solidFill>
              </a:rPr>
              <a:t>The resulting polynomial in q is supposed to be the leading terms of SOME modular form of SOME weight with SOME multiplier system….</a:t>
            </a:r>
            <a:endParaRPr lang="en-US" sz="3200" dirty="0">
              <a:solidFill>
                <a:srgbClr val="C00000"/>
              </a:solidFill>
            </a:endParaRPr>
          </a:p>
        </p:txBody>
      </p:sp>
      <mc:AlternateContent xmlns:mc="http://schemas.openxmlformats.org/markup-compatibility/2006" xmlns:a14="http://schemas.microsoft.com/office/drawing/2010/main">
        <mc:Choice Requires="a14">
          <p:sp>
            <p:nvSpPr>
              <p:cNvPr id="4" name="TextBox 3"/>
              <p:cNvSpPr txBox="1"/>
              <p:nvPr/>
            </p:nvSpPr>
            <p:spPr>
              <a:xfrm>
                <a:off x="0" y="990600"/>
                <a:ext cx="9144000" cy="1200329"/>
              </a:xfrm>
              <a:prstGeom prst="rect">
                <a:avLst/>
              </a:prstGeom>
              <a:noFill/>
            </p:spPr>
            <p:txBody>
              <a:bodyPr wrap="square" rtlCol="0">
                <a:spAutoFit/>
              </a:bodyPr>
              <a:lstStyle/>
              <a:p>
                <a:r>
                  <a:rPr lang="en-US" sz="3600" dirty="0" smtClean="0">
                    <a:solidFill>
                      <a:srgbClr val="0033CC"/>
                    </a:solidFill>
                  </a:rPr>
                  <a:t>The number of possible decompositions grows rapidly with level </a:t>
                </a:r>
                <a14:m>
                  <m:oMath xmlns:m="http://schemas.openxmlformats.org/officeDocument/2006/math">
                    <m:sSup>
                      <m:sSupPr>
                        <m:ctrlPr>
                          <a:rPr lang="en-US" sz="3600" b="0" i="1" smtClean="0">
                            <a:solidFill>
                              <a:srgbClr val="0033CC"/>
                            </a:solidFill>
                            <a:latin typeface="Cambria Math"/>
                          </a:rPr>
                        </m:ctrlPr>
                      </m:sSupPr>
                      <m:e>
                        <m:r>
                          <a:rPr lang="en-US" sz="3600" b="0" i="1" smtClean="0">
                            <a:solidFill>
                              <a:srgbClr val="0033CC"/>
                            </a:solidFill>
                            <a:latin typeface="Cambria Math" charset="0"/>
                          </a:rPr>
                          <m:t>𝑞</m:t>
                        </m:r>
                      </m:e>
                      <m:sup>
                        <m:r>
                          <a:rPr lang="en-US" sz="3600" b="0" i="1" smtClean="0">
                            <a:solidFill>
                              <a:srgbClr val="0033CC"/>
                            </a:solidFill>
                            <a:latin typeface="Cambria Math" charset="0"/>
                          </a:rPr>
                          <m:t>𝑛</m:t>
                        </m:r>
                      </m:sup>
                    </m:sSup>
                    <m:r>
                      <a:rPr lang="en-US" sz="3600" b="0" i="1" smtClean="0">
                        <a:solidFill>
                          <a:srgbClr val="0033CC"/>
                        </a:solidFill>
                        <a:latin typeface="Cambria Math" charset="0"/>
                      </a:rPr>
                      <m:t> </m:t>
                    </m:r>
                  </m:oMath>
                </a14:m>
                <a:r>
                  <a:rPr lang="en-US" sz="3600" dirty="0" smtClean="0">
                    <a:solidFill>
                      <a:srgbClr val="0033CC"/>
                    </a:solidFill>
                  </a:rPr>
                  <a:t> </a:t>
                </a:r>
                <a:endParaRPr lang="en-US" sz="3600" dirty="0">
                  <a:solidFill>
                    <a:srgbClr val="0033CC"/>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0" y="990600"/>
                <a:ext cx="9144000" cy="1200329"/>
              </a:xfrm>
              <a:prstGeom prst="rect">
                <a:avLst/>
              </a:prstGeom>
              <a:blipFill rotWithShape="0">
                <a:blip r:embed="rId2"/>
                <a:stretch>
                  <a:fillRect l="-2000" t="-8163" b="-18367"/>
                </a:stretch>
              </a:blipFill>
            </p:spPr>
            <p:txBody>
              <a:bodyPr/>
              <a:lstStyle/>
              <a:p>
                <a:r>
                  <a:rPr lang="en-US">
                    <a:noFill/>
                  </a:rPr>
                  <a:t> </a:t>
                </a:r>
              </a:p>
            </p:txBody>
          </p:sp>
        </mc:Fallback>
      </mc:AlternateContent>
    </p:spTree>
    <p:extLst>
      <p:ext uri="{BB962C8B-B14F-4D97-AF65-F5344CB8AC3E}">
        <p14:creationId xmlns:p14="http://schemas.microsoft.com/office/powerpoint/2010/main" val="6946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Characters Of An Involution</a:t>
            </a:r>
            <a:endParaRPr lang="en-US" dirty="0"/>
          </a:p>
        </p:txBody>
      </p:sp>
      <p:pic>
        <p:nvPicPr>
          <p:cNvPr id="3" name="Picture 2"/>
          <p:cNvPicPr>
            <a:picLocks noChangeAspect="1"/>
          </p:cNvPicPr>
          <p:nvPr/>
        </p:nvPicPr>
        <p:blipFill>
          <a:blip r:embed="rId2"/>
          <a:stretch>
            <a:fillRect/>
          </a:stretch>
        </p:blipFill>
        <p:spPr>
          <a:xfrm>
            <a:off x="0" y="819092"/>
            <a:ext cx="5366099" cy="6038908"/>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181600" y="1752600"/>
                <a:ext cx="3810000" cy="1200329"/>
              </a:xfrm>
              <a:prstGeom prst="rect">
                <a:avLst/>
              </a:prstGeom>
              <a:noFill/>
            </p:spPr>
            <p:txBody>
              <a:bodyPr wrap="square" rtlCol="0">
                <a:spAutoFit/>
              </a:bodyPr>
              <a:lstStyle/>
              <a:p>
                <a:r>
                  <a:rPr lang="en-US" sz="3600" dirty="0" smtClean="0">
                    <a:solidFill>
                      <a:srgbClr val="0033CC"/>
                    </a:solidFill>
                  </a:rPr>
                  <a:t>Should be modular form for </a:t>
                </a:r>
                <a14:m>
                  <m:oMath xmlns:m="http://schemas.openxmlformats.org/officeDocument/2006/math">
                    <m:r>
                      <m:rPr>
                        <m:sty m:val="p"/>
                      </m:rPr>
                      <a:rPr lang="el-GR" sz="3600" i="1" dirty="0" smtClean="0">
                        <a:solidFill>
                          <a:srgbClr val="0033CC"/>
                        </a:solidFill>
                        <a:latin typeface="Cambria Math" panose="02040503050406030204" pitchFamily="18" charset="0"/>
                        <a:ea typeface="Cambria Math" panose="02040503050406030204" pitchFamily="18" charset="0"/>
                        <a:sym typeface="Mathematica1" panose="05000502060100000001" pitchFamily="2" charset="2"/>
                      </a:rPr>
                      <m:t>Γ</m:t>
                    </m:r>
                  </m:oMath>
                </a14:m>
                <a:r>
                  <a:rPr lang="en-US" sz="3600" baseline="-25000" dirty="0" smtClean="0">
                    <a:solidFill>
                      <a:srgbClr val="0033CC"/>
                    </a:solidFill>
                    <a:sym typeface="Mathematica1" panose="05000502060100000001" pitchFamily="2" charset="2"/>
                  </a:rPr>
                  <a:t>0</a:t>
                </a:r>
                <a:r>
                  <a:rPr lang="en-US" sz="3600" dirty="0" smtClean="0">
                    <a:solidFill>
                      <a:srgbClr val="0033CC"/>
                    </a:solidFill>
                    <a:sym typeface="Mathematica1" panose="05000502060100000001" pitchFamily="2" charset="2"/>
                  </a:rPr>
                  <a:t>(2) </a:t>
                </a:r>
                <a:r>
                  <a:rPr lang="en-US" sz="3600" dirty="0" smtClean="0">
                    <a:solidFill>
                      <a:srgbClr val="0033CC"/>
                    </a:solidFill>
                  </a:rPr>
                  <a:t>. </a:t>
                </a:r>
                <a:endParaRPr lang="en-US" sz="3600" dirty="0">
                  <a:solidFill>
                    <a:srgbClr val="0033CC"/>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181600" y="1752600"/>
                <a:ext cx="3810000" cy="1200329"/>
              </a:xfrm>
              <a:prstGeom prst="rect">
                <a:avLst/>
              </a:prstGeom>
              <a:blipFill rotWithShape="0">
                <a:blip r:embed="rId3"/>
                <a:stretch>
                  <a:fillRect l="-4800" t="-8163" r="-4640" b="-18367"/>
                </a:stretch>
              </a:blipFill>
            </p:spPr>
            <p:txBody>
              <a:bodyPr/>
              <a:lstStyle/>
              <a:p>
                <a:r>
                  <a:rPr lang="en-US">
                    <a:noFill/>
                  </a:rPr>
                  <a:t> </a:t>
                </a:r>
              </a:p>
            </p:txBody>
          </p:sp>
        </mc:Fallback>
      </mc:AlternateContent>
      <p:sp>
        <p:nvSpPr>
          <p:cNvPr id="6" name="TextBox 5"/>
          <p:cNvSpPr txBox="1"/>
          <p:nvPr/>
        </p:nvSpPr>
        <p:spPr>
          <a:xfrm>
            <a:off x="5867400" y="3124200"/>
            <a:ext cx="2362200" cy="646331"/>
          </a:xfrm>
          <a:prstGeom prst="rect">
            <a:avLst/>
          </a:prstGeom>
          <a:noFill/>
        </p:spPr>
        <p:txBody>
          <a:bodyPr wrap="square" rtlCol="0">
            <a:spAutoFit/>
          </a:bodyPr>
          <a:lstStyle/>
          <a:p>
            <a:r>
              <a:rPr lang="en-US" sz="3600" dirty="0" smtClean="0">
                <a:solidFill>
                  <a:srgbClr val="FF0000"/>
                </a:solidFill>
              </a:rPr>
              <a:t>Weight? </a:t>
            </a:r>
            <a:endParaRPr lang="en-US" sz="3600" dirty="0">
              <a:solidFill>
                <a:srgbClr val="FF0000"/>
              </a:solidFill>
            </a:endParaRPr>
          </a:p>
        </p:txBody>
      </p:sp>
      <p:sp>
        <p:nvSpPr>
          <p:cNvPr id="7" name="TextBox 6"/>
          <p:cNvSpPr txBox="1"/>
          <p:nvPr/>
        </p:nvSpPr>
        <p:spPr>
          <a:xfrm>
            <a:off x="6096000" y="5334000"/>
            <a:ext cx="2362200" cy="1200329"/>
          </a:xfrm>
          <a:prstGeom prst="rect">
            <a:avLst/>
          </a:prstGeom>
          <a:noFill/>
        </p:spPr>
        <p:txBody>
          <a:bodyPr wrap="square" rtlCol="0">
            <a:spAutoFit/>
          </a:bodyPr>
          <a:lstStyle/>
          <a:p>
            <a:r>
              <a:rPr lang="en-US" sz="3600" dirty="0" smtClean="0">
                <a:solidFill>
                  <a:srgbClr val="FF0000"/>
                </a:solidFill>
              </a:rPr>
              <a:t>Multiplier system? </a:t>
            </a:r>
            <a:endParaRPr lang="en-US" sz="3600" dirty="0">
              <a:solidFill>
                <a:srgbClr val="FF0000"/>
              </a:solidFill>
            </a:endParaRPr>
          </a:p>
        </p:txBody>
      </p:sp>
      <p:sp>
        <p:nvSpPr>
          <p:cNvPr id="8" name="TextBox 7"/>
          <p:cNvSpPr txBox="1"/>
          <p:nvPr/>
        </p:nvSpPr>
        <p:spPr>
          <a:xfrm>
            <a:off x="5715000" y="3962400"/>
            <a:ext cx="3505200" cy="1200329"/>
          </a:xfrm>
          <a:prstGeom prst="rect">
            <a:avLst/>
          </a:prstGeom>
          <a:noFill/>
        </p:spPr>
        <p:txBody>
          <a:bodyPr wrap="square" rtlCol="0">
            <a:spAutoFit/>
          </a:bodyPr>
          <a:lstStyle/>
          <a:p>
            <a:r>
              <a:rPr lang="en-US" sz="3600" dirty="0" smtClean="0">
                <a:solidFill>
                  <a:srgbClr val="00B050"/>
                </a:solidFill>
              </a:rPr>
              <a:t>(assumed </a:t>
            </a:r>
          </a:p>
          <a:p>
            <a:r>
              <a:rPr lang="en-US" sz="3600" dirty="0" smtClean="0">
                <a:solidFill>
                  <a:srgbClr val="00B050"/>
                </a:solidFill>
              </a:rPr>
              <a:t>half-integral)  </a:t>
            </a:r>
            <a:endParaRPr lang="en-US" sz="3600" dirty="0">
              <a:solidFill>
                <a:srgbClr val="00B050"/>
              </a:solidFill>
            </a:endParaRPr>
          </a:p>
        </p:txBody>
      </p:sp>
      <p:sp>
        <p:nvSpPr>
          <p:cNvPr id="5" name="TextBox 4"/>
          <p:cNvSpPr txBox="1"/>
          <p:nvPr/>
        </p:nvSpPr>
        <p:spPr>
          <a:xfrm>
            <a:off x="5486400" y="990600"/>
            <a:ext cx="2971800" cy="381000"/>
          </a:xfrm>
          <a:prstGeom prst="rect">
            <a:avLst/>
          </a:prstGeom>
          <a:noFill/>
        </p:spPr>
        <p:txBody>
          <a:bodyPr wrap="square" rtlCol="0">
            <a:spAutoFit/>
          </a:bodyPr>
          <a:lstStyle/>
          <a:p>
            <a:r>
              <a:rPr lang="en-US" dirty="0" smtClean="0"/>
              <a:t>+ ….. </a:t>
            </a:r>
            <a:endParaRPr lang="en-US" dirty="0"/>
          </a:p>
        </p:txBody>
      </p:sp>
    </p:spTree>
    <p:extLst>
      <p:ext uri="{BB962C8B-B14F-4D97-AF65-F5344CB8AC3E}">
        <p14:creationId xmlns:p14="http://schemas.microsoft.com/office/powerpoint/2010/main" val="295297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 Trick</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1143000" y="1143000"/>
                <a:ext cx="6917666" cy="646331"/>
              </a:xfrm>
              <a:prstGeom prst="rect">
                <a:avLst/>
              </a:prstGeom>
              <a:noFill/>
            </p:spPr>
            <p:txBody>
              <a:bodyPr wrap="square" rtlCol="0">
                <a:spAutoFit/>
              </a:bodyPr>
              <a:lstStyle/>
              <a:p>
                <a:r>
                  <a:rPr lang="en-US" sz="3600" dirty="0" smtClean="0">
                    <a:solidFill>
                      <a:srgbClr val="0033CC"/>
                    </a:solidFill>
                  </a:rPr>
                  <a:t>  </a:t>
                </a:r>
                <a14:m>
                  <m:oMath xmlns:m="http://schemas.openxmlformats.org/officeDocument/2006/math">
                    <m:r>
                      <m:rPr>
                        <m:sty m:val="p"/>
                      </m:rPr>
                      <a:rPr lang="el-GR" sz="3600" i="1" dirty="0" smtClean="0">
                        <a:solidFill>
                          <a:srgbClr val="0033CC"/>
                        </a:solidFill>
                        <a:latin typeface="Cambria Math" panose="02040503050406030204" pitchFamily="18" charset="0"/>
                        <a:ea typeface="Cambria Math" panose="02040503050406030204" pitchFamily="18" charset="0"/>
                        <a:sym typeface="Mathematica1" panose="05000502060100000001" pitchFamily="2" charset="2"/>
                      </a:rPr>
                      <m:t>Γ</m:t>
                    </m:r>
                  </m:oMath>
                </a14:m>
                <a:r>
                  <a:rPr lang="en-US" sz="3600" baseline="-25000" dirty="0" smtClean="0">
                    <a:solidFill>
                      <a:srgbClr val="0033CC"/>
                    </a:solidFill>
                    <a:sym typeface="Mathematica1" panose="05000502060100000001" pitchFamily="2" charset="2"/>
                  </a:rPr>
                  <a:t>0</a:t>
                </a:r>
                <a:r>
                  <a:rPr lang="en-US" sz="3600" dirty="0" smtClean="0">
                    <a:solidFill>
                      <a:srgbClr val="0033CC"/>
                    </a:solidFill>
                    <a:sym typeface="Mathematica1" panose="05000502060100000001" pitchFamily="2" charset="2"/>
                  </a:rPr>
                  <a:t>(2) </a:t>
                </a:r>
                <a:r>
                  <a:rPr lang="en-US" sz="3600" dirty="0" smtClean="0">
                    <a:solidFill>
                      <a:srgbClr val="0033CC"/>
                    </a:solidFill>
                  </a:rPr>
                  <a:t>is generated by T and ST</a:t>
                </a:r>
                <a:r>
                  <a:rPr lang="en-US" sz="3600" baseline="30000" dirty="0" smtClean="0">
                    <a:solidFill>
                      <a:srgbClr val="0033CC"/>
                    </a:solidFill>
                  </a:rPr>
                  <a:t>2</a:t>
                </a:r>
                <a:r>
                  <a:rPr lang="en-US" sz="3600" dirty="0" smtClean="0">
                    <a:solidFill>
                      <a:srgbClr val="0033CC"/>
                    </a:solidFill>
                  </a:rPr>
                  <a:t>S</a:t>
                </a:r>
                <a:endParaRPr lang="en-US" sz="3600" dirty="0">
                  <a:solidFill>
                    <a:srgbClr val="0033CC"/>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143000" y="1143000"/>
                <a:ext cx="6917666" cy="646331"/>
              </a:xfrm>
              <a:prstGeom prst="rect">
                <a:avLst/>
              </a:prstGeom>
              <a:blipFill rotWithShape="0">
                <a:blip r:embed="rId5"/>
                <a:stretch>
                  <a:fillRect t="-15094" b="-339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14400" y="2209800"/>
                <a:ext cx="7870166" cy="646331"/>
              </a:xfrm>
              <a:prstGeom prst="rect">
                <a:avLst/>
              </a:prstGeom>
              <a:noFill/>
            </p:spPr>
            <p:txBody>
              <a:bodyPr wrap="square" rtlCol="0">
                <a:spAutoFit/>
              </a:bodyPr>
              <a:lstStyle/>
              <a:p>
                <a:r>
                  <a:rPr lang="en-US" sz="3600" dirty="0" smtClean="0">
                    <a:solidFill>
                      <a:srgbClr val="0033CC"/>
                    </a:solidFill>
                  </a:rPr>
                  <a:t>  </a:t>
                </a:r>
                <a14:m>
                  <m:oMath xmlns:m="http://schemas.openxmlformats.org/officeDocument/2006/math">
                    <m:r>
                      <a:rPr lang="en-US" sz="3600" b="0" i="1" dirty="0" smtClean="0">
                        <a:solidFill>
                          <a:srgbClr val="0033CC"/>
                        </a:solidFill>
                        <a:latin typeface="Cambria Math" panose="02040503050406030204" pitchFamily="18" charset="0"/>
                        <a:ea typeface="Cambria Math" panose="02040503050406030204" pitchFamily="18" charset="0"/>
                        <a:sym typeface="Mathematica1" panose="05000502060100000001" pitchFamily="2" charset="2"/>
                      </a:rPr>
                      <m:t> </m:t>
                    </m:r>
                  </m:oMath>
                </a14:m>
                <a:r>
                  <a:rPr lang="en-US" sz="3600" dirty="0" smtClean="0">
                    <a:solidFill>
                      <a:srgbClr val="0033CC"/>
                    </a:solidFill>
                  </a:rPr>
                  <a:t> ST</a:t>
                </a:r>
                <a:r>
                  <a:rPr lang="en-US" sz="3600" baseline="30000" dirty="0" smtClean="0">
                    <a:solidFill>
                      <a:srgbClr val="0033CC"/>
                    </a:solidFill>
                  </a:rPr>
                  <a:t>2</a:t>
                </a:r>
                <a:r>
                  <a:rPr lang="en-US" sz="3600" dirty="0" smtClean="0">
                    <a:solidFill>
                      <a:srgbClr val="0033CC"/>
                    </a:solidFill>
                  </a:rPr>
                  <a:t>S has an ``effective fixed point’’</a:t>
                </a:r>
                <a:endParaRPr lang="en-US" sz="3600" dirty="0">
                  <a:solidFill>
                    <a:srgbClr val="0033CC"/>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914400" y="2209800"/>
                <a:ext cx="7870166" cy="646331"/>
              </a:xfrm>
              <a:prstGeom prst="rect">
                <a:avLst/>
              </a:prstGeom>
              <a:blipFill rotWithShape="0">
                <a:blip r:embed="rId6"/>
                <a:stretch>
                  <a:fillRect t="-15094" b="-33962"/>
                </a:stretch>
              </a:blipFill>
            </p:spPr>
            <p:txBody>
              <a:bodyPr/>
              <a:lstStyle/>
              <a:p>
                <a:r>
                  <a:rPr lang="en-US">
                    <a:noFill/>
                  </a:rPr>
                  <a:t> </a:t>
                </a:r>
              </a:p>
            </p:txBody>
          </p:sp>
        </mc:Fallback>
      </mc:AlternateContent>
      <p:pic>
        <p:nvPicPr>
          <p:cNvPr id="7" name="Picture 6"/>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438400" y="3276600"/>
            <a:ext cx="3574857" cy="597333"/>
          </a:xfrm>
          <a:prstGeom prst="rect">
            <a:avLst/>
          </a:prstGeom>
        </p:spPr>
      </p:pic>
      <p:pic>
        <p:nvPicPr>
          <p:cNvPr id="10" name="Picture 9"/>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391126" y="4348968"/>
            <a:ext cx="2094548" cy="460058"/>
          </a:xfrm>
          <a:prstGeom prst="rect">
            <a:avLst/>
          </a:prstGeom>
        </p:spPr>
      </p:pic>
      <p:pic>
        <p:nvPicPr>
          <p:cNvPr id="11" name="Picture 10"/>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134326" y="4348968"/>
            <a:ext cx="3014663" cy="411480"/>
          </a:xfrm>
          <a:prstGeom prst="rect">
            <a:avLst/>
          </a:prstGeom>
        </p:spPr>
      </p:pic>
      <p:sp>
        <p:nvSpPr>
          <p:cNvPr id="12" name="TextBox 11"/>
          <p:cNvSpPr txBox="1"/>
          <p:nvPr/>
        </p:nvSpPr>
        <p:spPr>
          <a:xfrm>
            <a:off x="429883" y="5347756"/>
            <a:ext cx="8839200" cy="523220"/>
          </a:xfrm>
          <a:prstGeom prst="rect">
            <a:avLst/>
          </a:prstGeom>
          <a:noFill/>
        </p:spPr>
        <p:txBody>
          <a:bodyPr wrap="square" rtlCol="0">
            <a:spAutoFit/>
          </a:bodyPr>
          <a:lstStyle/>
          <a:p>
            <a:r>
              <a:rPr lang="en-US" sz="2800" dirty="0" smtClean="0">
                <a:solidFill>
                  <a:srgbClr val="FF0000"/>
                </a:solidFill>
              </a:rPr>
              <a:t>One can deduce the multiplier system from the weight. </a:t>
            </a:r>
            <a:endParaRPr lang="en-US" sz="2800" dirty="0">
              <a:solidFill>
                <a:srgbClr val="FF0000"/>
              </a:solidFill>
            </a:endParaRPr>
          </a:p>
        </p:txBody>
      </p:sp>
    </p:spTree>
    <p:extLst>
      <p:ext uri="{BB962C8B-B14F-4D97-AF65-F5344CB8AC3E}">
        <p14:creationId xmlns:p14="http://schemas.microsoft.com/office/powerpoint/2010/main" val="336263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681"/>
            <a:ext cx="8229600" cy="1143000"/>
          </a:xfrm>
        </p:spPr>
        <p:txBody>
          <a:bodyPr/>
          <a:lstStyle/>
          <a:p>
            <a:r>
              <a:rPr lang="en-US" dirty="0" smtClean="0"/>
              <a:t>What Is Your Weight? </a:t>
            </a:r>
            <a:endParaRPr lang="en-US" dirty="0"/>
          </a:p>
        </p:txBody>
      </p:sp>
      <p:pic>
        <p:nvPicPr>
          <p:cNvPr id="5" name="Picture 4"/>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988316" y="2835780"/>
            <a:ext cx="4383405" cy="928688"/>
          </a:xfrm>
          <a:prstGeom prst="rect">
            <a:avLst/>
          </a:prstGeom>
        </p:spPr>
      </p:pic>
      <p:pic>
        <p:nvPicPr>
          <p:cNvPr id="11" name="Picture 10"/>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959292" y="4038990"/>
            <a:ext cx="4920615" cy="391478"/>
          </a:xfrm>
          <a:prstGeom prst="rect">
            <a:avLst/>
          </a:prstGeom>
        </p:spPr>
      </p:pic>
      <p:sp>
        <p:nvSpPr>
          <p:cNvPr id="13" name="TextBox 12"/>
          <p:cNvSpPr txBox="1"/>
          <p:nvPr/>
        </p:nvSpPr>
        <p:spPr>
          <a:xfrm>
            <a:off x="609600" y="4724400"/>
            <a:ext cx="8001000" cy="830997"/>
          </a:xfrm>
          <a:prstGeom prst="rect">
            <a:avLst/>
          </a:prstGeom>
          <a:noFill/>
        </p:spPr>
        <p:txBody>
          <a:bodyPr wrap="square" rtlCol="0">
            <a:spAutoFit/>
          </a:bodyPr>
          <a:lstStyle/>
          <a:p>
            <a:r>
              <a:rPr lang="en-US" sz="2400" dirty="0" smtClean="0">
                <a:solidFill>
                  <a:srgbClr val="7030A0"/>
                </a:solidFill>
              </a:rPr>
              <a:t>Convergence is good so can compute the weight numerically. </a:t>
            </a:r>
          </a:p>
          <a:p>
            <a:r>
              <a:rPr lang="en-US" sz="2400" dirty="0" smtClean="0">
                <a:solidFill>
                  <a:srgbClr val="7030A0"/>
                </a:solidFill>
              </a:rPr>
              <a:t>For Z</a:t>
            </a:r>
            <a:r>
              <a:rPr lang="en-US" sz="2400" baseline="-25000" dirty="0" smtClean="0">
                <a:solidFill>
                  <a:srgbClr val="7030A0"/>
                </a:solidFill>
              </a:rPr>
              <a:t>2A</a:t>
            </a:r>
            <a:r>
              <a:rPr lang="en-US" sz="2400" dirty="0" smtClean="0">
                <a:solidFill>
                  <a:srgbClr val="7030A0"/>
                </a:solidFill>
              </a:rPr>
              <a:t> it converges to -8.4……  Not pretty. Not half-integral !!  </a:t>
            </a:r>
            <a:endParaRPr lang="en-US" sz="2400" dirty="0">
              <a:solidFill>
                <a:srgbClr val="7030A0"/>
              </a:solidFill>
            </a:endParaRPr>
          </a:p>
        </p:txBody>
      </p:sp>
      <p:grpSp>
        <p:nvGrpSpPr>
          <p:cNvPr id="10" name="Group 9"/>
          <p:cNvGrpSpPr/>
          <p:nvPr/>
        </p:nvGrpSpPr>
        <p:grpSpPr>
          <a:xfrm>
            <a:off x="274608" y="5715000"/>
            <a:ext cx="9144000" cy="1066800"/>
            <a:chOff x="152400" y="5638800"/>
            <a:chExt cx="9144000" cy="1066800"/>
          </a:xfrm>
        </p:grpSpPr>
        <p:sp>
          <p:nvSpPr>
            <p:cNvPr id="8" name="Rectangle 7"/>
            <p:cNvSpPr/>
            <p:nvPr/>
          </p:nvSpPr>
          <p:spPr>
            <a:xfrm>
              <a:off x="152400" y="5638800"/>
              <a:ext cx="8839200" cy="1066800"/>
            </a:xfrm>
            <a:prstGeom prst="rect">
              <a:avLst/>
            </a:prstGeom>
            <a:solidFill>
              <a:srgbClr val="163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1000" y="5943600"/>
              <a:ext cx="8915400" cy="461665"/>
            </a:xfrm>
            <a:prstGeom prst="rect">
              <a:avLst/>
            </a:prstGeom>
            <a:noFill/>
          </p:spPr>
          <p:txBody>
            <a:bodyPr wrap="square" rtlCol="0">
              <a:spAutoFit/>
            </a:bodyPr>
            <a:lstStyle/>
            <a:p>
              <a:r>
                <a:rPr lang="en-US" sz="2400" dirty="0" smtClean="0">
                  <a:solidFill>
                    <a:srgbClr val="FFFF00"/>
                  </a:solidFill>
                </a:rPr>
                <a:t>No positive combination of reps is modular. No M24 Moonshine. </a:t>
              </a:r>
              <a:endParaRPr lang="en-US" sz="2400" dirty="0">
                <a:solidFill>
                  <a:srgbClr val="FFFF00"/>
                </a:solidFill>
              </a:endParaRPr>
            </a:p>
          </p:txBody>
        </p:sp>
      </p:grpSp>
      <p:pic>
        <p:nvPicPr>
          <p:cNvPr id="12" name="Picture 11"/>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1676400" y="2028123"/>
            <a:ext cx="5007238" cy="502857"/>
          </a:xfrm>
          <a:prstGeom prst="rect">
            <a:avLst/>
          </a:prstGeom>
        </p:spPr>
      </p:pic>
      <p:pic>
        <p:nvPicPr>
          <p:cNvPr id="9" name="Picture 8"/>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2924400" y="1247364"/>
            <a:ext cx="2511238" cy="441905"/>
          </a:xfrm>
          <a:prstGeom prst="rect">
            <a:avLst/>
          </a:prstGeom>
        </p:spPr>
      </p:pic>
    </p:spTree>
    <p:extLst>
      <p:ext uri="{BB962C8B-B14F-4D97-AF65-F5344CB8AC3E}">
        <p14:creationId xmlns:p14="http://schemas.microsoft.com/office/powerpoint/2010/main" val="25058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Part I Conclusions</a:t>
            </a:r>
            <a:endParaRPr lang="en-US" dirty="0"/>
          </a:p>
        </p:txBody>
      </p:sp>
      <p:sp>
        <p:nvSpPr>
          <p:cNvPr id="3" name="TextBox 2"/>
          <p:cNvSpPr txBox="1"/>
          <p:nvPr/>
        </p:nvSpPr>
        <p:spPr>
          <a:xfrm>
            <a:off x="571500" y="1311651"/>
            <a:ext cx="7848600" cy="523220"/>
          </a:xfrm>
          <a:prstGeom prst="rect">
            <a:avLst/>
          </a:prstGeom>
          <a:noFill/>
        </p:spPr>
        <p:txBody>
          <a:bodyPr wrap="square" rtlCol="0">
            <a:spAutoFit/>
          </a:bodyPr>
          <a:lstStyle/>
          <a:p>
            <a:r>
              <a:rPr lang="en-US" sz="2800" dirty="0" smtClean="0">
                <a:solidFill>
                  <a:srgbClr val="FF0000"/>
                </a:solidFill>
              </a:rPr>
              <a:t>So, what can we say about Mathieu Moonshine? </a:t>
            </a:r>
            <a:endParaRPr lang="en-US" sz="2800" dirty="0">
              <a:solidFill>
                <a:srgbClr val="FF0000"/>
              </a:solidFill>
            </a:endParaRPr>
          </a:p>
        </p:txBody>
      </p:sp>
      <p:sp>
        <p:nvSpPr>
          <p:cNvPr id="4" name="TextBox 3"/>
          <p:cNvSpPr txBox="1"/>
          <p:nvPr/>
        </p:nvSpPr>
        <p:spPr>
          <a:xfrm>
            <a:off x="152401" y="2288892"/>
            <a:ext cx="8991599" cy="954107"/>
          </a:xfrm>
          <a:prstGeom prst="rect">
            <a:avLst/>
          </a:prstGeom>
          <a:noFill/>
        </p:spPr>
        <p:txBody>
          <a:bodyPr wrap="square" rtlCol="0">
            <a:spAutoFit/>
          </a:bodyPr>
          <a:lstStyle/>
          <a:p>
            <a:r>
              <a:rPr lang="en-US" sz="2800" dirty="0" smtClean="0">
                <a:solidFill>
                  <a:srgbClr val="7030A0"/>
                </a:solidFill>
              </a:rPr>
              <a:t>GHV: Quantum Mukai theorem: </a:t>
            </a:r>
          </a:p>
          <a:p>
            <a:r>
              <a:rPr lang="en-US" sz="2800" dirty="0">
                <a:solidFill>
                  <a:srgbClr val="7030A0"/>
                </a:solidFill>
              </a:rPr>
              <a:t>S</a:t>
            </a:r>
            <a:r>
              <a:rPr lang="en-US" sz="2800" dirty="0" smtClean="0">
                <a:solidFill>
                  <a:srgbClr val="7030A0"/>
                </a:solidFill>
              </a:rPr>
              <a:t>ymmetries of K3 sigma models are not subgroups of M24  </a:t>
            </a:r>
            <a:endParaRPr lang="en-US" sz="2800" dirty="0">
              <a:solidFill>
                <a:srgbClr val="7030A0"/>
              </a:solidFill>
            </a:endParaRPr>
          </a:p>
        </p:txBody>
      </p:sp>
      <p:sp>
        <p:nvSpPr>
          <p:cNvPr id="5" name="TextBox 4"/>
          <p:cNvSpPr txBox="1"/>
          <p:nvPr/>
        </p:nvSpPr>
        <p:spPr>
          <a:xfrm>
            <a:off x="152400" y="3685140"/>
            <a:ext cx="8991599" cy="1384995"/>
          </a:xfrm>
          <a:prstGeom prst="rect">
            <a:avLst/>
          </a:prstGeom>
          <a:noFill/>
        </p:spPr>
        <p:txBody>
          <a:bodyPr wrap="square" rtlCol="0">
            <a:spAutoFit/>
          </a:bodyPr>
          <a:lstStyle/>
          <a:p>
            <a:r>
              <a:rPr lang="en-US" sz="2800" dirty="0" smtClean="0">
                <a:solidFill>
                  <a:srgbClr val="C00000"/>
                </a:solidFill>
              </a:rPr>
              <a:t>This talk: </a:t>
            </a:r>
          </a:p>
          <a:p>
            <a:r>
              <a:rPr lang="en-US" sz="2800" dirty="0" smtClean="0">
                <a:solidFill>
                  <a:srgbClr val="C00000"/>
                </a:solidFill>
              </a:rPr>
              <a:t>M24 does not govern symmetries of </a:t>
            </a:r>
            <a:r>
              <a:rPr lang="en-US" sz="2800" dirty="0" err="1" smtClean="0">
                <a:solidFill>
                  <a:srgbClr val="C00000"/>
                </a:solidFill>
              </a:rPr>
              <a:t>nonperturbative</a:t>
            </a:r>
            <a:r>
              <a:rPr lang="en-US" sz="2800" dirty="0" smtClean="0">
                <a:solidFill>
                  <a:srgbClr val="C00000"/>
                </a:solidFill>
              </a:rPr>
              <a:t> </a:t>
            </a:r>
            <a:r>
              <a:rPr lang="en-US" sz="2800" dirty="0" err="1" smtClean="0">
                <a:solidFill>
                  <a:srgbClr val="C00000"/>
                </a:solidFill>
              </a:rPr>
              <a:t>spacetime</a:t>
            </a:r>
            <a:r>
              <a:rPr lang="en-US" sz="2800" dirty="0" smtClean="0">
                <a:solidFill>
                  <a:srgbClr val="C00000"/>
                </a:solidFill>
              </a:rPr>
              <a:t> BPS states of type IIA K3 compactifications. </a:t>
            </a:r>
            <a:endParaRPr lang="en-US" sz="2800" dirty="0">
              <a:solidFill>
                <a:srgbClr val="C00000"/>
              </a:solidFill>
            </a:endParaRPr>
          </a:p>
        </p:txBody>
      </p:sp>
      <p:sp>
        <p:nvSpPr>
          <p:cNvPr id="6" name="TextBox 5"/>
          <p:cNvSpPr txBox="1"/>
          <p:nvPr/>
        </p:nvSpPr>
        <p:spPr>
          <a:xfrm>
            <a:off x="381000" y="5512277"/>
            <a:ext cx="9296400" cy="954107"/>
          </a:xfrm>
          <a:prstGeom prst="rect">
            <a:avLst/>
          </a:prstGeom>
          <a:noFill/>
        </p:spPr>
        <p:txBody>
          <a:bodyPr wrap="square" rtlCol="0">
            <a:spAutoFit/>
          </a:bodyPr>
          <a:lstStyle/>
          <a:p>
            <a:r>
              <a:rPr lang="en-US" sz="2800" dirty="0" smtClean="0">
                <a:solidFill>
                  <a:srgbClr val="0033CC"/>
                </a:solidFill>
              </a:rPr>
              <a:t>Still leaves the possibility: Algebra of BPS states of the PERTURBATIVE  BPS states of IIA on, say, K3 x S1. </a:t>
            </a:r>
            <a:endParaRPr lang="en-US" sz="2800" dirty="0">
              <a:solidFill>
                <a:srgbClr val="0033CC"/>
              </a:solidFill>
            </a:endParaRPr>
          </a:p>
        </p:txBody>
      </p:sp>
    </p:spTree>
    <p:extLst>
      <p:ext uri="{BB962C8B-B14F-4D97-AF65-F5344CB8AC3E}">
        <p14:creationId xmlns:p14="http://schemas.microsoft.com/office/powerpoint/2010/main" val="167311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noAutofit/>
          </a:bodyPr>
          <a:lstStyle/>
          <a:p>
            <a:r>
              <a:rPr lang="en-US" sz="6600" dirty="0" smtClean="0"/>
              <a:t>Consistency Conditions For Asymmetric </a:t>
            </a:r>
            <a:r>
              <a:rPr lang="en-US" sz="6600" dirty="0" err="1" smtClean="0"/>
              <a:t>Orbifolds</a:t>
            </a:r>
            <a:endParaRPr lang="en-US" sz="6600" dirty="0"/>
          </a:p>
        </p:txBody>
      </p:sp>
      <p:sp>
        <p:nvSpPr>
          <p:cNvPr id="4" name="TextBox 3"/>
          <p:cNvSpPr txBox="1"/>
          <p:nvPr/>
        </p:nvSpPr>
        <p:spPr>
          <a:xfrm>
            <a:off x="457200" y="4953000"/>
            <a:ext cx="8610600" cy="769441"/>
          </a:xfrm>
          <a:prstGeom prst="rect">
            <a:avLst/>
          </a:prstGeom>
          <a:noFill/>
        </p:spPr>
        <p:txBody>
          <a:bodyPr wrap="square" rtlCol="0">
            <a:spAutoFit/>
          </a:bodyPr>
          <a:lstStyle/>
          <a:p>
            <a:r>
              <a:rPr lang="en-US" sz="4400" dirty="0" smtClean="0">
                <a:solidFill>
                  <a:srgbClr val="C00000"/>
                </a:solidFill>
              </a:rPr>
              <a:t> with Jeff Harvey and </a:t>
            </a:r>
            <a:r>
              <a:rPr lang="en-US" sz="4400" dirty="0" err="1" smtClean="0">
                <a:solidFill>
                  <a:srgbClr val="C00000"/>
                </a:solidFill>
              </a:rPr>
              <a:t>Nati</a:t>
            </a:r>
            <a:r>
              <a:rPr lang="en-US" sz="4400" dirty="0" smtClean="0">
                <a:solidFill>
                  <a:srgbClr val="C00000"/>
                </a:solidFill>
              </a:rPr>
              <a:t> </a:t>
            </a:r>
            <a:r>
              <a:rPr lang="en-US" sz="4400" dirty="0" err="1" smtClean="0">
                <a:solidFill>
                  <a:srgbClr val="C00000"/>
                </a:solidFill>
              </a:rPr>
              <a:t>Seiberg</a:t>
            </a:r>
            <a:endParaRPr lang="en-US" sz="4400" dirty="0">
              <a:solidFill>
                <a:srgbClr val="C00000"/>
              </a:solidFill>
            </a:endParaRPr>
          </a:p>
        </p:txBody>
      </p:sp>
      <p:sp>
        <p:nvSpPr>
          <p:cNvPr id="6" name="Title 1"/>
          <p:cNvSpPr txBox="1">
            <a:spLocks/>
          </p:cNvSpPr>
          <p:nvPr/>
        </p:nvSpPr>
        <p:spPr>
          <a:xfrm>
            <a:off x="228600" y="3810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t>Part II</a:t>
            </a:r>
            <a:endParaRPr lang="en-US" sz="6600" dirty="0"/>
          </a:p>
        </p:txBody>
      </p:sp>
      <p:sp>
        <p:nvSpPr>
          <p:cNvPr id="7" name="TextBox 6"/>
          <p:cNvSpPr txBox="1"/>
          <p:nvPr/>
        </p:nvSpPr>
        <p:spPr>
          <a:xfrm>
            <a:off x="2667000" y="5867400"/>
            <a:ext cx="6705600" cy="769441"/>
          </a:xfrm>
          <a:prstGeom prst="rect">
            <a:avLst/>
          </a:prstGeom>
          <a:noFill/>
        </p:spPr>
        <p:txBody>
          <a:bodyPr wrap="square" rtlCol="0">
            <a:spAutoFit/>
          </a:bodyPr>
          <a:lstStyle/>
          <a:p>
            <a:r>
              <a:rPr lang="en-US" sz="4400" dirty="0">
                <a:solidFill>
                  <a:srgbClr val="C00000"/>
                </a:solidFill>
              </a:rPr>
              <a:t>s</a:t>
            </a:r>
            <a:r>
              <a:rPr lang="en-US" sz="4400" dirty="0" smtClean="0">
                <a:solidFill>
                  <a:srgbClr val="C00000"/>
                </a:solidFill>
              </a:rPr>
              <a:t>till in progress…</a:t>
            </a:r>
            <a:endParaRPr lang="en-US" sz="4400" dirty="0">
              <a:solidFill>
                <a:srgbClr val="C00000"/>
              </a:solidFill>
            </a:endParaRPr>
          </a:p>
        </p:txBody>
      </p:sp>
    </p:spTree>
    <p:extLst>
      <p:ext uri="{BB962C8B-B14F-4D97-AF65-F5344CB8AC3E}">
        <p14:creationId xmlns:p14="http://schemas.microsoft.com/office/powerpoint/2010/main" val="1889664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035424" y="1751786"/>
            <a:ext cx="7924800" cy="523220"/>
          </a:xfrm>
          <a:prstGeom prst="rect">
            <a:avLst/>
          </a:prstGeom>
          <a:solidFill>
            <a:srgbClr val="002060"/>
          </a:solidFill>
        </p:spPr>
        <p:txBody>
          <a:bodyPr wrap="square" rtlCol="0">
            <a:spAutoFit/>
          </a:bodyPr>
          <a:lstStyle/>
          <a:p>
            <a:r>
              <a:rPr lang="en-US" sz="2800" dirty="0" smtClean="0">
                <a:solidFill>
                  <a:srgbClr val="FFFF00"/>
                </a:solidFill>
              </a:rPr>
              <a:t> Motivation: T2 x K3 </a:t>
            </a:r>
            <a:r>
              <a:rPr lang="en-US" sz="2800" dirty="0" err="1" smtClean="0">
                <a:solidFill>
                  <a:srgbClr val="FFFF00"/>
                </a:solidFill>
              </a:rPr>
              <a:t>Orbifolds</a:t>
            </a:r>
            <a:r>
              <a:rPr lang="en-US" sz="2800" dirty="0" smtClean="0">
                <a:solidFill>
                  <a:srgbClr val="FFFF00"/>
                </a:solidFill>
              </a:rPr>
              <a:t> Of CSS Points</a:t>
            </a:r>
            <a:endParaRPr lang="en-US" sz="2800" dirty="0">
              <a:solidFill>
                <a:srgbClr val="FFFF00"/>
              </a:solidFill>
            </a:endParaRPr>
          </a:p>
        </p:txBody>
      </p:sp>
      <p:sp>
        <p:nvSpPr>
          <p:cNvPr id="2" name="Title 1"/>
          <p:cNvSpPr>
            <a:spLocks noGrp="1"/>
          </p:cNvSpPr>
          <p:nvPr>
            <p:ph type="title"/>
          </p:nvPr>
        </p:nvSpPr>
        <p:spPr>
          <a:xfrm>
            <a:off x="304800" y="25272"/>
            <a:ext cx="8229600" cy="1143000"/>
          </a:xfrm>
        </p:spPr>
        <p:txBody>
          <a:bodyPr/>
          <a:lstStyle/>
          <a:p>
            <a:r>
              <a:rPr lang="en-US" dirty="0" smtClean="0"/>
              <a:t>Part II Outline</a:t>
            </a:r>
            <a:endParaRPr lang="en-US" dirty="0"/>
          </a:p>
        </p:txBody>
      </p:sp>
      <p:sp>
        <p:nvSpPr>
          <p:cNvPr id="3" name="Slide Number Placeholder 2"/>
          <p:cNvSpPr>
            <a:spLocks noGrp="1"/>
          </p:cNvSpPr>
          <p:nvPr>
            <p:ph type="sldNum" sz="quarter" idx="12"/>
          </p:nvPr>
        </p:nvSpPr>
        <p:spPr/>
        <p:txBody>
          <a:bodyPr/>
          <a:lstStyle/>
          <a:p>
            <a:fld id="{8CC33826-6C47-413F-88A8-05EB57E6DE90}" type="slidenum">
              <a:rPr lang="en-US" smtClean="0"/>
              <a:pPr/>
              <a:t>47</a:t>
            </a:fld>
            <a:endParaRPr lang="en-US" dirty="0"/>
          </a:p>
        </p:txBody>
      </p:sp>
      <p:sp>
        <p:nvSpPr>
          <p:cNvPr id="20" name="Rectangle 19"/>
          <p:cNvSpPr/>
          <p:nvPr/>
        </p:nvSpPr>
        <p:spPr>
          <a:xfrm>
            <a:off x="999565" y="2862183"/>
            <a:ext cx="5081969" cy="523220"/>
          </a:xfrm>
          <a:prstGeom prst="rect">
            <a:avLst/>
          </a:prstGeom>
        </p:spPr>
        <p:txBody>
          <a:bodyPr wrap="none">
            <a:spAutoFit/>
          </a:bodyPr>
          <a:lstStyle/>
          <a:p>
            <a:pPr marL="342900" indent="-342900"/>
            <a:r>
              <a:rPr lang="en-US" sz="2800" dirty="0" smtClean="0"/>
              <a:t>A Mysterious Mod-Two Condition</a:t>
            </a:r>
          </a:p>
        </p:txBody>
      </p:sp>
      <p:sp>
        <p:nvSpPr>
          <p:cNvPr id="25" name="Oval 24"/>
          <p:cNvSpPr/>
          <p:nvPr/>
        </p:nvSpPr>
        <p:spPr>
          <a:xfrm>
            <a:off x="85165" y="2895193"/>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a:t>
            </a:r>
            <a:endParaRPr lang="en-US" dirty="0"/>
          </a:p>
        </p:txBody>
      </p:sp>
      <p:sp>
        <p:nvSpPr>
          <p:cNvPr id="17" name="Oval 16"/>
          <p:cNvSpPr/>
          <p:nvPr/>
        </p:nvSpPr>
        <p:spPr>
          <a:xfrm>
            <a:off x="85165" y="1751786"/>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dirty="0"/>
          </a:p>
        </p:txBody>
      </p:sp>
    </p:spTree>
    <p:extLst>
      <p:ext uri="{BB962C8B-B14F-4D97-AF65-F5344CB8AC3E}">
        <p14:creationId xmlns:p14="http://schemas.microsoft.com/office/powerpoint/2010/main" val="1326687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dirty="0" smtClean="0"/>
              <a:t>Application To Heterotic-Type II Duality</a:t>
            </a:r>
            <a:endParaRPr lang="en-US" dirty="0"/>
          </a:p>
        </p:txBody>
      </p:sp>
      <p:sp>
        <p:nvSpPr>
          <p:cNvPr id="3" name="TextBox 2"/>
          <p:cNvSpPr txBox="1"/>
          <p:nvPr/>
        </p:nvSpPr>
        <p:spPr>
          <a:xfrm>
            <a:off x="0" y="1295400"/>
            <a:ext cx="9144000" cy="1200329"/>
          </a:xfrm>
          <a:prstGeom prst="rect">
            <a:avLst/>
          </a:prstGeom>
          <a:noFill/>
        </p:spPr>
        <p:txBody>
          <a:bodyPr wrap="square" rtlCol="0">
            <a:spAutoFit/>
          </a:bodyPr>
          <a:lstStyle/>
          <a:p>
            <a:r>
              <a:rPr lang="en-US" sz="3600" dirty="0" smtClean="0">
                <a:solidFill>
                  <a:srgbClr val="FF0000"/>
                </a:solidFill>
              </a:rPr>
              <a:t>Existence of CSS points have some interesting          math predictions using string-string duality: </a:t>
            </a:r>
            <a:endParaRPr lang="en-US" sz="3600" dirty="0">
              <a:solidFill>
                <a:srgbClr val="FF0000"/>
              </a:solidFill>
            </a:endParaRPr>
          </a:p>
        </p:txBody>
      </p:sp>
      <p:sp>
        <p:nvSpPr>
          <p:cNvPr id="4" name="TextBox 3"/>
          <p:cNvSpPr txBox="1"/>
          <p:nvPr/>
        </p:nvSpPr>
        <p:spPr>
          <a:xfrm>
            <a:off x="609600" y="5105400"/>
            <a:ext cx="2590800" cy="1569660"/>
          </a:xfrm>
          <a:prstGeom prst="rect">
            <a:avLst/>
          </a:prstGeom>
          <a:noFill/>
        </p:spPr>
        <p:txBody>
          <a:bodyPr wrap="square" rtlCol="0">
            <a:spAutoFit/>
          </a:bodyPr>
          <a:lstStyle/>
          <a:p>
            <a:r>
              <a:rPr lang="en-US" sz="3200" dirty="0" smtClean="0">
                <a:solidFill>
                  <a:srgbClr val="7030A0"/>
                </a:solidFill>
              </a:rPr>
              <a:t>Perturbative heterotic BPS states</a:t>
            </a:r>
            <a:endParaRPr lang="en-US" sz="3200" dirty="0">
              <a:solidFill>
                <a:srgbClr val="7030A0"/>
              </a:solidFill>
            </a:endParaRPr>
          </a:p>
        </p:txBody>
      </p:sp>
      <p:sp>
        <p:nvSpPr>
          <p:cNvPr id="5" name="TextBox 4"/>
          <p:cNvSpPr txBox="1"/>
          <p:nvPr/>
        </p:nvSpPr>
        <p:spPr>
          <a:xfrm>
            <a:off x="5867400" y="5105400"/>
            <a:ext cx="3124200" cy="1569660"/>
          </a:xfrm>
          <a:prstGeom prst="rect">
            <a:avLst/>
          </a:prstGeom>
          <a:noFill/>
        </p:spPr>
        <p:txBody>
          <a:bodyPr wrap="square" rtlCol="0">
            <a:spAutoFit/>
          </a:bodyPr>
          <a:lstStyle/>
          <a:p>
            <a:r>
              <a:rPr lang="en-US" sz="3200" dirty="0" smtClean="0">
                <a:solidFill>
                  <a:srgbClr val="7030A0"/>
                </a:solidFill>
              </a:rPr>
              <a:t>Vertical </a:t>
            </a:r>
          </a:p>
          <a:p>
            <a:r>
              <a:rPr lang="en-US" sz="3200" dirty="0" smtClean="0">
                <a:solidFill>
                  <a:srgbClr val="7030A0"/>
                </a:solidFill>
              </a:rPr>
              <a:t>D4-D2-D0 </a:t>
            </a:r>
            <a:r>
              <a:rPr lang="en-US" sz="3200" dirty="0" err="1" smtClean="0">
                <a:solidFill>
                  <a:srgbClr val="7030A0"/>
                </a:solidFill>
              </a:rPr>
              <a:t>boundstates</a:t>
            </a:r>
            <a:endParaRPr lang="en-US" sz="3200" dirty="0">
              <a:solidFill>
                <a:srgbClr val="7030A0"/>
              </a:solidFill>
            </a:endParaRPr>
          </a:p>
        </p:txBody>
      </p:sp>
      <p:pic>
        <p:nvPicPr>
          <p:cNvPr id="9" name="Picture 8"/>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096224" y="2780573"/>
            <a:ext cx="1360170" cy="51054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2010615" y="4114996"/>
                <a:ext cx="5351370" cy="584775"/>
              </a:xfrm>
              <a:prstGeom prst="rect">
                <a:avLst/>
              </a:prstGeom>
              <a:noFill/>
            </p:spPr>
            <p:txBody>
              <a:bodyPr wrap="square" rtlCol="0">
                <a:spAutoFit/>
              </a:bodyPr>
              <a:lstStyle/>
              <a:p>
                <a14:m>
                  <m:oMath xmlns:m="http://schemas.openxmlformats.org/officeDocument/2006/math">
                    <m:r>
                      <a:rPr lang="en-US" sz="3200" b="0" i="1" smtClean="0">
                        <a:solidFill>
                          <a:srgbClr val="0033CC"/>
                        </a:solidFill>
                        <a:latin typeface="Cambria Math" charset="0"/>
                      </a:rPr>
                      <m:t>𝒳</m:t>
                    </m:r>
                    <m:r>
                      <a:rPr lang="en-US" sz="3200" b="0" i="1" smtClean="0">
                        <a:solidFill>
                          <a:srgbClr val="0033CC"/>
                        </a:solidFill>
                        <a:latin typeface="Cambria Math" charset="0"/>
                      </a:rPr>
                      <m:t>= </m:t>
                    </m:r>
                  </m:oMath>
                </a14:m>
                <a:r>
                  <a:rPr lang="en-US" sz="3200" dirty="0" smtClean="0">
                    <a:solidFill>
                      <a:srgbClr val="0033CC"/>
                    </a:solidFill>
                  </a:rPr>
                  <a:t>K3-fibered CY3 </a:t>
                </a:r>
                <a:endParaRPr lang="en-US" sz="3200" dirty="0">
                  <a:solidFill>
                    <a:srgbClr val="0033CC"/>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010615" y="4114996"/>
                <a:ext cx="5351370" cy="584775"/>
              </a:xfrm>
              <a:prstGeom prst="rect">
                <a:avLst/>
              </a:prstGeom>
              <a:blipFill rotWithShape="0">
                <a:blip r:embed="rId6"/>
                <a:stretch>
                  <a:fillRect t="-12500" b="-34375"/>
                </a:stretch>
              </a:blipFill>
            </p:spPr>
            <p:txBody>
              <a:bodyPr/>
              <a:lstStyle/>
              <a:p>
                <a:r>
                  <a:rPr lang="en-US">
                    <a:noFill/>
                  </a:rPr>
                  <a:t> </a:t>
                </a:r>
              </a:p>
            </p:txBody>
          </p:sp>
        </mc:Fallback>
      </mc:AlternateContent>
      <p:pic>
        <p:nvPicPr>
          <p:cNvPr id="7" name="Picture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509531" y="2736970"/>
            <a:ext cx="3074670" cy="548640"/>
          </a:xfrm>
          <a:prstGeom prst="rect">
            <a:avLst/>
          </a:prstGeom>
        </p:spPr>
      </p:pic>
      <p:sp>
        <p:nvSpPr>
          <p:cNvPr id="8" name="Left-Right Arrow 7"/>
          <p:cNvSpPr/>
          <p:nvPr/>
        </p:nvSpPr>
        <p:spPr>
          <a:xfrm>
            <a:off x="3657600" y="5562600"/>
            <a:ext cx="1600200" cy="609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p:cNvSpPr/>
          <p:nvPr/>
        </p:nvSpPr>
        <p:spPr>
          <a:xfrm>
            <a:off x="3886200" y="2701111"/>
            <a:ext cx="1600200" cy="609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3365114"/>
            <a:ext cx="5638800" cy="369332"/>
          </a:xfrm>
          <a:prstGeom prst="rect">
            <a:avLst/>
          </a:prstGeom>
          <a:noFill/>
        </p:spPr>
        <p:txBody>
          <a:bodyPr wrap="square" rtlCol="0">
            <a:spAutoFit/>
          </a:bodyPr>
          <a:lstStyle/>
          <a:p>
            <a:r>
              <a:rPr lang="en-US" dirty="0" smtClean="0"/>
              <a:t>[Ferrara, Harvey, </a:t>
            </a:r>
            <a:r>
              <a:rPr lang="en-US" dirty="0" err="1" smtClean="0"/>
              <a:t>Strominger</a:t>
            </a:r>
            <a:r>
              <a:rPr lang="en-US" dirty="0" smtClean="0"/>
              <a:t>, </a:t>
            </a:r>
            <a:r>
              <a:rPr lang="en-US" dirty="0" err="1" smtClean="0"/>
              <a:t>Vafa</a:t>
            </a:r>
            <a:r>
              <a:rPr lang="en-US" dirty="0" smtClean="0"/>
              <a:t>; </a:t>
            </a:r>
            <a:r>
              <a:rPr lang="en-US" dirty="0" err="1" smtClean="0"/>
              <a:t>Kachru</a:t>
            </a:r>
            <a:r>
              <a:rPr lang="en-US" dirty="0" smtClean="0"/>
              <a:t>, </a:t>
            </a:r>
            <a:r>
              <a:rPr lang="en-US" dirty="0" err="1" smtClean="0"/>
              <a:t>Vafa</a:t>
            </a:r>
            <a:r>
              <a:rPr lang="en-US" dirty="0" smtClean="0"/>
              <a:t>  (1995) ] </a:t>
            </a:r>
            <a:endParaRPr lang="en-US" dirty="0"/>
          </a:p>
        </p:txBody>
      </p:sp>
    </p:spTree>
    <p:extLst>
      <p:ext uri="{BB962C8B-B14F-4D97-AF65-F5344CB8AC3E}">
        <p14:creationId xmlns:p14="http://schemas.microsoft.com/office/powerpoint/2010/main" val="17732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1" grpId="0"/>
      <p:bldP spid="8" grpId="0" animBg="1"/>
      <p:bldP spid="13"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dirty="0" smtClean="0"/>
              <a:t>Generalized </a:t>
            </a:r>
            <a:r>
              <a:rPr lang="en-US" dirty="0" err="1" smtClean="0"/>
              <a:t>Huybrechts</a:t>
            </a:r>
            <a:r>
              <a:rPr lang="en-US" dirty="0" smtClean="0"/>
              <a:t> Theorem</a:t>
            </a:r>
            <a:endParaRPr lang="en-US" dirty="0"/>
          </a:p>
        </p:txBody>
      </p:sp>
      <p:pic>
        <p:nvPicPr>
          <p:cNvPr id="4" name="Picture 3"/>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218466" y="4614537"/>
            <a:ext cx="4191000" cy="556260"/>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152400" y="5523673"/>
                <a:ext cx="8991600" cy="1077218"/>
              </a:xfrm>
              <a:prstGeom prst="rect">
                <a:avLst/>
              </a:prstGeom>
              <a:noFill/>
            </p:spPr>
            <p:txBody>
              <a:bodyPr wrap="square" rtlCol="0">
                <a:spAutoFit/>
              </a:bodyPr>
              <a:lstStyle/>
              <a:p>
                <a:r>
                  <a:rPr lang="en-US" sz="3200" dirty="0" smtClean="0">
                    <a:solidFill>
                      <a:srgbClr val="0033CC"/>
                    </a:solidFill>
                  </a:rPr>
                  <a:t>is the subgroup of Co</a:t>
                </a:r>
                <a:r>
                  <a:rPr lang="en-US" sz="3200" baseline="-25000" dirty="0" smtClean="0">
                    <a:solidFill>
                      <a:srgbClr val="0033CC"/>
                    </a:solidFill>
                  </a:rPr>
                  <a:t>0</a:t>
                </a:r>
                <a:r>
                  <a:rPr lang="en-US" sz="3200" dirty="0" smtClean="0">
                    <a:solidFill>
                      <a:srgbClr val="0033CC"/>
                    </a:solidFill>
                  </a:rPr>
                  <a:t> fixing the rank </a:t>
                </a:r>
                <a:r>
                  <a:rPr lang="en-US" sz="3200" smtClean="0">
                    <a:solidFill>
                      <a:srgbClr val="0033CC"/>
                    </a:solidFill>
                  </a:rPr>
                  <a:t>two </a:t>
                </a:r>
                <a:r>
                  <a:rPr lang="en-US" sz="3200" dirty="0" err="1" smtClean="0">
                    <a:solidFill>
                      <a:srgbClr val="0033CC"/>
                    </a:solidFill>
                  </a:rPr>
                  <a:t>sublattice</a:t>
                </a:r>
                <a:r>
                  <a:rPr lang="en-US" sz="3200" dirty="0" smtClean="0">
                    <a:solidFill>
                      <a:srgbClr val="0033CC"/>
                    </a:solidFill>
                  </a:rPr>
                  <a:t> </a:t>
                </a:r>
                <a:endParaRPr lang="en-US" sz="3200" dirty="0">
                  <a:solidFill>
                    <a:srgbClr val="0033CC"/>
                  </a:solidFill>
                </a:endParaRPr>
              </a:p>
              <a:p>
                <a14:m>
                  <m:oMath xmlns:m="http://schemas.openxmlformats.org/officeDocument/2006/math">
                    <m:sSub>
                      <m:sSubPr>
                        <m:ctrlPr>
                          <a:rPr lang="en-US" sz="3200" b="0" i="1" smtClean="0">
                            <a:solidFill>
                              <a:srgbClr val="0033CC"/>
                            </a:solidFill>
                            <a:latin typeface="Cambria Math"/>
                          </a:rPr>
                        </m:ctrlPr>
                      </m:sSubPr>
                      <m:e>
                        <m:r>
                          <a:rPr lang="en-US" sz="3200" b="0" i="1" smtClean="0">
                            <a:solidFill>
                              <a:srgbClr val="0033CC"/>
                            </a:solidFill>
                            <a:latin typeface="Cambria Math" charset="0"/>
                          </a:rPr>
                          <m:t>𝔉</m:t>
                        </m:r>
                      </m:e>
                      <m:sub>
                        <m:r>
                          <a:rPr lang="en-US" sz="3200" b="0" i="1" smtClean="0">
                            <a:solidFill>
                              <a:srgbClr val="0033CC"/>
                            </a:solidFill>
                            <a:latin typeface="Cambria Math" charset="0"/>
                          </a:rPr>
                          <m:t>𝐿</m:t>
                        </m:r>
                      </m:sub>
                    </m:sSub>
                  </m:oMath>
                </a14:m>
                <a:r>
                  <a:rPr lang="en-US" sz="3200" dirty="0" smtClean="0">
                    <a:solidFill>
                      <a:srgbClr val="0033CC"/>
                    </a:solidFill>
                  </a:rPr>
                  <a:t> and centralizing the </a:t>
                </a:r>
                <a:r>
                  <a:rPr lang="en-US" sz="3200" dirty="0" err="1" smtClean="0">
                    <a:solidFill>
                      <a:srgbClr val="0033CC"/>
                    </a:solidFill>
                  </a:rPr>
                  <a:t>orbifold</a:t>
                </a:r>
                <a:r>
                  <a:rPr lang="en-US" sz="3200" dirty="0" smtClean="0">
                    <a:solidFill>
                      <a:srgbClr val="0033CC"/>
                    </a:solidFill>
                  </a:rPr>
                  <a:t> action. </a:t>
                </a:r>
                <a:endParaRPr lang="en-US" sz="3200" dirty="0">
                  <a:solidFill>
                    <a:srgbClr val="0033CC"/>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52400" y="5523673"/>
                <a:ext cx="8991600" cy="1077218"/>
              </a:xfrm>
              <a:prstGeom prst="rect">
                <a:avLst/>
              </a:prstGeom>
              <a:blipFill rotWithShape="0">
                <a:blip r:embed="rId5"/>
                <a:stretch>
                  <a:fillRect l="-1695" t="-7345" b="-18079"/>
                </a:stretch>
              </a:blipFill>
            </p:spPr>
            <p:txBody>
              <a:bodyPr/>
              <a:lstStyle/>
              <a:p>
                <a:r>
                  <a:rPr lang="en-US">
                    <a:noFill/>
                  </a:rPr>
                  <a:t> </a:t>
                </a:r>
              </a:p>
            </p:txBody>
          </p:sp>
        </mc:Fallback>
      </mc:AlternateContent>
      <p:sp>
        <p:nvSpPr>
          <p:cNvPr id="5" name="TextBox 4"/>
          <p:cNvSpPr txBox="1"/>
          <p:nvPr/>
        </p:nvSpPr>
        <p:spPr>
          <a:xfrm>
            <a:off x="381000" y="1181812"/>
            <a:ext cx="8991600" cy="1077218"/>
          </a:xfrm>
          <a:prstGeom prst="rect">
            <a:avLst/>
          </a:prstGeom>
          <a:noFill/>
        </p:spPr>
        <p:txBody>
          <a:bodyPr wrap="square" rtlCol="0">
            <a:spAutoFit/>
          </a:bodyPr>
          <a:lstStyle/>
          <a:p>
            <a:r>
              <a:rPr lang="en-US" sz="3200" dirty="0" smtClean="0">
                <a:solidFill>
                  <a:srgbClr val="FF0000"/>
                </a:solidFill>
              </a:rPr>
              <a:t>So, if we can make a suitable </a:t>
            </a:r>
            <a:r>
              <a:rPr lang="en-US" sz="3200" dirty="0" err="1" smtClean="0">
                <a:solidFill>
                  <a:srgbClr val="FF0000"/>
                </a:solidFill>
              </a:rPr>
              <a:t>orbifold</a:t>
            </a:r>
            <a:r>
              <a:rPr lang="en-US" sz="3200" dirty="0" smtClean="0">
                <a:solidFill>
                  <a:srgbClr val="FF0000"/>
                </a:solidFill>
              </a:rPr>
              <a:t> of CSS compactifications of the heterotic string on T6</a:t>
            </a:r>
            <a:endParaRPr lang="en-US" sz="3200" dirty="0">
              <a:solidFill>
                <a:srgbClr val="FF0000"/>
              </a:solidFill>
            </a:endParaRPr>
          </a:p>
        </p:txBody>
      </p:sp>
      <p:pic>
        <p:nvPicPr>
          <p:cNvPr id="6" name="Picture 5"/>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590800" y="2651397"/>
            <a:ext cx="3818666" cy="545524"/>
          </a:xfrm>
          <a:prstGeom prst="rect">
            <a:avLst/>
          </a:prstGeom>
        </p:spPr>
      </p:pic>
      <p:sp>
        <p:nvSpPr>
          <p:cNvPr id="8" name="TextBox 7"/>
          <p:cNvSpPr txBox="1"/>
          <p:nvPr/>
        </p:nvSpPr>
        <p:spPr>
          <a:xfrm>
            <a:off x="381000" y="3598964"/>
            <a:ext cx="8991600" cy="584775"/>
          </a:xfrm>
          <a:prstGeom prst="rect">
            <a:avLst/>
          </a:prstGeom>
          <a:noFill/>
        </p:spPr>
        <p:txBody>
          <a:bodyPr wrap="square" rtlCol="0">
            <a:spAutoFit/>
          </a:bodyPr>
          <a:lstStyle/>
          <a:p>
            <a:r>
              <a:rPr lang="en-US" sz="3200" dirty="0" smtClean="0">
                <a:solidFill>
                  <a:srgbClr val="FF0000"/>
                </a:solidFill>
              </a:rPr>
              <a:t>And if there is a type II dual then we can conclude:</a:t>
            </a:r>
            <a:endParaRPr lang="en-US" sz="3200" dirty="0">
              <a:solidFill>
                <a:srgbClr val="FF0000"/>
              </a:solidFill>
            </a:endParaRPr>
          </a:p>
        </p:txBody>
      </p:sp>
    </p:spTree>
    <p:extLst>
      <p:ext uri="{BB962C8B-B14F-4D97-AF65-F5344CB8AC3E}">
        <p14:creationId xmlns:p14="http://schemas.microsoft.com/office/powerpoint/2010/main" val="92616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035424" y="1751786"/>
            <a:ext cx="7924800" cy="523220"/>
          </a:xfrm>
          <a:prstGeom prst="rect">
            <a:avLst/>
          </a:prstGeom>
          <a:solidFill>
            <a:srgbClr val="002060"/>
          </a:solidFill>
        </p:spPr>
        <p:txBody>
          <a:bodyPr wrap="square" rtlCol="0">
            <a:spAutoFit/>
          </a:bodyPr>
          <a:lstStyle/>
          <a:p>
            <a:r>
              <a:rPr lang="en-US" sz="2800" dirty="0" smtClean="0">
                <a:solidFill>
                  <a:srgbClr val="FFFF00"/>
                </a:solidFill>
              </a:rPr>
              <a:t> Brief Background On Moonshine</a:t>
            </a:r>
            <a:endParaRPr lang="en-US" sz="2800" dirty="0">
              <a:solidFill>
                <a:srgbClr val="FFFF00"/>
              </a:solidFill>
            </a:endParaRPr>
          </a:p>
        </p:txBody>
      </p:sp>
      <p:sp>
        <p:nvSpPr>
          <p:cNvPr id="2" name="Title 1"/>
          <p:cNvSpPr>
            <a:spLocks noGrp="1"/>
          </p:cNvSpPr>
          <p:nvPr>
            <p:ph type="title"/>
          </p:nvPr>
        </p:nvSpPr>
        <p:spPr>
          <a:xfrm>
            <a:off x="304800" y="25272"/>
            <a:ext cx="8229600" cy="1143000"/>
          </a:xfrm>
        </p:spPr>
        <p:txBody>
          <a:bodyPr/>
          <a:lstStyle/>
          <a:p>
            <a:r>
              <a:rPr lang="en-US" smtClean="0"/>
              <a:t>Part I Outline</a:t>
            </a:r>
            <a:endParaRPr lang="en-US"/>
          </a:p>
        </p:txBody>
      </p:sp>
      <p:sp>
        <p:nvSpPr>
          <p:cNvPr id="3" name="Slide Number Placeholder 2"/>
          <p:cNvSpPr>
            <a:spLocks noGrp="1"/>
          </p:cNvSpPr>
          <p:nvPr>
            <p:ph type="sldNum" sz="quarter" idx="12"/>
          </p:nvPr>
        </p:nvSpPr>
        <p:spPr/>
        <p:txBody>
          <a:bodyPr/>
          <a:lstStyle/>
          <a:p>
            <a:fld id="{8CC33826-6C47-413F-88A8-05EB57E6DE90}" type="slidenum">
              <a:rPr lang="en-US" smtClean="0"/>
              <a:pPr/>
              <a:t>5</a:t>
            </a:fld>
            <a:endParaRPr lang="en-US" dirty="0"/>
          </a:p>
        </p:txBody>
      </p:sp>
      <p:sp>
        <p:nvSpPr>
          <p:cNvPr id="16" name="TextBox 15"/>
          <p:cNvSpPr txBox="1"/>
          <p:nvPr/>
        </p:nvSpPr>
        <p:spPr>
          <a:xfrm>
            <a:off x="899125" y="4038600"/>
            <a:ext cx="7254275" cy="523220"/>
          </a:xfrm>
          <a:prstGeom prst="rect">
            <a:avLst/>
          </a:prstGeom>
          <a:noFill/>
        </p:spPr>
        <p:txBody>
          <a:bodyPr wrap="square" rtlCol="0">
            <a:spAutoFit/>
          </a:bodyPr>
          <a:lstStyle/>
          <a:p>
            <a:r>
              <a:rPr lang="en-US" sz="2800" dirty="0" smtClean="0"/>
              <a:t>Crystal Symmetries Of Toroidal Compactification</a:t>
            </a:r>
            <a:endParaRPr lang="en-US" sz="2800" dirty="0"/>
          </a:p>
        </p:txBody>
      </p:sp>
      <p:sp>
        <p:nvSpPr>
          <p:cNvPr id="20" name="Rectangle 19"/>
          <p:cNvSpPr/>
          <p:nvPr/>
        </p:nvSpPr>
        <p:spPr>
          <a:xfrm>
            <a:off x="999565" y="2862183"/>
            <a:ext cx="3743845" cy="523220"/>
          </a:xfrm>
          <a:prstGeom prst="rect">
            <a:avLst/>
          </a:prstGeom>
        </p:spPr>
        <p:txBody>
          <a:bodyPr wrap="none">
            <a:spAutoFit/>
          </a:bodyPr>
          <a:lstStyle/>
          <a:p>
            <a:pPr marL="342900" indent="-342900"/>
            <a:r>
              <a:rPr lang="en-US" sz="2800" dirty="0" smtClean="0"/>
              <a:t>Heterotic Strings On Tori</a:t>
            </a:r>
          </a:p>
        </p:txBody>
      </p:sp>
      <p:sp>
        <p:nvSpPr>
          <p:cNvPr id="25" name="Oval 24"/>
          <p:cNvSpPr/>
          <p:nvPr/>
        </p:nvSpPr>
        <p:spPr>
          <a:xfrm>
            <a:off x="85165" y="2895193"/>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a:t>
            </a:r>
            <a:endParaRPr lang="en-US" dirty="0"/>
          </a:p>
        </p:txBody>
      </p:sp>
      <p:sp>
        <p:nvSpPr>
          <p:cNvPr id="32" name="Oval 31"/>
          <p:cNvSpPr/>
          <p:nvPr/>
        </p:nvSpPr>
        <p:spPr>
          <a:xfrm>
            <a:off x="85165" y="4071610"/>
            <a:ext cx="5334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a:t>
            </a:r>
            <a:endParaRPr lang="en-US" dirty="0"/>
          </a:p>
        </p:txBody>
      </p:sp>
      <p:sp>
        <p:nvSpPr>
          <p:cNvPr id="34" name="Oval 33"/>
          <p:cNvSpPr/>
          <p:nvPr/>
        </p:nvSpPr>
        <p:spPr>
          <a:xfrm>
            <a:off x="85165" y="5371074"/>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4</a:t>
            </a:r>
            <a:endParaRPr lang="en-US" dirty="0"/>
          </a:p>
        </p:txBody>
      </p:sp>
      <p:sp>
        <p:nvSpPr>
          <p:cNvPr id="42" name="TextBox 41"/>
          <p:cNvSpPr txBox="1"/>
          <p:nvPr/>
        </p:nvSpPr>
        <p:spPr>
          <a:xfrm>
            <a:off x="999565" y="5310752"/>
            <a:ext cx="7620000" cy="523220"/>
          </a:xfrm>
          <a:prstGeom prst="rect">
            <a:avLst/>
          </a:prstGeom>
          <a:noFill/>
        </p:spPr>
        <p:txBody>
          <a:bodyPr wrap="square" rtlCol="0">
            <a:spAutoFit/>
          </a:bodyPr>
          <a:lstStyle/>
          <a:p>
            <a:r>
              <a:rPr lang="en-US" sz="2800" dirty="0" smtClean="0"/>
              <a:t>Desperately Seeking </a:t>
            </a:r>
            <a:r>
              <a:rPr lang="en-US" sz="2800" dirty="0" err="1" smtClean="0"/>
              <a:t>Mooneshine</a:t>
            </a:r>
            <a:endParaRPr lang="en-US" sz="2800" dirty="0"/>
          </a:p>
        </p:txBody>
      </p:sp>
      <p:sp>
        <p:nvSpPr>
          <p:cNvPr id="17" name="Oval 16"/>
          <p:cNvSpPr/>
          <p:nvPr/>
        </p:nvSpPr>
        <p:spPr>
          <a:xfrm>
            <a:off x="85165" y="1751786"/>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dirty="0"/>
          </a:p>
        </p:txBody>
      </p:sp>
    </p:spTree>
    <p:extLst>
      <p:ext uri="{BB962C8B-B14F-4D97-AF65-F5344CB8AC3E}">
        <p14:creationId xmlns:p14="http://schemas.microsoft.com/office/powerpoint/2010/main" val="3687508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An Explicit Example -1/2  </a:t>
            </a:r>
            <a:endParaRPr lang="en-US" dirty="0"/>
          </a:p>
        </p:txBody>
      </p:sp>
      <mc:AlternateContent xmlns:mc="http://schemas.openxmlformats.org/markup-compatibility/2006" xmlns:a14="http://schemas.microsoft.com/office/drawing/2010/main">
        <mc:Choice Requires="a14">
          <p:sp>
            <p:nvSpPr>
              <p:cNvPr id="15" name="TextBox 14"/>
              <p:cNvSpPr txBox="1"/>
              <p:nvPr/>
            </p:nvSpPr>
            <p:spPr>
              <a:xfrm>
                <a:off x="2057400" y="940290"/>
                <a:ext cx="5791200" cy="646331"/>
              </a:xfrm>
              <a:prstGeom prst="rect">
                <a:avLst/>
              </a:prstGeom>
              <a:noFill/>
            </p:spPr>
            <p:txBody>
              <a:bodyPr wrap="square" rtlCol="0">
                <a:spAutoFit/>
              </a:bodyPr>
              <a:lstStyle/>
              <a:p>
                <a:r>
                  <a:rPr lang="en-US" sz="3600" dirty="0" smtClean="0">
                    <a:solidFill>
                      <a:srgbClr val="00B050"/>
                    </a:solidFill>
                  </a:rPr>
                  <a:t>For simplicity: </a:t>
                </a:r>
                <a14:m>
                  <m:oMath xmlns:m="http://schemas.openxmlformats.org/officeDocument/2006/math">
                    <m:r>
                      <a:rPr lang="en-US" sz="3600" i="1" dirty="0" smtClean="0">
                        <a:solidFill>
                          <a:srgbClr val="00B050"/>
                        </a:solidFill>
                        <a:latin typeface="Cambria Math" panose="02040503050406030204" pitchFamily="18" charset="0"/>
                        <a:ea typeface="Cambria Math" panose="02040503050406030204" pitchFamily="18" charset="0"/>
                      </a:rPr>
                      <m:t>ℤ</m:t>
                    </m:r>
                  </m:oMath>
                </a14:m>
                <a:r>
                  <a:rPr lang="en-US" sz="3600" baseline="-25000" dirty="0" smtClean="0">
                    <a:solidFill>
                      <a:srgbClr val="00B050"/>
                    </a:solidFill>
                  </a:rPr>
                  <a:t>2</a:t>
                </a:r>
                <a:r>
                  <a:rPr lang="en-US" sz="3600" dirty="0" smtClean="0">
                    <a:solidFill>
                      <a:srgbClr val="00B050"/>
                    </a:solidFill>
                  </a:rPr>
                  <a:t> </a:t>
                </a:r>
                <a:r>
                  <a:rPr lang="en-US" sz="3600" dirty="0" err="1" smtClean="0">
                    <a:solidFill>
                      <a:srgbClr val="00B050"/>
                    </a:solidFill>
                  </a:rPr>
                  <a:t>orbifold</a:t>
                </a:r>
                <a:r>
                  <a:rPr lang="en-US" sz="3600" dirty="0" smtClean="0">
                    <a:solidFill>
                      <a:srgbClr val="00B050"/>
                    </a:solidFill>
                  </a:rPr>
                  <a:t>    </a:t>
                </a:r>
                <a:endParaRPr lang="en-US" sz="3600" dirty="0">
                  <a:solidFill>
                    <a:srgbClr val="00B05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057400" y="940290"/>
                <a:ext cx="5791200" cy="646331"/>
              </a:xfrm>
              <a:prstGeom prst="rect">
                <a:avLst/>
              </a:prstGeom>
              <a:blipFill rotWithShape="0">
                <a:blip r:embed="rId7"/>
                <a:stretch>
                  <a:fillRect l="-3263" t="-14151" b="-34906"/>
                </a:stretch>
              </a:blipFill>
            </p:spPr>
            <p:txBody>
              <a:bodyPr/>
              <a:lstStyle/>
              <a:p>
                <a:r>
                  <a:rPr lang="en-US">
                    <a:noFill/>
                  </a:rPr>
                  <a:t> </a:t>
                </a:r>
              </a:p>
            </p:txBody>
          </p:sp>
        </mc:Fallback>
      </mc:AlternateContent>
      <p:pic>
        <p:nvPicPr>
          <p:cNvPr id="18" name="Picture 17"/>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852575" y="1744554"/>
            <a:ext cx="2929890" cy="407670"/>
          </a:xfrm>
          <a:prstGeom prst="rect">
            <a:avLst/>
          </a:prstGeom>
        </p:spPr>
      </p:pic>
      <p:pic>
        <p:nvPicPr>
          <p:cNvPr id="20" name="Picture 19"/>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608610" y="2338592"/>
            <a:ext cx="5417820" cy="510540"/>
          </a:xfrm>
          <a:prstGeom prst="rect">
            <a:avLst/>
          </a:prstGeom>
        </p:spPr>
      </p:pic>
      <p:sp>
        <p:nvSpPr>
          <p:cNvPr id="10" name="TextBox 9"/>
          <p:cNvSpPr txBox="1"/>
          <p:nvPr/>
        </p:nvSpPr>
        <p:spPr>
          <a:xfrm>
            <a:off x="413369" y="4437892"/>
            <a:ext cx="3200400" cy="646331"/>
          </a:xfrm>
          <a:prstGeom prst="rect">
            <a:avLst/>
          </a:prstGeom>
          <a:noFill/>
        </p:spPr>
        <p:txBody>
          <a:bodyPr wrap="square" rtlCol="0">
            <a:spAutoFit/>
          </a:bodyPr>
          <a:lstStyle/>
          <a:p>
            <a:r>
              <a:rPr lang="en-US" sz="3600" dirty="0" smtClean="0">
                <a:solidFill>
                  <a:srgbClr val="0033CC"/>
                </a:solidFill>
              </a:rPr>
              <a:t>Gram matrix</a:t>
            </a:r>
            <a:r>
              <a:rPr lang="en-US" sz="3600" dirty="0">
                <a:solidFill>
                  <a:srgbClr val="0033CC"/>
                </a:solidFill>
              </a:rPr>
              <a:t> </a:t>
            </a:r>
            <a:r>
              <a:rPr lang="en-US" sz="3600" dirty="0" smtClean="0">
                <a:solidFill>
                  <a:srgbClr val="0033CC"/>
                </a:solidFill>
              </a:rPr>
              <a:t>of </a:t>
            </a:r>
            <a:endParaRPr lang="en-US" sz="3600" dirty="0">
              <a:solidFill>
                <a:srgbClr val="0033CC"/>
              </a:solidFill>
            </a:endParaRPr>
          </a:p>
        </p:txBody>
      </p:sp>
      <p:pic>
        <p:nvPicPr>
          <p:cNvPr id="11" name="Picture 10"/>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5946295" y="4114764"/>
            <a:ext cx="2160270" cy="1219200"/>
          </a:xfrm>
          <a:prstGeom prst="rect">
            <a:avLst/>
          </a:prstGeom>
        </p:spPr>
      </p:pic>
      <p:pic>
        <p:nvPicPr>
          <p:cNvPr id="12" name="Picture 1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3613769" y="4546200"/>
            <a:ext cx="1892571" cy="429714"/>
          </a:xfrm>
          <a:prstGeom prst="rect">
            <a:avLst/>
          </a:prstGeom>
        </p:spPr>
      </p:pic>
      <p:sp>
        <p:nvSpPr>
          <p:cNvPr id="13" name="TextBox 12"/>
          <p:cNvSpPr txBox="1"/>
          <p:nvPr/>
        </p:nvSpPr>
        <p:spPr>
          <a:xfrm>
            <a:off x="685800" y="5464551"/>
            <a:ext cx="9144000" cy="1077218"/>
          </a:xfrm>
          <a:prstGeom prst="rect">
            <a:avLst/>
          </a:prstGeom>
          <a:noFill/>
        </p:spPr>
        <p:txBody>
          <a:bodyPr wrap="square" rtlCol="0">
            <a:spAutoFit/>
          </a:bodyPr>
          <a:lstStyle/>
          <a:p>
            <a:r>
              <a:rPr lang="en-US" sz="3200" dirty="0" smtClean="0">
                <a:solidFill>
                  <a:srgbClr val="0033CC"/>
                </a:solidFill>
              </a:rPr>
              <a:t>There exists </a:t>
            </a:r>
            <a:r>
              <a:rPr lang="en-US" sz="3200" dirty="0" err="1" smtClean="0">
                <a:solidFill>
                  <a:srgbClr val="0033CC"/>
                </a:solidFill>
              </a:rPr>
              <a:t>g</a:t>
            </a:r>
            <a:r>
              <a:rPr lang="en-US" sz="3200" baseline="-25000" dirty="0" err="1" smtClean="0">
                <a:solidFill>
                  <a:srgbClr val="0033CC"/>
                </a:solidFill>
              </a:rPr>
              <a:t>R</a:t>
            </a:r>
            <a:r>
              <a:rPr lang="en-US" sz="3200" dirty="0" smtClean="0">
                <a:solidFill>
                  <a:srgbClr val="0033CC"/>
                </a:solidFill>
              </a:rPr>
              <a:t> in W(E8) fixing          with </a:t>
            </a:r>
            <a:r>
              <a:rPr lang="en-US" sz="3200" dirty="0" err="1" smtClean="0">
                <a:solidFill>
                  <a:srgbClr val="0033CC"/>
                </a:solidFill>
              </a:rPr>
              <a:t>ev’s</a:t>
            </a:r>
            <a:r>
              <a:rPr lang="en-US" sz="3200" dirty="0" smtClean="0">
                <a:solidFill>
                  <a:srgbClr val="0033CC"/>
                </a:solidFill>
              </a:rPr>
              <a:t>  </a:t>
            </a:r>
          </a:p>
          <a:p>
            <a:r>
              <a:rPr lang="en-US" sz="3200" dirty="0" smtClean="0">
                <a:solidFill>
                  <a:srgbClr val="0033CC"/>
                </a:solidFill>
              </a:rPr>
              <a:t>+1</a:t>
            </a:r>
            <a:r>
              <a:rPr lang="en-US" sz="3200" baseline="30000" dirty="0" smtClean="0">
                <a:solidFill>
                  <a:srgbClr val="0033CC"/>
                </a:solidFill>
              </a:rPr>
              <a:t>4</a:t>
            </a:r>
            <a:r>
              <a:rPr lang="en-US" sz="3200" dirty="0" smtClean="0">
                <a:solidFill>
                  <a:srgbClr val="0033CC"/>
                </a:solidFill>
              </a:rPr>
              <a:t> , -1</a:t>
            </a:r>
            <a:r>
              <a:rPr lang="en-US" sz="3200" baseline="30000" dirty="0" smtClean="0">
                <a:solidFill>
                  <a:srgbClr val="0033CC"/>
                </a:solidFill>
              </a:rPr>
              <a:t>4</a:t>
            </a:r>
            <a:r>
              <a:rPr lang="en-US" sz="3200" dirty="0" smtClean="0">
                <a:solidFill>
                  <a:srgbClr val="0033CC"/>
                </a:solidFill>
              </a:rPr>
              <a:t>.  Mod out by this on the right. </a:t>
            </a:r>
            <a:endParaRPr lang="en-US" sz="3200" dirty="0">
              <a:solidFill>
                <a:srgbClr val="0033CC"/>
              </a:solidFill>
            </a:endParaRPr>
          </a:p>
        </p:txBody>
      </p:sp>
      <p:pic>
        <p:nvPicPr>
          <p:cNvPr id="17" name="Picture 16"/>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5802522" y="5572630"/>
            <a:ext cx="605790" cy="430530"/>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0" y="3044794"/>
                <a:ext cx="9144000" cy="954107"/>
              </a:xfrm>
              <a:prstGeom prst="rect">
                <a:avLst/>
              </a:prstGeom>
              <a:noFill/>
            </p:spPr>
            <p:txBody>
              <a:bodyPr wrap="square" rtlCol="0">
                <a:spAutoFit/>
              </a:bodyPr>
              <a:lstStyle/>
              <a:p>
                <a:r>
                  <a:rPr lang="en-US" sz="2800" dirty="0" smtClean="0">
                    <a:solidFill>
                      <a:srgbClr val="FF0000"/>
                    </a:solidFill>
                  </a:rPr>
                  <a:t>6=8-d for d=2  so we are looking for d=2 isometric </a:t>
                </a:r>
                <a:r>
                  <a:rPr lang="en-US" sz="2800" dirty="0" err="1" smtClean="0">
                    <a:solidFill>
                      <a:srgbClr val="FF0000"/>
                    </a:solidFill>
                  </a:rPr>
                  <a:t>sublattices</a:t>
                </a:r>
                <a:r>
                  <a:rPr lang="en-US" sz="2800" dirty="0" smtClean="0">
                    <a:solidFill>
                      <a:srgbClr val="FF0000"/>
                    </a:solidFill>
                  </a:rPr>
                  <a:t> </a:t>
                </a:r>
                <a14:m>
                  <m:oMath xmlns:m="http://schemas.openxmlformats.org/officeDocument/2006/math">
                    <m:sSub>
                      <m:sSubPr>
                        <m:ctrlPr>
                          <a:rPr lang="en-US" sz="2800" b="0" i="1" dirty="0" smtClean="0">
                            <a:solidFill>
                              <a:srgbClr val="FF0000"/>
                            </a:solidFill>
                            <a:latin typeface="Cambria Math"/>
                          </a:rPr>
                        </m:ctrlPr>
                      </m:sSubPr>
                      <m:e>
                        <m:r>
                          <a:rPr lang="en-US" sz="2800" i="1" dirty="0" smtClean="0">
                            <a:solidFill>
                              <a:srgbClr val="FF0000"/>
                            </a:solidFill>
                            <a:latin typeface="Cambria Math" charset="0"/>
                          </a:rPr>
                          <m:t>𝔉</m:t>
                        </m:r>
                      </m:e>
                      <m:sub>
                        <m:r>
                          <a:rPr lang="en-US" sz="2800" b="0" i="1" dirty="0" smtClean="0">
                            <a:solidFill>
                              <a:srgbClr val="FF0000"/>
                            </a:solidFill>
                            <a:latin typeface="Cambria Math" charset="0"/>
                          </a:rPr>
                          <m:t>𝐿</m:t>
                        </m:r>
                      </m:sub>
                    </m:sSub>
                    <m:r>
                      <a:rPr lang="en-US" sz="2800" b="0" i="1" dirty="0" smtClean="0">
                        <a:solidFill>
                          <a:srgbClr val="FF0000"/>
                        </a:solidFill>
                        <a:latin typeface="Cambria Math" charset="0"/>
                      </a:rPr>
                      <m:t>⊂</m:t>
                    </m:r>
                    <m:r>
                      <m:rPr>
                        <m:sty m:val="p"/>
                      </m:rPr>
                      <a:rPr lang="en-US" sz="2800" b="0" i="0" dirty="0" smtClean="0">
                        <a:solidFill>
                          <a:srgbClr val="FF0000"/>
                        </a:solidFill>
                        <a:latin typeface="Cambria Math" charset="0"/>
                      </a:rPr>
                      <m:t>Λ</m:t>
                    </m:r>
                    <m:r>
                      <a:rPr lang="en-US" sz="2800" b="0" i="1" smtClean="0">
                        <a:solidFill>
                          <a:srgbClr val="FF0000"/>
                        </a:solidFill>
                        <a:latin typeface="Cambria Math" charset="0"/>
                      </a:rPr>
                      <m:t>  </m:t>
                    </m:r>
                  </m:oMath>
                </a14:m>
                <a:r>
                  <a:rPr lang="en-US" sz="2800" dirty="0" smtClean="0">
                    <a:solidFill>
                      <a:srgbClr val="FF0000"/>
                    </a:solidFill>
                  </a:rPr>
                  <a:t>and </a:t>
                </a:r>
                <a14:m>
                  <m:oMath xmlns:m="http://schemas.openxmlformats.org/officeDocument/2006/math">
                    <m:sSub>
                      <m:sSubPr>
                        <m:ctrlPr>
                          <a:rPr lang="en-US" sz="2800" b="0" i="1" smtClean="0">
                            <a:solidFill>
                              <a:srgbClr val="FF0000"/>
                            </a:solidFill>
                            <a:latin typeface="Cambria Math"/>
                          </a:rPr>
                        </m:ctrlPr>
                      </m:sSubPr>
                      <m:e>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𝔉</m:t>
                            </m:r>
                          </m:e>
                          <m:sub>
                            <m:r>
                              <a:rPr lang="en-US" sz="2800" b="0" i="1" smtClean="0">
                                <a:solidFill>
                                  <a:srgbClr val="FF0000"/>
                                </a:solidFill>
                                <a:latin typeface="Cambria Math" charset="0"/>
                              </a:rPr>
                              <m:t>𝑅</m:t>
                            </m:r>
                          </m:sub>
                        </m:sSub>
                        <m:r>
                          <a:rPr lang="en-US" sz="2800" b="0" i="1" smtClean="0">
                            <a:solidFill>
                              <a:srgbClr val="FF0000"/>
                            </a:solidFill>
                            <a:latin typeface="Cambria Math" charset="0"/>
                          </a:rPr>
                          <m:t>⊂</m:t>
                        </m:r>
                        <m:r>
                          <m:rPr>
                            <m:sty m:val="p"/>
                          </m:rPr>
                          <a:rPr lang="en-US" sz="2800" b="0" i="0" smtClean="0">
                            <a:solidFill>
                              <a:srgbClr val="FF0000"/>
                            </a:solidFill>
                            <a:latin typeface="Cambria Math" charset="0"/>
                          </a:rPr>
                          <m:t>Γ</m:t>
                        </m:r>
                      </m:e>
                      <m:sub>
                        <m:r>
                          <a:rPr lang="en-US" sz="2800" b="0" i="1" smtClean="0">
                            <a:solidFill>
                              <a:srgbClr val="FF0000"/>
                            </a:solidFill>
                            <a:latin typeface="Cambria Math" charset="0"/>
                          </a:rPr>
                          <m:t>8</m:t>
                        </m:r>
                      </m:sub>
                    </m:sSub>
                  </m:oMath>
                </a14:m>
                <a:r>
                  <a:rPr lang="en-US" sz="2800" dirty="0" smtClean="0">
                    <a:solidFill>
                      <a:srgbClr val="FF0000"/>
                    </a:solidFill>
                  </a:rPr>
                  <a:t>fixed by large subgroups of </a:t>
                </a:r>
                <a14:m>
                  <m:oMath xmlns:m="http://schemas.openxmlformats.org/officeDocument/2006/math">
                    <m:r>
                      <a:rPr lang="en-US" sz="2800" b="0" i="1" smtClean="0">
                        <a:solidFill>
                          <a:srgbClr val="FF0000"/>
                        </a:solidFill>
                        <a:latin typeface="Cambria Math" charset="0"/>
                      </a:rPr>
                      <m:t>𝐶</m:t>
                    </m:r>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𝑜</m:t>
                        </m:r>
                      </m:e>
                      <m:sub>
                        <m:r>
                          <a:rPr lang="en-US" sz="2800" b="0" i="1" smtClean="0">
                            <a:solidFill>
                              <a:srgbClr val="FF0000"/>
                            </a:solidFill>
                            <a:latin typeface="Cambria Math" charset="0"/>
                          </a:rPr>
                          <m:t>0</m:t>
                        </m:r>
                      </m:sub>
                    </m:sSub>
                    <m:r>
                      <a:rPr lang="en-US" sz="2800" b="0" i="1" smtClean="0">
                        <a:solidFill>
                          <a:srgbClr val="FF0000"/>
                        </a:solidFill>
                        <a:latin typeface="Cambria Math" charset="0"/>
                      </a:rPr>
                      <m:t>×</m:t>
                    </m:r>
                    <m:r>
                      <a:rPr lang="en-US" sz="2800" b="0" i="1" smtClean="0">
                        <a:solidFill>
                          <a:srgbClr val="FF0000"/>
                        </a:solidFill>
                        <a:latin typeface="Cambria Math" charset="0"/>
                      </a:rPr>
                      <m:t>𝑊</m:t>
                    </m:r>
                    <m:d>
                      <m:dPr>
                        <m:ctrlPr>
                          <a:rPr lang="en-US" sz="2800" b="0" i="1" smtClean="0">
                            <a:solidFill>
                              <a:srgbClr val="FF0000"/>
                            </a:solidFill>
                            <a:latin typeface="Cambria Math"/>
                          </a:rPr>
                        </m:ctrlPr>
                      </m:dPr>
                      <m:e>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𝐸</m:t>
                            </m:r>
                          </m:e>
                          <m:sub>
                            <m:r>
                              <a:rPr lang="en-US" sz="2800" b="0" i="1" smtClean="0">
                                <a:solidFill>
                                  <a:srgbClr val="FF0000"/>
                                </a:solidFill>
                                <a:latin typeface="Cambria Math" charset="0"/>
                              </a:rPr>
                              <m:t>8</m:t>
                            </m:r>
                          </m:sub>
                        </m:sSub>
                      </m:e>
                    </m:d>
                  </m:oMath>
                </a14:m>
                <a:endParaRPr lang="en-US" sz="2800" dirty="0">
                  <a:solidFill>
                    <a:srgbClr val="FF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0" y="3044794"/>
                <a:ext cx="9144000" cy="954107"/>
              </a:xfrm>
              <a:prstGeom prst="rect">
                <a:avLst/>
              </a:prstGeom>
              <a:blipFill rotWithShape="0">
                <a:blip r:embed="rId13"/>
                <a:stretch>
                  <a:fillRect l="-1333" t="-5732" b="-17197"/>
                </a:stretch>
              </a:blipFill>
            </p:spPr>
            <p:txBody>
              <a:bodyPr/>
              <a:lstStyle/>
              <a:p>
                <a:r>
                  <a:rPr lang="en-US">
                    <a:noFill/>
                  </a:rPr>
                  <a:t> </a:t>
                </a:r>
              </a:p>
            </p:txBody>
          </p:sp>
        </mc:Fallback>
      </mc:AlternateContent>
    </p:spTree>
    <p:extLst>
      <p:ext uri="{BB962C8B-B14F-4D97-AF65-F5344CB8AC3E}">
        <p14:creationId xmlns:p14="http://schemas.microsoft.com/office/powerpoint/2010/main" val="3697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3"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99"/>
            <a:ext cx="8229600" cy="1143000"/>
          </a:xfrm>
        </p:spPr>
        <p:txBody>
          <a:bodyPr/>
          <a:lstStyle/>
          <a:p>
            <a:r>
              <a:rPr lang="en-US" dirty="0" smtClean="0"/>
              <a:t>An Explicit Example – 2/2</a:t>
            </a:r>
            <a:endParaRPr lang="en-US" dirty="0"/>
          </a:p>
        </p:txBody>
      </p:sp>
      <p:sp>
        <p:nvSpPr>
          <p:cNvPr id="7" name="TextBox 6"/>
          <p:cNvSpPr txBox="1"/>
          <p:nvPr/>
        </p:nvSpPr>
        <p:spPr>
          <a:xfrm>
            <a:off x="2087365" y="1067255"/>
            <a:ext cx="5181600" cy="584775"/>
          </a:xfrm>
          <a:prstGeom prst="rect">
            <a:avLst/>
          </a:prstGeom>
          <a:noFill/>
        </p:spPr>
        <p:txBody>
          <a:bodyPr wrap="square" rtlCol="0">
            <a:spAutoFit/>
          </a:bodyPr>
          <a:lstStyle/>
          <a:p>
            <a:r>
              <a:rPr lang="en-US" sz="3200" dirty="0" smtClean="0">
                <a:solidFill>
                  <a:srgbClr val="C00000"/>
                </a:solidFill>
              </a:rPr>
              <a:t>Need to choose involution </a:t>
            </a:r>
            <a:r>
              <a:rPr lang="en-US" sz="3200" dirty="0" err="1" smtClean="0">
                <a:solidFill>
                  <a:srgbClr val="C00000"/>
                </a:solidFill>
              </a:rPr>
              <a:t>g</a:t>
            </a:r>
            <a:r>
              <a:rPr lang="en-US" sz="3200" baseline="-25000" dirty="0" err="1" smtClean="0">
                <a:solidFill>
                  <a:srgbClr val="C00000"/>
                </a:solidFill>
              </a:rPr>
              <a:t>L</a:t>
            </a:r>
            <a:r>
              <a:rPr lang="en-US" sz="3200" dirty="0" err="1" smtClean="0">
                <a:solidFill>
                  <a:srgbClr val="C00000"/>
                </a:solidFill>
              </a:rPr>
              <a:t>.</a:t>
            </a:r>
            <a:r>
              <a:rPr lang="en-US" sz="3200" dirty="0" smtClean="0">
                <a:solidFill>
                  <a:srgbClr val="C00000"/>
                </a:solidFill>
              </a:rPr>
              <a:t> </a:t>
            </a:r>
            <a:endParaRPr lang="en-US" sz="3200" dirty="0">
              <a:solidFill>
                <a:srgbClr val="C00000"/>
              </a:solidFill>
            </a:endParaRPr>
          </a:p>
        </p:txBody>
      </p:sp>
      <p:pic>
        <p:nvPicPr>
          <p:cNvPr id="12" name="Picture 11"/>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286000" y="5029200"/>
            <a:ext cx="5098666" cy="545524"/>
          </a:xfrm>
          <a:prstGeom prst="rect">
            <a:avLst/>
          </a:prstGeom>
        </p:spPr>
      </p:pic>
      <p:sp>
        <p:nvSpPr>
          <p:cNvPr id="3" name="TextBox 2"/>
          <p:cNvSpPr txBox="1"/>
          <p:nvPr/>
        </p:nvSpPr>
        <p:spPr>
          <a:xfrm>
            <a:off x="838200" y="1676400"/>
            <a:ext cx="8610600" cy="523220"/>
          </a:xfrm>
          <a:prstGeom prst="rect">
            <a:avLst/>
          </a:prstGeom>
          <a:noFill/>
        </p:spPr>
        <p:txBody>
          <a:bodyPr wrap="square" rtlCol="0">
            <a:spAutoFit/>
          </a:bodyPr>
          <a:lstStyle/>
          <a:p>
            <a:r>
              <a:rPr lang="en-US" sz="2800" dirty="0" smtClean="0">
                <a:solidFill>
                  <a:srgbClr val="C00000"/>
                </a:solidFill>
              </a:rPr>
              <a:t>There are four </a:t>
            </a:r>
            <a:r>
              <a:rPr lang="en-US" sz="2800" dirty="0" err="1" smtClean="0">
                <a:solidFill>
                  <a:srgbClr val="C00000"/>
                </a:solidFill>
              </a:rPr>
              <a:t>conjugacy</a:t>
            </a:r>
            <a:r>
              <a:rPr lang="en-US" sz="2800" dirty="0" smtClean="0">
                <a:solidFill>
                  <a:srgbClr val="C00000"/>
                </a:solidFill>
              </a:rPr>
              <a:t> classes of involutions in Co</a:t>
            </a:r>
            <a:r>
              <a:rPr lang="en-US" sz="2800" baseline="-25000" dirty="0" smtClean="0">
                <a:solidFill>
                  <a:srgbClr val="C00000"/>
                </a:solidFill>
              </a:rPr>
              <a:t>0</a:t>
            </a:r>
            <a:r>
              <a:rPr lang="en-US" sz="2800" dirty="0" smtClean="0">
                <a:solidFill>
                  <a:srgbClr val="C00000"/>
                </a:solidFill>
              </a:rPr>
              <a:t>.  </a:t>
            </a:r>
            <a:endParaRPr lang="en-US" sz="2800" dirty="0">
              <a:solidFill>
                <a:srgbClr val="C00000"/>
              </a:solidFill>
            </a:endParaRPr>
          </a:p>
        </p:txBody>
      </p:sp>
      <p:pic>
        <p:nvPicPr>
          <p:cNvPr id="5" name="Picture 4"/>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286000" y="3124200"/>
            <a:ext cx="4894476" cy="545524"/>
          </a:xfrm>
          <a:prstGeom prst="rect">
            <a:avLst/>
          </a:prstGeom>
        </p:spPr>
      </p:pic>
      <p:pic>
        <p:nvPicPr>
          <p:cNvPr id="6" name="Picture 5"/>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2286000" y="4114800"/>
            <a:ext cx="4894476" cy="545524"/>
          </a:xfrm>
          <a:prstGeom prst="rect">
            <a:avLst/>
          </a:prstGeom>
        </p:spPr>
      </p:pic>
      <p:sp>
        <p:nvSpPr>
          <p:cNvPr id="9" name="TextBox 8"/>
          <p:cNvSpPr txBox="1"/>
          <p:nvPr/>
        </p:nvSpPr>
        <p:spPr>
          <a:xfrm>
            <a:off x="914400" y="3048000"/>
            <a:ext cx="1066800" cy="646331"/>
          </a:xfrm>
          <a:prstGeom prst="rect">
            <a:avLst/>
          </a:prstGeom>
          <a:noFill/>
        </p:spPr>
        <p:txBody>
          <a:bodyPr wrap="square" rtlCol="0">
            <a:spAutoFit/>
          </a:bodyPr>
          <a:lstStyle/>
          <a:p>
            <a:r>
              <a:rPr lang="en-US" sz="3600" dirty="0" smtClean="0">
                <a:solidFill>
                  <a:srgbClr val="FF0000"/>
                </a:solidFill>
              </a:rPr>
              <a:t>A</a:t>
            </a:r>
          </a:p>
        </p:txBody>
      </p:sp>
      <p:sp>
        <p:nvSpPr>
          <p:cNvPr id="16" name="TextBox 15"/>
          <p:cNvSpPr txBox="1"/>
          <p:nvPr/>
        </p:nvSpPr>
        <p:spPr>
          <a:xfrm>
            <a:off x="914400" y="4038600"/>
            <a:ext cx="1066800" cy="646331"/>
          </a:xfrm>
          <a:prstGeom prst="rect">
            <a:avLst/>
          </a:prstGeom>
          <a:noFill/>
        </p:spPr>
        <p:txBody>
          <a:bodyPr wrap="square" rtlCol="0">
            <a:spAutoFit/>
          </a:bodyPr>
          <a:lstStyle/>
          <a:p>
            <a:r>
              <a:rPr lang="en-US" sz="3600" dirty="0">
                <a:solidFill>
                  <a:srgbClr val="3366FF"/>
                </a:solidFill>
              </a:rPr>
              <a:t>B</a:t>
            </a:r>
            <a:endParaRPr lang="en-US" sz="3600" dirty="0" smtClean="0">
              <a:solidFill>
                <a:srgbClr val="3366FF"/>
              </a:solidFill>
            </a:endParaRPr>
          </a:p>
        </p:txBody>
      </p:sp>
      <p:sp>
        <p:nvSpPr>
          <p:cNvPr id="17" name="TextBox 16"/>
          <p:cNvSpPr txBox="1"/>
          <p:nvPr/>
        </p:nvSpPr>
        <p:spPr>
          <a:xfrm>
            <a:off x="914400" y="4953000"/>
            <a:ext cx="1066800" cy="646331"/>
          </a:xfrm>
          <a:prstGeom prst="rect">
            <a:avLst/>
          </a:prstGeom>
          <a:noFill/>
        </p:spPr>
        <p:txBody>
          <a:bodyPr wrap="square" rtlCol="0">
            <a:spAutoFit/>
          </a:bodyPr>
          <a:lstStyle/>
          <a:p>
            <a:r>
              <a:rPr lang="en-US" sz="3600" dirty="0">
                <a:solidFill>
                  <a:srgbClr val="008000"/>
                </a:solidFill>
              </a:rPr>
              <a:t>C</a:t>
            </a:r>
            <a:endParaRPr lang="en-US" sz="3600" dirty="0" smtClean="0">
              <a:solidFill>
                <a:srgbClr val="008000"/>
              </a:solidFill>
            </a:endParaRPr>
          </a:p>
        </p:txBody>
      </p:sp>
      <mc:AlternateContent xmlns:mc="http://schemas.openxmlformats.org/markup-compatibility/2006" xmlns:a14="http://schemas.microsoft.com/office/drawing/2010/main">
        <mc:Choice Requires="a14">
          <p:sp>
            <p:nvSpPr>
              <p:cNvPr id="10" name="TextBox 9"/>
              <p:cNvSpPr txBox="1"/>
              <p:nvPr/>
            </p:nvSpPr>
            <p:spPr>
              <a:xfrm>
                <a:off x="114300" y="5704582"/>
                <a:ext cx="8915400" cy="1200329"/>
              </a:xfrm>
              <a:prstGeom prst="rect">
                <a:avLst/>
              </a:prstGeom>
              <a:noFill/>
            </p:spPr>
            <p:txBody>
              <a:bodyPr wrap="square" rtlCol="0">
                <a:spAutoFit/>
              </a:bodyPr>
              <a:lstStyle/>
              <a:p>
                <a:r>
                  <a:rPr lang="en-US" sz="3600" dirty="0" smtClean="0">
                    <a:solidFill>
                      <a:srgbClr val="FF0000"/>
                    </a:solidFill>
                  </a:rPr>
                  <a:t>The subgroup that centralizes </a:t>
                </a:r>
                <a14:m>
                  <m:oMath xmlns:m="http://schemas.openxmlformats.org/officeDocument/2006/math">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𝑔</m:t>
                        </m:r>
                      </m:e>
                      <m:sub>
                        <m:r>
                          <a:rPr lang="en-US" sz="3600" b="0" i="1" smtClean="0">
                            <a:solidFill>
                              <a:srgbClr val="FF0000"/>
                            </a:solidFill>
                            <a:latin typeface="Cambria Math" charset="0"/>
                          </a:rPr>
                          <m:t>𝐿</m:t>
                        </m:r>
                      </m:sub>
                    </m:sSub>
                    <m:r>
                      <a:rPr lang="en-US" sz="3600" b="0" i="1" smtClean="0">
                        <a:solidFill>
                          <a:srgbClr val="FF0000"/>
                        </a:solidFill>
                        <a:latin typeface="Cambria Math" charset="0"/>
                      </a:rPr>
                      <m:t> </m:t>
                    </m:r>
                  </m:oMath>
                </a14:m>
                <a:r>
                  <a:rPr lang="en-US" sz="3600" dirty="0" smtClean="0">
                    <a:solidFill>
                      <a:srgbClr val="FF0000"/>
                    </a:solidFill>
                  </a:rPr>
                  <a:t> will be a symmetry. </a:t>
                </a:r>
                <a:endParaRPr lang="en-US" sz="3600"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14300" y="5704582"/>
                <a:ext cx="8915400" cy="1200329"/>
              </a:xfrm>
              <a:prstGeom prst="rect">
                <a:avLst/>
              </a:prstGeom>
              <a:blipFill rotWithShape="0">
                <a:blip r:embed="rId8"/>
                <a:stretch>
                  <a:fillRect l="-2120" t="-8122" b="-18274"/>
                </a:stretch>
              </a:blipFill>
            </p:spPr>
            <p:txBody>
              <a:bodyPr/>
              <a:lstStyle/>
              <a:p>
                <a:r>
                  <a:rPr lang="en-US">
                    <a:noFill/>
                  </a:rPr>
                  <a:t> </a:t>
                </a:r>
              </a:p>
            </p:txBody>
          </p:sp>
        </mc:Fallback>
      </mc:AlternateContent>
      <p:sp>
        <p:nvSpPr>
          <p:cNvPr id="19" name="TextBox 18"/>
          <p:cNvSpPr txBox="1"/>
          <p:nvPr/>
        </p:nvSpPr>
        <p:spPr>
          <a:xfrm>
            <a:off x="2895600" y="2299447"/>
            <a:ext cx="2667000" cy="523220"/>
          </a:xfrm>
          <a:prstGeom prst="rect">
            <a:avLst/>
          </a:prstGeom>
          <a:noFill/>
        </p:spPr>
        <p:txBody>
          <a:bodyPr wrap="square" rtlCol="0">
            <a:spAutoFit/>
          </a:bodyPr>
          <a:lstStyle/>
          <a:p>
            <a:r>
              <a:rPr lang="en-US" sz="2800" dirty="0" smtClean="0">
                <a:solidFill>
                  <a:srgbClr val="C00000"/>
                </a:solidFill>
              </a:rPr>
              <a:t>We </a:t>
            </a:r>
            <a:r>
              <a:rPr lang="en-US" sz="2800" smtClean="0">
                <a:solidFill>
                  <a:srgbClr val="C00000"/>
                </a:solidFill>
              </a:rPr>
              <a:t>can choose:  </a:t>
            </a:r>
            <a:endParaRPr lang="en-US" sz="2800" dirty="0">
              <a:solidFill>
                <a:srgbClr val="C00000"/>
              </a:solidFill>
            </a:endParaRPr>
          </a:p>
        </p:txBody>
      </p:sp>
    </p:spTree>
    <p:extLst>
      <p:ext uri="{BB962C8B-B14F-4D97-AF65-F5344CB8AC3E}">
        <p14:creationId xmlns:p14="http://schemas.microsoft.com/office/powerpoint/2010/main" val="102968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9" grpId="0"/>
      <p:bldP spid="16" grpId="0"/>
      <p:bldP spid="17" grpId="0"/>
      <p:bldP spid="10"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981636" y="2862183"/>
            <a:ext cx="5800164" cy="523220"/>
          </a:xfrm>
          <a:prstGeom prst="rect">
            <a:avLst/>
          </a:prstGeom>
          <a:solidFill>
            <a:srgbClr val="002060"/>
          </a:solidFill>
        </p:spPr>
        <p:txBody>
          <a:bodyPr wrap="square" rtlCol="0">
            <a:spAutoFit/>
          </a:bodyPr>
          <a:lstStyle/>
          <a:p>
            <a:r>
              <a:rPr lang="en-US" sz="2800" smtClean="0">
                <a:solidFill>
                  <a:srgbClr val="FFFF00"/>
                </a:solidFill>
              </a:rPr>
              <a:t>  </a:t>
            </a:r>
            <a:endParaRPr lang="en-US" sz="2800" dirty="0">
              <a:solidFill>
                <a:srgbClr val="FFFF00"/>
              </a:solidFill>
            </a:endParaRPr>
          </a:p>
        </p:txBody>
      </p:sp>
      <p:sp>
        <p:nvSpPr>
          <p:cNvPr id="2" name="Title 1"/>
          <p:cNvSpPr>
            <a:spLocks noGrp="1"/>
          </p:cNvSpPr>
          <p:nvPr>
            <p:ph type="title"/>
          </p:nvPr>
        </p:nvSpPr>
        <p:spPr>
          <a:xfrm>
            <a:off x="304800" y="25272"/>
            <a:ext cx="8229600" cy="1143000"/>
          </a:xfrm>
        </p:spPr>
        <p:txBody>
          <a:bodyPr/>
          <a:lstStyle/>
          <a:p>
            <a:r>
              <a:rPr lang="en-US" dirty="0" smtClean="0"/>
              <a:t>Part II Outline</a:t>
            </a:r>
            <a:endParaRPr lang="en-US" dirty="0"/>
          </a:p>
        </p:txBody>
      </p:sp>
      <p:sp>
        <p:nvSpPr>
          <p:cNvPr id="3" name="Slide Number Placeholder 2"/>
          <p:cNvSpPr>
            <a:spLocks noGrp="1"/>
          </p:cNvSpPr>
          <p:nvPr>
            <p:ph type="sldNum" sz="quarter" idx="12"/>
          </p:nvPr>
        </p:nvSpPr>
        <p:spPr/>
        <p:txBody>
          <a:bodyPr/>
          <a:lstStyle/>
          <a:p>
            <a:fld id="{8CC33826-6C47-413F-88A8-05EB57E6DE90}" type="slidenum">
              <a:rPr lang="en-US" smtClean="0"/>
              <a:pPr/>
              <a:t>52</a:t>
            </a:fld>
            <a:endParaRPr lang="en-US" dirty="0"/>
          </a:p>
        </p:txBody>
      </p:sp>
      <p:sp>
        <p:nvSpPr>
          <p:cNvPr id="20" name="Rectangle 19"/>
          <p:cNvSpPr/>
          <p:nvPr/>
        </p:nvSpPr>
        <p:spPr>
          <a:xfrm>
            <a:off x="999565" y="2862183"/>
            <a:ext cx="5081969" cy="523220"/>
          </a:xfrm>
          <a:prstGeom prst="rect">
            <a:avLst/>
          </a:prstGeom>
        </p:spPr>
        <p:txBody>
          <a:bodyPr wrap="none">
            <a:spAutoFit/>
          </a:bodyPr>
          <a:lstStyle/>
          <a:p>
            <a:pPr marL="342900" indent="-342900"/>
            <a:r>
              <a:rPr lang="en-US" sz="2800" dirty="0" smtClean="0">
                <a:solidFill>
                  <a:srgbClr val="FFFF00"/>
                </a:solidFill>
              </a:rPr>
              <a:t>A Mysterious Mod-Two Condition</a:t>
            </a:r>
          </a:p>
        </p:txBody>
      </p:sp>
      <p:sp>
        <p:nvSpPr>
          <p:cNvPr id="25" name="Oval 24"/>
          <p:cNvSpPr/>
          <p:nvPr/>
        </p:nvSpPr>
        <p:spPr>
          <a:xfrm>
            <a:off x="85165" y="2895193"/>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a:t>
            </a:r>
            <a:endParaRPr lang="en-US" dirty="0"/>
          </a:p>
        </p:txBody>
      </p:sp>
      <p:sp>
        <p:nvSpPr>
          <p:cNvPr id="17" name="Oval 16"/>
          <p:cNvSpPr/>
          <p:nvPr/>
        </p:nvSpPr>
        <p:spPr>
          <a:xfrm>
            <a:off x="85165" y="1803132"/>
            <a:ext cx="6096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dirty="0"/>
          </a:p>
        </p:txBody>
      </p:sp>
      <p:sp>
        <p:nvSpPr>
          <p:cNvPr id="4" name="TextBox 3"/>
          <p:cNvSpPr txBox="1"/>
          <p:nvPr/>
        </p:nvSpPr>
        <p:spPr>
          <a:xfrm>
            <a:off x="981636" y="1751786"/>
            <a:ext cx="6562164" cy="523220"/>
          </a:xfrm>
          <a:prstGeom prst="rect">
            <a:avLst/>
          </a:prstGeom>
          <a:noFill/>
        </p:spPr>
        <p:txBody>
          <a:bodyPr wrap="square" rtlCol="0">
            <a:spAutoFit/>
          </a:bodyPr>
          <a:lstStyle/>
          <a:p>
            <a:r>
              <a:rPr lang="en-US" sz="2800" dirty="0" smtClean="0">
                <a:solidFill>
                  <a:srgbClr val="FF0000"/>
                </a:solidFill>
              </a:rPr>
              <a:t>Motivation: T2 x K3 </a:t>
            </a:r>
            <a:r>
              <a:rPr lang="en-US" sz="2800" dirty="0" err="1" smtClean="0">
                <a:solidFill>
                  <a:srgbClr val="FF0000"/>
                </a:solidFill>
              </a:rPr>
              <a:t>Orbifolds</a:t>
            </a:r>
            <a:r>
              <a:rPr lang="en-US" sz="2800" dirty="0" smtClean="0">
                <a:solidFill>
                  <a:srgbClr val="FF0000"/>
                </a:solidFill>
              </a:rPr>
              <a:t> Of CSS Points</a:t>
            </a:r>
            <a:endParaRPr lang="en-US" sz="2800" dirty="0">
              <a:solidFill>
                <a:srgbClr val="FF0000"/>
              </a:solidFill>
            </a:endParaRPr>
          </a:p>
        </p:txBody>
      </p:sp>
    </p:spTree>
    <p:extLst>
      <p:ext uri="{BB962C8B-B14F-4D97-AF65-F5344CB8AC3E}">
        <p14:creationId xmlns:p14="http://schemas.microsoft.com/office/powerpoint/2010/main" val="6302523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00"/>
            <a:ext cx="8229600" cy="1143000"/>
          </a:xfrm>
        </p:spPr>
        <p:txBody>
          <a:bodyPr>
            <a:normAutofit fontScale="90000"/>
          </a:bodyPr>
          <a:lstStyle/>
          <a:p>
            <a:r>
              <a:rPr lang="en-US" dirty="0" smtClean="0"/>
              <a:t>Consistency Conditions For Asymmetric </a:t>
            </a:r>
            <a:r>
              <a:rPr lang="en-US" dirty="0" err="1" smtClean="0"/>
              <a:t>Orbifolds</a:t>
            </a:r>
            <a:endParaRPr lang="en-US" dirty="0"/>
          </a:p>
        </p:txBody>
      </p:sp>
      <p:sp>
        <p:nvSpPr>
          <p:cNvPr id="9" name="TextBox 8"/>
          <p:cNvSpPr txBox="1"/>
          <p:nvPr/>
        </p:nvSpPr>
        <p:spPr>
          <a:xfrm>
            <a:off x="2095500" y="6024715"/>
            <a:ext cx="4953000" cy="646331"/>
          </a:xfrm>
          <a:prstGeom prst="rect">
            <a:avLst/>
          </a:prstGeom>
          <a:noFill/>
        </p:spPr>
        <p:txBody>
          <a:bodyPr wrap="square" rtlCol="0">
            <a:spAutoFit/>
          </a:bodyPr>
          <a:lstStyle/>
          <a:p>
            <a:r>
              <a:rPr lang="en-US" sz="3600" dirty="0" smtClean="0">
                <a:solidFill>
                  <a:srgbClr val="DF09C7"/>
                </a:solidFill>
              </a:rPr>
              <a:t>OK for C; Not for A &amp; B </a:t>
            </a:r>
            <a:endParaRPr lang="en-US" sz="3600" dirty="0">
              <a:solidFill>
                <a:srgbClr val="DF09C7"/>
              </a:solidFill>
            </a:endParaRPr>
          </a:p>
        </p:txBody>
      </p:sp>
      <p:sp>
        <p:nvSpPr>
          <p:cNvPr id="11" name="TextBox 10"/>
          <p:cNvSpPr txBox="1"/>
          <p:nvPr/>
        </p:nvSpPr>
        <p:spPr>
          <a:xfrm>
            <a:off x="0" y="1402786"/>
            <a:ext cx="8001000" cy="1077218"/>
          </a:xfrm>
          <a:prstGeom prst="rect">
            <a:avLst/>
          </a:prstGeom>
          <a:noFill/>
        </p:spPr>
        <p:txBody>
          <a:bodyPr wrap="square" rtlCol="0">
            <a:spAutoFit/>
          </a:bodyPr>
          <a:lstStyle/>
          <a:p>
            <a:r>
              <a:rPr lang="en-US" sz="3200" dirty="0" smtClean="0">
                <a:solidFill>
                  <a:srgbClr val="C00000"/>
                </a:solidFill>
              </a:rPr>
              <a:t> These are examples of asymmetric </a:t>
            </a:r>
            <a:r>
              <a:rPr lang="en-US" sz="3200" dirty="0" err="1" smtClean="0">
                <a:solidFill>
                  <a:srgbClr val="C00000"/>
                </a:solidFill>
              </a:rPr>
              <a:t>orbifolds</a:t>
            </a:r>
            <a:r>
              <a:rPr lang="en-US" sz="3200" dirty="0" smtClean="0">
                <a:solidFill>
                  <a:srgbClr val="C00000"/>
                </a:solidFill>
              </a:rPr>
              <a:t>.</a:t>
            </a:r>
          </a:p>
          <a:p>
            <a:r>
              <a:rPr lang="en-US" sz="3200" dirty="0" smtClean="0">
                <a:solidFill>
                  <a:srgbClr val="C00000"/>
                </a:solidFill>
              </a:rPr>
              <a:t>          Such </a:t>
            </a:r>
            <a:r>
              <a:rPr lang="en-US" sz="3200" dirty="0" err="1" smtClean="0">
                <a:solidFill>
                  <a:srgbClr val="C00000"/>
                </a:solidFill>
              </a:rPr>
              <a:t>orbifolds</a:t>
            </a:r>
            <a:r>
              <a:rPr lang="en-US" sz="3200" dirty="0" smtClean="0">
                <a:solidFill>
                  <a:srgbClr val="C00000"/>
                </a:solidFill>
              </a:rPr>
              <a:t> can have anomalies.  </a:t>
            </a:r>
            <a:endParaRPr lang="en-US" sz="3200" dirty="0">
              <a:solidFill>
                <a:srgbClr val="C00000"/>
              </a:solidFill>
            </a:endParaRPr>
          </a:p>
        </p:txBody>
      </p:sp>
      <p:sp>
        <p:nvSpPr>
          <p:cNvPr id="12" name="TextBox 11"/>
          <p:cNvSpPr txBox="1"/>
          <p:nvPr/>
        </p:nvSpPr>
        <p:spPr>
          <a:xfrm>
            <a:off x="35859" y="3222081"/>
            <a:ext cx="9144000" cy="1569660"/>
          </a:xfrm>
          <a:prstGeom prst="rect">
            <a:avLst/>
          </a:prstGeom>
          <a:noFill/>
        </p:spPr>
        <p:txBody>
          <a:bodyPr wrap="square" rtlCol="0">
            <a:spAutoFit/>
          </a:bodyPr>
          <a:lstStyle/>
          <a:p>
            <a:r>
              <a:rPr lang="en-US" sz="3200" dirty="0" err="1" smtClean="0">
                <a:solidFill>
                  <a:srgbClr val="7030A0"/>
                </a:solidFill>
              </a:rPr>
              <a:t>Narain</a:t>
            </a:r>
            <a:r>
              <a:rPr lang="en-US" sz="3200" dirty="0" smtClean="0">
                <a:solidFill>
                  <a:srgbClr val="7030A0"/>
                </a:solidFill>
              </a:rPr>
              <a:t>, </a:t>
            </a:r>
            <a:r>
              <a:rPr lang="en-US" sz="3200" dirty="0" err="1" smtClean="0">
                <a:solidFill>
                  <a:srgbClr val="7030A0"/>
                </a:solidFill>
              </a:rPr>
              <a:t>Sarmadi</a:t>
            </a:r>
            <a:r>
              <a:rPr lang="en-US" sz="3200" dirty="0" smtClean="0">
                <a:solidFill>
                  <a:srgbClr val="7030A0"/>
                </a:solidFill>
              </a:rPr>
              <a:t>, </a:t>
            </a:r>
            <a:r>
              <a:rPr lang="en-US" sz="3200" dirty="0" err="1" smtClean="0">
                <a:solidFill>
                  <a:srgbClr val="7030A0"/>
                </a:solidFill>
              </a:rPr>
              <a:t>Vafa</a:t>
            </a:r>
            <a:r>
              <a:rPr lang="en-US" sz="3200" dirty="0" smtClean="0">
                <a:solidFill>
                  <a:srgbClr val="7030A0"/>
                </a:solidFill>
              </a:rPr>
              <a:t> (1987) described some general consistency conditions for asymmetric </a:t>
            </a:r>
            <a:r>
              <a:rPr lang="en-US" sz="3200" dirty="0" err="1" smtClean="0">
                <a:solidFill>
                  <a:srgbClr val="7030A0"/>
                </a:solidFill>
              </a:rPr>
              <a:t>orbifolds</a:t>
            </a:r>
            <a:r>
              <a:rPr lang="en-US" sz="3200" dirty="0" smtClean="0">
                <a:solidFill>
                  <a:srgbClr val="7030A0"/>
                </a:solidFill>
              </a:rPr>
              <a:t>. But one condition was a little mysterious:    </a:t>
            </a:r>
            <a:endParaRPr lang="en-US" sz="3200" dirty="0">
              <a:solidFill>
                <a:srgbClr val="7030A0"/>
              </a:solidFill>
            </a:endParaRPr>
          </a:p>
        </p:txBody>
      </p:sp>
      <p:sp>
        <p:nvSpPr>
          <p:cNvPr id="13" name="TextBox 12"/>
          <p:cNvSpPr txBox="1"/>
          <p:nvPr/>
        </p:nvSpPr>
        <p:spPr>
          <a:xfrm>
            <a:off x="4876800" y="5115840"/>
            <a:ext cx="4648200" cy="584776"/>
          </a:xfrm>
          <a:prstGeom prst="rect">
            <a:avLst/>
          </a:prstGeom>
          <a:noFill/>
        </p:spPr>
        <p:txBody>
          <a:bodyPr wrap="square" rtlCol="0">
            <a:spAutoFit/>
          </a:bodyPr>
          <a:lstStyle/>
          <a:p>
            <a:r>
              <a:rPr lang="en-US" sz="3200" dirty="0" smtClean="0">
                <a:solidFill>
                  <a:srgbClr val="0000FF"/>
                </a:solidFill>
              </a:rPr>
              <a:t>for all </a:t>
            </a:r>
            <a:r>
              <a:rPr lang="en-US" sz="3200" dirty="0" err="1" smtClean="0">
                <a:solidFill>
                  <a:srgbClr val="0000FF"/>
                </a:solidFill>
              </a:rPr>
              <a:t>Narain</a:t>
            </a:r>
            <a:r>
              <a:rPr lang="en-US" sz="3200" dirty="0" smtClean="0">
                <a:solidFill>
                  <a:srgbClr val="0000FF"/>
                </a:solidFill>
              </a:rPr>
              <a:t> vectors p. </a:t>
            </a:r>
            <a:endParaRPr lang="en-US" sz="3200" dirty="0">
              <a:solidFill>
                <a:srgbClr val="0000FF"/>
              </a:solidFill>
            </a:endParaRPr>
          </a:p>
        </p:txBody>
      </p:sp>
      <p:pic>
        <p:nvPicPr>
          <p:cNvPr id="14" name="Picture 13"/>
          <p:cNvPicPr>
            <a:picLocks noChangeAspect="1"/>
          </p:cNvPicPr>
          <p:nvPr/>
        </p:nvPicPr>
        <p:blipFill>
          <a:blip r:embed="rId2"/>
          <a:stretch>
            <a:fillRect/>
          </a:stretch>
        </p:blipFill>
        <p:spPr>
          <a:xfrm>
            <a:off x="680720" y="5198678"/>
            <a:ext cx="3568700" cy="419100"/>
          </a:xfrm>
          <a:prstGeom prst="rect">
            <a:avLst/>
          </a:prstGeom>
        </p:spPr>
      </p:pic>
      <p:sp>
        <p:nvSpPr>
          <p:cNvPr id="8" name="TextBox 7"/>
          <p:cNvSpPr txBox="1"/>
          <p:nvPr/>
        </p:nvSpPr>
        <p:spPr>
          <a:xfrm>
            <a:off x="838200" y="2491978"/>
            <a:ext cx="6629400" cy="646331"/>
          </a:xfrm>
          <a:prstGeom prst="rect">
            <a:avLst/>
          </a:prstGeom>
          <a:noFill/>
        </p:spPr>
        <p:txBody>
          <a:bodyPr wrap="square" rtlCol="0">
            <a:spAutoFit/>
          </a:bodyPr>
          <a:lstStyle/>
          <a:p>
            <a:r>
              <a:rPr lang="en-US" sz="3600" dirty="0" smtClean="0">
                <a:solidFill>
                  <a:srgbClr val="FF0000"/>
                </a:solidFill>
              </a:rPr>
              <a:t>So, are they quantum consistent? </a:t>
            </a:r>
            <a:endParaRPr lang="en-US" sz="3600" dirty="0">
              <a:solidFill>
                <a:srgbClr val="FF0000"/>
              </a:solidFill>
            </a:endParaRPr>
          </a:p>
        </p:txBody>
      </p:sp>
    </p:spTree>
    <p:extLst>
      <p:ext uri="{BB962C8B-B14F-4D97-AF65-F5344CB8AC3E}">
        <p14:creationId xmlns:p14="http://schemas.microsoft.com/office/powerpoint/2010/main" val="252837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1"/>
            <a:ext cx="8229600" cy="1143000"/>
          </a:xfrm>
        </p:spPr>
        <p:txBody>
          <a:bodyPr>
            <a:normAutofit fontScale="90000"/>
          </a:bodyPr>
          <a:lstStyle/>
          <a:p>
            <a:r>
              <a:rPr lang="en-US" dirty="0" smtClean="0"/>
              <a:t>Do We Need The Mod Two Condition? </a:t>
            </a:r>
            <a:endParaRPr lang="en-US" dirty="0"/>
          </a:p>
        </p:txBody>
      </p:sp>
      <p:sp>
        <p:nvSpPr>
          <p:cNvPr id="6" name="TextBox 5"/>
          <p:cNvSpPr txBox="1"/>
          <p:nvPr/>
        </p:nvSpPr>
        <p:spPr>
          <a:xfrm>
            <a:off x="2209800" y="914400"/>
            <a:ext cx="5486400" cy="369332"/>
          </a:xfrm>
          <a:prstGeom prst="rect">
            <a:avLst/>
          </a:prstGeom>
          <a:noFill/>
        </p:spPr>
        <p:txBody>
          <a:bodyPr wrap="square" rtlCol="0">
            <a:spAutoFit/>
          </a:bodyPr>
          <a:lstStyle/>
          <a:p>
            <a:r>
              <a:rPr lang="en-US" dirty="0" smtClean="0"/>
              <a:t>(Discussion on this includes </a:t>
            </a:r>
            <a:r>
              <a:rPr lang="en-US" dirty="0" err="1" smtClean="0"/>
              <a:t>Nati</a:t>
            </a:r>
            <a:r>
              <a:rPr lang="en-US" dirty="0" smtClean="0"/>
              <a:t> </a:t>
            </a:r>
            <a:r>
              <a:rPr lang="en-US" dirty="0" err="1" smtClean="0"/>
              <a:t>Seiberg</a:t>
            </a:r>
            <a:r>
              <a:rPr lang="en-US" dirty="0" smtClean="0"/>
              <a:t>.) </a:t>
            </a:r>
            <a:endParaRPr lang="en-US" dirty="0"/>
          </a:p>
        </p:txBody>
      </p:sp>
      <p:sp>
        <p:nvSpPr>
          <p:cNvPr id="7" name="TextBox 6"/>
          <p:cNvSpPr txBox="1"/>
          <p:nvPr/>
        </p:nvSpPr>
        <p:spPr>
          <a:xfrm>
            <a:off x="228600" y="1371600"/>
            <a:ext cx="9144000" cy="1077218"/>
          </a:xfrm>
          <a:prstGeom prst="rect">
            <a:avLst/>
          </a:prstGeom>
          <a:noFill/>
        </p:spPr>
        <p:txBody>
          <a:bodyPr wrap="square" rtlCol="0">
            <a:spAutoFit/>
          </a:bodyPr>
          <a:lstStyle/>
          <a:p>
            <a:r>
              <a:rPr lang="en-US" sz="3200" dirty="0" smtClean="0">
                <a:solidFill>
                  <a:srgbClr val="DF09C7"/>
                </a:solidFill>
              </a:rPr>
              <a:t>Simplest example of a model that is one-loop-modular but violates the NSV mod two condition:  </a:t>
            </a:r>
            <a:endParaRPr lang="en-US" sz="3200" dirty="0">
              <a:solidFill>
                <a:srgbClr val="DF09C7"/>
              </a:solidFill>
            </a:endParaRPr>
          </a:p>
        </p:txBody>
      </p:sp>
      <p:sp>
        <p:nvSpPr>
          <p:cNvPr id="8" name="TextBox 7"/>
          <p:cNvSpPr txBox="1"/>
          <p:nvPr/>
        </p:nvSpPr>
        <p:spPr>
          <a:xfrm>
            <a:off x="76200" y="2590800"/>
            <a:ext cx="9067800" cy="584776"/>
          </a:xfrm>
          <a:prstGeom prst="rect">
            <a:avLst/>
          </a:prstGeom>
          <a:noFill/>
        </p:spPr>
        <p:txBody>
          <a:bodyPr wrap="square" rtlCol="0">
            <a:spAutoFit/>
          </a:bodyPr>
          <a:lstStyle/>
          <a:p>
            <a:r>
              <a:rPr lang="en-US" sz="3200" dirty="0" smtClean="0">
                <a:solidFill>
                  <a:srgbClr val="FF6600"/>
                </a:solidFill>
              </a:rPr>
              <a:t>Consider the product of N circles at self-dual radius. </a:t>
            </a:r>
            <a:endParaRPr lang="en-US" sz="3200" dirty="0">
              <a:solidFill>
                <a:srgbClr val="FF6600"/>
              </a:solidFill>
            </a:endParaRPr>
          </a:p>
        </p:txBody>
      </p:sp>
      <mc:AlternateContent xmlns:mc="http://schemas.openxmlformats.org/markup-compatibility/2006" xmlns:a14="http://schemas.microsoft.com/office/drawing/2010/main">
        <mc:Choice Requires="a14">
          <p:sp>
            <p:nvSpPr>
              <p:cNvPr id="9" name="TextBox 8"/>
              <p:cNvSpPr txBox="1"/>
              <p:nvPr/>
            </p:nvSpPr>
            <p:spPr>
              <a:xfrm>
                <a:off x="533400" y="3352800"/>
                <a:ext cx="2971800" cy="523220"/>
              </a:xfrm>
              <a:prstGeom prst="rect">
                <a:avLst/>
              </a:prstGeom>
              <a:noFill/>
            </p:spPr>
            <p:txBody>
              <a:bodyPr wrap="square" rtlCol="0">
                <a:spAutoFit/>
              </a:bodyPr>
              <a:lstStyle/>
              <a:p>
                <a14:m>
                  <m:oMath xmlns:m="http://schemas.openxmlformats.org/officeDocument/2006/math">
                    <m:sSub>
                      <m:sSubPr>
                        <m:ctrlPr>
                          <a:rPr lang="en-US" sz="2800" b="0" i="1" smtClean="0">
                            <a:solidFill>
                              <a:srgbClr val="000090"/>
                            </a:solidFill>
                            <a:latin typeface="Cambria Math"/>
                          </a:rPr>
                        </m:ctrlPr>
                      </m:sSubPr>
                      <m:e>
                        <m:r>
                          <a:rPr lang="en-US" sz="2800" b="0" i="1" smtClean="0">
                            <a:solidFill>
                              <a:srgbClr val="000090"/>
                            </a:solidFill>
                            <a:latin typeface="Cambria Math" charset="0"/>
                          </a:rPr>
                          <m:t>ℤ</m:t>
                        </m:r>
                      </m:e>
                      <m:sub>
                        <m:r>
                          <a:rPr lang="en-US" sz="2800" b="0" i="1" smtClean="0">
                            <a:solidFill>
                              <a:srgbClr val="000090"/>
                            </a:solidFill>
                            <a:latin typeface="Cambria Math" charset="0"/>
                          </a:rPr>
                          <m:t>2</m:t>
                        </m:r>
                      </m:sub>
                    </m:sSub>
                  </m:oMath>
                </a14:m>
                <a:r>
                  <a:rPr lang="en-US" sz="2800" dirty="0" smtClean="0">
                    <a:solidFill>
                      <a:srgbClr val="000090"/>
                    </a:solidFill>
                  </a:rPr>
                  <a:t> </a:t>
                </a:r>
                <a:r>
                  <a:rPr lang="en-US" sz="2800" dirty="0" err="1" smtClean="0">
                    <a:solidFill>
                      <a:srgbClr val="000090"/>
                    </a:solidFill>
                  </a:rPr>
                  <a:t>Orbifold</a:t>
                </a:r>
                <a:r>
                  <a:rPr lang="en-US" sz="2800" dirty="0" smtClean="0">
                    <a:solidFill>
                      <a:srgbClr val="000090"/>
                    </a:solidFill>
                  </a:rPr>
                  <a:t> group: </a:t>
                </a:r>
                <a:endParaRPr lang="en-US" sz="2800" baseline="-25000" dirty="0">
                  <a:solidFill>
                    <a:srgbClr val="00009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3400" y="3352800"/>
                <a:ext cx="2971800" cy="523220"/>
              </a:xfrm>
              <a:prstGeom prst="rect">
                <a:avLst/>
              </a:prstGeom>
              <a:blipFill rotWithShape="0">
                <a:blip r:embed="rId2"/>
                <a:stretch>
                  <a:fillRect t="-10465" r="-2875" b="-32558"/>
                </a:stretch>
              </a:blipFill>
            </p:spPr>
            <p:txBody>
              <a:bodyPr/>
              <a:lstStyle/>
              <a:p>
                <a:r>
                  <a:rPr lang="en-US">
                    <a:noFill/>
                  </a:rPr>
                  <a:t> </a:t>
                </a:r>
              </a:p>
            </p:txBody>
          </p:sp>
        </mc:Fallback>
      </mc:AlternateContent>
      <p:sp>
        <p:nvSpPr>
          <p:cNvPr id="11" name="TextBox 10"/>
          <p:cNvSpPr txBox="1"/>
          <p:nvPr/>
        </p:nvSpPr>
        <p:spPr>
          <a:xfrm>
            <a:off x="609600" y="4648200"/>
            <a:ext cx="8534400" cy="523220"/>
          </a:xfrm>
          <a:prstGeom prst="rect">
            <a:avLst/>
          </a:prstGeom>
          <a:noFill/>
        </p:spPr>
        <p:txBody>
          <a:bodyPr wrap="square" rtlCol="0">
            <a:spAutoFit/>
          </a:bodyPr>
          <a:lstStyle/>
          <a:p>
            <a:r>
              <a:rPr lang="en-US" sz="2800" dirty="0" smtClean="0">
                <a:solidFill>
                  <a:srgbClr val="FF0000"/>
                </a:solidFill>
              </a:rPr>
              <a:t>Claim 1: The model is anomalous for N = 1,2,3 mod 4</a:t>
            </a:r>
            <a:endParaRPr lang="en-US" sz="2800" dirty="0">
              <a:solidFill>
                <a:srgbClr val="FF0000"/>
              </a:solidFill>
            </a:endParaRPr>
          </a:p>
        </p:txBody>
      </p:sp>
      <p:sp>
        <p:nvSpPr>
          <p:cNvPr id="12" name="TextBox 11"/>
          <p:cNvSpPr txBox="1"/>
          <p:nvPr/>
        </p:nvSpPr>
        <p:spPr>
          <a:xfrm>
            <a:off x="609600" y="5334000"/>
            <a:ext cx="8534400" cy="523220"/>
          </a:xfrm>
          <a:prstGeom prst="rect">
            <a:avLst/>
          </a:prstGeom>
          <a:noFill/>
        </p:spPr>
        <p:txBody>
          <a:bodyPr wrap="square" rtlCol="0">
            <a:spAutoFit/>
          </a:bodyPr>
          <a:lstStyle/>
          <a:p>
            <a:r>
              <a:rPr lang="en-US" sz="2800" dirty="0" smtClean="0">
                <a:solidFill>
                  <a:srgbClr val="000090"/>
                </a:solidFill>
              </a:rPr>
              <a:t>Claim 2: The model is sensible for N = 0 mod 4</a:t>
            </a:r>
            <a:endParaRPr lang="en-US" sz="2800" dirty="0">
              <a:solidFill>
                <a:srgbClr val="000090"/>
              </a:solidFill>
            </a:endParaRPr>
          </a:p>
        </p:txBody>
      </p:sp>
      <p:sp>
        <p:nvSpPr>
          <p:cNvPr id="13" name="TextBox 12"/>
          <p:cNvSpPr txBox="1"/>
          <p:nvPr/>
        </p:nvSpPr>
        <p:spPr>
          <a:xfrm>
            <a:off x="592256" y="6019800"/>
            <a:ext cx="8534400" cy="954107"/>
          </a:xfrm>
          <a:prstGeom prst="rect">
            <a:avLst/>
          </a:prstGeom>
          <a:noFill/>
        </p:spPr>
        <p:txBody>
          <a:bodyPr wrap="square" rtlCol="0">
            <a:spAutoFit/>
          </a:bodyPr>
          <a:lstStyle/>
          <a:p>
            <a:r>
              <a:rPr lang="en-US" sz="2800" dirty="0" smtClean="0">
                <a:solidFill>
                  <a:srgbClr val="800000"/>
                </a:solidFill>
              </a:rPr>
              <a:t>Both claims contradict several papers in the literature. </a:t>
            </a:r>
          </a:p>
          <a:p>
            <a:endParaRPr lang="en-US" sz="2800" dirty="0">
              <a:solidFill>
                <a:srgbClr val="800000"/>
              </a:solidFill>
            </a:endParaRPr>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429000"/>
            <a:ext cx="2108200" cy="469900"/>
          </a:xfrm>
          <a:prstGeom prst="rect">
            <a:avLst/>
          </a:prstGeom>
        </p:spPr>
      </p:pic>
      <p:sp>
        <p:nvSpPr>
          <p:cNvPr id="14" name="TextBox 13"/>
          <p:cNvSpPr txBox="1"/>
          <p:nvPr/>
        </p:nvSpPr>
        <p:spPr>
          <a:xfrm>
            <a:off x="605995" y="4038600"/>
            <a:ext cx="8534400" cy="523220"/>
          </a:xfrm>
          <a:prstGeom prst="rect">
            <a:avLst/>
          </a:prstGeom>
          <a:noFill/>
        </p:spPr>
        <p:txBody>
          <a:bodyPr wrap="square" rtlCol="0">
            <a:spAutoFit/>
          </a:bodyPr>
          <a:lstStyle/>
          <a:p>
            <a:r>
              <a:rPr lang="en-US" sz="2800" dirty="0" smtClean="0">
                <a:solidFill>
                  <a:srgbClr val="800000"/>
                </a:solidFill>
              </a:rPr>
              <a:t>These violate the NSV mod two condition for all N.</a:t>
            </a:r>
            <a:endParaRPr lang="en-US" sz="2800" dirty="0">
              <a:solidFill>
                <a:srgbClr val="800000"/>
              </a:solidFill>
            </a:endParaRPr>
          </a:p>
        </p:txBody>
      </p:sp>
    </p:spTree>
    <p:extLst>
      <p:ext uri="{BB962C8B-B14F-4D97-AF65-F5344CB8AC3E}">
        <p14:creationId xmlns:p14="http://schemas.microsoft.com/office/powerpoint/2010/main" val="368655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726"/>
            <a:ext cx="8229600" cy="1143000"/>
          </a:xfrm>
        </p:spPr>
        <p:txBody>
          <a:bodyPr/>
          <a:lstStyle/>
          <a:p>
            <a:r>
              <a:rPr lang="en-US" dirty="0" smtClean="0"/>
              <a:t>Can You </a:t>
            </a:r>
            <a:r>
              <a:rPr lang="en-US" dirty="0" err="1" smtClean="0"/>
              <a:t>Orbifold</a:t>
            </a:r>
            <a:r>
              <a:rPr lang="en-US" dirty="0" smtClean="0"/>
              <a:t> By T-Duality?  </a:t>
            </a:r>
            <a:endParaRPr lang="en-US" dirty="0"/>
          </a:p>
        </p:txBody>
      </p:sp>
      <p:sp>
        <p:nvSpPr>
          <p:cNvPr id="4" name="TextBox 3"/>
          <p:cNvSpPr txBox="1"/>
          <p:nvPr/>
        </p:nvSpPr>
        <p:spPr>
          <a:xfrm>
            <a:off x="393700" y="1189251"/>
            <a:ext cx="8458200" cy="461665"/>
          </a:xfrm>
          <a:prstGeom prst="rect">
            <a:avLst/>
          </a:prstGeom>
          <a:noFill/>
        </p:spPr>
        <p:txBody>
          <a:bodyPr wrap="square" rtlCol="0">
            <a:spAutoFit/>
          </a:bodyPr>
          <a:lstStyle/>
          <a:p>
            <a:r>
              <a:rPr lang="en-US" sz="2400" dirty="0" smtClean="0">
                <a:solidFill>
                  <a:srgbClr val="C00000"/>
                </a:solidFill>
              </a:rPr>
              <a:t>Would be a nice way to construct ``</a:t>
            </a:r>
            <a:r>
              <a:rPr lang="en-US" sz="2400" dirty="0" err="1" smtClean="0">
                <a:solidFill>
                  <a:srgbClr val="C00000"/>
                </a:solidFill>
              </a:rPr>
              <a:t>monodrofolds</a:t>
            </a:r>
            <a:r>
              <a:rPr lang="en-US" sz="2400" dirty="0" smtClean="0">
                <a:solidFill>
                  <a:srgbClr val="C00000"/>
                </a:solidFill>
              </a:rPr>
              <a:t>’’ and ``T-folds’’</a:t>
            </a:r>
            <a:endParaRPr lang="en-US" sz="2400" dirty="0">
              <a:solidFill>
                <a:srgbClr val="C00000"/>
              </a:solidFill>
            </a:endParaRPr>
          </a:p>
        </p:txBody>
      </p:sp>
      <p:sp>
        <p:nvSpPr>
          <p:cNvPr id="5" name="TextBox 4"/>
          <p:cNvSpPr txBox="1"/>
          <p:nvPr/>
        </p:nvSpPr>
        <p:spPr>
          <a:xfrm>
            <a:off x="218280" y="2441106"/>
            <a:ext cx="9144000" cy="523220"/>
          </a:xfrm>
          <a:prstGeom prst="rect">
            <a:avLst/>
          </a:prstGeom>
          <a:noFill/>
        </p:spPr>
        <p:txBody>
          <a:bodyPr wrap="square" rtlCol="0">
            <a:spAutoFit/>
          </a:bodyPr>
          <a:lstStyle/>
          <a:p>
            <a:r>
              <a:rPr lang="en-US" sz="2800" dirty="0" smtClean="0">
                <a:solidFill>
                  <a:srgbClr val="7030A0"/>
                </a:solidFill>
              </a:rPr>
              <a:t>Example: Consider a </a:t>
            </a:r>
            <a:r>
              <a:rPr lang="en-US" sz="2800" smtClean="0">
                <a:solidFill>
                  <a:srgbClr val="7030A0"/>
                </a:solidFill>
              </a:rPr>
              <a:t>periodic scalar at </a:t>
            </a:r>
            <a:r>
              <a:rPr lang="en-US" sz="2800" dirty="0" smtClean="0">
                <a:solidFill>
                  <a:srgbClr val="7030A0"/>
                </a:solidFill>
              </a:rPr>
              <a:t>the self-dual radius:  </a:t>
            </a:r>
            <a:endParaRPr lang="en-US" sz="2800" dirty="0">
              <a:solidFill>
                <a:srgbClr val="7030A0"/>
              </a:solidFill>
            </a:endParaRPr>
          </a:p>
        </p:txBody>
      </p:sp>
      <p:sp>
        <p:nvSpPr>
          <p:cNvPr id="6" name="TextBox 5"/>
          <p:cNvSpPr txBox="1"/>
          <p:nvPr/>
        </p:nvSpPr>
        <p:spPr>
          <a:xfrm>
            <a:off x="1079500" y="4205626"/>
            <a:ext cx="7772400" cy="523220"/>
          </a:xfrm>
          <a:prstGeom prst="rect">
            <a:avLst/>
          </a:prstGeom>
          <a:noFill/>
        </p:spPr>
        <p:txBody>
          <a:bodyPr wrap="square" rtlCol="0">
            <a:spAutoFit/>
          </a:bodyPr>
          <a:lstStyle/>
          <a:p>
            <a:r>
              <a:rPr lang="en-US" sz="2800" dirty="0" smtClean="0">
                <a:solidFill>
                  <a:srgbClr val="7030A0"/>
                </a:solidFill>
              </a:rPr>
              <a:t>One loop modular anomaly in g-twisted sector: </a:t>
            </a:r>
            <a:endParaRPr lang="en-US" sz="2800" dirty="0">
              <a:solidFill>
                <a:srgbClr val="7030A0"/>
              </a:solidFill>
            </a:endParaRPr>
          </a:p>
        </p:txBody>
      </p:sp>
      <p:sp>
        <p:nvSpPr>
          <p:cNvPr id="7" name="TextBox 6"/>
          <p:cNvSpPr txBox="1"/>
          <p:nvPr/>
        </p:nvSpPr>
        <p:spPr>
          <a:xfrm>
            <a:off x="358140" y="6195749"/>
            <a:ext cx="8991600" cy="461665"/>
          </a:xfrm>
          <a:prstGeom prst="rect">
            <a:avLst/>
          </a:prstGeom>
          <a:noFill/>
        </p:spPr>
        <p:txBody>
          <a:bodyPr wrap="square" rtlCol="0">
            <a:spAutoFit/>
          </a:bodyPr>
          <a:lstStyle/>
          <a:p>
            <a:r>
              <a:rPr lang="en-US" sz="2400" dirty="0" smtClean="0">
                <a:solidFill>
                  <a:srgbClr val="7030A0"/>
                </a:solidFill>
              </a:rPr>
              <a:t>But</a:t>
            </a:r>
            <a:r>
              <a:rPr lang="en-US" sz="2400" dirty="0">
                <a:solidFill>
                  <a:srgbClr val="7030A0"/>
                </a:solidFill>
              </a:rPr>
              <a:t> </a:t>
            </a:r>
            <a:r>
              <a:rPr lang="en-US" sz="2400" i="1" u="sng" dirty="0" smtClean="0">
                <a:solidFill>
                  <a:srgbClr val="7030A0"/>
                </a:solidFill>
              </a:rPr>
              <a:t>four</a:t>
            </a:r>
            <a:r>
              <a:rPr lang="en-US" sz="2400" dirty="0" smtClean="0">
                <a:solidFill>
                  <a:srgbClr val="7030A0"/>
                </a:solidFill>
              </a:rPr>
              <a:t> copies of the Gaussian model has no one-loop anomaly. </a:t>
            </a:r>
            <a:endParaRPr lang="en-US" sz="2400" dirty="0">
              <a:solidFill>
                <a:srgbClr val="7030A0"/>
              </a:solidFill>
            </a:endParaRPr>
          </a:p>
        </p:txBody>
      </p:sp>
      <p:sp>
        <p:nvSpPr>
          <p:cNvPr id="12" name="TextBox 11"/>
          <p:cNvSpPr txBox="1"/>
          <p:nvPr/>
        </p:nvSpPr>
        <p:spPr>
          <a:xfrm>
            <a:off x="5971862" y="1786440"/>
            <a:ext cx="3352800" cy="369332"/>
          </a:xfrm>
          <a:prstGeom prst="rect">
            <a:avLst/>
          </a:prstGeom>
          <a:noFill/>
        </p:spPr>
        <p:txBody>
          <a:bodyPr wrap="square" rtlCol="0">
            <a:spAutoFit/>
          </a:bodyPr>
          <a:lstStyle/>
          <a:p>
            <a:r>
              <a:rPr lang="en-US" dirty="0" smtClean="0"/>
              <a:t>[</a:t>
            </a:r>
            <a:r>
              <a:rPr lang="en-US" dirty="0" err="1" smtClean="0"/>
              <a:t>Hellerman</a:t>
            </a:r>
            <a:r>
              <a:rPr lang="en-US" dirty="0" smtClean="0"/>
              <a:t> &amp; </a:t>
            </a:r>
            <a:r>
              <a:rPr lang="en-US" dirty="0" err="1" smtClean="0"/>
              <a:t>Walcher</a:t>
            </a:r>
            <a:r>
              <a:rPr lang="en-US" dirty="0" smtClean="0"/>
              <a:t> 2005 ] </a:t>
            </a:r>
            <a:endParaRPr lang="en-US" dirty="0"/>
          </a:p>
        </p:txBody>
      </p:sp>
      <p:pic>
        <p:nvPicPr>
          <p:cNvPr id="13" name="Picture 12"/>
          <p:cNvPicPr>
            <a:picLocks noChangeAspect="1"/>
          </p:cNvPicPr>
          <p:nvPr/>
        </p:nvPicPr>
        <p:blipFill>
          <a:blip r:embed="rId3"/>
          <a:stretch>
            <a:fillRect/>
          </a:stretch>
        </p:blipFill>
        <p:spPr>
          <a:xfrm>
            <a:off x="1600200" y="3445183"/>
            <a:ext cx="2578100" cy="406400"/>
          </a:xfrm>
          <a:prstGeom prst="rect">
            <a:avLst/>
          </a:prstGeom>
        </p:spPr>
      </p:pic>
      <p:pic>
        <p:nvPicPr>
          <p:cNvPr id="14" name="Picture 13"/>
          <p:cNvPicPr>
            <a:picLocks noChangeAspect="1"/>
          </p:cNvPicPr>
          <p:nvPr/>
        </p:nvPicPr>
        <p:blipFill>
          <a:blip r:embed="rId4"/>
          <a:stretch>
            <a:fillRect/>
          </a:stretch>
        </p:blipFill>
        <p:spPr>
          <a:xfrm>
            <a:off x="4965700" y="3426152"/>
            <a:ext cx="2997200" cy="406400"/>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358140" y="4984314"/>
                <a:ext cx="4749800" cy="19068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0033CC"/>
                              </a:solidFill>
                              <a:latin typeface="Cambria Math"/>
                            </a:rPr>
                          </m:ctrlPr>
                        </m:sSubPr>
                        <m:e>
                          <m:r>
                            <a:rPr lang="en-US" sz="3200" b="0" i="1" smtClean="0">
                              <a:solidFill>
                                <a:srgbClr val="0033CC"/>
                              </a:solidFill>
                              <a:latin typeface="Cambria Math" charset="0"/>
                            </a:rPr>
                            <m:t>𝐸</m:t>
                          </m:r>
                        </m:e>
                        <m:sub>
                          <m:r>
                            <a:rPr lang="en-US" sz="3200" b="0" i="1" smtClean="0">
                              <a:solidFill>
                                <a:srgbClr val="0033CC"/>
                              </a:solidFill>
                              <a:latin typeface="Cambria Math" charset="0"/>
                            </a:rPr>
                            <m:t>𝐿</m:t>
                          </m:r>
                        </m:sub>
                      </m:sSub>
                      <m:r>
                        <a:rPr lang="en-US" sz="3200" b="0" i="1" smtClean="0">
                          <a:solidFill>
                            <a:srgbClr val="0033CC"/>
                          </a:solidFill>
                          <a:latin typeface="Cambria Math" charset="0"/>
                        </a:rPr>
                        <m:t>=</m:t>
                      </m:r>
                      <m:f>
                        <m:fPr>
                          <m:ctrlPr>
                            <a:rPr lang="en-US" sz="3200" b="0" i="1" smtClean="0">
                              <a:solidFill>
                                <a:srgbClr val="0033CC"/>
                              </a:solidFill>
                              <a:latin typeface="Cambria Math"/>
                            </a:rPr>
                          </m:ctrlPr>
                        </m:fPr>
                        <m:num>
                          <m:r>
                            <a:rPr lang="en-US" sz="3200" b="0" i="1" smtClean="0">
                              <a:solidFill>
                                <a:srgbClr val="0033CC"/>
                              </a:solidFill>
                              <a:latin typeface="Cambria Math" charset="0"/>
                            </a:rPr>
                            <m:t>1</m:t>
                          </m:r>
                        </m:num>
                        <m:den>
                          <m:r>
                            <a:rPr lang="en-US" sz="3200" b="0" i="1" smtClean="0">
                              <a:solidFill>
                                <a:srgbClr val="0033CC"/>
                              </a:solidFill>
                              <a:latin typeface="Cambria Math" charset="0"/>
                            </a:rPr>
                            <m:t>2</m:t>
                          </m:r>
                        </m:den>
                      </m:f>
                      <m:sSubSup>
                        <m:sSubSupPr>
                          <m:ctrlPr>
                            <a:rPr lang="en-US" sz="3200" b="0" i="1" smtClean="0">
                              <a:solidFill>
                                <a:srgbClr val="0033CC"/>
                              </a:solidFill>
                              <a:latin typeface="Cambria Math"/>
                            </a:rPr>
                          </m:ctrlPr>
                        </m:sSubSupPr>
                        <m:e>
                          <m:r>
                            <a:rPr lang="en-US" sz="3200" b="0" i="1" smtClean="0">
                              <a:solidFill>
                                <a:srgbClr val="0033CC"/>
                              </a:solidFill>
                              <a:latin typeface="Cambria Math" charset="0"/>
                            </a:rPr>
                            <m:t>𝑝</m:t>
                          </m:r>
                        </m:e>
                        <m:sub>
                          <m:r>
                            <a:rPr lang="en-US" sz="3200" b="0" i="1" smtClean="0">
                              <a:solidFill>
                                <a:srgbClr val="0033CC"/>
                              </a:solidFill>
                              <a:latin typeface="Cambria Math" charset="0"/>
                            </a:rPr>
                            <m:t>𝐿</m:t>
                          </m:r>
                        </m:sub>
                        <m:sup>
                          <m:r>
                            <a:rPr lang="en-US" sz="3200" b="0" i="1" smtClean="0">
                              <a:solidFill>
                                <a:srgbClr val="0033CC"/>
                              </a:solidFill>
                              <a:latin typeface="Cambria Math" charset="0"/>
                            </a:rPr>
                            <m:t>2</m:t>
                          </m:r>
                        </m:sup>
                      </m:sSubSup>
                      <m:r>
                        <a:rPr lang="en-US" sz="3200" b="0" i="1" smtClean="0">
                          <a:solidFill>
                            <a:srgbClr val="0033CC"/>
                          </a:solidFill>
                          <a:latin typeface="Cambria Math" charset="0"/>
                        </a:rPr>
                        <m:t>+ </m:t>
                      </m:r>
                      <m:r>
                        <a:rPr lang="en-US" sz="3200" b="0" i="1" smtClean="0">
                          <a:solidFill>
                            <a:srgbClr val="0033CC"/>
                          </a:solidFill>
                          <a:latin typeface="Cambria Math" charset="0"/>
                        </a:rPr>
                        <m:t>ℤ</m:t>
                      </m:r>
                      <m:r>
                        <a:rPr lang="en-US" sz="3200" b="0" i="1" smtClean="0">
                          <a:solidFill>
                            <a:srgbClr val="0033CC"/>
                          </a:solidFill>
                          <a:latin typeface="Cambria Math" charset="0"/>
                        </a:rPr>
                        <m:t>∈</m:t>
                      </m:r>
                      <m:f>
                        <m:fPr>
                          <m:ctrlPr>
                            <a:rPr lang="en-US" sz="3200" b="0" i="1" smtClean="0">
                              <a:solidFill>
                                <a:srgbClr val="0033CC"/>
                              </a:solidFill>
                              <a:latin typeface="Cambria Math"/>
                            </a:rPr>
                          </m:ctrlPr>
                        </m:fPr>
                        <m:num>
                          <m:r>
                            <a:rPr lang="en-US" sz="3200" b="0" i="1" smtClean="0">
                              <a:solidFill>
                                <a:srgbClr val="0033CC"/>
                              </a:solidFill>
                              <a:latin typeface="Cambria Math" charset="0"/>
                            </a:rPr>
                            <m:t>1</m:t>
                          </m:r>
                        </m:num>
                        <m:den>
                          <m:r>
                            <a:rPr lang="en-US" sz="3200" b="0" i="1" smtClean="0">
                              <a:solidFill>
                                <a:srgbClr val="0033CC"/>
                              </a:solidFill>
                              <a:latin typeface="Cambria Math" charset="0"/>
                            </a:rPr>
                            <m:t>4</m:t>
                          </m:r>
                        </m:den>
                      </m:f>
                      <m:r>
                        <a:rPr lang="en-US" sz="3200" b="0" i="1" smtClean="0">
                          <a:solidFill>
                            <a:srgbClr val="0033CC"/>
                          </a:solidFill>
                          <a:latin typeface="Cambria Math" charset="0"/>
                        </a:rPr>
                        <m:t>ℤ</m:t>
                      </m:r>
                    </m:oMath>
                  </m:oMathPara>
                </a14:m>
                <a:endParaRPr lang="en-US" sz="3200" b="0" dirty="0" smtClean="0">
                  <a:solidFill>
                    <a:srgbClr val="0033CC"/>
                  </a:solidFill>
                </a:endParaRPr>
              </a:p>
              <a:p>
                <a:endParaRPr lang="en-US" sz="3200" b="0" dirty="0" smtClean="0">
                  <a:solidFill>
                    <a:srgbClr val="0033CC"/>
                  </a:solidFill>
                </a:endParaRPr>
              </a:p>
              <a:p>
                <a:endParaRPr lang="en-US" sz="3200" dirty="0">
                  <a:solidFill>
                    <a:srgbClr val="0033CC"/>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58140" y="4984314"/>
                <a:ext cx="4749800" cy="190686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076700" y="4984314"/>
                <a:ext cx="4241800" cy="14176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a:rPr>
                          </m:ctrlPr>
                        </m:sSubPr>
                        <m:e>
                          <m:r>
                            <a:rPr lang="en-US" sz="3200" b="0" i="1" smtClean="0">
                              <a:solidFill>
                                <a:srgbClr val="FF0000"/>
                              </a:solidFill>
                              <a:latin typeface="Cambria Math" charset="0"/>
                            </a:rPr>
                            <m:t>𝐸</m:t>
                          </m:r>
                        </m:e>
                        <m:sub>
                          <m:r>
                            <a:rPr lang="en-US" sz="3200" b="0" i="1" smtClean="0">
                              <a:solidFill>
                                <a:srgbClr val="FF0000"/>
                              </a:solidFill>
                              <a:latin typeface="Cambria Math" charset="0"/>
                            </a:rPr>
                            <m:t>𝑅</m:t>
                          </m:r>
                        </m:sub>
                      </m:sSub>
                      <m:r>
                        <a:rPr lang="en-US" sz="3200" b="0" i="1" smtClean="0">
                          <a:solidFill>
                            <a:srgbClr val="FF0000"/>
                          </a:solidFill>
                          <a:latin typeface="Cambria Math" charset="0"/>
                        </a:rPr>
                        <m:t>=</m:t>
                      </m:r>
                      <m:f>
                        <m:fPr>
                          <m:ctrlPr>
                            <a:rPr lang="en-US" sz="3200" b="0" i="1" smtClean="0">
                              <a:solidFill>
                                <a:srgbClr val="FF0000"/>
                              </a:solidFill>
                              <a:latin typeface="Cambria Math"/>
                            </a:rPr>
                          </m:ctrlPr>
                        </m:fPr>
                        <m:num>
                          <m:r>
                            <a:rPr lang="en-US" sz="3200" b="0" i="1" smtClean="0">
                              <a:solidFill>
                                <a:srgbClr val="FF0000"/>
                              </a:solidFill>
                              <a:latin typeface="Cambria Math" charset="0"/>
                            </a:rPr>
                            <m:t>1</m:t>
                          </m:r>
                        </m:num>
                        <m:den>
                          <m:r>
                            <a:rPr lang="en-US" sz="3200" b="0" i="1" smtClean="0">
                              <a:solidFill>
                                <a:srgbClr val="FF0000"/>
                              </a:solidFill>
                              <a:latin typeface="Cambria Math" charset="0"/>
                            </a:rPr>
                            <m:t>16</m:t>
                          </m:r>
                        </m:den>
                      </m:f>
                      <m:r>
                        <a:rPr lang="en-US" sz="3200" b="0" i="0" smtClean="0">
                          <a:solidFill>
                            <a:srgbClr val="FF0000"/>
                          </a:solidFill>
                          <a:latin typeface="Cambria Math" charset="0"/>
                        </a:rPr>
                        <m:t>+</m:t>
                      </m:r>
                      <m:f>
                        <m:fPr>
                          <m:ctrlPr>
                            <a:rPr lang="en-US" sz="3200" b="0" i="1" smtClean="0">
                              <a:solidFill>
                                <a:srgbClr val="FF0000"/>
                              </a:solidFill>
                              <a:latin typeface="Cambria Math"/>
                            </a:rPr>
                          </m:ctrlPr>
                        </m:fPr>
                        <m:num>
                          <m:r>
                            <a:rPr lang="en-US" sz="3200" b="0" i="1" smtClean="0">
                              <a:solidFill>
                                <a:srgbClr val="FF0000"/>
                              </a:solidFill>
                              <a:latin typeface="Cambria Math" charset="0"/>
                            </a:rPr>
                            <m:t>1</m:t>
                          </m:r>
                        </m:num>
                        <m:den>
                          <m:r>
                            <a:rPr lang="en-US" sz="3200" b="0" i="1" smtClean="0">
                              <a:solidFill>
                                <a:srgbClr val="FF0000"/>
                              </a:solidFill>
                              <a:latin typeface="Cambria Math" charset="0"/>
                            </a:rPr>
                            <m:t>2</m:t>
                          </m:r>
                        </m:den>
                      </m:f>
                      <m:r>
                        <a:rPr lang="en-US" sz="3200" b="0" i="1" smtClean="0">
                          <a:solidFill>
                            <a:srgbClr val="FF0000"/>
                          </a:solidFill>
                          <a:latin typeface="Cambria Math" charset="0"/>
                        </a:rPr>
                        <m:t>ℤ</m:t>
                      </m:r>
                    </m:oMath>
                  </m:oMathPara>
                </a14:m>
                <a:endParaRPr lang="en-US" sz="3200" dirty="0" smtClean="0">
                  <a:solidFill>
                    <a:srgbClr val="FF0000"/>
                  </a:solidFill>
                </a:endParaRPr>
              </a:p>
              <a:p>
                <a:endParaRPr lang="en-US" sz="3200"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076700" y="4984314"/>
                <a:ext cx="4241800" cy="1417632"/>
              </a:xfrm>
              <a:prstGeom prst="rect">
                <a:avLst/>
              </a:prstGeom>
              <a:blipFill rotWithShape="0">
                <a:blip r:embed="rId6"/>
                <a:stretch>
                  <a:fillRect/>
                </a:stretch>
              </a:blipFill>
            </p:spPr>
            <p:txBody>
              <a:bodyPr/>
              <a:lstStyle/>
              <a:p>
                <a:r>
                  <a:rPr lang="en-US">
                    <a:noFill/>
                  </a:rPr>
                  <a:t> </a:t>
                </a:r>
              </a:p>
            </p:txBody>
          </p:sp>
        </mc:Fallback>
      </mc:AlternateContent>
      <p:sp>
        <p:nvSpPr>
          <p:cNvPr id="9" name="Slide Number Placeholder 8"/>
          <p:cNvSpPr>
            <a:spLocks noGrp="1"/>
          </p:cNvSpPr>
          <p:nvPr>
            <p:ph type="sldNum" sz="quarter" idx="12"/>
          </p:nvPr>
        </p:nvSpPr>
        <p:spPr/>
        <p:txBody>
          <a:bodyPr/>
          <a:lstStyle/>
          <a:p>
            <a:fld id="{CD9D29B0-BEC8-4D3C-8B11-487DD25536DB}" type="slidenum">
              <a:rPr lang="en-US" smtClean="0"/>
              <a:t>55</a:t>
            </a:fld>
            <a:endParaRPr lang="en-US"/>
          </a:p>
        </p:txBody>
      </p:sp>
    </p:spTree>
    <p:extLst>
      <p:ext uri="{BB962C8B-B14F-4D97-AF65-F5344CB8AC3E}">
        <p14:creationId xmlns:p14="http://schemas.microsoft.com/office/powerpoint/2010/main" val="106203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p:bldP spid="3"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1706"/>
            <a:ext cx="8893605" cy="954107"/>
          </a:xfrm>
          <a:prstGeom prst="rect">
            <a:avLst/>
          </a:prstGeom>
          <a:noFill/>
        </p:spPr>
        <p:txBody>
          <a:bodyPr wrap="square" rtlCol="0">
            <a:spAutoFit/>
          </a:bodyPr>
          <a:lstStyle/>
          <a:p>
            <a:r>
              <a:rPr lang="en-US" sz="2800" dirty="0" smtClean="0">
                <a:solidFill>
                  <a:srgbClr val="C00000"/>
                </a:solidFill>
              </a:rPr>
              <a:t>Still, even with level matching satisfied, something peculiar is going on:   </a:t>
            </a:r>
            <a:endParaRPr lang="en-US" sz="2800" dirty="0">
              <a:solidFill>
                <a:srgbClr val="C00000"/>
              </a:solidFill>
            </a:endParaRPr>
          </a:p>
        </p:txBody>
      </p:sp>
      <p:grpSp>
        <p:nvGrpSpPr>
          <p:cNvPr id="27" name="Group 26"/>
          <p:cNvGrpSpPr/>
          <p:nvPr/>
        </p:nvGrpSpPr>
        <p:grpSpPr>
          <a:xfrm>
            <a:off x="664523" y="1224421"/>
            <a:ext cx="1659296" cy="1630278"/>
            <a:chOff x="297219" y="1162023"/>
            <a:chExt cx="1659296" cy="1630278"/>
          </a:xfrm>
        </p:grpSpPr>
        <p:sp>
          <p:nvSpPr>
            <p:cNvPr id="5" name="Rectangle 4"/>
            <p:cNvSpPr/>
            <p:nvPr/>
          </p:nvSpPr>
          <p:spPr>
            <a:xfrm>
              <a:off x="813515" y="1162023"/>
              <a:ext cx="1143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30744" y="2145970"/>
              <a:ext cx="533400" cy="646331"/>
            </a:xfrm>
            <a:prstGeom prst="rect">
              <a:avLst/>
            </a:prstGeom>
            <a:noFill/>
          </p:spPr>
          <p:txBody>
            <a:bodyPr wrap="square" rtlCol="0">
              <a:spAutoFit/>
            </a:bodyPr>
            <a:lstStyle/>
            <a:p>
              <a:r>
                <a:rPr lang="en-US" sz="3600" smtClean="0">
                  <a:solidFill>
                    <a:srgbClr val="FF0000"/>
                  </a:solidFill>
                </a:rPr>
                <a:t>1</a:t>
              </a:r>
              <a:endParaRPr lang="en-US" sz="3600">
                <a:solidFill>
                  <a:srgbClr val="FF0000"/>
                </a:solidFill>
              </a:endParaRPr>
            </a:p>
          </p:txBody>
        </p:sp>
        <p:sp>
          <p:nvSpPr>
            <p:cNvPr id="14" name="TextBox 13"/>
            <p:cNvSpPr txBox="1"/>
            <p:nvPr/>
          </p:nvSpPr>
          <p:spPr>
            <a:xfrm>
              <a:off x="297219" y="1302043"/>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grpSp>
      <p:grpSp>
        <p:nvGrpSpPr>
          <p:cNvPr id="30" name="Group 29"/>
          <p:cNvGrpSpPr/>
          <p:nvPr/>
        </p:nvGrpSpPr>
        <p:grpSpPr>
          <a:xfrm>
            <a:off x="4577657" y="1078600"/>
            <a:ext cx="1581806" cy="1471977"/>
            <a:chOff x="4577657" y="1078600"/>
            <a:chExt cx="1581806" cy="1471977"/>
          </a:xfrm>
        </p:grpSpPr>
        <p:sp>
          <p:nvSpPr>
            <p:cNvPr id="7" name="Rectangle 6"/>
            <p:cNvSpPr/>
            <p:nvPr/>
          </p:nvSpPr>
          <p:spPr>
            <a:xfrm>
              <a:off x="5016463" y="1078600"/>
              <a:ext cx="1143000" cy="990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577657" y="1275024"/>
              <a:ext cx="533400" cy="646331"/>
            </a:xfrm>
            <a:prstGeom prst="rect">
              <a:avLst/>
            </a:prstGeom>
            <a:noFill/>
          </p:spPr>
          <p:txBody>
            <a:bodyPr wrap="square" rtlCol="0">
              <a:spAutoFit/>
            </a:bodyPr>
            <a:lstStyle/>
            <a:p>
              <a:r>
                <a:rPr lang="en-US" sz="3600" smtClean="0">
                  <a:solidFill>
                    <a:srgbClr val="FF0000"/>
                  </a:solidFill>
                </a:rPr>
                <a:t>1</a:t>
              </a:r>
              <a:endParaRPr lang="en-US" sz="3600">
                <a:solidFill>
                  <a:srgbClr val="FF0000"/>
                </a:solidFill>
              </a:endParaRPr>
            </a:p>
          </p:txBody>
        </p:sp>
        <p:sp>
          <p:nvSpPr>
            <p:cNvPr id="17" name="TextBox 16"/>
            <p:cNvSpPr txBox="1"/>
            <p:nvPr/>
          </p:nvSpPr>
          <p:spPr>
            <a:xfrm>
              <a:off x="5321263" y="1904246"/>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grpSp>
      <p:grpSp>
        <p:nvGrpSpPr>
          <p:cNvPr id="33" name="Group 32"/>
          <p:cNvGrpSpPr/>
          <p:nvPr/>
        </p:nvGrpSpPr>
        <p:grpSpPr>
          <a:xfrm>
            <a:off x="1261762" y="2834193"/>
            <a:ext cx="1646001" cy="1579398"/>
            <a:chOff x="1261705" y="2810552"/>
            <a:chExt cx="1646001" cy="1579398"/>
          </a:xfrm>
        </p:grpSpPr>
        <p:sp>
          <p:nvSpPr>
            <p:cNvPr id="9" name="Rectangle 8"/>
            <p:cNvSpPr/>
            <p:nvPr/>
          </p:nvSpPr>
          <p:spPr>
            <a:xfrm>
              <a:off x="1764706" y="2810552"/>
              <a:ext cx="1143000" cy="990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126753" y="3743619"/>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sp>
          <p:nvSpPr>
            <p:cNvPr id="21" name="TextBox 20"/>
            <p:cNvSpPr txBox="1"/>
            <p:nvPr/>
          </p:nvSpPr>
          <p:spPr>
            <a:xfrm>
              <a:off x="1261705" y="2936556"/>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grpSp>
      <p:grpSp>
        <p:nvGrpSpPr>
          <p:cNvPr id="44" name="Group 43"/>
          <p:cNvGrpSpPr/>
          <p:nvPr/>
        </p:nvGrpSpPr>
        <p:grpSpPr>
          <a:xfrm>
            <a:off x="4264028" y="2823989"/>
            <a:ext cx="1790700" cy="1622284"/>
            <a:chOff x="4264028" y="2823989"/>
            <a:chExt cx="1790700" cy="1622284"/>
          </a:xfrm>
        </p:grpSpPr>
        <p:sp>
          <p:nvSpPr>
            <p:cNvPr id="10" name="Rectangle 9"/>
            <p:cNvSpPr/>
            <p:nvPr/>
          </p:nvSpPr>
          <p:spPr>
            <a:xfrm>
              <a:off x="4911728" y="2823989"/>
              <a:ext cx="1143000" cy="990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242469" y="3799942"/>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sp>
          <p:nvSpPr>
            <p:cNvPr id="22" name="TextBox 21"/>
            <p:cNvSpPr txBox="1"/>
            <p:nvPr/>
          </p:nvSpPr>
          <p:spPr>
            <a:xfrm>
              <a:off x="4264028" y="2981098"/>
              <a:ext cx="647700" cy="646331"/>
            </a:xfrm>
            <a:prstGeom prst="rect">
              <a:avLst/>
            </a:prstGeom>
            <a:noFill/>
          </p:spPr>
          <p:txBody>
            <a:bodyPr wrap="square" rtlCol="0">
              <a:spAutoFit/>
            </a:bodyPr>
            <a:lstStyle/>
            <a:p>
              <a:r>
                <a:rPr lang="en-US" sz="3600" dirty="0" smtClean="0">
                  <a:solidFill>
                    <a:srgbClr val="FF0000"/>
                  </a:solidFill>
                </a:rPr>
                <a:t>g</a:t>
              </a:r>
              <a:r>
                <a:rPr lang="en-US" sz="3600" baseline="30000" dirty="0" smtClean="0">
                  <a:solidFill>
                    <a:srgbClr val="FF0000"/>
                  </a:solidFill>
                </a:rPr>
                <a:t>2</a:t>
              </a:r>
              <a:endParaRPr lang="en-US" sz="3600" baseline="30000" dirty="0">
                <a:solidFill>
                  <a:srgbClr val="FF0000"/>
                </a:solidFill>
              </a:endParaRPr>
            </a:p>
          </p:txBody>
        </p:sp>
      </p:grpSp>
      <p:grpSp>
        <p:nvGrpSpPr>
          <p:cNvPr id="45" name="Group 44"/>
          <p:cNvGrpSpPr/>
          <p:nvPr/>
        </p:nvGrpSpPr>
        <p:grpSpPr>
          <a:xfrm>
            <a:off x="7330574" y="2848057"/>
            <a:ext cx="1747234" cy="1594840"/>
            <a:chOff x="7330574" y="2848057"/>
            <a:chExt cx="1747234" cy="1594840"/>
          </a:xfrm>
        </p:grpSpPr>
        <p:sp>
          <p:nvSpPr>
            <p:cNvPr id="11" name="Rectangle 10"/>
            <p:cNvSpPr/>
            <p:nvPr/>
          </p:nvSpPr>
          <p:spPr>
            <a:xfrm>
              <a:off x="7934808" y="2848057"/>
              <a:ext cx="1143000" cy="990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76297" y="3796566"/>
              <a:ext cx="533400" cy="646331"/>
            </a:xfrm>
            <a:prstGeom prst="rect">
              <a:avLst/>
            </a:prstGeom>
            <a:noFill/>
          </p:spPr>
          <p:txBody>
            <a:bodyPr wrap="square" rtlCol="0">
              <a:spAutoFit/>
            </a:bodyPr>
            <a:lstStyle/>
            <a:p>
              <a:r>
                <a:rPr lang="en-US" sz="3600" dirty="0" smtClean="0">
                  <a:solidFill>
                    <a:srgbClr val="FF0000"/>
                  </a:solidFill>
                </a:rPr>
                <a:t>g</a:t>
              </a:r>
              <a:endParaRPr lang="en-US" sz="3600" dirty="0">
                <a:solidFill>
                  <a:srgbClr val="FF0000"/>
                </a:solidFill>
              </a:endParaRPr>
            </a:p>
          </p:txBody>
        </p:sp>
        <p:sp>
          <p:nvSpPr>
            <p:cNvPr id="23" name="TextBox 22"/>
            <p:cNvSpPr txBox="1"/>
            <p:nvPr/>
          </p:nvSpPr>
          <p:spPr>
            <a:xfrm>
              <a:off x="7330574" y="2935110"/>
              <a:ext cx="835517" cy="646331"/>
            </a:xfrm>
            <a:prstGeom prst="rect">
              <a:avLst/>
            </a:prstGeom>
            <a:noFill/>
          </p:spPr>
          <p:txBody>
            <a:bodyPr wrap="square" rtlCol="0">
              <a:spAutoFit/>
            </a:bodyPr>
            <a:lstStyle/>
            <a:p>
              <a:r>
                <a:rPr lang="en-US" sz="3600" dirty="0" smtClean="0">
                  <a:solidFill>
                    <a:srgbClr val="FF0000"/>
                  </a:solidFill>
                </a:rPr>
                <a:t>g</a:t>
              </a:r>
              <a:r>
                <a:rPr lang="en-US" sz="3600" baseline="30000" dirty="0" smtClean="0">
                  <a:solidFill>
                    <a:srgbClr val="FF0000"/>
                  </a:solidFill>
                </a:rPr>
                <a:t>3</a:t>
              </a:r>
              <a:endParaRPr lang="en-US" sz="3600" baseline="30000" dirty="0">
                <a:solidFill>
                  <a:srgbClr val="FF0000"/>
                </a:solidFill>
              </a:endParaRPr>
            </a:p>
          </p:txBody>
        </p:sp>
      </p:grpSp>
      <p:sp>
        <p:nvSpPr>
          <p:cNvPr id="25" name="Bent-Up Arrow 24"/>
          <p:cNvSpPr/>
          <p:nvPr/>
        </p:nvSpPr>
        <p:spPr>
          <a:xfrm rot="16200000">
            <a:off x="7064366" y="1221215"/>
            <a:ext cx="1047759" cy="1576103"/>
          </a:xfrm>
          <a:prstGeom prst="ben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888046" y="1559981"/>
            <a:ext cx="1143000" cy="342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72376" y="1001393"/>
            <a:ext cx="533400" cy="646331"/>
          </a:xfrm>
          <a:prstGeom prst="rect">
            <a:avLst/>
          </a:prstGeom>
          <a:noFill/>
        </p:spPr>
        <p:txBody>
          <a:bodyPr wrap="square" rtlCol="0">
            <a:spAutoFit/>
          </a:bodyPr>
          <a:lstStyle/>
          <a:p>
            <a:r>
              <a:rPr lang="en-US" sz="3600" dirty="0" smtClean="0">
                <a:solidFill>
                  <a:srgbClr val="FFC000"/>
                </a:solidFill>
              </a:rPr>
              <a:t>S</a:t>
            </a:r>
            <a:endParaRPr lang="en-US" sz="3600" dirty="0">
              <a:solidFill>
                <a:srgbClr val="FFC000"/>
              </a:solidFill>
            </a:endParaRPr>
          </a:p>
        </p:txBody>
      </p:sp>
      <p:grpSp>
        <p:nvGrpSpPr>
          <p:cNvPr id="31" name="Group 30"/>
          <p:cNvGrpSpPr/>
          <p:nvPr/>
        </p:nvGrpSpPr>
        <p:grpSpPr>
          <a:xfrm>
            <a:off x="193868" y="3191431"/>
            <a:ext cx="963547" cy="943992"/>
            <a:chOff x="193868" y="3191431"/>
            <a:chExt cx="963547" cy="943992"/>
          </a:xfrm>
        </p:grpSpPr>
        <p:sp>
          <p:nvSpPr>
            <p:cNvPr id="8" name="Right Arrow 7"/>
            <p:cNvSpPr/>
            <p:nvPr/>
          </p:nvSpPr>
          <p:spPr>
            <a:xfrm>
              <a:off x="193868" y="3191431"/>
              <a:ext cx="963547" cy="3429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80611" y="3489092"/>
              <a:ext cx="533400" cy="646331"/>
            </a:xfrm>
            <a:prstGeom prst="rect">
              <a:avLst/>
            </a:prstGeom>
            <a:noFill/>
          </p:spPr>
          <p:txBody>
            <a:bodyPr wrap="square" rtlCol="0">
              <a:spAutoFit/>
            </a:bodyPr>
            <a:lstStyle/>
            <a:p>
              <a:r>
                <a:rPr lang="en-US" sz="3600" dirty="0" smtClean="0">
                  <a:solidFill>
                    <a:srgbClr val="00B050"/>
                  </a:solidFill>
                </a:rPr>
                <a:t>T</a:t>
              </a:r>
              <a:endParaRPr lang="en-US" sz="3600" dirty="0">
                <a:solidFill>
                  <a:srgbClr val="00B050"/>
                </a:solidFill>
              </a:endParaRPr>
            </a:p>
          </p:txBody>
        </p:sp>
      </p:grpSp>
      <p:grpSp>
        <p:nvGrpSpPr>
          <p:cNvPr id="32" name="Group 31"/>
          <p:cNvGrpSpPr/>
          <p:nvPr/>
        </p:nvGrpSpPr>
        <p:grpSpPr>
          <a:xfrm>
            <a:off x="3185035" y="3169460"/>
            <a:ext cx="963547" cy="943992"/>
            <a:chOff x="3185035" y="3169460"/>
            <a:chExt cx="963547" cy="943992"/>
          </a:xfrm>
        </p:grpSpPr>
        <p:sp>
          <p:nvSpPr>
            <p:cNvPr id="36" name="Right Arrow 35"/>
            <p:cNvSpPr/>
            <p:nvPr/>
          </p:nvSpPr>
          <p:spPr>
            <a:xfrm>
              <a:off x="3185035" y="3169460"/>
              <a:ext cx="963547" cy="3429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371778" y="3467121"/>
              <a:ext cx="533400" cy="646331"/>
            </a:xfrm>
            <a:prstGeom prst="rect">
              <a:avLst/>
            </a:prstGeom>
            <a:noFill/>
          </p:spPr>
          <p:txBody>
            <a:bodyPr wrap="square" rtlCol="0">
              <a:spAutoFit/>
            </a:bodyPr>
            <a:lstStyle/>
            <a:p>
              <a:r>
                <a:rPr lang="en-US" sz="3600" dirty="0" smtClean="0">
                  <a:solidFill>
                    <a:srgbClr val="00B050"/>
                  </a:solidFill>
                </a:rPr>
                <a:t>T</a:t>
              </a:r>
              <a:endParaRPr lang="en-US" sz="3600" dirty="0">
                <a:solidFill>
                  <a:srgbClr val="00B050"/>
                </a:solidFill>
              </a:endParaRPr>
            </a:p>
          </p:txBody>
        </p:sp>
      </p:grpSp>
      <p:grpSp>
        <p:nvGrpSpPr>
          <p:cNvPr id="43" name="Group 42"/>
          <p:cNvGrpSpPr/>
          <p:nvPr/>
        </p:nvGrpSpPr>
        <p:grpSpPr>
          <a:xfrm>
            <a:off x="6307103" y="3173144"/>
            <a:ext cx="963547" cy="943992"/>
            <a:chOff x="6307103" y="3173144"/>
            <a:chExt cx="963547" cy="943992"/>
          </a:xfrm>
        </p:grpSpPr>
        <p:sp>
          <p:nvSpPr>
            <p:cNvPr id="39" name="Right Arrow 38"/>
            <p:cNvSpPr/>
            <p:nvPr/>
          </p:nvSpPr>
          <p:spPr>
            <a:xfrm>
              <a:off x="6307103" y="3173144"/>
              <a:ext cx="963547" cy="3429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493846" y="3470805"/>
              <a:ext cx="533400" cy="646331"/>
            </a:xfrm>
            <a:prstGeom prst="rect">
              <a:avLst/>
            </a:prstGeom>
            <a:noFill/>
          </p:spPr>
          <p:txBody>
            <a:bodyPr wrap="square" rtlCol="0">
              <a:spAutoFit/>
            </a:bodyPr>
            <a:lstStyle/>
            <a:p>
              <a:r>
                <a:rPr lang="en-US" sz="3600" dirty="0" smtClean="0">
                  <a:solidFill>
                    <a:srgbClr val="00B050"/>
                  </a:solidFill>
                </a:rPr>
                <a:t>T</a:t>
              </a:r>
              <a:endParaRPr lang="en-US" sz="3600" dirty="0">
                <a:solidFill>
                  <a:srgbClr val="00B050"/>
                </a:solidFill>
              </a:endParaRPr>
            </a:p>
          </p:txBody>
        </p:sp>
      </p:grpSp>
      <p:sp>
        <p:nvSpPr>
          <p:cNvPr id="41" name="TextBox 40"/>
          <p:cNvSpPr txBox="1"/>
          <p:nvPr/>
        </p:nvSpPr>
        <p:spPr>
          <a:xfrm>
            <a:off x="8483699" y="1559981"/>
            <a:ext cx="533400" cy="646331"/>
          </a:xfrm>
          <a:prstGeom prst="rect">
            <a:avLst/>
          </a:prstGeom>
          <a:noFill/>
        </p:spPr>
        <p:txBody>
          <a:bodyPr wrap="square" rtlCol="0">
            <a:spAutoFit/>
          </a:bodyPr>
          <a:lstStyle/>
          <a:p>
            <a:r>
              <a:rPr lang="en-US" sz="3600" dirty="0" smtClean="0">
                <a:solidFill>
                  <a:srgbClr val="00B050"/>
                </a:solidFill>
              </a:rPr>
              <a:t>T</a:t>
            </a:r>
            <a:endParaRPr lang="en-US" sz="3600" dirty="0">
              <a:solidFill>
                <a:srgbClr val="00B050"/>
              </a:solidFill>
            </a:endParaRPr>
          </a:p>
        </p:txBody>
      </p:sp>
      <p:sp>
        <p:nvSpPr>
          <p:cNvPr id="42" name="TextBox 41"/>
          <p:cNvSpPr txBox="1"/>
          <p:nvPr/>
        </p:nvSpPr>
        <p:spPr>
          <a:xfrm>
            <a:off x="0" y="4873650"/>
            <a:ext cx="9296400" cy="646331"/>
          </a:xfrm>
          <a:prstGeom prst="rect">
            <a:avLst/>
          </a:prstGeom>
          <a:noFill/>
        </p:spPr>
        <p:txBody>
          <a:bodyPr wrap="square" rtlCol="0">
            <a:spAutoFit/>
          </a:bodyPr>
          <a:lstStyle/>
          <a:p>
            <a:r>
              <a:rPr lang="en-US" sz="3600" dirty="0" smtClean="0">
                <a:solidFill>
                  <a:srgbClr val="7030A0"/>
                </a:solidFill>
              </a:rPr>
              <a:t>So, in the twisted </a:t>
            </a:r>
            <a:r>
              <a:rPr lang="en-US" sz="3600" smtClean="0">
                <a:solidFill>
                  <a:srgbClr val="7030A0"/>
                </a:solidFill>
              </a:rPr>
              <a:t>sector, g </a:t>
            </a:r>
            <a:r>
              <a:rPr lang="en-US" sz="3600" dirty="0" smtClean="0">
                <a:solidFill>
                  <a:srgbClr val="7030A0"/>
                </a:solidFill>
              </a:rPr>
              <a:t>is actually order four!</a:t>
            </a:r>
            <a:endParaRPr lang="en-US" sz="3600" dirty="0">
              <a:solidFill>
                <a:srgbClr val="7030A0"/>
              </a:solidFill>
            </a:endParaRPr>
          </a:p>
        </p:txBody>
      </p:sp>
      <p:sp>
        <p:nvSpPr>
          <p:cNvPr id="2" name="Slide Number Placeholder 1"/>
          <p:cNvSpPr>
            <a:spLocks noGrp="1"/>
          </p:cNvSpPr>
          <p:nvPr>
            <p:ph type="sldNum" sz="quarter" idx="12"/>
          </p:nvPr>
        </p:nvSpPr>
        <p:spPr/>
        <p:txBody>
          <a:bodyPr/>
          <a:lstStyle/>
          <a:p>
            <a:fld id="{CD9D29B0-BEC8-4D3C-8B11-487DD25536DB}" type="slidenum">
              <a:rPr lang="en-US" smtClean="0"/>
              <a:t>56</a:t>
            </a:fld>
            <a:endParaRPr lang="en-US"/>
          </a:p>
        </p:txBody>
      </p:sp>
    </p:spTree>
    <p:extLst>
      <p:ext uri="{BB962C8B-B14F-4D97-AF65-F5344CB8AC3E}">
        <p14:creationId xmlns:p14="http://schemas.microsoft.com/office/powerpoint/2010/main" val="191666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animBg="1"/>
      <p:bldP spid="24" grpId="0"/>
      <p:bldP spid="41" grpId="0"/>
      <p:bldP spid="4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316" y="1987474"/>
            <a:ext cx="8305800" cy="913070"/>
          </a:xfrm>
          <a:prstGeom prst="rect">
            <a:avLst/>
          </a:prstGeom>
          <a:noFill/>
        </p:spPr>
        <p:txBody>
          <a:bodyPr wrap="square" rtlCol="0">
            <a:spAutoFit/>
          </a:bodyPr>
          <a:lstStyle/>
          <a:p>
            <a:r>
              <a:rPr lang="en-US" sz="3200" dirty="0" smtClean="0">
                <a:solidFill>
                  <a:srgbClr val="FF0000"/>
                </a:solidFill>
              </a:rPr>
              <a:t> T-duality is a 180 degree rotation in SO(3)</a:t>
            </a:r>
            <a:r>
              <a:rPr lang="en-US" sz="3200" baseline="-25000" dirty="0" smtClean="0">
                <a:solidFill>
                  <a:srgbClr val="FF0000"/>
                </a:solidFill>
              </a:rPr>
              <a:t>R </a:t>
            </a:r>
            <a:r>
              <a:rPr lang="en-US" sz="3200" dirty="0" smtClean="0">
                <a:solidFill>
                  <a:srgbClr val="FF0000"/>
                </a:solidFill>
              </a:rPr>
              <a:t>   :</a:t>
            </a:r>
            <a:endParaRPr lang="en-US" sz="3200" b="0" baseline="-25000" dirty="0" smtClean="0">
              <a:solidFill>
                <a:srgbClr val="FF0000"/>
              </a:solidFill>
            </a:endParaRPr>
          </a:p>
          <a:p>
            <a:endParaRPr lang="en-US" sz="3200" baseline="-25000" dirty="0">
              <a:solidFill>
                <a:srgbClr val="FF0000"/>
              </a:solidFill>
            </a:endParaRPr>
          </a:p>
        </p:txBody>
      </p:sp>
      <p:sp>
        <p:nvSpPr>
          <p:cNvPr id="10" name="TextBox 9"/>
          <p:cNvSpPr txBox="1"/>
          <p:nvPr/>
        </p:nvSpPr>
        <p:spPr>
          <a:xfrm>
            <a:off x="381000" y="4152295"/>
            <a:ext cx="8305800" cy="1077218"/>
          </a:xfrm>
          <a:prstGeom prst="rect">
            <a:avLst/>
          </a:prstGeom>
          <a:noFill/>
        </p:spPr>
        <p:txBody>
          <a:bodyPr wrap="square" rtlCol="0">
            <a:spAutoFit/>
          </a:bodyPr>
          <a:lstStyle/>
          <a:p>
            <a:r>
              <a:rPr lang="en-US" sz="3200" dirty="0" smtClean="0">
                <a:solidFill>
                  <a:srgbClr val="7030A0"/>
                </a:solidFill>
              </a:rPr>
              <a:t>Therefore lifts to an order </a:t>
            </a:r>
            <a:r>
              <a:rPr lang="en-US" sz="3200" b="1" i="1" u="sng" dirty="0" smtClean="0">
                <a:solidFill>
                  <a:srgbClr val="7030A0"/>
                </a:solidFill>
              </a:rPr>
              <a:t>four</a:t>
            </a:r>
            <a:r>
              <a:rPr lang="en-US" sz="3200" dirty="0" smtClean="0">
                <a:solidFill>
                  <a:srgbClr val="7030A0"/>
                </a:solidFill>
              </a:rPr>
              <a:t> element in SU(2)</a:t>
            </a:r>
            <a:r>
              <a:rPr lang="en-US" sz="3200" baseline="-25000" dirty="0" smtClean="0">
                <a:solidFill>
                  <a:srgbClr val="7030A0"/>
                </a:solidFill>
              </a:rPr>
              <a:t>R</a:t>
            </a:r>
            <a:endParaRPr lang="en-US" sz="3200" baseline="-25000" dirty="0">
              <a:solidFill>
                <a:srgbClr val="7030A0"/>
              </a:solidFill>
            </a:endParaRPr>
          </a:p>
          <a:p>
            <a:r>
              <a:rPr lang="en-US" sz="3200" baseline="-25000" dirty="0">
                <a:solidFill>
                  <a:srgbClr val="7030A0"/>
                </a:solidFill>
              </a:rPr>
              <a:t> </a:t>
            </a:r>
            <a:r>
              <a:rPr lang="en-US" sz="3200" dirty="0" smtClean="0">
                <a:solidFill>
                  <a:srgbClr val="7030A0"/>
                </a:solidFill>
              </a:rPr>
              <a:t>  --  even in the untwisted sector! </a:t>
            </a:r>
            <a:endParaRPr lang="en-US" sz="3200" baseline="-25000" dirty="0">
              <a:solidFill>
                <a:srgbClr val="7030A0"/>
              </a:solidFill>
            </a:endParaRPr>
          </a:p>
        </p:txBody>
      </p:sp>
      <p:sp>
        <p:nvSpPr>
          <p:cNvPr id="11" name="TextBox 10"/>
          <p:cNvSpPr txBox="1"/>
          <p:nvPr/>
        </p:nvSpPr>
        <p:spPr>
          <a:xfrm>
            <a:off x="617316" y="5595876"/>
            <a:ext cx="8305800" cy="584775"/>
          </a:xfrm>
          <a:prstGeom prst="rect">
            <a:avLst/>
          </a:prstGeom>
          <a:noFill/>
        </p:spPr>
        <p:txBody>
          <a:bodyPr wrap="square" rtlCol="0">
            <a:spAutoFit/>
          </a:bodyPr>
          <a:lstStyle/>
          <a:p>
            <a:r>
              <a:rPr lang="en-US" sz="3200" dirty="0" smtClean="0">
                <a:solidFill>
                  <a:srgbClr val="00B050"/>
                </a:solidFill>
              </a:rPr>
              <a:t> Now the method of orbits gives a sensible Z</a:t>
            </a:r>
            <a:endParaRPr lang="en-US" sz="3200" baseline="-25000" dirty="0">
              <a:solidFill>
                <a:srgbClr val="00B050"/>
              </a:solidFill>
            </a:endParaRPr>
          </a:p>
        </p:txBody>
      </p:sp>
      <p:sp>
        <p:nvSpPr>
          <p:cNvPr id="3" name="Slide Number Placeholder 2"/>
          <p:cNvSpPr>
            <a:spLocks noGrp="1"/>
          </p:cNvSpPr>
          <p:nvPr>
            <p:ph type="sldNum" sz="quarter" idx="12"/>
          </p:nvPr>
        </p:nvSpPr>
        <p:spPr/>
        <p:txBody>
          <a:bodyPr/>
          <a:lstStyle/>
          <a:p>
            <a:fld id="{CD9D29B0-BEC8-4D3C-8B11-487DD25536DB}" type="slidenum">
              <a:rPr lang="en-US" smtClean="0"/>
              <a:t>57</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322162" y="198925"/>
                <a:ext cx="8575876" cy="1323439"/>
              </a:xfrm>
              <a:prstGeom prst="rect">
                <a:avLst/>
              </a:prstGeom>
              <a:noFill/>
            </p:spPr>
            <p:txBody>
              <a:bodyPr wrap="square" rtlCol="0">
                <a:spAutoFit/>
              </a:bodyPr>
              <a:lstStyle/>
              <a:p>
                <a:r>
                  <a:rPr lang="en-US" sz="4000" dirty="0" smtClean="0">
                    <a:solidFill>
                      <a:srgbClr val="0033CC"/>
                    </a:solidFill>
                  </a:rPr>
                  <a:t>Gaussian model at self-dual point has  </a:t>
                </a:r>
                <a14:m>
                  <m:oMath xmlns:m="http://schemas.openxmlformats.org/officeDocument/2006/math">
                    <m:r>
                      <a:rPr lang="en-US" sz="4000" b="0" i="0" smtClean="0">
                        <a:solidFill>
                          <a:srgbClr val="0033CC"/>
                        </a:solidFill>
                        <a:latin typeface="Cambria Math" charset="0"/>
                      </a:rPr>
                      <m:t>(</m:t>
                    </m:r>
                    <m:r>
                      <a:rPr lang="en-US" sz="4000" b="0" i="1" smtClean="0">
                        <a:solidFill>
                          <a:srgbClr val="0033CC"/>
                        </a:solidFill>
                        <a:latin typeface="Cambria Math" charset="0"/>
                      </a:rPr>
                      <m:t>𝑆𝑈</m:t>
                    </m:r>
                    <m:sSub>
                      <m:sSubPr>
                        <m:ctrlPr>
                          <a:rPr lang="en-US" sz="4000" b="0" i="1" smtClean="0">
                            <a:solidFill>
                              <a:srgbClr val="0033CC"/>
                            </a:solidFill>
                            <a:latin typeface="Cambria Math"/>
                          </a:rPr>
                        </m:ctrlPr>
                      </m:sSubPr>
                      <m:e>
                        <m:d>
                          <m:dPr>
                            <m:ctrlPr>
                              <a:rPr lang="en-US" sz="4000" b="0" i="1" smtClean="0">
                                <a:solidFill>
                                  <a:srgbClr val="0033CC"/>
                                </a:solidFill>
                                <a:latin typeface="Cambria Math"/>
                              </a:rPr>
                            </m:ctrlPr>
                          </m:dPr>
                          <m:e>
                            <m:r>
                              <a:rPr lang="en-US" sz="4000" b="0" i="1" smtClean="0">
                                <a:solidFill>
                                  <a:srgbClr val="0033CC"/>
                                </a:solidFill>
                                <a:latin typeface="Cambria Math" charset="0"/>
                              </a:rPr>
                              <m:t>2</m:t>
                            </m:r>
                          </m:e>
                        </m:d>
                      </m:e>
                      <m:sub>
                        <m:r>
                          <a:rPr lang="en-US" sz="4000" b="0" i="1" smtClean="0">
                            <a:solidFill>
                              <a:srgbClr val="0033CC"/>
                            </a:solidFill>
                            <a:latin typeface="Cambria Math" charset="0"/>
                          </a:rPr>
                          <m:t>𝐿</m:t>
                        </m:r>
                      </m:sub>
                    </m:sSub>
                    <m:r>
                      <a:rPr lang="en-US" sz="4000" b="0" i="1" smtClean="0">
                        <a:solidFill>
                          <a:srgbClr val="0033CC"/>
                        </a:solidFill>
                        <a:latin typeface="Cambria Math" charset="0"/>
                      </a:rPr>
                      <m:t>×</m:t>
                    </m:r>
                    <m:r>
                      <a:rPr lang="en-US" sz="4000" b="0" i="1" smtClean="0">
                        <a:solidFill>
                          <a:srgbClr val="0033CC"/>
                        </a:solidFill>
                        <a:latin typeface="Cambria Math" charset="0"/>
                      </a:rPr>
                      <m:t>𝑆</m:t>
                    </m:r>
                    <m:sSub>
                      <m:sSubPr>
                        <m:ctrlPr>
                          <a:rPr lang="en-US" sz="4000" b="0" i="1" smtClean="0">
                            <a:solidFill>
                              <a:srgbClr val="0033CC"/>
                            </a:solidFill>
                            <a:latin typeface="Cambria Math"/>
                          </a:rPr>
                        </m:ctrlPr>
                      </m:sSubPr>
                      <m:e>
                        <m:r>
                          <a:rPr lang="en-US" sz="4000" b="0" i="1" smtClean="0">
                            <a:solidFill>
                              <a:srgbClr val="0033CC"/>
                            </a:solidFill>
                            <a:latin typeface="Cambria Math" charset="0"/>
                          </a:rPr>
                          <m:t>𝑈</m:t>
                        </m:r>
                        <m:r>
                          <a:rPr lang="en-US" sz="4000" b="0" i="1" smtClean="0">
                            <a:solidFill>
                              <a:srgbClr val="0033CC"/>
                            </a:solidFill>
                            <a:latin typeface="Cambria Math" charset="0"/>
                          </a:rPr>
                          <m:t>(2)</m:t>
                        </m:r>
                      </m:e>
                      <m:sub>
                        <m:r>
                          <a:rPr lang="en-US" sz="4000" b="0" i="1" smtClean="0">
                            <a:solidFill>
                              <a:srgbClr val="0033CC"/>
                            </a:solidFill>
                            <a:latin typeface="Cambria Math" charset="0"/>
                          </a:rPr>
                          <m:t>𝑅</m:t>
                        </m:r>
                      </m:sub>
                    </m:sSub>
                    <m:r>
                      <a:rPr lang="en-US" sz="4000" b="0" i="1" smtClean="0">
                        <a:solidFill>
                          <a:srgbClr val="0033CC"/>
                        </a:solidFill>
                        <a:latin typeface="Cambria Math" charset="0"/>
                      </a:rPr>
                      <m:t>)/</m:t>
                    </m:r>
                    <m:sSub>
                      <m:sSubPr>
                        <m:ctrlPr>
                          <a:rPr lang="en-US" sz="4000" b="0" i="1" smtClean="0">
                            <a:solidFill>
                              <a:srgbClr val="0033CC"/>
                            </a:solidFill>
                            <a:latin typeface="Cambria Math"/>
                          </a:rPr>
                        </m:ctrlPr>
                      </m:sSubPr>
                      <m:e>
                        <m:r>
                          <a:rPr lang="en-US" sz="4000" b="0" i="1" smtClean="0">
                            <a:solidFill>
                              <a:srgbClr val="0033CC"/>
                            </a:solidFill>
                            <a:latin typeface="Cambria Math" charset="0"/>
                          </a:rPr>
                          <m:t>ℤ</m:t>
                        </m:r>
                      </m:e>
                      <m:sub>
                        <m:r>
                          <a:rPr lang="en-US" sz="4000" b="0" i="1" smtClean="0">
                            <a:solidFill>
                              <a:srgbClr val="0033CC"/>
                            </a:solidFill>
                            <a:latin typeface="Cambria Math" charset="0"/>
                          </a:rPr>
                          <m:t>2</m:t>
                        </m:r>
                      </m:sub>
                    </m:sSub>
                  </m:oMath>
                </a14:m>
                <a:r>
                  <a:rPr lang="en-US" sz="4000" dirty="0" smtClean="0">
                    <a:solidFill>
                      <a:srgbClr val="0033CC"/>
                    </a:solidFill>
                  </a:rPr>
                  <a:t> symmetry. </a:t>
                </a:r>
                <a:endParaRPr lang="en-US" sz="4000" dirty="0">
                  <a:solidFill>
                    <a:srgbClr val="0033CC"/>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22162" y="198925"/>
                <a:ext cx="8575876" cy="1323439"/>
              </a:xfrm>
              <a:prstGeom prst="rect">
                <a:avLst/>
              </a:prstGeom>
              <a:blipFill rotWithShape="0">
                <a:blip r:embed="rId2"/>
                <a:stretch>
                  <a:fillRect l="-2559" t="-8295" b="-18894"/>
                </a:stretch>
              </a:blipFill>
            </p:spPr>
            <p:txBody>
              <a:bodyPr/>
              <a:lstStyle/>
              <a:p>
                <a:r>
                  <a:rPr lang="en-US">
                    <a:noFill/>
                  </a:rPr>
                  <a:t> </a:t>
                </a:r>
              </a:p>
            </p:txBody>
          </p:sp>
        </mc:Fallback>
      </mc:AlternateContent>
      <p:pic>
        <p:nvPicPr>
          <p:cNvPr id="9" name="Picture 8"/>
          <p:cNvPicPr>
            <a:picLocks noChangeAspect="1"/>
          </p:cNvPicPr>
          <p:nvPr/>
        </p:nvPicPr>
        <p:blipFill>
          <a:blip r:embed="rId3"/>
          <a:stretch>
            <a:fillRect/>
          </a:stretch>
        </p:blipFill>
        <p:spPr>
          <a:xfrm>
            <a:off x="1905000" y="3075902"/>
            <a:ext cx="4826000" cy="444500"/>
          </a:xfrm>
          <a:prstGeom prst="rect">
            <a:avLst/>
          </a:prstGeom>
        </p:spPr>
      </p:pic>
    </p:spTree>
    <p:extLst>
      <p:ext uri="{BB962C8B-B14F-4D97-AF65-F5344CB8AC3E}">
        <p14:creationId xmlns:p14="http://schemas.microsoft.com/office/powerpoint/2010/main" val="115799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4324"/>
            <a:ext cx="8229600" cy="1143000"/>
          </a:xfrm>
        </p:spPr>
        <p:txBody>
          <a:bodyPr>
            <a:normAutofit/>
          </a:bodyPr>
          <a:lstStyle/>
          <a:p>
            <a:r>
              <a:rPr lang="en-US" dirty="0" smtClean="0"/>
              <a:t>Re-Interpreting The NSV Condition </a:t>
            </a:r>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24186" y="860011"/>
                <a:ext cx="9231630" cy="1569660"/>
              </a:xfrm>
              <a:prstGeom prst="rect">
                <a:avLst/>
              </a:prstGeom>
              <a:noFill/>
            </p:spPr>
            <p:txBody>
              <a:bodyPr wrap="square" rtlCol="0">
                <a:spAutoFit/>
              </a:bodyPr>
              <a:lstStyle/>
              <a:p>
                <a:r>
                  <a:rPr lang="en-US" sz="3200" dirty="0" smtClean="0">
                    <a:solidFill>
                      <a:srgbClr val="FF0000"/>
                    </a:solidFill>
                  </a:rPr>
                  <a:t>The NSV condition is not a true consistency condition: It means the group acting on the CFT is really  </a:t>
                </a:r>
                <a14:m>
                  <m:oMath xmlns:m="http://schemas.openxmlformats.org/officeDocument/2006/math">
                    <m:sSub>
                      <m:sSubPr>
                        <m:ctrlPr>
                          <a:rPr lang="en-US" sz="3200" b="0" i="1" smtClean="0">
                            <a:solidFill>
                              <a:srgbClr val="FF0000"/>
                            </a:solidFill>
                            <a:latin typeface="Cambria Math"/>
                          </a:rPr>
                        </m:ctrlPr>
                      </m:sSubPr>
                      <m:e>
                        <m:r>
                          <a:rPr lang="en-US" sz="3200" b="0" i="1" smtClean="0">
                            <a:solidFill>
                              <a:srgbClr val="FF0000"/>
                            </a:solidFill>
                            <a:latin typeface="Cambria Math" charset="0"/>
                          </a:rPr>
                          <m:t>ℤ</m:t>
                        </m:r>
                      </m:e>
                      <m:sub>
                        <m:r>
                          <a:rPr lang="en-US" sz="3200" b="0" i="1" smtClean="0">
                            <a:solidFill>
                              <a:srgbClr val="FF0000"/>
                            </a:solidFill>
                            <a:latin typeface="Cambria Math" charset="0"/>
                          </a:rPr>
                          <m:t>4</m:t>
                        </m:r>
                      </m:sub>
                    </m:sSub>
                  </m:oMath>
                </a14:m>
                <a:endParaRPr lang="en-US" sz="3200" b="0" dirty="0" smtClean="0">
                  <a:solidFill>
                    <a:srgbClr val="FF0000"/>
                  </a:solidFill>
                </a:endParaRPr>
              </a:p>
              <a:p>
                <a:endParaRPr lang="en-US" sz="32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4186" y="860011"/>
                <a:ext cx="9231630" cy="1569660"/>
              </a:xfrm>
              <a:prstGeom prst="rect">
                <a:avLst/>
              </a:prstGeom>
              <a:blipFill rotWithShape="0">
                <a:blip r:embed="rId3"/>
                <a:stretch>
                  <a:fillRect l="-1717" t="-5039" r="-859"/>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CD9D29B0-BEC8-4D3C-8B11-487DD25536DB}" type="slidenum">
              <a:rPr lang="en-US" smtClean="0"/>
              <a:t>58</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106101" y="3520598"/>
                <a:ext cx="8991600" cy="1815882"/>
              </a:xfrm>
              <a:prstGeom prst="rect">
                <a:avLst/>
              </a:prstGeom>
              <a:noFill/>
            </p:spPr>
            <p:txBody>
              <a:bodyPr wrap="square" rtlCol="0">
                <a:spAutoFit/>
              </a:bodyPr>
              <a:lstStyle/>
              <a:p>
                <a:r>
                  <a:rPr lang="en-US" sz="2800" dirty="0" smtClean="0">
                    <a:solidFill>
                      <a:srgbClr val="0033CC"/>
                    </a:solidFill>
                  </a:rPr>
                  <a:t>You can also show this by constructing proper </a:t>
                </a:r>
                <a:r>
                  <a:rPr lang="en-US" sz="2800" dirty="0" err="1" smtClean="0">
                    <a:solidFill>
                      <a:srgbClr val="0033CC"/>
                    </a:solidFill>
                  </a:rPr>
                  <a:t>cocycles</a:t>
                </a:r>
                <a:r>
                  <a:rPr lang="en-US" sz="2800" dirty="0" smtClean="0">
                    <a:solidFill>
                      <a:srgbClr val="0033CC"/>
                    </a:solidFill>
                  </a:rPr>
                  <a:t> for the vertex operators needed for a consistent OPE:  The lifted action of the </a:t>
                </a:r>
                <a14:m>
                  <m:oMath xmlns:m="http://schemas.openxmlformats.org/officeDocument/2006/math">
                    <m:sSub>
                      <m:sSubPr>
                        <m:ctrlPr>
                          <a:rPr lang="en-US" sz="2800" b="0" i="1" smtClean="0">
                            <a:solidFill>
                              <a:srgbClr val="0033CC"/>
                            </a:solidFill>
                            <a:latin typeface="Cambria Math"/>
                          </a:rPr>
                        </m:ctrlPr>
                      </m:sSubPr>
                      <m:e>
                        <m:r>
                          <a:rPr lang="en-US" sz="2800" b="0" i="1" smtClean="0">
                            <a:solidFill>
                              <a:srgbClr val="0033CC"/>
                            </a:solidFill>
                            <a:latin typeface="Cambria Math" charset="0"/>
                          </a:rPr>
                          <m:t>ℤ</m:t>
                        </m:r>
                      </m:e>
                      <m:sub>
                        <m:r>
                          <a:rPr lang="en-US" sz="2800" b="0" i="1" smtClean="0">
                            <a:solidFill>
                              <a:srgbClr val="0033CC"/>
                            </a:solidFill>
                            <a:latin typeface="Cambria Math" charset="0"/>
                          </a:rPr>
                          <m:t>2</m:t>
                        </m:r>
                      </m:sub>
                    </m:sSub>
                  </m:oMath>
                </a14:m>
                <a:r>
                  <a:rPr lang="en-US" sz="2800" dirty="0" smtClean="0">
                    <a:solidFill>
                      <a:srgbClr val="0033CC"/>
                    </a:solidFill>
                  </a:rPr>
                  <a:t>  </a:t>
                </a:r>
                <a:r>
                  <a:rPr lang="en-US" sz="2800" dirty="0" err="1" smtClean="0">
                    <a:solidFill>
                      <a:srgbClr val="0033CC"/>
                    </a:solidFill>
                  </a:rPr>
                  <a:t>automorphism</a:t>
                </a:r>
                <a:r>
                  <a:rPr lang="en-US" sz="2800" dirty="0" smtClean="0">
                    <a:solidFill>
                      <a:srgbClr val="0033CC"/>
                    </a:solidFill>
                  </a:rPr>
                  <a:t> of the </a:t>
                </a:r>
                <a:r>
                  <a:rPr lang="en-US" sz="2800" dirty="0" err="1" smtClean="0">
                    <a:solidFill>
                      <a:srgbClr val="0033CC"/>
                    </a:solidFill>
                  </a:rPr>
                  <a:t>Narain</a:t>
                </a:r>
                <a:r>
                  <a:rPr lang="en-US" sz="2800" dirty="0" smtClean="0">
                    <a:solidFill>
                      <a:srgbClr val="0033CC"/>
                    </a:solidFill>
                  </a:rPr>
                  <a:t> lattice lifts to an </a:t>
                </a:r>
                <a:r>
                  <a:rPr lang="en-US" sz="2800" i="1" u="sng" dirty="0" smtClean="0">
                    <a:solidFill>
                      <a:srgbClr val="0033CC"/>
                    </a:solidFill>
                  </a:rPr>
                  <a:t>order four</a:t>
                </a:r>
                <a:r>
                  <a:rPr lang="en-US" sz="2800" dirty="0" smtClean="0">
                    <a:solidFill>
                      <a:srgbClr val="0033CC"/>
                    </a:solidFill>
                  </a:rPr>
                  <a:t> </a:t>
                </a:r>
                <a:r>
                  <a:rPr lang="en-US" sz="2800" dirty="0" err="1" smtClean="0">
                    <a:solidFill>
                      <a:srgbClr val="0033CC"/>
                    </a:solidFill>
                  </a:rPr>
                  <a:t>automorphism</a:t>
                </a:r>
                <a:r>
                  <a:rPr lang="en-US" sz="2800" dirty="0" smtClean="0">
                    <a:solidFill>
                      <a:srgbClr val="0033CC"/>
                    </a:solidFill>
                  </a:rPr>
                  <a:t> of the CFT. </a:t>
                </a:r>
                <a:endParaRPr lang="en-US" sz="2800" dirty="0">
                  <a:solidFill>
                    <a:srgbClr val="0033CC"/>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06101" y="3520598"/>
                <a:ext cx="8991600" cy="1815882"/>
              </a:xfrm>
              <a:prstGeom prst="rect">
                <a:avLst/>
              </a:prstGeom>
              <a:blipFill rotWithShape="0">
                <a:blip r:embed="rId4"/>
                <a:stretch>
                  <a:fillRect l="-1356" t="-3367" r="-1153" b="-9091"/>
                </a:stretch>
              </a:blipFill>
            </p:spPr>
            <p:txBody>
              <a:bodyPr/>
              <a:lstStyle/>
              <a:p>
                <a:r>
                  <a:rPr lang="en-US">
                    <a:noFill/>
                  </a:rPr>
                  <a:t> </a:t>
                </a:r>
              </a:p>
            </p:txBody>
          </p:sp>
        </mc:Fallback>
      </mc:AlternateContent>
      <p:sp>
        <p:nvSpPr>
          <p:cNvPr id="11" name="TextBox 10"/>
          <p:cNvSpPr txBox="1"/>
          <p:nvPr/>
        </p:nvSpPr>
        <p:spPr>
          <a:xfrm>
            <a:off x="106101" y="5499612"/>
            <a:ext cx="9067800" cy="1384995"/>
          </a:xfrm>
          <a:prstGeom prst="rect">
            <a:avLst/>
          </a:prstGeom>
          <a:noFill/>
        </p:spPr>
        <p:txBody>
          <a:bodyPr wrap="square" rtlCol="0">
            <a:spAutoFit/>
          </a:bodyPr>
          <a:lstStyle/>
          <a:p>
            <a:r>
              <a:rPr lang="en-US" sz="2800" dirty="0" smtClean="0">
                <a:solidFill>
                  <a:srgbClr val="7030A0"/>
                </a:solidFill>
              </a:rPr>
              <a:t>We are exploring generalizations of this to other </a:t>
            </a:r>
            <a:r>
              <a:rPr lang="en-US" sz="2800" dirty="0" err="1" smtClean="0">
                <a:solidFill>
                  <a:srgbClr val="7030A0"/>
                </a:solidFill>
              </a:rPr>
              <a:t>orbifolds</a:t>
            </a:r>
            <a:r>
              <a:rPr lang="en-US" sz="2800" dirty="0" smtClean="0">
                <a:solidFill>
                  <a:srgbClr val="7030A0"/>
                </a:solidFill>
              </a:rPr>
              <a:t> of toroidal compactifications, together with an interpretation in terms of </a:t>
            </a:r>
            <a:r>
              <a:rPr lang="en-US" sz="2800" dirty="0" err="1" smtClean="0">
                <a:solidFill>
                  <a:srgbClr val="7030A0"/>
                </a:solidFill>
              </a:rPr>
              <a:t>Chern</a:t>
            </a:r>
            <a:r>
              <a:rPr lang="en-US" sz="2800" dirty="0" smtClean="0">
                <a:solidFill>
                  <a:srgbClr val="7030A0"/>
                </a:solidFill>
              </a:rPr>
              <a:t>-Simons theory. </a:t>
            </a:r>
            <a:endParaRPr lang="en-US" sz="2800" dirty="0">
              <a:solidFill>
                <a:srgbClr val="7030A0"/>
              </a:solidFill>
            </a:endParaRPr>
          </a:p>
        </p:txBody>
      </p:sp>
      <p:grpSp>
        <p:nvGrpSpPr>
          <p:cNvPr id="8" name="Group 7"/>
          <p:cNvGrpSpPr/>
          <p:nvPr/>
        </p:nvGrpSpPr>
        <p:grpSpPr>
          <a:xfrm>
            <a:off x="238245" y="2086513"/>
            <a:ext cx="8898038" cy="1219200"/>
            <a:chOff x="161081" y="5396563"/>
            <a:chExt cx="8898038" cy="1219200"/>
          </a:xfrm>
        </p:grpSpPr>
        <p:sp>
          <p:nvSpPr>
            <p:cNvPr id="10" name="Rectangle 9"/>
            <p:cNvSpPr/>
            <p:nvPr/>
          </p:nvSpPr>
          <p:spPr>
            <a:xfrm>
              <a:off x="180372" y="5396563"/>
              <a:ext cx="8610600" cy="1219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p:cNvSpPr txBox="1"/>
                <p:nvPr/>
              </p:nvSpPr>
              <p:spPr>
                <a:xfrm>
                  <a:off x="161081" y="5529110"/>
                  <a:ext cx="8898038" cy="954107"/>
                </a:xfrm>
                <a:prstGeom prst="rect">
                  <a:avLst/>
                </a:prstGeom>
                <a:noFill/>
              </p:spPr>
              <p:txBody>
                <a:bodyPr wrap="square" rtlCol="0">
                  <a:spAutoFit/>
                </a:bodyPr>
                <a:lstStyle/>
                <a:p>
                  <a:r>
                    <a:rPr lang="en-US" sz="2800" dirty="0" smtClean="0">
                      <a:solidFill>
                        <a:srgbClr val="FFFF00"/>
                      </a:solidFill>
                    </a:rPr>
                    <a:t>Conclusion: You can </a:t>
                  </a:r>
                  <a:r>
                    <a:rPr lang="en-US" sz="2800" dirty="0" err="1" smtClean="0">
                      <a:solidFill>
                        <a:srgbClr val="FFFF00"/>
                      </a:solidFill>
                    </a:rPr>
                    <a:t>orbifold</a:t>
                  </a:r>
                  <a:r>
                    <a:rPr lang="en-US" sz="2800" dirty="0" smtClean="0">
                      <a:solidFill>
                        <a:srgbClr val="FFFF00"/>
                      </a:solidFill>
                    </a:rPr>
                    <a:t> by simultaneous T-duality </a:t>
                  </a:r>
                </a:p>
                <a:p>
                  <a:r>
                    <a:rPr lang="en-US" sz="2800" dirty="0" smtClean="0">
                      <a:solidFill>
                        <a:srgbClr val="FFFF00"/>
                      </a:solidFill>
                    </a:rPr>
                    <a:t>of N copies of the Gaussian model for any </a:t>
                  </a:r>
                  <a14:m>
                    <m:oMath xmlns:m="http://schemas.openxmlformats.org/officeDocument/2006/math">
                      <m:r>
                        <a:rPr lang="en-US" sz="2800" b="0" i="1" smtClean="0">
                          <a:solidFill>
                            <a:srgbClr val="FFFF00"/>
                          </a:solidFill>
                          <a:latin typeface="Cambria Math" charset="0"/>
                        </a:rPr>
                        <m:t>𝑁</m:t>
                      </m:r>
                      <m:r>
                        <a:rPr lang="en-US" sz="2800" b="0" i="1" smtClean="0">
                          <a:solidFill>
                            <a:srgbClr val="FFFF00"/>
                          </a:solidFill>
                          <a:latin typeface="Cambria Math" charset="0"/>
                        </a:rPr>
                        <m:t>=0 </m:t>
                      </m:r>
                      <m:r>
                        <a:rPr lang="en-US" sz="2800" b="0" i="1" smtClean="0">
                          <a:solidFill>
                            <a:srgbClr val="FFFF00"/>
                          </a:solidFill>
                          <a:latin typeface="Cambria Math" charset="0"/>
                        </a:rPr>
                        <m:t>𝑚𝑜𝑑</m:t>
                      </m:r>
                      <m:r>
                        <a:rPr lang="en-US" sz="2800" b="0" i="1" smtClean="0">
                          <a:solidFill>
                            <a:srgbClr val="FFFF00"/>
                          </a:solidFill>
                          <a:latin typeface="Cambria Math" charset="0"/>
                        </a:rPr>
                        <m:t> 4</m:t>
                      </m:r>
                    </m:oMath>
                  </a14:m>
                  <a:endParaRPr lang="en-US" sz="2800" dirty="0">
                    <a:solidFill>
                      <a:srgbClr val="FFFF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61081" y="5529110"/>
                  <a:ext cx="8898038" cy="954107"/>
                </a:xfrm>
                <a:prstGeom prst="rect">
                  <a:avLst/>
                </a:prstGeom>
                <a:blipFill rotWithShape="0">
                  <a:blip r:embed="rId5"/>
                  <a:stretch>
                    <a:fillRect l="-1370" t="-5732" b="-17197"/>
                  </a:stretch>
                </a:blipFill>
              </p:spPr>
              <p:txBody>
                <a:bodyPr/>
                <a:lstStyle/>
                <a:p>
                  <a:r>
                    <a:rPr lang="en-US">
                      <a:noFill/>
                    </a:rPr>
                    <a:t> </a:t>
                  </a:r>
                </a:p>
              </p:txBody>
            </p:sp>
          </mc:Fallback>
        </mc:AlternateContent>
      </p:grpSp>
    </p:spTree>
    <p:extLst>
      <p:ext uri="{BB962C8B-B14F-4D97-AF65-F5344CB8AC3E}">
        <p14:creationId xmlns:p14="http://schemas.microsoft.com/office/powerpoint/2010/main" val="197330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53" y="0"/>
            <a:ext cx="8229600" cy="1143000"/>
          </a:xfrm>
        </p:spPr>
        <p:txBody>
          <a:bodyPr>
            <a:normAutofit/>
          </a:bodyPr>
          <a:lstStyle/>
          <a:p>
            <a:r>
              <a:rPr lang="en-US" sz="6600" dirty="0" smtClean="0"/>
              <a:t>Part III </a:t>
            </a:r>
            <a:endParaRPr lang="en-US" sz="6600" dirty="0"/>
          </a:p>
        </p:txBody>
      </p:sp>
      <p:sp>
        <p:nvSpPr>
          <p:cNvPr id="7" name="TextBox 6"/>
          <p:cNvSpPr txBox="1"/>
          <p:nvPr/>
        </p:nvSpPr>
        <p:spPr>
          <a:xfrm>
            <a:off x="779253" y="5715000"/>
            <a:ext cx="7848600" cy="1015663"/>
          </a:xfrm>
          <a:prstGeom prst="rect">
            <a:avLst/>
          </a:prstGeom>
          <a:noFill/>
        </p:spPr>
        <p:txBody>
          <a:bodyPr wrap="square" rtlCol="0">
            <a:spAutoFit/>
          </a:bodyPr>
          <a:lstStyle/>
          <a:p>
            <a:r>
              <a:rPr lang="en-US" sz="2000" dirty="0" smtClean="0">
                <a:solidFill>
                  <a:srgbClr val="0033CC"/>
                </a:solidFill>
              </a:rPr>
              <a:t>G. Moore, </a:t>
            </a:r>
          </a:p>
          <a:p>
            <a:r>
              <a:rPr lang="en-US" sz="2000" dirty="0" smtClean="0">
                <a:solidFill>
                  <a:srgbClr val="0033CC"/>
                </a:solidFill>
              </a:rPr>
              <a:t>``Computation Of Some </a:t>
            </a:r>
            <a:r>
              <a:rPr lang="en-US" sz="2000" dirty="0" err="1" smtClean="0">
                <a:solidFill>
                  <a:srgbClr val="0033CC"/>
                </a:solidFill>
              </a:rPr>
              <a:t>Zamolodchikov</a:t>
            </a:r>
            <a:r>
              <a:rPr lang="en-US" sz="2000" dirty="0" smtClean="0">
                <a:solidFill>
                  <a:srgbClr val="0033CC"/>
                </a:solidFill>
              </a:rPr>
              <a:t> Volumes, With An Application,’’  arXiv:1508.05612</a:t>
            </a:r>
            <a:endParaRPr lang="en-US" sz="2000" dirty="0">
              <a:solidFill>
                <a:srgbClr val="0033CC"/>
              </a:solidFill>
            </a:endParaRPr>
          </a:p>
        </p:txBody>
      </p:sp>
      <p:sp>
        <p:nvSpPr>
          <p:cNvPr id="8" name="Title 1"/>
          <p:cNvSpPr txBox="1">
            <a:spLocks/>
          </p:cNvSpPr>
          <p:nvPr/>
        </p:nvSpPr>
        <p:spPr>
          <a:xfrm>
            <a:off x="398253" y="18288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t>Holography &amp; </a:t>
            </a:r>
            <a:r>
              <a:rPr lang="en-US" sz="5400" dirty="0" err="1" smtClean="0"/>
              <a:t>Zamolochikov</a:t>
            </a:r>
            <a:r>
              <a:rPr lang="en-US" sz="5400" dirty="0" smtClean="0"/>
              <a:t> Volumes Of Moduli Spaces of </a:t>
            </a:r>
            <a:r>
              <a:rPr lang="en-US" sz="5400" dirty="0" err="1" smtClean="0"/>
              <a:t>Calabi-Yau</a:t>
            </a:r>
            <a:r>
              <a:rPr lang="en-US" sz="5400" dirty="0" smtClean="0"/>
              <a:t> Manifolds</a:t>
            </a:r>
            <a:endParaRPr lang="en-US" sz="5400" dirty="0"/>
          </a:p>
        </p:txBody>
      </p:sp>
      <p:sp>
        <p:nvSpPr>
          <p:cNvPr id="6" name="TextBox 5"/>
          <p:cNvSpPr txBox="1"/>
          <p:nvPr/>
        </p:nvSpPr>
        <p:spPr>
          <a:xfrm>
            <a:off x="779253" y="4267200"/>
            <a:ext cx="7848600" cy="707886"/>
          </a:xfrm>
          <a:prstGeom prst="rect">
            <a:avLst/>
          </a:prstGeom>
          <a:noFill/>
        </p:spPr>
        <p:txBody>
          <a:bodyPr wrap="square" rtlCol="0">
            <a:spAutoFit/>
          </a:bodyPr>
          <a:lstStyle/>
          <a:p>
            <a:r>
              <a:rPr lang="en-US" sz="2000" dirty="0" smtClean="0">
                <a:solidFill>
                  <a:srgbClr val="0033CC"/>
                </a:solidFill>
              </a:rPr>
              <a:t>N. Benjamin, M. Cheng, S. </a:t>
            </a:r>
            <a:r>
              <a:rPr lang="en-US" sz="2000" dirty="0" err="1" smtClean="0">
                <a:solidFill>
                  <a:srgbClr val="0033CC"/>
                </a:solidFill>
              </a:rPr>
              <a:t>Kachru</a:t>
            </a:r>
            <a:r>
              <a:rPr lang="en-US" sz="2000" dirty="0" smtClean="0">
                <a:solidFill>
                  <a:srgbClr val="0033CC"/>
                </a:solidFill>
              </a:rPr>
              <a:t>, G. Moore, and N. Paquette,  </a:t>
            </a:r>
          </a:p>
          <a:p>
            <a:r>
              <a:rPr lang="en-US" sz="2000" dirty="0" smtClean="0">
                <a:solidFill>
                  <a:srgbClr val="0033CC"/>
                </a:solidFill>
              </a:rPr>
              <a:t>``Elliptic Genera and 3d Gravity,’’  arXiv:1503.04800</a:t>
            </a:r>
            <a:endParaRPr lang="en-US" sz="2000" dirty="0">
              <a:solidFill>
                <a:srgbClr val="0033CC"/>
              </a:solidFill>
            </a:endParaRPr>
          </a:p>
        </p:txBody>
      </p:sp>
    </p:spTree>
    <p:extLst>
      <p:ext uri="{BB962C8B-B14F-4D97-AF65-F5344CB8AC3E}">
        <p14:creationId xmlns:p14="http://schemas.microsoft.com/office/powerpoint/2010/main" val="2117302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12"/>
            <a:ext cx="8229600" cy="1143000"/>
          </a:xfrm>
        </p:spPr>
        <p:txBody>
          <a:bodyPr/>
          <a:lstStyle/>
          <a:p>
            <a:r>
              <a:rPr lang="en-US" dirty="0" smtClean="0"/>
              <a:t>Philosophy</a:t>
            </a:r>
            <a:endParaRPr lang="en-US" dirty="0"/>
          </a:p>
        </p:txBody>
      </p:sp>
      <p:sp>
        <p:nvSpPr>
          <p:cNvPr id="3" name="TextBox 2"/>
          <p:cNvSpPr txBox="1"/>
          <p:nvPr/>
        </p:nvSpPr>
        <p:spPr>
          <a:xfrm>
            <a:off x="1028699" y="783207"/>
            <a:ext cx="7086600" cy="584775"/>
          </a:xfrm>
          <a:prstGeom prst="rect">
            <a:avLst/>
          </a:prstGeom>
          <a:noFill/>
        </p:spPr>
        <p:txBody>
          <a:bodyPr wrap="square" rtlCol="0">
            <a:spAutoFit/>
          </a:bodyPr>
          <a:lstStyle/>
          <a:p>
            <a:r>
              <a:rPr lang="en-US" sz="3200" dirty="0" smtClean="0">
                <a:solidFill>
                  <a:srgbClr val="0033CC"/>
                </a:solidFill>
              </a:rPr>
              <a:t>We can divide physicists into two classes: </a:t>
            </a:r>
            <a:endParaRPr lang="en-US" sz="3200" dirty="0">
              <a:solidFill>
                <a:srgbClr val="0033CC"/>
              </a:solidFill>
            </a:endParaRPr>
          </a:p>
        </p:txBody>
      </p:sp>
      <p:sp>
        <p:nvSpPr>
          <p:cNvPr id="4" name="TextBox 3"/>
          <p:cNvSpPr txBox="1"/>
          <p:nvPr/>
        </p:nvSpPr>
        <p:spPr>
          <a:xfrm>
            <a:off x="158187" y="1374616"/>
            <a:ext cx="8985813" cy="523220"/>
          </a:xfrm>
          <a:prstGeom prst="rect">
            <a:avLst/>
          </a:prstGeom>
          <a:noFill/>
        </p:spPr>
        <p:txBody>
          <a:bodyPr wrap="square" rtlCol="0">
            <a:spAutoFit/>
          </a:bodyPr>
          <a:lstStyle/>
          <a:p>
            <a:r>
              <a:rPr lang="en-US" sz="2800" dirty="0" smtClean="0">
                <a:solidFill>
                  <a:srgbClr val="FF0000"/>
                </a:solidFill>
              </a:rPr>
              <a:t>Our world is a random choice drawn from a huge ensemble: </a:t>
            </a:r>
            <a:endParaRPr lang="en-US" sz="2800" dirty="0">
              <a:solidFill>
                <a:srgbClr val="FF0000"/>
              </a:solidFill>
            </a:endParaRPr>
          </a:p>
        </p:txBody>
      </p:sp>
      <p:pic>
        <p:nvPicPr>
          <p:cNvPr id="8" name="Picture 7"/>
          <p:cNvPicPr>
            <a:picLocks noChangeAspect="1"/>
          </p:cNvPicPr>
          <p:nvPr/>
        </p:nvPicPr>
        <p:blipFill>
          <a:blip r:embed="rId2"/>
          <a:stretch>
            <a:fillRect/>
          </a:stretch>
        </p:blipFill>
        <p:spPr>
          <a:xfrm>
            <a:off x="158187" y="2137185"/>
            <a:ext cx="2910328" cy="2182746"/>
          </a:xfrm>
          <a:prstGeom prst="rect">
            <a:avLst/>
          </a:prstGeom>
        </p:spPr>
      </p:pic>
      <p:pic>
        <p:nvPicPr>
          <p:cNvPr id="13" name="Picture 12"/>
          <p:cNvPicPr>
            <a:picLocks noChangeAspect="1"/>
          </p:cNvPicPr>
          <p:nvPr/>
        </p:nvPicPr>
        <p:blipFill>
          <a:blip r:embed="rId3"/>
          <a:stretch>
            <a:fillRect/>
          </a:stretch>
        </p:blipFill>
        <p:spPr>
          <a:xfrm>
            <a:off x="5105400" y="1926207"/>
            <a:ext cx="3219551" cy="2182746"/>
          </a:xfrm>
          <a:prstGeom prst="rect">
            <a:avLst/>
          </a:prstGeom>
        </p:spPr>
      </p:pic>
      <p:pic>
        <p:nvPicPr>
          <p:cNvPr id="15" name="Picture 14"/>
          <p:cNvPicPr>
            <a:picLocks noChangeAspect="1"/>
          </p:cNvPicPr>
          <p:nvPr/>
        </p:nvPicPr>
        <p:blipFill>
          <a:blip r:embed="rId4"/>
          <a:stretch>
            <a:fillRect/>
          </a:stretch>
        </p:blipFill>
        <p:spPr>
          <a:xfrm>
            <a:off x="42927" y="4831755"/>
            <a:ext cx="2701660" cy="2026245"/>
          </a:xfrm>
          <a:prstGeom prst="rect">
            <a:avLst/>
          </a:prstGeom>
        </p:spPr>
      </p:pic>
      <p:pic>
        <p:nvPicPr>
          <p:cNvPr id="16" name="Picture 15"/>
          <p:cNvPicPr>
            <a:picLocks noChangeAspect="1"/>
          </p:cNvPicPr>
          <p:nvPr/>
        </p:nvPicPr>
        <p:blipFill>
          <a:blip r:embed="rId5"/>
          <a:stretch>
            <a:fillRect/>
          </a:stretch>
        </p:blipFill>
        <p:spPr>
          <a:xfrm>
            <a:off x="6082527" y="4817287"/>
            <a:ext cx="2032772" cy="2040713"/>
          </a:xfrm>
          <a:prstGeom prst="rect">
            <a:avLst/>
          </a:prstGeom>
        </p:spPr>
      </p:pic>
      <p:pic>
        <p:nvPicPr>
          <p:cNvPr id="17" name="Picture 16"/>
          <p:cNvPicPr>
            <a:picLocks noChangeAspect="1"/>
          </p:cNvPicPr>
          <p:nvPr/>
        </p:nvPicPr>
        <p:blipFill>
          <a:blip r:embed="rId6"/>
          <a:stretch>
            <a:fillRect/>
          </a:stretch>
        </p:blipFill>
        <p:spPr>
          <a:xfrm>
            <a:off x="3429000" y="4404415"/>
            <a:ext cx="2125316" cy="2125316"/>
          </a:xfrm>
          <a:prstGeom prst="rect">
            <a:avLst/>
          </a:prstGeom>
        </p:spPr>
      </p:pic>
      <p:cxnSp>
        <p:nvCxnSpPr>
          <p:cNvPr id="19" name="Straight Arrow Connector 18"/>
          <p:cNvCxnSpPr/>
          <p:nvPr/>
        </p:nvCxnSpPr>
        <p:spPr>
          <a:xfrm flipV="1">
            <a:off x="5132975" y="3507067"/>
            <a:ext cx="1105754" cy="1310220"/>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318329" y="5596313"/>
            <a:ext cx="1780584" cy="700343"/>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2561405" y="3874561"/>
            <a:ext cx="1215411" cy="1018184"/>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340109" y="5633489"/>
            <a:ext cx="1239832" cy="663167"/>
          </a:xfrm>
          <a:prstGeom prst="straightConnector1">
            <a:avLst/>
          </a:prstGeom>
          <a:ln w="762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76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3082400"/>
            <a:ext cx="8839200" cy="646331"/>
          </a:xfrm>
          <a:prstGeom prst="rect">
            <a:avLst/>
          </a:prstGeom>
          <a:noFill/>
        </p:spPr>
        <p:txBody>
          <a:bodyPr wrap="square" rtlCol="0">
            <a:spAutoFit/>
          </a:bodyPr>
          <a:lstStyle/>
          <a:p>
            <a:r>
              <a:rPr lang="en-US" sz="3600" dirty="0" err="1">
                <a:solidFill>
                  <a:srgbClr val="FF0000"/>
                </a:solidFill>
              </a:rPr>
              <a:t>H</a:t>
            </a:r>
            <a:r>
              <a:rPr lang="en-US" sz="3600" dirty="0" err="1" smtClean="0">
                <a:solidFill>
                  <a:srgbClr val="FF0000"/>
                </a:solidFill>
              </a:rPr>
              <a:t>olographically</a:t>
            </a:r>
            <a:r>
              <a:rPr lang="en-US" sz="3600" dirty="0" smtClean="0">
                <a:solidFill>
                  <a:srgbClr val="FF0000"/>
                </a:solidFill>
              </a:rPr>
              <a:t> dual to IIB strings on  </a:t>
            </a:r>
            <a:endParaRPr lang="en-US" sz="3600" dirty="0">
              <a:solidFill>
                <a:srgbClr val="FF0000"/>
              </a:solidFill>
            </a:endParaRPr>
          </a:p>
        </p:txBody>
      </p:sp>
      <p:sp>
        <p:nvSpPr>
          <p:cNvPr id="6" name="Title 5"/>
          <p:cNvSpPr>
            <a:spLocks noGrp="1"/>
          </p:cNvSpPr>
          <p:nvPr>
            <p:ph type="title"/>
          </p:nvPr>
        </p:nvSpPr>
        <p:spPr>
          <a:xfrm>
            <a:off x="304800" y="7219"/>
            <a:ext cx="8229600" cy="1143000"/>
          </a:xfrm>
        </p:spPr>
        <p:txBody>
          <a:bodyPr/>
          <a:lstStyle/>
          <a:p>
            <a:r>
              <a:rPr lang="en-US" dirty="0" smtClean="0"/>
              <a:t>AdS3/CFT2 </a:t>
            </a:r>
            <a:endParaRPr lang="en-US" dirty="0"/>
          </a:p>
        </p:txBody>
      </p:sp>
      <p:sp>
        <p:nvSpPr>
          <p:cNvPr id="9" name="TextBox 8"/>
          <p:cNvSpPr txBox="1"/>
          <p:nvPr/>
        </p:nvSpPr>
        <p:spPr>
          <a:xfrm>
            <a:off x="839165" y="2219047"/>
            <a:ext cx="8839200" cy="646331"/>
          </a:xfrm>
          <a:prstGeom prst="rect">
            <a:avLst/>
          </a:prstGeom>
          <a:noFill/>
        </p:spPr>
        <p:txBody>
          <a:bodyPr wrap="square" rtlCol="0">
            <a:spAutoFit/>
          </a:bodyPr>
          <a:lstStyle/>
          <a:p>
            <a:r>
              <a:rPr lang="en-US" sz="3600" dirty="0" smtClean="0">
                <a:solidFill>
                  <a:srgbClr val="7030A0"/>
                </a:solidFill>
              </a:rPr>
              <a:t>The large M limit of these CFT’s exist: </a:t>
            </a:r>
            <a:endParaRPr lang="en-US" sz="3600" dirty="0">
              <a:solidFill>
                <a:srgbClr val="7030A0"/>
              </a:solidFill>
            </a:endParaRPr>
          </a:p>
        </p:txBody>
      </p:sp>
      <p:sp>
        <p:nvSpPr>
          <p:cNvPr id="10" name="TextBox 9"/>
          <p:cNvSpPr txBox="1"/>
          <p:nvPr/>
        </p:nvSpPr>
        <p:spPr>
          <a:xfrm>
            <a:off x="457200" y="4751918"/>
            <a:ext cx="8458200" cy="1077218"/>
          </a:xfrm>
          <a:prstGeom prst="rect">
            <a:avLst/>
          </a:prstGeom>
          <a:noFill/>
        </p:spPr>
        <p:txBody>
          <a:bodyPr wrap="square" rtlCol="0">
            <a:spAutoFit/>
          </a:bodyPr>
          <a:lstStyle/>
          <a:p>
            <a:r>
              <a:rPr lang="en-US" sz="3200" dirty="0" smtClean="0">
                <a:solidFill>
                  <a:srgbClr val="7030A0"/>
                </a:solidFill>
              </a:rPr>
              <a:t>(Gives one route to application of </a:t>
            </a:r>
            <a:r>
              <a:rPr lang="en-US" sz="3200" dirty="0" err="1" smtClean="0">
                <a:solidFill>
                  <a:srgbClr val="7030A0"/>
                </a:solidFill>
              </a:rPr>
              <a:t>Rademacher</a:t>
            </a:r>
            <a:r>
              <a:rPr lang="en-US" sz="3200" dirty="0" smtClean="0">
                <a:solidFill>
                  <a:srgbClr val="7030A0"/>
                </a:solidFill>
              </a:rPr>
              <a:t> series and mock modular forms to string theory.)</a:t>
            </a:r>
            <a:endParaRPr lang="en-US" sz="3200" dirty="0">
              <a:solidFill>
                <a:srgbClr val="7030A0"/>
              </a:solidFill>
            </a:endParaRPr>
          </a:p>
        </p:txBody>
      </p:sp>
      <mc:AlternateContent xmlns:mc="http://schemas.openxmlformats.org/markup-compatibility/2006" xmlns:a14="http://schemas.microsoft.com/office/drawing/2010/main">
        <mc:Choice Requires="a14">
          <p:sp>
            <p:nvSpPr>
              <p:cNvPr id="7" name="TextBox 6"/>
              <p:cNvSpPr txBox="1"/>
              <p:nvPr/>
            </p:nvSpPr>
            <p:spPr>
              <a:xfrm>
                <a:off x="1828800" y="1405728"/>
                <a:ext cx="47244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0033CC"/>
                              </a:solidFill>
                              <a:latin typeface="Cambria Math"/>
                            </a:rPr>
                          </m:ctrlPr>
                        </m:sSubPr>
                        <m:e>
                          <m:r>
                            <a:rPr lang="en-US" sz="3600" b="0" i="1" smtClean="0">
                              <a:solidFill>
                                <a:srgbClr val="0033CC"/>
                              </a:solidFill>
                              <a:latin typeface="Cambria Math" charset="0"/>
                            </a:rPr>
                            <m:t>𝒞</m:t>
                          </m:r>
                        </m:e>
                        <m:sub>
                          <m:r>
                            <a:rPr lang="en-US" sz="3600" b="0" i="1" smtClean="0">
                              <a:solidFill>
                                <a:srgbClr val="0033CC"/>
                              </a:solidFill>
                              <a:latin typeface="Cambria Math" charset="0"/>
                            </a:rPr>
                            <m:t>𝑀</m:t>
                          </m:r>
                        </m:sub>
                      </m:sSub>
                      <m:r>
                        <a:rPr lang="en-US" sz="3600" b="0" i="1" smtClean="0">
                          <a:solidFill>
                            <a:srgbClr val="0033CC"/>
                          </a:solidFill>
                          <a:latin typeface="Cambria Math" charset="0"/>
                        </a:rPr>
                        <m:t>=</m:t>
                      </m:r>
                      <m:r>
                        <a:rPr lang="en-US" sz="3600" b="0" i="1" smtClean="0">
                          <a:solidFill>
                            <a:srgbClr val="0033CC"/>
                          </a:solidFill>
                          <a:latin typeface="Cambria Math" charset="0"/>
                        </a:rPr>
                        <m:t>𝑆𝑦</m:t>
                      </m:r>
                      <m:sSup>
                        <m:sSupPr>
                          <m:ctrlPr>
                            <a:rPr lang="en-US" sz="3600" b="0" i="1" smtClean="0">
                              <a:solidFill>
                                <a:srgbClr val="0033CC"/>
                              </a:solidFill>
                              <a:latin typeface="Cambria Math"/>
                            </a:rPr>
                          </m:ctrlPr>
                        </m:sSupPr>
                        <m:e>
                          <m:r>
                            <a:rPr lang="en-US" sz="3600" b="0" i="1" smtClean="0">
                              <a:solidFill>
                                <a:srgbClr val="0033CC"/>
                              </a:solidFill>
                              <a:latin typeface="Cambria Math" charset="0"/>
                            </a:rPr>
                            <m:t>𝑚</m:t>
                          </m:r>
                        </m:e>
                        <m:sup>
                          <m:r>
                            <a:rPr lang="en-US" sz="3600" b="0" i="1" smtClean="0">
                              <a:solidFill>
                                <a:srgbClr val="0033CC"/>
                              </a:solidFill>
                              <a:latin typeface="Cambria Math" charset="0"/>
                            </a:rPr>
                            <m:t>𝑀</m:t>
                          </m:r>
                        </m:sup>
                      </m:sSup>
                      <m:r>
                        <a:rPr lang="en-US" sz="3600" b="0" i="1" smtClean="0">
                          <a:solidFill>
                            <a:srgbClr val="0033CC"/>
                          </a:solidFill>
                          <a:latin typeface="Cambria Math" charset="0"/>
                        </a:rPr>
                        <m:t>(</m:t>
                      </m:r>
                      <m:r>
                        <a:rPr lang="en-US" sz="3600" b="0" i="1" smtClean="0">
                          <a:solidFill>
                            <a:srgbClr val="0033CC"/>
                          </a:solidFill>
                          <a:latin typeface="Cambria Math" charset="0"/>
                        </a:rPr>
                        <m:t>𝐾</m:t>
                      </m:r>
                      <m:r>
                        <a:rPr lang="en-US" sz="3600" b="0" i="1" smtClean="0">
                          <a:solidFill>
                            <a:srgbClr val="0033CC"/>
                          </a:solidFill>
                          <a:latin typeface="Cambria Math" charset="0"/>
                        </a:rPr>
                        <m:t>3)</m:t>
                      </m:r>
                    </m:oMath>
                  </m:oMathPara>
                </a14:m>
                <a:endParaRPr lang="en-US" sz="3600" dirty="0">
                  <a:solidFill>
                    <a:srgbClr val="0033CC"/>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828800" y="1405728"/>
                <a:ext cx="4724400" cy="64633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2628900" y="3854350"/>
                <a:ext cx="35814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charset="0"/>
                        </a:rPr>
                        <m:t>𝐴𝑑</m:t>
                      </m:r>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𝑆</m:t>
                          </m:r>
                        </m:e>
                        <m:sub>
                          <m:r>
                            <a:rPr lang="en-US" sz="3600" b="0" i="1" smtClean="0">
                              <a:solidFill>
                                <a:srgbClr val="FF0000"/>
                              </a:solidFill>
                              <a:latin typeface="Cambria Math" charset="0"/>
                            </a:rPr>
                            <m:t>3</m:t>
                          </m:r>
                        </m:sub>
                      </m:sSub>
                      <m:r>
                        <a:rPr lang="en-US" sz="3600" b="0" i="1" smtClean="0">
                          <a:solidFill>
                            <a:srgbClr val="FF0000"/>
                          </a:solidFill>
                          <a:latin typeface="Cambria Math" charset="0"/>
                        </a:rPr>
                        <m:t>×</m:t>
                      </m:r>
                      <m:sSup>
                        <m:sSupPr>
                          <m:ctrlPr>
                            <a:rPr lang="en-US" sz="3600" b="0" i="1" smtClean="0">
                              <a:solidFill>
                                <a:srgbClr val="FF0000"/>
                              </a:solidFill>
                              <a:latin typeface="Cambria Math"/>
                            </a:rPr>
                          </m:ctrlPr>
                        </m:sSupPr>
                        <m:e>
                          <m:r>
                            <a:rPr lang="en-US" sz="3600" b="0" i="1" smtClean="0">
                              <a:solidFill>
                                <a:srgbClr val="FF0000"/>
                              </a:solidFill>
                              <a:latin typeface="Cambria Math" charset="0"/>
                            </a:rPr>
                            <m:t>𝑆</m:t>
                          </m:r>
                        </m:e>
                        <m:sup>
                          <m:r>
                            <a:rPr lang="en-US" sz="3600" b="0" i="1" smtClean="0">
                              <a:solidFill>
                                <a:srgbClr val="FF0000"/>
                              </a:solidFill>
                              <a:latin typeface="Cambria Math" charset="0"/>
                            </a:rPr>
                            <m:t>3</m:t>
                          </m:r>
                        </m:sup>
                      </m:sSup>
                      <m:r>
                        <a:rPr lang="en-US" sz="3600" b="0" i="1" smtClean="0">
                          <a:solidFill>
                            <a:srgbClr val="FF0000"/>
                          </a:solidFill>
                          <a:latin typeface="Cambria Math" charset="0"/>
                        </a:rPr>
                        <m:t>×</m:t>
                      </m:r>
                      <m:r>
                        <a:rPr lang="en-US" sz="3600" b="0" i="1" smtClean="0">
                          <a:solidFill>
                            <a:srgbClr val="FF0000"/>
                          </a:solidFill>
                          <a:latin typeface="Cambria Math" charset="0"/>
                        </a:rPr>
                        <m:t>𝐾</m:t>
                      </m:r>
                      <m:r>
                        <a:rPr lang="en-US" sz="3600" b="0" i="1" smtClean="0">
                          <a:solidFill>
                            <a:srgbClr val="FF0000"/>
                          </a:solidFill>
                          <a:latin typeface="Cambria Math" charset="0"/>
                        </a:rPr>
                        <m:t>3</m:t>
                      </m:r>
                    </m:oMath>
                  </m:oMathPara>
                </a14:m>
                <a:endParaRPr lang="en-US" sz="36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628900" y="3854350"/>
                <a:ext cx="3581400" cy="646331"/>
              </a:xfrm>
              <a:prstGeom prst="rect">
                <a:avLst/>
              </a:prstGeom>
              <a:blipFill rotWithShape="0">
                <a:blip r:embed="rId3"/>
                <a:stretch>
                  <a:fillRect/>
                </a:stretch>
              </a:blipFill>
            </p:spPr>
            <p:txBody>
              <a:bodyPr/>
              <a:lstStyle/>
              <a:p>
                <a:r>
                  <a:rPr lang="en-US">
                    <a:noFill/>
                  </a:rPr>
                  <a:t> </a:t>
                </a:r>
              </a:p>
            </p:txBody>
          </p:sp>
        </mc:Fallback>
      </mc:AlternateContent>
      <p:sp>
        <p:nvSpPr>
          <p:cNvPr id="3" name="TextBox 2"/>
          <p:cNvSpPr txBox="1"/>
          <p:nvPr/>
        </p:nvSpPr>
        <p:spPr>
          <a:xfrm>
            <a:off x="990600" y="6037769"/>
            <a:ext cx="7391400" cy="367608"/>
          </a:xfrm>
          <a:prstGeom prst="rect">
            <a:avLst/>
          </a:prstGeom>
          <a:noFill/>
        </p:spPr>
        <p:txBody>
          <a:bodyPr wrap="square" rtlCol="0">
            <a:spAutoFit/>
          </a:bodyPr>
          <a:lstStyle/>
          <a:p>
            <a:r>
              <a:rPr lang="en-US" dirty="0" smtClean="0"/>
              <a:t>[</a:t>
            </a:r>
            <a:r>
              <a:rPr lang="en-US" dirty="0" err="1" smtClean="0"/>
              <a:t>Dijkgraaf</a:t>
            </a:r>
            <a:r>
              <a:rPr lang="en-US" dirty="0" smtClean="0"/>
              <a:t>, Moore, Maldacena, </a:t>
            </a:r>
            <a:r>
              <a:rPr lang="en-US" dirty="0" err="1" smtClean="0"/>
              <a:t>Verlinde</a:t>
            </a:r>
            <a:r>
              <a:rPr lang="en-US" dirty="0"/>
              <a:t> </a:t>
            </a:r>
            <a:r>
              <a:rPr lang="en-US" dirty="0" smtClean="0"/>
              <a:t>2000; </a:t>
            </a:r>
            <a:r>
              <a:rPr lang="en-US" dirty="0" err="1" smtClean="0"/>
              <a:t>Manschot</a:t>
            </a:r>
            <a:r>
              <a:rPr lang="en-US" dirty="0" smtClean="0"/>
              <a:t> &amp; Moore 2007</a:t>
            </a:r>
            <a:r>
              <a:rPr lang="en-US" dirty="0"/>
              <a:t>]</a:t>
            </a:r>
          </a:p>
        </p:txBody>
      </p:sp>
    </p:spTree>
    <p:extLst>
      <p:ext uri="{BB962C8B-B14F-4D97-AF65-F5344CB8AC3E}">
        <p14:creationId xmlns:p14="http://schemas.microsoft.com/office/powerpoint/2010/main" val="8109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7" grpId="0"/>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915400" cy="584775"/>
          </a:xfrm>
          <a:prstGeom prst="rect">
            <a:avLst/>
          </a:prstGeom>
          <a:noFill/>
        </p:spPr>
        <p:txBody>
          <a:bodyPr wrap="square" rtlCol="0">
            <a:spAutoFit/>
          </a:bodyPr>
          <a:lstStyle/>
          <a:p>
            <a:r>
              <a:rPr lang="en-US" sz="3200" dirty="0" smtClean="0">
                <a:solidFill>
                  <a:srgbClr val="FF0000"/>
                </a:solidFill>
              </a:rPr>
              <a:t>Some recent activity has centered on question: </a:t>
            </a:r>
            <a:endParaRPr lang="en-US" sz="3200" dirty="0">
              <a:solidFill>
                <a:srgbClr val="FF0000"/>
              </a:solidFill>
            </a:endParaRPr>
          </a:p>
        </p:txBody>
      </p:sp>
      <p:sp>
        <p:nvSpPr>
          <p:cNvPr id="5" name="TextBox 4"/>
          <p:cNvSpPr txBox="1"/>
          <p:nvPr/>
        </p:nvSpPr>
        <p:spPr>
          <a:xfrm>
            <a:off x="762000" y="3276600"/>
            <a:ext cx="8839200" cy="2062103"/>
          </a:xfrm>
          <a:prstGeom prst="rect">
            <a:avLst/>
          </a:prstGeom>
          <a:noFill/>
        </p:spPr>
        <p:txBody>
          <a:bodyPr wrap="square" rtlCol="0">
            <a:spAutoFit/>
          </a:bodyPr>
          <a:lstStyle/>
          <a:p>
            <a:r>
              <a:rPr lang="en-US" sz="3200" dirty="0">
                <a:solidFill>
                  <a:srgbClr val="7030A0"/>
                </a:solidFill>
              </a:rPr>
              <a:t>P</a:t>
            </a:r>
            <a:r>
              <a:rPr lang="en-US" sz="3200" dirty="0" smtClean="0">
                <a:solidFill>
                  <a:srgbClr val="7030A0"/>
                </a:solidFill>
              </a:rPr>
              <a:t>ut necessary conditions (e.g. existence of a </a:t>
            </a:r>
          </a:p>
          <a:p>
            <a:r>
              <a:rPr lang="en-US" sz="3200" dirty="0" smtClean="0">
                <a:solidFill>
                  <a:srgbClr val="7030A0"/>
                </a:solidFill>
              </a:rPr>
              <a:t>Hawking-Page phase transition) on partition functions Z(</a:t>
            </a:r>
            <a:r>
              <a:rPr lang="en-US" sz="3200" dirty="0" smtClean="0">
                <a:solidFill>
                  <a:srgbClr val="7030A0"/>
                </a:solidFill>
                <a:latin typeface="Brush Script MT" panose="03060802040406070304" pitchFamily="66" charset="0"/>
              </a:rPr>
              <a:t>C</a:t>
            </a:r>
            <a:r>
              <a:rPr lang="en-US" sz="3200" baseline="-25000" dirty="0" smtClean="0">
                <a:solidFill>
                  <a:srgbClr val="7030A0"/>
                </a:solidFill>
              </a:rPr>
              <a:t>M</a:t>
            </a:r>
            <a:r>
              <a:rPr lang="en-US" sz="3200" dirty="0" smtClean="0">
                <a:solidFill>
                  <a:srgbClr val="7030A0"/>
                </a:solidFill>
              </a:rPr>
              <a:t>) for a holographic dual of an appropriate type to exist. </a:t>
            </a:r>
            <a:endParaRPr lang="en-US" sz="3200" dirty="0">
              <a:solidFill>
                <a:srgbClr val="7030A0"/>
              </a:solidFill>
            </a:endParaRPr>
          </a:p>
        </p:txBody>
      </p:sp>
      <p:sp>
        <p:nvSpPr>
          <p:cNvPr id="6" name="TextBox 5"/>
          <p:cNvSpPr txBox="1"/>
          <p:nvPr/>
        </p:nvSpPr>
        <p:spPr>
          <a:xfrm>
            <a:off x="445698" y="6036171"/>
            <a:ext cx="8686800" cy="400110"/>
          </a:xfrm>
          <a:prstGeom prst="rect">
            <a:avLst/>
          </a:prstGeom>
          <a:noFill/>
        </p:spPr>
        <p:txBody>
          <a:bodyPr wrap="square" rtlCol="0">
            <a:spAutoFit/>
          </a:bodyPr>
          <a:lstStyle/>
          <a:p>
            <a:r>
              <a:rPr lang="en-US" sz="2000" dirty="0" smtClean="0"/>
              <a:t>Keller; Hartman, Keller, </a:t>
            </a:r>
            <a:r>
              <a:rPr lang="en-US" sz="2000" dirty="0" err="1" smtClean="0"/>
              <a:t>Stoica</a:t>
            </a:r>
            <a:r>
              <a:rPr lang="en-US" sz="2000" dirty="0" smtClean="0"/>
              <a:t>; </a:t>
            </a:r>
            <a:r>
              <a:rPr lang="en-US" sz="2000" dirty="0" err="1" smtClean="0"/>
              <a:t>Haehl</a:t>
            </a:r>
            <a:r>
              <a:rPr lang="en-US" sz="2000" dirty="0" smtClean="0"/>
              <a:t>, </a:t>
            </a:r>
            <a:r>
              <a:rPr lang="en-US" sz="2000" dirty="0" err="1" smtClean="0"/>
              <a:t>Rangamani</a:t>
            </a:r>
            <a:r>
              <a:rPr lang="en-US" sz="2000" dirty="0" smtClean="0"/>
              <a:t>; Belin, Keller, Maloney; …. </a:t>
            </a:r>
            <a:endParaRPr lang="en-US" sz="2000" dirty="0"/>
          </a:p>
        </p:txBody>
      </p:sp>
      <p:sp>
        <p:nvSpPr>
          <p:cNvPr id="7" name="TextBox 6"/>
          <p:cNvSpPr txBox="1"/>
          <p:nvPr/>
        </p:nvSpPr>
        <p:spPr>
          <a:xfrm>
            <a:off x="228600" y="1524000"/>
            <a:ext cx="8610600" cy="1077218"/>
          </a:xfrm>
          <a:prstGeom prst="rect">
            <a:avLst/>
          </a:prstGeom>
          <a:noFill/>
        </p:spPr>
        <p:txBody>
          <a:bodyPr wrap="square" rtlCol="0">
            <a:spAutoFit/>
          </a:bodyPr>
          <a:lstStyle/>
          <a:p>
            <a:r>
              <a:rPr lang="en-US" sz="3200" dirty="0">
                <a:solidFill>
                  <a:srgbClr val="FF0000"/>
                </a:solidFill>
              </a:rPr>
              <a:t>``Do more general sequences  {</a:t>
            </a:r>
            <a:r>
              <a:rPr lang="en-US" sz="3200" dirty="0">
                <a:solidFill>
                  <a:srgbClr val="FF0000"/>
                </a:solidFill>
                <a:latin typeface="Brush Script MT" panose="03060802040406070304" pitchFamily="66" charset="0"/>
              </a:rPr>
              <a:t>C</a:t>
            </a:r>
            <a:r>
              <a:rPr lang="en-US" sz="3200" baseline="-25000" dirty="0">
                <a:solidFill>
                  <a:srgbClr val="FF0000"/>
                </a:solidFill>
              </a:rPr>
              <a:t>M</a:t>
            </a:r>
            <a:r>
              <a:rPr lang="en-US" sz="3200" dirty="0">
                <a:solidFill>
                  <a:srgbClr val="FF0000"/>
                </a:solidFill>
              </a:rPr>
              <a:t>}  have holographic </a:t>
            </a:r>
            <a:r>
              <a:rPr lang="en-US" sz="3200" dirty="0" smtClean="0">
                <a:solidFill>
                  <a:srgbClr val="FF0000"/>
                </a:solidFill>
              </a:rPr>
              <a:t>duals with </a:t>
            </a:r>
            <a:r>
              <a:rPr lang="en-US" sz="3200" dirty="0">
                <a:solidFill>
                  <a:srgbClr val="FF0000"/>
                </a:solidFill>
              </a:rPr>
              <a:t>weakly coupled </a:t>
            </a:r>
            <a:r>
              <a:rPr lang="en-US" sz="3200" dirty="0" smtClean="0">
                <a:solidFill>
                  <a:srgbClr val="FF0000"/>
                </a:solidFill>
              </a:rPr>
              <a:t>gravity? </a:t>
            </a:r>
            <a:r>
              <a:rPr lang="en-US" sz="3200" dirty="0">
                <a:solidFill>
                  <a:srgbClr val="FF0000"/>
                </a:solidFill>
              </a:rPr>
              <a:t>‘’</a:t>
            </a:r>
          </a:p>
        </p:txBody>
      </p:sp>
    </p:spTree>
    <p:extLst>
      <p:ext uri="{BB962C8B-B14F-4D97-AF65-F5344CB8AC3E}">
        <p14:creationId xmlns:p14="http://schemas.microsoft.com/office/powerpoint/2010/main" val="13757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95"/>
            <a:ext cx="8229600" cy="1143000"/>
          </a:xfrm>
        </p:spPr>
        <p:txBody>
          <a:bodyPr/>
          <a:lstStyle/>
          <a:p>
            <a:r>
              <a:rPr lang="en-US" dirty="0" err="1" smtClean="0"/>
              <a:t>Shamit’s</a:t>
            </a:r>
            <a:r>
              <a:rPr lang="en-US" dirty="0" smtClean="0"/>
              <a:t>  Question</a:t>
            </a:r>
            <a:endParaRPr lang="en-US" dirty="0"/>
          </a:p>
        </p:txBody>
      </p:sp>
      <p:sp>
        <p:nvSpPr>
          <p:cNvPr id="3" name="TextBox 2"/>
          <p:cNvSpPr txBox="1"/>
          <p:nvPr/>
        </p:nvSpPr>
        <p:spPr>
          <a:xfrm>
            <a:off x="152400" y="1295400"/>
            <a:ext cx="8991600" cy="1323439"/>
          </a:xfrm>
          <a:prstGeom prst="rect">
            <a:avLst/>
          </a:prstGeom>
          <a:noFill/>
        </p:spPr>
        <p:txBody>
          <a:bodyPr wrap="square" rtlCol="0">
            <a:spAutoFit/>
          </a:bodyPr>
          <a:lstStyle/>
          <a:p>
            <a:r>
              <a:rPr lang="en-US" sz="4000" dirty="0" smtClean="0">
                <a:solidFill>
                  <a:srgbClr val="0033CC"/>
                </a:solidFill>
              </a:rPr>
              <a:t>``How </a:t>
            </a:r>
            <a:r>
              <a:rPr lang="en-US" sz="4000" i="1" u="sng" dirty="0" smtClean="0">
                <a:solidFill>
                  <a:srgbClr val="0033CC"/>
                </a:solidFill>
              </a:rPr>
              <a:t>likely</a:t>
            </a:r>
            <a:r>
              <a:rPr lang="en-US" sz="4000" dirty="0" smtClean="0">
                <a:solidFill>
                  <a:srgbClr val="0033CC"/>
                </a:solidFill>
              </a:rPr>
              <a:t> is it for a sequence of CFT’s </a:t>
            </a:r>
          </a:p>
          <a:p>
            <a:r>
              <a:rPr lang="en-US" sz="4000" dirty="0" smtClean="0">
                <a:solidFill>
                  <a:srgbClr val="0033CC"/>
                </a:solidFill>
              </a:rPr>
              <a:t>{ </a:t>
            </a:r>
            <a:r>
              <a:rPr lang="en-US" sz="4000" dirty="0">
                <a:solidFill>
                  <a:srgbClr val="0033CC"/>
                </a:solidFill>
                <a:latin typeface="Brush Script MT" panose="03060802040406070304" pitchFamily="66" charset="0"/>
              </a:rPr>
              <a:t>C</a:t>
            </a:r>
            <a:r>
              <a:rPr lang="en-US" sz="4000" baseline="-25000" dirty="0">
                <a:solidFill>
                  <a:srgbClr val="0033CC"/>
                </a:solidFill>
              </a:rPr>
              <a:t>M</a:t>
            </a:r>
            <a:r>
              <a:rPr lang="en-US" sz="4000" dirty="0">
                <a:solidFill>
                  <a:srgbClr val="0033CC"/>
                </a:solidFill>
              </a:rPr>
              <a:t> </a:t>
            </a:r>
            <a:r>
              <a:rPr lang="en-US" sz="4000" dirty="0" smtClean="0">
                <a:solidFill>
                  <a:srgbClr val="0033CC"/>
                </a:solidFill>
              </a:rPr>
              <a:t>} to have this HP phase transition? ‘’  </a:t>
            </a:r>
            <a:endParaRPr lang="en-US" sz="4000" dirty="0">
              <a:solidFill>
                <a:srgbClr val="0033CC"/>
              </a:solidFill>
            </a:endParaRPr>
          </a:p>
        </p:txBody>
      </p:sp>
      <p:sp>
        <p:nvSpPr>
          <p:cNvPr id="4" name="TextBox 3"/>
          <p:cNvSpPr txBox="1"/>
          <p:nvPr/>
        </p:nvSpPr>
        <p:spPr>
          <a:xfrm>
            <a:off x="1257300" y="3048000"/>
            <a:ext cx="6781800" cy="1323439"/>
          </a:xfrm>
          <a:prstGeom prst="rect">
            <a:avLst/>
          </a:prstGeom>
          <a:noFill/>
        </p:spPr>
        <p:txBody>
          <a:bodyPr wrap="square" rtlCol="0">
            <a:spAutoFit/>
          </a:bodyPr>
          <a:lstStyle/>
          <a:p>
            <a:r>
              <a:rPr lang="en-US" sz="4000" dirty="0" smtClean="0">
                <a:solidFill>
                  <a:srgbClr val="FF0000"/>
                </a:solidFill>
              </a:rPr>
              <a:t>A complicated </a:t>
            </a:r>
            <a:r>
              <a:rPr lang="en-US" sz="4000" smtClean="0">
                <a:solidFill>
                  <a:srgbClr val="FF0000"/>
                </a:solidFill>
              </a:rPr>
              <a:t>question </a:t>
            </a:r>
          </a:p>
          <a:p>
            <a:r>
              <a:rPr lang="en-US" sz="4000" dirty="0" smtClean="0">
                <a:solidFill>
                  <a:srgbClr val="FF0000"/>
                </a:solidFill>
              </a:rPr>
              <a:t>and hard to make precise. </a:t>
            </a:r>
            <a:endParaRPr lang="en-US" sz="4000" dirty="0">
              <a:solidFill>
                <a:srgbClr val="FF0000"/>
              </a:solidFill>
            </a:endParaRPr>
          </a:p>
        </p:txBody>
      </p:sp>
      <p:sp>
        <p:nvSpPr>
          <p:cNvPr id="5" name="TextBox 4"/>
          <p:cNvSpPr txBox="1"/>
          <p:nvPr/>
        </p:nvSpPr>
        <p:spPr>
          <a:xfrm>
            <a:off x="457200" y="4800600"/>
            <a:ext cx="8991600" cy="1323439"/>
          </a:xfrm>
          <a:prstGeom prst="rect">
            <a:avLst/>
          </a:prstGeom>
          <a:noFill/>
        </p:spPr>
        <p:txBody>
          <a:bodyPr wrap="square" rtlCol="0">
            <a:spAutoFit/>
          </a:bodyPr>
          <a:lstStyle/>
          <a:p>
            <a:r>
              <a:rPr lang="en-US" sz="4000" dirty="0" smtClean="0">
                <a:solidFill>
                  <a:srgbClr val="C00000"/>
                </a:solidFill>
              </a:rPr>
              <a:t>There is a natural probability distribution on </a:t>
            </a:r>
            <a:r>
              <a:rPr lang="en-US" sz="4000" smtClean="0">
                <a:solidFill>
                  <a:srgbClr val="C00000"/>
                </a:solidFill>
              </a:rPr>
              <a:t>some ensembles of CFT’s.   </a:t>
            </a:r>
            <a:endParaRPr lang="en-US" sz="4000" dirty="0">
              <a:solidFill>
                <a:srgbClr val="C00000"/>
              </a:solidFill>
            </a:endParaRPr>
          </a:p>
        </p:txBody>
      </p:sp>
    </p:spTree>
    <p:extLst>
      <p:ext uri="{BB962C8B-B14F-4D97-AF65-F5344CB8AC3E}">
        <p14:creationId xmlns:p14="http://schemas.microsoft.com/office/powerpoint/2010/main" val="19380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16"/>
            <a:ext cx="8229600" cy="1143000"/>
          </a:xfrm>
        </p:spPr>
        <p:txBody>
          <a:bodyPr/>
          <a:lstStyle/>
          <a:p>
            <a:r>
              <a:rPr lang="en-US" dirty="0" err="1" smtClean="0"/>
              <a:t>Zamolodchikov</a:t>
            </a:r>
            <a:r>
              <a:rPr lang="en-US" dirty="0" smtClean="0"/>
              <a:t> Metric</a:t>
            </a:r>
            <a:endParaRPr lang="en-US" dirty="0"/>
          </a:p>
        </p:txBody>
      </p:sp>
      <p:sp>
        <p:nvSpPr>
          <p:cNvPr id="3" name="TextBox 2"/>
          <p:cNvSpPr txBox="1"/>
          <p:nvPr/>
        </p:nvSpPr>
        <p:spPr>
          <a:xfrm>
            <a:off x="0" y="1066800"/>
            <a:ext cx="9144000" cy="1569660"/>
          </a:xfrm>
          <a:prstGeom prst="rect">
            <a:avLst/>
          </a:prstGeom>
          <a:noFill/>
        </p:spPr>
        <p:txBody>
          <a:bodyPr wrap="square" rtlCol="0">
            <a:spAutoFit/>
          </a:bodyPr>
          <a:lstStyle/>
          <a:p>
            <a:r>
              <a:rPr lang="en-US" sz="3200" dirty="0" smtClean="0">
                <a:solidFill>
                  <a:srgbClr val="0033CC"/>
                </a:solidFill>
              </a:rPr>
              <a:t>Space of CFT’s is thought to have a topology. So we can speak of continuous families and connected components. </a:t>
            </a:r>
            <a:endParaRPr lang="en-US" sz="3200" dirty="0">
              <a:solidFill>
                <a:srgbClr val="0033CC"/>
              </a:solidFill>
            </a:endParaRPr>
          </a:p>
        </p:txBody>
      </p:sp>
      <p:sp>
        <p:nvSpPr>
          <p:cNvPr id="4" name="TextBox 3"/>
          <p:cNvSpPr txBox="1"/>
          <p:nvPr/>
        </p:nvSpPr>
        <p:spPr>
          <a:xfrm>
            <a:off x="304800" y="2667000"/>
            <a:ext cx="8229600" cy="1077218"/>
          </a:xfrm>
          <a:prstGeom prst="rect">
            <a:avLst/>
          </a:prstGeom>
          <a:noFill/>
        </p:spPr>
        <p:txBody>
          <a:bodyPr wrap="square" rtlCol="0">
            <a:spAutoFit/>
          </a:bodyPr>
          <a:lstStyle/>
          <a:p>
            <a:r>
              <a:rPr lang="en-US" sz="3200" dirty="0" smtClean="0">
                <a:solidFill>
                  <a:srgbClr val="C00000"/>
                </a:solidFill>
              </a:rPr>
              <a:t>At smooth points the space is thought to be a manifold and there is a canonical isomorphism: </a:t>
            </a:r>
          </a:p>
        </p:txBody>
      </p:sp>
      <p:pic>
        <p:nvPicPr>
          <p:cNvPr id="8" name="Picture 7"/>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295400" y="3953114"/>
            <a:ext cx="5851427" cy="502857"/>
          </a:xfrm>
          <a:prstGeom prst="rect">
            <a:avLst/>
          </a:prstGeom>
        </p:spPr>
      </p:pic>
      <p:pic>
        <p:nvPicPr>
          <p:cNvPr id="7" name="Picture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685800" y="4876800"/>
            <a:ext cx="2819400" cy="575599"/>
          </a:xfrm>
          <a:prstGeom prst="rect">
            <a:avLst/>
          </a:prstGeom>
        </p:spPr>
      </p:pic>
      <p:pic>
        <p:nvPicPr>
          <p:cNvPr id="10" name="Picture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114800" y="4876800"/>
            <a:ext cx="4419600" cy="519039"/>
          </a:xfrm>
          <a:prstGeom prst="rect">
            <a:avLst/>
          </a:prstGeom>
        </p:spPr>
      </p:pic>
      <p:pic>
        <p:nvPicPr>
          <p:cNvPr id="9" name="Picture 8"/>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066800" y="5791200"/>
            <a:ext cx="7021830" cy="792480"/>
          </a:xfrm>
          <a:prstGeom prst="rect">
            <a:avLst/>
          </a:prstGeom>
        </p:spPr>
      </p:pic>
    </p:spTree>
    <p:extLst>
      <p:ext uri="{BB962C8B-B14F-4D97-AF65-F5344CB8AC3E}">
        <p14:creationId xmlns:p14="http://schemas.microsoft.com/office/powerpoint/2010/main" val="691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1066800"/>
            <a:ext cx="6019800" cy="707886"/>
          </a:xfrm>
          <a:prstGeom prst="rect">
            <a:avLst/>
          </a:prstGeom>
          <a:noFill/>
        </p:spPr>
        <p:txBody>
          <a:bodyPr wrap="square" rtlCol="0">
            <a:spAutoFit/>
          </a:bodyPr>
          <a:lstStyle/>
          <a:p>
            <a:r>
              <a:rPr lang="en-US" sz="4000" i="1" u="sng" dirty="0" smtClean="0">
                <a:solidFill>
                  <a:srgbClr val="660066"/>
                </a:solidFill>
              </a:rPr>
              <a:t>Canonical</a:t>
            </a:r>
            <a:r>
              <a:rPr lang="en-US" sz="4000" dirty="0" smtClean="0">
                <a:solidFill>
                  <a:srgbClr val="660066"/>
                </a:solidFill>
              </a:rPr>
              <a:t> normalization</a:t>
            </a:r>
            <a:endParaRPr lang="en-US" sz="4000" dirty="0">
              <a:solidFill>
                <a:srgbClr val="660066"/>
              </a:solidFill>
            </a:endParaRPr>
          </a:p>
        </p:txBody>
      </p:sp>
      <p:sp>
        <p:nvSpPr>
          <p:cNvPr id="4" name="TextBox 3"/>
          <p:cNvSpPr txBox="1"/>
          <p:nvPr/>
        </p:nvSpPr>
        <p:spPr>
          <a:xfrm>
            <a:off x="31601" y="2209800"/>
            <a:ext cx="9144000" cy="1569660"/>
          </a:xfrm>
          <a:prstGeom prst="rect">
            <a:avLst/>
          </a:prstGeom>
          <a:noFill/>
        </p:spPr>
        <p:txBody>
          <a:bodyPr wrap="square" rtlCol="0">
            <a:spAutoFit/>
          </a:bodyPr>
          <a:lstStyle/>
          <a:p>
            <a:r>
              <a:rPr lang="en-US" sz="3200" dirty="0" smtClean="0">
                <a:solidFill>
                  <a:srgbClr val="0000FF"/>
                </a:solidFill>
              </a:rPr>
              <a:t>Moduli spaces arising in string </a:t>
            </a:r>
            <a:r>
              <a:rPr lang="en-US" sz="3200" dirty="0" err="1" smtClean="0">
                <a:solidFill>
                  <a:srgbClr val="0000FF"/>
                </a:solidFill>
              </a:rPr>
              <a:t>compactifications</a:t>
            </a:r>
            <a:r>
              <a:rPr lang="en-US" sz="3200" dirty="0" smtClean="0">
                <a:solidFill>
                  <a:srgbClr val="0000FF"/>
                </a:solidFill>
              </a:rPr>
              <a:t> and AdS3/CFT2  holography have </a:t>
            </a:r>
            <a:r>
              <a:rPr lang="en-US" sz="3200" i="1" u="sng" dirty="0" smtClean="0">
                <a:solidFill>
                  <a:srgbClr val="0000FF"/>
                </a:solidFill>
              </a:rPr>
              <a:t>finite</a:t>
            </a:r>
            <a:r>
              <a:rPr lang="en-US" sz="3200" dirty="0" smtClean="0">
                <a:solidFill>
                  <a:srgbClr val="0000FF"/>
                </a:solidFill>
              </a:rPr>
              <a:t> </a:t>
            </a:r>
            <a:r>
              <a:rPr lang="en-US" sz="3200" dirty="0" err="1" smtClean="0">
                <a:solidFill>
                  <a:srgbClr val="0000FF"/>
                </a:solidFill>
              </a:rPr>
              <a:t>Zamolodchikov</a:t>
            </a:r>
            <a:r>
              <a:rPr lang="en-US" sz="3200" dirty="0" smtClean="0">
                <a:solidFill>
                  <a:srgbClr val="0000FF"/>
                </a:solidFill>
              </a:rPr>
              <a:t> volumes! </a:t>
            </a:r>
            <a:endParaRPr lang="en-US" sz="3200" dirty="0">
              <a:solidFill>
                <a:srgbClr val="0000FF"/>
              </a:solidFill>
            </a:endParaRPr>
          </a:p>
        </p:txBody>
      </p:sp>
      <mc:AlternateContent xmlns:mc="http://schemas.openxmlformats.org/markup-compatibility/2006" xmlns:a14="http://schemas.microsoft.com/office/drawing/2010/main">
        <mc:Choice Requires="a14">
          <p:sp>
            <p:nvSpPr>
              <p:cNvPr id="5" name="TextBox 4"/>
              <p:cNvSpPr txBox="1"/>
              <p:nvPr/>
            </p:nvSpPr>
            <p:spPr>
              <a:xfrm>
                <a:off x="1016547" y="3970680"/>
                <a:ext cx="8001000" cy="646331"/>
              </a:xfrm>
              <a:prstGeom prst="rect">
                <a:avLst/>
              </a:prstGeom>
              <a:noFill/>
            </p:spPr>
            <p:txBody>
              <a:bodyPr wrap="square" rtlCol="0">
                <a:spAutoFit/>
              </a:bodyPr>
              <a:lstStyle/>
              <a:p>
                <a:r>
                  <a:rPr lang="en-US" sz="3600" dirty="0" smtClean="0">
                    <a:solidFill>
                      <a:srgbClr val="FF0000"/>
                    </a:solidFill>
                  </a:rPr>
                  <a:t>Moduli space of K3 </a:t>
                </a:r>
                <a14:m>
                  <m:oMath xmlns:m="http://schemas.openxmlformats.org/officeDocument/2006/math">
                    <m:r>
                      <a:rPr lang="en-US" sz="3600" b="0" i="1" smtClean="0">
                        <a:solidFill>
                          <a:srgbClr val="FF0000"/>
                        </a:solidFill>
                        <a:latin typeface="Cambria Math" charset="0"/>
                      </a:rPr>
                      <m:t>𝜎</m:t>
                    </m:r>
                  </m:oMath>
                </a14:m>
                <a:r>
                  <a:rPr lang="en-US" sz="3600" dirty="0" smtClean="0">
                    <a:solidFill>
                      <a:srgbClr val="FF0000"/>
                    </a:solidFill>
                  </a:rPr>
                  <a:t>-models: </a:t>
                </a:r>
                <a:endParaRPr lang="en-US" sz="36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016547" y="3970680"/>
                <a:ext cx="8001000" cy="646331"/>
              </a:xfrm>
              <a:prstGeom prst="rect">
                <a:avLst/>
              </a:prstGeom>
              <a:blipFill rotWithShape="0">
                <a:blip r:embed="rId3"/>
                <a:stretch>
                  <a:fillRect l="-2363" t="-14151" b="-34906"/>
                </a:stretch>
              </a:blipFill>
            </p:spPr>
            <p:txBody>
              <a:bodyPr/>
              <a:lstStyle/>
              <a:p>
                <a:r>
                  <a:rPr lang="en-US">
                    <a:noFill/>
                  </a:rPr>
                  <a:t> </a:t>
                </a:r>
              </a:p>
            </p:txBody>
          </p:sp>
        </mc:Fallback>
      </mc:AlternateContent>
      <p:pic>
        <p:nvPicPr>
          <p:cNvPr id="6" name="Picture 5"/>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28600" y="4953000"/>
            <a:ext cx="8770620" cy="55245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457200" y="6019836"/>
                <a:ext cx="9078766" cy="646331"/>
              </a:xfrm>
              <a:prstGeom prst="rect">
                <a:avLst/>
              </a:prstGeom>
              <a:noFill/>
            </p:spPr>
            <p:txBody>
              <a:bodyPr wrap="square" rtlCol="0">
                <a:spAutoFit/>
              </a:bodyPr>
              <a:lstStyle/>
              <a:p>
                <a:r>
                  <a:rPr lang="en-US" sz="3600" dirty="0" smtClean="0">
                    <a:solidFill>
                      <a:srgbClr val="008000"/>
                    </a:solidFill>
                  </a:rPr>
                  <a:t>Also for </a:t>
                </a:r>
                <a14:m>
                  <m:oMath xmlns:m="http://schemas.openxmlformats.org/officeDocument/2006/math">
                    <m:r>
                      <a:rPr lang="en-US" sz="3600" b="0" i="1" smtClean="0">
                        <a:solidFill>
                          <a:srgbClr val="008000"/>
                        </a:solidFill>
                        <a:latin typeface="Cambria Math" charset="0"/>
                      </a:rPr>
                      <m:t>𝑆𝑦</m:t>
                    </m:r>
                    <m:sSup>
                      <m:sSupPr>
                        <m:ctrlPr>
                          <a:rPr lang="en-US" sz="3600" b="0" i="1" smtClean="0">
                            <a:solidFill>
                              <a:srgbClr val="008000"/>
                            </a:solidFill>
                            <a:latin typeface="Cambria Math"/>
                          </a:rPr>
                        </m:ctrlPr>
                      </m:sSupPr>
                      <m:e>
                        <m:r>
                          <a:rPr lang="en-US" sz="3600" b="0" i="1" smtClean="0">
                            <a:solidFill>
                              <a:srgbClr val="008000"/>
                            </a:solidFill>
                            <a:latin typeface="Cambria Math" charset="0"/>
                          </a:rPr>
                          <m:t>𝑚</m:t>
                        </m:r>
                      </m:e>
                      <m:sup>
                        <m:r>
                          <a:rPr lang="en-US" sz="3600" b="0" i="1" smtClean="0">
                            <a:solidFill>
                              <a:srgbClr val="008000"/>
                            </a:solidFill>
                            <a:latin typeface="Cambria Math" charset="0"/>
                          </a:rPr>
                          <m:t>𝑚</m:t>
                        </m:r>
                      </m:sup>
                    </m:sSup>
                    <m:r>
                      <a:rPr lang="en-US" sz="3600" b="0" i="1" smtClean="0">
                        <a:solidFill>
                          <a:srgbClr val="008000"/>
                        </a:solidFill>
                        <a:latin typeface="Cambria Math" charset="0"/>
                      </a:rPr>
                      <m:t>(</m:t>
                    </m:r>
                    <m:r>
                      <a:rPr lang="en-US" sz="3600" b="0" i="1" smtClean="0">
                        <a:solidFill>
                          <a:srgbClr val="008000"/>
                        </a:solidFill>
                        <a:latin typeface="Cambria Math" charset="0"/>
                      </a:rPr>
                      <m:t>𝐾</m:t>
                    </m:r>
                    <m:r>
                      <a:rPr lang="en-US" sz="3600" b="0" i="1" smtClean="0">
                        <a:solidFill>
                          <a:srgbClr val="008000"/>
                        </a:solidFill>
                        <a:latin typeface="Cambria Math" charset="0"/>
                      </a:rPr>
                      <m:t>3)</m:t>
                    </m:r>
                  </m:oMath>
                </a14:m>
                <a:r>
                  <a:rPr lang="en-US" sz="3600" dirty="0" smtClean="0">
                    <a:solidFill>
                      <a:srgbClr val="008000"/>
                    </a:solidFill>
                  </a:rPr>
                  <a:t> – a similar double-</a:t>
                </a:r>
                <a:r>
                  <a:rPr lang="en-US" sz="3600" dirty="0" err="1" smtClean="0">
                    <a:solidFill>
                      <a:srgbClr val="008000"/>
                    </a:solidFill>
                  </a:rPr>
                  <a:t>coset</a:t>
                </a:r>
                <a:r>
                  <a:rPr lang="en-US" sz="3600" dirty="0" smtClean="0">
                    <a:solidFill>
                      <a:srgbClr val="008000"/>
                    </a:solidFill>
                  </a:rPr>
                  <a:t> </a:t>
                </a:r>
                <a:endParaRPr lang="en-US" sz="3600" dirty="0">
                  <a:solidFill>
                    <a:srgbClr val="008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57200" y="6019836"/>
                <a:ext cx="9078766" cy="646331"/>
              </a:xfrm>
              <a:prstGeom prst="rect">
                <a:avLst/>
              </a:prstGeom>
              <a:blipFill rotWithShape="0">
                <a:blip r:embed="rId5"/>
                <a:stretch>
                  <a:fillRect l="-2015" t="-15094" b="-34906"/>
                </a:stretch>
              </a:blipFill>
            </p:spPr>
            <p:txBody>
              <a:bodyPr/>
              <a:lstStyle/>
              <a:p>
                <a:r>
                  <a:rPr lang="en-US">
                    <a:noFill/>
                  </a:rPr>
                  <a:t> </a:t>
                </a:r>
              </a:p>
            </p:txBody>
          </p:sp>
        </mc:Fallback>
      </mc:AlternateContent>
      <p:sp>
        <p:nvSpPr>
          <p:cNvPr id="8" name="TextBox 7"/>
          <p:cNvSpPr txBox="1"/>
          <p:nvPr/>
        </p:nvSpPr>
        <p:spPr>
          <a:xfrm>
            <a:off x="1905000" y="3276600"/>
            <a:ext cx="6019800" cy="369332"/>
          </a:xfrm>
          <a:prstGeom prst="rect">
            <a:avLst/>
          </a:prstGeom>
          <a:noFill/>
        </p:spPr>
        <p:txBody>
          <a:bodyPr wrap="square" rtlCol="0">
            <a:spAutoFit/>
          </a:bodyPr>
          <a:lstStyle/>
          <a:p>
            <a:r>
              <a:rPr lang="en-US" dirty="0" smtClean="0">
                <a:solidFill>
                  <a:srgbClr val="0000FF"/>
                </a:solidFill>
              </a:rPr>
              <a:t>[Horne &amp; Moore, 1994; Douglas 2004;  Douglas &amp; Lu, 2005] </a:t>
            </a:r>
            <a:endParaRPr lang="en-US" dirty="0">
              <a:solidFill>
                <a:srgbClr val="0000FF"/>
              </a:solidFill>
            </a:endParaRPr>
          </a:p>
        </p:txBody>
      </p:sp>
      <p:sp>
        <p:nvSpPr>
          <p:cNvPr id="2" name="Title 1"/>
          <p:cNvSpPr>
            <a:spLocks noGrp="1"/>
          </p:cNvSpPr>
          <p:nvPr>
            <p:ph type="title"/>
          </p:nvPr>
        </p:nvSpPr>
        <p:spPr>
          <a:xfrm>
            <a:off x="457200" y="0"/>
            <a:ext cx="8229600" cy="1143000"/>
          </a:xfrm>
        </p:spPr>
        <p:txBody>
          <a:bodyPr/>
          <a:lstStyle/>
          <a:p>
            <a:r>
              <a:rPr lang="en-US" dirty="0" smtClean="0"/>
              <a:t>Remarks</a:t>
            </a:r>
            <a:endParaRPr lang="en-US" dirty="0"/>
          </a:p>
        </p:txBody>
      </p:sp>
    </p:spTree>
    <p:extLst>
      <p:ext uri="{BB962C8B-B14F-4D97-AF65-F5344CB8AC3E}">
        <p14:creationId xmlns:p14="http://schemas.microsoft.com/office/powerpoint/2010/main" val="15256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951"/>
            <a:ext cx="8229600" cy="1143000"/>
          </a:xfrm>
        </p:spPr>
        <p:txBody>
          <a:bodyPr/>
          <a:lstStyle/>
          <a:p>
            <a:r>
              <a:rPr lang="en-US" dirty="0" smtClean="0"/>
              <a:t>Volumes</a:t>
            </a:r>
            <a:endParaRPr lang="en-US" dirty="0"/>
          </a:p>
        </p:txBody>
      </p:sp>
      <p:sp>
        <p:nvSpPr>
          <p:cNvPr id="3" name="TextBox 2"/>
          <p:cNvSpPr txBox="1"/>
          <p:nvPr/>
        </p:nvSpPr>
        <p:spPr>
          <a:xfrm>
            <a:off x="228600" y="1066800"/>
            <a:ext cx="8991600" cy="2062103"/>
          </a:xfrm>
          <a:prstGeom prst="rect">
            <a:avLst/>
          </a:prstGeom>
          <a:noFill/>
        </p:spPr>
        <p:txBody>
          <a:bodyPr wrap="square" rtlCol="0">
            <a:spAutoFit/>
          </a:bodyPr>
          <a:lstStyle/>
          <a:p>
            <a:r>
              <a:rPr lang="en-US" sz="3200" dirty="0" smtClean="0">
                <a:solidFill>
                  <a:srgbClr val="FF0000"/>
                </a:solidFill>
              </a:rPr>
              <a:t>Using results from number theory, especially the ``mass formulae’’ of Carl Ludwig Siegel, one can --   with some nontrivial work --  compute the </a:t>
            </a:r>
          </a:p>
          <a:p>
            <a:r>
              <a:rPr lang="en-US" sz="3200" dirty="0" smtClean="0">
                <a:solidFill>
                  <a:srgbClr val="FF0000"/>
                </a:solidFill>
              </a:rPr>
              <a:t>Z-volumes of these spaces.  For example: </a:t>
            </a:r>
            <a:endParaRPr lang="en-US" sz="3200" dirty="0">
              <a:solidFill>
                <a:srgbClr val="FF0000"/>
              </a:solidFill>
            </a:endParaRPr>
          </a:p>
        </p:txBody>
      </p:sp>
      <p:pic>
        <p:nvPicPr>
          <p:cNvPr id="7" name="Picture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971800" y="3505200"/>
            <a:ext cx="2586990" cy="510540"/>
          </a:xfrm>
          <a:prstGeom prst="rect">
            <a:avLst/>
          </a:prstGeom>
        </p:spPr>
      </p:pic>
      <p:pic>
        <p:nvPicPr>
          <p:cNvPr id="8" name="Picture 7"/>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04800" y="4572000"/>
            <a:ext cx="8305800" cy="921829"/>
          </a:xfrm>
          <a:prstGeom prst="rect">
            <a:avLst/>
          </a:prstGeom>
        </p:spPr>
      </p:pic>
      <p:pic>
        <p:nvPicPr>
          <p:cNvPr id="9" name="Picture 8"/>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2971800" y="5943602"/>
            <a:ext cx="3215640" cy="461010"/>
          </a:xfrm>
          <a:prstGeom prst="rect">
            <a:avLst/>
          </a:prstGeom>
        </p:spPr>
      </p:pic>
    </p:spTree>
    <p:extLst>
      <p:ext uri="{BB962C8B-B14F-4D97-AF65-F5344CB8AC3E}">
        <p14:creationId xmlns:p14="http://schemas.microsoft.com/office/powerpoint/2010/main" val="30049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308301" y="526754"/>
            <a:ext cx="4254476" cy="502857"/>
          </a:xfrm>
          <a:prstGeom prst="rect">
            <a:avLst/>
          </a:prstGeom>
        </p:spPr>
      </p:pic>
      <p:sp>
        <p:nvSpPr>
          <p:cNvPr id="5" name="TextBox 4"/>
          <p:cNvSpPr txBox="1"/>
          <p:nvPr/>
        </p:nvSpPr>
        <p:spPr>
          <a:xfrm>
            <a:off x="762000" y="1359400"/>
            <a:ext cx="8991600" cy="584775"/>
          </a:xfrm>
          <a:prstGeom prst="rect">
            <a:avLst/>
          </a:prstGeom>
          <a:noFill/>
        </p:spPr>
        <p:txBody>
          <a:bodyPr wrap="square" rtlCol="0">
            <a:spAutoFit/>
          </a:bodyPr>
          <a:lstStyle/>
          <a:p>
            <a:r>
              <a:rPr lang="en-US" sz="3200" dirty="0" smtClean="0">
                <a:solidFill>
                  <a:srgbClr val="FF0000"/>
                </a:solidFill>
              </a:rPr>
              <a:t>Much harder, but from C.L. Siegel we get: </a:t>
            </a:r>
            <a:endParaRPr lang="en-US" sz="3200" dirty="0">
              <a:solidFill>
                <a:srgbClr val="FF0000"/>
              </a:solidFill>
            </a:endParaRPr>
          </a:p>
        </p:txBody>
      </p:sp>
      <p:pic>
        <p:nvPicPr>
          <p:cNvPr id="2" name="Picture 1"/>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011705" y="6268683"/>
            <a:ext cx="2246095" cy="393143"/>
          </a:xfrm>
          <a:prstGeom prst="rect">
            <a:avLst/>
          </a:prstGeom>
        </p:spPr>
      </p:pic>
      <p:pic>
        <p:nvPicPr>
          <p:cNvPr id="10" name="Picture 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44110" y="3770851"/>
            <a:ext cx="8539428" cy="413714"/>
          </a:xfrm>
          <a:prstGeom prst="rect">
            <a:avLst/>
          </a:prstGeom>
        </p:spPr>
      </p:pic>
      <p:pic>
        <p:nvPicPr>
          <p:cNvPr id="3" name="Picture 2"/>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1524000" y="4624719"/>
            <a:ext cx="5662475" cy="1203810"/>
          </a:xfrm>
          <a:prstGeom prst="rect">
            <a:avLst/>
          </a:prstGeom>
        </p:spPr>
      </p:pic>
      <p:pic>
        <p:nvPicPr>
          <p:cNvPr id="14" name="Picture 13"/>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199348" y="2397118"/>
            <a:ext cx="8828952" cy="798476"/>
          </a:xfrm>
          <a:prstGeom prst="rect">
            <a:avLst/>
          </a:prstGeom>
        </p:spPr>
      </p:pic>
    </p:spTree>
    <p:extLst>
      <p:ext uri="{BB962C8B-B14F-4D97-AF65-F5344CB8AC3E}">
        <p14:creationId xmlns:p14="http://schemas.microsoft.com/office/powerpoint/2010/main" val="17126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34461" y="1524000"/>
            <a:ext cx="8539428" cy="413714"/>
          </a:xfrm>
          <a:prstGeom prst="rect">
            <a:avLst/>
          </a:prstGeom>
        </p:spPr>
      </p:pic>
      <p:pic>
        <p:nvPicPr>
          <p:cNvPr id="11" name="Picture 10"/>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34461" y="2971800"/>
            <a:ext cx="8586667" cy="728000"/>
          </a:xfrm>
          <a:prstGeom prst="rect">
            <a:avLst/>
          </a:prstGeom>
        </p:spPr>
      </p:pic>
      <p:pic>
        <p:nvPicPr>
          <p:cNvPr id="13" name="Picture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8256" y="5181600"/>
            <a:ext cx="9114668" cy="642667"/>
          </a:xfrm>
          <a:prstGeom prst="rect">
            <a:avLst/>
          </a:prstGeom>
        </p:spPr>
      </p:pic>
      <p:sp>
        <p:nvSpPr>
          <p:cNvPr id="14" name="TextBox 13"/>
          <p:cNvSpPr txBox="1"/>
          <p:nvPr/>
        </p:nvSpPr>
        <p:spPr>
          <a:xfrm>
            <a:off x="1676400" y="3939534"/>
            <a:ext cx="5410200" cy="584775"/>
          </a:xfrm>
          <a:prstGeom prst="rect">
            <a:avLst/>
          </a:prstGeom>
          <a:noFill/>
        </p:spPr>
        <p:txBody>
          <a:bodyPr wrap="square" rtlCol="0">
            <a:spAutoFit/>
          </a:bodyPr>
          <a:lstStyle/>
          <a:p>
            <a:r>
              <a:rPr lang="en-US" sz="3200" dirty="0" smtClean="0">
                <a:solidFill>
                  <a:srgbClr val="0033CC"/>
                </a:solidFill>
              </a:rPr>
              <a:t>For p an odd prime &amp;  t &gt; e</a:t>
            </a:r>
            <a:endParaRPr lang="en-US" sz="3200" dirty="0">
              <a:solidFill>
                <a:srgbClr val="0033CC"/>
              </a:solidFill>
            </a:endParaRPr>
          </a:p>
        </p:txBody>
      </p:sp>
    </p:spTree>
    <p:extLst>
      <p:ext uri="{BB962C8B-B14F-4D97-AF65-F5344CB8AC3E}">
        <p14:creationId xmlns:p14="http://schemas.microsoft.com/office/powerpoint/2010/main" val="10226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838200" y="914399"/>
            <a:ext cx="6073904" cy="576000"/>
          </a:xfrm>
          <a:prstGeom prst="rect">
            <a:avLst/>
          </a:prstGeom>
        </p:spPr>
      </p:pic>
      <p:pic>
        <p:nvPicPr>
          <p:cNvPr id="3" name="Picture 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990600" y="1905001"/>
            <a:ext cx="6668190" cy="1508571"/>
          </a:xfrm>
          <a:prstGeom prst="rect">
            <a:avLst/>
          </a:prstGeom>
        </p:spPr>
      </p:pic>
      <p:pic>
        <p:nvPicPr>
          <p:cNvPr id="10" name="Picture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228600" y="3962400"/>
            <a:ext cx="8763000" cy="670638"/>
          </a:xfrm>
          <a:prstGeom prst="rect">
            <a:avLst/>
          </a:prstGeom>
        </p:spPr>
      </p:pic>
      <p:pic>
        <p:nvPicPr>
          <p:cNvPr id="12" name="Picture 11"/>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2438400" y="5791200"/>
            <a:ext cx="3482340" cy="461010"/>
          </a:xfrm>
          <a:prstGeom prst="rect">
            <a:avLst/>
          </a:prstGeom>
        </p:spPr>
      </p:pic>
    </p:spTree>
    <p:extLst>
      <p:ext uri="{BB962C8B-B14F-4D97-AF65-F5344CB8AC3E}">
        <p14:creationId xmlns:p14="http://schemas.microsoft.com/office/powerpoint/2010/main" val="185200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376" y="-244544"/>
            <a:ext cx="8229600" cy="1143000"/>
          </a:xfrm>
        </p:spPr>
        <p:txBody>
          <a:bodyPr/>
          <a:lstStyle/>
          <a:p>
            <a:r>
              <a:rPr lang="en-US" dirty="0" smtClean="0"/>
              <a:t>An Answer To </a:t>
            </a:r>
            <a:r>
              <a:rPr lang="en-US" dirty="0" err="1" smtClean="0"/>
              <a:t>Shamit’s</a:t>
            </a:r>
            <a:r>
              <a:rPr lang="en-US" dirty="0" smtClean="0"/>
              <a:t> Question</a:t>
            </a:r>
            <a:endParaRPr lang="en-US" dirty="0"/>
          </a:p>
        </p:txBody>
      </p:sp>
      <p:sp>
        <p:nvSpPr>
          <p:cNvPr id="3" name="TextBox 2"/>
          <p:cNvSpPr txBox="1"/>
          <p:nvPr/>
        </p:nvSpPr>
        <p:spPr>
          <a:xfrm>
            <a:off x="806824" y="691002"/>
            <a:ext cx="7942729" cy="584775"/>
          </a:xfrm>
          <a:prstGeom prst="rect">
            <a:avLst/>
          </a:prstGeom>
          <a:noFill/>
        </p:spPr>
        <p:txBody>
          <a:bodyPr wrap="square" rtlCol="0">
            <a:spAutoFit/>
          </a:bodyPr>
          <a:lstStyle/>
          <a:p>
            <a:r>
              <a:rPr lang="en-US" sz="3200" dirty="0" smtClean="0">
                <a:solidFill>
                  <a:srgbClr val="FF0000"/>
                </a:solidFill>
              </a:rPr>
              <a:t>Consider </a:t>
            </a:r>
            <a:r>
              <a:rPr lang="en-US" sz="3200" smtClean="0">
                <a:solidFill>
                  <a:srgbClr val="FF0000"/>
                </a:solidFill>
              </a:rPr>
              <a:t>the ensemble of CFT’s of the form </a:t>
            </a:r>
            <a:endParaRPr lang="en-US" sz="3200">
              <a:solidFill>
                <a:srgbClr val="FF0000"/>
              </a:solidFill>
            </a:endParaRPr>
          </a:p>
        </p:txBody>
      </p:sp>
      <mc:AlternateContent xmlns:mc="http://schemas.openxmlformats.org/markup-compatibility/2006" xmlns:a14="http://schemas.microsoft.com/office/drawing/2010/main">
        <mc:Choice Requires="a14">
          <p:sp>
            <p:nvSpPr>
              <p:cNvPr id="4" name="TextBox 3"/>
              <p:cNvSpPr txBox="1"/>
              <p:nvPr/>
            </p:nvSpPr>
            <p:spPr>
              <a:xfrm>
                <a:off x="556933" y="1465534"/>
                <a:ext cx="8146676"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charset="0"/>
                        </a:rPr>
                        <m:t>ℰ</m:t>
                      </m:r>
                      <m:r>
                        <a:rPr lang="en-US" sz="3600" b="0" i="1" smtClean="0">
                          <a:solidFill>
                            <a:srgbClr val="FF0000"/>
                          </a:solidFill>
                          <a:latin typeface="Cambria Math" charset="0"/>
                        </a:rPr>
                        <m:t>:=</m:t>
                      </m:r>
                      <m:r>
                        <m:rPr>
                          <m:lit/>
                        </m:rPr>
                        <a:rPr lang="en-US" sz="3600" b="0" i="1" smtClean="0">
                          <a:solidFill>
                            <a:srgbClr val="FF0000"/>
                          </a:solidFill>
                          <a:latin typeface="Cambria Math" charset="0"/>
                        </a:rPr>
                        <m:t>{</m:t>
                      </m:r>
                      <m:r>
                        <a:rPr lang="en-US" sz="3600" b="0" i="1" smtClean="0">
                          <a:solidFill>
                            <a:srgbClr val="FF0000"/>
                          </a:solidFill>
                          <a:latin typeface="Cambria Math" charset="0"/>
                        </a:rPr>
                        <m:t> </m:t>
                      </m:r>
                      <m:sSup>
                        <m:sSupPr>
                          <m:ctrlPr>
                            <a:rPr lang="en-US" sz="3600" b="0" i="1" smtClean="0">
                              <a:solidFill>
                                <a:srgbClr val="FF0000"/>
                              </a:solidFill>
                              <a:latin typeface="Cambria Math"/>
                            </a:rPr>
                          </m:ctrlPr>
                        </m:sSupPr>
                        <m:e>
                          <m:r>
                            <a:rPr lang="en-US" sz="3600" b="0" i="1" smtClean="0">
                              <a:solidFill>
                                <a:srgbClr val="FF0000"/>
                              </a:solidFill>
                              <a:latin typeface="Cambria Math" charset="0"/>
                            </a:rPr>
                            <m:t>𝑆</m:t>
                          </m:r>
                        </m:e>
                        <m:sup>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𝑚</m:t>
                              </m:r>
                            </m:e>
                            <m:sub>
                              <m:r>
                                <a:rPr lang="en-US" sz="3600" b="0" i="1" smtClean="0">
                                  <a:solidFill>
                                    <a:srgbClr val="FF0000"/>
                                  </a:solidFill>
                                  <a:latin typeface="Cambria Math" charset="0"/>
                                </a:rPr>
                                <m:t>1</m:t>
                              </m:r>
                            </m:sub>
                          </m:sSub>
                        </m:sup>
                      </m:sSup>
                      <m:r>
                        <a:rPr lang="en-US" sz="3600" b="0" i="1" smtClean="0">
                          <a:solidFill>
                            <a:srgbClr val="FF0000"/>
                          </a:solidFill>
                          <a:latin typeface="Cambria Math" charset="0"/>
                        </a:rPr>
                        <m:t>𝐾</m:t>
                      </m:r>
                      <m:r>
                        <a:rPr lang="en-US" sz="3600" b="0" i="1" smtClean="0">
                          <a:solidFill>
                            <a:srgbClr val="FF0000"/>
                          </a:solidFill>
                          <a:latin typeface="Cambria Math" charset="0"/>
                        </a:rPr>
                        <m:t>3 ×</m:t>
                      </m:r>
                      <m:sSup>
                        <m:sSupPr>
                          <m:ctrlPr>
                            <a:rPr lang="en-US" sz="3600" b="0" i="1" smtClean="0">
                              <a:solidFill>
                                <a:srgbClr val="FF0000"/>
                              </a:solidFill>
                              <a:latin typeface="Cambria Math"/>
                            </a:rPr>
                          </m:ctrlPr>
                        </m:sSupPr>
                        <m:e>
                          <m:r>
                            <a:rPr lang="en-US" sz="3600" b="0" i="1" smtClean="0">
                              <a:solidFill>
                                <a:srgbClr val="FF0000"/>
                              </a:solidFill>
                              <a:latin typeface="Cambria Math" charset="0"/>
                            </a:rPr>
                            <m:t>𝑆</m:t>
                          </m:r>
                        </m:e>
                        <m:sup>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𝑚</m:t>
                              </m:r>
                            </m:e>
                            <m:sub>
                              <m:r>
                                <a:rPr lang="en-US" sz="3600" b="0" i="1" smtClean="0">
                                  <a:solidFill>
                                    <a:srgbClr val="FF0000"/>
                                  </a:solidFill>
                                  <a:latin typeface="Cambria Math" charset="0"/>
                                </a:rPr>
                                <m:t>2</m:t>
                              </m:r>
                            </m:sub>
                          </m:sSub>
                        </m:sup>
                      </m:sSup>
                      <m:r>
                        <a:rPr lang="en-US" sz="3600" b="0" i="1" smtClean="0">
                          <a:solidFill>
                            <a:srgbClr val="FF0000"/>
                          </a:solidFill>
                          <a:latin typeface="Cambria Math" charset="0"/>
                        </a:rPr>
                        <m:t>𝐾</m:t>
                      </m:r>
                      <m:r>
                        <a:rPr lang="en-US" sz="3600" b="0" i="1" smtClean="0">
                          <a:solidFill>
                            <a:srgbClr val="FF0000"/>
                          </a:solidFill>
                          <a:latin typeface="Cambria Math" charset="0"/>
                        </a:rPr>
                        <m:t>3 ×⋯ × </m:t>
                      </m:r>
                      <m:sSup>
                        <m:sSupPr>
                          <m:ctrlPr>
                            <a:rPr lang="en-US" sz="3600" b="0" i="1" smtClean="0">
                              <a:solidFill>
                                <a:srgbClr val="FF0000"/>
                              </a:solidFill>
                              <a:latin typeface="Cambria Math"/>
                            </a:rPr>
                          </m:ctrlPr>
                        </m:sSupPr>
                        <m:e>
                          <m:r>
                            <a:rPr lang="en-US" sz="3600" b="0" i="1" smtClean="0">
                              <a:solidFill>
                                <a:srgbClr val="FF0000"/>
                              </a:solidFill>
                              <a:latin typeface="Cambria Math" charset="0"/>
                            </a:rPr>
                            <m:t>𝑆</m:t>
                          </m:r>
                        </m:e>
                        <m:sup>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𝑚</m:t>
                              </m:r>
                            </m:e>
                            <m:sub>
                              <m:r>
                                <a:rPr lang="en-US" sz="3600" b="0" i="1" smtClean="0">
                                  <a:solidFill>
                                    <a:srgbClr val="FF0000"/>
                                  </a:solidFill>
                                  <a:latin typeface="Cambria Math" charset="0"/>
                                </a:rPr>
                                <m:t>𝑘</m:t>
                              </m:r>
                            </m:sub>
                          </m:sSub>
                        </m:sup>
                      </m:sSup>
                      <m:r>
                        <a:rPr lang="en-US" sz="3600" b="0" i="1" smtClean="0">
                          <a:solidFill>
                            <a:srgbClr val="FF0000"/>
                          </a:solidFill>
                          <a:latin typeface="Cambria Math" charset="0"/>
                        </a:rPr>
                        <m:t>𝐾</m:t>
                      </m:r>
                      <m:r>
                        <a:rPr lang="en-US" sz="3600" b="0" i="1" smtClean="0">
                          <a:solidFill>
                            <a:srgbClr val="FF0000"/>
                          </a:solidFill>
                          <a:latin typeface="Cambria Math" charset="0"/>
                        </a:rPr>
                        <m:t>3 </m:t>
                      </m:r>
                      <m:r>
                        <m:rPr>
                          <m:lit/>
                        </m:rPr>
                        <a:rPr lang="en-US" sz="3600" b="0" i="1" smtClean="0">
                          <a:solidFill>
                            <a:srgbClr val="FF0000"/>
                          </a:solidFill>
                          <a:latin typeface="Cambria Math" charset="0"/>
                        </a:rPr>
                        <m:t>}</m:t>
                      </m:r>
                      <m:r>
                        <a:rPr lang="en-US" sz="3600" b="0" i="1" smtClean="0">
                          <a:solidFill>
                            <a:srgbClr val="FF0000"/>
                          </a:solidFill>
                          <a:latin typeface="Cambria Math" charset="0"/>
                        </a:rPr>
                        <m:t> </m:t>
                      </m:r>
                    </m:oMath>
                  </m:oMathPara>
                </a14:m>
                <a:endParaRPr lang="en-US" sz="3600"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56933" y="1465534"/>
                <a:ext cx="8146676" cy="64633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34471" y="3383428"/>
                <a:ext cx="8991600" cy="1815882"/>
              </a:xfrm>
              <a:prstGeom prst="rect">
                <a:avLst/>
              </a:prstGeom>
              <a:noFill/>
            </p:spPr>
            <p:txBody>
              <a:bodyPr wrap="square" rtlCol="0">
                <a:spAutoFit/>
              </a:bodyPr>
              <a:lstStyle/>
              <a:p>
                <a:r>
                  <a:rPr lang="en-US" sz="2800" dirty="0" smtClean="0">
                    <a:solidFill>
                      <a:srgbClr val="0033CC"/>
                    </a:solidFill>
                  </a:rPr>
                  <a:t>In a paper with N. Benjamin, M. Cheng, N. Paquette, and S. </a:t>
                </a:r>
                <a:r>
                  <a:rPr lang="en-US" sz="2800" dirty="0" err="1" smtClean="0">
                    <a:solidFill>
                      <a:srgbClr val="0033CC"/>
                    </a:solidFill>
                  </a:rPr>
                  <a:t>Kachru</a:t>
                </a:r>
                <a:r>
                  <a:rPr lang="en-US" sz="2800" dirty="0" smtClean="0">
                    <a:solidFill>
                      <a:srgbClr val="0033CC"/>
                    </a:solidFill>
                  </a:rPr>
                  <a:t> we found </a:t>
                </a:r>
                <a:r>
                  <a:rPr lang="en-US" sz="2800" i="1" u="sng" dirty="0" smtClean="0">
                    <a:solidFill>
                      <a:srgbClr val="0033CC"/>
                    </a:solidFill>
                  </a:rPr>
                  <a:t>necessary</a:t>
                </a:r>
                <a:r>
                  <a:rPr lang="en-US" sz="2800" dirty="0" smtClean="0">
                    <a:solidFill>
                      <a:srgbClr val="0033CC"/>
                    </a:solidFill>
                  </a:rPr>
                  <a:t> conditions on the elliptic genera of a sequence of CFTs </a:t>
                </a:r>
                <a14:m>
                  <m:oMath xmlns:m="http://schemas.openxmlformats.org/officeDocument/2006/math">
                    <m:sSub>
                      <m:sSubPr>
                        <m:ctrlPr>
                          <a:rPr lang="en-US" sz="2800" b="0" i="1" smtClean="0">
                            <a:solidFill>
                              <a:srgbClr val="0033CC"/>
                            </a:solidFill>
                            <a:latin typeface="Cambria Math"/>
                          </a:rPr>
                        </m:ctrlPr>
                      </m:sSubPr>
                      <m:e>
                        <m:r>
                          <a:rPr lang="en-US" sz="2800" b="0" i="1" smtClean="0">
                            <a:solidFill>
                              <a:srgbClr val="0033CC"/>
                            </a:solidFill>
                            <a:latin typeface="Cambria Math" charset="0"/>
                          </a:rPr>
                          <m:t>𝒞</m:t>
                        </m:r>
                      </m:e>
                      <m:sub>
                        <m:r>
                          <a:rPr lang="en-US" sz="2800" b="0" i="1" smtClean="0">
                            <a:solidFill>
                              <a:srgbClr val="0033CC"/>
                            </a:solidFill>
                            <a:latin typeface="Cambria Math" charset="0"/>
                          </a:rPr>
                          <m:t>𝑛</m:t>
                        </m:r>
                      </m:sub>
                    </m:sSub>
                    <m:r>
                      <a:rPr lang="en-US" sz="2800" b="0" i="1" smtClean="0">
                        <a:solidFill>
                          <a:srgbClr val="0033CC"/>
                        </a:solidFill>
                        <a:latin typeface="Cambria Math" charset="0"/>
                      </a:rPr>
                      <m:t> </m:t>
                    </m:r>
                  </m:oMath>
                </a14:m>
                <a:r>
                  <a:rPr lang="en-US" sz="2800" dirty="0" smtClean="0">
                    <a:solidFill>
                      <a:srgbClr val="0033CC"/>
                    </a:solidFill>
                  </a:rPr>
                  <a:t>drawn from this ensemble to have a weakly-coupled gravity dual in the limit of </a:t>
                </a:r>
                <a14:m>
                  <m:oMath xmlns:m="http://schemas.openxmlformats.org/officeDocument/2006/math">
                    <m:r>
                      <a:rPr lang="en-US" sz="2800" i="1" dirty="0" smtClean="0">
                        <a:solidFill>
                          <a:srgbClr val="0033CC"/>
                        </a:solidFill>
                        <a:latin typeface="Cambria Math" charset="0"/>
                      </a:rPr>
                      <m:t>𝑛</m:t>
                    </m:r>
                    <m:r>
                      <a:rPr lang="en-US" sz="2800" b="0" i="1" smtClean="0">
                        <a:solidFill>
                          <a:srgbClr val="0033CC"/>
                        </a:solidFill>
                        <a:latin typeface="Cambria Math" charset="0"/>
                      </a:rPr>
                      <m:t>→∞</m:t>
                    </m:r>
                  </m:oMath>
                </a14:m>
                <a:endParaRPr lang="en-US" sz="2800" dirty="0">
                  <a:solidFill>
                    <a:srgbClr val="0033CC"/>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34471" y="3383428"/>
                <a:ext cx="8991600" cy="1815882"/>
              </a:xfrm>
              <a:prstGeom prst="rect">
                <a:avLst/>
              </a:prstGeom>
              <a:blipFill rotWithShape="0">
                <a:blip r:embed="rId3"/>
                <a:stretch>
                  <a:fillRect l="-1356" t="-3020" r="-475" b="-8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83825" y="5607006"/>
                <a:ext cx="8388724" cy="584775"/>
              </a:xfrm>
              <a:prstGeom prst="rect">
                <a:avLst/>
              </a:prstGeom>
              <a:noFill/>
            </p:spPr>
            <p:txBody>
              <a:bodyPr wrap="square" rtlCol="0">
                <a:spAutoFit/>
              </a:bodyPr>
              <a:lstStyle/>
              <a:p>
                <a:r>
                  <a:rPr lang="en-US" sz="3200" dirty="0" smtClean="0">
                    <a:solidFill>
                      <a:srgbClr val="7030A0"/>
                    </a:solidFill>
                  </a:rPr>
                  <a:t>I will call one of these conditions property </a:t>
                </a:r>
                <a14:m>
                  <m:oMath xmlns:m="http://schemas.openxmlformats.org/officeDocument/2006/math">
                    <m:r>
                      <a:rPr lang="en-US" sz="3200" b="0" i="1" smtClean="0">
                        <a:solidFill>
                          <a:srgbClr val="7030A0"/>
                        </a:solidFill>
                        <a:latin typeface="Cambria Math" charset="0"/>
                      </a:rPr>
                      <m:t>℘</m:t>
                    </m:r>
                  </m:oMath>
                </a14:m>
                <a:endParaRPr lang="en-US" sz="3200" dirty="0">
                  <a:solidFill>
                    <a:srgbClr val="7030A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83825" y="5607006"/>
                <a:ext cx="8388724" cy="584775"/>
              </a:xfrm>
              <a:prstGeom prst="rect">
                <a:avLst/>
              </a:prstGeom>
              <a:blipFill rotWithShape="0">
                <a:blip r:embed="rId4"/>
                <a:stretch>
                  <a:fillRect l="-1890"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95299" y="2348692"/>
                <a:ext cx="8063753" cy="646331"/>
              </a:xfrm>
              <a:prstGeom prst="rect">
                <a:avLst/>
              </a:prstGeom>
              <a:noFill/>
            </p:spPr>
            <p:txBody>
              <a:bodyPr wrap="square" rtlCol="0">
                <a:spAutoFit/>
              </a:bodyPr>
              <a:lstStyle/>
              <a:p>
                <a:r>
                  <a:rPr lang="en-US" sz="3600" dirty="0" smtClean="0">
                    <a:solidFill>
                      <a:srgbClr val="FF0000"/>
                    </a:solidFill>
                  </a:rPr>
                  <a:t>Have central charge </a:t>
                </a:r>
                <a14:m>
                  <m:oMath xmlns:m="http://schemas.openxmlformats.org/officeDocument/2006/math">
                    <m:r>
                      <a:rPr lang="en-US" sz="3600" b="0" i="1" smtClean="0">
                        <a:solidFill>
                          <a:srgbClr val="FF0000"/>
                        </a:solidFill>
                        <a:latin typeface="Cambria Math" charset="0"/>
                      </a:rPr>
                      <m:t>𝑐</m:t>
                    </m:r>
                    <m:r>
                      <a:rPr lang="en-US" sz="3600" b="0" i="1" smtClean="0">
                        <a:solidFill>
                          <a:srgbClr val="FF0000"/>
                        </a:solidFill>
                        <a:latin typeface="Cambria Math" charset="0"/>
                      </a:rPr>
                      <m:t>=6(</m:t>
                    </m:r>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𝑚</m:t>
                        </m:r>
                      </m:e>
                      <m:sub>
                        <m:r>
                          <a:rPr lang="en-US" sz="3600" b="0" i="1" smtClean="0">
                            <a:solidFill>
                              <a:srgbClr val="FF0000"/>
                            </a:solidFill>
                            <a:latin typeface="Cambria Math" charset="0"/>
                          </a:rPr>
                          <m:t>1</m:t>
                        </m:r>
                      </m:sub>
                    </m:sSub>
                    <m:r>
                      <a:rPr lang="en-US" sz="3600" b="0" i="1" smtClean="0">
                        <a:solidFill>
                          <a:srgbClr val="FF0000"/>
                        </a:solidFill>
                        <a:latin typeface="Cambria Math" charset="0"/>
                      </a:rPr>
                      <m:t>+⋯+</m:t>
                    </m:r>
                    <m:sSub>
                      <m:sSubPr>
                        <m:ctrlPr>
                          <a:rPr lang="en-US" sz="3600" b="0" i="1" smtClean="0">
                            <a:solidFill>
                              <a:srgbClr val="FF0000"/>
                            </a:solidFill>
                            <a:latin typeface="Cambria Math"/>
                          </a:rPr>
                        </m:ctrlPr>
                      </m:sSubPr>
                      <m:e>
                        <m:r>
                          <a:rPr lang="en-US" sz="3600" b="0" i="1" smtClean="0">
                            <a:solidFill>
                              <a:srgbClr val="FF0000"/>
                            </a:solidFill>
                            <a:latin typeface="Cambria Math" charset="0"/>
                          </a:rPr>
                          <m:t>𝑚</m:t>
                        </m:r>
                      </m:e>
                      <m:sub>
                        <m:r>
                          <a:rPr lang="en-US" sz="3600" b="0" i="1" smtClean="0">
                            <a:solidFill>
                              <a:srgbClr val="FF0000"/>
                            </a:solidFill>
                            <a:latin typeface="Cambria Math" charset="0"/>
                          </a:rPr>
                          <m:t>𝑘</m:t>
                        </m:r>
                      </m:sub>
                    </m:sSub>
                    <m:r>
                      <a:rPr lang="en-US" sz="3600" b="0" i="1" smtClean="0">
                        <a:solidFill>
                          <a:srgbClr val="FF0000"/>
                        </a:solidFill>
                        <a:latin typeface="Cambria Math" charset="0"/>
                      </a:rPr>
                      <m:t>)</m:t>
                    </m:r>
                  </m:oMath>
                </a14:m>
                <a:endParaRPr lang="en-US" sz="3600"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95299" y="2348692"/>
                <a:ext cx="8063753" cy="646331"/>
              </a:xfrm>
              <a:prstGeom prst="rect">
                <a:avLst/>
              </a:prstGeom>
              <a:blipFill rotWithShape="0">
                <a:blip r:embed="rId5"/>
                <a:stretch>
                  <a:fillRect l="-2268" t="-14151" b="-34906"/>
                </a:stretch>
              </a:blipFill>
            </p:spPr>
            <p:txBody>
              <a:bodyPr/>
              <a:lstStyle/>
              <a:p>
                <a:r>
                  <a:rPr lang="en-US">
                    <a:noFill/>
                  </a:rPr>
                  <a:t> </a:t>
                </a:r>
              </a:p>
            </p:txBody>
          </p:sp>
        </mc:Fallback>
      </mc:AlternateContent>
    </p:spTree>
    <p:extLst>
      <p:ext uri="{BB962C8B-B14F-4D97-AF65-F5344CB8AC3E}">
        <p14:creationId xmlns:p14="http://schemas.microsoft.com/office/powerpoint/2010/main" val="5059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 1/2</a:t>
            </a:r>
            <a:endParaRPr lang="en-US" dirty="0"/>
          </a:p>
        </p:txBody>
      </p:sp>
      <p:sp>
        <p:nvSpPr>
          <p:cNvPr id="3" name="TextBox 2"/>
          <p:cNvSpPr txBox="1"/>
          <p:nvPr/>
        </p:nvSpPr>
        <p:spPr>
          <a:xfrm>
            <a:off x="457200" y="1417638"/>
            <a:ext cx="8153400" cy="954107"/>
          </a:xfrm>
          <a:prstGeom prst="rect">
            <a:avLst/>
          </a:prstGeom>
          <a:noFill/>
        </p:spPr>
        <p:txBody>
          <a:bodyPr wrap="square" rtlCol="0">
            <a:spAutoFit/>
          </a:bodyPr>
          <a:lstStyle/>
          <a:p>
            <a:r>
              <a:rPr lang="en-US" sz="2800" dirty="0" smtClean="0">
                <a:solidFill>
                  <a:srgbClr val="FF0000"/>
                </a:solidFill>
              </a:rPr>
              <a:t>The fundamental laws of nature are based on some beautiful exceptional mathematical structure: </a:t>
            </a:r>
            <a:endParaRPr lang="en-US" sz="2800" dirty="0">
              <a:solidFill>
                <a:srgbClr val="FF0000"/>
              </a:solidFill>
            </a:endParaRPr>
          </a:p>
        </p:txBody>
      </p:sp>
      <p:sp>
        <p:nvSpPr>
          <p:cNvPr id="4" name="TextBox 3"/>
          <p:cNvSpPr txBox="1"/>
          <p:nvPr/>
        </p:nvSpPr>
        <p:spPr>
          <a:xfrm>
            <a:off x="1319031" y="5804184"/>
            <a:ext cx="6429737" cy="1077218"/>
          </a:xfrm>
          <a:prstGeom prst="rect">
            <a:avLst/>
          </a:prstGeom>
          <a:noFill/>
        </p:spPr>
        <p:txBody>
          <a:bodyPr wrap="square" rtlCol="0">
            <a:spAutoFit/>
          </a:bodyPr>
          <a:lstStyle/>
          <a:p>
            <a:r>
              <a:rPr lang="en-US" sz="3200" dirty="0" smtClean="0">
                <a:solidFill>
                  <a:srgbClr val="0033CC"/>
                </a:solidFill>
              </a:rPr>
              <a:t>Part 1: String compactifications with </a:t>
            </a:r>
          </a:p>
          <a:p>
            <a:r>
              <a:rPr lang="en-US" sz="3200" dirty="0" smtClean="0">
                <a:solidFill>
                  <a:srgbClr val="0033CC"/>
                </a:solidFill>
              </a:rPr>
              <a:t>unusual and exceptional symmetries.  </a:t>
            </a:r>
          </a:p>
        </p:txBody>
      </p:sp>
      <p:pic>
        <p:nvPicPr>
          <p:cNvPr id="6" name="Picture 5"/>
          <p:cNvPicPr>
            <a:picLocks noChangeAspect="1"/>
          </p:cNvPicPr>
          <p:nvPr/>
        </p:nvPicPr>
        <p:blipFill>
          <a:blip r:embed="rId2"/>
          <a:stretch>
            <a:fillRect/>
          </a:stretch>
        </p:blipFill>
        <p:spPr>
          <a:xfrm>
            <a:off x="2997373" y="2545105"/>
            <a:ext cx="3149253" cy="3168148"/>
          </a:xfrm>
          <a:prstGeom prst="rect">
            <a:avLst/>
          </a:prstGeom>
        </p:spPr>
      </p:pic>
    </p:spTree>
    <p:extLst>
      <p:ext uri="{BB962C8B-B14F-4D97-AF65-F5344CB8AC3E}">
        <p14:creationId xmlns:p14="http://schemas.microsoft.com/office/powerpoint/2010/main" val="180539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5250908"/>
            <a:ext cx="7696200" cy="1200329"/>
          </a:xfrm>
          <a:prstGeom prst="rect">
            <a:avLst/>
          </a:prstGeom>
          <a:solidFill>
            <a:schemeClr val="tx2"/>
          </a:solidFill>
        </p:spPr>
        <p:txBody>
          <a:bodyPr wrap="square" rtlCol="0">
            <a:spAutoFit/>
          </a:bodyPr>
          <a:lstStyle/>
          <a:p>
            <a:r>
              <a:rPr lang="en-US" sz="3600" dirty="0" smtClean="0">
                <a:solidFill>
                  <a:srgbClr val="FFFF00"/>
                </a:solidFill>
              </a:rPr>
              <a:t>Conclusion: Almost every sequence </a:t>
            </a:r>
            <a:r>
              <a:rPr lang="en-US" sz="3600" dirty="0">
                <a:solidFill>
                  <a:srgbClr val="FFFF00"/>
                </a:solidFill>
              </a:rPr>
              <a:t>{</a:t>
            </a:r>
            <a:r>
              <a:rPr lang="en-US" sz="3600" dirty="0" smtClean="0">
                <a:solidFill>
                  <a:srgbClr val="FFFF00"/>
                </a:solidFill>
                <a:latin typeface="Brush Script MT" panose="03060802040406070304" pitchFamily="66" charset="0"/>
              </a:rPr>
              <a:t>C</a:t>
            </a:r>
            <a:r>
              <a:rPr lang="en-US" sz="3600" baseline="-25000" dirty="0">
                <a:solidFill>
                  <a:srgbClr val="FFFF00"/>
                </a:solidFill>
              </a:rPr>
              <a:t>n</a:t>
            </a:r>
            <a:r>
              <a:rPr lang="en-US" sz="3600" dirty="0" smtClean="0">
                <a:solidFill>
                  <a:srgbClr val="FFFF00"/>
                </a:solidFill>
              </a:rPr>
              <a:t>}  does not have a holographic dual </a:t>
            </a:r>
            <a:endParaRPr lang="en-US" sz="3600" dirty="0">
              <a:solidFill>
                <a:srgbClr val="FFFF00"/>
              </a:solidFill>
            </a:endParaRPr>
          </a:p>
        </p:txBody>
      </p:sp>
      <mc:AlternateContent xmlns:mc="http://schemas.openxmlformats.org/markup-compatibility/2006" xmlns:a14="http://schemas.microsoft.com/office/drawing/2010/main">
        <mc:Choice Requires="a14">
          <p:sp>
            <p:nvSpPr>
              <p:cNvPr id="5" name="TextBox 4"/>
              <p:cNvSpPr txBox="1"/>
              <p:nvPr/>
            </p:nvSpPr>
            <p:spPr>
              <a:xfrm>
                <a:off x="123265" y="61408"/>
                <a:ext cx="5524500" cy="2062103"/>
              </a:xfrm>
              <a:prstGeom prst="rect">
                <a:avLst/>
              </a:prstGeom>
              <a:noFill/>
            </p:spPr>
            <p:txBody>
              <a:bodyPr wrap="square" rtlCol="0">
                <a:spAutoFit/>
              </a:bodyPr>
              <a:lstStyle/>
              <a:p>
                <a:r>
                  <a:rPr lang="en-US" sz="3200" dirty="0" smtClean="0">
                    <a:solidFill>
                      <a:srgbClr val="FF0000"/>
                    </a:solidFill>
                  </a:rPr>
                  <a:t>Rather than put a probability distribution on sequences </a:t>
                </a:r>
                <a14:m>
                  <m:oMath xmlns:m="http://schemas.openxmlformats.org/officeDocument/2006/math">
                    <m:r>
                      <m:rPr>
                        <m:lit/>
                      </m:rPr>
                      <a:rPr lang="en-US" sz="3200" b="0" i="1" smtClean="0">
                        <a:solidFill>
                          <a:srgbClr val="FF0000"/>
                        </a:solidFill>
                        <a:latin typeface="Cambria Math" charset="0"/>
                      </a:rPr>
                      <m:t>{</m:t>
                    </m:r>
                    <m:r>
                      <a:rPr lang="en-US" sz="3200" b="0" i="1" smtClean="0">
                        <a:solidFill>
                          <a:srgbClr val="FF0000"/>
                        </a:solidFill>
                        <a:latin typeface="Cambria Math" charset="0"/>
                      </a:rPr>
                      <m:t> </m:t>
                    </m:r>
                    <m:sSub>
                      <m:sSubPr>
                        <m:ctrlPr>
                          <a:rPr lang="en-US" sz="3200" b="0" i="1" smtClean="0">
                            <a:solidFill>
                              <a:srgbClr val="FF0000"/>
                            </a:solidFill>
                            <a:latin typeface="Cambria Math"/>
                          </a:rPr>
                        </m:ctrlPr>
                      </m:sSubPr>
                      <m:e>
                        <m:r>
                          <a:rPr lang="en-US" sz="3200" b="0" i="1" smtClean="0">
                            <a:solidFill>
                              <a:srgbClr val="FF0000"/>
                            </a:solidFill>
                            <a:latin typeface="Cambria Math" charset="0"/>
                          </a:rPr>
                          <m:t>𝒞</m:t>
                        </m:r>
                      </m:e>
                      <m:sub>
                        <m:r>
                          <a:rPr lang="en-US" sz="3200" b="0" i="1" smtClean="0">
                            <a:solidFill>
                              <a:srgbClr val="FF0000"/>
                            </a:solidFill>
                            <a:latin typeface="Cambria Math" charset="0"/>
                          </a:rPr>
                          <m:t>𝑛</m:t>
                        </m:r>
                      </m:sub>
                    </m:sSub>
                    <m:r>
                      <m:rPr>
                        <m:lit/>
                      </m:rPr>
                      <a:rPr lang="en-US" sz="3200" b="0" i="1" smtClean="0">
                        <a:solidFill>
                          <a:srgbClr val="FF0000"/>
                        </a:solidFill>
                        <a:latin typeface="Cambria Math" charset="0"/>
                      </a:rPr>
                      <m:t>}</m:t>
                    </m:r>
                    <m:r>
                      <a:rPr lang="en-US" sz="3200" b="0" i="1" smtClean="0">
                        <a:solidFill>
                          <a:srgbClr val="FF0000"/>
                        </a:solidFill>
                        <a:latin typeface="Cambria Math" charset="0"/>
                      </a:rPr>
                      <m:t> </m:t>
                    </m:r>
                  </m:oMath>
                </a14:m>
                <a:r>
                  <a:rPr lang="en-US" sz="3200" dirty="0" smtClean="0">
                    <a:solidFill>
                      <a:srgbClr val="FF0000"/>
                    </a:solidFill>
                  </a:rPr>
                  <a:t>of CFT’s drawn from </a:t>
                </a:r>
                <a14:m>
                  <m:oMath xmlns:m="http://schemas.openxmlformats.org/officeDocument/2006/math">
                    <m:r>
                      <a:rPr lang="en-US" sz="3200" b="0" i="1" smtClean="0">
                        <a:solidFill>
                          <a:srgbClr val="FF0000"/>
                        </a:solidFill>
                        <a:latin typeface="Cambria Math" charset="0"/>
                      </a:rPr>
                      <m:t>ℰ</m:t>
                    </m:r>
                    <m:r>
                      <a:rPr lang="en-US" sz="3200" b="0" i="1" smtClean="0">
                        <a:solidFill>
                          <a:srgbClr val="FF0000"/>
                        </a:solidFill>
                        <a:latin typeface="Cambria Math" charset="0"/>
                      </a:rPr>
                      <m:t> </m:t>
                    </m:r>
                  </m:oMath>
                </a14:m>
                <a:r>
                  <a:rPr lang="en-US" sz="3200" dirty="0" smtClean="0">
                    <a:solidFill>
                      <a:srgbClr val="FF0000"/>
                    </a:solidFill>
                  </a:rPr>
                  <a:t>we consider the relative volumes: </a:t>
                </a:r>
                <a:endParaRPr lang="en-US" sz="32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23265" y="61408"/>
                <a:ext cx="5524500" cy="2062103"/>
              </a:xfrm>
              <a:prstGeom prst="rect">
                <a:avLst/>
              </a:prstGeom>
              <a:blipFill rotWithShape="0">
                <a:blip r:embed="rId2"/>
                <a:stretch>
                  <a:fillRect l="-2759" t="-3846" r="-1325" b="-8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495800" y="396325"/>
                <a:ext cx="5181600" cy="12581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solidFill>
                                <a:srgbClr val="FF0000"/>
                              </a:solidFill>
                              <a:latin typeface="Cambria Math"/>
                            </a:rPr>
                          </m:ctrlPr>
                        </m:fPr>
                        <m:num>
                          <m:r>
                            <a:rPr lang="en-US" sz="3600" b="0" i="1" smtClean="0">
                              <a:solidFill>
                                <a:srgbClr val="FF0000"/>
                              </a:solidFill>
                              <a:latin typeface="Cambria Math" charset="0"/>
                            </a:rPr>
                            <m:t>𝑣𝑜𝑙</m:t>
                          </m:r>
                          <m:d>
                            <m:dPr>
                              <m:ctrlPr>
                                <a:rPr lang="en-US" sz="3600" b="0" i="1" smtClean="0">
                                  <a:solidFill>
                                    <a:srgbClr val="FF0000"/>
                                  </a:solidFill>
                                  <a:latin typeface="Cambria Math"/>
                                </a:rPr>
                              </m:ctrlPr>
                            </m:dPr>
                            <m:e>
                              <m:r>
                                <a:rPr lang="en-US" sz="3600" b="0" i="1" smtClean="0">
                                  <a:solidFill>
                                    <a:srgbClr val="FF0000"/>
                                  </a:solidFill>
                                  <a:latin typeface="Cambria Math" charset="0"/>
                                </a:rPr>
                                <m:t>℘;</m:t>
                              </m:r>
                              <m:sSub>
                                <m:sSubPr>
                                  <m:ctrlPr>
                                    <a:rPr lang="en-US" sz="3600" b="0" i="1" smtClean="0">
                                      <a:solidFill>
                                        <a:srgbClr val="FF0000"/>
                                      </a:solidFill>
                                      <a:latin typeface="Cambria Math"/>
                                    </a:rPr>
                                  </m:ctrlPr>
                                </m:sSubPr>
                                <m:e>
                                  <m:r>
                                    <a:rPr lang="en-US" sz="3600" b="0" i="1" smtClean="0">
                                      <a:solidFill>
                                        <a:srgbClr val="FF0000"/>
                                      </a:solidFill>
                                      <a:latin typeface="Cambria Math" charset="0"/>
                                    </a:rPr>
                                    <m:t>ℰ</m:t>
                                  </m:r>
                                </m:e>
                                <m:sub>
                                  <m:r>
                                    <a:rPr lang="en-US" sz="3600" b="0" i="1" smtClean="0">
                                      <a:solidFill>
                                        <a:srgbClr val="FF0000"/>
                                      </a:solidFill>
                                      <a:latin typeface="Cambria Math" charset="0"/>
                                    </a:rPr>
                                    <m:t>𝑀</m:t>
                                  </m:r>
                                </m:sub>
                              </m:sSub>
                            </m:e>
                          </m:d>
                        </m:num>
                        <m:den>
                          <m:r>
                            <a:rPr lang="en-US" sz="3600" b="0" i="1" smtClean="0">
                              <a:solidFill>
                                <a:srgbClr val="FF0000"/>
                              </a:solidFill>
                              <a:latin typeface="Cambria Math" charset="0"/>
                            </a:rPr>
                            <m:t>𝑣𝑜𝑙</m:t>
                          </m:r>
                          <m:d>
                            <m:dPr>
                              <m:ctrlPr>
                                <a:rPr lang="en-US" sz="3600" b="0" i="1" smtClean="0">
                                  <a:solidFill>
                                    <a:srgbClr val="FF0000"/>
                                  </a:solidFill>
                                  <a:latin typeface="Cambria Math"/>
                                </a:rPr>
                              </m:ctrlPr>
                            </m:dPr>
                            <m:e>
                              <m:sSub>
                                <m:sSubPr>
                                  <m:ctrlPr>
                                    <a:rPr lang="en-US" sz="3600" b="0" i="1" smtClean="0">
                                      <a:solidFill>
                                        <a:srgbClr val="FF0000"/>
                                      </a:solidFill>
                                      <a:latin typeface="Cambria Math"/>
                                    </a:rPr>
                                  </m:ctrlPr>
                                </m:sSubPr>
                                <m:e>
                                  <m:r>
                                    <a:rPr lang="en-US" sz="3600" b="0" i="1" smtClean="0">
                                      <a:solidFill>
                                        <a:srgbClr val="FF0000"/>
                                      </a:solidFill>
                                      <a:latin typeface="Cambria Math" charset="0"/>
                                    </a:rPr>
                                    <m:t>ℰ</m:t>
                                  </m:r>
                                </m:e>
                                <m:sub>
                                  <m:r>
                                    <a:rPr lang="en-US" sz="3600" b="0" i="1" smtClean="0">
                                      <a:solidFill>
                                        <a:srgbClr val="FF0000"/>
                                      </a:solidFill>
                                      <a:latin typeface="Cambria Math" charset="0"/>
                                    </a:rPr>
                                    <m:t>𝑀</m:t>
                                  </m:r>
                                </m:sub>
                              </m:sSub>
                            </m:e>
                          </m:d>
                        </m:den>
                      </m:f>
                    </m:oMath>
                  </m:oMathPara>
                </a14:m>
                <a:endParaRPr lang="en-US" sz="3600"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495800" y="396325"/>
                <a:ext cx="5181600" cy="125810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143000" y="2213505"/>
                <a:ext cx="7315200" cy="1200329"/>
              </a:xfrm>
              <a:prstGeom prst="rect">
                <a:avLst/>
              </a:prstGeom>
              <a:noFill/>
            </p:spPr>
            <p:txBody>
              <a:bodyPr wrap="square" rtlCol="0">
                <a:spAutoFit/>
              </a:bodyPr>
              <a:lstStyle/>
              <a:p>
                <a:r>
                  <a:rPr lang="en-US" sz="3600" dirty="0" smtClean="0">
                    <a:solidFill>
                      <a:srgbClr val="FF0000"/>
                    </a:solidFill>
                  </a:rPr>
                  <a:t>where </a:t>
                </a:r>
                <a14:m>
                  <m:oMath xmlns:m="http://schemas.openxmlformats.org/officeDocument/2006/math">
                    <m:sSub>
                      <m:sSubPr>
                        <m:ctrlPr>
                          <a:rPr lang="en-US" sz="3600" b="0" i="1" smtClean="0">
                            <a:solidFill>
                              <a:srgbClr val="FF0000"/>
                            </a:solidFill>
                            <a:latin typeface="Cambria Math"/>
                          </a:rPr>
                        </m:ctrlPr>
                      </m:sSubPr>
                      <m:e>
                        <m:r>
                          <a:rPr lang="en-US" sz="3600" b="0" i="1" smtClean="0">
                            <a:solidFill>
                              <a:srgbClr val="FF0000"/>
                            </a:solidFill>
                            <a:latin typeface="Cambria Math" charset="0"/>
                          </a:rPr>
                          <m:t>ℰ</m:t>
                        </m:r>
                      </m:e>
                      <m:sub>
                        <m:r>
                          <a:rPr lang="en-US" sz="3600" b="0" i="1" smtClean="0">
                            <a:solidFill>
                              <a:srgbClr val="FF0000"/>
                            </a:solidFill>
                            <a:latin typeface="Cambria Math" charset="0"/>
                          </a:rPr>
                          <m:t>𝑀</m:t>
                        </m:r>
                      </m:sub>
                    </m:sSub>
                    <m:r>
                      <a:rPr lang="en-US" sz="3600" b="0" i="1" smtClean="0">
                        <a:solidFill>
                          <a:srgbClr val="FF0000"/>
                        </a:solidFill>
                        <a:latin typeface="Cambria Math" charset="0"/>
                      </a:rPr>
                      <m:t>⊂</m:t>
                    </m:r>
                    <m:r>
                      <a:rPr lang="en-US" sz="3600" b="0" i="1" smtClean="0">
                        <a:solidFill>
                          <a:srgbClr val="FF0000"/>
                        </a:solidFill>
                        <a:latin typeface="Cambria Math" charset="0"/>
                      </a:rPr>
                      <m:t>ℰ</m:t>
                    </m:r>
                    <m:r>
                      <a:rPr lang="en-US" sz="3600" b="0" i="0" smtClean="0">
                        <a:solidFill>
                          <a:srgbClr val="FF0000"/>
                        </a:solidFill>
                        <a:latin typeface="Cambria Math" charset="0"/>
                      </a:rPr>
                      <m:t> </m:t>
                    </m:r>
                  </m:oMath>
                </a14:m>
                <a:r>
                  <a:rPr lang="en-US" sz="3600" dirty="0" smtClean="0">
                    <a:solidFill>
                      <a:srgbClr val="FF0000"/>
                    </a:solidFill>
                  </a:rPr>
                  <a:t> is the sub-ensemble of central charge </a:t>
                </a:r>
                <a14:m>
                  <m:oMath xmlns:m="http://schemas.openxmlformats.org/officeDocument/2006/math">
                    <m:r>
                      <a:rPr lang="en-US" sz="3600" b="0" i="1" smtClean="0">
                        <a:solidFill>
                          <a:srgbClr val="FF0000"/>
                        </a:solidFill>
                        <a:latin typeface="Cambria Math" charset="0"/>
                      </a:rPr>
                      <m:t>𝑐</m:t>
                    </m:r>
                    <m:r>
                      <a:rPr lang="en-US" sz="3600" b="0" i="1" smtClean="0">
                        <a:solidFill>
                          <a:srgbClr val="FF0000"/>
                        </a:solidFill>
                        <a:latin typeface="Cambria Math" charset="0"/>
                      </a:rPr>
                      <m:t>=6</m:t>
                    </m:r>
                    <m:r>
                      <a:rPr lang="en-US" sz="3600" b="0" i="1" smtClean="0">
                        <a:solidFill>
                          <a:srgbClr val="FF0000"/>
                        </a:solidFill>
                        <a:latin typeface="Cambria Math" charset="0"/>
                      </a:rPr>
                      <m:t>𝑀</m:t>
                    </m:r>
                    <m:r>
                      <a:rPr lang="en-US" sz="3600" b="0" i="1" smtClean="0">
                        <a:solidFill>
                          <a:srgbClr val="FF0000"/>
                        </a:solidFill>
                        <a:latin typeface="Cambria Math" charset="0"/>
                      </a:rPr>
                      <m:t> </m:t>
                    </m:r>
                  </m:oMath>
                </a14:m>
                <a:endParaRPr lang="en-US" sz="3600"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143000" y="2213505"/>
                <a:ext cx="7315200" cy="1200329"/>
              </a:xfrm>
              <a:prstGeom prst="rect">
                <a:avLst/>
              </a:prstGeom>
              <a:blipFill rotWithShape="0">
                <a:blip r:embed="rId4"/>
                <a:stretch>
                  <a:fillRect l="-2583" t="-7614" b="-18274"/>
                </a:stretch>
              </a:blipFill>
            </p:spPr>
            <p:txBody>
              <a:bodyPr/>
              <a:lstStyle/>
              <a:p>
                <a:r>
                  <a:rPr lang="en-US">
                    <a:noFill/>
                  </a:rPr>
                  <a:t> </a:t>
                </a:r>
              </a:p>
            </p:txBody>
          </p:sp>
        </mc:Fallback>
      </mc:AlternateContent>
      <p:sp>
        <p:nvSpPr>
          <p:cNvPr id="8" name="TextBox 7"/>
          <p:cNvSpPr txBox="1"/>
          <p:nvPr/>
        </p:nvSpPr>
        <p:spPr>
          <a:xfrm>
            <a:off x="123265" y="3736508"/>
            <a:ext cx="3924300" cy="1077218"/>
          </a:xfrm>
          <a:prstGeom prst="rect">
            <a:avLst/>
          </a:prstGeom>
          <a:noFill/>
        </p:spPr>
        <p:txBody>
          <a:bodyPr wrap="square" rtlCol="0">
            <a:spAutoFit/>
          </a:bodyPr>
          <a:lstStyle/>
          <a:p>
            <a:r>
              <a:rPr lang="en-US" sz="3200" dirty="0" smtClean="0">
                <a:solidFill>
                  <a:srgbClr val="0033CC"/>
                </a:solidFill>
              </a:rPr>
              <a:t>Using the above results one can show: </a:t>
            </a:r>
            <a:endParaRPr lang="en-US" sz="3200" dirty="0">
              <a:solidFill>
                <a:srgbClr val="0033CC"/>
              </a:solidFill>
            </a:endParaRPr>
          </a:p>
        </p:txBody>
      </p:sp>
      <mc:AlternateContent xmlns:mc="http://schemas.openxmlformats.org/markup-compatibility/2006" xmlns:a14="http://schemas.microsoft.com/office/drawing/2010/main">
        <mc:Choice Requires="a14">
          <p:sp>
            <p:nvSpPr>
              <p:cNvPr id="9" name="TextBox 8"/>
              <p:cNvSpPr txBox="1"/>
              <p:nvPr/>
            </p:nvSpPr>
            <p:spPr>
              <a:xfrm>
                <a:off x="3810000" y="3632425"/>
                <a:ext cx="5181600" cy="12581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limLow>
                        <m:limLowPr>
                          <m:ctrlPr>
                            <a:rPr lang="en-US" sz="3600" b="0" i="1" smtClean="0">
                              <a:solidFill>
                                <a:srgbClr val="0033CC"/>
                              </a:solidFill>
                              <a:latin typeface="Cambria Math"/>
                            </a:rPr>
                          </m:ctrlPr>
                        </m:limLowPr>
                        <m:e>
                          <m:r>
                            <m:rPr>
                              <m:sty m:val="p"/>
                            </m:rPr>
                            <a:rPr lang="en-US" sz="3600" b="0" i="0" smtClean="0">
                              <a:solidFill>
                                <a:srgbClr val="0033CC"/>
                              </a:solidFill>
                              <a:latin typeface="Cambria Math" charset="0"/>
                            </a:rPr>
                            <m:t>lim</m:t>
                          </m:r>
                        </m:e>
                        <m:lim>
                          <m:r>
                            <a:rPr lang="en-US" sz="3600" b="0" i="1" smtClean="0">
                              <a:solidFill>
                                <a:srgbClr val="0033CC"/>
                              </a:solidFill>
                              <a:latin typeface="Cambria Math" charset="0"/>
                            </a:rPr>
                            <m:t>𝑀</m:t>
                          </m:r>
                          <m:r>
                            <a:rPr lang="en-US" sz="3600" b="0" i="1" smtClean="0">
                              <a:solidFill>
                                <a:srgbClr val="0033CC"/>
                              </a:solidFill>
                              <a:latin typeface="Cambria Math" charset="0"/>
                            </a:rPr>
                            <m:t>→∞</m:t>
                          </m:r>
                        </m:lim>
                      </m:limLow>
                      <m:r>
                        <a:rPr lang="en-US" sz="3600" b="0" i="1" smtClean="0">
                          <a:solidFill>
                            <a:srgbClr val="0033CC"/>
                          </a:solidFill>
                          <a:latin typeface="Cambria Math" charset="0"/>
                        </a:rPr>
                        <m:t>  </m:t>
                      </m:r>
                      <m:f>
                        <m:fPr>
                          <m:ctrlPr>
                            <a:rPr lang="en-US" sz="3600" b="0" i="1" smtClean="0">
                              <a:solidFill>
                                <a:srgbClr val="0033CC"/>
                              </a:solidFill>
                              <a:latin typeface="Cambria Math"/>
                            </a:rPr>
                          </m:ctrlPr>
                        </m:fPr>
                        <m:num>
                          <m:r>
                            <a:rPr lang="en-US" sz="3600" b="0" i="1" smtClean="0">
                              <a:solidFill>
                                <a:srgbClr val="0033CC"/>
                              </a:solidFill>
                              <a:latin typeface="Cambria Math" charset="0"/>
                            </a:rPr>
                            <m:t>𝑣𝑜𝑙</m:t>
                          </m:r>
                          <m:d>
                            <m:dPr>
                              <m:ctrlPr>
                                <a:rPr lang="en-US" sz="3600" b="0" i="1" smtClean="0">
                                  <a:solidFill>
                                    <a:srgbClr val="0033CC"/>
                                  </a:solidFill>
                                  <a:latin typeface="Cambria Math"/>
                                </a:rPr>
                              </m:ctrlPr>
                            </m:dPr>
                            <m:e>
                              <m:r>
                                <a:rPr lang="en-US" sz="3600" b="0" i="1" smtClean="0">
                                  <a:solidFill>
                                    <a:srgbClr val="0033CC"/>
                                  </a:solidFill>
                                  <a:latin typeface="Cambria Math" charset="0"/>
                                </a:rPr>
                                <m:t>℘;</m:t>
                              </m:r>
                              <m:sSub>
                                <m:sSubPr>
                                  <m:ctrlPr>
                                    <a:rPr lang="en-US" sz="3600" b="0" i="1" smtClean="0">
                                      <a:solidFill>
                                        <a:srgbClr val="0033CC"/>
                                      </a:solidFill>
                                      <a:latin typeface="Cambria Math"/>
                                    </a:rPr>
                                  </m:ctrlPr>
                                </m:sSubPr>
                                <m:e>
                                  <m:r>
                                    <a:rPr lang="en-US" sz="3600" b="0" i="1" smtClean="0">
                                      <a:solidFill>
                                        <a:srgbClr val="0033CC"/>
                                      </a:solidFill>
                                      <a:latin typeface="Cambria Math" charset="0"/>
                                    </a:rPr>
                                    <m:t>ℰ</m:t>
                                  </m:r>
                                </m:e>
                                <m:sub>
                                  <m:r>
                                    <a:rPr lang="en-US" sz="3600" b="0" i="1" smtClean="0">
                                      <a:solidFill>
                                        <a:srgbClr val="0033CC"/>
                                      </a:solidFill>
                                      <a:latin typeface="Cambria Math" charset="0"/>
                                    </a:rPr>
                                    <m:t>𝑀</m:t>
                                  </m:r>
                                </m:sub>
                              </m:sSub>
                            </m:e>
                          </m:d>
                        </m:num>
                        <m:den>
                          <m:r>
                            <a:rPr lang="en-US" sz="3600" b="0" i="1" smtClean="0">
                              <a:solidFill>
                                <a:srgbClr val="0033CC"/>
                              </a:solidFill>
                              <a:latin typeface="Cambria Math" charset="0"/>
                            </a:rPr>
                            <m:t>𝑣𝑜𝑙</m:t>
                          </m:r>
                          <m:d>
                            <m:dPr>
                              <m:ctrlPr>
                                <a:rPr lang="en-US" sz="3600" b="0" i="1" smtClean="0">
                                  <a:solidFill>
                                    <a:srgbClr val="0033CC"/>
                                  </a:solidFill>
                                  <a:latin typeface="Cambria Math"/>
                                </a:rPr>
                              </m:ctrlPr>
                            </m:dPr>
                            <m:e>
                              <m:sSub>
                                <m:sSubPr>
                                  <m:ctrlPr>
                                    <a:rPr lang="en-US" sz="3600" b="0" i="1" smtClean="0">
                                      <a:solidFill>
                                        <a:srgbClr val="0033CC"/>
                                      </a:solidFill>
                                      <a:latin typeface="Cambria Math"/>
                                    </a:rPr>
                                  </m:ctrlPr>
                                </m:sSubPr>
                                <m:e>
                                  <m:r>
                                    <a:rPr lang="en-US" sz="3600" b="0" i="1" smtClean="0">
                                      <a:solidFill>
                                        <a:srgbClr val="0033CC"/>
                                      </a:solidFill>
                                      <a:latin typeface="Cambria Math" charset="0"/>
                                    </a:rPr>
                                    <m:t>ℰ</m:t>
                                  </m:r>
                                </m:e>
                                <m:sub>
                                  <m:r>
                                    <a:rPr lang="en-US" sz="3600" b="0" i="1" smtClean="0">
                                      <a:solidFill>
                                        <a:srgbClr val="0033CC"/>
                                      </a:solidFill>
                                      <a:latin typeface="Cambria Math" charset="0"/>
                                    </a:rPr>
                                    <m:t>𝑀</m:t>
                                  </m:r>
                                </m:sub>
                              </m:sSub>
                            </m:e>
                          </m:d>
                        </m:den>
                      </m:f>
                      <m:r>
                        <a:rPr lang="en-US" sz="3600" b="0" i="1" smtClean="0">
                          <a:solidFill>
                            <a:srgbClr val="0033CC"/>
                          </a:solidFill>
                          <a:latin typeface="Cambria Math" charset="0"/>
                        </a:rPr>
                        <m:t>=0</m:t>
                      </m:r>
                    </m:oMath>
                  </m:oMathPara>
                </a14:m>
                <a:endParaRPr lang="en-US" sz="3600" dirty="0">
                  <a:solidFill>
                    <a:srgbClr val="0033CC"/>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810000" y="3632425"/>
                <a:ext cx="5181600" cy="1258101"/>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7686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Summary</a:t>
            </a:r>
            <a:endParaRPr lang="en-US" dirty="0"/>
          </a:p>
        </p:txBody>
      </p:sp>
      <p:sp>
        <p:nvSpPr>
          <p:cNvPr id="3" name="TextBox 2"/>
          <p:cNvSpPr txBox="1"/>
          <p:nvPr/>
        </p:nvSpPr>
        <p:spPr>
          <a:xfrm>
            <a:off x="165265" y="1295400"/>
            <a:ext cx="8991600" cy="1384995"/>
          </a:xfrm>
          <a:prstGeom prst="rect">
            <a:avLst/>
          </a:prstGeom>
          <a:noFill/>
        </p:spPr>
        <p:txBody>
          <a:bodyPr wrap="square" rtlCol="0">
            <a:spAutoFit/>
          </a:bodyPr>
          <a:lstStyle/>
          <a:p>
            <a:r>
              <a:rPr lang="en-US" sz="2800" dirty="0" smtClean="0">
                <a:solidFill>
                  <a:srgbClr val="FF0000"/>
                </a:solidFill>
              </a:rPr>
              <a:t>Part 1:  There are heterotic compactifications with large crystal symmetries related to the Conway group, but there is no M24 Moonshine in KKP’s refined K3 BPS invariants. </a:t>
            </a:r>
            <a:endParaRPr lang="en-US" sz="2800" dirty="0">
              <a:solidFill>
                <a:srgbClr val="FF0000"/>
              </a:solidFill>
            </a:endParaRPr>
          </a:p>
        </p:txBody>
      </p:sp>
      <p:sp>
        <p:nvSpPr>
          <p:cNvPr id="4" name="TextBox 3"/>
          <p:cNvSpPr txBox="1"/>
          <p:nvPr/>
        </p:nvSpPr>
        <p:spPr>
          <a:xfrm>
            <a:off x="165265" y="3124200"/>
            <a:ext cx="8991600" cy="1384995"/>
          </a:xfrm>
          <a:prstGeom prst="rect">
            <a:avLst/>
          </a:prstGeom>
          <a:noFill/>
        </p:spPr>
        <p:txBody>
          <a:bodyPr wrap="square" rtlCol="0">
            <a:spAutoFit/>
          </a:bodyPr>
          <a:lstStyle/>
          <a:p>
            <a:r>
              <a:rPr lang="en-US" sz="2800" dirty="0" smtClean="0">
                <a:solidFill>
                  <a:srgbClr val="0033CC"/>
                </a:solidFill>
              </a:rPr>
              <a:t>Part 2: Consistency conditions for asymmetric </a:t>
            </a:r>
            <a:r>
              <a:rPr lang="en-US" sz="2800" dirty="0" err="1" smtClean="0">
                <a:solidFill>
                  <a:srgbClr val="0033CC"/>
                </a:solidFill>
              </a:rPr>
              <a:t>orbifolds</a:t>
            </a:r>
            <a:r>
              <a:rPr lang="en-US" sz="2800" dirty="0" smtClean="0">
                <a:solidFill>
                  <a:srgbClr val="0033CC"/>
                </a:solidFill>
              </a:rPr>
              <a:t> should be re-examined. Sometimes one </a:t>
            </a:r>
            <a:r>
              <a:rPr lang="en-US" sz="2800" i="1" u="sng" dirty="0" smtClean="0">
                <a:solidFill>
                  <a:srgbClr val="0033CC"/>
                </a:solidFill>
              </a:rPr>
              <a:t>can</a:t>
            </a:r>
            <a:r>
              <a:rPr lang="en-US" sz="2800" dirty="0" smtClean="0">
                <a:solidFill>
                  <a:srgbClr val="0033CC"/>
                </a:solidFill>
              </a:rPr>
              <a:t> </a:t>
            </a:r>
            <a:r>
              <a:rPr lang="en-US" sz="2800" dirty="0" err="1" smtClean="0">
                <a:solidFill>
                  <a:srgbClr val="0033CC"/>
                </a:solidFill>
              </a:rPr>
              <a:t>orbifold</a:t>
            </a:r>
            <a:r>
              <a:rPr lang="en-US" sz="2800" dirty="0" smtClean="0">
                <a:solidFill>
                  <a:srgbClr val="0033CC"/>
                </a:solidFill>
              </a:rPr>
              <a:t> by </a:t>
            </a:r>
          </a:p>
          <a:p>
            <a:r>
              <a:rPr lang="en-US" sz="2800" dirty="0" smtClean="0">
                <a:solidFill>
                  <a:srgbClr val="0033CC"/>
                </a:solidFill>
              </a:rPr>
              <a:t>T-duality, contrary to standard wisdom. </a:t>
            </a:r>
            <a:endParaRPr lang="en-US" sz="2800" dirty="0">
              <a:solidFill>
                <a:srgbClr val="0033CC"/>
              </a:solidFill>
            </a:endParaRPr>
          </a:p>
        </p:txBody>
      </p:sp>
      <p:sp>
        <p:nvSpPr>
          <p:cNvPr id="5" name="TextBox 4"/>
          <p:cNvSpPr txBox="1"/>
          <p:nvPr/>
        </p:nvSpPr>
        <p:spPr>
          <a:xfrm>
            <a:off x="165265" y="4953000"/>
            <a:ext cx="8991600" cy="1384995"/>
          </a:xfrm>
          <a:prstGeom prst="rect">
            <a:avLst/>
          </a:prstGeom>
          <a:noFill/>
        </p:spPr>
        <p:txBody>
          <a:bodyPr wrap="square" rtlCol="0">
            <a:spAutoFit/>
          </a:bodyPr>
          <a:lstStyle/>
          <a:p>
            <a:r>
              <a:rPr lang="en-US" sz="2800" dirty="0" smtClean="0">
                <a:solidFill>
                  <a:srgbClr val="00B050"/>
                </a:solidFill>
              </a:rPr>
              <a:t>Part 3: </a:t>
            </a:r>
            <a:r>
              <a:rPr lang="en-US" sz="2800" dirty="0" err="1" smtClean="0">
                <a:solidFill>
                  <a:srgbClr val="00B050"/>
                </a:solidFill>
              </a:rPr>
              <a:t>Zamolodchikov</a:t>
            </a:r>
            <a:r>
              <a:rPr lang="en-US" sz="2800" dirty="0" smtClean="0">
                <a:solidFill>
                  <a:srgbClr val="00B050"/>
                </a:solidFill>
              </a:rPr>
              <a:t> volumes of certain moduli spaces of CFT’s are interesting. The set of sequences of CFT’s with weakly coupled gravity duals is measure zero </a:t>
            </a:r>
            <a:r>
              <a:rPr lang="en-US" dirty="0" smtClean="0">
                <a:solidFill>
                  <a:srgbClr val="00B050"/>
                </a:solidFill>
              </a:rPr>
              <a:t>(suitably defined).</a:t>
            </a:r>
            <a:endParaRPr lang="en-US" sz="2800" dirty="0">
              <a:solidFill>
                <a:srgbClr val="00B050"/>
              </a:solidFill>
            </a:endParaRPr>
          </a:p>
        </p:txBody>
      </p:sp>
    </p:spTree>
    <p:extLst>
      <p:ext uri="{BB962C8B-B14F-4D97-AF65-F5344CB8AC3E}">
        <p14:creationId xmlns:p14="http://schemas.microsoft.com/office/powerpoint/2010/main" val="61266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1143000"/>
          </a:xfrm>
        </p:spPr>
        <p:txBody>
          <a:bodyPr/>
          <a:lstStyle/>
          <a:p>
            <a:r>
              <a:rPr lang="en-US" dirty="0" smtClean="0"/>
              <a:t>Background: Finite-Simple Groups</a:t>
            </a:r>
            <a:endParaRPr lang="en-US" dirty="0"/>
          </a:p>
        </p:txBody>
      </p:sp>
      <p:pic>
        <p:nvPicPr>
          <p:cNvPr id="4" name="Picture 3"/>
          <p:cNvPicPr>
            <a:picLocks noChangeAspect="1"/>
          </p:cNvPicPr>
          <p:nvPr/>
        </p:nvPicPr>
        <p:blipFill>
          <a:blip r:embed="rId3"/>
          <a:stretch>
            <a:fillRect/>
          </a:stretch>
        </p:blipFill>
        <p:spPr>
          <a:xfrm>
            <a:off x="1676400" y="2936162"/>
            <a:ext cx="5791200" cy="3885979"/>
          </a:xfrm>
          <a:prstGeom prst="rect">
            <a:avLst/>
          </a:prstGeom>
        </p:spPr>
      </p:pic>
      <p:sp>
        <p:nvSpPr>
          <p:cNvPr id="3" name="TextBox 2"/>
          <p:cNvSpPr txBox="1"/>
          <p:nvPr/>
        </p:nvSpPr>
        <p:spPr>
          <a:xfrm>
            <a:off x="1219200" y="1017100"/>
            <a:ext cx="6705600" cy="954107"/>
          </a:xfrm>
          <a:prstGeom prst="rect">
            <a:avLst/>
          </a:prstGeom>
          <a:noFill/>
        </p:spPr>
        <p:txBody>
          <a:bodyPr wrap="square" rtlCol="0">
            <a:spAutoFit/>
          </a:bodyPr>
          <a:lstStyle/>
          <a:p>
            <a:r>
              <a:rPr lang="en-US" sz="2800" dirty="0" smtClean="0">
                <a:solidFill>
                  <a:srgbClr val="7030A0"/>
                </a:solidFill>
              </a:rPr>
              <a:t>Jordan-Holder Theorem: Finite simple </a:t>
            </a:r>
          </a:p>
          <a:p>
            <a:r>
              <a:rPr lang="en-US" sz="2800" dirty="0" smtClean="0">
                <a:solidFill>
                  <a:srgbClr val="7030A0"/>
                </a:solidFill>
              </a:rPr>
              <a:t>groups are the atoms of finite group theory. </a:t>
            </a:r>
            <a:endParaRPr lang="en-US" sz="2800" dirty="0">
              <a:solidFill>
                <a:srgbClr val="7030A0"/>
              </a:solidFill>
            </a:endParaRPr>
          </a:p>
        </p:txBody>
      </p:sp>
      <mc:AlternateContent xmlns:mc="http://schemas.openxmlformats.org/markup-compatibility/2006" xmlns:a14="http://schemas.microsoft.com/office/drawing/2010/main">
        <mc:Choice Requires="a14">
          <p:sp>
            <p:nvSpPr>
              <p:cNvPr id="5" name="TextBox 4"/>
              <p:cNvSpPr txBox="1"/>
              <p:nvPr/>
            </p:nvSpPr>
            <p:spPr>
              <a:xfrm>
                <a:off x="457200" y="2122084"/>
                <a:ext cx="2819400" cy="622735"/>
              </a:xfrm>
              <a:prstGeom prst="rect">
                <a:avLst/>
              </a:prstGeom>
              <a:noFill/>
            </p:spPr>
            <p:txBody>
              <a:bodyPr wrap="square" rtlCol="0">
                <a:spAutoFit/>
              </a:bodyPr>
              <a:lstStyle/>
              <a:p>
                <a14:m>
                  <m:oMath xmlns:m="http://schemas.openxmlformats.org/officeDocument/2006/math">
                    <m:sSub>
                      <m:sSubPr>
                        <m:ctrlPr>
                          <a:rPr lang="en-US" sz="3200" b="0" i="1" smtClean="0">
                            <a:solidFill>
                              <a:srgbClr val="FF0000"/>
                            </a:solidFill>
                            <a:latin typeface="Cambria Math"/>
                          </a:rPr>
                        </m:ctrlPr>
                      </m:sSubPr>
                      <m:e>
                        <m:r>
                          <a:rPr lang="en-US" sz="3200" b="0" i="1" smtClean="0">
                            <a:solidFill>
                              <a:srgbClr val="FF0000"/>
                            </a:solidFill>
                            <a:latin typeface="Cambria Math" charset="0"/>
                          </a:rPr>
                          <m:t>ℤ</m:t>
                        </m:r>
                      </m:e>
                      <m:sub>
                        <m:r>
                          <a:rPr lang="en-US" sz="3200" b="0" i="1" smtClean="0">
                            <a:solidFill>
                              <a:srgbClr val="FF0000"/>
                            </a:solidFill>
                            <a:latin typeface="Cambria Math" charset="0"/>
                          </a:rPr>
                          <m:t>𝑝</m:t>
                        </m:r>
                      </m:sub>
                    </m:sSub>
                  </m:oMath>
                </a14:m>
                <a:r>
                  <a:rPr lang="en-US" sz="3200" dirty="0" smtClean="0">
                    <a:solidFill>
                      <a:srgbClr val="FF0000"/>
                    </a:solidFill>
                  </a:rPr>
                  <a:t>  p = prime</a:t>
                </a:r>
                <a:endParaRPr lang="en-US" sz="32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57200" y="2122084"/>
                <a:ext cx="2819400" cy="622735"/>
              </a:xfrm>
              <a:prstGeom prst="rect">
                <a:avLst/>
              </a:prstGeom>
              <a:blipFill rotWithShape="0">
                <a:blip r:embed="rId4"/>
                <a:stretch>
                  <a:fillRect t="-11765" b="-26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048000" y="2118546"/>
                <a:ext cx="23622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0033CC"/>
                              </a:solidFill>
                              <a:latin typeface="Cambria Math"/>
                            </a:rPr>
                          </m:ctrlPr>
                        </m:sSubPr>
                        <m:e>
                          <m:r>
                            <a:rPr lang="en-US" sz="3200" b="0" i="1" smtClean="0">
                              <a:solidFill>
                                <a:srgbClr val="0033CC"/>
                              </a:solidFill>
                              <a:latin typeface="Cambria Math" charset="0"/>
                            </a:rPr>
                            <m:t>𝐴</m:t>
                          </m:r>
                        </m:e>
                        <m:sub>
                          <m:r>
                            <a:rPr lang="en-US" sz="3200" b="0" i="1" smtClean="0">
                              <a:solidFill>
                                <a:srgbClr val="0033CC"/>
                              </a:solidFill>
                              <a:latin typeface="Cambria Math" charset="0"/>
                            </a:rPr>
                            <m:t>𝑛</m:t>
                          </m:r>
                        </m:sub>
                      </m:sSub>
                      <m:r>
                        <a:rPr lang="en-US" sz="3200" b="0" i="1" smtClean="0">
                          <a:solidFill>
                            <a:srgbClr val="0033CC"/>
                          </a:solidFill>
                          <a:latin typeface="Cambria Math" charset="0"/>
                        </a:rPr>
                        <m:t>  </m:t>
                      </m:r>
                      <m:r>
                        <a:rPr lang="en-US" sz="3200" b="0" i="1" smtClean="0">
                          <a:solidFill>
                            <a:srgbClr val="0033CC"/>
                          </a:solidFill>
                          <a:latin typeface="Cambria Math" charset="0"/>
                        </a:rPr>
                        <m:t>𝑛</m:t>
                      </m:r>
                      <m:r>
                        <a:rPr lang="en-US" sz="3200" b="0" i="1" smtClean="0">
                          <a:solidFill>
                            <a:srgbClr val="0033CC"/>
                          </a:solidFill>
                          <a:latin typeface="Cambria Math" charset="0"/>
                        </a:rPr>
                        <m:t>≥5</m:t>
                      </m:r>
                    </m:oMath>
                  </m:oMathPara>
                </a14:m>
                <a:endParaRPr lang="en-US" sz="3200" dirty="0">
                  <a:solidFill>
                    <a:srgbClr val="0033CC"/>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048000" y="2118546"/>
                <a:ext cx="2362200" cy="58477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562600" y="2085957"/>
                <a:ext cx="2590800" cy="622735"/>
              </a:xfrm>
              <a:prstGeom prst="rect">
                <a:avLst/>
              </a:prstGeom>
              <a:noFill/>
            </p:spPr>
            <p:txBody>
              <a:bodyPr wrap="square" rtlCol="0">
                <a:spAutoFit/>
              </a:bodyPr>
              <a:lstStyle/>
              <a:p>
                <a14:m>
                  <m:oMath xmlns:m="http://schemas.openxmlformats.org/officeDocument/2006/math">
                    <m:r>
                      <a:rPr lang="en-US" sz="3200" b="0" i="1" smtClean="0">
                        <a:solidFill>
                          <a:srgbClr val="00B050"/>
                        </a:solidFill>
                        <a:latin typeface="Cambria Math" charset="0"/>
                      </a:rPr>
                      <m:t>𝑆</m:t>
                    </m:r>
                    <m:sSub>
                      <m:sSubPr>
                        <m:ctrlPr>
                          <a:rPr lang="en-US" sz="3200" b="0" i="1" smtClean="0">
                            <a:solidFill>
                              <a:srgbClr val="00B050"/>
                            </a:solidFill>
                            <a:latin typeface="Cambria Math"/>
                          </a:rPr>
                        </m:ctrlPr>
                      </m:sSubPr>
                      <m:e>
                        <m:r>
                          <a:rPr lang="en-US" sz="3200" b="0" i="1" smtClean="0">
                            <a:solidFill>
                              <a:srgbClr val="00B050"/>
                            </a:solidFill>
                            <a:latin typeface="Cambria Math" charset="0"/>
                          </a:rPr>
                          <m:t>𝐿</m:t>
                        </m:r>
                      </m:e>
                      <m:sub>
                        <m:r>
                          <a:rPr lang="en-US" sz="3200" b="0" i="1" smtClean="0">
                            <a:solidFill>
                              <a:srgbClr val="00B050"/>
                            </a:solidFill>
                            <a:latin typeface="Cambria Math" charset="0"/>
                          </a:rPr>
                          <m:t>𝑛</m:t>
                        </m:r>
                      </m:sub>
                    </m:sSub>
                    <m:r>
                      <a:rPr lang="en-US" sz="3200" b="0" i="1" smtClean="0">
                        <a:solidFill>
                          <a:srgbClr val="00B050"/>
                        </a:solidFill>
                        <a:latin typeface="Cambria Math" charset="0"/>
                      </a:rPr>
                      <m:t>(</m:t>
                    </m:r>
                    <m:sSub>
                      <m:sSubPr>
                        <m:ctrlPr>
                          <a:rPr lang="en-US" sz="3200" b="0" i="1" smtClean="0">
                            <a:solidFill>
                              <a:srgbClr val="00B050"/>
                            </a:solidFill>
                            <a:latin typeface="Cambria Math"/>
                          </a:rPr>
                        </m:ctrlPr>
                      </m:sSubPr>
                      <m:e>
                        <m:r>
                          <a:rPr lang="en-US" sz="3200" b="0" i="1" smtClean="0">
                            <a:solidFill>
                              <a:srgbClr val="00B050"/>
                            </a:solidFill>
                            <a:latin typeface="Cambria Math" charset="0"/>
                          </a:rPr>
                          <m:t>𝔽</m:t>
                        </m:r>
                      </m:e>
                      <m:sub>
                        <m:r>
                          <a:rPr lang="en-US" sz="3200" b="0" i="1" smtClean="0">
                            <a:solidFill>
                              <a:srgbClr val="00B050"/>
                            </a:solidFill>
                            <a:latin typeface="Cambria Math" charset="0"/>
                          </a:rPr>
                          <m:t>𝑝</m:t>
                        </m:r>
                      </m:sub>
                    </m:sSub>
                    <m:r>
                      <a:rPr lang="en-US" sz="3200" b="0" i="1" smtClean="0">
                        <a:solidFill>
                          <a:srgbClr val="00B050"/>
                        </a:solidFill>
                        <a:latin typeface="Cambria Math" charset="0"/>
                      </a:rPr>
                      <m:t>)</m:t>
                    </m:r>
                  </m:oMath>
                </a14:m>
                <a:r>
                  <a:rPr lang="en-US" sz="3200" dirty="0" smtClean="0">
                    <a:solidFill>
                      <a:srgbClr val="00B050"/>
                    </a:solidFill>
                  </a:rPr>
                  <a:t>   etc. </a:t>
                </a:r>
                <a:endParaRPr lang="en-US" sz="3200" dirty="0">
                  <a:solidFill>
                    <a:srgbClr val="00B05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562600" y="2085957"/>
                <a:ext cx="2590800" cy="622735"/>
              </a:xfrm>
              <a:prstGeom prst="rect">
                <a:avLst/>
              </a:prstGeom>
              <a:blipFill rotWithShape="0">
                <a:blip r:embed="rId6"/>
                <a:stretch>
                  <a:fillRect t="-11765" r="-6353" b="-26471"/>
                </a:stretch>
              </a:blipFill>
            </p:spPr>
            <p:txBody>
              <a:bodyPr/>
              <a:lstStyle/>
              <a:p>
                <a:r>
                  <a:rPr lang="en-US">
                    <a:noFill/>
                  </a:rPr>
                  <a:t> </a:t>
                </a:r>
              </a:p>
            </p:txBody>
          </p:sp>
        </mc:Fallback>
      </mc:AlternateContent>
      <p:sp>
        <p:nvSpPr>
          <p:cNvPr id="8" name="Oval 7"/>
          <p:cNvSpPr/>
          <p:nvPr/>
        </p:nvSpPr>
        <p:spPr>
          <a:xfrm>
            <a:off x="3523129" y="2810950"/>
            <a:ext cx="914400" cy="76038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95800" y="4724400"/>
            <a:ext cx="914400" cy="76038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608729" y="3621893"/>
            <a:ext cx="914400" cy="76038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91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60" y="-36964"/>
            <a:ext cx="8229600" cy="1143000"/>
          </a:xfrm>
        </p:spPr>
        <p:txBody>
          <a:bodyPr>
            <a:normAutofit fontScale="90000"/>
          </a:bodyPr>
          <a:lstStyle/>
          <a:p>
            <a:r>
              <a:rPr lang="en-US" dirty="0" smtClean="0"/>
              <a:t>Background</a:t>
            </a:r>
            <a:r>
              <a:rPr lang="en-US" smtClean="0"/>
              <a:t>: McKay &amp; Conway-Norton </a:t>
            </a:r>
            <a:r>
              <a:rPr lang="en-US" dirty="0" smtClean="0"/>
              <a:t>1978-1979</a:t>
            </a: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1524000" y="2097600"/>
                <a:ext cx="5867400" cy="954107"/>
              </a:xfrm>
              <a:prstGeom prst="rect">
                <a:avLst/>
              </a:prstGeom>
              <a:noFill/>
            </p:spPr>
            <p:txBody>
              <a:bodyPr wrap="square" rtlCol="0">
                <a:spAutoFit/>
              </a:bodyPr>
              <a:lstStyle/>
              <a:p>
                <a:r>
                  <a:rPr lang="en-US" sz="2800" dirty="0" smtClean="0">
                    <a:solidFill>
                      <a:srgbClr val="0033CC"/>
                    </a:solidFill>
                  </a:rPr>
                  <a:t>Now list the dimensions of </a:t>
                </a:r>
                <a:r>
                  <a:rPr lang="en-US" sz="2800" dirty="0" err="1" smtClean="0">
                    <a:solidFill>
                      <a:srgbClr val="0033CC"/>
                    </a:solidFill>
                  </a:rPr>
                  <a:t>irreps</a:t>
                </a:r>
                <a:r>
                  <a:rPr lang="en-US" sz="2800" dirty="0" smtClean="0">
                    <a:solidFill>
                      <a:srgbClr val="0033CC"/>
                    </a:solidFill>
                  </a:rPr>
                  <a:t> of </a:t>
                </a:r>
                <a14:m>
                  <m:oMath xmlns:m="http://schemas.openxmlformats.org/officeDocument/2006/math">
                    <m:r>
                      <a:rPr lang="en-US" sz="2800" b="0" i="1" smtClean="0">
                        <a:solidFill>
                          <a:srgbClr val="0033CC"/>
                        </a:solidFill>
                        <a:latin typeface="Cambria Math" charset="0"/>
                      </a:rPr>
                      <m:t>𝕄</m:t>
                    </m:r>
                  </m:oMath>
                </a14:m>
                <a:endParaRPr lang="en-US" sz="2800" b="0" dirty="0" smtClean="0">
                  <a:solidFill>
                    <a:srgbClr val="0033CC"/>
                  </a:solidFill>
                </a:endParaRPr>
              </a:p>
              <a:p>
                <a:r>
                  <a:rPr lang="en-US" sz="2800" dirty="0" smtClean="0">
                    <a:solidFill>
                      <a:srgbClr val="0033CC"/>
                    </a:solidFill>
                  </a:rPr>
                  <a:t> </a:t>
                </a:r>
                <a:endParaRPr lang="en-US" sz="2800" dirty="0">
                  <a:solidFill>
                    <a:srgbClr val="0033CC"/>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24000" y="2097600"/>
                <a:ext cx="5867400" cy="954107"/>
              </a:xfrm>
              <a:prstGeom prst="rect">
                <a:avLst/>
              </a:prstGeom>
              <a:blipFill rotWithShape="0">
                <a:blip r:embed="rId2"/>
                <a:stretch>
                  <a:fillRect l="-2077" t="-5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40360" y="2768924"/>
                <a:ext cx="8534400" cy="1015663"/>
              </a:xfrm>
              <a:prstGeom prst="rect">
                <a:avLst/>
              </a:prstGeom>
              <a:noFill/>
            </p:spPr>
            <p:txBody>
              <a:bodyPr wrap="square" rtlCol="0">
                <a:spAutoFit/>
              </a:bodyPr>
              <a:lstStyle/>
              <a:p>
                <a14:m>
                  <m:oMath xmlns:m="http://schemas.openxmlformats.org/officeDocument/2006/math">
                    <m:sSub>
                      <m:sSubPr>
                        <m:ctrlPr>
                          <a:rPr lang="en-US" sz="2000" b="0" i="1" smtClean="0">
                            <a:solidFill>
                              <a:srgbClr val="0033CC"/>
                            </a:solidFill>
                            <a:latin typeface="Cambria Math"/>
                          </a:rPr>
                        </m:ctrlPr>
                      </m:sSubPr>
                      <m:e>
                        <m:r>
                          <a:rPr lang="en-US" sz="2000" b="0" i="1" smtClean="0">
                            <a:solidFill>
                              <a:srgbClr val="0033CC"/>
                            </a:solidFill>
                            <a:latin typeface="Cambria Math" charset="0"/>
                          </a:rPr>
                          <m:t>𝑅</m:t>
                        </m:r>
                      </m:e>
                      <m:sub>
                        <m:r>
                          <a:rPr lang="en-US" sz="2000" b="0" i="1" smtClean="0">
                            <a:solidFill>
                              <a:srgbClr val="0033CC"/>
                            </a:solidFill>
                            <a:latin typeface="Cambria Math" charset="0"/>
                          </a:rPr>
                          <m:t>𝑛</m:t>
                        </m:r>
                      </m:sub>
                    </m:sSub>
                    <m:r>
                      <a:rPr lang="en-US" sz="2000" b="0" i="0" smtClean="0">
                        <a:solidFill>
                          <a:srgbClr val="0033CC"/>
                        </a:solidFill>
                        <a:latin typeface="Cambria Math" charset="0"/>
                      </a:rPr>
                      <m:t> </m:t>
                    </m:r>
                  </m:oMath>
                </a14:m>
                <a:r>
                  <a:rPr lang="en-US" sz="2000" dirty="0" smtClean="0">
                    <a:solidFill>
                      <a:srgbClr val="0033CC"/>
                    </a:solidFill>
                  </a:rPr>
                  <a:t> = 1, 196883, </a:t>
                </a:r>
                <a:r>
                  <a:rPr lang="fi-FI" sz="2000" dirty="0" smtClean="0">
                    <a:solidFill>
                      <a:srgbClr val="0033CC"/>
                    </a:solidFill>
                  </a:rPr>
                  <a:t>21296876,</a:t>
                </a:r>
                <a:r>
                  <a:rPr lang="is-IS" sz="2000" dirty="0">
                    <a:solidFill>
                      <a:srgbClr val="0033CC"/>
                    </a:solidFill>
                  </a:rPr>
                  <a:t> 842609326, </a:t>
                </a:r>
                <a:r>
                  <a:rPr lang="cs-CZ" sz="2000" dirty="0">
                    <a:solidFill>
                      <a:srgbClr val="0033CC"/>
                    </a:solidFill>
                  </a:rPr>
                  <a:t>18538750076, 19360062527, </a:t>
                </a:r>
                <a:r>
                  <a:rPr lang="cs-CZ" sz="2000" dirty="0" smtClean="0">
                    <a:solidFill>
                      <a:srgbClr val="0033CC"/>
                    </a:solidFill>
                  </a:rPr>
                  <a:t>293553734298,</a:t>
                </a:r>
                <a:r>
                  <a:rPr lang="is-IS" sz="2000" dirty="0" smtClean="0">
                    <a:solidFill>
                      <a:srgbClr val="0033CC"/>
                    </a:solidFill>
                  </a:rPr>
                  <a:t>…. </a:t>
                </a:r>
                <a14:m>
                  <m:oMath xmlns:m="http://schemas.openxmlformats.org/officeDocument/2006/math">
                    <m:r>
                      <a:rPr lang="en-US" sz="2000" b="0" i="1" dirty="0" smtClean="0">
                        <a:solidFill>
                          <a:srgbClr val="0033CC"/>
                        </a:solidFill>
                        <a:latin typeface="Cambria Math" charset="0"/>
                      </a:rPr>
                      <m:t>, </m:t>
                    </m:r>
                    <m:sSup>
                      <m:sSupPr>
                        <m:ctrlPr>
                          <a:rPr lang="en-US" sz="2000" b="0" i="1" dirty="0" smtClean="0">
                            <a:solidFill>
                              <a:srgbClr val="0033CC"/>
                            </a:solidFill>
                            <a:latin typeface="Cambria Math"/>
                          </a:rPr>
                        </m:ctrlPr>
                      </m:sSupPr>
                      <m:e>
                        <m:r>
                          <a:rPr lang="en-US" sz="2000" b="0" i="1" dirty="0" smtClean="0">
                            <a:solidFill>
                              <a:srgbClr val="0033CC"/>
                            </a:solidFill>
                            <a:latin typeface="Cambria Math" charset="0"/>
                          </a:rPr>
                          <m:t>3</m:t>
                        </m:r>
                      </m:e>
                      <m:sup>
                        <m:r>
                          <a:rPr lang="en-US" sz="2000" b="0" i="1" dirty="0" smtClean="0">
                            <a:solidFill>
                              <a:srgbClr val="0033CC"/>
                            </a:solidFill>
                            <a:latin typeface="Cambria Math" charset="0"/>
                          </a:rPr>
                          <m:t>12</m:t>
                        </m:r>
                      </m:sup>
                    </m:sSup>
                    <m:r>
                      <a:rPr lang="en-US" sz="2000" b="0" i="1" dirty="0" smtClean="0">
                        <a:solidFill>
                          <a:srgbClr val="0033CC"/>
                        </a:solidFill>
                        <a:latin typeface="Cambria Math" charset="0"/>
                      </a:rPr>
                      <m:t>⋅</m:t>
                    </m:r>
                    <m:sSup>
                      <m:sSupPr>
                        <m:ctrlPr>
                          <a:rPr lang="en-US" sz="2000" b="0" i="1" dirty="0" smtClean="0">
                            <a:solidFill>
                              <a:srgbClr val="0033CC"/>
                            </a:solidFill>
                            <a:latin typeface="Cambria Math"/>
                          </a:rPr>
                        </m:ctrlPr>
                      </m:sSupPr>
                      <m:e>
                        <m:r>
                          <a:rPr lang="en-US" sz="2000" b="0" i="1" dirty="0" smtClean="0">
                            <a:solidFill>
                              <a:srgbClr val="0033CC"/>
                            </a:solidFill>
                            <a:latin typeface="Cambria Math" charset="0"/>
                          </a:rPr>
                          <m:t>5</m:t>
                        </m:r>
                      </m:e>
                      <m:sup>
                        <m:r>
                          <a:rPr lang="en-US" sz="2000" b="0" i="1" dirty="0" smtClean="0">
                            <a:solidFill>
                              <a:srgbClr val="0033CC"/>
                            </a:solidFill>
                            <a:latin typeface="Cambria Math" charset="0"/>
                          </a:rPr>
                          <m:t>7</m:t>
                        </m:r>
                      </m:sup>
                    </m:sSup>
                    <m:r>
                      <a:rPr lang="en-US" sz="2000" b="0" i="1" dirty="0" smtClean="0">
                        <a:solidFill>
                          <a:srgbClr val="0033CC"/>
                        </a:solidFill>
                        <a:latin typeface="Cambria Math" charset="0"/>
                      </a:rPr>
                      <m:t>⋅</m:t>
                    </m:r>
                    <m:sSup>
                      <m:sSupPr>
                        <m:ctrlPr>
                          <a:rPr lang="en-US" sz="2000" b="0" i="1" dirty="0" smtClean="0">
                            <a:solidFill>
                              <a:srgbClr val="0033CC"/>
                            </a:solidFill>
                            <a:latin typeface="Cambria Math"/>
                          </a:rPr>
                        </m:ctrlPr>
                      </m:sSupPr>
                      <m:e>
                        <m:r>
                          <a:rPr lang="en-US" sz="2000" b="0" i="1" dirty="0" smtClean="0">
                            <a:solidFill>
                              <a:srgbClr val="0033CC"/>
                            </a:solidFill>
                            <a:latin typeface="Cambria Math" charset="0"/>
                          </a:rPr>
                          <m:t>13</m:t>
                        </m:r>
                      </m:e>
                      <m:sup>
                        <m:r>
                          <a:rPr lang="en-US" sz="2000" b="0" i="1" dirty="0" smtClean="0">
                            <a:solidFill>
                              <a:srgbClr val="0033CC"/>
                            </a:solidFill>
                            <a:latin typeface="Cambria Math" charset="0"/>
                          </a:rPr>
                          <m:t>3</m:t>
                        </m:r>
                      </m:sup>
                    </m:sSup>
                    <m:r>
                      <a:rPr lang="en-US" sz="2000" b="0" i="1" dirty="0" smtClean="0">
                        <a:solidFill>
                          <a:srgbClr val="0033CC"/>
                        </a:solidFill>
                        <a:latin typeface="Cambria Math" charset="0"/>
                      </a:rPr>
                      <m:t>⋅17⋅29⋅31⋅41⋅47⋅59⋅71∼2.6 ×</m:t>
                    </m:r>
                    <m:sSup>
                      <m:sSupPr>
                        <m:ctrlPr>
                          <a:rPr lang="en-US" sz="2000" b="0" i="1" dirty="0" smtClean="0">
                            <a:solidFill>
                              <a:srgbClr val="0033CC"/>
                            </a:solidFill>
                            <a:latin typeface="Cambria Math"/>
                          </a:rPr>
                        </m:ctrlPr>
                      </m:sSupPr>
                      <m:e>
                        <m:r>
                          <a:rPr lang="en-US" sz="2000" b="0" i="1" dirty="0" smtClean="0">
                            <a:solidFill>
                              <a:srgbClr val="0033CC"/>
                            </a:solidFill>
                            <a:latin typeface="Cambria Math" charset="0"/>
                          </a:rPr>
                          <m:t>10</m:t>
                        </m:r>
                      </m:e>
                      <m:sup>
                        <m:r>
                          <a:rPr lang="en-US" sz="2000" b="0" i="1" dirty="0" smtClean="0">
                            <a:solidFill>
                              <a:srgbClr val="0033CC"/>
                            </a:solidFill>
                            <a:latin typeface="Cambria Math" charset="0"/>
                          </a:rPr>
                          <m:t>26</m:t>
                        </m:r>
                      </m:sup>
                    </m:sSup>
                  </m:oMath>
                </a14:m>
                <a:endParaRPr lang="en-US" sz="2000" b="0" dirty="0" smtClean="0">
                  <a:solidFill>
                    <a:srgbClr val="0033CC"/>
                  </a:solidFill>
                </a:endParaRPr>
              </a:p>
              <a:p>
                <a:endParaRPr lang="en-US" sz="2000" dirty="0">
                  <a:solidFill>
                    <a:srgbClr val="0033CC"/>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40360" y="2768924"/>
                <a:ext cx="8534400" cy="1015663"/>
              </a:xfrm>
              <a:prstGeom prst="rect">
                <a:avLst/>
              </a:prstGeom>
              <a:blipFill rotWithShape="0">
                <a:blip r:embed="rId3"/>
                <a:stretch>
                  <a:fillRect l="-786" t="-38922" b="-18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264823" y="3528486"/>
                <a:ext cx="29718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C00000"/>
                              </a:solidFill>
                              <a:latin typeface="Cambria Math"/>
                            </a:rPr>
                          </m:ctrlPr>
                        </m:sSubPr>
                        <m:e>
                          <m:r>
                            <a:rPr lang="en-US" sz="2800" b="0" i="1" smtClean="0">
                              <a:solidFill>
                                <a:srgbClr val="C00000"/>
                              </a:solidFill>
                              <a:latin typeface="Cambria Math" charset="0"/>
                            </a:rPr>
                            <m:t>𝐽</m:t>
                          </m:r>
                        </m:e>
                        <m:sub>
                          <m:r>
                            <a:rPr lang="en-US" sz="2800" b="0" i="1" smtClean="0">
                              <a:solidFill>
                                <a:srgbClr val="C00000"/>
                              </a:solidFill>
                              <a:latin typeface="Cambria Math" charset="0"/>
                            </a:rPr>
                            <m:t>−1 </m:t>
                          </m:r>
                        </m:sub>
                      </m:sSub>
                      <m:r>
                        <a:rPr lang="en-US" sz="2800" b="0" i="1" smtClean="0">
                          <a:solidFill>
                            <a:srgbClr val="C00000"/>
                          </a:solidFill>
                          <a:latin typeface="Cambria Math" charset="0"/>
                        </a:rPr>
                        <m:t>=</m:t>
                      </m:r>
                      <m:sSub>
                        <m:sSubPr>
                          <m:ctrlPr>
                            <a:rPr lang="en-US" sz="2800" b="0" i="1" smtClean="0">
                              <a:solidFill>
                                <a:srgbClr val="C00000"/>
                              </a:solidFill>
                              <a:latin typeface="Cambria Math"/>
                            </a:rPr>
                          </m:ctrlPr>
                        </m:sSubPr>
                        <m:e>
                          <m:r>
                            <a:rPr lang="en-US" sz="2800" b="0" i="1" smtClean="0">
                              <a:solidFill>
                                <a:srgbClr val="C00000"/>
                              </a:solidFill>
                              <a:latin typeface="Cambria Math" charset="0"/>
                            </a:rPr>
                            <m:t>𝑅</m:t>
                          </m:r>
                        </m:e>
                        <m:sub>
                          <m:r>
                            <a:rPr lang="en-US" sz="2800" b="0" i="1" smtClean="0">
                              <a:solidFill>
                                <a:srgbClr val="C00000"/>
                              </a:solidFill>
                              <a:latin typeface="Cambria Math" charset="0"/>
                            </a:rPr>
                            <m:t>1</m:t>
                          </m:r>
                        </m:sub>
                      </m:sSub>
                    </m:oMath>
                  </m:oMathPara>
                </a14:m>
                <a:endParaRPr lang="en-US" sz="2800" dirty="0">
                  <a:solidFill>
                    <a:srgbClr val="C0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264823" y="3528486"/>
                <a:ext cx="2971800"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740841" y="3522977"/>
                <a:ext cx="29718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7030A0"/>
                              </a:solidFill>
                              <a:latin typeface="Cambria Math"/>
                            </a:rPr>
                          </m:ctrlPr>
                        </m:sSubPr>
                        <m:e>
                          <m:r>
                            <a:rPr lang="en-US" sz="2800" b="0" i="1" smtClean="0">
                              <a:solidFill>
                                <a:srgbClr val="7030A0"/>
                              </a:solidFill>
                              <a:latin typeface="Cambria Math" charset="0"/>
                            </a:rPr>
                            <m:t>𝐽</m:t>
                          </m:r>
                        </m:e>
                        <m:sub>
                          <m:r>
                            <a:rPr lang="en-US" sz="2800" b="0" i="1" smtClean="0">
                              <a:solidFill>
                                <a:srgbClr val="7030A0"/>
                              </a:solidFill>
                              <a:latin typeface="Cambria Math" charset="0"/>
                            </a:rPr>
                            <m:t>1</m:t>
                          </m:r>
                        </m:sub>
                      </m:sSub>
                      <m:r>
                        <a:rPr lang="en-US" sz="2800" b="0" i="1" smtClean="0">
                          <a:solidFill>
                            <a:srgbClr val="7030A0"/>
                          </a:solidFill>
                          <a:latin typeface="Cambria Math" charset="0"/>
                        </a:rPr>
                        <m:t>=</m:t>
                      </m:r>
                      <m:sSub>
                        <m:sSubPr>
                          <m:ctrlPr>
                            <a:rPr lang="en-US" sz="2800" b="0" i="1" smtClean="0">
                              <a:solidFill>
                                <a:srgbClr val="7030A0"/>
                              </a:solidFill>
                              <a:latin typeface="Cambria Math"/>
                            </a:rPr>
                          </m:ctrlPr>
                        </m:sSubPr>
                        <m:e>
                          <m:r>
                            <a:rPr lang="en-US" sz="2800" b="0" i="1" smtClean="0">
                              <a:solidFill>
                                <a:srgbClr val="7030A0"/>
                              </a:solidFill>
                              <a:latin typeface="Cambria Math" charset="0"/>
                            </a:rPr>
                            <m:t>𝑅</m:t>
                          </m:r>
                        </m:e>
                        <m:sub>
                          <m:r>
                            <a:rPr lang="en-US" sz="2800" b="0" i="1" smtClean="0">
                              <a:solidFill>
                                <a:srgbClr val="7030A0"/>
                              </a:solidFill>
                              <a:latin typeface="Cambria Math" charset="0"/>
                            </a:rPr>
                            <m:t>1</m:t>
                          </m:r>
                        </m:sub>
                      </m:sSub>
                      <m:r>
                        <a:rPr lang="en-US" sz="2800" b="0" i="1" smtClean="0">
                          <a:solidFill>
                            <a:srgbClr val="7030A0"/>
                          </a:solidFill>
                          <a:latin typeface="Cambria Math" charset="0"/>
                        </a:rPr>
                        <m:t>+</m:t>
                      </m:r>
                      <m:sSub>
                        <m:sSubPr>
                          <m:ctrlPr>
                            <a:rPr lang="en-US" sz="2800" b="0" i="1" smtClean="0">
                              <a:solidFill>
                                <a:srgbClr val="7030A0"/>
                              </a:solidFill>
                              <a:latin typeface="Cambria Math"/>
                            </a:rPr>
                          </m:ctrlPr>
                        </m:sSubPr>
                        <m:e>
                          <m:r>
                            <a:rPr lang="en-US" sz="2800" b="0" i="1" smtClean="0">
                              <a:solidFill>
                                <a:srgbClr val="7030A0"/>
                              </a:solidFill>
                              <a:latin typeface="Cambria Math" charset="0"/>
                            </a:rPr>
                            <m:t>𝑅</m:t>
                          </m:r>
                        </m:e>
                        <m:sub>
                          <m:r>
                            <a:rPr lang="en-US" sz="2800" b="0" i="1" smtClean="0">
                              <a:solidFill>
                                <a:srgbClr val="7030A0"/>
                              </a:solidFill>
                              <a:latin typeface="Cambria Math" charset="0"/>
                            </a:rPr>
                            <m:t>2</m:t>
                          </m:r>
                        </m:sub>
                      </m:sSub>
                    </m:oMath>
                  </m:oMathPara>
                </a14:m>
                <a:endParaRPr lang="en-US" sz="2800" dirty="0">
                  <a:solidFill>
                    <a:srgbClr val="7030A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740841" y="3522977"/>
                <a:ext cx="2971800"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753608" y="4164410"/>
                <a:ext cx="29718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00B050"/>
                              </a:solidFill>
                              <a:latin typeface="Cambria Math"/>
                            </a:rPr>
                          </m:ctrlPr>
                        </m:sSubPr>
                        <m:e>
                          <m:r>
                            <a:rPr lang="en-US" sz="2800" b="0" i="1" smtClean="0">
                              <a:solidFill>
                                <a:srgbClr val="00B050"/>
                              </a:solidFill>
                              <a:latin typeface="Cambria Math" charset="0"/>
                            </a:rPr>
                            <m:t>𝐽</m:t>
                          </m:r>
                        </m:e>
                        <m:sub>
                          <m:r>
                            <a:rPr lang="en-US" sz="2800" b="0" i="1" smtClean="0">
                              <a:solidFill>
                                <a:srgbClr val="00B050"/>
                              </a:solidFill>
                              <a:latin typeface="Cambria Math" charset="0"/>
                            </a:rPr>
                            <m:t>2</m:t>
                          </m:r>
                        </m:sub>
                      </m:sSub>
                      <m:r>
                        <a:rPr lang="en-US" sz="2800" b="0" i="1" smtClean="0">
                          <a:solidFill>
                            <a:srgbClr val="00B050"/>
                          </a:solidFill>
                          <a:latin typeface="Cambria Math" charset="0"/>
                        </a:rPr>
                        <m:t>=</m:t>
                      </m:r>
                      <m:sSub>
                        <m:sSubPr>
                          <m:ctrlPr>
                            <a:rPr lang="en-US" sz="2800" b="0" i="1" smtClean="0">
                              <a:solidFill>
                                <a:srgbClr val="00B050"/>
                              </a:solidFill>
                              <a:latin typeface="Cambria Math"/>
                            </a:rPr>
                          </m:ctrlPr>
                        </m:sSubPr>
                        <m:e>
                          <m:r>
                            <a:rPr lang="en-US" sz="2800" b="0" i="1" smtClean="0">
                              <a:solidFill>
                                <a:srgbClr val="00B050"/>
                              </a:solidFill>
                              <a:latin typeface="Cambria Math" charset="0"/>
                            </a:rPr>
                            <m:t>𝑅</m:t>
                          </m:r>
                        </m:e>
                        <m:sub>
                          <m:r>
                            <a:rPr lang="en-US" sz="2800" b="0" i="1" smtClean="0">
                              <a:solidFill>
                                <a:srgbClr val="00B050"/>
                              </a:solidFill>
                              <a:latin typeface="Cambria Math" charset="0"/>
                            </a:rPr>
                            <m:t>1</m:t>
                          </m:r>
                        </m:sub>
                      </m:sSub>
                      <m:r>
                        <a:rPr lang="en-US" sz="2800" b="0" i="1" smtClean="0">
                          <a:solidFill>
                            <a:srgbClr val="00B050"/>
                          </a:solidFill>
                          <a:latin typeface="Cambria Math" charset="0"/>
                        </a:rPr>
                        <m:t>+</m:t>
                      </m:r>
                      <m:sSub>
                        <m:sSubPr>
                          <m:ctrlPr>
                            <a:rPr lang="en-US" sz="2800" b="0" i="1" smtClean="0">
                              <a:solidFill>
                                <a:srgbClr val="00B050"/>
                              </a:solidFill>
                              <a:latin typeface="Cambria Math"/>
                            </a:rPr>
                          </m:ctrlPr>
                        </m:sSubPr>
                        <m:e>
                          <m:r>
                            <a:rPr lang="en-US" sz="2800" b="0" i="1" smtClean="0">
                              <a:solidFill>
                                <a:srgbClr val="00B050"/>
                              </a:solidFill>
                              <a:latin typeface="Cambria Math" charset="0"/>
                            </a:rPr>
                            <m:t>𝑅</m:t>
                          </m:r>
                        </m:e>
                        <m:sub>
                          <m:r>
                            <a:rPr lang="en-US" sz="2800" b="0" i="1" smtClean="0">
                              <a:solidFill>
                                <a:srgbClr val="00B050"/>
                              </a:solidFill>
                              <a:latin typeface="Cambria Math" charset="0"/>
                            </a:rPr>
                            <m:t>2</m:t>
                          </m:r>
                        </m:sub>
                      </m:sSub>
                      <m:r>
                        <a:rPr lang="en-US" sz="2800" b="0" i="1" smtClean="0">
                          <a:solidFill>
                            <a:srgbClr val="00B050"/>
                          </a:solidFill>
                          <a:latin typeface="Cambria Math" charset="0"/>
                        </a:rPr>
                        <m:t>+</m:t>
                      </m:r>
                      <m:sSub>
                        <m:sSubPr>
                          <m:ctrlPr>
                            <a:rPr lang="en-US" sz="2800" b="0" i="1" smtClean="0">
                              <a:solidFill>
                                <a:srgbClr val="00B050"/>
                              </a:solidFill>
                              <a:latin typeface="Cambria Math"/>
                            </a:rPr>
                          </m:ctrlPr>
                        </m:sSubPr>
                        <m:e>
                          <m:r>
                            <a:rPr lang="en-US" sz="2800" b="0" i="1" smtClean="0">
                              <a:solidFill>
                                <a:srgbClr val="00B050"/>
                              </a:solidFill>
                              <a:latin typeface="Cambria Math" charset="0"/>
                            </a:rPr>
                            <m:t>𝑅</m:t>
                          </m:r>
                        </m:e>
                        <m:sub>
                          <m:r>
                            <a:rPr lang="en-US" sz="2800" b="0" i="1" smtClean="0">
                              <a:solidFill>
                                <a:srgbClr val="00B050"/>
                              </a:solidFill>
                              <a:latin typeface="Cambria Math" charset="0"/>
                            </a:rPr>
                            <m:t>3</m:t>
                          </m:r>
                        </m:sub>
                      </m:sSub>
                    </m:oMath>
                  </m:oMathPara>
                </a14:m>
                <a:endParaRPr lang="en-US" sz="2800" b="0" dirty="0" smtClean="0">
                  <a:solidFill>
                    <a:srgbClr val="00B05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53608" y="4164410"/>
                <a:ext cx="2971800"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761097" y="4093773"/>
                <a:ext cx="489712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𝐽</m:t>
                          </m:r>
                        </m:e>
                        <m:sub>
                          <m:r>
                            <a:rPr lang="en-US" sz="2800" b="0" i="1" smtClean="0">
                              <a:solidFill>
                                <a:srgbClr val="FF0000"/>
                              </a:solidFill>
                              <a:latin typeface="Cambria Math" charset="0"/>
                            </a:rPr>
                            <m:t>3</m:t>
                          </m:r>
                        </m:sub>
                      </m:sSub>
                      <m:r>
                        <a:rPr lang="en-US" sz="2800" b="0" i="1" smtClean="0">
                          <a:solidFill>
                            <a:srgbClr val="FF0000"/>
                          </a:solidFill>
                          <a:latin typeface="Cambria Math" charset="0"/>
                        </a:rPr>
                        <m:t>=</m:t>
                      </m:r>
                      <m:sSub>
                        <m:sSubPr>
                          <m:ctrlPr>
                            <a:rPr lang="en-US" sz="2800" b="0" i="1" smtClean="0">
                              <a:solidFill>
                                <a:srgbClr val="FF0000"/>
                              </a:solidFill>
                              <a:latin typeface="Cambria Math"/>
                            </a:rPr>
                          </m:ctrlPr>
                        </m:sSubPr>
                        <m:e>
                          <m:r>
                            <a:rPr lang="en-US" sz="2800" b="0" i="1" smtClean="0">
                              <a:solidFill>
                                <a:srgbClr val="FF0000"/>
                              </a:solidFill>
                              <a:latin typeface="Cambria Math" charset="0"/>
                            </a:rPr>
                            <m:t>2</m:t>
                          </m:r>
                          <m:r>
                            <a:rPr lang="en-US" sz="2800" b="0" i="1" smtClean="0">
                              <a:solidFill>
                                <a:srgbClr val="FF0000"/>
                              </a:solidFill>
                              <a:latin typeface="Cambria Math" charset="0"/>
                            </a:rPr>
                            <m:t>𝑅</m:t>
                          </m:r>
                        </m:e>
                        <m:sub>
                          <m:r>
                            <a:rPr lang="en-US" sz="2800" b="0" i="1" smtClean="0">
                              <a:solidFill>
                                <a:srgbClr val="FF0000"/>
                              </a:solidFill>
                              <a:latin typeface="Cambria Math" charset="0"/>
                            </a:rPr>
                            <m:t>1</m:t>
                          </m:r>
                        </m:sub>
                      </m:sSub>
                      <m:r>
                        <a:rPr lang="en-US" sz="2800" b="0" i="1" smtClean="0">
                          <a:solidFill>
                            <a:srgbClr val="FF0000"/>
                          </a:solidFill>
                          <a:latin typeface="Cambria Math" charset="0"/>
                        </a:rPr>
                        <m:t>+</m:t>
                      </m:r>
                      <m:sSub>
                        <m:sSubPr>
                          <m:ctrlPr>
                            <a:rPr lang="en-US" sz="2800" b="0" i="1" smtClean="0">
                              <a:solidFill>
                                <a:srgbClr val="FF0000"/>
                              </a:solidFill>
                              <a:latin typeface="Cambria Math"/>
                            </a:rPr>
                          </m:ctrlPr>
                        </m:sSubPr>
                        <m:e>
                          <m:r>
                            <a:rPr lang="en-US" sz="2800" b="0" i="1" smtClean="0">
                              <a:solidFill>
                                <a:srgbClr val="FF0000"/>
                              </a:solidFill>
                              <a:latin typeface="Cambria Math" charset="0"/>
                            </a:rPr>
                            <m:t>2</m:t>
                          </m:r>
                          <m:r>
                            <a:rPr lang="en-US" sz="2800" b="0" i="1" smtClean="0">
                              <a:solidFill>
                                <a:srgbClr val="FF0000"/>
                              </a:solidFill>
                              <a:latin typeface="Cambria Math" charset="0"/>
                            </a:rPr>
                            <m:t>𝑅</m:t>
                          </m:r>
                        </m:e>
                        <m:sub>
                          <m:r>
                            <a:rPr lang="en-US" sz="2800" b="0" i="1" smtClean="0">
                              <a:solidFill>
                                <a:srgbClr val="FF0000"/>
                              </a:solidFill>
                              <a:latin typeface="Cambria Math" charset="0"/>
                            </a:rPr>
                            <m:t>2</m:t>
                          </m:r>
                        </m:sub>
                      </m:sSub>
                      <m:r>
                        <a:rPr lang="en-US" sz="2800" b="0" i="1" smtClean="0">
                          <a:solidFill>
                            <a:srgbClr val="FF0000"/>
                          </a:solidFill>
                          <a:latin typeface="Cambria Math" charset="0"/>
                        </a:rPr>
                        <m:t>+</m:t>
                      </m:r>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𝑅</m:t>
                          </m:r>
                        </m:e>
                        <m:sub>
                          <m:r>
                            <a:rPr lang="en-US" sz="2800" b="0" i="1" smtClean="0">
                              <a:solidFill>
                                <a:srgbClr val="FF0000"/>
                              </a:solidFill>
                              <a:latin typeface="Cambria Math" charset="0"/>
                            </a:rPr>
                            <m:t>3</m:t>
                          </m:r>
                        </m:sub>
                      </m:sSub>
                      <m:r>
                        <a:rPr lang="en-US" sz="2800" b="0" i="1" smtClean="0">
                          <a:solidFill>
                            <a:srgbClr val="FF0000"/>
                          </a:solidFill>
                          <a:latin typeface="Cambria Math" charset="0"/>
                        </a:rPr>
                        <m:t>+</m:t>
                      </m:r>
                      <m:sSub>
                        <m:sSubPr>
                          <m:ctrlPr>
                            <a:rPr lang="en-US" sz="2800" b="0" i="1" smtClean="0">
                              <a:solidFill>
                                <a:srgbClr val="FF0000"/>
                              </a:solidFill>
                              <a:latin typeface="Cambria Math"/>
                            </a:rPr>
                          </m:ctrlPr>
                        </m:sSubPr>
                        <m:e>
                          <m:r>
                            <a:rPr lang="en-US" sz="2800" b="0" i="1" smtClean="0">
                              <a:solidFill>
                                <a:srgbClr val="FF0000"/>
                              </a:solidFill>
                              <a:latin typeface="Cambria Math" charset="0"/>
                            </a:rPr>
                            <m:t>𝑅</m:t>
                          </m:r>
                        </m:e>
                        <m:sub>
                          <m:r>
                            <a:rPr lang="en-US" sz="2800" b="0" i="1" smtClean="0">
                              <a:solidFill>
                                <a:srgbClr val="FF0000"/>
                              </a:solidFill>
                              <a:latin typeface="Cambria Math" charset="0"/>
                            </a:rPr>
                            <m:t>4</m:t>
                          </m:r>
                        </m:sub>
                      </m:sSub>
                    </m:oMath>
                  </m:oMathPara>
                </a14:m>
                <a:endParaRPr lang="en-US" sz="2800" b="0" dirty="0" smtClean="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761097" y="4093773"/>
                <a:ext cx="4897120"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69240" y="4996816"/>
                <a:ext cx="8874760" cy="988797"/>
              </a:xfrm>
              <a:prstGeom prst="rect">
                <a:avLst/>
              </a:prstGeom>
              <a:noFill/>
            </p:spPr>
            <p:txBody>
              <a:bodyPr wrap="square" rtlCol="0">
                <a:spAutoFit/>
              </a:bodyPr>
              <a:lstStyle/>
              <a:p>
                <a:r>
                  <a:rPr lang="en-US" sz="2800" dirty="0" smtClean="0">
                    <a:solidFill>
                      <a:srgbClr val="0033CC"/>
                    </a:solidFill>
                  </a:rPr>
                  <a:t>A way of writing </a:t>
                </a:r>
                <a14:m>
                  <m:oMath xmlns:m="http://schemas.openxmlformats.org/officeDocument/2006/math">
                    <m:sSub>
                      <m:sSubPr>
                        <m:ctrlPr>
                          <a:rPr lang="en-US" sz="2800" b="0" i="1" smtClean="0">
                            <a:solidFill>
                              <a:srgbClr val="0033CC"/>
                            </a:solidFill>
                            <a:latin typeface="Cambria Math"/>
                          </a:rPr>
                        </m:ctrlPr>
                      </m:sSubPr>
                      <m:e>
                        <m:r>
                          <a:rPr lang="en-US" sz="2800" b="0" i="1" smtClean="0">
                            <a:solidFill>
                              <a:srgbClr val="0033CC"/>
                            </a:solidFill>
                            <a:latin typeface="Cambria Math" charset="0"/>
                          </a:rPr>
                          <m:t>𝐽</m:t>
                        </m:r>
                      </m:e>
                      <m:sub>
                        <m:r>
                          <a:rPr lang="en-US" sz="2800" b="0" i="1" smtClean="0">
                            <a:solidFill>
                              <a:srgbClr val="0033CC"/>
                            </a:solidFill>
                            <a:latin typeface="Cambria Math" charset="0"/>
                          </a:rPr>
                          <m:t>𝑛</m:t>
                        </m:r>
                      </m:sub>
                    </m:sSub>
                    <m:r>
                      <a:rPr lang="en-US" sz="2800" b="0" i="1" smtClean="0">
                        <a:solidFill>
                          <a:srgbClr val="0033CC"/>
                        </a:solidFill>
                        <a:latin typeface="Cambria Math" charset="0"/>
                      </a:rPr>
                      <m:t> </m:t>
                    </m:r>
                  </m:oMath>
                </a14:m>
                <a:r>
                  <a:rPr lang="en-US" sz="2800" dirty="0" smtClean="0">
                    <a:solidFill>
                      <a:srgbClr val="0033CC"/>
                    </a:solidFill>
                  </a:rPr>
                  <a:t>as a positive linear combination of the </a:t>
                </a:r>
                <a14:m>
                  <m:oMath xmlns:m="http://schemas.openxmlformats.org/officeDocument/2006/math">
                    <m:sSub>
                      <m:sSubPr>
                        <m:ctrlPr>
                          <a:rPr lang="en-US" sz="2800" b="0" i="1" smtClean="0">
                            <a:solidFill>
                              <a:srgbClr val="0033CC"/>
                            </a:solidFill>
                            <a:latin typeface="Cambria Math"/>
                          </a:rPr>
                        </m:ctrlPr>
                      </m:sSubPr>
                      <m:e>
                        <m:r>
                          <a:rPr lang="en-US" sz="2800" b="0" i="1" smtClean="0">
                            <a:solidFill>
                              <a:srgbClr val="0033CC"/>
                            </a:solidFill>
                            <a:latin typeface="Cambria Math" charset="0"/>
                          </a:rPr>
                          <m:t>𝑅</m:t>
                        </m:r>
                      </m:e>
                      <m:sub>
                        <m:r>
                          <a:rPr lang="en-US" sz="2800" b="0" i="1" smtClean="0">
                            <a:solidFill>
                              <a:srgbClr val="0033CC"/>
                            </a:solidFill>
                            <a:latin typeface="Cambria Math" charset="0"/>
                          </a:rPr>
                          <m:t>𝑗</m:t>
                        </m:r>
                      </m:sub>
                    </m:sSub>
                    <m:r>
                      <a:rPr lang="en-US" sz="2800" b="0" i="1" smtClean="0">
                        <a:solidFill>
                          <a:srgbClr val="0033CC"/>
                        </a:solidFill>
                        <a:latin typeface="Cambria Math" charset="0"/>
                      </a:rPr>
                      <m:t> </m:t>
                    </m:r>
                  </m:oMath>
                </a14:m>
                <a:r>
                  <a:rPr lang="en-US" sz="2800" dirty="0" smtClean="0">
                    <a:solidFill>
                      <a:srgbClr val="0033CC"/>
                    </a:solidFill>
                  </a:rPr>
                  <a:t> for all n is a ``</a:t>
                </a:r>
                <a:r>
                  <a:rPr lang="en-US" sz="2800" b="1" i="1" u="sng" dirty="0" smtClean="0">
                    <a:solidFill>
                      <a:srgbClr val="0033CC"/>
                    </a:solidFill>
                  </a:rPr>
                  <a:t>solution of the Sum-Dimension Game</a:t>
                </a:r>
                <a:r>
                  <a:rPr lang="en-US" sz="2800" dirty="0" smtClean="0">
                    <a:solidFill>
                      <a:srgbClr val="0033CC"/>
                    </a:solidFill>
                  </a:rPr>
                  <a:t>.’’ </a:t>
                </a:r>
                <a:endParaRPr lang="en-US" sz="2800" dirty="0">
                  <a:solidFill>
                    <a:srgbClr val="0033CC"/>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69240" y="4996816"/>
                <a:ext cx="8874760" cy="988797"/>
              </a:xfrm>
              <a:prstGeom prst="rect">
                <a:avLst/>
              </a:prstGeom>
              <a:blipFill rotWithShape="0">
                <a:blip r:embed="rId8"/>
                <a:stretch>
                  <a:fillRect l="-1374" t="-6173" b="-13580"/>
                </a:stretch>
              </a:blipFill>
            </p:spPr>
            <p:txBody>
              <a:bodyPr/>
              <a:lstStyle/>
              <a:p>
                <a:r>
                  <a:rPr lang="en-US">
                    <a:noFill/>
                  </a:rPr>
                  <a:t> </a:t>
                </a:r>
              </a:p>
            </p:txBody>
          </p:sp>
        </mc:Fallback>
      </mc:AlternateContent>
      <p:sp>
        <p:nvSpPr>
          <p:cNvPr id="13" name="TextBox 12"/>
          <p:cNvSpPr txBox="1"/>
          <p:nvPr/>
        </p:nvSpPr>
        <p:spPr>
          <a:xfrm>
            <a:off x="965669" y="6073048"/>
            <a:ext cx="7904609" cy="584775"/>
          </a:xfrm>
          <a:prstGeom prst="rect">
            <a:avLst/>
          </a:prstGeom>
          <a:noFill/>
        </p:spPr>
        <p:txBody>
          <a:bodyPr wrap="square" rtlCol="0">
            <a:spAutoFit/>
          </a:bodyPr>
          <a:lstStyle/>
          <a:p>
            <a:r>
              <a:rPr lang="en-US" sz="3200" dirty="0" smtClean="0">
                <a:solidFill>
                  <a:schemeClr val="tx2"/>
                </a:solidFill>
              </a:rPr>
              <a:t>There are infinitely many such solutions!!</a:t>
            </a:r>
            <a:endParaRPr lang="en-US" sz="3200" dirty="0">
              <a:solidFill>
                <a:schemeClr val="tx2"/>
              </a:solidFill>
            </a:endParaRPr>
          </a:p>
        </p:txBody>
      </p:sp>
      <mc:AlternateContent xmlns:mc="http://schemas.openxmlformats.org/markup-compatibility/2006" xmlns:a14="http://schemas.microsoft.com/office/drawing/2010/main">
        <mc:Choice Requires="a14">
          <p:sp>
            <p:nvSpPr>
              <p:cNvPr id="16" name="TextBox 15"/>
              <p:cNvSpPr txBox="1"/>
              <p:nvPr/>
            </p:nvSpPr>
            <p:spPr>
              <a:xfrm>
                <a:off x="0" y="1140279"/>
                <a:ext cx="9296400" cy="9885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charset="0"/>
                        </a:rPr>
                        <m:t>𝐽</m:t>
                      </m:r>
                      <m:r>
                        <a:rPr lang="en-US" sz="2400" b="0" i="1" smtClean="0">
                          <a:solidFill>
                            <a:srgbClr val="FF0000"/>
                          </a:solidFill>
                          <a:latin typeface="Cambria Math" charset="0"/>
                        </a:rPr>
                        <m:t>=</m:t>
                      </m:r>
                      <m:nary>
                        <m:naryPr>
                          <m:chr m:val="∑"/>
                          <m:supHide m:val="on"/>
                          <m:ctrlPr>
                            <a:rPr lang="en-US" sz="2400" b="0" i="1" smtClean="0">
                              <a:solidFill>
                                <a:srgbClr val="FF0000"/>
                              </a:solidFill>
                              <a:latin typeface="Cambria Math"/>
                            </a:rPr>
                          </m:ctrlPr>
                        </m:naryPr>
                        <m:sub>
                          <m:r>
                            <a:rPr lang="en-US" sz="2400" b="0" i="1" smtClean="0">
                              <a:solidFill>
                                <a:srgbClr val="FF0000"/>
                              </a:solidFill>
                              <a:latin typeface="Cambria Math" charset="0"/>
                            </a:rPr>
                            <m:t>𝑛</m:t>
                          </m:r>
                        </m:sub>
                        <m:sup/>
                        <m:e>
                          <m:sSub>
                            <m:sSubPr>
                              <m:ctrlPr>
                                <a:rPr lang="en-US" sz="2400" b="0" i="1" smtClean="0">
                                  <a:solidFill>
                                    <a:srgbClr val="FF0000"/>
                                  </a:solidFill>
                                  <a:latin typeface="Cambria Math"/>
                                </a:rPr>
                              </m:ctrlPr>
                            </m:sSubPr>
                            <m:e>
                              <m:r>
                                <a:rPr lang="en-US" sz="2400" b="0" i="1" smtClean="0">
                                  <a:solidFill>
                                    <a:srgbClr val="FF0000"/>
                                  </a:solidFill>
                                  <a:latin typeface="Cambria Math" charset="0"/>
                                </a:rPr>
                                <m:t>𝐽</m:t>
                              </m:r>
                            </m:e>
                            <m:sub>
                              <m:r>
                                <a:rPr lang="en-US" sz="2400" b="0" i="1" smtClean="0">
                                  <a:solidFill>
                                    <a:srgbClr val="FF0000"/>
                                  </a:solidFill>
                                  <a:latin typeface="Cambria Math" charset="0"/>
                                </a:rPr>
                                <m:t>𝑛</m:t>
                              </m:r>
                            </m:sub>
                          </m:sSub>
                          <m:sSup>
                            <m:sSupPr>
                              <m:ctrlPr>
                                <a:rPr lang="en-US" sz="2400" b="0" i="1" smtClean="0">
                                  <a:solidFill>
                                    <a:srgbClr val="FF0000"/>
                                  </a:solidFill>
                                  <a:latin typeface="Cambria Math"/>
                                </a:rPr>
                              </m:ctrlPr>
                            </m:sSupPr>
                            <m:e>
                              <m:r>
                                <a:rPr lang="en-US" sz="2400" b="0" i="1" smtClean="0">
                                  <a:solidFill>
                                    <a:srgbClr val="FF0000"/>
                                  </a:solidFill>
                                  <a:latin typeface="Cambria Math" charset="0"/>
                                </a:rPr>
                                <m:t>𝑞</m:t>
                              </m:r>
                            </m:e>
                            <m:sup>
                              <m:r>
                                <a:rPr lang="en-US" sz="2400" b="0" i="1" smtClean="0">
                                  <a:solidFill>
                                    <a:srgbClr val="FF0000"/>
                                  </a:solidFill>
                                  <a:latin typeface="Cambria Math" charset="0"/>
                                </a:rPr>
                                <m:t>𝑛</m:t>
                              </m:r>
                            </m:sup>
                          </m:sSup>
                          <m:r>
                            <a:rPr lang="en-US" sz="2400" b="0" i="1" smtClean="0">
                              <a:solidFill>
                                <a:srgbClr val="FF0000"/>
                              </a:solidFill>
                              <a:latin typeface="Cambria Math" charset="0"/>
                            </a:rPr>
                            <m:t>=</m:t>
                          </m:r>
                          <m:sSup>
                            <m:sSupPr>
                              <m:ctrlPr>
                                <a:rPr lang="en-US" sz="2400" b="0" i="1" smtClean="0">
                                  <a:solidFill>
                                    <a:srgbClr val="FF0000"/>
                                  </a:solidFill>
                                  <a:latin typeface="Cambria Math"/>
                                </a:rPr>
                              </m:ctrlPr>
                            </m:sSupPr>
                            <m:e>
                              <m:r>
                                <a:rPr lang="en-US" sz="2400" b="0" i="1" smtClean="0">
                                  <a:solidFill>
                                    <a:srgbClr val="FF0000"/>
                                  </a:solidFill>
                                  <a:latin typeface="Cambria Math" charset="0"/>
                                </a:rPr>
                                <m:t>𝑞</m:t>
                              </m:r>
                            </m:e>
                            <m:sup>
                              <m:r>
                                <a:rPr lang="en-US" sz="2400" b="0" i="1" smtClean="0">
                                  <a:solidFill>
                                    <a:srgbClr val="FF0000"/>
                                  </a:solidFill>
                                  <a:latin typeface="Cambria Math" charset="0"/>
                                </a:rPr>
                                <m:t>−1</m:t>
                              </m:r>
                            </m:sup>
                          </m:sSup>
                          <m:r>
                            <a:rPr lang="en-US" sz="2400" b="0" i="1" smtClean="0">
                              <a:solidFill>
                                <a:srgbClr val="FF0000"/>
                              </a:solidFill>
                              <a:latin typeface="Cambria Math" charset="0"/>
                            </a:rPr>
                            <m:t>+196884 </m:t>
                          </m:r>
                          <m:r>
                            <a:rPr lang="en-US" sz="2400" b="0" i="1" smtClean="0">
                              <a:solidFill>
                                <a:srgbClr val="FF0000"/>
                              </a:solidFill>
                              <a:latin typeface="Cambria Math" charset="0"/>
                            </a:rPr>
                            <m:t>𝑞</m:t>
                          </m:r>
                          <m:r>
                            <a:rPr lang="en-US" sz="2400" b="0" i="1" smtClean="0">
                              <a:solidFill>
                                <a:srgbClr val="FF0000"/>
                              </a:solidFill>
                              <a:latin typeface="Cambria Math" charset="0"/>
                            </a:rPr>
                            <m:t>+21493760 </m:t>
                          </m:r>
                          <m:sSup>
                            <m:sSupPr>
                              <m:ctrlPr>
                                <a:rPr lang="en-US" sz="2400" b="0" i="1" smtClean="0">
                                  <a:solidFill>
                                    <a:srgbClr val="FF0000"/>
                                  </a:solidFill>
                                  <a:latin typeface="Cambria Math"/>
                                </a:rPr>
                              </m:ctrlPr>
                            </m:sSupPr>
                            <m:e>
                              <m:r>
                                <a:rPr lang="en-US" sz="2400" b="0" i="1" smtClean="0">
                                  <a:solidFill>
                                    <a:srgbClr val="FF0000"/>
                                  </a:solidFill>
                                  <a:latin typeface="Cambria Math" charset="0"/>
                                </a:rPr>
                                <m:t>𝑞</m:t>
                              </m:r>
                            </m:e>
                            <m:sup>
                              <m:r>
                                <a:rPr lang="en-US" sz="2400" b="0" i="1" smtClean="0">
                                  <a:solidFill>
                                    <a:srgbClr val="FF0000"/>
                                  </a:solidFill>
                                  <a:latin typeface="Cambria Math" charset="0"/>
                                </a:rPr>
                                <m:t>2</m:t>
                              </m:r>
                            </m:sup>
                          </m:sSup>
                          <m:r>
                            <a:rPr lang="en-US" sz="2400" b="0" i="1" smtClean="0">
                              <a:solidFill>
                                <a:srgbClr val="FF0000"/>
                              </a:solidFill>
                              <a:latin typeface="Cambria Math" charset="0"/>
                            </a:rPr>
                            <m:t>+864299970 </m:t>
                          </m:r>
                          <m:sSup>
                            <m:sSupPr>
                              <m:ctrlPr>
                                <a:rPr lang="en-US" sz="2400" b="0" i="1" smtClean="0">
                                  <a:solidFill>
                                    <a:srgbClr val="FF0000"/>
                                  </a:solidFill>
                                  <a:latin typeface="Cambria Math"/>
                                </a:rPr>
                              </m:ctrlPr>
                            </m:sSupPr>
                            <m:e>
                              <m:r>
                                <a:rPr lang="en-US" sz="2400" b="0" i="1" smtClean="0">
                                  <a:solidFill>
                                    <a:srgbClr val="FF0000"/>
                                  </a:solidFill>
                                  <a:latin typeface="Cambria Math" charset="0"/>
                                </a:rPr>
                                <m:t>𝑞</m:t>
                              </m:r>
                            </m:e>
                            <m:sup>
                              <m:r>
                                <a:rPr lang="en-US" sz="2400" b="0" i="1" smtClean="0">
                                  <a:solidFill>
                                    <a:srgbClr val="FF0000"/>
                                  </a:solidFill>
                                  <a:latin typeface="Cambria Math" charset="0"/>
                                </a:rPr>
                                <m:t>3</m:t>
                              </m:r>
                            </m:sup>
                          </m:sSup>
                          <m:r>
                            <a:rPr lang="en-US" sz="2400" b="0" i="1" smtClean="0">
                              <a:solidFill>
                                <a:srgbClr val="FF0000"/>
                              </a:solidFill>
                              <a:latin typeface="Cambria Math" charset="0"/>
                            </a:rPr>
                            <m:t>+⋯</m:t>
                          </m:r>
                        </m:e>
                      </m:nary>
                    </m:oMath>
                  </m:oMathPara>
                </a14:m>
                <a:endParaRPr lang="en-US" sz="2400" dirty="0">
                  <a:solidFill>
                    <a:srgbClr val="FF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0" y="1140279"/>
                <a:ext cx="9296400" cy="988540"/>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7863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P spid="7" grpId="0"/>
      <p:bldP spid="8" grpId="0"/>
      <p:bldP spid="9" grpId="0"/>
      <p:bldP spid="12" grpId="0"/>
      <p:bldP spid="13"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ORIGINALHEIGHT" val="251.2186"/>
  <p:tag name="ORIGINALWIDTH" val="1857.51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8 \bigl[ &#10;\left( \frac{\vartheta_2(z)}{\vartheta_2(0)}\right)^2 &#10;+ &#10;\left( \frac{\vartheta_3(z)}{\vartheta_3(0)}\right)^2&#10;+ &#10;\left( \frac{\vartheta_4(z)}{\vartheta_4(0)}\right)^2 &#10;\bigr]   $&#10;&#10;&#10;&#10;\end{document}"/>
  <p:tag name="IGUANATEXSIZE" val="40"/>
  <p:tag name="IGUANATEXCURSOR" val="2537"/>
  <p:tag name="TRANSPARENCY" val="True"/>
  <p:tag name="FILENAME" val=""/>
  <p:tag name="INPUTTYPE" val="0"/>
  <p:tag name="LATEXENGINEID" val="0"/>
  <p:tag name="TEMPFOLDER" val="c:\temp\"/>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Gamma^{24,8} = (\Lambda;0) \oplus (0;\Gamma_8) $&#10;&#10;&#10;&#10;\end{document}"/>
  <p:tag name="IGUANATEXSIZE" val="40"/>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Sepia} {\rm Co}_0 \times W(E_8) $&#10;&#10;&#10;&#10;\end{document}"/>
  <p:tag name="IGUANATEXSIZE" val="40"/>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Red} \IM^{1,1} \times T^{8} $&#10;&#10;&#10;&#10;\end{document}"/>
  <p:tag name="IGUANATEXSIZE" val="40"/>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fF_L \subset \Lambda $&#10;&#10;&#10;&#10;\end{document}"/>
  <p:tag name="IGUANATEXSIZE" val="40"/>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G_L := {\rm Fix}(\fF_L) \subset {\rm Aut}(\Lambda)&#10;= {\rm Co}_0 $&#10;&#10;&#10;&#10;\end{document}"/>
  <p:tag name="IGUANATEXSIZE" val="40"/>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fF_R \subset \Gamma_8 $&#10;&#10;&#10;&#10;\end{document}"/>
  <p:tag name="IGUANATEXSIZE" val="40"/>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Red} \Gamma^{24-d;8-d} \hookrightarrow \IR^{24-d;8-d}$&#10;&#10;&#10;&#10;\end{document}"/>
  <p:tag name="IGUANATEXSIZE" val="40"/>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G_R := {\rm Fix}(\fF_R) \subset {\rm Aut}(\Gamma_8)&#10;= W(E_8) $&#10;&#10;&#10;&#10;\end{document}"/>
  <p:tag name="IGUANATEXSIZE" val="40"/>
</p:tagLst>
</file>

<file path=ppt/tags/tag18.xml><?xml version="1.0" encoding="utf-8"?>
<p:tagLst xmlns:a="http://schemas.openxmlformats.org/drawingml/2006/main" xmlns:r="http://schemas.openxmlformats.org/officeDocument/2006/relationships" xmlns:p="http://schemas.openxmlformats.org/presentationml/2006/main">
  <p:tag name="ORIGINALHEIGHT" val="123.7346"/>
  <p:tag name="ORIGINALWIDTH" val="1814.77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 { \color{Green}  G_L}  \times &#10;{\color{Purple} G_R } \subset&#10;{\color{Green} O(24-d)}  \times {\color{Purple} O(8-d)} $&#10;&#10;&#10;&#10;\end{document}"/>
  <p:tag name="IGUANATEXSIZE" val="40"/>
  <p:tag name="IGUANATEXCURSOR" val="2598"/>
  <p:tag name="TRANSPARENCY" val="True"/>
  <p:tag name="FILENAME" val=""/>
  <p:tag name="INPUTTYPE" val="0"/>
  <p:tag name="LATEXENGINEID" val="0"/>
  <p:tag name="TEMPFOLDER" val="c:\temp\"/>
</p:tagLst>
</file>

<file path=ppt/tags/tag19.xml><?xml version="1.0" encoding="utf-8"?>
<p:tagLst xmlns:a="http://schemas.openxmlformats.org/drawingml/2006/main" xmlns:r="http://schemas.openxmlformats.org/officeDocument/2006/relationships" xmlns:p="http://schemas.openxmlformats.org/presentationml/2006/main">
  <p:tag name="ORIGINALHEIGHT" val="104.9868"/>
  <p:tag name="ORIGINALWIDTH" val="509.1864"/>
  <p:tag name="OUTPUTDPI" val="1200"/>
  <p:tag name="LATEXADDIN" val="\documentclass{article}&#10;\usepackage{amsmath}&#10;\usepackage{amssymb}&#10;\usepackage{amsfonts}&#10;\usepackage{amsbsy}&#10;\usepackage[usenames,dvipsnames]{color}&#10; &#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L{\mathfrak{L}}&#10;\def\fM{\mathfrak{M}}&#10;\def\fS{\mathfrak{S}}&#10;\def\fP{\mathfrak{P}}&#10;\def\fV{\mathfrak{V}}&#10;&#10;&#10;\pagestyle{empty}&#10;\begin{document}&#10; &#10;$\color{red} &#10;\Gamma^{24-d;8-d}$&#10;&#10;&#10;&#10;\end{document}"/>
  <p:tag name="IGUANATEXSIZE" val="40"/>
  <p:tag name="IGUANATEXCURSOR" val="2505"/>
  <p:tag name="TRANSPARENCY" val="True"/>
  <p:tag name="FILENAME" val=""/>
  <p:tag name="INPUTTYPE" val="0"/>
  <p:tag name="LATEXENGINEID" val="0"/>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ORIGINALHEIGHT" val="123.7346"/>
  <p:tag name="ORIGINALWIDTH" val="617.172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CE_{K3}(z,\tau)=  $&#10;&#10;&#10;&#10;\end{document}"/>
  <p:tag name="IGUANATEXSIZE" val="40"/>
  <p:tag name="IGUANATEXCURSOR" val="2554"/>
  <p:tag name="TRANSPARENCY" val="True"/>
  <p:tag name="FILENAME" val=""/>
  <p:tag name="INPUTTYPE" val="0"/>
  <p:tag name="LATEXENGINEID" val="0"/>
  <p:tag name="TEMPFOLDER" val="c:\temp\"/>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CD_+(\fF_L^\perp) \cong \CD_-(\fF_L)  $&#10;&#10;&#10;&#10;\end{document}"/>
  <p:tag name="IGUANATEXSIZE" val="35"/>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cong  $&#10;&#10;&#10;&#10;\end{document}"/>
  <p:tag name="IGUANATEXSIZE" val="35"/>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Gamma \subset ( \fF_L^\perp)^\vee \oplus &#10;(\fF_R^\perp)^\vee \subset \IR^{24-d;8-d}$&#10;&#10;&#10;&#10;\end{document}"/>
  <p:tag name="IGUANATEXSIZE" val="40"/>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Gamma = \{ (x,y) \vert \bar x \cong \bar y \} $&#10;&#10;&#10;&#10;\end{document}"/>
  <p:tag name="IGUANATEXSIZE" val="40"/>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g: (x;y) \mapsto (g_L x; g_R y) $&#10;&#10;&#10;&#10;\end{document}"/>
  <p:tag name="IGUANATEXSIZE" val="30"/>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overline{g_L x} = \overline{x} $&#10;&#10;&#10;&#10;\end{document}"/>
  <p:tag name="IGUANATEXSIZE" val="30"/>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overline{g_R y} = \overline{y} $&#10;&#10;&#10;&#10;\end{document}"/>
  <p:tag name="IGUANATEXSIZE" val="30"/>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CD_-(\fF_R) \cong \CD_+(\fF_R^\perp)   $&#10;&#10;&#10;&#10;\end{document}"/>
  <p:tag name="IGUANATEXSIZE" val="35"/>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G \cong {\rm Aut}_{H^{2,0}\oplus H^{0,2} }(D^b(K3)) \cap  &#10;{\rm Aut}_{B + \I J  }(D^b(K3))  $&#10;&#10;&#10;&#10;\end{document}"/>
  <p:tag name="IGUANATEXSIZE" val="35"/>
</p:tagLst>
</file>

<file path=ppt/tags/tag29.xml><?xml version="1.0" encoding="utf-8"?>
<p:tagLst xmlns:a="http://schemas.openxmlformats.org/drawingml/2006/main" xmlns:r="http://schemas.openxmlformats.org/officeDocument/2006/relationships" xmlns:p="http://schemas.openxmlformats.org/presentationml/2006/main">
  <p:tag name="ORIGINALHEIGHT" val="146.9817"/>
  <p:tag name="ORIGINALWIDTH" val="879.64"/>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ST^2S\cdot \tau = \frac{\tau}{1-2\tau} $&#10;&#10;&#10;&#10;\end{document}"/>
  <p:tag name="IGUANATEXSIZE" val="40"/>
  <p:tag name="IGUANATEXCURSOR" val="2572"/>
  <p:tag name="TRANSPARENCY" val="True"/>
  <p:tag name="FILENAME" val=""/>
  <p:tag name="INPUTTYPE" val="0"/>
  <p:tag name="LATEXENGINEID" val="0"/>
  <p:tag name="TEMPFOLDER" val="c:\temp\"/>
</p:tagLst>
</file>

<file path=ppt/tags/tag3.xml><?xml version="1.0" encoding="utf-8"?>
<p:tagLst xmlns:a="http://schemas.openxmlformats.org/drawingml/2006/main" xmlns:r="http://schemas.openxmlformats.org/officeDocument/2006/relationships" xmlns:p="http://schemas.openxmlformats.org/presentationml/2006/main">
  <p:tag name="ORIGINALHEIGHT" val="149.2313"/>
  <p:tag name="ORIGINALWIDTH" val="1141.357"/>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10; = \sum_{h,\ell} d_{h,\ell} {\rm ch}_{h,\ell}(z,\tau)$&#10;&#10;&#10;&#10;\end{document}"/>
  <p:tag name="IGUANATEXSIZE" val="40"/>
  <p:tag name="IGUANATEXCURSOR" val="2589"/>
  <p:tag name="TRANSPARENCY" val="True"/>
  <p:tag name="FILENAME" val=""/>
  <p:tag name="INPUTTYPE" val="0"/>
  <p:tag name="LATEXENGINEID" val="0"/>
  <p:tag name="TEMPFOLDER" val="c:\temp\"/>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tau_0 = \half(1 + \I)  $&#10;&#10;&#10;&#10;\end{document}"/>
  <p:tag name="IGUANATEXSIZE" val="30"/>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ST^2S)\tau_0 = \tau_0 - 1 $&#10;&#10;&#10;&#10;\end{document}"/>
  <p:tag name="IGUANATEXSIZE" val="30"/>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Red} w = \lim_{\epsilon\to 0} \frac{1}{2\epsilon}&#10;\log \biggl\vert \frac{ Z(\tau_0 - \I \epsilon)}{&#10;Z(\tau_0 + \I \epsilon)} \biggr\vert $&#10;&#10;&#10;&#10;\end{document}"/>
  <p:tag name="IGUANATEXSIZE" val="30"/>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q_0 = e^{2\pi \I \tau_0} = - e^{-\pi} =- 0.04...&#10; $&#10;&#10;&#10;&#10;\end{document}"/>
  <p:tag name="IGUANATEXSIZE" val="30"/>
</p:tagLst>
</file>

<file path=ppt/tags/tag34.xml><?xml version="1.0" encoding="utf-8"?>
<p:tagLst xmlns:a="http://schemas.openxmlformats.org/drawingml/2006/main" xmlns:r="http://schemas.openxmlformats.org/officeDocument/2006/relationships" xmlns:p="http://schemas.openxmlformats.org/presentationml/2006/main">
  <p:tag name="ORIGINALHEIGHT" val="123.7346"/>
  <p:tag name="ORIGINALWIDTH" val="1232.09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ST^2S\cdot \tau = \tau_0 - 1 - \delta \tau $&#10;&#10;&#10;&#10;\end{document}"/>
  <p:tag name="IGUANATEXSIZE" val="40"/>
  <p:tag name="IGUANATEXCURSOR" val="2577"/>
  <p:tag name="TRANSPARENCY" val="True"/>
  <p:tag name="FILENAME" val=""/>
  <p:tag name="INPUTTYPE" val="0"/>
  <p:tag name="LATEXENGINEID" val="0"/>
  <p:tag name="TEMPFOLDER" val="c:\temp\"/>
</p:tagLst>
</file>

<file path=ppt/tags/tag35.xml><?xml version="1.0" encoding="utf-8"?>
<p:tagLst xmlns:a="http://schemas.openxmlformats.org/drawingml/2006/main" xmlns:r="http://schemas.openxmlformats.org/officeDocument/2006/relationships" xmlns:p="http://schemas.openxmlformats.org/presentationml/2006/main">
  <p:tag name="ORIGINALHEIGHT" val="108.7364"/>
  <p:tag name="ORIGINALWIDTH" val="617.9227"/>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tau = \tau_0 +\delta\tau $&#10;&#10;&#10;&#10;\end{document}"/>
  <p:tag name="IGUANATEXSIZE" val="40"/>
  <p:tag name="IGUANATEXCURSOR" val="2561"/>
  <p:tag name="TRANSPARENCY" val="True"/>
  <p:tag name="FILENAME" val=""/>
  <p:tag name="INPUTTYPE" val="0"/>
  <p:tag name="LATEXENGINEID" val="0"/>
  <p:tag name="TEMPFOLDER" val="c:\temp\"/>
</p:tagLst>
</file>

<file path=ppt/tags/tag3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def\fX{\mathfrak{X}}&#10;&#10;\pagestyle{empty}&#10;\begin{document}&#10; &#10;$\color{Blue} {\rm IIA}/\fX  $&#10;&#10;&#10;&#10;\end{document}"/>
  <p:tag name="IGUANATEXSIZE" val="40"/>
</p:tagLst>
</file>

<file path=ppt/tags/tag3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def\fX{\mathfrak{X}}&#10;&#10;\pagestyle{empty}&#10;\begin{document}&#10; &#10;$\color{Blue} {\rm Het}/T^2\times K3'  $&#10;&#10;&#10;&#10;\end{document}"/>
  <p:tag name="IGUANATEXSIZE" val="40"/>
</p:tagLst>
</file>

<file path=ppt/tags/tag3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def\fX{\mathfrak{X}}&#10;&#10;\pagestyle{empty}&#10;\begin{document}&#10; &#10;$\color{Blue}  {\rm Aut}_{\sigma}(D^b(\fX)_{\rm vertical })$&#10;&#10;&#10;&#10;\end{document}"/>
  <p:tag name="IGUANATEXSIZE" val="40"/>
</p:tagLst>
</file>

<file path=ppt/tags/tag39.xml><?xml version="1.0" encoding="utf-8"?>
<p:tagLst xmlns:a="http://schemas.openxmlformats.org/drawingml/2006/main" xmlns:r="http://schemas.openxmlformats.org/officeDocument/2006/relationships" xmlns:p="http://schemas.openxmlformats.org/presentationml/2006/main">
  <p:tag name="ORIGINALHEIGHT" val="134.2332"/>
  <p:tag name="ORIGINALWIDTH" val="939.632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def\fX{\mathfrak{X}}&#10;&#10;\pagestyle{empty}&#10;\begin{document}&#10; &#10;$\color{Blue}  T^6/G  \cong T^2 \times K3 $&#10;&#10;&#10;&#10;\end{document}"/>
  <p:tag name="IGUANATEXSIZE" val="40"/>
  <p:tag name="IGUANATEXCURSOR" val="2571"/>
  <p:tag name="TRANSPARENCY" val="True"/>
  <p:tag name="FILENAME" val=""/>
  <p:tag name="INPUTTYPE" val="0"/>
  <p:tag name="LATEXENGINEID" val="0"/>
  <p:tag name="TEMPFOLDER" val="c:\temp\"/>
</p:tagLst>
</file>

<file path=ppt/tags/tag4.xml><?xml version="1.0" encoding="utf-8"?>
<p:tagLst xmlns:a="http://schemas.openxmlformats.org/drawingml/2006/main" xmlns:r="http://schemas.openxmlformats.org/officeDocument/2006/relationships" xmlns:p="http://schemas.openxmlformats.org/presentationml/2006/main">
  <p:tag name="ORIGINALHEIGHT" val="162.7297"/>
  <p:tag name="ORIGINALWIDTH" val="2193.47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10;\CE_{K3}(z,\tau) = 24 {\rm ch}_{\frac{1}{4},0} + 2\sum_{n=0}^\infty&#10;d_n {\rm ch}_{n + \frac{1}{4},\frac{1}{2} } $&#10;&#10;&#10;&#10;\end{document}"/>
  <p:tag name="IGUANATEXSIZE" val="40"/>
  <p:tag name="IGUANATEXCURSOR" val="2553"/>
  <p:tag name="TRANSPARENCY" val="True"/>
  <p:tag name="FILENAME" val=""/>
  <p:tag name="INPUTTYPE" val="0"/>
  <p:tag name="LATEXENGINEID" val="0"/>
  <p:tag name="TEMPFOLDER" val="c:\temp\"/>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X \to R X + \delta  $&#10;&#10;&#10;&#10;\end{document}"/>
  <p:tag name="IGUANATEXSIZE" val="40"/>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F{\mathfrak{F}}&#10;\def\fI{\mathfrak{I}}&#10;\def\fL{\mathfrak{L}}&#10;\def\fM{\mathfrak{M}}&#10;\def\fS{\mathfrak{S}}&#10;\def\fP{\mathfrak{P}}&#10;\def\fV{\mathfrak{V}}&#10;&#10;&#10;\pagestyle{empty}&#10;\begin{document}&#10; &#10;$\color{Blue} R = (g_L;g_R) \in G_L \times G_R $&#10;&#10;&#10;&#10;\end{document}"/>
  <p:tag name="IGUANATEXSIZE" val="40"/>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C{\mathfrak{C}}&#10;\def\fL{\mathfrak{L}}&#10;\def\fM{\mathfrak{M}}&#10;\def\fS{\mathfrak{S}}&#10;\def\fP{\mathfrak{P}}&#10;\def\fV{\mathfrak{V}}&#10;\def\I{{\rm i}}&#10;&#10;&#10;\pagestyle{empty}&#10;\begin{document}&#10; &#10;$\color{Blue}= \begin{pmatrix} 4 &amp; 0 \\ 0 &amp; 4 \\ \end{pmatrix} $&#10;&#10;&#10;&#10;\end{document}"/>
  <p:tag name="IGUANATEXSIZE" val="40"/>
</p:tagLst>
</file>

<file path=ppt/tags/tag43.xml><?xml version="1.0" encoding="utf-8"?>
<p:tagLst xmlns:a="http://schemas.openxmlformats.org/drawingml/2006/main" xmlns:r="http://schemas.openxmlformats.org/officeDocument/2006/relationships" xmlns:p="http://schemas.openxmlformats.org/presentationml/2006/main">
  <p:tag name="ORIGINALHEIGHT" val="105.7368"/>
  <p:tag name="ORIGINALWIDTH" val="465.691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C{\mathfrak{C}}&#10;\def\fF{\mathfrak{F}}&#10;\def\fL{\mathfrak{L}}&#10;\def\fM{\mathfrak{M}}&#10;\def\fS{\mathfrak{S}}&#10;\def\fP{\mathfrak{P}}&#10;\def\fV{\mathfrak{V}}&#10;\def\I{{\rm i}}&#10;&#10;&#10;\pagestyle{empty}&#10;\begin{document}&#10; &#10;$\color{Blue} \fF_L \cong \fF_R $&#10;&#10;&#10;&#10;\end{document}"/>
  <p:tag name="IGUANATEXSIZE" val="40"/>
  <p:tag name="IGUANATEXCURSOR" val="2489"/>
  <p:tag name="TRANSPARENCY" val="True"/>
  <p:tag name="FILENAME" val=""/>
  <p:tag name="INPUTTYPE" val="0"/>
  <p:tag name="LATEXENGINEID" val="0"/>
  <p:tag name="TEMPFOLDER" val="c:\temp\"/>
</p:tagLst>
</file>

<file path=ppt/tags/tag4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C{\mathfrak{C}}&#10;\def\fF{\mathfrak{F}}&#10;\def\fL{\mathfrak{L}}&#10;\def\fM{\mathfrak{M}}&#10;\def\fS{\mathfrak{S}}&#10;\def\fP{\mathfrak{P}}&#10;\def\fV{\mathfrak{V}}&#10;\def\I{{\rm i}}&#10;&#10;&#10;\pagestyle{empty}&#10;\begin{document}&#10; &#10;$\color{Blue} \fF_R $&#10;&#10;&#10;&#10;\end{document}"/>
  <p:tag name="IGUANATEXSIZE" val="40"/>
</p:tagLst>
</file>

<file path=ppt/tags/tag45.xml><?xml version="1.0" encoding="utf-8"?>
<p:tagLst xmlns:a="http://schemas.openxmlformats.org/drawingml/2006/main" xmlns:r="http://schemas.openxmlformats.org/officeDocument/2006/relationships" xmlns:p="http://schemas.openxmlformats.org/presentationml/2006/main">
  <p:tag name="ORIGINALHEIGHT" val="134.2332"/>
  <p:tag name="ORIGINALWIDTH" val="1254.59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C{\mathfrak{C}}&#10;\def\fL{\mathfrak{L}}&#10;\def\fM{\mathfrak{M}}&#10;\def\fS{\mathfrak{S}}&#10;\def\fP{\mathfrak{P}}&#10;\def\fV{\mathfrak{V}}&#10;\def\I{{\rm i}}&#10;&#10;&#10;\pagestyle{empty}&#10;\begin{document}&#10; &#10;$\color{Sepia} g_L \sim {\rm Diag}\{ -1^{12}, +1^{12} \}  $&#10;&#10;&#10;&#10;\end{document}"/>
  <p:tag name="IGUANATEXSIZE" val="40"/>
  <p:tag name="IGUANATEXCURSOR" val="2513"/>
  <p:tag name="TRANSPARENCY" val="True"/>
  <p:tag name="FILENAME" val=""/>
  <p:tag name="INPUTTYPE" val="0"/>
  <p:tag name="LATEXENGINEID" val="0"/>
  <p:tag name="TEMPFOLDER" val="c:\temp\"/>
</p:tagLst>
</file>

<file path=ppt/tags/tag46.xml><?xml version="1.0" encoding="utf-8"?>
<p:tagLst xmlns:a="http://schemas.openxmlformats.org/drawingml/2006/main" xmlns:r="http://schemas.openxmlformats.org/officeDocument/2006/relationships" xmlns:p="http://schemas.openxmlformats.org/presentationml/2006/main">
  <p:tag name="ORIGINALHEIGHT" val="134.2332"/>
  <p:tag name="ORIGINALWIDTH" val="1204.3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C{\mathfrak{C}}&#10;\def\fL{\mathfrak{L}}&#10;\def\fM{\mathfrak{M}}&#10;\def\fS{\mathfrak{S}}&#10;\def\fP{\mathfrak{P}}&#10;\def\fV{\mathfrak{V}}&#10;\def\I{{\rm i}}&#10;&#10;&#10;\pagestyle{empty}&#10;\begin{document}&#10; &#10;$\color{Sepia} g_L \sim {\rm Diag}\{ -1^{8}, +1^{16} \}  $&#10;&#10;&#10;&#10;\end{document}"/>
  <p:tag name="IGUANATEXSIZE" val="40"/>
  <p:tag name="IGUANATEXCURSOR" val="2487"/>
  <p:tag name="TRANSPARENCY" val="True"/>
  <p:tag name="FILENAME" val=""/>
  <p:tag name="INPUTTYPE" val="0"/>
  <p:tag name="LATEXENGINEID" val="0"/>
  <p:tag name="TEMPFOLDER" val="c:\temp\"/>
</p:tagLst>
</file>

<file path=ppt/tags/tag47.xml><?xml version="1.0" encoding="utf-8"?>
<p:tagLst xmlns:a="http://schemas.openxmlformats.org/drawingml/2006/main" xmlns:r="http://schemas.openxmlformats.org/officeDocument/2006/relationships" xmlns:p="http://schemas.openxmlformats.org/presentationml/2006/main">
  <p:tag name="ORIGINALHEIGHT" val="134.2332"/>
  <p:tag name="ORIGINALWIDTH" val="1204.34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C{\mathfrak{C}}&#10;\def\fL{\mathfrak{L}}&#10;\def\fM{\mathfrak{M}}&#10;\def\fS{\mathfrak{S}}&#10;\def\fP{\mathfrak{P}}&#10;\def\fV{\mathfrak{V}}&#10;\def\I{{\rm i}}&#10;&#10;&#10;\pagestyle{empty}&#10;\begin{document}&#10; &#10;$\color{Sepia} g_L \sim {\rm Diag}\{ -1^{16}, +1^{8} \}  $&#10;&#10;&#10;&#10;\end{document}"/>
  <p:tag name="IGUANATEXSIZE" val="40"/>
  <p:tag name="IGUANATEXCURSOR" val="2487"/>
  <p:tag name="TRANSPARENCY" val="True"/>
  <p:tag name="FILENAME" val=""/>
  <p:tag name="INPUTTYPE" val="0"/>
  <p:tag name="LATEXENGINEID" val="0"/>
  <p:tag name="TEMPFOLDER" val="c:\temp\"/>
</p:tagLst>
</file>

<file path=ppt/tags/tag48.xml><?xml version="1.0" encoding="utf-8"?>
<p:tagLst xmlns:a="http://schemas.openxmlformats.org/drawingml/2006/main" xmlns:r="http://schemas.openxmlformats.org/officeDocument/2006/relationships" xmlns:p="http://schemas.openxmlformats.org/presentationml/2006/main">
  <p:tag name="ORIGINALHEIGHT" val="123.7346"/>
  <p:tag name="ORIGINALWIDTH" val="1439.82"/>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Sepia} &#10;\Psi: {\rm ExactMarg}(\CC) \rightarrow T_{\CC}\CM  $&#10;&#10;&#10;&#10;\end{document}"/>
  <p:tag name="IGUANATEXSIZE" val="40"/>
  <p:tag name="IGUANATEXCURSOR" val="2531"/>
  <p:tag name="TRANSPARENCY" val="True"/>
  <p:tag name="FILENAME" val=""/>
  <p:tag name="INPUTTYPE" val="0"/>
  <p:tag name="LATEXENGINEID" val="0"/>
  <p:tag name="TEMPFOLDER" val="c:\temp\"/>
</p:tagLst>
</file>

<file path=ppt/tags/tag4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frac{\p}{\p t}\vert_0 S[t] = \int \CO $&#10;&#10;&#10;&#10;\end{document}"/>
  <p:tag name="IGUANATEXSIZE" val="40"/>
</p:tagLst>
</file>

<file path=ppt/tags/tag5.xml><?xml version="1.0" encoding="utf-8"?>
<p:tagLst xmlns:a="http://schemas.openxmlformats.org/drawingml/2006/main" xmlns:r="http://schemas.openxmlformats.org/officeDocument/2006/relationships" xmlns:p="http://schemas.openxmlformats.org/presentationml/2006/main">
  <p:tag name="ORIGINALHEIGHT" val="124.4844"/>
  <p:tag name="ORIGINALWIDTH" val="1879.26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10; \{ d_n \} = \{ -1, 45, 231, 770, 2277,\dots \} $&#10;&#10;&#10;&#10;\end{document}"/>
  <p:tag name="IGUANATEXSIZE" val="40"/>
  <p:tag name="IGUANATEXCURSOR" val="2555"/>
  <p:tag name="TRANSPARENCY" val="True"/>
  <p:tag name="FILENAME" val=""/>
  <p:tag name="INPUTTYPE" val="0"/>
  <p:tag name="LATEXENGINEID" val="0"/>
  <p:tag name="TEMPFOLDER" val="c:\temp\"/>
</p:tagLst>
</file>

<file path=ppt/tags/tag5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Psi(\CO) = \frac{\p}{\p t} \vert_0 = v\in T_{\CC}\CM $&#10;&#10;&#10;&#10;\end{document}"/>
  <p:tag name="IGUANATEXSIZE" val="40"/>
</p:tagLst>
</file>

<file path=ppt/tags/tag5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Red} &#10;\langle \CO(z_1) \CO(z_2) \rangle &#10;:= g_{\rm Z}(v,v) &#10;\frac{d^2z_1 d^2 z_2}{  \vert z_1 - z_2 \vert^4 }$&#10;&#10;&#10;&#10;\end{document}"/>
  <p:tag name="IGUANATEXSIZE" val="40"/>
</p:tagLst>
</file>

<file path=ppt/tags/tag5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Red} O_{\IZ}(II^{20;4}) \backslash &#10;O_{\IR}(20;4)/\left( O_{\IR}(20) \times O_{\IR}(4)\right) $&#10;&#10;&#10;&#10;\end{document}"/>
  <p:tag name="IGUANATEXSIZE" val="40"/>
</p:tagLst>
</file>

<file path=ppt/tags/tag5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vol_Z(K3) = $$&#10;&#10;&#10;&#10;\end{document}"/>
  <p:tag name="IGUANATEXSIZE" val="40"/>
</p:tagLst>
</file>

<file path=ppt/tags/tag5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pi^{-40} \frac{(131)(283)(593)(617)(691)^2(3617)(43867)}{2^{40}\cdot&#10;3^{34} \cdot 5^{15} \cdot 7^{9}\cdot 11^{5}\cdot 13^{4}\cdot 17^{3}\cdot 19^{3}\cdot 23 }&#10;$$&#10;&#10;&#10;&#10;\end{document}"/>
  <p:tag name="IGUANATEXSIZE" val="40"/>
</p:tagLst>
</file>

<file path=ppt/tags/tag5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cong    1.66 \times 10^{-61}$$&#10;&#10;&#10;&#10;\end{document}"/>
  <p:tag name="IGUANATEXSIZE" val="40"/>
</p:tagLst>
</file>

<file path=ppt/tags/tag56.xml><?xml version="1.0" encoding="utf-8"?>
<p:tagLst xmlns:a="http://schemas.openxmlformats.org/drawingml/2006/main" xmlns:r="http://schemas.openxmlformats.org/officeDocument/2006/relationships" xmlns:p="http://schemas.openxmlformats.org/presentationml/2006/main">
  <p:tag name="ORIGINALHEIGHT" val="123.7346"/>
  <p:tag name="ORIGINALWIDTH" val="1046.86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vol_Z(S^m K3)= ???? $$&#10;&#10;&#10;&#10;\end{document}"/>
  <p:tag name="IGUANATEXSIZE" val="40"/>
  <p:tag name="IGUANATEXCURSOR" val="2526"/>
  <p:tag name="TRANSPARENCY" val="True"/>
  <p:tag name="FILENAME" val=""/>
  <p:tag name="INPUTTYPE" val="0"/>
  <p:tag name="LATEXENGINEID" val="0"/>
  <p:tag name="TEMPFOLDER" val="c:\temp\"/>
</p:tagLst>
</file>

<file path=ppt/tags/tag57.xml><?xml version="1.0" encoding="utf-8"?>
<p:tagLst xmlns:a="http://schemas.openxmlformats.org/drawingml/2006/main" xmlns:r="http://schemas.openxmlformats.org/officeDocument/2006/relationships" xmlns:p="http://schemas.openxmlformats.org/presentationml/2006/main">
  <p:tag name="ORIGINALHEIGHT" val="96.73788"/>
  <p:tag name="ORIGINALWIDTH" val="552.681"/>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d= r + 4s $$&#10;&#10;&#10;&#10;\end{document}"/>
  <p:tag name="IGUANATEXSIZE" val="40"/>
  <p:tag name="IGUANATEXCURSOR" val="2526"/>
  <p:tag name="TRANSPARENCY" val="True"/>
  <p:tag name="FILENAME" val=""/>
  <p:tag name="INPUTTYPE" val="0"/>
  <p:tag name="LATEXENGINEID" val="0"/>
  <p:tag name="TEMPFOLDER" val="c:\temp\"/>
</p:tagLst>
</file>

<file path=ppt/tags/tag58.xml><?xml version="1.0" encoding="utf-8"?>
<p:tagLst xmlns:a="http://schemas.openxmlformats.org/drawingml/2006/main" xmlns:r="http://schemas.openxmlformats.org/officeDocument/2006/relationships" xmlns:p="http://schemas.openxmlformats.org/presentationml/2006/main">
  <p:tag name="ORIGINALHEIGHT" val="135.7331"/>
  <p:tag name="ORIGINALWIDTH" val="2801.6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A(d,m,p^t):= &#10;\# \{ v \mod~p^t \vert Q_{r,s}(v)=2m\mod p^t \}  $&#10;&#10;&#10;&#10;\end{document}"/>
  <p:tag name="IGUANATEXSIZE" val="30"/>
  <p:tag name="IGUANATEXCURSOR" val="2597"/>
  <p:tag name="TRANSPARENCY" val="True"/>
  <p:tag name="FILENAME" val=""/>
  <p:tag name="INPUTTYPE" val="0"/>
  <p:tag name="LATEXENGINEID" val="0"/>
  <p:tag name="TEMPFOLDER" val="c:\temp\"/>
</p:tagLst>
</file>

<file path=ppt/tags/tag59.xml><?xml version="1.0" encoding="utf-8"?>
<p:tagLst xmlns:a="http://schemas.openxmlformats.org/drawingml/2006/main" xmlns:r="http://schemas.openxmlformats.org/officeDocument/2006/relationships" xmlns:p="http://schemas.openxmlformats.org/presentationml/2006/main">
  <p:tag name="ORIGINALHEIGHT" val="296.213"/>
  <p:tag name="ORIGINALWIDTH" val="1393.326"/>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alpha_p(m):= \lim_{t\to \infty} &#10;\frac{A(d,m,p^t)}{p^{t(2d-1)} } $$&#10;&#10;&#10;&#10;\end{document}"/>
  <p:tag name="IGUANATEXSIZE" val="40"/>
  <p:tag name="IGUANATEXCURSOR" val="2582"/>
  <p:tag name="TRANSPARENCY" val="True"/>
  <p:tag name="FILENAME" val=""/>
  <p:tag name="INPUTTYPE" val="0"/>
  <p:tag name="LATEXENGINEID" val="0"/>
  <p:tag name="TEMPFOLDER" val="c:\temp\"/>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G\subset {\rm Aut}(\Gamma^{24-d;8-d}) $&#10;&#10;&#10;&#10;\end{document}"/>
  <p:tag name="IGUANATEXSIZE" val="35"/>
</p:tagLst>
</file>

<file path=ppt/tags/tag60.xml><?xml version="1.0" encoding="utf-8"?>
<p:tagLst xmlns:a="http://schemas.openxmlformats.org/drawingml/2006/main" xmlns:r="http://schemas.openxmlformats.org/officeDocument/2006/relationships" xmlns:p="http://schemas.openxmlformats.org/presentationml/2006/main">
  <p:tag name="ORIGINALHEIGHT" val="196.4754"/>
  <p:tag name="ORIGINALWIDTH" val="2172.47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frac{ {\rm vol}(O_{\IZ}(Q_{r,s},m) &#10;\backslash O_{\IR}(Q_{r,s},m) )}{&#10; {\rm vol}(O_{\IZ}(Q_{r,s})&#10;\backslash O_{\IR}(Q_{r,s}) )}= \prod_{p&lt;\infty} &#10;\alpha_p(m) $&#10; &#10;&#10;&#10;&#10;\end{document}"/>
  <p:tag name="IGUANATEXSIZE" val="40"/>
  <p:tag name="IGUANATEXCURSOR" val="2696"/>
  <p:tag name="TRANSPARENCY" val="True"/>
  <p:tag name="FILENAME" val=""/>
  <p:tag name="INPUTTYPE" val="0"/>
  <p:tag name="LATEXENGINEID" val="0"/>
  <p:tag name="TEMPFOLDER" val="c:\temp\"/>
</p:tagLst>
</file>

<file path=ppt/tags/tag61.xml><?xml version="1.0" encoding="utf-8"?>
<p:tagLst xmlns:a="http://schemas.openxmlformats.org/drawingml/2006/main" xmlns:r="http://schemas.openxmlformats.org/officeDocument/2006/relationships" xmlns:p="http://schemas.openxmlformats.org/presentationml/2006/main">
  <p:tag name="ORIGINALHEIGHT" val="135.7331"/>
  <p:tag name="ORIGINALWIDTH" val="2801.6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Plum} A(d,m,p^t):= &#10;\# \{ v \mod~p^t \vert Q_{r,s}(v)=2m\mod p^t \}  $&#10;&#10;&#10;&#10;\end{document}"/>
  <p:tag name="IGUANATEXSIZE" val="30"/>
  <p:tag name="IGUANATEXCURSOR" val="2597"/>
  <p:tag name="TRANSPARENCY" val="True"/>
  <p:tag name="FILENAME" val=""/>
  <p:tag name="INPUTTYPE" val="0"/>
  <p:tag name="LATEXENGINEID" val="0"/>
  <p:tag name="TEMPFOLDER" val="c:\temp\"/>
</p:tagLst>
</file>

<file path=ppt/tags/tag62.xml><?xml version="1.0" encoding="utf-8"?>
<p:tagLst xmlns:a="http://schemas.openxmlformats.org/drawingml/2006/main" xmlns:r="http://schemas.openxmlformats.org/officeDocument/2006/relationships" xmlns:p="http://schemas.openxmlformats.org/presentationml/2006/main">
  <p:tag name="ORIGINALHEIGHT" val="204.7244"/>
  <p:tag name="ORIGINALWIDTH" val="2414.698"/>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Blue} A(d,p^e,p^t):= p^{t(2d-1)} (1-p^{-d})&#10;\frac{ 1- p^{-(e+1)(d-1)} }{1-p^{-(d-1)} }  $&#10;&#10;&#10;&#10;\end{document}"/>
  <p:tag name="IGUANATEXSIZE" val="35"/>
  <p:tag name="IGUANATEXCURSOR" val="2616"/>
  <p:tag name="TRANSPARENCY" val="True"/>
  <p:tag name="FILENAME" val=""/>
  <p:tag name="INPUTTYPE" val="0"/>
  <p:tag name="LATEXENGINEID" val="0"/>
  <p:tag name="TEMPFOLDER" val="c:\temp\"/>
</p:tagLst>
</file>

<file path=ppt/tags/tag63.xml><?xml version="1.0" encoding="utf-8"?>
<p:tagLst xmlns:a="http://schemas.openxmlformats.org/drawingml/2006/main" xmlns:r="http://schemas.openxmlformats.org/officeDocument/2006/relationships" xmlns:p="http://schemas.openxmlformats.org/presentationml/2006/main">
  <p:tag name="ORIGINALHEIGHT" val="180.7274"/>
  <p:tag name="ORIGINALWIDTH" val="2563.179"/>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T{\mathfrak{T}}&#10;\def\fP{\mathfrak{P}}&#10;\def\fV{\mathfrak{V}}&#10;&#10;&#10;\pagestyle{empty}&#10;\begin{document}&#10; &#10;$\color{Red} A(d,2^e,2^t):=2\cdot 2^{t(2d-1)} (1-2^{-d})&#10;\frac{ 1- 2^{-(e+1)(d-1)} }{1-2^{-(d-1)} }  $&#10;&#10;&#10;&#10;\end{document}"/>
  <p:tag name="IGUANATEXSIZE" val="35"/>
  <p:tag name="IGUANATEXCURSOR" val="2610"/>
  <p:tag name="TRANSPARENCY" val="True"/>
  <p:tag name="FILENAME" val=""/>
  <p:tag name="INPUTTYPE" val="0"/>
  <p:tag name="LATEXENGINEID" val="0"/>
  <p:tag name="TEMPFOLDER" val="c:\temp\"/>
</p:tagLst>
</file>

<file path=ppt/tags/tag64.xml><?xml version="1.0" encoding="utf-8"?>
<p:tagLst xmlns:a="http://schemas.openxmlformats.org/drawingml/2006/main" xmlns:r="http://schemas.openxmlformats.org/officeDocument/2006/relationships" xmlns:p="http://schemas.openxmlformats.org/presentationml/2006/main">
  <p:tag name="ORIGINALHEIGHT" val="141.7323"/>
  <p:tag name="ORIGINALWIDTH" val="1494.563"/>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vol_Z(S^m K3)=\rho m^{42} f_{13}(m) $$&#10;&#10;&#10;&#10;\end{document}"/>
  <p:tag name="IGUANATEXSIZE" val="40"/>
  <p:tag name="IGUANATEXCURSOR" val="2537"/>
  <p:tag name="TRANSPARENCY" val="True"/>
  <p:tag name="FILENAME" val=""/>
  <p:tag name="INPUTTYPE" val="0"/>
  <p:tag name="LATEXENGINEID" val="0"/>
  <p:tag name="TEMPFOLDER" val="c:\temp\"/>
</p:tagLst>
</file>

<file path=ppt/tags/tag65.xml><?xml version="1.0" encoding="utf-8"?>
<p:tagLst xmlns:a="http://schemas.openxmlformats.org/drawingml/2006/main" xmlns:r="http://schemas.openxmlformats.org/officeDocument/2006/relationships" xmlns:p="http://schemas.openxmlformats.org/presentationml/2006/main">
  <p:tag name="ORIGINALHEIGHT" val="371.2036"/>
  <p:tag name="ORIGINALWIDTH" val="1640.795"/>
  <p:tag name="OUTPUTDPI" val="1200"/>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 f_{13}(m) = \prod_{p\vert m} \frac{ &#10;1- p^{-12- 12 e_p(m) }}{1-p^{-12}}   $$&#10;&#10;&#10;&#10;\end{document}"/>
  <p:tag name="IGUANATEXSIZE" val="40"/>
  <p:tag name="IGUANATEXCURSOR" val="2573"/>
  <p:tag name="TRANSPARENCY" val="True"/>
  <p:tag name="FILENAME" val=""/>
  <p:tag name="INPUTTYPE" val="0"/>
  <p:tag name="LATEXENGINEID" val="0"/>
  <p:tag name="TEMPFOLDER" val="c:\temp\"/>
</p:tagLst>
</file>

<file path=ppt/tags/tag6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 \rho = \pi^{-42}&#10;\frac{(103)( 131)(283)( 593)( 617)(691)(3617)(43867)( 2294797)}{&#10;2^{51}\cdot 3^{35}\cdot 5^{15}\cdot  7^{ 10}\cdot &#10; 11^{ 5}\cdot  13^{ 4}\cdot 17^{ 3}\cdot 19^{3} \cdot  23^{2} } $$&#10;&#10;&#10;&#10;\end{document}"/>
  <p:tag name="IGUANATEXSIZE" val="40"/>
</p:tagLst>
</file>

<file path=ppt/tags/tag6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10;\cong 5.815 \times 10^{-63}   $$&#10;&#10;&#10;&#10;\end{document}"/>
  <p:tag name="IGUANATEXSIZE" val="40"/>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G = G_L \times G_R  $&#10;&#10;&#10;&#10;\end{document}"/>
  <p:tag name="IGUANATEXSIZE" val="35"/>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G_L \subset&#10;O_{\IR}(24-d) $&#10;&#10;&#10;&#10;\end{document}"/>
  <p:tag name="IGUANATEXSIZE" val="40"/>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symb}&#10;\usepackage{amsfonts}&#10;\usepackage{amsbsy}&#10;\usepackage[usenames,dvipsnames]{xcolor}&#10;&#10;\def\cok{{\rm cok}}&#10;\def\cot{{\rm cot}}&#10;\def\det{{\rm det}}&#10;\def\dim{{\rm dim}}&#10;\def\exp{{\rm exp}}&#10;\def\Ext{{\rm Ext}}&#10;\def\GeV{{\rm GeV}}&#10;\def\Hom{{\rm Hom}}&#10;\def\Hop{{\rm Hop}}&#10;\def\I{{\rm i}}&#10;\def\vol{{\rm vol}}&#10;\def\half{\frac{1}{2}}&#10;\def\p{\partial}&#10;\def\prl{\parallel}&#10;&#10;&#10;\def\CA{{\cal A}}&#10;\def\CB{{\cal B}}&#10;\def\CC {{\cal C}}&#10;\def\CD {{\cal D}}&#10;\def\CE {{\cal E}}&#10;\def\CF {{\cal F}}&#10;\def\CG {{\cal G}}&#10;\def\CH {{\cal H}}&#10;\def\CI {{\cal I}}&#10;\def\CJ {{\cal J}}&#10;\def\CK {{\cal K}}&#10;\def\CL {{\cal L}}&#10;\def\CM {{\cal M}}&#10;\def\CN {{\cal N}}&#10;\def\CO {{\cal O}}&#10;\def\CP {{\cal P}}&#10;\def\CR {{\cal R}}&#10;\def\CV {{\cal V}}&#10;\def\CW {{\cal W}}&#10;\def\CX {{\cal X}}&#10;\def\CO {{\cal O}}&#10;\def\CZ {{\cal Z}}&#10;\def\CE {{\cal E}}&#10;\def\CG {{\cal G}}&#10;\def\CH {{\cal H}}&#10;\def\CI {{{\cal I}}}&#10;\def\CB {{\cal B}}&#10;\def\CQ {{\cal Q}}&#10;\def\CS {{\cal S}}&#10;\def\CT {{\cal T}}&#10;\def\CU {{\cal U}}&#10;\def\CX {{\cal X}}&#10;\def\CY {{\cal Y}}&#10;\def\CZ{{\cal Z}}&#10;&#10;&#10;\def\IA{\mathbb{A}}&#10;\def\IB{\mathbb{B}}&#10;\def\IC{\mathbb{C}}&#10;\def\ID{\mathbb{D}}&#10;\def\IE{\mathbb{E}}&#10;\def\IF{\mathbb{F}}&#10;\def\IG{\mathbb{G}}&#10;\def\IH{\mathbb{H}}&#10;\def\IJ{\mathbb{J}}&#10;\def\IK{\mathbb{K}}&#10;\def\IL{\mathbb{L}}&#10;\def\IM{\mathbb{M}}&#10;\def\IN{\mathbb{N}}&#10;\def\IO{\mathbb{O}}&#10;\def\IP{\mathbb{P}}&#10;\def\IQ{\mathbb{Q}}&#10;\def\IR{{\mathbb{R}}}&#10;\def\IS{{\mathbb{S}}}&#10;\def\IT{{\mathbb{T}}}&#10;\def\IV{{\mathbb{V}}}&#10;\def\IZ{{\mathbb{Z}}}&#10;&#10;&#10;&#10;\def\fa{\mathfrak{a}}&#10;\def\fb{\mathfrak{b}}&#10;\def\fc{\mathfrak{c}}&#10;\def\fd{\mathfrak{d}}&#10;\def\fe{\mathfrak{e}}&#10;\def\ff{\mathfrak{f}}&#10;\def\lieg{\mathfrak{g}}&#10;\def\fg{\mathfrak{g}}&#10;\def\lieh{\mathfrak{h}}&#10;\def\fh{\mathfrak{h}}&#10;%\def\fi{\mathfrak{i}}&#10;\def\fj{\mathfrak{j}}&#10;\def\fk{\mathfrak{k}}&#10;\def\fl{\mathfrak{l}}&#10;\def\fm{\mathfrak{m}}&#10;\def\fn{\mathfrak{n}}&#10;\def\fo{\mathfrak{o}}&#10;\def\fp{\mathfrak{p}}&#10;\def\fq{\mathfrak{q}}&#10;\def\fr{\mathfrak{r}}&#10;\def\fs{\mathfrak{s}}&#10;\def\ft{\mathfrak{t}}&#10;\def\liet{\mathfrak{t}}&#10;\def\fp{\mathfrak{p}}&#10;\def\fq{\mathfrak{q}}&#10;\def\fr{\mathfrak{r}}&#10;\def\fs{\mathfrak{s}}&#10;\def\ft{\mathfrak{t}}&#10;\def\fu{\mathfrak{u}}&#10;\def\fv{\mathfrak{v}}&#10;\def\fw{\mathfrak{w}}&#10;\def\fx{\mathfrak{x}}&#10;\def\fy{\mathfrak{y}}&#10;\def\fz{\mathfrak{z}}&#10;\def\fA{\mathfrak{A}}&#10;\def\fB{\mathfrak{B}}&#10;\def\fC{\mathfrak{C}}&#10;\def\fI{\mathfrak{I}}&#10;\def\fL{\mathfrak{L}}&#10;\def\fM{\mathfrak{M}}&#10;\def\fS{\mathfrak{S}}&#10;\def\fP{\mathfrak{P}}&#10;\def\fV{\mathfrak{V}}&#10;&#10;&#10;\pagestyle{empty}&#10;\begin{document}&#10; &#10;$\color{Blue} G_R \subset&#10;O_{\IR}(8-d) $&#10;&#10;&#10;&#10;\end{document}"/>
  <p:tag name="IGUANATEXSIZE" val="4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17239</TotalTime>
  <Words>4793</Words>
  <Application>Microsoft Office PowerPoint</Application>
  <PresentationFormat>On-screen Show (4:3)</PresentationFormat>
  <Paragraphs>496</Paragraphs>
  <Slides>71</Slides>
  <Notes>16</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Three Projects Using  Lattices, Modular Forms,  String Theory  &amp; K3 Surfaces</vt:lpstr>
      <vt:lpstr>Desperately Seeking Moonshine</vt:lpstr>
      <vt:lpstr>Consistency Conditions For Asymmetric Orbifolds</vt:lpstr>
      <vt:lpstr>Part III </vt:lpstr>
      <vt:lpstr>Part I Outline</vt:lpstr>
      <vt:lpstr>Philosophy</vt:lpstr>
      <vt:lpstr>Philosophy – 1/2</vt:lpstr>
      <vt:lpstr>Background: Finite-Simple Groups</vt:lpstr>
      <vt:lpstr>Background: McKay &amp; Conway-Norton 1978-1979</vt:lpstr>
      <vt:lpstr>Background: Monstrous Moonshine</vt:lpstr>
      <vt:lpstr>FLM Construction -1/3 </vt:lpstr>
      <vt:lpstr>FLM Construction – 2/3</vt:lpstr>
      <vt:lpstr>FLM Construction – 3/3</vt:lpstr>
      <vt:lpstr>New Moonshine: Mathieu Moonshine</vt:lpstr>
      <vt:lpstr>PowerPoint Presentation</vt:lpstr>
      <vt:lpstr>Newer Moonshine? : String-Math, 2014</vt:lpstr>
      <vt:lpstr>PowerPoint Presentation</vt:lpstr>
      <vt:lpstr>Heterotic/Type II Duality</vt:lpstr>
      <vt:lpstr>Part I Outline</vt:lpstr>
      <vt:lpstr>Heterotic String Crash Course</vt:lpstr>
      <vt:lpstr>Heterotic Toroidal Compactifications</vt:lpstr>
      <vt:lpstr>PowerPoint Presentation</vt:lpstr>
      <vt:lpstr>Algebra Of BPS States  -1/2</vt:lpstr>
      <vt:lpstr>Algebra Of BPS States -2/2</vt:lpstr>
      <vt:lpstr>PowerPoint Presentation</vt:lpstr>
      <vt:lpstr>Part I Outline</vt:lpstr>
      <vt:lpstr>Crystal Symmetries Of Toroidal Compactifications</vt:lpstr>
      <vt:lpstr>Example: Enhanced Gauge Symmetry</vt:lpstr>
      <vt:lpstr>Example: Enhanced Gauge Symmetry</vt:lpstr>
      <vt:lpstr>Conway Subgroup Symmetries </vt:lpstr>
      <vt:lpstr>A Lattice Lemmino</vt:lpstr>
      <vt:lpstr>Easy Proof</vt:lpstr>
      <vt:lpstr>CSS Compactifications</vt:lpstr>
      <vt:lpstr>CSS Crystal Symmetries</vt:lpstr>
      <vt:lpstr>Fixed Sublattices Of The Leech Lattice</vt:lpstr>
      <vt:lpstr>Symmetries For Het/T4</vt:lpstr>
      <vt:lpstr>Symmetries Of IIA/K3</vt:lpstr>
      <vt:lpstr>Part I Outline</vt:lpstr>
      <vt:lpstr>But Is There Moonshine In KKP Invariants? </vt:lpstr>
      <vt:lpstr>PowerPoint Presentation</vt:lpstr>
      <vt:lpstr>PowerPoint Presentation</vt:lpstr>
      <vt:lpstr>Characters Of An Involution</vt:lpstr>
      <vt:lpstr>A Trick</vt:lpstr>
      <vt:lpstr>What Is Your Weight? </vt:lpstr>
      <vt:lpstr>Part I Conclusions</vt:lpstr>
      <vt:lpstr>Consistency Conditions For Asymmetric Orbifolds</vt:lpstr>
      <vt:lpstr>Part II Outline</vt:lpstr>
      <vt:lpstr>Application To Heterotic-Type II Duality</vt:lpstr>
      <vt:lpstr>Generalized Huybrechts Theorem</vt:lpstr>
      <vt:lpstr>An Explicit Example -1/2  </vt:lpstr>
      <vt:lpstr>An Explicit Example – 2/2</vt:lpstr>
      <vt:lpstr>Part II Outline</vt:lpstr>
      <vt:lpstr>Consistency Conditions For Asymmetric Orbifolds</vt:lpstr>
      <vt:lpstr>Do We Need The Mod Two Condition? </vt:lpstr>
      <vt:lpstr>Can You Orbifold By T-Duality?  </vt:lpstr>
      <vt:lpstr>PowerPoint Presentation</vt:lpstr>
      <vt:lpstr>PowerPoint Presentation</vt:lpstr>
      <vt:lpstr>Re-Interpreting The NSV Condition </vt:lpstr>
      <vt:lpstr>Part III </vt:lpstr>
      <vt:lpstr>AdS3/CFT2 </vt:lpstr>
      <vt:lpstr>PowerPoint Presentation</vt:lpstr>
      <vt:lpstr>Shamit’s  Question</vt:lpstr>
      <vt:lpstr>Zamolodchikov Metric</vt:lpstr>
      <vt:lpstr>Remarks</vt:lpstr>
      <vt:lpstr>Volumes</vt:lpstr>
      <vt:lpstr>PowerPoint Presentation</vt:lpstr>
      <vt:lpstr>PowerPoint Presentation</vt:lpstr>
      <vt:lpstr>PowerPoint Presentation</vt:lpstr>
      <vt:lpstr>An Answer To Shamit’s Question</vt:lpstr>
      <vt:lpstr>PowerPoint Presentation</vt:lpstr>
      <vt:lpstr>Summary</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dc:creator>
  <cp:lastModifiedBy>Greg Moore</cp:lastModifiedBy>
  <cp:revision>922</cp:revision>
  <cp:lastPrinted>2016-11-10T15:21:50Z</cp:lastPrinted>
  <dcterms:created xsi:type="dcterms:W3CDTF">2012-12-09T22:45:15Z</dcterms:created>
  <dcterms:modified xsi:type="dcterms:W3CDTF">2017-04-29T22:06:40Z</dcterms:modified>
</cp:coreProperties>
</file>