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7" r:id="rId2"/>
    <p:sldId id="339" r:id="rId3"/>
    <p:sldId id="367" r:id="rId4"/>
    <p:sldId id="418" r:id="rId5"/>
    <p:sldId id="368" r:id="rId6"/>
    <p:sldId id="447" r:id="rId7"/>
    <p:sldId id="422" r:id="rId8"/>
    <p:sldId id="388" r:id="rId9"/>
    <p:sldId id="456" r:id="rId10"/>
    <p:sldId id="471" r:id="rId11"/>
    <p:sldId id="411" r:id="rId12"/>
    <p:sldId id="412" r:id="rId13"/>
    <p:sldId id="470" r:id="rId14"/>
    <p:sldId id="457" r:id="rId15"/>
    <p:sldId id="490" r:id="rId16"/>
    <p:sldId id="458" r:id="rId17"/>
    <p:sldId id="467" r:id="rId18"/>
    <p:sldId id="373" r:id="rId19"/>
    <p:sldId id="454" r:id="rId20"/>
    <p:sldId id="374" r:id="rId21"/>
    <p:sldId id="414" r:id="rId22"/>
    <p:sldId id="491" r:id="rId23"/>
    <p:sldId id="377" r:id="rId24"/>
    <p:sldId id="493" r:id="rId25"/>
    <p:sldId id="495" r:id="rId26"/>
    <p:sldId id="389" r:id="rId27"/>
    <p:sldId id="477" r:id="rId28"/>
    <p:sldId id="472" r:id="rId29"/>
    <p:sldId id="461" r:id="rId30"/>
    <p:sldId id="475" r:id="rId31"/>
    <p:sldId id="479" r:id="rId32"/>
    <p:sldId id="487" r:id="rId33"/>
    <p:sldId id="485" r:id="rId34"/>
    <p:sldId id="486" r:id="rId35"/>
    <p:sldId id="390" r:id="rId36"/>
    <p:sldId id="436" r:id="rId37"/>
    <p:sldId id="437" r:id="rId38"/>
    <p:sldId id="438" r:id="rId39"/>
    <p:sldId id="439" r:id="rId40"/>
    <p:sldId id="440" r:id="rId41"/>
    <p:sldId id="474" r:id="rId42"/>
    <p:sldId id="480" r:id="rId43"/>
    <p:sldId id="473" r:id="rId44"/>
    <p:sldId id="425" r:id="rId45"/>
    <p:sldId id="426" r:id="rId46"/>
    <p:sldId id="464" r:id="rId47"/>
    <p:sldId id="465" r:id="rId48"/>
    <p:sldId id="441" r:id="rId49"/>
    <p:sldId id="468" r:id="rId50"/>
    <p:sldId id="476" r:id="rId51"/>
    <p:sldId id="469" r:id="rId52"/>
    <p:sldId id="481" r:id="rId53"/>
    <p:sldId id="482" r:id="rId54"/>
    <p:sldId id="484" r:id="rId55"/>
    <p:sldId id="489" r:id="rId56"/>
    <p:sldId id="478" r:id="rId57"/>
    <p:sldId id="483" r:id="rId58"/>
    <p:sldId id="488" r:id="rId59"/>
    <p:sldId id="492" r:id="rId6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66FF"/>
    <a:srgbClr val="FF33CC"/>
    <a:srgbClr val="FF3399"/>
    <a:srgbClr val="F75E09"/>
    <a:srgbClr val="0F0498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1" autoAdjust="0"/>
    <p:restoredTop sz="93979" autoAdjust="0"/>
  </p:normalViewPr>
  <p:slideViewPr>
    <p:cSldViewPr>
      <p:cViewPr varScale="1">
        <p:scale>
          <a:sx n="69" d="100"/>
          <a:sy n="69" d="100"/>
        </p:scale>
        <p:origin x="5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084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6833" cy="464185"/>
          </a:xfrm>
          <a:prstGeom prst="rect">
            <a:avLst/>
          </a:prstGeom>
        </p:spPr>
        <p:txBody>
          <a:bodyPr vert="horz" lIns="92901" tIns="46450" rIns="92901" bIns="464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3"/>
            <a:ext cx="3026833" cy="464185"/>
          </a:xfrm>
          <a:prstGeom prst="rect">
            <a:avLst/>
          </a:prstGeom>
        </p:spPr>
        <p:txBody>
          <a:bodyPr vert="horz" lIns="92901" tIns="46450" rIns="92901" bIns="46450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1" tIns="46450" rIns="92901" bIns="464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01" tIns="46450" rIns="92901" bIns="464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01" tIns="46450" rIns="92901" bIns="464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01" tIns="46450" rIns="92901" bIns="46450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this subject is not incredibly popular</a:t>
            </a:r>
            <a:r>
              <a:rPr lang="en-US" baseline="0" dirty="0" smtClean="0"/>
              <a:t> (although I think it is a good one), </a:t>
            </a:r>
          </a:p>
          <a:p>
            <a:r>
              <a:rPr lang="en-US" baseline="0" dirty="0" smtClean="0"/>
              <a:t>So progress takes place on geological time scales. So, here’s the outline of the talk….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</a:t>
            </a:r>
            <a:r>
              <a:rPr lang="en-US" baseline="0" dirty="0" smtClean="0"/>
              <a:t> Btw – this quadratic refinement isn’t quite canonical: Rather, it depends on a choice of Wu structure. It is related to work I’m doing with Samuel </a:t>
            </a:r>
            <a:r>
              <a:rPr lang="en-US" baseline="0" dirty="0" err="1" smtClean="0"/>
              <a:t>Monnier</a:t>
            </a:r>
            <a:r>
              <a:rPr lang="en-US" baseline="0" dirty="0" smtClean="0"/>
              <a:t>,   I will talk about closely related things next week in Okinawa.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Comparison with Freedman’s topological classification of four-manifolds shows there is a huge difference between the topological and smooth categories. Very deep.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turn to the carboniferous, the period when many of the resources we use today with such</a:t>
            </a:r>
            <a:r>
              <a:rPr lang="en-US" baseline="0" dirty="0" smtClean="0"/>
              <a:t> gay abandon were created.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say: That’s without taking into account the alpha</a:t>
            </a:r>
            <a:r>
              <a:rPr lang="en-US" baseline="0" dirty="0" smtClean="0"/>
              <a:t> and beta coefficients. </a:t>
            </a:r>
          </a:p>
          <a:p>
            <a:r>
              <a:rPr lang="en-US" baseline="0" dirty="0" smtClean="0"/>
              <a:t>These will be overall powers of \eta(\tau_0)  and might change the net weight.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2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0.png"/><Relationship Id="rId5" Type="http://schemas.openxmlformats.org/officeDocument/2006/relationships/image" Target="../media/image312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0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9" Type="http://schemas.openxmlformats.org/officeDocument/2006/relationships/image" Target="../media/image5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5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10" Type="http://schemas.openxmlformats.org/officeDocument/2006/relationships/image" Target="../media/image60.png"/><Relationship Id="rId4" Type="http://schemas.openxmlformats.org/officeDocument/2006/relationships/image" Target="../media/image580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6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7" Type="http://schemas.openxmlformats.org/officeDocument/2006/relationships/image" Target="../media/image65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0.png"/><Relationship Id="rId5" Type="http://schemas.openxmlformats.org/officeDocument/2006/relationships/image" Target="../media/image670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20.png"/><Relationship Id="rId7" Type="http://schemas.openxmlformats.org/officeDocument/2006/relationships/image" Target="../media/image751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1.png"/><Relationship Id="rId4" Type="http://schemas.openxmlformats.org/officeDocument/2006/relationships/image" Target="../media/image7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0.png"/><Relationship Id="rId5" Type="http://schemas.openxmlformats.org/officeDocument/2006/relationships/image" Target="../media/image82.png"/><Relationship Id="rId4" Type="http://schemas.openxmlformats.org/officeDocument/2006/relationships/image" Target="../media/image7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0.png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png"/><Relationship Id="rId5" Type="http://schemas.openxmlformats.org/officeDocument/2006/relationships/image" Target="../media/image90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0.png"/><Relationship Id="rId5" Type="http://schemas.openxmlformats.org/officeDocument/2006/relationships/image" Target="../media/image911.png"/><Relationship Id="rId4" Type="http://schemas.openxmlformats.org/officeDocument/2006/relationships/image" Target="../media/image8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1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7" Type="http://schemas.openxmlformats.org/officeDocument/2006/relationships/image" Target="../media/image931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41.png"/><Relationship Id="rId4" Type="http://schemas.openxmlformats.org/officeDocument/2006/relationships/image" Target="../media/image10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980.png"/><Relationship Id="rId7" Type="http://schemas.openxmlformats.org/officeDocument/2006/relationships/image" Target="../media/image100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540.png"/><Relationship Id="rId4" Type="http://schemas.openxmlformats.org/officeDocument/2006/relationships/image" Target="../media/image9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62.png"/><Relationship Id="rId4" Type="http://schemas.openxmlformats.org/officeDocument/2006/relationships/image" Target="../media/image10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1.png"/><Relationship Id="rId4" Type="http://schemas.openxmlformats.org/officeDocument/2006/relationships/image" Target="../media/image10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9.png"/><Relationship Id="rId7" Type="http://schemas.openxmlformats.org/officeDocument/2006/relationships/image" Target="../media/image3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1110.png"/><Relationship Id="rId10" Type="http://schemas.openxmlformats.org/officeDocument/2006/relationships/image" Target="../media/image810.png"/><Relationship Id="rId4" Type="http://schemas.openxmlformats.org/officeDocument/2006/relationships/image" Target="../media/image10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1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9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2.png"/><Relationship Id="rId5" Type="http://schemas.openxmlformats.org/officeDocument/2006/relationships/image" Target="../media/image1.jpeg"/><Relationship Id="rId4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36" y="1219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Partition Functions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Twisted </a:t>
            </a:r>
            <a:r>
              <a:rPr lang="en-US" sz="3600" dirty="0"/>
              <a:t>Supersymmetric Gauge </a:t>
            </a:r>
            <a:r>
              <a:rPr lang="en-US" sz="3600" dirty="0" smtClean="0"/>
              <a:t>Theories </a:t>
            </a:r>
            <a:r>
              <a:rPr lang="en-US" sz="3600" dirty="0"/>
              <a:t>On Four-Manifolds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Via </a:t>
            </a:r>
            <a:r>
              <a:rPr lang="en-US" sz="3600" dirty="0"/>
              <a:t>u-Plane Integrals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514599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Gregory Moore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Rutgers University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085907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StringMath2018, Tohoku Univ.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           June 20, 2018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948" y="3856074"/>
            <a:ext cx="6794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review. Includes new work 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Iurii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Nidaiev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Jan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68" y="2514600"/>
            <a:ext cx="8153400" cy="13716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Of Witten’s </a:t>
            </a:r>
            <a:r>
              <a:rPr lang="en-US" sz="2800" dirty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00"/>
                </a:solidFill>
              </a:rPr>
              <a:t>onjecture.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160" y="4114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Holocene: Three New Apps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6200" y="4147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Holomorphic Anomaly &amp; Continuous Metric Dep.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6581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Coulomb Branch </a:t>
                </a:r>
                <a:r>
                  <a:rPr lang="en-US" dirty="0" err="1" smtClean="0"/>
                  <a:t>Vacua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6581"/>
                <a:ext cx="8229600" cy="1143000"/>
              </a:xfrm>
              <a:blipFill rotWithShape="1">
                <a:blip r:embed="rId2"/>
                <a:stretch>
                  <a:fillRect l="-222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5909" y="2607455"/>
                <a:ext cx="5550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Coulomb branch: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𝔱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⊗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ℂ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09" y="2607455"/>
                <a:ext cx="555062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9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2949" y="1246257"/>
                <a:ext cx="38123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Order parameter: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ℂ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49" y="1246257"/>
                <a:ext cx="3812379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4160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180" y="1246257"/>
                <a:ext cx="507576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𝑈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by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vev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of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adjoint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Higgs field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" y="1246257"/>
                <a:ext cx="5075769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300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7507" y="3419671"/>
                <a:ext cx="3983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07" y="3419671"/>
                <a:ext cx="398378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24200" y="1784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5664" y="2607455"/>
                <a:ext cx="3555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⊕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64" y="2607455"/>
                <a:ext cx="355565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35909" y="3358116"/>
            <a:ext cx="481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Photon:  Connection A on L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4017632"/>
                <a:ext cx="57372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 complex scalar field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17632"/>
                <a:ext cx="5737276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8725" y="4829848"/>
            <a:ext cx="9212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F0498"/>
                </a:solidFill>
              </a:rPr>
              <a:t>     Compute couplings in U(1) LEET. </a:t>
            </a:r>
          </a:p>
          <a:p>
            <a:r>
              <a:rPr lang="en-US" sz="3600" dirty="0">
                <a:solidFill>
                  <a:srgbClr val="0F0498"/>
                </a:solidFill>
              </a:rPr>
              <a:t>T</a:t>
            </a:r>
            <a:r>
              <a:rPr lang="en-US" sz="3600" dirty="0" smtClean="0">
                <a:solidFill>
                  <a:srgbClr val="0F0498"/>
                </a:solidFill>
              </a:rPr>
              <a:t>hen compute path integral with this action. </a:t>
            </a:r>
          </a:p>
          <a:p>
            <a:r>
              <a:rPr lang="en-US" sz="3600" dirty="0" smtClean="0">
                <a:solidFill>
                  <a:srgbClr val="0F0498"/>
                </a:solidFill>
              </a:rPr>
              <a:t>           Then integrate over </a:t>
            </a:r>
            <a:r>
              <a:rPr lang="en-US" sz="3600" dirty="0" err="1" smtClean="0">
                <a:solidFill>
                  <a:srgbClr val="0F0498"/>
                </a:solidFill>
              </a:rPr>
              <a:t>vacua</a:t>
            </a:r>
            <a:r>
              <a:rPr lang="en-US" sz="3600" dirty="0" smtClean="0">
                <a:solidFill>
                  <a:srgbClr val="0F04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28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91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Theory: 1/2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079213"/>
            <a:ext cx="8753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G=SU(2) SYM coupled to matter the LEET </a:t>
            </a:r>
          </a:p>
          <a:p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an be deduced from a holomorphic family of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elliptic curves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with differential: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775" y="2992485"/>
                <a:ext cx="54806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5" y="2992485"/>
                <a:ext cx="548066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2767304"/>
                <a:ext cx="1783693" cy="11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767304"/>
                <a:ext cx="1783693" cy="11116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2523" y="3022799"/>
                <a:ext cx="1411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ℂ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523" y="3022799"/>
                <a:ext cx="14114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214" y="3722888"/>
                <a:ext cx="8086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polynomials in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masses,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modular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" y="3722888"/>
                <a:ext cx="8086061" cy="1200329"/>
              </a:xfrm>
              <a:prstGeom prst="rect">
                <a:avLst/>
              </a:prstGeom>
              <a:blipFill>
                <a:blip r:embed="rId5"/>
                <a:stretch>
                  <a:fillRect t="-8122" r="-30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9159" y="5090139"/>
                <a:ext cx="7574973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≔4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−27 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polynomial in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9" y="5090139"/>
                <a:ext cx="7574973" cy="658001"/>
              </a:xfrm>
              <a:prstGeom prst="rect">
                <a:avLst/>
              </a:prstGeom>
              <a:blipFill>
                <a:blip r:embed="rId6"/>
                <a:stretch>
                  <a:fillRect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266" y="6000307"/>
                <a:ext cx="8046027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Discriminant locus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66" y="6000307"/>
                <a:ext cx="8046027" cy="801501"/>
              </a:xfrm>
              <a:prstGeom prst="rect">
                <a:avLst/>
              </a:prstGeom>
              <a:blipFill rotWithShape="1">
                <a:blip r:embed="rId7"/>
                <a:stretch>
                  <a:fillRect t="-9848" b="-2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3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4038600"/>
            <a:ext cx="8382000" cy="2057400"/>
            <a:chOff x="457200" y="2590800"/>
            <a:chExt cx="8382000" cy="2057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0104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2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2590800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61755" y="4624274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86000" y="3276600"/>
              <a:ext cx="228600" cy="857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t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9688" y="738188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8634" y="287482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2476500" y="281940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05092" y="2805545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90792" y="4674610"/>
            <a:ext cx="228600" cy="85725"/>
          </a:xfrm>
          <a:prstGeom prst="ellipse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1200" y="50673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67300"/>
                <a:ext cx="914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800" y="5067300"/>
                <a:ext cx="609600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67300"/>
                <a:ext cx="609600" cy="5579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2499" y="1955011"/>
                <a:ext cx="790601" cy="608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99" y="1955011"/>
                <a:ext cx="790601" cy="6086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2974" y="1955011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74" y="1955011"/>
                <a:ext cx="67845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5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Examples From SW ‘94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71367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838200"/>
                <a:ext cx="8405699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=0:  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405699" cy="701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76200" y="1600200"/>
                <a:ext cx="4844916" cy="1476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𝒩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600200"/>
                <a:ext cx="4844916" cy="1476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0083" y="1861521"/>
                <a:ext cx="43303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83" y="1861521"/>
                <a:ext cx="4330353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76200" y="2947526"/>
                <a:ext cx="9220200" cy="196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=4: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e>
                      </m:nary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solidFill>
                    <a:srgbClr val="0000FF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947526"/>
                <a:ext cx="9220200" cy="19691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4419600"/>
                <a:ext cx="7077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707716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250" y="5514652"/>
                <a:ext cx="8877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6</a:t>
                </a:r>
                <a:r>
                  <a:rPr lang="en-US" sz="3200" baseline="300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order polynomial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∼3×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terms</a:t>
                </a:r>
                <a:endParaRPr lang="en-US" sz="32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5514652"/>
                <a:ext cx="8877300" cy="584775"/>
              </a:xfrm>
              <a:prstGeom prst="rect">
                <a:avLst/>
              </a:prstGeom>
              <a:blipFill>
                <a:blip r:embed="rId7"/>
                <a:stretch>
                  <a:fillRect t="-13542" r="-9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1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839200" cy="427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0898" y="5867400"/>
                <a:ext cx="7458075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𝑆𝐿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𝐴𝑢𝑡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𝔰𝔭𝔦𝔫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98" y="5867400"/>
                <a:ext cx="7458075" cy="717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724400"/>
                <a:ext cx="2762872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2762872" cy="711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8500" y="4724400"/>
                <a:ext cx="2762872" cy="740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4724400"/>
                <a:ext cx="2762872" cy="740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81700" y="4724400"/>
                <a:ext cx="2762872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4724400"/>
                <a:ext cx="2762872" cy="711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8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Local System Of Charges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2362200"/>
                <a:ext cx="8305800" cy="128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nontrivial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monodromy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around    discriminant locus: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8305800" cy="1284647"/>
              </a:xfrm>
              <a:prstGeom prst="rect">
                <a:avLst/>
              </a:prstGeom>
              <a:blipFill>
                <a:blip r:embed="rId2"/>
                <a:stretch>
                  <a:fillRect l="-2276" t="-7619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274" y="1447800"/>
                <a:ext cx="899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Electro-mag. charge lattice: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4" y="1447800"/>
                <a:ext cx="8991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034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21" y="3906053"/>
                <a:ext cx="8825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LEET: Requires choosing a duality frame: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" y="3906053"/>
                <a:ext cx="8825023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7614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5562600"/>
                <a:ext cx="63246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∼</m:t>
                    </m:r>
                    <m:nary>
                      <m:naryPr>
                        <m:supHide m:val="on"/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</m:acc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+⋯</m:t>
                        </m:r>
                      </m:e>
                    </m:nary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62600"/>
                <a:ext cx="6324600" cy="9455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881" y="142651"/>
            <a:ext cx="3962400" cy="2819400"/>
            <a:chOff x="914400" y="762000"/>
            <a:chExt cx="3962400" cy="2819400"/>
          </a:xfrm>
        </p:grpSpPr>
        <p:sp>
          <p:nvSpPr>
            <p:cNvPr id="3" name="Rectangle 2"/>
            <p:cNvSpPr/>
            <p:nvPr/>
          </p:nvSpPr>
          <p:spPr>
            <a:xfrm>
              <a:off x="914400" y="762000"/>
              <a:ext cx="3962400" cy="2819400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81199" y="2057399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2047652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02888" y="142651"/>
            <a:ext cx="3962400" cy="2819400"/>
            <a:chOff x="4419600" y="381000"/>
            <a:chExt cx="3962400" cy="2819400"/>
          </a:xfrm>
        </p:grpSpPr>
        <p:sp>
          <p:nvSpPr>
            <p:cNvPr id="8" name="Rectangle 7"/>
            <p:cNvSpPr/>
            <p:nvPr/>
          </p:nvSpPr>
          <p:spPr>
            <a:xfrm>
              <a:off x="4419600" y="381000"/>
              <a:ext cx="3962400" cy="2819400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32472" y="1990056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00800" y="1981195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43800" y="609600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88769" y="3103811"/>
            <a:ext cx="3962400" cy="2819400"/>
            <a:chOff x="2293084" y="3657600"/>
            <a:chExt cx="3962400" cy="2819400"/>
          </a:xfrm>
        </p:grpSpPr>
        <p:sp>
          <p:nvSpPr>
            <p:cNvPr id="18" name="Rectangle 17"/>
            <p:cNvSpPr/>
            <p:nvPr/>
          </p:nvSpPr>
          <p:spPr>
            <a:xfrm>
              <a:off x="2293084" y="3657600"/>
              <a:ext cx="3962400" cy="2819400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95056" y="5598918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19842" y="5598918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417284" y="3886200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42879" y="3887086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65686" y="3876453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95600" y="3876452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6096000"/>
            <a:ext cx="9144000" cy="666307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8861" y="6057014"/>
                <a:ext cx="8861657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</a:rPr>
                  <a:t>LEET breaks down at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𝐼𝑚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→0 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1" y="6057014"/>
                <a:ext cx="8861657" cy="624338"/>
              </a:xfrm>
              <a:prstGeom prst="rect">
                <a:avLst/>
              </a:prstGeom>
              <a:blipFill rotWithShape="1">
                <a:blip r:embed="rId2"/>
                <a:stretch>
                  <a:fillRect l="-1789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2472" y="2240870"/>
                <a:ext cx="143526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72" y="2240870"/>
                <a:ext cx="1435265" cy="5577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5527" y="2254102"/>
                <a:ext cx="143526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27" y="2254102"/>
                <a:ext cx="1435265" cy="557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84088" y="2254102"/>
                <a:ext cx="1453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88" y="2254102"/>
                <a:ext cx="145347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57949" y="4234652"/>
                <a:ext cx="143526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49" y="4234652"/>
                <a:ext cx="1435265" cy="5577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5949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Theory: 2/2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271" y="990600"/>
            <a:ext cx="8023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LEET breaks down because there are new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massless fields associated to BPS states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2518473"/>
            <a:ext cx="914400" cy="914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2518473"/>
            <a:ext cx="914400" cy="914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2518473"/>
            <a:ext cx="3276600" cy="1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3422240"/>
            <a:ext cx="3276600" cy="1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21685" y="2826817"/>
            <a:ext cx="6096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0" y="4719515"/>
                <a:ext cx="2799613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LEET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9515"/>
                <a:ext cx="2799613" cy="690895"/>
              </a:xfrm>
              <a:prstGeom prst="rect">
                <a:avLst/>
              </a:prstGeom>
              <a:blipFill>
                <a:blip r:embed="rId2"/>
                <a:stretch>
                  <a:fillRect l="-6536" t="-14035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890982" y="5772761"/>
                <a:ext cx="5545557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𝑉𝑀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5772761"/>
                <a:ext cx="5545557" cy="690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590800" y="3823019"/>
                <a:ext cx="6719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Charge 1 HM: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⊕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⋯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823019"/>
                <a:ext cx="6719275" cy="646331"/>
              </a:xfrm>
              <a:prstGeom prst="rect">
                <a:avLst/>
              </a:prstGeom>
              <a:blipFill>
                <a:blip r:embed="rId4"/>
                <a:stretch>
                  <a:fillRect l="-272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82606" y="4612647"/>
            <a:ext cx="686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+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35880" y="2880157"/>
            <a:ext cx="87375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9893" y="2947280"/>
                <a:ext cx="92557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893" y="2947280"/>
                <a:ext cx="925575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6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4" grpId="0"/>
      <p:bldP spid="15" grpId="0"/>
      <p:bldP spid="8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531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Using </a:t>
                </a:r>
                <a:r>
                  <a:rPr lang="en-US" dirty="0" smtClean="0"/>
                  <a:t>LEET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5316"/>
                <a:ext cx="8229600" cy="1143000"/>
              </a:xfrm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3352800"/>
            <a:ext cx="7848600" cy="18422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" y="986490"/>
                <a:ext cx="5414496" cy="6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86490"/>
                <a:ext cx="5414496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352799" y="5562600"/>
            <a:ext cx="3825915" cy="1238794"/>
            <a:chOff x="2582766" y="5257800"/>
            <a:chExt cx="41910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2582766" y="5257800"/>
              <a:ext cx="4191000" cy="914400"/>
              <a:chOff x="1981200" y="2819400"/>
              <a:chExt cx="4191000" cy="9144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257800" y="2819400"/>
                <a:ext cx="914400" cy="914400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981200" y="2819400"/>
                <a:ext cx="914400" cy="914400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981200" y="2819400"/>
                <a:ext cx="3276600" cy="1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895600" y="3723167"/>
                <a:ext cx="3276600" cy="1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2895600" y="3124200"/>
                <a:ext cx="6096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21685" y="3127744"/>
                <a:ext cx="6096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813074" y="5615940"/>
              <a:ext cx="87375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37446" y="5619484"/>
              <a:ext cx="87375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41459" y="5686607"/>
                  <a:ext cx="9255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459" y="5686607"/>
                  <a:ext cx="92557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27911" y="5715000"/>
                  <a:ext cx="1145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11" y="5715000"/>
                  <a:ext cx="11450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470510" y="1597138"/>
                <a:ext cx="5911490" cy="1586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nary>
                            <m:naryPr>
                              <m:supHide m:val="on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10" y="1597138"/>
                <a:ext cx="5911490" cy="1586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01140" y="3201291"/>
            <a:ext cx="8209459" cy="21327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8958" y="3352800"/>
                <a:ext cx="7086600" cy="172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𝐷𝑊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58" y="3352800"/>
                <a:ext cx="7086600" cy="17279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3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1684393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" y="260395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Carboniferous: SW Theory &amp; u-plane Derivation </a:t>
            </a:r>
          </a:p>
          <a:p>
            <a:r>
              <a:rPr lang="en-US" sz="2800" dirty="0" smtClean="0"/>
              <a:t>Of Witten’s </a:t>
            </a:r>
            <a:r>
              <a:rPr lang="en-US" sz="2800" dirty="0"/>
              <a:t>C</a:t>
            </a:r>
            <a:r>
              <a:rPr lang="en-US" sz="2800" dirty="0" smtClean="0"/>
              <a:t>onjecture. 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0856" y="394183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Holocene: Three New Apps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Cambrian: Witten Reads Donaldson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Holomorphic Anomaly &amp; Continuous Metric Dep.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8591" y="-15240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-Plane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591" y="-152400"/>
                <a:ext cx="8229600" cy="1143000"/>
              </a:xfrm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990600"/>
            <a:ext cx="773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Can be computed explicitly from QFT of LEET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4527" y="1736647"/>
                <a:ext cx="3961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Vanishes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. 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7" y="1736647"/>
                <a:ext cx="396140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846" t="-13542" r="-30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2730" y="2352813"/>
                <a:ext cx="3689600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30" y="2352813"/>
                <a:ext cx="3689600" cy="6035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462" y="3785206"/>
                <a:ext cx="8216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    Sum over line bundles for the U(1) photon.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2" y="3785206"/>
                <a:ext cx="821648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92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2767" y="1767424"/>
                <a:ext cx="2395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=1: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67" y="1767424"/>
                <a:ext cx="239501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50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40" y="3088306"/>
                <a:ext cx="8528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 </a:t>
                </a:r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u="sng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metric-independent</a:t>
                </a:r>
                <a:endParaRPr lang="en-US" sz="3200" b="1" i="1" u="sng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40" y="3088306"/>
                <a:ext cx="852829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10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3667" y="4928175"/>
                <a:ext cx="8458200" cy="134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7" y="4928175"/>
                <a:ext cx="8458200" cy="13483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3462" y="6220418"/>
            <a:ext cx="856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holomorphic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i="1" u="sng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metric- DEPENDENT</a:t>
            </a:r>
            <a:endParaRPr lang="en-US" sz="3200" b="1" i="1" u="sng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40" y="4394790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(Remnant of sum over SU(2) gauge bundles.)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7839" y="-37214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Comments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7839" y="-37214"/>
                <a:ext cx="8229600" cy="1143000"/>
              </a:xfrm>
              <a:blipFill rotWithShape="1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25" y="3609439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t is also related to integrals from number theory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such as  ``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lifts’’  and mock modular forms.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It is very nearly an integral of a total derivative… 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3609439"/>
                <a:ext cx="91440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733" t="-5039" r="-86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282993"/>
                <a:ext cx="7124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is  a very subtle integral.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82993"/>
                <a:ext cx="712470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875" y="2133600"/>
                <a:ext cx="776087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It requires careful regularization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           and definition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5" y="2133600"/>
                <a:ext cx="7760875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2749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3524" y="5362400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But first let’s finish writing down the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full answer for the partition function.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67697" y="-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Contributions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𝒰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7697" y="-228600"/>
                <a:ext cx="8229600" cy="1143000"/>
              </a:xfrm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685800"/>
                <a:ext cx="8991600" cy="111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Path integral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VM + HM: LEET: Need unknown couplings: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85800"/>
                <a:ext cx="8991600" cy="1116781"/>
              </a:xfrm>
              <a:prstGeom prst="rect">
                <a:avLst/>
              </a:prstGeom>
              <a:blipFill>
                <a:blip r:embed="rId4"/>
                <a:stretch>
                  <a:fillRect l="-1763" t="-765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473" y="2046471"/>
                <a:ext cx="7248651" cy="157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3" y="2046471"/>
                <a:ext cx="7248651" cy="1577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83334" y="3685205"/>
                <a:ext cx="9227334" cy="1418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𝑅𝑒𝑠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[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𝒑𝒖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𝒅𝒖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𝝀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334" y="3685205"/>
                <a:ext cx="9227334" cy="1418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5773472"/>
                <a:ext cx="3599960" cy="1077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73472"/>
                <a:ext cx="3599960" cy="1077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1878" y="5988147"/>
                <a:ext cx="30762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78" y="5988147"/>
                <a:ext cx="30762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6313" y="5093711"/>
                <a:ext cx="427290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Special coordinate: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13" y="5093711"/>
                <a:ext cx="4272908" cy="624338"/>
              </a:xfrm>
              <a:prstGeom prst="rect">
                <a:avLst/>
              </a:prstGeom>
              <a:blipFill>
                <a:blip r:embed="rId9"/>
                <a:stretch>
                  <a:fillRect l="-3709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400" y="5072263"/>
                <a:ext cx="4193446" cy="66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𝒪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072263"/>
                <a:ext cx="4193446" cy="667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33800" y="1184846"/>
                <a:ext cx="4980402" cy="886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7030A0"/>
                          </a:solidFill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4400" i="1">
                          <a:solidFill>
                            <a:srgbClr val="FF33CC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184846"/>
                <a:ext cx="4980402" cy="8860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6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tail that wags the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6338"/>
            <a:ext cx="5583865" cy="66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6" y="-17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Deriving C,P,E From Wall-Crossing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445" y="1219200"/>
                <a:ext cx="8533490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𝑇𝑜𝑡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𝑑𝑒𝑟𝑖𝑣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….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∮"/>
                                  <m:supHide m:val="on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5" y="1219200"/>
                <a:ext cx="8533490" cy="11356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316" y="2438400"/>
                <a:ext cx="8814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piecewise constant: Discontinuous jumps across walls: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6" y="2438400"/>
                <a:ext cx="881491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80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200400"/>
                <a:ext cx="7091172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=0⇒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7091172" cy="673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6176" y="4217581"/>
                <a:ext cx="7543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&gt;1 ,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=0,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we know the couplings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𝑆𝑊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" y="4217581"/>
                <a:ext cx="75438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423" t="-7614" r="-3473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241" y="5867400"/>
                <a:ext cx="754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000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tail that wags the dog. </a:t>
                </a:r>
                <a:endParaRPr lang="en-US" sz="40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1" y="5867400"/>
                <a:ext cx="754380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5" y="-138223"/>
            <a:ext cx="8229600" cy="1143000"/>
          </a:xfrm>
        </p:spPr>
        <p:txBody>
          <a:bodyPr/>
          <a:lstStyle/>
          <a:p>
            <a:r>
              <a:rPr lang="en-US" dirty="0" smtClean="0"/>
              <a:t>Witten Conjecture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940310"/>
                <a:ext cx="89915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a formula for all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we derive ``Witten’s conjecture’’: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40310"/>
                <a:ext cx="8991599" cy="1200329"/>
              </a:xfrm>
              <a:prstGeom prst="rect">
                <a:avLst/>
              </a:prstGeom>
              <a:blipFill>
                <a:blip r:embed="rId3"/>
                <a:stretch>
                  <a:fillRect t="-7614" r="-312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3904" y="2478120"/>
                <a:ext cx="7661264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04" y="2478120"/>
                <a:ext cx="7661264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999" y="3910788"/>
                <a:ext cx="2512996" cy="1094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9" y="3910788"/>
                <a:ext cx="2512996" cy="1094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712" y="5338583"/>
                <a:ext cx="3052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2" y="5338583"/>
                <a:ext cx="30522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0" y="4816913"/>
                <a:ext cx="6409062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      Example: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𝐾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3:   </m:t>
                    </m:r>
                  </m:oMath>
                </a14:m>
                <a:endParaRPr lang="en-US" sz="3600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b="0" i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816913"/>
                <a:ext cx="6409062" cy="1754326"/>
              </a:xfrm>
              <a:prstGeom prst="rect">
                <a:avLst/>
              </a:prstGeom>
              <a:blipFill>
                <a:blip r:embed="rId7"/>
                <a:stretch>
                  <a:fillRect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5516" y="3466660"/>
                <a:ext cx="5468484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𝑖𝑆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16" y="3466660"/>
                <a:ext cx="5468484" cy="988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5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09"/>
            <a:ext cx="8229600" cy="1143000"/>
          </a:xfrm>
        </p:spPr>
        <p:txBody>
          <a:bodyPr/>
          <a:lstStyle/>
          <a:p>
            <a:r>
              <a:rPr lang="en-US" dirty="0" smtClean="0"/>
              <a:t>SWST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SWST = </a:t>
            </a:r>
            <a:r>
              <a:rPr lang="en-US" sz="4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eiberg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itten 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 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971800"/>
                <a:ext cx="9144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𝑆𝑊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ONLY when moduli space of solutions to </a:t>
                </a:r>
                <a:r>
                  <a:rPr lang="en-US" sz="4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is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zero-dimensional.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1800"/>
                <a:ext cx="9144000" cy="1938992"/>
              </a:xfrm>
              <a:prstGeom prst="rect">
                <a:avLst/>
              </a:prstGeom>
              <a:blipFill>
                <a:blip r:embed="rId2"/>
                <a:stretch>
                  <a:fillRect l="-2333" t="-566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582" y="5486400"/>
                <a:ext cx="906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known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are of SWST</a:t>
                </a:r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2" y="5486400"/>
                <a:ext cx="9067800" cy="707886"/>
              </a:xfrm>
              <a:prstGeom prst="rect">
                <a:avLst/>
              </a:prstGeom>
              <a:blipFill>
                <a:blip r:embed="rId3"/>
                <a:stretch>
                  <a:fillRect l="-24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2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15949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Generalization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15949"/>
                <a:ext cx="8229600" cy="1143000"/>
              </a:xfrm>
              <a:blipFill rotWithShape="1"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1063911"/>
                <a:ext cx="6139438" cy="1575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063911"/>
                <a:ext cx="6139438" cy="15750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41" y="2501794"/>
                <a:ext cx="702205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1" y="2501794"/>
                <a:ext cx="7022051" cy="11378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4800600"/>
                <a:ext cx="8244359" cy="184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is computable explicitly as a function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from first order degeneration of the SW curve.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8244359" cy="1843262"/>
              </a:xfrm>
              <a:prstGeom prst="rect">
                <a:avLst/>
              </a:prstGeom>
              <a:blipFill>
                <a:blip r:embed="rId5"/>
                <a:stretch>
                  <a:fillRect l="-2293" t="-5629" r="-3254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753" y="1497491"/>
                <a:ext cx="19803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&gt;1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3" y="1497491"/>
                <a:ext cx="198035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3799022"/>
                <a:ext cx="71963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 is SWST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99022"/>
                <a:ext cx="7196346" cy="1077218"/>
              </a:xfrm>
              <a:prstGeom prst="rect">
                <a:avLst/>
              </a:prstGeom>
              <a:blipFill>
                <a:blip r:embed="rId8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1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21087"/>
                <a:ext cx="4411721" cy="872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1087"/>
                <a:ext cx="4411721" cy="8722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85" y="2884734"/>
                <a:ext cx="5769528" cy="149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5" y="2884734"/>
                <a:ext cx="5769528" cy="14993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423" y="4354588"/>
                <a:ext cx="8180573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𝜋𝜆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" y="4354588"/>
                <a:ext cx="8180573" cy="14366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2743200"/>
                <a:ext cx="3349827" cy="1227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743200"/>
                <a:ext cx="3349827" cy="1227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144" y="5867400"/>
                <a:ext cx="8167236" cy="801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4" y="5867400"/>
                <a:ext cx="8167236" cy="8015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29" y="895097"/>
                <a:ext cx="8730467" cy="1945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2+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" y="895097"/>
                <a:ext cx="8730467" cy="19455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4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3912960"/>
            <a:ext cx="7453987" cy="9269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Witten’s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onjecture.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160" y="4114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Holocene: Three New Apps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4147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Holomorphic Anomaly &amp; Continuous Metric Dep.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67886" y="-152400"/>
                <a:ext cx="9525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Application 1: S-Duality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=4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67886" y="-152400"/>
                <a:ext cx="9525000" cy="1143000"/>
              </a:xfrm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47848" y="1049877"/>
                <a:ext cx="107920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expected to have modular properties: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848" y="1049877"/>
                <a:ext cx="10792047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969" y="5584429"/>
                <a:ext cx="8686800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 over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gives </a:t>
                </a:r>
                <a:r>
                  <a:rPr lang="en-US" sz="36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symmetric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rational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modular: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9" y="5584429"/>
                <a:ext cx="8686800" cy="1244893"/>
              </a:xfrm>
              <a:prstGeom prst="rect">
                <a:avLst/>
              </a:prstGeom>
              <a:blipFill rotWithShape="1">
                <a:blip r:embed="rId5"/>
                <a:stretch>
                  <a:fillRect l="-2105" t="-735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64" y="3733800"/>
                <a:ext cx="5769528" cy="149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" y="3733800"/>
                <a:ext cx="5769528" cy="14993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08" y="1744163"/>
                <a:ext cx="8551444" cy="1892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" y="1744163"/>
                <a:ext cx="8551444" cy="1892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7400" y="3568271"/>
                <a:ext cx="3349827" cy="1227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568271"/>
                <a:ext cx="3349827" cy="12270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Donaldson Invariants Of 4-folds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786564"/>
                <a:ext cx="868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Smooth, compact, oriented,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=∅ ,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=0)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6564"/>
                <a:ext cx="868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135186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: Principal SO(3) bundle. 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51860"/>
                <a:ext cx="54864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1982312"/>
                <a:ext cx="913691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has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.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Consider moduli space of instantons: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2312"/>
                <a:ext cx="9136912" cy="557910"/>
              </a:xfrm>
              <a:prstGeom prst="rect">
                <a:avLst/>
              </a:prstGeom>
              <a:blipFill rotWithShape="1">
                <a:blip r:embed="rId5"/>
                <a:stretch>
                  <a:fillRect t="-11957" r="-6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4805" y="2590800"/>
                <a:ext cx="493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ℳ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≔ 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+∗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=0}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𝒢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05" y="2590800"/>
                <a:ext cx="493109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7088" y="327659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     Donaldson defines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cohomology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classes in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ℳ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associated to points and surfaces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&amp;  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88" y="3276599"/>
                <a:ext cx="91440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400" t="-573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4762" y="4343400"/>
                <a:ext cx="4620624" cy="975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≔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ℳ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62" y="4343400"/>
                <a:ext cx="4620624" cy="9753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557" y="5410200"/>
                <a:ext cx="8286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Independent of metric!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smooth invariants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7" y="5410200"/>
                <a:ext cx="8286243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545" t="-11765" r="-51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29" y="6172200"/>
            <a:ext cx="82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with Freedman theorem: Spectacular!</a:t>
            </a:r>
            <a:endParaRPr lang="en-US" sz="2800" dirty="0">
              <a:solidFill>
                <a:srgbClr val="0F04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6" grpId="0"/>
      <p:bldP spid="14" grpId="0"/>
      <p:bldP spid="15" grpId="0"/>
      <p:bldP spid="1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3124200"/>
                <a:ext cx="76199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𝔪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124200"/>
                <a:ext cx="7619999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52400"/>
                <a:ext cx="6324600" cy="1180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𝑆𝐿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(2,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"/>
                <a:ext cx="6324600" cy="11809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1913636"/>
                <a:ext cx="8850243" cy="1208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913636"/>
                <a:ext cx="8850243" cy="1208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5334000"/>
                <a:ext cx="3294941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+3 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34000"/>
                <a:ext cx="3294941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525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Application 2: </a:t>
            </a:r>
            <a:br>
              <a:rPr lang="en-US" sz="3600" dirty="0" smtClean="0"/>
            </a:br>
            <a:r>
              <a:rPr lang="en-US" sz="3600" dirty="0" smtClean="0"/>
              <a:t>Collision Of Mutually Local Singularities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99" y="1295400"/>
                <a:ext cx="8382001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Interesting things when mass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take values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collide.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95400"/>
                <a:ext cx="8382001" cy="1156342"/>
              </a:xfrm>
              <a:prstGeom prst="rect">
                <a:avLst/>
              </a:prstGeom>
              <a:blipFill rotWithShape="1">
                <a:blip r:embed="rId2"/>
                <a:stretch>
                  <a:fillRect l="-1818" t="-7407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90600" y="2604141"/>
            <a:ext cx="7848600" cy="4177659"/>
          </a:xfrm>
          <a:prstGeom prst="rect">
            <a:avLst/>
          </a:prstGeom>
          <a:noFill/>
          <a:ln w="76200">
            <a:solidFill>
              <a:srgbClr val="0F0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21980" y="6235672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05246" y="6235672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47589" y="4014571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76679" y="2937145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44558" y="2829901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72200" y="3883520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996223" y="3430340"/>
            <a:ext cx="304800" cy="30212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6413153" y="3099291"/>
            <a:ext cx="583070" cy="44644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4"/>
          </p:cNvCxnSpPr>
          <p:nvPr/>
        </p:nvCxnSpPr>
        <p:spPr>
          <a:xfrm flipH="1">
            <a:off x="7301023" y="3207116"/>
            <a:ext cx="375656" cy="338623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2"/>
          </p:cNvCxnSpPr>
          <p:nvPr/>
        </p:nvCxnSpPr>
        <p:spPr>
          <a:xfrm flipV="1">
            <a:off x="6565553" y="3732459"/>
            <a:ext cx="488882" cy="25213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16" idx="3"/>
          </p:cNvCxnSpPr>
          <p:nvPr/>
        </p:nvCxnSpPr>
        <p:spPr>
          <a:xfrm flipH="1" flipV="1">
            <a:off x="7242811" y="3732459"/>
            <a:ext cx="558757" cy="32960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3998" y="5703988"/>
                <a:ext cx="700576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8" y="5703988"/>
                <a:ext cx="700576" cy="531684"/>
              </a:xfrm>
              <a:prstGeom prst="rect">
                <a:avLst/>
              </a:prstGeom>
              <a:blipFill rotWithShape="1">
                <a:blip r:embed="rId3"/>
                <a:stretch>
                  <a:fillRect l="-1842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2203" y="5713284"/>
                <a:ext cx="679738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203" y="5713284"/>
                <a:ext cx="679738" cy="53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905000" y="2604142"/>
            <a:ext cx="0" cy="94159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63998" y="3511938"/>
            <a:ext cx="84846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9984" y="2545430"/>
                <a:ext cx="2053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B0F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en-US" sz="4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84" y="2545430"/>
                <a:ext cx="205385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5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7" grpId="0"/>
      <p:bldP spid="28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Application 2: </a:t>
            </a:r>
            <a:br>
              <a:rPr lang="en-US" sz="3600" dirty="0" smtClean="0"/>
            </a:br>
            <a:r>
              <a:rPr lang="en-US" sz="3600" dirty="0" smtClean="0"/>
              <a:t>Collision Of Mutually Local Singularities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2604141"/>
            <a:ext cx="7848600" cy="4177659"/>
          </a:xfrm>
          <a:prstGeom prst="rect">
            <a:avLst/>
          </a:prstGeom>
          <a:noFill/>
          <a:ln w="76200">
            <a:solidFill>
              <a:srgbClr val="0F0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21980" y="6235672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05246" y="6235672"/>
            <a:ext cx="368595" cy="32429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11925" y="3189286"/>
            <a:ext cx="731875" cy="784228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996223" y="3430340"/>
            <a:ext cx="304800" cy="30212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3998" y="5703988"/>
                <a:ext cx="700576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8" y="5703988"/>
                <a:ext cx="700576" cy="531684"/>
              </a:xfrm>
              <a:prstGeom prst="rect">
                <a:avLst/>
              </a:prstGeom>
              <a:blipFill rotWithShape="1">
                <a:blip r:embed="rId3"/>
                <a:stretch>
                  <a:fillRect l="-1842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2203" y="5713284"/>
                <a:ext cx="679738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203" y="5713284"/>
                <a:ext cx="679738" cy="53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905000" y="2604142"/>
            <a:ext cx="0" cy="94159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63998" y="3511938"/>
            <a:ext cx="84846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9984" y="2545430"/>
                <a:ext cx="2053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B0F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en-US" sz="4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84" y="2545430"/>
                <a:ext cx="205385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459" y="1219200"/>
                <a:ext cx="8382001" cy="115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Interesting things when mass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take values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collide.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9" y="1219200"/>
                <a:ext cx="8382001" cy="1156342"/>
              </a:xfrm>
              <a:prstGeom prst="rect">
                <a:avLst/>
              </a:prstGeom>
              <a:blipFill rotWithShape="1">
                <a:blip r:embed="rId6"/>
                <a:stretch>
                  <a:fillRect l="-1818" t="-7368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3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38466" y="381000"/>
                <a:ext cx="3876959" cy="823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466" y="381000"/>
                <a:ext cx="3876959" cy="8239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50964"/>
                <a:ext cx="4450257" cy="130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0964"/>
                <a:ext cx="4450257" cy="13038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735477"/>
                <a:ext cx="5118452" cy="149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𝑒𝑓𝑓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735477"/>
                <a:ext cx="5118452" cy="1499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30" y="3429000"/>
                <a:ext cx="9316205" cy="1151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should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integral over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oduli space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multimonopole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equations: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" y="3429000"/>
                <a:ext cx="9316205" cy="1151918"/>
              </a:xfrm>
              <a:prstGeom prst="rect">
                <a:avLst/>
              </a:prstGeom>
              <a:blipFill>
                <a:blip r:embed="rId5"/>
                <a:stretch>
                  <a:fillRect l="-1702" t="-4787" r="-654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8681" y="4724400"/>
                <a:ext cx="6832896" cy="149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         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81" y="4724400"/>
                <a:ext cx="6832896" cy="1499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41331" y="389299"/>
                <a:ext cx="8712193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limit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dominant term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is: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31" y="389299"/>
                <a:ext cx="8712193" cy="624338"/>
              </a:xfrm>
              <a:prstGeom prst="rect">
                <a:avLst/>
              </a:prstGeom>
              <a:blipFill rotWithShape="1">
                <a:blip r:embed="rId2"/>
                <a:stretch>
                  <a:fillRect l="-1749" t="-13725" r="-910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2055" y="1143000"/>
                <a:ext cx="7319889" cy="149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5" y="1143000"/>
                <a:ext cx="7319889" cy="1499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149" y="2819400"/>
                <a:ext cx="8001000" cy="128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𝜋𝜆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49" y="2819400"/>
                <a:ext cx="8001000" cy="12874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371975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agrees with computations of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Dedushenko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Gukov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Putrov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integrals 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multimonopole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space.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71975"/>
                <a:ext cx="914400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667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6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8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3</a:t>
            </a:r>
            <a:r>
              <a:rPr lang="en-US" dirty="0" smtClean="0"/>
              <a:t>: AD3 Partition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817" y="938343"/>
                <a:ext cx="8195833" cy="1429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  At a critical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two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singularities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collide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and the SW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urve becomes a cusp: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Argyres,Plesser,Seiberg,Witten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17" y="938343"/>
                <a:ext cx="8195833" cy="1429174"/>
              </a:xfrm>
              <a:prstGeom prst="rect">
                <a:avLst/>
              </a:prstGeom>
              <a:blipFill rotWithShape="1">
                <a:blip r:embed="rId2"/>
                <a:stretch>
                  <a:fillRect l="-1487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8537" y="2590800"/>
            <a:ext cx="826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Two mutually nonlocal BPS states have vanishing mass: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3309334"/>
                <a:ext cx="2112373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→0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09334"/>
                <a:ext cx="2112373" cy="1293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79145" y="3333429"/>
                <a:ext cx="2112373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→0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45" y="3333429"/>
                <a:ext cx="2112373" cy="1293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79326" y="3694632"/>
                <a:ext cx="24771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≠0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26" y="3694632"/>
                <a:ext cx="247715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161" y="4953000"/>
                <a:ext cx="867897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Physically: No local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Lagrangian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for the LEET :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Signals a nontrivial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superconformal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field theory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ppears in the IR in the limit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1" y="4953000"/>
                <a:ext cx="8678979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756" t="-5058" r="-843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1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83690" y="-204033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AD3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3690" y="-204033"/>
                <a:ext cx="8229600" cy="1143000"/>
              </a:xfrm>
              <a:blipFill>
                <a:blip r:embed="rId2"/>
                <a:stretch>
                  <a:fillRect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5357" y="3999528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curve in the scaling region: 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6448" y="4676488"/>
                <a:ext cx="5764783" cy="71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−3 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48" y="4676488"/>
                <a:ext cx="5764783" cy="719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3150" y="5410200"/>
                <a:ext cx="3932102" cy="71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5410200"/>
                <a:ext cx="3932102" cy="719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6661" y="6273225"/>
                <a:ext cx="91757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 it the ``AD3-Family 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𝐴𝐷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plane’’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61" y="6273225"/>
                <a:ext cx="917574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66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09600" y="906864"/>
            <a:ext cx="7423284" cy="3026276"/>
            <a:chOff x="419984" y="2545430"/>
            <a:chExt cx="8419216" cy="4236370"/>
          </a:xfrm>
        </p:grpSpPr>
        <p:sp>
          <p:nvSpPr>
            <p:cNvPr id="10" name="Rectangle 9"/>
            <p:cNvSpPr/>
            <p:nvPr/>
          </p:nvSpPr>
          <p:spPr>
            <a:xfrm>
              <a:off x="990600" y="2604141"/>
              <a:ext cx="7848600" cy="4177659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59861" y="4762524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51105" y="5750757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14899" y="4069129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4914900" y="4924671"/>
              <a:ext cx="304800" cy="30212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099196" y="4435533"/>
              <a:ext cx="1" cy="51746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009655" y="5257800"/>
              <a:ext cx="57645" cy="57225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307485" y="4820975"/>
                  <a:ext cx="679738" cy="5316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7485" y="4820975"/>
                  <a:ext cx="679738" cy="5316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905000" y="2604142"/>
              <a:ext cx="0" cy="94159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063998" y="3511938"/>
              <a:ext cx="848462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9984" y="2545430"/>
                  <a:ext cx="20538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oMath>
                    </m:oMathPara>
                  </a14:m>
                  <a:endParaRPr lang="en-US" sz="48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84" y="2545430"/>
                  <a:ext cx="2053857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516804" y="5352659"/>
                  <a:ext cx="3200400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804" y="5352659"/>
                  <a:ext cx="3200400" cy="66851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45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353"/>
            <a:ext cx="8229600" cy="1143000"/>
          </a:xfrm>
        </p:spPr>
        <p:txBody>
          <a:bodyPr/>
          <a:lstStyle/>
          <a:p>
            <a:r>
              <a:rPr lang="en-US" dirty="0" smtClean="0"/>
              <a:t>AD3 Partition Function - 1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4942" y="1155189"/>
            <a:ext cx="688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obvious UV definition of the invariant. 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1885507"/>
                <a:ext cx="9382697" cy="112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𝑓𝑙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u-plane integral has a nontrivial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contribution from the scaling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±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885507"/>
                <a:ext cx="9382697" cy="1127681"/>
              </a:xfrm>
              <a:prstGeom prst="rect">
                <a:avLst/>
              </a:prstGeom>
              <a:blipFill rotWithShape="1">
                <a:blip r:embed="rId2"/>
                <a:stretch>
                  <a:fillRect l="-1623" t="-7568" r="-649" b="-1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95" y="3286640"/>
                <a:ext cx="9169305" cy="1099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−  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→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𝑀𝑒𝑎𝑠𝑢𝑟𝑒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≠0 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" y="3286640"/>
                <a:ext cx="9169305" cy="1099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251" y="4495800"/>
                <a:ext cx="810831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 and integration commute except in an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infinitesimal region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1" y="4495800"/>
                <a:ext cx="810831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386" r="-977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41560" y="5695507"/>
            <a:ext cx="5945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 the discrepancy to the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the AD3 theory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949"/>
            <a:ext cx="8229600" cy="1143000"/>
          </a:xfrm>
        </p:spPr>
        <p:txBody>
          <a:bodyPr/>
          <a:lstStyle/>
          <a:p>
            <a:r>
              <a:rPr lang="en-US" dirty="0" smtClean="0"/>
              <a:t>AD3 Partition Function - 2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721" y="1071005"/>
                <a:ext cx="9289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exists. (No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noncompact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Higgs branch.)  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1" y="1071005"/>
                <a:ext cx="928908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1628" r="-3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347" y="1676400"/>
            <a:ext cx="919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partition function is a sum over all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Q-invariant field configurations.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47" y="3400029"/>
                <a:ext cx="9197163" cy="7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𝑓𝑙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p>
                        </m:sSup>
                      </m:e>
                    </m:func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``contains’’ the AD3 partition function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" y="3400029"/>
                <a:ext cx="9197163" cy="755335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187" y="4267200"/>
            <a:ext cx="7297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it from the scaling region. Our result: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2530" y="4953000"/>
                <a:ext cx="9056838" cy="1020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𝐴𝐷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𝐴𝐷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𝑓𝑎𝑚𝑖𝑙𝑦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𝑆𝑊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𝐴𝐷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𝑓𝑎𝑚𝑖𝑙𝑦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30" y="4953000"/>
                <a:ext cx="9056838" cy="10208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47" y="2683365"/>
                <a:ext cx="8264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Scaling region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governed by AD3 theory. </a:t>
                </a:r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" y="2683365"/>
                <a:ext cx="826425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49" t="-11628" r="-5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6248400"/>
                <a:ext cx="7226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Claim: This is the AD3 TFT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&gt;0 .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722646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7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AD3 Partition Function: Evidence 1/2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6946"/>
            <a:ext cx="8036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limit is highly nontrivial. It follows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  ``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superconformal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 type sum rules’’ :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678" y="2209800"/>
                <a:ext cx="8737403" cy="228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Theorem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Marino,Moore,Peradze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 1998]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If the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superconformal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simple type sum rules hold: </a:t>
                </a:r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a.)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−3≤0 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𝑆𝑊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 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0≤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" y="2209800"/>
                <a:ext cx="8737403" cy="2280368"/>
              </a:xfrm>
              <a:prstGeom prst="rect">
                <a:avLst/>
              </a:prstGeom>
              <a:blipFill rotWithShape="1">
                <a:blip r:embed="rId2"/>
                <a:stretch>
                  <a:fillRect l="-1465" t="-2674" b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0782" y="4649657"/>
                <a:ext cx="543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 the limit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exists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82" y="4649657"/>
                <a:ext cx="543969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915" t="-13542" r="-19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678" y="5334000"/>
                <a:ext cx="89825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now a rigorous theorem that SWST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SCST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" y="5334000"/>
                <a:ext cx="89825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765" t="-13542" r="-81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10200" y="6172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Witten’s Interpretation: Topologically Twisted SYM On X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186" y="1995376"/>
            <a:ext cx="761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Witten’s  ``topological twisting’’: Couple to special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xternal gauge fields for certain global symmetries.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572000"/>
                <a:ext cx="87729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Formally: Correlation functions of operators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coho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. localize </a:t>
                </a:r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to integrals over the moduli spaces of G-ASD connections </a:t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(or generalizations thereof).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0"/>
                <a:ext cx="8772979" cy="1200329"/>
              </a:xfrm>
              <a:prstGeom prst="rect">
                <a:avLst/>
              </a:prstGeom>
              <a:blipFill>
                <a:blip r:embed="rId2"/>
                <a:stretch>
                  <a:fillRect l="-1042" t="-3553" r="-6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8965" y="5838930"/>
                <a:ext cx="91369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Witten’s proposal: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correlation functions of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 special operators are the Donaldson polynomials.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65" y="5838930"/>
                <a:ext cx="913691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01" t="-6410" r="-126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0832" y="1326095"/>
                <a:ext cx="8589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2 SYM theory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for gauge group G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32" y="1326095"/>
                <a:ext cx="8589211" cy="523220"/>
              </a:xfrm>
              <a:prstGeom prst="rect">
                <a:avLst/>
              </a:prstGeom>
              <a:blipFill>
                <a:blip r:embed="rId4"/>
                <a:stretch>
                  <a:fillRect l="-1490" t="-12941" r="-42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93" y="2947833"/>
            <a:ext cx="8495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Result: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ermion fields and </a:t>
            </a:r>
            <a:r>
              <a:rPr lang="en-US" sz="2400" dirty="0" err="1" smtClean="0">
                <a:solidFill>
                  <a:srgbClr val="C00000"/>
                </a:solidFill>
              </a:rPr>
              <a:t>susy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operators are differential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orms;  The twisted theory is defined on non-spin manifolds.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0503" y="3925232"/>
                <a:ext cx="6657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And there is a scalar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susy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operator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03" y="3925232"/>
                <a:ext cx="665797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7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5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" y="0"/>
            <a:ext cx="92686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AD3 Partition Function: Evidence 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019" y="5029200"/>
                <a:ext cx="79997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Explicitly,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of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𝑆𝑊𝑆𝑇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and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&gt;1: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9" y="5029200"/>
                <a:ext cx="799975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74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143000"/>
                <a:ext cx="922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&gt;0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recover the expected selection rule: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9220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770" y="1981200"/>
                <a:ext cx="8048422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𝑈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≠0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for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6ℓ+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0" y="1981200"/>
                <a:ext cx="8048422" cy="10804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4574" y="3429000"/>
            <a:ext cx="8849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background charge for AD3 computed by </a:t>
            </a:r>
            <a:r>
              <a:rPr lang="en-US" sz="3600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Shapere-Tachikawa</a:t>
            </a:r>
            <a:r>
              <a:rPr lang="en-US" sz="36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415294"/>
                <a:ext cx="8227124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5294"/>
                <a:ext cx="8227124" cy="1436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9554" y="2964749"/>
                <a:ext cx="8984446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{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(24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𝔅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4" y="2964749"/>
                <a:ext cx="8984446" cy="7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3886200"/>
                <a:ext cx="5959517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𝔅</m:t>
                      </m:r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7 </m:t>
                          </m:r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+11 </m:t>
                          </m:r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86200"/>
                <a:ext cx="5959517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01079"/>
                <a:ext cx="87919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Explicitly, 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of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𝑆𝑊𝑆𝑇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and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&gt;1: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1079"/>
                <a:ext cx="879195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77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480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Surprise! p drops out:  U(p)  is a ``null vector’’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600200"/>
                <a:ext cx="8382000" cy="125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Already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SWST it is also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true that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a null vector.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   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382000" cy="1253356"/>
              </a:xfrm>
              <a:prstGeom prst="rect">
                <a:avLst/>
              </a:prstGeom>
              <a:blipFill>
                <a:blip r:embed="rId2"/>
                <a:stretch>
                  <a:fillRect l="-2255" t="-8293" r="-1455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4494" y="3581400"/>
            <a:ext cx="7571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good physics reason why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 should be null vectors one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uspects that there are (standard) 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4-manifolds not of SWST.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325" y="0"/>
            <a:ext cx="8229600" cy="1143000"/>
          </a:xfrm>
        </p:spPr>
        <p:txBody>
          <a:bodyPr/>
          <a:lstStyle/>
          <a:p>
            <a:r>
              <a:rPr lang="en-US" dirty="0" smtClean="0"/>
              <a:t>Should We Be Surprised?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55" y="4839105"/>
            <a:ext cx="8392633" cy="9269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Witten’s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onjecture.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Holocene: Three New Apps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525" y="39192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91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Holomorphic Anomaly &amp; Continuous Metric Dep.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8353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Wants To Be A Total Derivative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8353"/>
                <a:ext cx="8229600" cy="1143000"/>
              </a:xfrm>
              <a:blipFill rotWithShape="1">
                <a:blip r:embed="rId2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791" y="1629268"/>
                <a:ext cx="9366667" cy="1287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𝜋𝜏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𝑑𝑎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+2 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" y="1629268"/>
                <a:ext cx="9366667" cy="1287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6100" y="2831351"/>
                <a:ext cx="4441665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ra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00" y="2831351"/>
                <a:ext cx="4441665" cy="1010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965" y="2713094"/>
                <a:ext cx="4063035" cy="165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ℰ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b="0" dirty="0" smtClean="0">
                  <a:solidFill>
                    <a:srgbClr val="7030A0"/>
                  </a:solidFill>
                </a:endParaRP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65" y="2713094"/>
                <a:ext cx="4063035" cy="16514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1780" y="3920132"/>
                <a:ext cx="76349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Lower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must be independent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u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        but can depend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80" y="3920132"/>
                <a:ext cx="7634965" cy="954107"/>
              </a:xfrm>
              <a:prstGeom prst="rect">
                <a:avLst/>
              </a:prstGeom>
              <a:blipFill>
                <a:blip r:embed="rId6"/>
                <a:stretch>
                  <a:fillRect l="-167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3995" y="990600"/>
                <a:ext cx="4366067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5" y="990600"/>
                <a:ext cx="4366067" cy="6035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0407" y="5713841"/>
                <a:ext cx="6231386" cy="114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= ∫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07" y="5713841"/>
                <a:ext cx="6231386" cy="11441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77379" y="4953000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Korpas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Moore &amp;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Nidaiev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]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552" y="521461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5292" y="3087467"/>
                <a:ext cx="7163050" cy="114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𝑑𝑢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ℋ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92" y="3087467"/>
                <a:ext cx="7163050" cy="11441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647" y="4114800"/>
                <a:ext cx="7979107" cy="1287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+⋯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47" y="4114800"/>
                <a:ext cx="7979107" cy="1287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5864" y="6324600"/>
            <a:ext cx="883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Modular completion of indefinite theta function of </a:t>
            </a:r>
            <a:r>
              <a:rPr lang="en-US" sz="2000" dirty="0" err="1" smtClean="0">
                <a:solidFill>
                  <a:srgbClr val="7030A0"/>
                </a:solidFill>
              </a:rPr>
              <a:t>Vigneras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Zwegers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Zagier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6983" y="1909211"/>
            <a:ext cx="7335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BUT: The difference for two metrics </a:t>
            </a:r>
          </a:p>
          <a:p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    CAN be evaluated b</a:t>
            </a:r>
            <a:r>
              <a:rPr lang="en-US" sz="3200" b="0" i="1" dirty="0" smtClean="0">
                <a:solidFill>
                  <a:srgbClr val="00B050"/>
                </a:solidFill>
              </a:rPr>
              <a:t>y residues!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9819" y="5314580"/>
                <a:ext cx="5050037" cy="114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ra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19" y="5314580"/>
                <a:ext cx="5050037" cy="1141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2775" y="556331"/>
                <a:ext cx="88825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Not obvious: No obvious choice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ith both convergence and modular invariance.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5" y="556331"/>
                <a:ext cx="8882560" cy="1077218"/>
              </a:xfrm>
              <a:prstGeom prst="rect">
                <a:avLst/>
              </a:prstGeom>
              <a:blipFill>
                <a:blip r:embed="rId5"/>
                <a:stretch>
                  <a:fillRect l="-1715" t="-7345" r="-75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Holomorphic Anomaly &amp;</a:t>
            </a:r>
            <a:br>
              <a:rPr lang="en-US" dirty="0" smtClean="0"/>
            </a:br>
            <a:r>
              <a:rPr lang="en-US" dirty="0" smtClean="0"/>
              <a:t> Metric 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371600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theories with a manifold of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superconformal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couplings,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71600"/>
                <a:ext cx="91440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67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3009" y="2590800"/>
                <a:ext cx="7164590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,…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09" y="2590800"/>
                <a:ext cx="7164590" cy="728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502806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Contour integral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∞⇒ 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𝐹𝑜𝑟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=1,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many ``topological’’ correlators: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2806"/>
                <a:ext cx="91440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0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173" y="4703135"/>
                <a:ext cx="662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73" y="4703135"/>
                <a:ext cx="66294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75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1879" y="5428403"/>
            <a:ext cx="826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</a:t>
            </a:r>
            <a:r>
              <a:rPr lang="en-US" sz="3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metric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[Moore &amp; Witten, 1997 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6271000"/>
            <a:ext cx="519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albeit </a:t>
            </a:r>
            <a:r>
              <a:rPr lang="en-US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 voce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Special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567189"/>
                <a:ext cx="825565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walls: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ℝ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we </a:t>
                </a:r>
              </a:p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see holomorphic anomaly.  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67189"/>
                <a:ext cx="8255658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2585" t="-8295" r="-162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57600"/>
                <a:ext cx="7010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   </m:t>
                    </m:r>
                  </m:oMath>
                </a14:m>
                <a:r>
                  <a:rPr lang="en-US" sz="40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 integral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derivation of the holomorphic anomaly.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57600"/>
                <a:ext cx="70104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3043" t="-8295" r="-4087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5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Vafa</a:t>
            </a:r>
            <a:r>
              <a:rPr lang="en-US" dirty="0" smtClean="0"/>
              <a:t>-Witten Partition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VW twist of N=4 SYM formally computes the ``Euler character’’ of instanton moduli space.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2362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really a topological invariant. True mathematical meaning unclear, but see 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ecent work of Tanaka &amp; Thomas;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Gholampour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Sheshmani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Yau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8565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suggests the partition function is </a:t>
            </a:r>
            <a:r>
              <a:rPr lang="en-US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modular (S-duality) </a:t>
            </a:r>
            <a:r>
              <a:rPr lang="en-US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holomorphic.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495800"/>
                <a:ext cx="8686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Surprise! Computations of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Klyachko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Yoshioka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 that the holomorphic generating function is only mock modular.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5800"/>
                <a:ext cx="8686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74" t="-4405" r="-1263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607317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 nonholomorphic modular completion exists. 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154" y="152400"/>
            <a:ext cx="7709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never been properly derived </a:t>
            </a:r>
          </a:p>
          <a:p>
            <a:r>
              <a:rPr lang="en-US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from a path integral  argument. </a:t>
            </a:r>
            <a:endParaRPr lang="en-US" sz="3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81" y="1447800"/>
                <a:ext cx="8901545" cy="210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we just derived completely analogous             results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𝑓𝑙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=4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theory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 a path integral, suggesting VW will also have continuous metric dependence.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" y="1447800"/>
                <a:ext cx="8901545" cy="2101537"/>
              </a:xfrm>
              <a:prstGeom prst="rect">
                <a:avLst/>
              </a:prstGeom>
              <a:blipFill>
                <a:blip r:embed="rId2"/>
                <a:stretch>
                  <a:fillRect l="-1711" t="-3779" b="-8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288340"/>
                <a:ext cx="9067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hope that a similar path integral derivation can be found for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=4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twisted theory.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88340"/>
                <a:ext cx="9067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680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810000"/>
                <a:ext cx="906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Indeed, continuous metric dependence in VW theory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SU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&gt;1)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been predicted in papers of Jan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Manschot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using rather different methods.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0"/>
                <a:ext cx="90678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344" t="-4405" r="-134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2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6" y="14177"/>
            <a:ext cx="8229600" cy="1143000"/>
          </a:xfrm>
        </p:spPr>
        <p:txBody>
          <a:bodyPr/>
          <a:lstStyle/>
          <a:p>
            <a:r>
              <a:rPr lang="en-US" dirty="0" smtClean="0"/>
              <a:t>Local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20" y="1298863"/>
                <a:ext cx="5260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℘∈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𝐼𝑛𝑣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⇒  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=℘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0" y="1298863"/>
                <a:ext cx="526028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190" y="2411910"/>
                <a:ext cx="1949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ℂ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0" y="2411910"/>
                <a:ext cx="194976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2806" y="2496234"/>
                <a:ext cx="3980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𝐹𝑖𝑒𝑙𝑑𝑠𝑝𝑎𝑐𝑒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06" y="2496234"/>
                <a:ext cx="398083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1603" y="4637477"/>
                <a:ext cx="1734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ℳ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03" y="4637477"/>
                <a:ext cx="173419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514600" y="2819400"/>
            <a:ext cx="2761118" cy="0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3302785"/>
            <a:ext cx="2246125" cy="1334692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59746" y="3302785"/>
            <a:ext cx="1645854" cy="1334692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482" y="5760711"/>
                <a:ext cx="1753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𝔤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𝔰𝔲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" y="5760711"/>
                <a:ext cx="175317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61948" y="5534239"/>
                <a:ext cx="3099310" cy="106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8" y="5534239"/>
                <a:ext cx="3099310" cy="10691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1112" y="5627213"/>
                <a:ext cx="3810146" cy="97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𝑇𝑟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12" y="5627213"/>
                <a:ext cx="3810146" cy="976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399" y="3877797"/>
                <a:ext cx="554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99" y="3877797"/>
                <a:ext cx="55451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70622" y="2181077"/>
            <a:ext cx="258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Descent formalism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3970131"/>
            <a:ext cx="26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</a:rPr>
              <a:t>Localization identity</a:t>
            </a:r>
            <a:endParaRPr lang="en-US" sz="2400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4187" y="1264227"/>
                <a:ext cx="38494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ℂ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87" y="1264227"/>
                <a:ext cx="384945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3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3" grpId="0"/>
      <p:bldP spid="17" grpId="0"/>
      <p:bldP spid="19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745" y="5802671"/>
            <a:ext cx="8392633" cy="9269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Witten’s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onjecture.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Holocene: Three New Apps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525" y="39192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1361" y="474632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Holomorphic Anomaly &amp; Continuous Metric Dep.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Back To The Future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735" y="481234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027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22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029200"/>
            <a:ext cx="840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to all theories in class S: </a:t>
            </a:r>
          </a:p>
          <a:p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aspects are clear – this is under study. </a:t>
            </a:r>
            <a:endParaRPr lang="en-US" sz="32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42" y="1371600"/>
            <a:ext cx="7710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interesting generalization to invariants for families of four-manifolds.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1939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 to ``topologically twisted supergravity’’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3530" y="3733800"/>
                <a:ext cx="655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𝐵𝐷𝑖𝑓𝑓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30" y="3733800"/>
                <a:ext cx="655320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7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u-plane for class S: General Remarks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066800"/>
            <a:ext cx="8683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UV interpretation is not clear in general.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theories might give new 4-manifold invariants.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" y="2133600"/>
                <a:ext cx="89530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u-plane is an integral over the base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a </a:t>
                </a: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fibration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a theta function associated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to the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torus. It will have the form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2133600"/>
                <a:ext cx="8953092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02" t="-5058" r="-74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290" y="3779460"/>
                <a:ext cx="4177234" cy="12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ℬ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90" y="3779460"/>
                <a:ext cx="4177234" cy="1227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410" y="4843983"/>
                <a:ext cx="8528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 </a:t>
                </a:r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u="sng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metric-independent</a:t>
                </a:r>
                <a:endParaRPr lang="en-US" sz="3200" b="1" i="1" u="sng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0" y="4843983"/>
                <a:ext cx="8528297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10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57" y="5562600"/>
                <a:ext cx="911499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𝚿</m:t>
                    </m:r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holomorphic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 DEPENDENT</a:t>
                </a:r>
              </a:p>
              <a:p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``theta function’’</a:t>
                </a:r>
                <a:endParaRPr lang="en-US" sz="3200" b="1" i="1" u="sng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" y="5562600"/>
                <a:ext cx="9114996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39" t="-7386" r="-870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Class S: General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071" y="1066800"/>
                <a:ext cx="6700937" cy="163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𝑝h𝑦𝑠</m:t>
                          </m:r>
                        </m:sub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071" y="1066800"/>
                <a:ext cx="6700937" cy="1631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967" y="2743200"/>
                <a:ext cx="8763000" cy="111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𝑝h𝑦𝑠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holomorphic function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first-order zeros at the loci of massless BPS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hypers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7" y="2743200"/>
                <a:ext cx="8763000" cy="1116075"/>
              </a:xfrm>
              <a:prstGeom prst="rect">
                <a:avLst/>
              </a:prstGeom>
              <a:blipFill rotWithShape="1">
                <a:blip r:embed="rId3"/>
                <a:stretch>
                  <a:fillRect l="-1809" t="-7650" b="-16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114800"/>
                <a:ext cx="76109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automorphic 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orms on </a:t>
                </a:r>
              </a:p>
              <a:p>
                <a:r>
                  <a:rPr lang="en-US" sz="36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Teichmuller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space of the UV curve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7610930" cy="1200329"/>
              </a:xfrm>
              <a:prstGeom prst="rect">
                <a:avLst/>
              </a:prstGeom>
              <a:blipFill>
                <a:blip r:embed="rId4"/>
                <a:stretch>
                  <a:fillRect l="-2484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567" y="5562600"/>
                <a:ext cx="9067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related to correlation functions for fields in the (0,2) QFT gotten from reducing 6d (0,2)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" y="5562600"/>
                <a:ext cx="90678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48" t="-7386" r="-33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Class S: General Remarks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5" y="1179437"/>
                <a:ext cx="91440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𝜋𝜆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𝜉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+⋯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1179437"/>
                <a:ext cx="9144000" cy="1436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743200"/>
                <a:ext cx="563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0"/>
                <a:ext cx="56388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2420034"/>
                <a:ext cx="2830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Σ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20034"/>
                <a:ext cx="283007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618754"/>
                <a:ext cx="441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𝜉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18754"/>
                <a:ext cx="44196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37" y="4555309"/>
                <a:ext cx="88058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2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i="1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WC from interior                  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cancelled by SW invariants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" y="4555309"/>
                <a:ext cx="8805863" cy="1077218"/>
              </a:xfrm>
              <a:prstGeom prst="rect">
                <a:avLst/>
              </a:prstGeom>
              <a:blipFill>
                <a:blip r:embed="rId6"/>
                <a:stretch>
                  <a:fillRect l="-1730" t="-7345" r="-2311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5867400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new four-manifold invariants…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67400"/>
                <a:ext cx="8763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9800" y="3066365"/>
            <a:ext cx="285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sublattice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698" y="431765"/>
                <a:ext cx="84293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Ψ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comes from a ``partition function’’ of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level 1 SD 3-form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8" y="431765"/>
                <a:ext cx="8429382" cy="1200329"/>
              </a:xfrm>
              <a:prstGeom prst="rect">
                <a:avLst/>
              </a:prstGeom>
              <a:blipFill>
                <a:blip r:embed="rId3"/>
                <a:stretch>
                  <a:fillRect l="-2169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669" y="1979364"/>
                <a:ext cx="84160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Quantization: Choose a QRIF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9" y="1979364"/>
                <a:ext cx="8416022" cy="584775"/>
              </a:xfrm>
              <a:prstGeom prst="rect">
                <a:avLst/>
              </a:prstGeom>
              <a:blipFill>
                <a:blip r:embed="rId4"/>
                <a:stretch>
                  <a:fillRect l="-188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2812339"/>
            <a:ext cx="684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choice: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[Witten 96,99;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-Moore 2004]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270" y="3819074"/>
                <a:ext cx="8330101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Ω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𝑊𝐶𝑆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∪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;  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0" y="3819074"/>
                <a:ext cx="8330101" cy="717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3600" y="6096000"/>
                <a:ext cx="3677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96000"/>
                <a:ext cx="36779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380" y="4771116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Choice of weak-coupling duality frame +    natural choice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𝑠𝑝𝑖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structure gives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0" y="4771116"/>
                <a:ext cx="7848600" cy="1077218"/>
              </a:xfrm>
              <a:prstGeom prst="rect">
                <a:avLst/>
              </a:prstGeom>
              <a:blipFill>
                <a:blip r:embed="rId7"/>
                <a:stretch>
                  <a:fillRect l="-1941" t="-7386" r="-186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Case Of SU(2)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𝒩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200" y="914400"/>
                <a:ext cx="9144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tail-wagging-dog argument, 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analogous formulae were worked out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by Moore-Witten and  Labastida-Lozano in 1998,  but </a:t>
                </a:r>
                <a:r>
                  <a:rPr lang="en-US" sz="36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case 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spin.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14400"/>
                <a:ext cx="9144000" cy="2123658"/>
              </a:xfrm>
              <a:prstGeom prst="rect">
                <a:avLst/>
              </a:prstGeom>
              <a:blipFill>
                <a:blip r:embed="rId3"/>
                <a:stretch>
                  <a:fillRect l="-1733" t="-3736" r="-153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9600" y="4419600"/>
                <a:ext cx="8077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generalization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which is NOT spin is nontrivial: The standard expression from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Moore-Witten and Labastida-Lozano is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single-valued on the u-plane. 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8077200" cy="2062103"/>
              </a:xfrm>
              <a:prstGeom prst="rect">
                <a:avLst/>
              </a:prstGeom>
              <a:blipFill>
                <a:blip r:embed="rId4"/>
                <a:stretch>
                  <a:fillRect l="-1887" t="-3846" r="-7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" y="3367683"/>
                <a:ext cx="906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L&amp;L  checked S-duality for the case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67683"/>
                <a:ext cx="9067800" cy="646331"/>
              </a:xfrm>
              <a:prstGeom prst="rect">
                <a:avLst/>
              </a:prstGeom>
              <a:blipFill>
                <a:blip r:embed="rId5"/>
                <a:stretch>
                  <a:fillRect l="-208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4825" y="5029200"/>
                <a:ext cx="6856877" cy="1174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25" y="5029200"/>
                <a:ext cx="6856877" cy="1174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168" y="457200"/>
                <a:ext cx="8806193" cy="160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not surprising: The presence of external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𝑏𝑎𝑟𝑦𝑜𝑛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𝑏𝑎𝑟𝑦𝑜𝑛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𝔰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means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should be new interactions: 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8" y="457200"/>
                <a:ext cx="8806193" cy="1608517"/>
              </a:xfrm>
              <a:prstGeom prst="rect">
                <a:avLst/>
              </a:prstGeom>
              <a:blipFill rotWithShape="1">
                <a:blip r:embed="rId3"/>
                <a:stretch>
                  <a:fillRect l="-1801" t="-4924" r="-83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8575" y="2321554"/>
                <a:ext cx="5680466" cy="862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75" y="2321554"/>
                <a:ext cx="5680466" cy="862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6695" y="3522643"/>
            <a:ext cx="693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Holomorphy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1-loop singularities,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single-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valuedness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forces: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552707"/>
            <a:ext cx="2661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733835"/>
            <a:ext cx="7924800" cy="15468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985284"/>
            <a:ext cx="799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u-plane integral make sense for </a:t>
            </a:r>
          </a:p>
          <a:p>
            <a:r>
              <a:rPr lang="en-US" sz="40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family of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curves ?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93" y="1676400"/>
            <a:ext cx="9412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It doesn’t work!  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 version appears to be non-holomorphic.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457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Surprise!!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00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Jan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an alternative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which is currently being checked.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>
                <a:solidFill>
                  <a:srgbClr val="000000"/>
                </a:solidFill>
                <a:latin typeface="Verdana" panose="020B0604030504040204" pitchFamily="34" charset="0"/>
              </a:rPr>
              <a:t>どうも</a:t>
            </a:r>
            <a:r>
              <a:rPr lang="ja-JP" altLang="en-US" sz="6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あ</a:t>
            </a:r>
            <a:r>
              <a:rPr lang="ja-JP" altLang="en-US" sz="6000" dirty="0">
                <a:solidFill>
                  <a:srgbClr val="000000"/>
                </a:solidFill>
                <a:latin typeface="Verdana" panose="020B0604030504040204" pitchFamily="34" charset="0"/>
              </a:rPr>
              <a:t>りがとうございます</a:t>
            </a:r>
            <a:r>
              <a:rPr lang="ja-JP" altLang="en-US" sz="6000" dirty="0"/>
              <a:t/>
            </a:r>
            <a:br>
              <a:rPr lang="ja-JP" alt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0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Donaldson-Witten Partition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206841"/>
                <a:ext cx="4994765" cy="691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6841"/>
                <a:ext cx="4994765" cy="6912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165497"/>
                <a:ext cx="4956293" cy="1437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65497"/>
                <a:ext cx="4956293" cy="1437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963262"/>
                <a:ext cx="834452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CC"/>
                    </a:solidFill>
                  </a:rPr>
                  <a:t>Strategy: Evaluate in LEET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</a:rPr>
                  <a:t>Witten (1994) </a:t>
                </a:r>
              </a:p>
              <a:p>
                <a:r>
                  <a:rPr lang="en-US" sz="3200" dirty="0">
                    <a:solidFill>
                      <a:srgbClr val="FF33CC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33CC"/>
                    </a:solidFill>
                  </a:rPr>
                  <a:t>ntroduces the Seiberg-Witten invariants.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63262"/>
                <a:ext cx="8344528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26" t="-7345" r="-80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90546" y="5414659"/>
            <a:ext cx="529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Major success in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Physical Mathematics.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25" y="5536338"/>
            <a:ext cx="1405860" cy="11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7400" y="1562611"/>
                <a:ext cx="2971800" cy="97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=8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62611"/>
                <a:ext cx="2971800" cy="9733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65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Other N=2 Theories?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120656"/>
                <a:ext cx="93894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Topological twisting just depends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symmetry and makes sense for any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𝒩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theory.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0656"/>
                <a:ext cx="9389493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23" t="-7345" r="-6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615" y="4343400"/>
                <a:ext cx="5603265" cy="88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𝒯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≔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)+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15" y="4343400"/>
                <a:ext cx="5603265" cy="8810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066800"/>
                <a:ext cx="89316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Natural Question: Given the successful application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2 SYM for SU(2) to the theory of 4-manifold invariants, are there interesting applications of OTHER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2 field theories?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8931684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365" t="-3356" r="-9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6635" y="5440326"/>
            <a:ext cx="8898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Also an interesting exercise in QFT to compute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orrelation functions of nontrivial theories in 4d.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SU(2) With Matter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0"/>
                <a:ext cx="8229600" cy="1143000"/>
              </a:xfrm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001" y="1506060"/>
                <a:ext cx="2180020" cy="618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ℛ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01" y="1506060"/>
                <a:ext cx="2180020" cy="6187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1536582"/>
                <a:ext cx="632615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Mass parameters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=1,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36582"/>
                <a:ext cx="6326155" cy="557717"/>
              </a:xfrm>
              <a:prstGeom prst="rect">
                <a:avLst/>
              </a:prstGeom>
              <a:blipFill rotWithShape="1">
                <a:blip r:embed="rId4"/>
                <a:stretch>
                  <a:fillRect l="-2025" t="-11957" r="-77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08254" y="2795941"/>
                <a:ext cx="30071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P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254" y="2795941"/>
                <a:ext cx="300717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546" y="4065795"/>
                <a:ext cx="6076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𝒩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ℛ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𝑎𝑑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ℂ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𝑎𝑑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ℂ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" y="4065795"/>
                <a:ext cx="607626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49" y="2682384"/>
                <a:ext cx="4756367" cy="750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𝑓𝑙</m:t>
                              </m:r>
                            </m:sub>
                          </m:sSub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" y="2682384"/>
                <a:ext cx="4756367" cy="7503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832176" y="563614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700" y="4103492"/>
                <a:ext cx="1529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ℂ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700" y="4103492"/>
                <a:ext cx="1529458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5038360" y="2877694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58159" y="5517725"/>
                <a:ext cx="3323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ℒ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159" y="5517725"/>
                <a:ext cx="332321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-122166" y="5249187"/>
                <a:ext cx="5104474" cy="894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ℒ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𝑎𝑑𝑃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166" y="5249187"/>
                <a:ext cx="5104474" cy="8949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395806" y="634874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 ‘98]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8" grpId="0" animBg="1"/>
      <p:bldP spid="9" grpId="0"/>
      <p:bldP spid="15" grpId="0" animBg="1"/>
      <p:bldP spid="1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7" y="0"/>
            <a:ext cx="8229600" cy="1143000"/>
          </a:xfrm>
        </p:spPr>
        <p:txBody>
          <a:bodyPr/>
          <a:lstStyle/>
          <a:p>
            <a:r>
              <a:rPr lang="en-US" dirty="0" smtClean="0"/>
              <a:t>UV 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43000"/>
                <a:ext cx="4850495" cy="6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4850495" cy="6839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86282" y="1780543"/>
                <a:ext cx="5033044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82" y="1780543"/>
                <a:ext cx="5033044" cy="14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7" y="3283137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is the moduli space of:  </a:t>
                </a:r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7" y="3283137"/>
                <a:ext cx="9144000" cy="646331"/>
              </a:xfrm>
              <a:prstGeom prst="rect">
                <a:avLst/>
              </a:prstGeom>
              <a:blipFill>
                <a:blip r:embed="rId4"/>
                <a:stretch>
                  <a:fillRect l="-200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4796" y="3917914"/>
                <a:ext cx="3523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𝒟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96" y="3917914"/>
                <a:ext cx="35237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50495" y="3917914"/>
                <a:ext cx="2978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495" y="3917914"/>
                <a:ext cx="297831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6800" y="4783494"/>
            <a:ext cx="664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``Generalized monopole equations’’</a:t>
            </a:r>
            <a:endParaRPr lang="en-US" sz="32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54" y="6096000"/>
            <a:ext cx="821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U(1) case: </a:t>
            </a:r>
            <a:r>
              <a:rPr lang="en-US" sz="36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equations. </a:t>
            </a:r>
            <a:endParaRPr lang="en-US" sz="36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385886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63026</TotalTime>
  <Words>2149</Words>
  <Application>Microsoft Office PowerPoint</Application>
  <PresentationFormat>On-screen Show (4:3)</PresentationFormat>
  <Paragraphs>489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ＭＳ Ｐゴシック</vt:lpstr>
      <vt:lpstr>Arial</vt:lpstr>
      <vt:lpstr>Calibri</vt:lpstr>
      <vt:lpstr>Cambria Math</vt:lpstr>
      <vt:lpstr>Verdana</vt:lpstr>
      <vt:lpstr>Office Theme</vt:lpstr>
      <vt:lpstr>Partition Functions Of  Twisted Supersymmetric Gauge Theories On Four-Manifolds  Via u-Plane Integrals   </vt:lpstr>
      <vt:lpstr>PowerPoint Presentation</vt:lpstr>
      <vt:lpstr>Donaldson Invariants Of 4-folds</vt:lpstr>
      <vt:lpstr>Witten’s Interpretation: Topologically Twisted SYM On X  </vt:lpstr>
      <vt:lpstr>Local Observables</vt:lpstr>
      <vt:lpstr>Donaldson-Witten Partition Function</vt:lpstr>
      <vt:lpstr>What About Other N=2 Theories? </vt:lpstr>
      <vt:lpstr>SU(2) With Matter On X</vt:lpstr>
      <vt:lpstr>UV Interpretation</vt:lpstr>
      <vt:lpstr>PowerPoint Presentation</vt:lpstr>
      <vt:lpstr>Coulomb Branch Vacua On R^4</vt:lpstr>
      <vt:lpstr>Seiberg-Witten Theory: 1/2 </vt:lpstr>
      <vt:lpstr>PowerPoint Presentation</vt:lpstr>
      <vt:lpstr>Examples From SW ‘94</vt:lpstr>
      <vt:lpstr>PowerPoint Presentation</vt:lpstr>
      <vt:lpstr>Local System Of Charges</vt:lpstr>
      <vt:lpstr>PowerPoint Presentation</vt:lpstr>
      <vt:lpstr>Seiberg-Witten Theory: 2/2</vt:lpstr>
      <vt:lpstr>Evaluate Z_DW  Using LEET</vt:lpstr>
      <vt:lpstr>u-Plane Integral Z_u</vt:lpstr>
      <vt:lpstr>Comments On Z_u</vt:lpstr>
      <vt:lpstr>Contributions From U_j</vt:lpstr>
      <vt:lpstr>Deriving C,P,E From Wall-Crossing</vt:lpstr>
      <vt:lpstr>Witten Conjecture</vt:lpstr>
      <vt:lpstr>SWST</vt:lpstr>
      <vt:lpstr>Generalization To N_fl&gt;0 </vt:lpstr>
      <vt:lpstr>PowerPoint Presentation</vt:lpstr>
      <vt:lpstr>PowerPoint Presentation</vt:lpstr>
      <vt:lpstr>Application 1: S-Duality Of N_fl=4 </vt:lpstr>
      <vt:lpstr>PowerPoint Presentation</vt:lpstr>
      <vt:lpstr>Application 2:  Collision Of Mutually Local Singularities</vt:lpstr>
      <vt:lpstr>Application 2:  Collision Of Mutually Local Singularities</vt:lpstr>
      <vt:lpstr>PowerPoint Presentation</vt:lpstr>
      <vt:lpstr>PowerPoint Presentation</vt:lpstr>
      <vt:lpstr>Application 3: AD3 Partition Function</vt:lpstr>
      <vt:lpstr>AD3 From SU(2)  N_fl=1</vt:lpstr>
      <vt:lpstr>AD3 Partition Function - 1 </vt:lpstr>
      <vt:lpstr>AD3 Partition Function - 2 </vt:lpstr>
      <vt:lpstr>AD3 Partition Function: Evidence 1/2 </vt:lpstr>
      <vt:lpstr>AD3 Partition Function: Evidence 2/2</vt:lpstr>
      <vt:lpstr>PowerPoint Presentation</vt:lpstr>
      <vt:lpstr>Should We Be Surprised? </vt:lpstr>
      <vt:lpstr>PowerPoint Presentation</vt:lpstr>
      <vt:lpstr>Z_u Wants To Be A Total Derivative</vt:lpstr>
      <vt:lpstr> </vt:lpstr>
      <vt:lpstr>Holomorphic Anomaly &amp;  Metric Dependence</vt:lpstr>
      <vt:lpstr>Special Case Of CP^2</vt:lpstr>
      <vt:lpstr>Vafa-Witten Partition Functions</vt:lpstr>
      <vt:lpstr>PowerPoint Presentation</vt:lpstr>
      <vt:lpstr>PowerPoint Presentation</vt:lpstr>
      <vt:lpstr>Future Directions</vt:lpstr>
      <vt:lpstr>u-plane for class S: General Remarks</vt:lpstr>
      <vt:lpstr>Class S: General Remarks</vt:lpstr>
      <vt:lpstr>Class S: General Remarks </vt:lpstr>
      <vt:lpstr>PowerPoint Presentation</vt:lpstr>
      <vt:lpstr>Case Of SU(2) N=2^∗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3358</cp:revision>
  <cp:lastPrinted>2018-06-08T20:06:58Z</cp:lastPrinted>
  <dcterms:created xsi:type="dcterms:W3CDTF">2012-07-01T03:15:52Z</dcterms:created>
  <dcterms:modified xsi:type="dcterms:W3CDTF">2018-06-19T13:26:50Z</dcterms:modified>
</cp:coreProperties>
</file>