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8.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9.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0.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11.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12.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13.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14.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notesSlides/notesSlide17.xml" ContentType="application/vnd.openxmlformats-officedocument.presentationml.notesSlide+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notesSlides/notesSlide18.xml" ContentType="application/vnd.openxmlformats-officedocument.presentationml.notesSlid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notesSlides/notesSlide19.xml" ContentType="application/vnd.openxmlformats-officedocument.presentationml.notesSlide+xml"/>
  <Override PartName="/ppt/tags/tag250.xml" ContentType="application/vnd.openxmlformats-officedocument.presentationml.tags+xml"/>
  <Override PartName="/ppt/tags/tag251.xml" ContentType="application/vnd.openxmlformats-officedocument.presentationml.tags+xml"/>
  <Override PartName="/ppt/notesSlides/notesSlide20.xml" ContentType="application/vnd.openxmlformats-officedocument.presentationml.notesSlide+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notesSlides/notesSlide21.xml" ContentType="application/vnd.openxmlformats-officedocument.presentationml.notesSlide+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97" r:id="rId2"/>
    <p:sldId id="410" r:id="rId3"/>
    <p:sldId id="549" r:id="rId4"/>
    <p:sldId id="318" r:id="rId5"/>
    <p:sldId id="319" r:id="rId6"/>
    <p:sldId id="467" r:id="rId7"/>
    <p:sldId id="333" r:id="rId8"/>
    <p:sldId id="335" r:id="rId9"/>
    <p:sldId id="356" r:id="rId10"/>
    <p:sldId id="547" r:id="rId11"/>
    <p:sldId id="514" r:id="rId12"/>
    <p:sldId id="424" r:id="rId13"/>
    <p:sldId id="577" r:id="rId14"/>
    <p:sldId id="579" r:id="rId15"/>
    <p:sldId id="576" r:id="rId16"/>
    <p:sldId id="476" r:id="rId17"/>
    <p:sldId id="550" r:id="rId18"/>
    <p:sldId id="477" r:id="rId19"/>
    <p:sldId id="481" r:id="rId20"/>
    <p:sldId id="518" r:id="rId21"/>
    <p:sldId id="548" r:id="rId22"/>
    <p:sldId id="482" r:id="rId23"/>
    <p:sldId id="483" r:id="rId24"/>
    <p:sldId id="516" r:id="rId25"/>
    <p:sldId id="520" r:id="rId26"/>
    <p:sldId id="574" r:id="rId27"/>
    <p:sldId id="523" r:id="rId28"/>
    <p:sldId id="578" r:id="rId29"/>
    <p:sldId id="517" r:id="rId30"/>
    <p:sldId id="556" r:id="rId31"/>
    <p:sldId id="557" r:id="rId32"/>
    <p:sldId id="487" r:id="rId33"/>
    <p:sldId id="484" r:id="rId34"/>
    <p:sldId id="485" r:id="rId35"/>
    <p:sldId id="521" r:id="rId36"/>
    <p:sldId id="519" r:id="rId37"/>
    <p:sldId id="524" r:id="rId38"/>
    <p:sldId id="509" r:id="rId39"/>
    <p:sldId id="510" r:id="rId40"/>
    <p:sldId id="525" r:id="rId41"/>
    <p:sldId id="580" r:id="rId42"/>
    <p:sldId id="490" r:id="rId43"/>
    <p:sldId id="491" r:id="rId44"/>
    <p:sldId id="492" r:id="rId45"/>
    <p:sldId id="493" r:id="rId46"/>
    <p:sldId id="526" r:id="rId47"/>
    <p:sldId id="527" r:id="rId48"/>
    <p:sldId id="496" r:id="rId49"/>
    <p:sldId id="575" r:id="rId50"/>
    <p:sldId id="530" r:id="rId51"/>
    <p:sldId id="528" r:id="rId52"/>
    <p:sldId id="552" r:id="rId53"/>
    <p:sldId id="513" r:id="rId54"/>
    <p:sldId id="498" r:id="rId55"/>
    <p:sldId id="529" r:id="rId56"/>
    <p:sldId id="511" r:id="rId57"/>
    <p:sldId id="572" r:id="rId58"/>
    <p:sldId id="531" r:id="rId59"/>
    <p:sldId id="532" r:id="rId60"/>
    <p:sldId id="533" r:id="rId61"/>
    <p:sldId id="573" r:id="rId62"/>
    <p:sldId id="581" r:id="rId63"/>
    <p:sldId id="535" r:id="rId64"/>
    <p:sldId id="534" r:id="rId65"/>
    <p:sldId id="555" r:id="rId66"/>
    <p:sldId id="540" r:id="rId67"/>
    <p:sldId id="546" r:id="rId68"/>
    <p:sldId id="544" r:id="rId69"/>
    <p:sldId id="582" r:id="rId70"/>
    <p:sldId id="541" r:id="rId71"/>
    <p:sldId id="570" r:id="rId72"/>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75E09"/>
    <a:srgbClr val="FF3399"/>
    <a:srgbClr val="FF33CC"/>
    <a:srgbClr val="0F0498"/>
    <a:srgbClr val="3366FF"/>
    <a:srgbClr val="FF66FF"/>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26" autoAdjust="0"/>
    <p:restoredTop sz="86232" autoAdjust="0"/>
  </p:normalViewPr>
  <p:slideViewPr>
    <p:cSldViewPr>
      <p:cViewPr varScale="1">
        <p:scale>
          <a:sx n="75" d="100"/>
          <a:sy n="75" d="100"/>
        </p:scale>
        <p:origin x="1099" y="53"/>
      </p:cViewPr>
      <p:guideLst>
        <p:guide orient="horz" pos="2160"/>
        <p:guide pos="2880"/>
      </p:guideLst>
    </p:cSldViewPr>
  </p:slideViewPr>
  <p:outlineViewPr>
    <p:cViewPr>
      <p:scale>
        <a:sx n="33" d="100"/>
        <a:sy n="33" d="100"/>
      </p:scale>
      <p:origin x="0" y="-1334"/>
    </p:cViewPr>
  </p:outlineViewPr>
  <p:notesTextViewPr>
    <p:cViewPr>
      <p:scale>
        <a:sx n="3" d="2"/>
        <a:sy n="3" d="2"/>
      </p:scale>
      <p:origin x="0" y="0"/>
    </p:cViewPr>
  </p:notesTextViewPr>
  <p:sorterViewPr>
    <p:cViewPr varScale="1">
      <p:scale>
        <a:sx n="1" d="1"/>
        <a:sy n="1" d="1"/>
      </p:scale>
      <p:origin x="0" y="-10742"/>
    </p:cViewPr>
  </p:sorterViewPr>
  <p:notesViewPr>
    <p:cSldViewPr>
      <p:cViewPr varScale="1">
        <p:scale>
          <a:sx n="50" d="100"/>
          <a:sy n="50" d="100"/>
        </p:scale>
        <p:origin x="2309" y="3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119" cy="464820"/>
          </a:xfrm>
          <a:prstGeom prst="rect">
            <a:avLst/>
          </a:prstGeom>
        </p:spPr>
        <p:txBody>
          <a:bodyPr vert="horz" lIns="92416" tIns="46208" rIns="92416" bIns="46208" rtlCol="0"/>
          <a:lstStyle>
            <a:lvl1pPr algn="l">
              <a:defRPr sz="1100"/>
            </a:lvl1pPr>
          </a:lstStyle>
          <a:p>
            <a:endParaRPr lang="en-US"/>
          </a:p>
        </p:txBody>
      </p:sp>
      <p:sp>
        <p:nvSpPr>
          <p:cNvPr id="3" name="Date Placeholder 2"/>
          <p:cNvSpPr>
            <a:spLocks noGrp="1"/>
          </p:cNvSpPr>
          <p:nvPr>
            <p:ph type="dt" idx="1"/>
          </p:nvPr>
        </p:nvSpPr>
        <p:spPr>
          <a:xfrm>
            <a:off x="3898103" y="1"/>
            <a:ext cx="2982119" cy="464820"/>
          </a:xfrm>
          <a:prstGeom prst="rect">
            <a:avLst/>
          </a:prstGeom>
        </p:spPr>
        <p:txBody>
          <a:bodyPr vert="horz" lIns="92416" tIns="46208" rIns="92416" bIns="46208" rtlCol="0"/>
          <a:lstStyle>
            <a:lvl1pPr algn="r">
              <a:defRPr sz="1100"/>
            </a:lvl1pPr>
          </a:lstStyle>
          <a:p>
            <a:fld id="{98A5ECA1-AB10-45E6-BCA8-DC1BA3E26014}" type="datetimeFigureOut">
              <a:rPr lang="en-US" smtClean="0"/>
              <a:pPr/>
              <a:t>6/27/2016</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2416" tIns="46208" rIns="92416" bIns="46208" rtlCol="0" anchor="ctr"/>
          <a:lstStyle/>
          <a:p>
            <a:endParaRPr lang="en-US"/>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2416" tIns="46208" rIns="92416" bIns="4620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2982119" cy="464820"/>
          </a:xfrm>
          <a:prstGeom prst="rect">
            <a:avLst/>
          </a:prstGeom>
        </p:spPr>
        <p:txBody>
          <a:bodyPr vert="horz" lIns="92416" tIns="46208" rIns="92416" bIns="46208" rtlCol="0" anchor="b"/>
          <a:lstStyle>
            <a:lvl1pPr algn="l">
              <a:defRPr sz="1100"/>
            </a:lvl1pPr>
          </a:lstStyle>
          <a:p>
            <a:endParaRPr lang="en-US"/>
          </a:p>
        </p:txBody>
      </p:sp>
      <p:sp>
        <p:nvSpPr>
          <p:cNvPr id="7" name="Slide Number Placeholder 6"/>
          <p:cNvSpPr>
            <a:spLocks noGrp="1"/>
          </p:cNvSpPr>
          <p:nvPr>
            <p:ph type="sldNum" sz="quarter" idx="5"/>
          </p:nvPr>
        </p:nvSpPr>
        <p:spPr>
          <a:xfrm>
            <a:off x="3898103" y="8829967"/>
            <a:ext cx="2982119" cy="464820"/>
          </a:xfrm>
          <a:prstGeom prst="rect">
            <a:avLst/>
          </a:prstGeom>
        </p:spPr>
        <p:txBody>
          <a:bodyPr vert="horz" lIns="92416" tIns="46208" rIns="92416" bIns="46208" rtlCol="0" anchor="b"/>
          <a:lstStyle>
            <a:lvl1pPr algn="r">
              <a:defRPr sz="1100"/>
            </a:lvl1pPr>
          </a:lstStyle>
          <a:p>
            <a:fld id="{5BAA4790-2064-4CC5-944F-773F18D31DB0}" type="slidenum">
              <a:rPr lang="en-US" smtClean="0"/>
              <a:pPr/>
              <a:t>‹#›</a:t>
            </a:fld>
            <a:endParaRPr lang="en-US"/>
          </a:p>
        </p:txBody>
      </p:sp>
    </p:spTree>
    <p:extLst>
      <p:ext uri="{BB962C8B-B14F-4D97-AF65-F5344CB8AC3E}">
        <p14:creationId xmlns:p14="http://schemas.microsoft.com/office/powerpoint/2010/main" val="1853799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talk describes various aspects of line defects and their associated BPS states.  </a:t>
            </a:r>
          </a:p>
          <a:p>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2</a:t>
            </a:fld>
            <a:endParaRPr lang="en-US"/>
          </a:p>
        </p:txBody>
      </p:sp>
    </p:spTree>
    <p:extLst>
      <p:ext uri="{BB962C8B-B14F-4D97-AF65-F5344CB8AC3E}">
        <p14:creationId xmlns:p14="http://schemas.microsoft.com/office/powerpoint/2010/main" val="3618563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so that is the theory with a single</a:t>
            </a:r>
            <a:r>
              <a:rPr lang="en-US" baseline="0" dirty="0" smtClean="0"/>
              <a:t> </a:t>
            </a:r>
            <a:r>
              <a:rPr lang="en-US" baseline="0" dirty="0" err="1" smtClean="0"/>
              <a:t>superpotential</a:t>
            </a:r>
            <a:r>
              <a:rPr lang="en-US" baseline="0" dirty="0" smtClean="0"/>
              <a:t> </a:t>
            </a:r>
          </a:p>
          <a:p>
            <a:endParaRPr lang="en-US" baseline="0" dirty="0" smtClean="0"/>
          </a:p>
          <a:p>
            <a:r>
              <a:rPr lang="en-US" baseline="0" dirty="0" smtClean="0"/>
              <a:t>Now the power of the SQM viewpoint is really apparent when we formulate LG interfaces</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21</a:t>
            </a:fld>
            <a:endParaRPr lang="en-US"/>
          </a:p>
        </p:txBody>
      </p:sp>
    </p:spTree>
    <p:extLst>
      <p:ext uri="{BB962C8B-B14F-4D97-AF65-F5344CB8AC3E}">
        <p14:creationId xmlns:p14="http://schemas.microsoft.com/office/powerpoint/2010/main" val="266731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real power of the SQM viewpoint comes when we construct half-</a:t>
            </a:r>
            <a:r>
              <a:rPr lang="en-US" dirty="0" err="1" smtClean="0"/>
              <a:t>susy</a:t>
            </a:r>
            <a:r>
              <a:rPr lang="en-US" dirty="0" smtClean="0"/>
              <a:t> interfaces.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22</a:t>
            </a:fld>
            <a:endParaRPr lang="en-US"/>
          </a:p>
        </p:txBody>
      </p:sp>
    </p:spTree>
    <p:extLst>
      <p:ext uri="{BB962C8B-B14F-4D97-AF65-F5344CB8AC3E}">
        <p14:creationId xmlns:p14="http://schemas.microsoft.com/office/powerpoint/2010/main" val="2115870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there are two pieces of data you need to</a:t>
            </a:r>
            <a:r>
              <a:rPr lang="en-US" baseline="0" dirty="0" smtClean="0"/>
              <a:t> define an interface mathematically: A so-called ``interface amplitude,’’ – which is not so important today and ``Chan-Paton data’’ – which is very important today.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24</a:t>
            </a:fld>
            <a:endParaRPr lang="en-US"/>
          </a:p>
        </p:txBody>
      </p:sp>
    </p:spTree>
    <p:extLst>
      <p:ext uri="{BB962C8B-B14F-4D97-AF65-F5344CB8AC3E}">
        <p14:creationId xmlns:p14="http://schemas.microsoft.com/office/powerpoint/2010/main" val="2223619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CP data is a 1x1 matrix in this case. It is a Z-graded Z-module where the Z-grading is</a:t>
            </a:r>
            <a:r>
              <a:rPr lang="en-US" baseline="0" dirty="0" smtClean="0"/>
              <a:t> fermion number. </a:t>
            </a:r>
          </a:p>
          <a:p>
            <a:endParaRPr lang="en-US" baseline="0" dirty="0" smtClean="0"/>
          </a:p>
          <a:p>
            <a:r>
              <a:rPr lang="en-US" baseline="0" dirty="0" smtClean="0"/>
              <a:t>In this case the boundary amplitude is an operator on E and it satisfies an A-</a:t>
            </a:r>
            <a:r>
              <a:rPr lang="en-US" baseline="0" dirty="0" err="1" smtClean="0"/>
              <a:t>infty</a:t>
            </a:r>
            <a:r>
              <a:rPr lang="en-US" baseline="0" dirty="0" smtClean="0"/>
              <a:t> equation which in this case degenerates to Q^2 =0 </a:t>
            </a:r>
            <a:endParaRPr lang="en-US" dirty="0" smtClean="0"/>
          </a:p>
          <a:p>
            <a:endParaRPr lang="en-US" dirty="0" smtClean="0"/>
          </a:p>
          <a:p>
            <a:r>
              <a:rPr lang="en-US" dirty="0" smtClean="0"/>
              <a:t>And that’s</a:t>
            </a:r>
            <a:r>
              <a:rPr lang="en-US" baseline="0" dirty="0" smtClean="0"/>
              <a:t> all there is to it, so  Br(T0, T0 ) is the category of chain complexes. </a:t>
            </a:r>
          </a:p>
          <a:p>
            <a:endParaRPr lang="en-US" baseline="0" dirty="0" smtClean="0"/>
          </a:p>
          <a:p>
            <a:r>
              <a:rPr lang="en-US" baseline="0" dirty="0" smtClean="0"/>
              <a:t>You also must remember this for the final discussion on knot homology.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26</a:t>
            </a:fld>
            <a:endParaRPr lang="en-US"/>
          </a:p>
        </p:txBody>
      </p:sp>
    </p:spTree>
    <p:extLst>
      <p:ext uri="{BB962C8B-B14F-4D97-AF65-F5344CB8AC3E}">
        <p14:creationId xmlns:p14="http://schemas.microsoft.com/office/powerpoint/2010/main" val="2959107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rhetorically: “So, what kind of solutions can we have?’’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27</a:t>
            </a:fld>
            <a:endParaRPr lang="en-US"/>
          </a:p>
        </p:txBody>
      </p:sp>
    </p:spTree>
    <p:extLst>
      <p:ext uri="{BB962C8B-B14F-4D97-AF65-F5344CB8AC3E}">
        <p14:creationId xmlns:p14="http://schemas.microsoft.com/office/powerpoint/2010/main" val="3122033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a:t>
            </a:r>
            <a:r>
              <a:rPr lang="en-US" dirty="0" err="1" smtClean="0"/>
              <a:t>categorified</a:t>
            </a:r>
            <a:r>
              <a:rPr lang="en-US" dirty="0" smtClean="0"/>
              <a:t> CV WCF: It has more information than the ordinary WCF for indices but let me show you how to recover</a:t>
            </a:r>
            <a:r>
              <a:rPr lang="en-US" baseline="0" dirty="0" smtClean="0"/>
              <a:t> the standard one.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39</a:t>
            </a:fld>
            <a:endParaRPr lang="en-US"/>
          </a:p>
        </p:txBody>
      </p:sp>
    </p:spTree>
    <p:extLst>
      <p:ext uri="{BB962C8B-B14F-4D97-AF65-F5344CB8AC3E}">
        <p14:creationId xmlns:p14="http://schemas.microsoft.com/office/powerpoint/2010/main" val="3844502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talk describes various aspects of line defects and their associated BPS states.  </a:t>
            </a:r>
          </a:p>
          <a:p>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41</a:t>
            </a:fld>
            <a:endParaRPr lang="en-US"/>
          </a:p>
        </p:txBody>
      </p:sp>
    </p:spTree>
    <p:extLst>
      <p:ext uri="{BB962C8B-B14F-4D97-AF65-F5344CB8AC3E}">
        <p14:creationId xmlns:p14="http://schemas.microsoft.com/office/powerpoint/2010/main" val="3358744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a:t>
            </a:r>
            <a:r>
              <a:rPr lang="en-US" baseline="0" dirty="0" smtClean="0"/>
              <a:t>  This is a picture of the three-manifold M3 at a fixed time x0  at y=0.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45</a:t>
            </a:fld>
            <a:endParaRPr lang="en-US"/>
          </a:p>
        </p:txBody>
      </p:sp>
    </p:spTree>
    <p:extLst>
      <p:ext uri="{BB962C8B-B14F-4D97-AF65-F5344CB8AC3E}">
        <p14:creationId xmlns:p14="http://schemas.microsoft.com/office/powerpoint/2010/main" val="2506178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 HOPE is that</a:t>
            </a:r>
            <a:r>
              <a:rPr lang="en-US" baseline="0" dirty="0" smtClean="0"/>
              <a:t> the Euler character is a </a:t>
            </a:r>
            <a:r>
              <a:rPr lang="en-US" baseline="0" dirty="0" err="1" smtClean="0"/>
              <a:t>Chern</a:t>
            </a:r>
            <a:r>
              <a:rPr lang="en-US" baseline="0" dirty="0" smtClean="0"/>
              <a:t>-Simons knot polynomial such as the Jones polynomial. </a:t>
            </a:r>
          </a:p>
          <a:p>
            <a:endParaRPr lang="en-US" baseline="0" dirty="0" smtClean="0"/>
          </a:p>
          <a:p>
            <a:r>
              <a:rPr lang="en-US" baseline="0" dirty="0" smtClean="0"/>
              <a:t>But </a:t>
            </a:r>
            <a:r>
              <a:rPr lang="en-US" baseline="0" dirty="0" smtClean="0"/>
              <a:t>the whole construction of the interface depends a priori on a presentation of the link as a </a:t>
            </a:r>
          </a:p>
          <a:p>
            <a:r>
              <a:rPr lang="en-US" baseline="0" dirty="0" smtClean="0"/>
              <a:t>Tangle and the projection of that tangle on a plane. So we had better examine this a little more closely. </a:t>
            </a:r>
          </a:p>
          <a:p>
            <a:endParaRPr lang="en-US" baseline="0" dirty="0" smtClean="0"/>
          </a:p>
          <a:p>
            <a:r>
              <a:rPr lang="en-US" baseline="0" dirty="0" smtClean="0"/>
              <a:t>So whether it is really a link invariant is something that has to be checked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50</a:t>
            </a:fld>
            <a:endParaRPr lang="en-US"/>
          </a:p>
        </p:txBody>
      </p:sp>
    </p:spTree>
    <p:extLst>
      <p:ext uri="{BB962C8B-B14F-4D97-AF65-F5344CB8AC3E}">
        <p14:creationId xmlns:p14="http://schemas.microsoft.com/office/powerpoint/2010/main" val="2382171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SAY:</a:t>
            </a:r>
            <a:r>
              <a:rPr lang="en-US" baseline="0" dirty="0" smtClean="0"/>
              <a:t>  In most of this talk the x-axis has been horizontal but in this formalism the x-axis runs vertically. </a:t>
            </a:r>
            <a:endParaRPr lang="en-US" dirty="0" smtClean="0"/>
          </a:p>
          <a:p>
            <a:endParaRPr lang="en-US" dirty="0" smtClean="0"/>
          </a:p>
          <a:p>
            <a:r>
              <a:rPr lang="en-US" dirty="0" smtClean="0"/>
              <a:t>Need to stress in words that the double line is NOT</a:t>
            </a:r>
            <a:r>
              <a:rPr lang="en-US" baseline="0" dirty="0" smtClean="0"/>
              <a:t> two solitons but is our notation for a second soliton orbiting counterclockwise in the complex plane. </a:t>
            </a:r>
          </a:p>
          <a:p>
            <a:endParaRPr lang="en-US" baseline="0" dirty="0" smtClean="0"/>
          </a:p>
        </p:txBody>
      </p:sp>
      <p:sp>
        <p:nvSpPr>
          <p:cNvPr id="4" name="Slide Number Placeholder 3"/>
          <p:cNvSpPr>
            <a:spLocks noGrp="1"/>
          </p:cNvSpPr>
          <p:nvPr>
            <p:ph type="sldNum" sz="quarter" idx="10"/>
          </p:nvPr>
        </p:nvSpPr>
        <p:spPr/>
        <p:txBody>
          <a:bodyPr/>
          <a:lstStyle/>
          <a:p>
            <a:fld id="{5BAA4790-2064-4CC5-944F-773F18D31DB0}" type="slidenum">
              <a:rPr lang="en-US" smtClean="0"/>
              <a:pPr/>
              <a:t>53</a:t>
            </a:fld>
            <a:endParaRPr lang="en-US"/>
          </a:p>
        </p:txBody>
      </p:sp>
    </p:spTree>
    <p:extLst>
      <p:ext uri="{BB962C8B-B14F-4D97-AF65-F5344CB8AC3E}">
        <p14:creationId xmlns:p14="http://schemas.microsoft.com/office/powerpoint/2010/main" val="3134031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09C2B8-7410-4AA7-90C9-987758641BF0}" type="slidenum">
              <a:rPr lang="en-US" smtClean="0"/>
              <a:pPr/>
              <a:t>4</a:t>
            </a:fld>
            <a:endParaRPr lang="en-US"/>
          </a:p>
        </p:txBody>
      </p:sp>
    </p:spTree>
    <p:extLst>
      <p:ext uri="{BB962C8B-B14F-4D97-AF65-F5344CB8AC3E}">
        <p14:creationId xmlns:p14="http://schemas.microsoft.com/office/powerpoint/2010/main" val="170152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54</a:t>
            </a:fld>
            <a:endParaRPr lang="en-US"/>
          </a:p>
        </p:txBody>
      </p:sp>
    </p:spTree>
    <p:extLst>
      <p:ext uri="{BB962C8B-B14F-4D97-AF65-F5344CB8AC3E}">
        <p14:creationId xmlns:p14="http://schemas.microsoft.com/office/powerpoint/2010/main" val="1497214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talk describes various aspects of line defects and their associated BPS states.  </a:t>
            </a:r>
          </a:p>
          <a:p>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62</a:t>
            </a:fld>
            <a:endParaRPr lang="en-US"/>
          </a:p>
        </p:txBody>
      </p:sp>
    </p:spTree>
    <p:extLst>
      <p:ext uri="{BB962C8B-B14F-4D97-AF65-F5344CB8AC3E}">
        <p14:creationId xmlns:p14="http://schemas.microsoft.com/office/powerpoint/2010/main" val="2006898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talk describes various aspects of line defects and their associated BPS states.  </a:t>
            </a:r>
          </a:p>
          <a:p>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69</a:t>
            </a:fld>
            <a:endParaRPr lang="en-US"/>
          </a:p>
        </p:txBody>
      </p:sp>
    </p:spTree>
    <p:extLst>
      <p:ext uri="{BB962C8B-B14F-4D97-AF65-F5344CB8AC3E}">
        <p14:creationId xmlns:p14="http://schemas.microsoft.com/office/powerpoint/2010/main" val="3795608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we have a corresponding framed BPS index denoted this way. But an important theme of this talk is that we want to understand the actual spaces of BPS states themselves, not just the indices – which are of course easier to compute.  In any case,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5</a:t>
            </a:fld>
            <a:endParaRPr lang="en-US"/>
          </a:p>
        </p:txBody>
      </p:sp>
    </p:spTree>
    <p:extLst>
      <p:ext uri="{BB962C8B-B14F-4D97-AF65-F5344CB8AC3E}">
        <p14:creationId xmlns:p14="http://schemas.microsoft.com/office/powerpoint/2010/main" val="3592973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6</a:t>
            </a:fld>
            <a:endParaRPr lang="en-US"/>
          </a:p>
        </p:txBody>
      </p:sp>
    </p:spTree>
    <p:extLst>
      <p:ext uri="{BB962C8B-B14F-4D97-AF65-F5344CB8AC3E}">
        <p14:creationId xmlns:p14="http://schemas.microsoft.com/office/powerpoint/2010/main" val="32690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 said that the </a:t>
            </a:r>
            <a:r>
              <a:rPr lang="en-US" dirty="0" err="1" smtClean="0"/>
              <a:t>capitcal</a:t>
            </a:r>
            <a:r>
              <a:rPr lang="en-US" dirty="0" smtClean="0"/>
              <a:t> gothic K operators are only heuristic, and indeed we don’t yet have a rigorous</a:t>
            </a:r>
            <a:r>
              <a:rPr lang="en-US" baseline="0" dirty="0" smtClean="0"/>
              <a:t> formulation of what they are, but if we replace the VECTOR SPACES of BPS states by INDICES and speak of the partition function then </a:t>
            </a:r>
            <a:endParaRPr lang="en-US" dirty="0" smtClean="0"/>
          </a:p>
          <a:p>
            <a:endParaRPr lang="en-US" dirty="0" smtClean="0"/>
          </a:p>
          <a:p>
            <a:r>
              <a:rPr lang="en-US" dirty="0" smtClean="0"/>
              <a:t>Say: When y is not -1 we have conjugation by quantum </a:t>
            </a:r>
            <a:r>
              <a:rPr lang="en-US" dirty="0" err="1" smtClean="0"/>
              <a:t>dilog</a:t>
            </a:r>
            <a:r>
              <a:rPr lang="en-US" dirty="0" smtClean="0"/>
              <a:t>.  Maybe just write it this way???</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10</a:t>
            </a:fld>
            <a:endParaRPr lang="en-US"/>
          </a:p>
        </p:txBody>
      </p:sp>
    </p:spTree>
    <p:extLst>
      <p:ext uri="{BB962C8B-B14F-4D97-AF65-F5344CB8AC3E}">
        <p14:creationId xmlns:p14="http://schemas.microsoft.com/office/powerpoint/2010/main" val="362755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this is a</a:t>
            </a:r>
            <a:r>
              <a:rPr lang="en-US" baseline="0" dirty="0" smtClean="0"/>
              <a:t> difficult problem, and </a:t>
            </a:r>
            <a:r>
              <a:rPr lang="en-US" baseline="0" dirty="0" err="1" smtClean="0"/>
              <a:t>categorification</a:t>
            </a:r>
            <a:r>
              <a:rPr lang="en-US" baseline="0" dirty="0" smtClean="0"/>
              <a:t> of WCF was one (of many) motivations that got </a:t>
            </a:r>
            <a:r>
              <a:rPr lang="en-US" baseline="0" dirty="0" err="1" smtClean="0"/>
              <a:t>Davide</a:t>
            </a:r>
            <a:r>
              <a:rPr lang="en-US" baseline="0" dirty="0" smtClean="0"/>
              <a:t> and I talking about two-dimensional LG models with N=2 supersymmetry. We thought that </a:t>
            </a:r>
            <a:r>
              <a:rPr lang="en-US" baseline="0" dirty="0" err="1" smtClean="0"/>
              <a:t>categorifying</a:t>
            </a:r>
            <a:r>
              <a:rPr lang="en-US" baseline="0" dirty="0" smtClean="0"/>
              <a:t> wall-crossing would be easier in this case. And we were right.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13</a:t>
            </a:fld>
            <a:endParaRPr lang="en-US"/>
          </a:p>
        </p:txBody>
      </p:sp>
    </p:spTree>
    <p:extLst>
      <p:ext uri="{BB962C8B-B14F-4D97-AF65-F5344CB8AC3E}">
        <p14:creationId xmlns:p14="http://schemas.microsoft.com/office/powerpoint/2010/main" val="1894804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talk describes various aspects of line defects and their associated BPS states.  </a:t>
            </a:r>
          </a:p>
          <a:p>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14</a:t>
            </a:fld>
            <a:endParaRPr lang="en-US"/>
          </a:p>
        </p:txBody>
      </p:sp>
    </p:spTree>
    <p:extLst>
      <p:ext uri="{BB962C8B-B14F-4D97-AF65-F5344CB8AC3E}">
        <p14:creationId xmlns:p14="http://schemas.microsoft.com/office/powerpoint/2010/main" val="1547892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course, formulated this way only</a:t>
            </a:r>
            <a:r>
              <a:rPr lang="en-US" baseline="0" dirty="0" smtClean="0"/>
              <a:t> 2 of the four supersymmetries are manifest and those turn out to be the linear combinations: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18</a:t>
            </a:fld>
            <a:endParaRPr lang="en-US"/>
          </a:p>
        </p:txBody>
      </p:sp>
    </p:spTree>
    <p:extLst>
      <p:ext uri="{BB962C8B-B14F-4D97-AF65-F5344CB8AC3E}">
        <p14:creationId xmlns:p14="http://schemas.microsoft.com/office/powerpoint/2010/main" val="2649506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a famous fact about the zeta soliton</a:t>
            </a:r>
            <a:r>
              <a:rPr lang="en-US" baseline="0" dirty="0" smtClean="0"/>
              <a:t> equation is that a solution projects to a straight line in the W plane so </a:t>
            </a:r>
            <a:endParaRPr lang="en-US" dirty="0" smtClean="0"/>
          </a:p>
          <a:p>
            <a:endParaRPr lang="en-US" dirty="0" smtClean="0"/>
          </a:p>
          <a:p>
            <a:r>
              <a:rPr lang="en-US" dirty="0" smtClean="0"/>
              <a:t>and</a:t>
            </a:r>
            <a:r>
              <a:rPr lang="en-US" baseline="0" dirty="0" smtClean="0"/>
              <a:t> YOU MUST REMEMBER THIS – at least nine slides from now you must remember this.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20</a:t>
            </a:fld>
            <a:endParaRPr lang="en-US"/>
          </a:p>
        </p:txBody>
      </p:sp>
    </p:spTree>
    <p:extLst>
      <p:ext uri="{BB962C8B-B14F-4D97-AF65-F5344CB8AC3E}">
        <p14:creationId xmlns:p14="http://schemas.microsoft.com/office/powerpoint/2010/main" val="730877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D395AA-D3F1-4AE9-806B-FD0C59DDBC4F}" type="datetimeFigureOut">
              <a:rPr lang="en-US" smtClean="0"/>
              <a:pPr/>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A3160-FB3F-4147-B3CE-E19803FEA5B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D395AA-D3F1-4AE9-806B-FD0C59DDBC4F}" type="datetimeFigureOut">
              <a:rPr lang="en-US" smtClean="0"/>
              <a:pPr/>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A3160-FB3F-4147-B3CE-E19803FEA5B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D395AA-D3F1-4AE9-806B-FD0C59DDBC4F}" type="datetimeFigureOut">
              <a:rPr lang="en-US" smtClean="0"/>
              <a:pPr/>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A3160-FB3F-4147-B3CE-E19803FEA5B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D395AA-D3F1-4AE9-806B-FD0C59DDBC4F}" type="datetimeFigureOut">
              <a:rPr lang="en-US" smtClean="0"/>
              <a:pPr/>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A3160-FB3F-4147-B3CE-E19803FEA5B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D395AA-D3F1-4AE9-806B-FD0C59DDBC4F}" type="datetimeFigureOut">
              <a:rPr lang="en-US" smtClean="0"/>
              <a:pPr/>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A3160-FB3F-4147-B3CE-E19803FEA5B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D395AA-D3F1-4AE9-806B-FD0C59DDBC4F}" type="datetimeFigureOut">
              <a:rPr lang="en-US" smtClean="0"/>
              <a:pPr/>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A3160-FB3F-4147-B3CE-E19803FEA5B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D395AA-D3F1-4AE9-806B-FD0C59DDBC4F}" type="datetimeFigureOut">
              <a:rPr lang="en-US" smtClean="0"/>
              <a:pPr/>
              <a:t>6/27/2016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FA3160-FB3F-4147-B3CE-E19803FEA5B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D395AA-D3F1-4AE9-806B-FD0C59DDBC4F}" type="datetimeFigureOut">
              <a:rPr lang="en-US" smtClean="0"/>
              <a:pPr/>
              <a:t>6/27/2016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FA3160-FB3F-4147-B3CE-E19803FEA5B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D395AA-D3F1-4AE9-806B-FD0C59DDBC4F}" type="datetimeFigureOut">
              <a:rPr lang="en-US" smtClean="0"/>
              <a:pPr/>
              <a:t>6/27/2016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FA3160-FB3F-4147-B3CE-E19803FEA5B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D395AA-D3F1-4AE9-806B-FD0C59DDBC4F}" type="datetimeFigureOut">
              <a:rPr lang="en-US" smtClean="0"/>
              <a:pPr/>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A3160-FB3F-4147-B3CE-E19803FEA5B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D395AA-D3F1-4AE9-806B-FD0C59DDBC4F}" type="datetimeFigureOut">
              <a:rPr lang="en-US" smtClean="0"/>
              <a:pPr/>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A3160-FB3F-4147-B3CE-E19803FEA5B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D395AA-D3F1-4AE9-806B-FD0C59DDBC4F}" type="datetimeFigureOut">
              <a:rPr lang="en-US" smtClean="0"/>
              <a:pPr/>
              <a:t>6/27/2016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FA3160-FB3F-4147-B3CE-E19803FEA5B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23.xml"/><Relationship Id="rId7" Type="http://schemas.openxmlformats.org/officeDocument/2006/relationships/notesSlide" Target="../notesSlides/notesSlide5.xml"/><Relationship Id="rId12" Type="http://schemas.openxmlformats.org/officeDocument/2006/relationships/image" Target="../media/image27.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Layout" Target="../slideLayouts/slideLayout7.xml"/><Relationship Id="rId11" Type="http://schemas.openxmlformats.org/officeDocument/2006/relationships/image" Target="../media/image26.png"/><Relationship Id="rId5" Type="http://schemas.openxmlformats.org/officeDocument/2006/relationships/tags" Target="../tags/tag25.xml"/><Relationship Id="rId10" Type="http://schemas.openxmlformats.org/officeDocument/2006/relationships/image" Target="../media/image25.png"/><Relationship Id="rId4" Type="http://schemas.openxmlformats.org/officeDocument/2006/relationships/tags" Target="../tags/tag24.xml"/><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80.png"/></Relationships>
</file>

<file path=ppt/slides/_rels/slide12.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slideLayout" Target="../slideLayouts/slideLayout6.xml"/><Relationship Id="rId5" Type="http://schemas.openxmlformats.org/officeDocument/2006/relationships/tags" Target="../tags/tag32.xml"/><Relationship Id="rId10" Type="http://schemas.openxmlformats.org/officeDocument/2006/relationships/tags" Target="../tags/tag37.xml"/><Relationship Id="rId4" Type="http://schemas.openxmlformats.org/officeDocument/2006/relationships/tags" Target="../tags/tag31.xml"/><Relationship Id="rId9" Type="http://schemas.openxmlformats.org/officeDocument/2006/relationships/tags" Target="../tags/tag36.xml"/></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40.xml"/><Relationship Id="rId7" Type="http://schemas.openxmlformats.org/officeDocument/2006/relationships/image" Target="../media/image31.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30.png"/><Relationship Id="rId5" Type="http://schemas.openxmlformats.org/officeDocument/2006/relationships/notesSlide" Target="../notesSlides/notesSlide6.xml"/><Relationship Id="rId10" Type="http://schemas.openxmlformats.org/officeDocument/2006/relationships/image" Target="../media/image34.png"/><Relationship Id="rId4" Type="http://schemas.openxmlformats.org/officeDocument/2006/relationships/slideLayout" Target="../slideLayouts/slideLayout6.xml"/><Relationship Id="rId9" Type="http://schemas.openxmlformats.org/officeDocument/2006/relationships/image" Target="../media/image3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slideLayout" Target="../slideLayouts/slideLayout6.xml"/><Relationship Id="rId18" Type="http://schemas.openxmlformats.org/officeDocument/2006/relationships/image" Target="../media/image38.png"/><Relationship Id="rId26" Type="http://schemas.openxmlformats.org/officeDocument/2006/relationships/image" Target="../media/image46.png"/><Relationship Id="rId3" Type="http://schemas.openxmlformats.org/officeDocument/2006/relationships/tags" Target="../tags/tag43.xml"/><Relationship Id="rId21" Type="http://schemas.openxmlformats.org/officeDocument/2006/relationships/image" Target="../media/image41.png"/><Relationship Id="rId7" Type="http://schemas.openxmlformats.org/officeDocument/2006/relationships/tags" Target="../tags/tag47.xml"/><Relationship Id="rId12" Type="http://schemas.openxmlformats.org/officeDocument/2006/relationships/tags" Target="../tags/tag52.xml"/><Relationship Id="rId17" Type="http://schemas.openxmlformats.org/officeDocument/2006/relationships/image" Target="../media/image37.png"/><Relationship Id="rId25" Type="http://schemas.openxmlformats.org/officeDocument/2006/relationships/image" Target="../media/image45.png"/><Relationship Id="rId2" Type="http://schemas.openxmlformats.org/officeDocument/2006/relationships/tags" Target="../tags/tag42.xml"/><Relationship Id="rId16" Type="http://schemas.openxmlformats.org/officeDocument/2006/relationships/image" Target="../media/image36.png"/><Relationship Id="rId20" Type="http://schemas.openxmlformats.org/officeDocument/2006/relationships/image" Target="../media/image40.png"/><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tags" Target="../tags/tag51.xml"/><Relationship Id="rId24" Type="http://schemas.openxmlformats.org/officeDocument/2006/relationships/image" Target="../media/image44.png"/><Relationship Id="rId5" Type="http://schemas.openxmlformats.org/officeDocument/2006/relationships/tags" Target="../tags/tag45.xml"/><Relationship Id="rId15" Type="http://schemas.openxmlformats.org/officeDocument/2006/relationships/image" Target="../media/image35.png"/><Relationship Id="rId23" Type="http://schemas.openxmlformats.org/officeDocument/2006/relationships/image" Target="../media/image43.png"/><Relationship Id="rId10" Type="http://schemas.openxmlformats.org/officeDocument/2006/relationships/tags" Target="../tags/tag50.xml"/><Relationship Id="rId19" Type="http://schemas.openxmlformats.org/officeDocument/2006/relationships/image" Target="../media/image39.png"/><Relationship Id="rId4" Type="http://schemas.openxmlformats.org/officeDocument/2006/relationships/tags" Target="../tags/tag44.xml"/><Relationship Id="rId9" Type="http://schemas.openxmlformats.org/officeDocument/2006/relationships/tags" Target="../tags/tag49.xml"/><Relationship Id="rId14" Type="http://schemas.openxmlformats.org/officeDocument/2006/relationships/image" Target="../media/image270.png"/><Relationship Id="rId22"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49.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tags" Target="../tags/tag58.xml"/><Relationship Id="rId7" Type="http://schemas.openxmlformats.org/officeDocument/2006/relationships/slideLayout" Target="../slideLayouts/slideLayout6.xml"/><Relationship Id="rId12" Type="http://schemas.openxmlformats.org/officeDocument/2006/relationships/image" Target="../media/image54.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53.png"/><Relationship Id="rId5" Type="http://schemas.openxmlformats.org/officeDocument/2006/relationships/tags" Target="../tags/tag60.xml"/><Relationship Id="rId10" Type="http://schemas.openxmlformats.org/officeDocument/2006/relationships/image" Target="../media/image52.png"/><Relationship Id="rId4" Type="http://schemas.openxmlformats.org/officeDocument/2006/relationships/tags" Target="../tags/tag59.xml"/><Relationship Id="rId9" Type="http://schemas.openxmlformats.org/officeDocument/2006/relationships/image" Target="../media/image51.png"/></Relationships>
</file>

<file path=ppt/slides/_rels/slide1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tags" Target="../tags/tag64.xml"/><Relationship Id="rId7" Type="http://schemas.openxmlformats.org/officeDocument/2006/relationships/notesSlide" Target="../notesSlides/notesSlide8.xml"/><Relationship Id="rId12" Type="http://schemas.openxmlformats.org/officeDocument/2006/relationships/image" Target="../media/image60.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slideLayout" Target="../slideLayouts/slideLayout6.xml"/><Relationship Id="rId11" Type="http://schemas.openxmlformats.org/officeDocument/2006/relationships/image" Target="../media/image59.png"/><Relationship Id="rId5" Type="http://schemas.openxmlformats.org/officeDocument/2006/relationships/tags" Target="../tags/tag66.xml"/><Relationship Id="rId10" Type="http://schemas.openxmlformats.org/officeDocument/2006/relationships/image" Target="../media/image58.png"/><Relationship Id="rId4" Type="http://schemas.openxmlformats.org/officeDocument/2006/relationships/tags" Target="../tags/tag65.xml"/><Relationship Id="rId9" Type="http://schemas.openxmlformats.org/officeDocument/2006/relationships/image" Target="../media/image57.png"/></Relationships>
</file>

<file path=ppt/slides/_rels/slide19.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tags" Target="../tags/tag69.xml"/><Relationship Id="rId7" Type="http://schemas.openxmlformats.org/officeDocument/2006/relationships/image" Target="../media/image62.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61.png"/><Relationship Id="rId5" Type="http://schemas.openxmlformats.org/officeDocument/2006/relationships/slideLayout" Target="../slideLayouts/slideLayout6.xml"/><Relationship Id="rId4" Type="http://schemas.openxmlformats.org/officeDocument/2006/relationships/tags" Target="../tags/tag70.xml"/><Relationship Id="rId9" Type="http://schemas.openxmlformats.org/officeDocument/2006/relationships/image" Target="../media/image6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9.xml"/><Relationship Id="rId13" Type="http://schemas.openxmlformats.org/officeDocument/2006/relationships/image" Target="../media/image67.jpeg"/><Relationship Id="rId3" Type="http://schemas.openxmlformats.org/officeDocument/2006/relationships/tags" Target="../tags/tag73.xml"/><Relationship Id="rId7" Type="http://schemas.openxmlformats.org/officeDocument/2006/relationships/slideLayout" Target="../slideLayouts/slideLayout6.xml"/><Relationship Id="rId12" Type="http://schemas.openxmlformats.org/officeDocument/2006/relationships/image" Target="../media/image68.pn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image" Target="../media/image66.png"/><Relationship Id="rId5" Type="http://schemas.openxmlformats.org/officeDocument/2006/relationships/tags" Target="../tags/tag75.xml"/><Relationship Id="rId10" Type="http://schemas.openxmlformats.org/officeDocument/2006/relationships/image" Target="../media/image65.png"/><Relationship Id="rId4" Type="http://schemas.openxmlformats.org/officeDocument/2006/relationships/tags" Target="../tags/tag74.xml"/><Relationship Id="rId9" Type="http://schemas.openxmlformats.org/officeDocument/2006/relationships/image" Target="../media/image61.png"/><Relationship Id="rId14" Type="http://schemas.openxmlformats.org/officeDocument/2006/relationships/image" Target="../media/image69.png"/></Relationships>
</file>

<file path=ppt/slides/_rels/slide21.xml.rels><?xml version="1.0" encoding="UTF-8" standalone="yes"?>
<Relationships xmlns="http://schemas.openxmlformats.org/package/2006/relationships"><Relationship Id="rId8" Type="http://schemas.openxmlformats.org/officeDocument/2006/relationships/tags" Target="../tags/tag84.xml"/><Relationship Id="rId13" Type="http://schemas.openxmlformats.org/officeDocument/2006/relationships/image" Target="../media/image72.png"/><Relationship Id="rId3" Type="http://schemas.openxmlformats.org/officeDocument/2006/relationships/tags" Target="../tags/tag79.xml"/><Relationship Id="rId7" Type="http://schemas.openxmlformats.org/officeDocument/2006/relationships/tags" Target="../tags/tag83.xml"/><Relationship Id="rId12" Type="http://schemas.openxmlformats.org/officeDocument/2006/relationships/image" Target="../media/image70.pn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notesSlide" Target="../notesSlides/notesSlide10.xml"/><Relationship Id="rId5" Type="http://schemas.openxmlformats.org/officeDocument/2006/relationships/tags" Target="../tags/tag81.xml"/><Relationship Id="rId15" Type="http://schemas.openxmlformats.org/officeDocument/2006/relationships/image" Target="../media/image74.png"/><Relationship Id="rId10" Type="http://schemas.openxmlformats.org/officeDocument/2006/relationships/slideLayout" Target="../slideLayouts/slideLayout7.xml"/><Relationship Id="rId4" Type="http://schemas.openxmlformats.org/officeDocument/2006/relationships/tags" Target="../tags/tag80.xml"/><Relationship Id="rId9" Type="http://schemas.openxmlformats.org/officeDocument/2006/relationships/tags" Target="../tags/tag85.xml"/><Relationship Id="rId14" Type="http://schemas.openxmlformats.org/officeDocument/2006/relationships/image" Target="../media/image73.png"/></Relationships>
</file>

<file path=ppt/slides/_rels/slide22.xml.rels><?xml version="1.0" encoding="UTF-8" standalone="yes"?>
<Relationships xmlns="http://schemas.openxmlformats.org/package/2006/relationships"><Relationship Id="rId8" Type="http://schemas.openxmlformats.org/officeDocument/2006/relationships/image" Target="../media/image75.gif"/><Relationship Id="rId3" Type="http://schemas.openxmlformats.org/officeDocument/2006/relationships/tags" Target="../tags/tag88.xml"/><Relationship Id="rId7" Type="http://schemas.openxmlformats.org/officeDocument/2006/relationships/notesSlide" Target="../notesSlides/notesSlide11.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slideLayout" Target="../slideLayouts/slideLayout6.xml"/><Relationship Id="rId5" Type="http://schemas.openxmlformats.org/officeDocument/2006/relationships/tags" Target="../tags/tag90.xml"/><Relationship Id="rId4" Type="http://schemas.openxmlformats.org/officeDocument/2006/relationships/tags" Target="../tags/tag89.xml"/><Relationship Id="rId9" Type="http://schemas.openxmlformats.org/officeDocument/2006/relationships/image" Target="../media/image550.png"/></Relationships>
</file>

<file path=ppt/slides/_rels/slide23.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tags" Target="../tags/tag93.xml"/><Relationship Id="rId7" Type="http://schemas.openxmlformats.org/officeDocument/2006/relationships/slideLayout" Target="../slideLayouts/slideLayout6.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5" Type="http://schemas.openxmlformats.org/officeDocument/2006/relationships/tags" Target="../tags/tag95.xml"/><Relationship Id="rId10" Type="http://schemas.openxmlformats.org/officeDocument/2006/relationships/image" Target="../media/image78.png"/><Relationship Id="rId4" Type="http://schemas.openxmlformats.org/officeDocument/2006/relationships/tags" Target="../tags/tag94.xml"/><Relationship Id="rId9" Type="http://schemas.openxmlformats.org/officeDocument/2006/relationships/image" Target="../media/image77.png"/></Relationships>
</file>

<file path=ppt/slides/_rels/slide24.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3.png"/><Relationship Id="rId3" Type="http://schemas.openxmlformats.org/officeDocument/2006/relationships/tags" Target="../tags/tag99.xml"/><Relationship Id="rId7" Type="http://schemas.openxmlformats.org/officeDocument/2006/relationships/notesSlide" Target="../notesSlides/notesSlide12.xml"/><Relationship Id="rId12" Type="http://schemas.openxmlformats.org/officeDocument/2006/relationships/image" Target="../media/image82.png"/><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slideLayout" Target="../slideLayouts/slideLayout6.xml"/><Relationship Id="rId11" Type="http://schemas.openxmlformats.org/officeDocument/2006/relationships/image" Target="../media/image81.png"/><Relationship Id="rId5" Type="http://schemas.openxmlformats.org/officeDocument/2006/relationships/tags" Target="../tags/tag101.xml"/><Relationship Id="rId10" Type="http://schemas.openxmlformats.org/officeDocument/2006/relationships/image" Target="../media/image79.png"/><Relationship Id="rId4" Type="http://schemas.openxmlformats.org/officeDocument/2006/relationships/tags" Target="../tags/tag100.xml"/><Relationship Id="rId9" Type="http://schemas.openxmlformats.org/officeDocument/2006/relationships/image" Target="../media/image790.png"/><Relationship Id="rId14" Type="http://schemas.openxmlformats.org/officeDocument/2006/relationships/image" Target="../media/image84.png"/></Relationships>
</file>

<file path=ppt/slides/_rels/slide25.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tags" Target="../tags/tag104.xml"/><Relationship Id="rId7" Type="http://schemas.openxmlformats.org/officeDocument/2006/relationships/slideLayout" Target="../slideLayouts/slideLayout6.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media/image88.png"/><Relationship Id="rId5" Type="http://schemas.openxmlformats.org/officeDocument/2006/relationships/tags" Target="../tags/tag106.xml"/><Relationship Id="rId10" Type="http://schemas.openxmlformats.org/officeDocument/2006/relationships/image" Target="../media/image87.png"/><Relationship Id="rId4" Type="http://schemas.openxmlformats.org/officeDocument/2006/relationships/tags" Target="../tags/tag105.xml"/><Relationship Id="rId9" Type="http://schemas.openxmlformats.org/officeDocument/2006/relationships/image" Target="../media/image86.png"/></Relationships>
</file>

<file path=ppt/slides/_rels/slide26.xml.rels><?xml version="1.0" encoding="UTF-8" standalone="yes"?>
<Relationships xmlns="http://schemas.openxmlformats.org/package/2006/relationships"><Relationship Id="rId8" Type="http://schemas.openxmlformats.org/officeDocument/2006/relationships/tags" Target="../tags/tag115.xml"/><Relationship Id="rId13" Type="http://schemas.openxmlformats.org/officeDocument/2006/relationships/image" Target="../media/image900.png"/><Relationship Id="rId18" Type="http://schemas.openxmlformats.org/officeDocument/2006/relationships/image" Target="../media/image94.png"/><Relationship Id="rId3" Type="http://schemas.openxmlformats.org/officeDocument/2006/relationships/tags" Target="../tags/tag110.xml"/><Relationship Id="rId7" Type="http://schemas.openxmlformats.org/officeDocument/2006/relationships/tags" Target="../tags/tag114.xml"/><Relationship Id="rId12" Type="http://schemas.openxmlformats.org/officeDocument/2006/relationships/image" Target="../media/image89.png"/><Relationship Id="rId17" Type="http://schemas.openxmlformats.org/officeDocument/2006/relationships/image" Target="../media/image93.png"/><Relationship Id="rId2" Type="http://schemas.openxmlformats.org/officeDocument/2006/relationships/tags" Target="../tags/tag109.xml"/><Relationship Id="rId16" Type="http://schemas.openxmlformats.org/officeDocument/2006/relationships/image" Target="../media/image92.png"/><Relationship Id="rId20" Type="http://schemas.openxmlformats.org/officeDocument/2006/relationships/image" Target="../media/image96.jpeg"/><Relationship Id="rId1" Type="http://schemas.openxmlformats.org/officeDocument/2006/relationships/tags" Target="../tags/tag108.xml"/><Relationship Id="rId6" Type="http://schemas.openxmlformats.org/officeDocument/2006/relationships/tags" Target="../tags/tag113.xml"/><Relationship Id="rId11" Type="http://schemas.openxmlformats.org/officeDocument/2006/relationships/notesSlide" Target="../notesSlides/notesSlide13.xml"/><Relationship Id="rId5" Type="http://schemas.openxmlformats.org/officeDocument/2006/relationships/tags" Target="../tags/tag112.xml"/><Relationship Id="rId15" Type="http://schemas.openxmlformats.org/officeDocument/2006/relationships/image" Target="../media/image91.png"/><Relationship Id="rId10" Type="http://schemas.openxmlformats.org/officeDocument/2006/relationships/slideLayout" Target="../slideLayouts/slideLayout6.xml"/><Relationship Id="rId19" Type="http://schemas.openxmlformats.org/officeDocument/2006/relationships/image" Target="../media/image95.jpeg"/><Relationship Id="rId4" Type="http://schemas.openxmlformats.org/officeDocument/2006/relationships/tags" Target="../tags/tag111.xml"/><Relationship Id="rId9" Type="http://schemas.openxmlformats.org/officeDocument/2006/relationships/tags" Target="../tags/tag116.xml"/><Relationship Id="rId14" Type="http://schemas.openxmlformats.org/officeDocument/2006/relationships/image" Target="../media/image90.png"/></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14.xml"/><Relationship Id="rId13" Type="http://schemas.openxmlformats.org/officeDocument/2006/relationships/image" Target="../media/image101.png"/><Relationship Id="rId3" Type="http://schemas.openxmlformats.org/officeDocument/2006/relationships/tags" Target="../tags/tag119.xml"/><Relationship Id="rId7" Type="http://schemas.openxmlformats.org/officeDocument/2006/relationships/slideLayout" Target="../slideLayouts/slideLayout6.xml"/><Relationship Id="rId12" Type="http://schemas.openxmlformats.org/officeDocument/2006/relationships/image" Target="../media/image100.png"/><Relationship Id="rId2" Type="http://schemas.openxmlformats.org/officeDocument/2006/relationships/tags" Target="../tags/tag118.xml"/><Relationship Id="rId16" Type="http://schemas.openxmlformats.org/officeDocument/2006/relationships/image" Target="../media/image104.png"/><Relationship Id="rId1" Type="http://schemas.openxmlformats.org/officeDocument/2006/relationships/tags" Target="../tags/tag117.xml"/><Relationship Id="rId6" Type="http://schemas.openxmlformats.org/officeDocument/2006/relationships/tags" Target="../tags/tag122.xml"/><Relationship Id="rId11" Type="http://schemas.openxmlformats.org/officeDocument/2006/relationships/image" Target="../media/image99.png"/><Relationship Id="rId5" Type="http://schemas.openxmlformats.org/officeDocument/2006/relationships/tags" Target="../tags/tag121.xml"/><Relationship Id="rId15" Type="http://schemas.openxmlformats.org/officeDocument/2006/relationships/image" Target="../media/image102.png"/><Relationship Id="rId10" Type="http://schemas.openxmlformats.org/officeDocument/2006/relationships/image" Target="../media/image97.png"/><Relationship Id="rId4" Type="http://schemas.openxmlformats.org/officeDocument/2006/relationships/tags" Target="../tags/tag120.xml"/><Relationship Id="rId9" Type="http://schemas.openxmlformats.org/officeDocument/2006/relationships/image" Target="../media/image98.png"/><Relationship Id="rId14" Type="http://schemas.openxmlformats.org/officeDocument/2006/relationships/image" Target="../media/image103.png"/></Relationships>
</file>

<file path=ppt/slides/_rels/slide28.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tags" Target="../tags/tag125.xml"/><Relationship Id="rId7" Type="http://schemas.openxmlformats.org/officeDocument/2006/relationships/image" Target="../media/image105.png"/><Relationship Id="rId12" Type="http://schemas.openxmlformats.org/officeDocument/2006/relationships/image" Target="../media/image110.png"/><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slideLayout" Target="../slideLayouts/slideLayout6.xml"/><Relationship Id="rId11" Type="http://schemas.openxmlformats.org/officeDocument/2006/relationships/image" Target="../media/image109.png"/><Relationship Id="rId5" Type="http://schemas.openxmlformats.org/officeDocument/2006/relationships/tags" Target="../tags/tag127.xml"/><Relationship Id="rId10" Type="http://schemas.openxmlformats.org/officeDocument/2006/relationships/image" Target="../media/image108.png"/><Relationship Id="rId4" Type="http://schemas.openxmlformats.org/officeDocument/2006/relationships/tags" Target="../tags/tag126.xml"/><Relationship Id="rId9" Type="http://schemas.openxmlformats.org/officeDocument/2006/relationships/image" Target="../media/image106.png"/></Relationships>
</file>

<file path=ppt/slides/_rels/slide29.xml.rels><?xml version="1.0" encoding="UTF-8" standalone="yes"?>
<Relationships xmlns="http://schemas.openxmlformats.org/package/2006/relationships"><Relationship Id="rId8" Type="http://schemas.openxmlformats.org/officeDocument/2006/relationships/tags" Target="../tags/tag135.xml"/><Relationship Id="rId13" Type="http://schemas.openxmlformats.org/officeDocument/2006/relationships/image" Target="../media/image111.png"/><Relationship Id="rId18" Type="http://schemas.openxmlformats.org/officeDocument/2006/relationships/image" Target="../media/image78.png"/><Relationship Id="rId3" Type="http://schemas.openxmlformats.org/officeDocument/2006/relationships/tags" Target="../tags/tag130.xml"/><Relationship Id="rId21" Type="http://schemas.openxmlformats.org/officeDocument/2006/relationships/image" Target="../media/image13.png"/><Relationship Id="rId7" Type="http://schemas.openxmlformats.org/officeDocument/2006/relationships/tags" Target="../tags/tag134.xml"/><Relationship Id="rId12" Type="http://schemas.openxmlformats.org/officeDocument/2006/relationships/slideLayout" Target="../slideLayouts/slideLayout6.xml"/><Relationship Id="rId17" Type="http://schemas.openxmlformats.org/officeDocument/2006/relationships/image" Target="../media/image77.png"/><Relationship Id="rId2" Type="http://schemas.openxmlformats.org/officeDocument/2006/relationships/tags" Target="../tags/tag129.xml"/><Relationship Id="rId16" Type="http://schemas.openxmlformats.org/officeDocument/2006/relationships/image" Target="../media/image114.png"/><Relationship Id="rId20" Type="http://schemas.openxmlformats.org/officeDocument/2006/relationships/image" Target="../media/image115.png"/><Relationship Id="rId1" Type="http://schemas.openxmlformats.org/officeDocument/2006/relationships/tags" Target="../tags/tag128.xml"/><Relationship Id="rId6" Type="http://schemas.openxmlformats.org/officeDocument/2006/relationships/tags" Target="../tags/tag133.xml"/><Relationship Id="rId11" Type="http://schemas.openxmlformats.org/officeDocument/2006/relationships/tags" Target="../tags/tag138.xml"/><Relationship Id="rId5" Type="http://schemas.openxmlformats.org/officeDocument/2006/relationships/tags" Target="../tags/tag132.xml"/><Relationship Id="rId15" Type="http://schemas.openxmlformats.org/officeDocument/2006/relationships/image" Target="../media/image113.png"/><Relationship Id="rId10" Type="http://schemas.openxmlformats.org/officeDocument/2006/relationships/tags" Target="../tags/tag137.xml"/><Relationship Id="rId19" Type="http://schemas.openxmlformats.org/officeDocument/2006/relationships/image" Target="../media/image108.png"/><Relationship Id="rId4" Type="http://schemas.openxmlformats.org/officeDocument/2006/relationships/tags" Target="../tags/tag131.xml"/><Relationship Id="rId9" Type="http://schemas.openxmlformats.org/officeDocument/2006/relationships/tags" Target="../tags/tag136.xml"/><Relationship Id="rId14" Type="http://schemas.openxmlformats.org/officeDocument/2006/relationships/image" Target="../media/image112.png"/><Relationship Id="rId22" Type="http://schemas.openxmlformats.org/officeDocument/2006/relationships/image" Target="../media/image67.jpe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6.xml"/><Relationship Id="rId13" Type="http://schemas.openxmlformats.org/officeDocument/2006/relationships/image" Target="../media/image5.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4.png"/><Relationship Id="rId2" Type="http://schemas.openxmlformats.org/officeDocument/2006/relationships/tags" Target="../tags/tag2.xml"/><Relationship Id="rId16" Type="http://schemas.openxmlformats.org/officeDocument/2006/relationships/image" Target="../media/image8.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3.png"/><Relationship Id="rId5" Type="http://schemas.openxmlformats.org/officeDocument/2006/relationships/tags" Target="../tags/tag5.xml"/><Relationship Id="rId15" Type="http://schemas.openxmlformats.org/officeDocument/2006/relationships/image" Target="../media/image7.png"/><Relationship Id="rId10" Type="http://schemas.openxmlformats.org/officeDocument/2006/relationships/image" Target="../media/image2.png"/><Relationship Id="rId4" Type="http://schemas.openxmlformats.org/officeDocument/2006/relationships/tags" Target="../tags/tag4.xml"/><Relationship Id="rId9" Type="http://schemas.openxmlformats.org/officeDocument/2006/relationships/image" Target="../media/image1.png"/><Relationship Id="rId1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20.png"/><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image" Target="../media/image118.png"/><Relationship Id="rId5" Type="http://schemas.openxmlformats.org/officeDocument/2006/relationships/image" Target="../media/image116.png"/><Relationship Id="rId4" Type="http://schemas.openxmlformats.org/officeDocument/2006/relationships/image" Target="../media/image117.png"/></Relationships>
</file>

<file path=ppt/slides/_rels/slide31.xml.rels><?xml version="1.0" encoding="UTF-8" standalone="yes"?>
<Relationships xmlns="http://schemas.openxmlformats.org/package/2006/relationships"><Relationship Id="rId8" Type="http://schemas.openxmlformats.org/officeDocument/2006/relationships/tags" Target="../tags/tag148.xml"/><Relationship Id="rId13" Type="http://schemas.openxmlformats.org/officeDocument/2006/relationships/image" Target="../media/image13.png"/><Relationship Id="rId3" Type="http://schemas.openxmlformats.org/officeDocument/2006/relationships/tags" Target="../tags/tag143.xml"/><Relationship Id="rId7" Type="http://schemas.openxmlformats.org/officeDocument/2006/relationships/tags" Target="../tags/tag147.xml"/><Relationship Id="rId12" Type="http://schemas.openxmlformats.org/officeDocument/2006/relationships/image" Target="../media/image112.png"/><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tags" Target="../tags/tag146.xml"/><Relationship Id="rId11" Type="http://schemas.openxmlformats.org/officeDocument/2006/relationships/image" Target="../media/image121.png"/><Relationship Id="rId5" Type="http://schemas.openxmlformats.org/officeDocument/2006/relationships/tags" Target="../tags/tag145.xml"/><Relationship Id="rId10" Type="http://schemas.openxmlformats.org/officeDocument/2006/relationships/image" Target="../media/image119.png"/><Relationship Id="rId4" Type="http://schemas.openxmlformats.org/officeDocument/2006/relationships/tags" Target="../tags/tag144.xml"/><Relationship Id="rId9" Type="http://schemas.openxmlformats.org/officeDocument/2006/relationships/slideLayout" Target="../slideLayouts/slideLayout6.xml"/><Relationship Id="rId14" Type="http://schemas.openxmlformats.org/officeDocument/2006/relationships/image" Target="../media/image122.png"/></Relationships>
</file>

<file path=ppt/slides/_rels/slide32.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tags" Target="../tags/tag151.xml"/><Relationship Id="rId7" Type="http://schemas.openxmlformats.org/officeDocument/2006/relationships/image" Target="../media/image123.png"/><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image" Target="../media/image124.png"/><Relationship Id="rId11" Type="http://schemas.openxmlformats.org/officeDocument/2006/relationships/image" Target="../media/image129.png"/><Relationship Id="rId5" Type="http://schemas.openxmlformats.org/officeDocument/2006/relationships/slideLayout" Target="../slideLayouts/slideLayout6.xml"/><Relationship Id="rId10" Type="http://schemas.openxmlformats.org/officeDocument/2006/relationships/image" Target="../media/image127.png"/><Relationship Id="rId4" Type="http://schemas.openxmlformats.org/officeDocument/2006/relationships/tags" Target="../tags/tag152.xml"/><Relationship Id="rId9" Type="http://schemas.openxmlformats.org/officeDocument/2006/relationships/image" Target="../media/image126.png"/></Relationships>
</file>

<file path=ppt/slides/_rels/slide33.xml.rels><?xml version="1.0" encoding="UTF-8" standalone="yes"?>
<Relationships xmlns="http://schemas.openxmlformats.org/package/2006/relationships"><Relationship Id="rId8" Type="http://schemas.openxmlformats.org/officeDocument/2006/relationships/slideLayout" Target="../slideLayouts/slideLayout6.xml"/><Relationship Id="rId13" Type="http://schemas.openxmlformats.org/officeDocument/2006/relationships/image" Target="../media/image133.png"/><Relationship Id="rId3" Type="http://schemas.openxmlformats.org/officeDocument/2006/relationships/tags" Target="../tags/tag155.xml"/><Relationship Id="rId7" Type="http://schemas.openxmlformats.org/officeDocument/2006/relationships/tags" Target="../tags/tag159.xml"/><Relationship Id="rId12" Type="http://schemas.openxmlformats.org/officeDocument/2006/relationships/image" Target="../media/image132.png"/><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tags" Target="../tags/tag158.xml"/><Relationship Id="rId11" Type="http://schemas.openxmlformats.org/officeDocument/2006/relationships/image" Target="../media/image131.png"/><Relationship Id="rId5" Type="http://schemas.openxmlformats.org/officeDocument/2006/relationships/tags" Target="../tags/tag157.xml"/><Relationship Id="rId10" Type="http://schemas.openxmlformats.org/officeDocument/2006/relationships/image" Target="../media/image130.png"/><Relationship Id="rId4" Type="http://schemas.openxmlformats.org/officeDocument/2006/relationships/tags" Target="../tags/tag156.xml"/><Relationship Id="rId9" Type="http://schemas.openxmlformats.org/officeDocument/2006/relationships/image" Target="../media/image128.png"/></Relationships>
</file>

<file path=ppt/slides/_rels/slide34.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tags" Target="../tags/tag162.xml"/><Relationship Id="rId7" Type="http://schemas.openxmlformats.org/officeDocument/2006/relationships/slideLayout" Target="../slideLayouts/slideLayout6.xml"/><Relationship Id="rId12" Type="http://schemas.openxmlformats.org/officeDocument/2006/relationships/image" Target="../media/image31.png"/><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tags" Target="../tags/tag165.xml"/><Relationship Id="rId11" Type="http://schemas.openxmlformats.org/officeDocument/2006/relationships/image" Target="../media/image135.png"/><Relationship Id="rId5" Type="http://schemas.openxmlformats.org/officeDocument/2006/relationships/tags" Target="../tags/tag164.xml"/><Relationship Id="rId10" Type="http://schemas.openxmlformats.org/officeDocument/2006/relationships/image" Target="../media/image131.png"/><Relationship Id="rId4" Type="http://schemas.openxmlformats.org/officeDocument/2006/relationships/tags" Target="../tags/tag163.xml"/><Relationship Id="rId9" Type="http://schemas.openxmlformats.org/officeDocument/2006/relationships/image" Target="../media/image128.png"/></Relationships>
</file>

<file path=ppt/slides/_rels/slide35.xml.rels><?xml version="1.0" encoding="UTF-8" standalone="yes"?>
<Relationships xmlns="http://schemas.openxmlformats.org/package/2006/relationships"><Relationship Id="rId8" Type="http://schemas.openxmlformats.org/officeDocument/2006/relationships/image" Target="../media/image136.png"/><Relationship Id="rId13" Type="http://schemas.openxmlformats.org/officeDocument/2006/relationships/image" Target="../media/image139.png"/><Relationship Id="rId3" Type="http://schemas.openxmlformats.org/officeDocument/2006/relationships/tags" Target="../tags/tag168.xml"/><Relationship Id="rId7" Type="http://schemas.openxmlformats.org/officeDocument/2006/relationships/slideLayout" Target="../slideLayouts/slideLayout6.xml"/><Relationship Id="rId12" Type="http://schemas.openxmlformats.org/officeDocument/2006/relationships/image" Target="../media/image78.png"/><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tags" Target="../tags/tag171.xml"/><Relationship Id="rId11" Type="http://schemas.openxmlformats.org/officeDocument/2006/relationships/image" Target="../media/image77.png"/><Relationship Id="rId5" Type="http://schemas.openxmlformats.org/officeDocument/2006/relationships/tags" Target="../tags/tag170.xml"/><Relationship Id="rId10" Type="http://schemas.openxmlformats.org/officeDocument/2006/relationships/image" Target="../media/image138.png"/><Relationship Id="rId4" Type="http://schemas.openxmlformats.org/officeDocument/2006/relationships/tags" Target="../tags/tag169.xml"/><Relationship Id="rId9" Type="http://schemas.openxmlformats.org/officeDocument/2006/relationships/image" Target="../media/image137.png"/></Relationships>
</file>

<file path=ppt/slides/_rels/slide36.xml.rels><?xml version="1.0" encoding="UTF-8" standalone="yes"?>
<Relationships xmlns="http://schemas.openxmlformats.org/package/2006/relationships"><Relationship Id="rId8" Type="http://schemas.openxmlformats.org/officeDocument/2006/relationships/slideLayout" Target="../slideLayouts/slideLayout6.xml"/><Relationship Id="rId13" Type="http://schemas.openxmlformats.org/officeDocument/2006/relationships/image" Target="../media/image143.png"/><Relationship Id="rId3" Type="http://schemas.openxmlformats.org/officeDocument/2006/relationships/tags" Target="../tags/tag174.xml"/><Relationship Id="rId7" Type="http://schemas.openxmlformats.org/officeDocument/2006/relationships/tags" Target="../tags/tag178.xml"/><Relationship Id="rId12" Type="http://schemas.openxmlformats.org/officeDocument/2006/relationships/image" Target="../media/image142.png"/><Relationship Id="rId2" Type="http://schemas.openxmlformats.org/officeDocument/2006/relationships/tags" Target="../tags/tag173.xml"/><Relationship Id="rId16" Type="http://schemas.openxmlformats.org/officeDocument/2006/relationships/image" Target="../media/image146.png"/><Relationship Id="rId1" Type="http://schemas.openxmlformats.org/officeDocument/2006/relationships/tags" Target="../tags/tag172.xml"/><Relationship Id="rId6" Type="http://schemas.openxmlformats.org/officeDocument/2006/relationships/tags" Target="../tags/tag177.xml"/><Relationship Id="rId11" Type="http://schemas.openxmlformats.org/officeDocument/2006/relationships/image" Target="../media/image1220.png"/><Relationship Id="rId5" Type="http://schemas.openxmlformats.org/officeDocument/2006/relationships/tags" Target="../tags/tag176.xml"/><Relationship Id="rId15" Type="http://schemas.openxmlformats.org/officeDocument/2006/relationships/image" Target="../media/image145.png"/><Relationship Id="rId10" Type="http://schemas.openxmlformats.org/officeDocument/2006/relationships/image" Target="../media/image141.png"/><Relationship Id="rId4" Type="http://schemas.openxmlformats.org/officeDocument/2006/relationships/tags" Target="../tags/tag175.xml"/><Relationship Id="rId9" Type="http://schemas.openxmlformats.org/officeDocument/2006/relationships/image" Target="../media/image140.png"/><Relationship Id="rId14" Type="http://schemas.openxmlformats.org/officeDocument/2006/relationships/image" Target="../media/image144.png"/></Relationships>
</file>

<file path=ppt/slides/_rels/slide37.xml.rels><?xml version="1.0" encoding="UTF-8" standalone="yes"?>
<Relationships xmlns="http://schemas.openxmlformats.org/package/2006/relationships"><Relationship Id="rId8" Type="http://schemas.openxmlformats.org/officeDocument/2006/relationships/tags" Target="../tags/tag186.xml"/><Relationship Id="rId13" Type="http://schemas.openxmlformats.org/officeDocument/2006/relationships/image" Target="../media/image149.png"/><Relationship Id="rId18" Type="http://schemas.openxmlformats.org/officeDocument/2006/relationships/image" Target="../media/image154.png"/><Relationship Id="rId3" Type="http://schemas.openxmlformats.org/officeDocument/2006/relationships/tags" Target="../tags/tag181.xml"/><Relationship Id="rId7" Type="http://schemas.openxmlformats.org/officeDocument/2006/relationships/tags" Target="../tags/tag185.xml"/><Relationship Id="rId12" Type="http://schemas.openxmlformats.org/officeDocument/2006/relationships/image" Target="../media/image148.png"/><Relationship Id="rId17" Type="http://schemas.openxmlformats.org/officeDocument/2006/relationships/image" Target="../media/image153.png"/><Relationship Id="rId2" Type="http://schemas.openxmlformats.org/officeDocument/2006/relationships/tags" Target="../tags/tag180.xml"/><Relationship Id="rId16" Type="http://schemas.openxmlformats.org/officeDocument/2006/relationships/image" Target="../media/image152.png"/><Relationship Id="rId1" Type="http://schemas.openxmlformats.org/officeDocument/2006/relationships/tags" Target="../tags/tag179.xml"/><Relationship Id="rId6" Type="http://schemas.openxmlformats.org/officeDocument/2006/relationships/tags" Target="../tags/tag184.xml"/><Relationship Id="rId11" Type="http://schemas.openxmlformats.org/officeDocument/2006/relationships/image" Target="../media/image147.png"/><Relationship Id="rId5" Type="http://schemas.openxmlformats.org/officeDocument/2006/relationships/tags" Target="../tags/tag183.xml"/><Relationship Id="rId15" Type="http://schemas.openxmlformats.org/officeDocument/2006/relationships/image" Target="../media/image151.png"/><Relationship Id="rId10" Type="http://schemas.openxmlformats.org/officeDocument/2006/relationships/slideLayout" Target="../slideLayouts/slideLayout6.xml"/><Relationship Id="rId19" Type="http://schemas.openxmlformats.org/officeDocument/2006/relationships/image" Target="../media/image155.png"/><Relationship Id="rId4" Type="http://schemas.openxmlformats.org/officeDocument/2006/relationships/tags" Target="../tags/tag182.xml"/><Relationship Id="rId9" Type="http://schemas.openxmlformats.org/officeDocument/2006/relationships/tags" Target="../tags/tag187.xml"/><Relationship Id="rId14" Type="http://schemas.openxmlformats.org/officeDocument/2006/relationships/image" Target="../media/image150.png"/></Relationships>
</file>

<file path=ppt/slides/_rels/slide38.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90.xml"/><Relationship Id="rId7" Type="http://schemas.openxmlformats.org/officeDocument/2006/relationships/tags" Target="../tags/tag194.xml"/><Relationship Id="rId12" Type="http://schemas.openxmlformats.org/officeDocument/2006/relationships/image" Target="../media/image159.png"/><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tags" Target="../tags/tag193.xml"/><Relationship Id="rId11" Type="http://schemas.openxmlformats.org/officeDocument/2006/relationships/image" Target="../media/image158.png"/><Relationship Id="rId5" Type="http://schemas.openxmlformats.org/officeDocument/2006/relationships/tags" Target="../tags/tag192.xml"/><Relationship Id="rId10" Type="http://schemas.openxmlformats.org/officeDocument/2006/relationships/image" Target="../media/image157.png"/><Relationship Id="rId4" Type="http://schemas.openxmlformats.org/officeDocument/2006/relationships/tags" Target="../tags/tag191.xml"/><Relationship Id="rId9" Type="http://schemas.openxmlformats.org/officeDocument/2006/relationships/image" Target="../media/image156.png"/></Relationships>
</file>

<file path=ppt/slides/_rels/slide39.xml.rels><?xml version="1.0" encoding="UTF-8" standalone="yes"?>
<Relationships xmlns="http://schemas.openxmlformats.org/package/2006/relationships"><Relationship Id="rId8" Type="http://schemas.openxmlformats.org/officeDocument/2006/relationships/tags" Target="../tags/tag202.xml"/><Relationship Id="rId13" Type="http://schemas.openxmlformats.org/officeDocument/2006/relationships/image" Target="../media/image162.png"/><Relationship Id="rId18" Type="http://schemas.openxmlformats.org/officeDocument/2006/relationships/image" Target="../media/image167.png"/><Relationship Id="rId3" Type="http://schemas.openxmlformats.org/officeDocument/2006/relationships/tags" Target="../tags/tag197.xml"/><Relationship Id="rId7" Type="http://schemas.openxmlformats.org/officeDocument/2006/relationships/tags" Target="../tags/tag201.xml"/><Relationship Id="rId12" Type="http://schemas.openxmlformats.org/officeDocument/2006/relationships/image" Target="../media/image161.png"/><Relationship Id="rId17" Type="http://schemas.openxmlformats.org/officeDocument/2006/relationships/image" Target="../media/image166.png"/><Relationship Id="rId2" Type="http://schemas.openxmlformats.org/officeDocument/2006/relationships/tags" Target="../tags/tag196.xml"/><Relationship Id="rId16" Type="http://schemas.openxmlformats.org/officeDocument/2006/relationships/image" Target="../media/image165.png"/><Relationship Id="rId1" Type="http://schemas.openxmlformats.org/officeDocument/2006/relationships/tags" Target="../tags/tag195.xml"/><Relationship Id="rId6" Type="http://schemas.openxmlformats.org/officeDocument/2006/relationships/tags" Target="../tags/tag200.xml"/><Relationship Id="rId11" Type="http://schemas.openxmlformats.org/officeDocument/2006/relationships/image" Target="../media/image160.png"/><Relationship Id="rId5" Type="http://schemas.openxmlformats.org/officeDocument/2006/relationships/tags" Target="../tags/tag199.xml"/><Relationship Id="rId15" Type="http://schemas.openxmlformats.org/officeDocument/2006/relationships/image" Target="../media/image164.png"/><Relationship Id="rId10" Type="http://schemas.openxmlformats.org/officeDocument/2006/relationships/notesSlide" Target="../notesSlides/notesSlide15.xml"/><Relationship Id="rId19" Type="http://schemas.openxmlformats.org/officeDocument/2006/relationships/image" Target="../media/image1501.png"/><Relationship Id="rId4" Type="http://schemas.openxmlformats.org/officeDocument/2006/relationships/tags" Target="../tags/tag198.xml"/><Relationship Id="rId9" Type="http://schemas.openxmlformats.org/officeDocument/2006/relationships/slideLayout" Target="../slideLayouts/slideLayout6.xml"/><Relationship Id="rId14" Type="http://schemas.openxmlformats.org/officeDocument/2006/relationships/image" Target="../media/image163.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0.xml"/><Relationship Id="rId7" Type="http://schemas.openxmlformats.org/officeDocument/2006/relationships/image" Target="../media/image811.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71.png"/><Relationship Id="rId5" Type="http://schemas.openxmlformats.org/officeDocument/2006/relationships/notesSlide" Target="../notesSlides/notesSlide2.xml"/><Relationship Id="rId4"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slideLayout" Target="../slideLayouts/slideLayout6.xml"/><Relationship Id="rId1" Type="http://schemas.openxmlformats.org/officeDocument/2006/relationships/tags" Target="../tags/tag203.xml"/><Relationship Id="rId5" Type="http://schemas.openxmlformats.org/officeDocument/2006/relationships/image" Target="../media/image1680.png"/><Relationship Id="rId4" Type="http://schemas.openxmlformats.org/officeDocument/2006/relationships/image" Target="../media/image169.jpeg"/></Relationships>
</file>

<file path=ppt/slides/_rels/slide43.xml.rels><?xml version="1.0" encoding="UTF-8" standalone="yes"?>
<Relationships xmlns="http://schemas.openxmlformats.org/package/2006/relationships"><Relationship Id="rId8" Type="http://schemas.openxmlformats.org/officeDocument/2006/relationships/image" Target="../media/image172.png"/><Relationship Id="rId3" Type="http://schemas.openxmlformats.org/officeDocument/2006/relationships/tags" Target="../tags/tag206.xml"/><Relationship Id="rId7" Type="http://schemas.openxmlformats.org/officeDocument/2006/relationships/image" Target="../media/image171.png"/><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image" Target="../media/image170.png"/><Relationship Id="rId5" Type="http://schemas.openxmlformats.org/officeDocument/2006/relationships/image" Target="../media/image1500.png"/><Relationship Id="rId4"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slideLayout" Target="../slideLayouts/slideLayout6.xml"/><Relationship Id="rId1" Type="http://schemas.openxmlformats.org/officeDocument/2006/relationships/tags" Target="../tags/tag207.xml"/></Relationships>
</file>

<file path=ppt/slides/_rels/slide45.xml.rels><?xml version="1.0" encoding="UTF-8" standalone="yes"?>
<Relationships xmlns="http://schemas.openxmlformats.org/package/2006/relationships"><Relationship Id="rId8" Type="http://schemas.openxmlformats.org/officeDocument/2006/relationships/image" Target="../media/image174.png"/><Relationship Id="rId13" Type="http://schemas.openxmlformats.org/officeDocument/2006/relationships/image" Target="../media/image179.png"/><Relationship Id="rId3" Type="http://schemas.openxmlformats.org/officeDocument/2006/relationships/tags" Target="../tags/tag210.xml"/><Relationship Id="rId7" Type="http://schemas.openxmlformats.org/officeDocument/2006/relationships/notesSlide" Target="../notesSlides/notesSlide17.xml"/><Relationship Id="rId12" Type="http://schemas.openxmlformats.org/officeDocument/2006/relationships/image" Target="../media/image178.png"/><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slideLayout" Target="../slideLayouts/slideLayout6.xml"/><Relationship Id="rId11" Type="http://schemas.openxmlformats.org/officeDocument/2006/relationships/image" Target="../media/image177.png"/><Relationship Id="rId5" Type="http://schemas.openxmlformats.org/officeDocument/2006/relationships/tags" Target="../tags/tag212.xml"/><Relationship Id="rId10" Type="http://schemas.openxmlformats.org/officeDocument/2006/relationships/image" Target="../media/image176.png"/><Relationship Id="rId4" Type="http://schemas.openxmlformats.org/officeDocument/2006/relationships/tags" Target="../tags/tag211.xml"/><Relationship Id="rId9" Type="http://schemas.openxmlformats.org/officeDocument/2006/relationships/image" Target="../media/image175.png"/></Relationships>
</file>

<file path=ppt/slides/_rels/slide46.xml.rels><?xml version="1.0" encoding="UTF-8" standalone="yes"?>
<Relationships xmlns="http://schemas.openxmlformats.org/package/2006/relationships"><Relationship Id="rId3" Type="http://schemas.openxmlformats.org/officeDocument/2006/relationships/tags" Target="../tags/tag215.xml"/><Relationship Id="rId7" Type="http://schemas.openxmlformats.org/officeDocument/2006/relationships/image" Target="../media/image178.png"/><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image" Target="../media/image181.png"/><Relationship Id="rId5" Type="http://schemas.openxmlformats.org/officeDocument/2006/relationships/image" Target="../media/image180.png"/><Relationship Id="rId4"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8" Type="http://schemas.openxmlformats.org/officeDocument/2006/relationships/image" Target="../media/image182.png"/><Relationship Id="rId13" Type="http://schemas.openxmlformats.org/officeDocument/2006/relationships/image" Target="../media/image185.png"/><Relationship Id="rId3" Type="http://schemas.openxmlformats.org/officeDocument/2006/relationships/tags" Target="../tags/tag218.xml"/><Relationship Id="rId7" Type="http://schemas.openxmlformats.org/officeDocument/2006/relationships/slideLayout" Target="../slideLayouts/slideLayout6.xml"/><Relationship Id="rId12" Type="http://schemas.openxmlformats.org/officeDocument/2006/relationships/image" Target="../media/image184.png"/><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tags" Target="../tags/tag221.xml"/><Relationship Id="rId11" Type="http://schemas.openxmlformats.org/officeDocument/2006/relationships/image" Target="../media/image183.png"/><Relationship Id="rId5" Type="http://schemas.openxmlformats.org/officeDocument/2006/relationships/tags" Target="../tags/tag220.xml"/><Relationship Id="rId15" Type="http://schemas.openxmlformats.org/officeDocument/2006/relationships/image" Target="../media/image187.png"/><Relationship Id="rId10" Type="http://schemas.openxmlformats.org/officeDocument/2006/relationships/image" Target="../media/image1660.png"/><Relationship Id="rId4" Type="http://schemas.openxmlformats.org/officeDocument/2006/relationships/tags" Target="../tags/tag219.xml"/><Relationship Id="rId14" Type="http://schemas.openxmlformats.org/officeDocument/2006/relationships/image" Target="../media/image186.png"/></Relationships>
</file>

<file path=ppt/slides/_rels/slide48.xml.rels><?xml version="1.0" encoding="UTF-8" standalone="yes"?>
<Relationships xmlns="http://schemas.openxmlformats.org/package/2006/relationships"><Relationship Id="rId3" Type="http://schemas.openxmlformats.org/officeDocument/2006/relationships/image" Target="../media/image189.emf"/><Relationship Id="rId2" Type="http://schemas.openxmlformats.org/officeDocument/2006/relationships/image" Target="../media/image188.emf"/><Relationship Id="rId1" Type="http://schemas.openxmlformats.org/officeDocument/2006/relationships/slideLayout" Target="../slideLayouts/slideLayout6.xml"/><Relationship Id="rId5" Type="http://schemas.openxmlformats.org/officeDocument/2006/relationships/image" Target="../media/image191.emf"/><Relationship Id="rId4" Type="http://schemas.openxmlformats.org/officeDocument/2006/relationships/image" Target="../media/image190.emf"/></Relationships>
</file>

<file path=ppt/slides/_rels/slide49.xml.rels><?xml version="1.0" encoding="UTF-8" standalone="yes"?>
<Relationships xmlns="http://schemas.openxmlformats.org/package/2006/relationships"><Relationship Id="rId8" Type="http://schemas.openxmlformats.org/officeDocument/2006/relationships/image" Target="../media/image194.png"/><Relationship Id="rId3" Type="http://schemas.openxmlformats.org/officeDocument/2006/relationships/tags" Target="../tags/tag224.xml"/><Relationship Id="rId7" Type="http://schemas.openxmlformats.org/officeDocument/2006/relationships/image" Target="../media/image193.png"/><Relationship Id="rId2" Type="http://schemas.openxmlformats.org/officeDocument/2006/relationships/tags" Target="../tags/tag223.xml"/><Relationship Id="rId1" Type="http://schemas.openxmlformats.org/officeDocument/2006/relationships/tags" Target="../tags/tag222.xml"/><Relationship Id="rId6" Type="http://schemas.openxmlformats.org/officeDocument/2006/relationships/image" Target="../media/image192.png"/><Relationship Id="rId11" Type="http://schemas.openxmlformats.org/officeDocument/2006/relationships/image" Target="../media/image197.jpeg"/><Relationship Id="rId5" Type="http://schemas.openxmlformats.org/officeDocument/2006/relationships/slideLayout" Target="../slideLayouts/slideLayout6.xml"/><Relationship Id="rId10" Type="http://schemas.openxmlformats.org/officeDocument/2006/relationships/image" Target="../media/image196.jpeg"/><Relationship Id="rId4" Type="http://schemas.openxmlformats.org/officeDocument/2006/relationships/tags" Target="../tags/tag225.xml"/><Relationship Id="rId9" Type="http://schemas.openxmlformats.org/officeDocument/2006/relationships/image" Target="../media/image195.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3.xml"/><Relationship Id="rId7" Type="http://schemas.openxmlformats.org/officeDocument/2006/relationships/image" Target="../media/image11.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0.png"/><Relationship Id="rId5" Type="http://schemas.openxmlformats.org/officeDocument/2006/relationships/notesSlide" Target="../notesSlides/notesSlide3.xml"/><Relationship Id="rId4"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8" Type="http://schemas.openxmlformats.org/officeDocument/2006/relationships/image" Target="../media/image199.png"/><Relationship Id="rId3" Type="http://schemas.openxmlformats.org/officeDocument/2006/relationships/tags" Target="../tags/tag228.xml"/><Relationship Id="rId7" Type="http://schemas.openxmlformats.org/officeDocument/2006/relationships/image" Target="../media/image198.png"/><Relationship Id="rId2" Type="http://schemas.openxmlformats.org/officeDocument/2006/relationships/tags" Target="../tags/tag227.xml"/><Relationship Id="rId1" Type="http://schemas.openxmlformats.org/officeDocument/2006/relationships/tags" Target="../tags/tag226.xml"/><Relationship Id="rId6" Type="http://schemas.openxmlformats.org/officeDocument/2006/relationships/notesSlide" Target="../notesSlides/notesSlide18.xml"/><Relationship Id="rId5" Type="http://schemas.openxmlformats.org/officeDocument/2006/relationships/slideLayout" Target="../slideLayouts/slideLayout6.xml"/><Relationship Id="rId10" Type="http://schemas.openxmlformats.org/officeDocument/2006/relationships/image" Target="../media/image201.png"/><Relationship Id="rId4" Type="http://schemas.openxmlformats.org/officeDocument/2006/relationships/tags" Target="../tags/tag229.xml"/><Relationship Id="rId9" Type="http://schemas.openxmlformats.org/officeDocument/2006/relationships/image" Target="../media/image200.png"/></Relationships>
</file>

<file path=ppt/slides/_rels/slide51.xml.rels><?xml version="1.0" encoding="UTF-8" standalone="yes"?>
<Relationships xmlns="http://schemas.openxmlformats.org/package/2006/relationships"><Relationship Id="rId8" Type="http://schemas.openxmlformats.org/officeDocument/2006/relationships/tags" Target="../tags/tag237.xml"/><Relationship Id="rId13" Type="http://schemas.openxmlformats.org/officeDocument/2006/relationships/image" Target="../media/image203.png"/><Relationship Id="rId18" Type="http://schemas.openxmlformats.org/officeDocument/2006/relationships/image" Target="../media/image208.png"/><Relationship Id="rId3" Type="http://schemas.openxmlformats.org/officeDocument/2006/relationships/tags" Target="../tags/tag232.xml"/><Relationship Id="rId7" Type="http://schemas.openxmlformats.org/officeDocument/2006/relationships/tags" Target="../tags/tag236.xml"/><Relationship Id="rId12" Type="http://schemas.openxmlformats.org/officeDocument/2006/relationships/image" Target="../media/image202.png"/><Relationship Id="rId17" Type="http://schemas.openxmlformats.org/officeDocument/2006/relationships/image" Target="../media/image207.png"/><Relationship Id="rId2" Type="http://schemas.openxmlformats.org/officeDocument/2006/relationships/tags" Target="../tags/tag231.xml"/><Relationship Id="rId16" Type="http://schemas.openxmlformats.org/officeDocument/2006/relationships/image" Target="../media/image206.png"/><Relationship Id="rId20" Type="http://schemas.openxmlformats.org/officeDocument/2006/relationships/image" Target="../media/image210.png"/><Relationship Id="rId1" Type="http://schemas.openxmlformats.org/officeDocument/2006/relationships/tags" Target="../tags/tag230.xml"/><Relationship Id="rId6" Type="http://schemas.openxmlformats.org/officeDocument/2006/relationships/tags" Target="../tags/tag235.xml"/><Relationship Id="rId11" Type="http://schemas.openxmlformats.org/officeDocument/2006/relationships/slideLayout" Target="../slideLayouts/slideLayout6.xml"/><Relationship Id="rId5" Type="http://schemas.openxmlformats.org/officeDocument/2006/relationships/tags" Target="../tags/tag234.xml"/><Relationship Id="rId15" Type="http://schemas.openxmlformats.org/officeDocument/2006/relationships/image" Target="../media/image205.png"/><Relationship Id="rId10" Type="http://schemas.openxmlformats.org/officeDocument/2006/relationships/tags" Target="../tags/tag239.xml"/><Relationship Id="rId19" Type="http://schemas.openxmlformats.org/officeDocument/2006/relationships/image" Target="../media/image209.png"/><Relationship Id="rId4" Type="http://schemas.openxmlformats.org/officeDocument/2006/relationships/tags" Target="../tags/tag233.xml"/><Relationship Id="rId9" Type="http://schemas.openxmlformats.org/officeDocument/2006/relationships/tags" Target="../tags/tag238.xml"/><Relationship Id="rId14" Type="http://schemas.openxmlformats.org/officeDocument/2006/relationships/image" Target="../media/image204.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41.xml"/><Relationship Id="rId1" Type="http://schemas.openxmlformats.org/officeDocument/2006/relationships/tags" Target="../tags/tag240.xml"/><Relationship Id="rId5" Type="http://schemas.openxmlformats.org/officeDocument/2006/relationships/image" Target="../media/image212.png"/><Relationship Id="rId4" Type="http://schemas.openxmlformats.org/officeDocument/2006/relationships/image" Target="../media/image211.png"/></Relationships>
</file>

<file path=ppt/slides/_rels/slide53.xml.rels><?xml version="1.0" encoding="UTF-8" standalone="yes"?>
<Relationships xmlns="http://schemas.openxmlformats.org/package/2006/relationships"><Relationship Id="rId8" Type="http://schemas.openxmlformats.org/officeDocument/2006/relationships/tags" Target="../tags/tag249.xml"/><Relationship Id="rId13" Type="http://schemas.openxmlformats.org/officeDocument/2006/relationships/image" Target="../media/image215.png"/><Relationship Id="rId18" Type="http://schemas.openxmlformats.org/officeDocument/2006/relationships/image" Target="../media/image78.png"/><Relationship Id="rId3" Type="http://schemas.openxmlformats.org/officeDocument/2006/relationships/tags" Target="../tags/tag244.xml"/><Relationship Id="rId7" Type="http://schemas.openxmlformats.org/officeDocument/2006/relationships/tags" Target="../tags/tag248.xml"/><Relationship Id="rId12" Type="http://schemas.openxmlformats.org/officeDocument/2006/relationships/image" Target="../media/image214.emf"/><Relationship Id="rId17" Type="http://schemas.openxmlformats.org/officeDocument/2006/relationships/image" Target="../media/image219.png"/><Relationship Id="rId2" Type="http://schemas.openxmlformats.org/officeDocument/2006/relationships/tags" Target="../tags/tag243.xml"/><Relationship Id="rId16" Type="http://schemas.openxmlformats.org/officeDocument/2006/relationships/image" Target="../media/image218.png"/><Relationship Id="rId1" Type="http://schemas.openxmlformats.org/officeDocument/2006/relationships/tags" Target="../tags/tag242.xml"/><Relationship Id="rId6" Type="http://schemas.openxmlformats.org/officeDocument/2006/relationships/tags" Target="../tags/tag247.xml"/><Relationship Id="rId11" Type="http://schemas.openxmlformats.org/officeDocument/2006/relationships/image" Target="../media/image213.emf"/><Relationship Id="rId5" Type="http://schemas.openxmlformats.org/officeDocument/2006/relationships/tags" Target="../tags/tag246.xml"/><Relationship Id="rId15" Type="http://schemas.openxmlformats.org/officeDocument/2006/relationships/image" Target="../media/image217.png"/><Relationship Id="rId10" Type="http://schemas.openxmlformats.org/officeDocument/2006/relationships/notesSlide" Target="../notesSlides/notesSlide19.xml"/><Relationship Id="rId4" Type="http://schemas.openxmlformats.org/officeDocument/2006/relationships/tags" Target="../tags/tag245.xml"/><Relationship Id="rId9" Type="http://schemas.openxmlformats.org/officeDocument/2006/relationships/slideLayout" Target="../slideLayouts/slideLayout6.xml"/><Relationship Id="rId14" Type="http://schemas.openxmlformats.org/officeDocument/2006/relationships/image" Target="../media/image216.png"/></Relationships>
</file>

<file path=ppt/slides/_rels/slide54.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slideLayout" Target="../slideLayouts/slideLayout6.xml"/><Relationship Id="rId7" Type="http://schemas.openxmlformats.org/officeDocument/2006/relationships/image" Target="../media/image222.png"/><Relationship Id="rId2" Type="http://schemas.openxmlformats.org/officeDocument/2006/relationships/tags" Target="../tags/tag251.xml"/><Relationship Id="rId1" Type="http://schemas.openxmlformats.org/officeDocument/2006/relationships/tags" Target="../tags/tag250.xml"/><Relationship Id="rId6" Type="http://schemas.openxmlformats.org/officeDocument/2006/relationships/image" Target="../media/image221.emf"/><Relationship Id="rId5" Type="http://schemas.openxmlformats.org/officeDocument/2006/relationships/image" Target="../media/image220.emf"/><Relationship Id="rId4" Type="http://schemas.openxmlformats.org/officeDocument/2006/relationships/notesSlide" Target="../notesSlides/notesSlide20.xml"/></Relationships>
</file>

<file path=ppt/slides/_rels/slide55.xml.rels><?xml version="1.0" encoding="UTF-8" standalone="yes"?>
<Relationships xmlns="http://schemas.openxmlformats.org/package/2006/relationships"><Relationship Id="rId8" Type="http://schemas.openxmlformats.org/officeDocument/2006/relationships/image" Target="../media/image224.png"/><Relationship Id="rId3" Type="http://schemas.openxmlformats.org/officeDocument/2006/relationships/tags" Target="../tags/tag254.xml"/><Relationship Id="rId7" Type="http://schemas.openxmlformats.org/officeDocument/2006/relationships/image" Target="../media/image2030.png"/><Relationship Id="rId2" Type="http://schemas.openxmlformats.org/officeDocument/2006/relationships/tags" Target="../tags/tag253.xml"/><Relationship Id="rId1" Type="http://schemas.openxmlformats.org/officeDocument/2006/relationships/tags" Target="../tags/tag252.xml"/><Relationship Id="rId6" Type="http://schemas.openxmlformats.org/officeDocument/2006/relationships/image" Target="../media/image223.png"/><Relationship Id="rId5" Type="http://schemas.openxmlformats.org/officeDocument/2006/relationships/image" Target="../media/image199.png"/><Relationship Id="rId4"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226.emf"/><Relationship Id="rId2" Type="http://schemas.openxmlformats.org/officeDocument/2006/relationships/image" Target="../media/image225.emf"/><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8" Type="http://schemas.openxmlformats.org/officeDocument/2006/relationships/image" Target="../media/image229.emf"/><Relationship Id="rId3" Type="http://schemas.openxmlformats.org/officeDocument/2006/relationships/tags" Target="../tags/tag257.xml"/><Relationship Id="rId7" Type="http://schemas.openxmlformats.org/officeDocument/2006/relationships/image" Target="../media/image228.png"/><Relationship Id="rId2" Type="http://schemas.openxmlformats.org/officeDocument/2006/relationships/tags" Target="../tags/tag256.xml"/><Relationship Id="rId1" Type="http://schemas.openxmlformats.org/officeDocument/2006/relationships/tags" Target="../tags/tag255.xml"/><Relationship Id="rId6" Type="http://schemas.openxmlformats.org/officeDocument/2006/relationships/image" Target="../media/image227.emf"/><Relationship Id="rId11" Type="http://schemas.openxmlformats.org/officeDocument/2006/relationships/image" Target="../media/image232.png"/><Relationship Id="rId5" Type="http://schemas.openxmlformats.org/officeDocument/2006/relationships/image" Target="../media/image2150.png"/><Relationship Id="rId10" Type="http://schemas.openxmlformats.org/officeDocument/2006/relationships/image" Target="../media/image231.png"/><Relationship Id="rId4" Type="http://schemas.openxmlformats.org/officeDocument/2006/relationships/slideLayout" Target="../slideLayouts/slideLayout6.xml"/><Relationship Id="rId9" Type="http://schemas.openxmlformats.org/officeDocument/2006/relationships/image" Target="../media/image230.emf"/></Relationships>
</file>

<file path=ppt/slides/_rels/slide58.xml.rels><?xml version="1.0" encoding="UTF-8" standalone="yes"?>
<Relationships xmlns="http://schemas.openxmlformats.org/package/2006/relationships"><Relationship Id="rId3" Type="http://schemas.openxmlformats.org/officeDocument/2006/relationships/image" Target="../media/image234.emf"/><Relationship Id="rId2" Type="http://schemas.openxmlformats.org/officeDocument/2006/relationships/image" Target="../media/image233.emf"/><Relationship Id="rId1" Type="http://schemas.openxmlformats.org/officeDocument/2006/relationships/slideLayout" Target="../slideLayouts/slideLayout6.xml"/><Relationship Id="rId6" Type="http://schemas.openxmlformats.org/officeDocument/2006/relationships/image" Target="../media/image237.emf"/><Relationship Id="rId5" Type="http://schemas.openxmlformats.org/officeDocument/2006/relationships/image" Target="../media/image236.emf"/><Relationship Id="rId4" Type="http://schemas.openxmlformats.org/officeDocument/2006/relationships/image" Target="../media/image235.emf"/></Relationships>
</file>

<file path=ppt/slides/_rels/slide59.xml.rels><?xml version="1.0" encoding="UTF-8" standalone="yes"?>
<Relationships xmlns="http://schemas.openxmlformats.org/package/2006/relationships"><Relationship Id="rId3" Type="http://schemas.openxmlformats.org/officeDocument/2006/relationships/image" Target="../media/image239.emf"/><Relationship Id="rId2" Type="http://schemas.openxmlformats.org/officeDocument/2006/relationships/image" Target="../media/image238.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4.gif"/><Relationship Id="rId13" Type="http://schemas.openxmlformats.org/officeDocument/2006/relationships/image" Target="../media/image17.png"/><Relationship Id="rId3" Type="http://schemas.openxmlformats.org/officeDocument/2006/relationships/tags" Target="../tags/tag16.xml"/><Relationship Id="rId7" Type="http://schemas.openxmlformats.org/officeDocument/2006/relationships/image" Target="../media/image14.png"/><Relationship Id="rId12" Type="http://schemas.openxmlformats.org/officeDocument/2006/relationships/image" Target="../media/image910.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3.png"/><Relationship Id="rId11" Type="http://schemas.openxmlformats.org/officeDocument/2006/relationships/image" Target="../media/image810.png"/><Relationship Id="rId5" Type="http://schemas.openxmlformats.org/officeDocument/2006/relationships/notesSlide" Target="../notesSlides/notesSlide4.xml"/><Relationship Id="rId10" Type="http://schemas.openxmlformats.org/officeDocument/2006/relationships/image" Target="../media/image16.png"/><Relationship Id="rId4" Type="http://schemas.openxmlformats.org/officeDocument/2006/relationships/slideLayout" Target="../slideLayouts/slideLayout7.xml"/><Relationship Id="rId9" Type="http://schemas.openxmlformats.org/officeDocument/2006/relationships/image" Target="../media/image15.png"/></Relationships>
</file>

<file path=ppt/slides/_rels/slide60.xml.rels><?xml version="1.0" encoding="UTF-8" standalone="yes"?>
<Relationships xmlns="http://schemas.openxmlformats.org/package/2006/relationships"><Relationship Id="rId8" Type="http://schemas.openxmlformats.org/officeDocument/2006/relationships/image" Target="../media/image240.png"/><Relationship Id="rId13" Type="http://schemas.openxmlformats.org/officeDocument/2006/relationships/image" Target="../media/image187.png"/><Relationship Id="rId3" Type="http://schemas.openxmlformats.org/officeDocument/2006/relationships/tags" Target="../tags/tag260.xml"/><Relationship Id="rId7" Type="http://schemas.openxmlformats.org/officeDocument/2006/relationships/slideLayout" Target="../slideLayouts/slideLayout6.xml"/><Relationship Id="rId12" Type="http://schemas.openxmlformats.org/officeDocument/2006/relationships/image" Target="../media/image186.png"/><Relationship Id="rId2" Type="http://schemas.openxmlformats.org/officeDocument/2006/relationships/tags" Target="../tags/tag259.xml"/><Relationship Id="rId1" Type="http://schemas.openxmlformats.org/officeDocument/2006/relationships/tags" Target="../tags/tag258.xml"/><Relationship Id="rId6" Type="http://schemas.openxmlformats.org/officeDocument/2006/relationships/tags" Target="../tags/tag263.xml"/><Relationship Id="rId11" Type="http://schemas.openxmlformats.org/officeDocument/2006/relationships/image" Target="../media/image242.png"/><Relationship Id="rId5" Type="http://schemas.openxmlformats.org/officeDocument/2006/relationships/tags" Target="../tags/tag262.xml"/><Relationship Id="rId10" Type="http://schemas.openxmlformats.org/officeDocument/2006/relationships/image" Target="../media/image180.png"/><Relationship Id="rId4" Type="http://schemas.openxmlformats.org/officeDocument/2006/relationships/tags" Target="../tags/tag261.xml"/><Relationship Id="rId9" Type="http://schemas.openxmlformats.org/officeDocument/2006/relationships/image" Target="../media/image24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8" Type="http://schemas.openxmlformats.org/officeDocument/2006/relationships/tags" Target="../tags/tag271.xml"/><Relationship Id="rId13" Type="http://schemas.openxmlformats.org/officeDocument/2006/relationships/image" Target="../media/image245.png"/><Relationship Id="rId18" Type="http://schemas.openxmlformats.org/officeDocument/2006/relationships/image" Target="../media/image250.png"/><Relationship Id="rId3" Type="http://schemas.openxmlformats.org/officeDocument/2006/relationships/tags" Target="../tags/tag266.xml"/><Relationship Id="rId7" Type="http://schemas.openxmlformats.org/officeDocument/2006/relationships/tags" Target="../tags/tag270.xml"/><Relationship Id="rId12" Type="http://schemas.openxmlformats.org/officeDocument/2006/relationships/image" Target="../media/image244.png"/><Relationship Id="rId17" Type="http://schemas.openxmlformats.org/officeDocument/2006/relationships/image" Target="../media/image249.png"/><Relationship Id="rId2" Type="http://schemas.openxmlformats.org/officeDocument/2006/relationships/tags" Target="../tags/tag265.xml"/><Relationship Id="rId16" Type="http://schemas.openxmlformats.org/officeDocument/2006/relationships/image" Target="../media/image248.png"/><Relationship Id="rId1" Type="http://schemas.openxmlformats.org/officeDocument/2006/relationships/tags" Target="../tags/tag264.xml"/><Relationship Id="rId6" Type="http://schemas.openxmlformats.org/officeDocument/2006/relationships/tags" Target="../tags/tag269.xml"/><Relationship Id="rId11" Type="http://schemas.openxmlformats.org/officeDocument/2006/relationships/image" Target="../media/image243.png"/><Relationship Id="rId5" Type="http://schemas.openxmlformats.org/officeDocument/2006/relationships/tags" Target="../tags/tag268.xml"/><Relationship Id="rId15" Type="http://schemas.openxmlformats.org/officeDocument/2006/relationships/image" Target="../media/image247.png"/><Relationship Id="rId10" Type="http://schemas.openxmlformats.org/officeDocument/2006/relationships/slideLayout" Target="../slideLayouts/slideLayout6.xml"/><Relationship Id="rId19" Type="http://schemas.openxmlformats.org/officeDocument/2006/relationships/image" Target="../media/image251.png"/><Relationship Id="rId4" Type="http://schemas.openxmlformats.org/officeDocument/2006/relationships/tags" Target="../tags/tag267.xml"/><Relationship Id="rId9" Type="http://schemas.openxmlformats.org/officeDocument/2006/relationships/tags" Target="../tags/tag272.xml"/><Relationship Id="rId14" Type="http://schemas.openxmlformats.org/officeDocument/2006/relationships/image" Target="../media/image246.png"/></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74.xml"/><Relationship Id="rId1" Type="http://schemas.openxmlformats.org/officeDocument/2006/relationships/tags" Target="../tags/tag273.xml"/><Relationship Id="rId6" Type="http://schemas.openxmlformats.org/officeDocument/2006/relationships/image" Target="../media/image253.png"/><Relationship Id="rId5" Type="http://schemas.openxmlformats.org/officeDocument/2006/relationships/image" Target="../media/image252.png"/><Relationship Id="rId4" Type="http://schemas.openxmlformats.org/officeDocument/2006/relationships/image" Target="../media/image2330.png"/></Relationships>
</file>

<file path=ppt/slides/_rels/slide65.xml.rels><?xml version="1.0" encoding="UTF-8" standalone="yes"?>
<Relationships xmlns="http://schemas.openxmlformats.org/package/2006/relationships"><Relationship Id="rId8" Type="http://schemas.openxmlformats.org/officeDocument/2006/relationships/tags" Target="../tags/tag282.xml"/><Relationship Id="rId13" Type="http://schemas.openxmlformats.org/officeDocument/2006/relationships/image" Target="../media/image257.png"/><Relationship Id="rId3" Type="http://schemas.openxmlformats.org/officeDocument/2006/relationships/tags" Target="../tags/tag277.xml"/><Relationship Id="rId7" Type="http://schemas.openxmlformats.org/officeDocument/2006/relationships/tags" Target="../tags/tag281.xml"/><Relationship Id="rId12" Type="http://schemas.openxmlformats.org/officeDocument/2006/relationships/image" Target="../media/image256.png"/><Relationship Id="rId17" Type="http://schemas.openxmlformats.org/officeDocument/2006/relationships/image" Target="../media/image261.png"/><Relationship Id="rId2" Type="http://schemas.openxmlformats.org/officeDocument/2006/relationships/tags" Target="../tags/tag276.xml"/><Relationship Id="rId16" Type="http://schemas.openxmlformats.org/officeDocument/2006/relationships/image" Target="../media/image260.png"/><Relationship Id="rId1" Type="http://schemas.openxmlformats.org/officeDocument/2006/relationships/tags" Target="../tags/tag275.xml"/><Relationship Id="rId6" Type="http://schemas.openxmlformats.org/officeDocument/2006/relationships/tags" Target="../tags/tag280.xml"/><Relationship Id="rId11" Type="http://schemas.openxmlformats.org/officeDocument/2006/relationships/image" Target="../media/image255.png"/><Relationship Id="rId5" Type="http://schemas.openxmlformats.org/officeDocument/2006/relationships/tags" Target="../tags/tag279.xml"/><Relationship Id="rId15" Type="http://schemas.openxmlformats.org/officeDocument/2006/relationships/image" Target="../media/image259.png"/><Relationship Id="rId10" Type="http://schemas.openxmlformats.org/officeDocument/2006/relationships/image" Target="../media/image254.png"/><Relationship Id="rId4" Type="http://schemas.openxmlformats.org/officeDocument/2006/relationships/tags" Target="../tags/tag278.xml"/><Relationship Id="rId9" Type="http://schemas.openxmlformats.org/officeDocument/2006/relationships/slideLayout" Target="../slideLayouts/slideLayout6.xml"/><Relationship Id="rId14" Type="http://schemas.openxmlformats.org/officeDocument/2006/relationships/image" Target="../media/image258.png"/></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84.xml"/><Relationship Id="rId1" Type="http://schemas.openxmlformats.org/officeDocument/2006/relationships/tags" Target="../tags/tag283.xml"/><Relationship Id="rId5" Type="http://schemas.openxmlformats.org/officeDocument/2006/relationships/image" Target="../media/image263.png"/><Relationship Id="rId4" Type="http://schemas.openxmlformats.org/officeDocument/2006/relationships/image" Target="../media/image262.png"/></Relationships>
</file>

<file path=ppt/slides/_rels/slide67.xml.rels><?xml version="1.0" encoding="UTF-8" standalone="yes"?>
<Relationships xmlns="http://schemas.openxmlformats.org/package/2006/relationships"><Relationship Id="rId8" Type="http://schemas.openxmlformats.org/officeDocument/2006/relationships/slideLayout" Target="../slideLayouts/slideLayout6.xml"/><Relationship Id="rId13" Type="http://schemas.openxmlformats.org/officeDocument/2006/relationships/image" Target="../media/image268.png"/><Relationship Id="rId3" Type="http://schemas.openxmlformats.org/officeDocument/2006/relationships/tags" Target="../tags/tag287.xml"/><Relationship Id="rId7" Type="http://schemas.openxmlformats.org/officeDocument/2006/relationships/tags" Target="../tags/tag291.xml"/><Relationship Id="rId12" Type="http://schemas.openxmlformats.org/officeDocument/2006/relationships/image" Target="../media/image267.png"/><Relationship Id="rId2" Type="http://schemas.openxmlformats.org/officeDocument/2006/relationships/tags" Target="../tags/tag286.xml"/><Relationship Id="rId1" Type="http://schemas.openxmlformats.org/officeDocument/2006/relationships/tags" Target="../tags/tag285.xml"/><Relationship Id="rId6" Type="http://schemas.openxmlformats.org/officeDocument/2006/relationships/tags" Target="../tags/tag290.xml"/><Relationship Id="rId11" Type="http://schemas.openxmlformats.org/officeDocument/2006/relationships/image" Target="../media/image266.png"/><Relationship Id="rId5" Type="http://schemas.openxmlformats.org/officeDocument/2006/relationships/tags" Target="../tags/tag289.xml"/><Relationship Id="rId15" Type="http://schemas.openxmlformats.org/officeDocument/2006/relationships/image" Target="../media/image271.png"/><Relationship Id="rId10" Type="http://schemas.openxmlformats.org/officeDocument/2006/relationships/image" Target="../media/image265.png"/><Relationship Id="rId4" Type="http://schemas.openxmlformats.org/officeDocument/2006/relationships/tags" Target="../tags/tag288.xml"/><Relationship Id="rId9" Type="http://schemas.openxmlformats.org/officeDocument/2006/relationships/image" Target="../media/image264.png"/><Relationship Id="rId14" Type="http://schemas.openxmlformats.org/officeDocument/2006/relationships/image" Target="../media/image269.png"/></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93.xml"/><Relationship Id="rId1" Type="http://schemas.openxmlformats.org/officeDocument/2006/relationships/tags" Target="../tags/tag292.xml"/><Relationship Id="rId6" Type="http://schemas.openxmlformats.org/officeDocument/2006/relationships/image" Target="../media/image273.png"/><Relationship Id="rId5" Type="http://schemas.openxmlformats.org/officeDocument/2006/relationships/image" Target="../media/image272.png"/><Relationship Id="rId4" Type="http://schemas.openxmlformats.org/officeDocument/2006/relationships/image" Target="../media/image2530.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110.png"/></Relationships>
</file>

<file path=ppt/slides/_rels/slide70.xml.rels><?xml version="1.0" encoding="UTF-8" standalone="yes"?>
<Relationships xmlns="http://schemas.openxmlformats.org/package/2006/relationships"><Relationship Id="rId2" Type="http://schemas.openxmlformats.org/officeDocument/2006/relationships/image" Target="../media/image274.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22.png"/><Relationship Id="rId5" Type="http://schemas.openxmlformats.org/officeDocument/2006/relationships/image" Target="../media/image220.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43000"/>
            <a:ext cx="9144000" cy="1143000"/>
          </a:xfrm>
        </p:spPr>
        <p:txBody>
          <a:bodyPr>
            <a:noAutofit/>
          </a:bodyPr>
          <a:lstStyle/>
          <a:p>
            <a:r>
              <a:rPr lang="en-US" dirty="0" smtClean="0"/>
              <a:t>Framed BPS States In Four And Two Dimensions</a:t>
            </a:r>
            <a:endParaRPr lang="en-US" dirty="0"/>
          </a:p>
        </p:txBody>
      </p:sp>
      <p:sp>
        <p:nvSpPr>
          <p:cNvPr id="3" name="TextBox 2"/>
          <p:cNvSpPr txBox="1"/>
          <p:nvPr/>
        </p:nvSpPr>
        <p:spPr>
          <a:xfrm>
            <a:off x="2514600" y="3657600"/>
            <a:ext cx="3429000" cy="707886"/>
          </a:xfrm>
          <a:prstGeom prst="rect">
            <a:avLst/>
          </a:prstGeom>
          <a:noFill/>
        </p:spPr>
        <p:txBody>
          <a:bodyPr wrap="square" rtlCol="0">
            <a:spAutoFit/>
          </a:bodyPr>
          <a:lstStyle/>
          <a:p>
            <a:r>
              <a:rPr lang="en-US" sz="4000" dirty="0" smtClean="0">
                <a:solidFill>
                  <a:srgbClr val="7030A0"/>
                </a:solidFill>
              </a:rPr>
              <a:t>Gregory Moore</a:t>
            </a:r>
            <a:endParaRPr lang="en-US" sz="4000" dirty="0">
              <a:solidFill>
                <a:srgbClr val="7030A0"/>
              </a:solidFill>
            </a:endParaRPr>
          </a:p>
        </p:txBody>
      </p:sp>
      <p:sp>
        <p:nvSpPr>
          <p:cNvPr id="5" name="TextBox 4"/>
          <p:cNvSpPr txBox="1"/>
          <p:nvPr/>
        </p:nvSpPr>
        <p:spPr>
          <a:xfrm>
            <a:off x="762000" y="5257800"/>
            <a:ext cx="8001000" cy="769441"/>
          </a:xfrm>
          <a:prstGeom prst="rect">
            <a:avLst/>
          </a:prstGeom>
          <a:noFill/>
        </p:spPr>
        <p:txBody>
          <a:bodyPr wrap="square" rtlCol="0">
            <a:spAutoFit/>
          </a:bodyPr>
          <a:lstStyle/>
          <a:p>
            <a:r>
              <a:rPr lang="en-US" sz="4400" dirty="0" smtClean="0"/>
              <a:t>String-Math, Paris, June 27, 2016</a:t>
            </a:r>
            <a:endParaRPr lang="en-US" sz="4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0658" y="360667"/>
            <a:ext cx="8821838" cy="584775"/>
          </a:xfrm>
          <a:prstGeom prst="rect">
            <a:avLst/>
          </a:prstGeom>
          <a:noFill/>
        </p:spPr>
        <p:txBody>
          <a:bodyPr wrap="square" rtlCol="0">
            <a:spAutoFit/>
          </a:bodyPr>
          <a:lstStyle/>
          <a:p>
            <a:r>
              <a:rPr lang="en-US" sz="3200" dirty="0" smtClean="0">
                <a:solidFill>
                  <a:srgbClr val="0000FF"/>
                </a:solidFill>
              </a:rPr>
              <a:t>They operate on Hilbert spaces of framed BPS states </a:t>
            </a:r>
            <a:endParaRPr lang="en-US" sz="3200" dirty="0">
              <a:solidFill>
                <a:srgbClr val="0000FF"/>
              </a:solidFill>
            </a:endParaRPr>
          </a:p>
        </p:txBody>
      </p:sp>
      <p:pic>
        <p:nvPicPr>
          <p:cNvPr id="5" name="Picture 4"/>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768509" y="1358851"/>
            <a:ext cx="6604189" cy="774096"/>
          </a:xfrm>
          <a:prstGeom prst="rect">
            <a:avLst/>
          </a:prstGeom>
        </p:spPr>
      </p:pic>
      <p:sp>
        <p:nvSpPr>
          <p:cNvPr id="8" name="TextBox 7"/>
          <p:cNvSpPr txBox="1"/>
          <p:nvPr/>
        </p:nvSpPr>
        <p:spPr>
          <a:xfrm>
            <a:off x="1782502" y="4509569"/>
            <a:ext cx="7342448" cy="584775"/>
          </a:xfrm>
          <a:prstGeom prst="rect">
            <a:avLst/>
          </a:prstGeom>
          <a:noFill/>
        </p:spPr>
        <p:txBody>
          <a:bodyPr wrap="square" rtlCol="0">
            <a:spAutoFit/>
          </a:bodyPr>
          <a:lstStyle/>
          <a:p>
            <a:r>
              <a:rPr lang="en-US" sz="3200" dirty="0" smtClean="0">
                <a:solidFill>
                  <a:srgbClr val="C00000"/>
                </a:solidFill>
              </a:rPr>
              <a:t>Computing partition functions:</a:t>
            </a:r>
            <a:endParaRPr lang="en-US" sz="3200" dirty="0">
              <a:solidFill>
                <a:srgbClr val="C00000"/>
              </a:solidFill>
            </a:endParaRPr>
          </a:p>
        </p:txBody>
      </p:sp>
      <p:pic>
        <p:nvPicPr>
          <p:cNvPr id="16" name="Picture 15"/>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133600" y="5271719"/>
            <a:ext cx="1200762" cy="502857"/>
          </a:xfrm>
          <a:prstGeom prst="rect">
            <a:avLst/>
          </a:prstGeom>
        </p:spPr>
      </p:pic>
      <p:sp>
        <p:nvSpPr>
          <p:cNvPr id="10" name="Right Arrow 9"/>
          <p:cNvSpPr/>
          <p:nvPr/>
        </p:nvSpPr>
        <p:spPr>
          <a:xfrm>
            <a:off x="3846605" y="5319114"/>
            <a:ext cx="14097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5768548" y="5191475"/>
            <a:ext cx="1263641" cy="577740"/>
          </a:xfrm>
          <a:prstGeom prst="rect">
            <a:avLst/>
          </a:prstGeom>
        </p:spPr>
      </p:pic>
      <p:pic>
        <p:nvPicPr>
          <p:cNvPr id="18" name="Picture 17"/>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768509" y="6092528"/>
            <a:ext cx="6115070" cy="522340"/>
          </a:xfrm>
          <a:prstGeom prst="rect">
            <a:avLst/>
          </a:prstGeom>
        </p:spPr>
      </p:pic>
      <p:sp>
        <p:nvSpPr>
          <p:cNvPr id="13" name="TextBox 12"/>
          <p:cNvSpPr txBox="1"/>
          <p:nvPr/>
        </p:nvSpPr>
        <p:spPr>
          <a:xfrm>
            <a:off x="140536" y="2434167"/>
            <a:ext cx="8821838" cy="1077218"/>
          </a:xfrm>
          <a:prstGeom prst="rect">
            <a:avLst/>
          </a:prstGeom>
          <a:noFill/>
        </p:spPr>
        <p:txBody>
          <a:bodyPr wrap="square" rtlCol="0">
            <a:spAutoFit/>
          </a:bodyPr>
          <a:lstStyle/>
          <a:p>
            <a:r>
              <a:rPr lang="en-US" sz="3200" dirty="0" smtClean="0">
                <a:solidFill>
                  <a:srgbClr val="0000FF"/>
                </a:solidFill>
              </a:rPr>
              <a:t>“Annihilation”: Near the K-wall the Hilbert space must factorize and </a:t>
            </a:r>
            <a:endParaRPr lang="en-US" sz="3200" dirty="0">
              <a:solidFill>
                <a:srgbClr val="0000FF"/>
              </a:solidFill>
            </a:endParaRPr>
          </a:p>
        </p:txBody>
      </p:sp>
      <p:pic>
        <p:nvPicPr>
          <p:cNvPr id="7" name="Picture 6"/>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1247837" y="3558099"/>
            <a:ext cx="6607237" cy="774096"/>
          </a:xfrm>
          <a:prstGeom prst="rect">
            <a:avLst/>
          </a:prstGeom>
        </p:spPr>
      </p:pic>
      <p:sp>
        <p:nvSpPr>
          <p:cNvPr id="2" name="TextBox 1"/>
          <p:cNvSpPr txBox="1"/>
          <p:nvPr/>
        </p:nvSpPr>
        <p:spPr>
          <a:xfrm>
            <a:off x="7620000" y="5999755"/>
            <a:ext cx="1799574" cy="707886"/>
          </a:xfrm>
          <a:prstGeom prst="rect">
            <a:avLst/>
          </a:prstGeom>
          <a:noFill/>
        </p:spPr>
        <p:txBody>
          <a:bodyPr wrap="square" rtlCol="0">
            <a:spAutoFit/>
          </a:bodyPr>
          <a:lstStyle/>
          <a:p>
            <a:r>
              <a:rPr lang="en-US" sz="4000" dirty="0">
                <a:solidFill>
                  <a:srgbClr val="FF0000"/>
                </a:solidFill>
              </a:rPr>
              <a:t>y</a:t>
            </a:r>
            <a:r>
              <a:rPr lang="en-US" sz="4000" dirty="0" smtClean="0">
                <a:solidFill>
                  <a:srgbClr val="FF0000"/>
                </a:solidFill>
              </a:rPr>
              <a:t>=-1</a:t>
            </a:r>
            <a:endParaRPr lang="en-US" sz="4000" dirty="0">
              <a:solidFill>
                <a:srgbClr val="FF0000"/>
              </a:solidFill>
            </a:endParaRPr>
          </a:p>
        </p:txBody>
      </p:sp>
    </p:spTree>
    <p:extLst>
      <p:ext uri="{BB962C8B-B14F-4D97-AF65-F5344CB8AC3E}">
        <p14:creationId xmlns:p14="http://schemas.microsoft.com/office/powerpoint/2010/main" val="30771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animBg="1"/>
      <p:bldP spid="13"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76200" y="3197234"/>
                <a:ext cx="5620512" cy="1077218"/>
              </a:xfrm>
              <a:prstGeom prst="rect">
                <a:avLst/>
              </a:prstGeom>
              <a:noFill/>
            </p:spPr>
            <p:txBody>
              <a:bodyPr wrap="square" rtlCol="0">
                <a:spAutoFit/>
              </a:bodyPr>
              <a:lstStyle/>
              <a:p>
                <a:r>
                  <a:rPr lang="en-US" sz="3200" dirty="0" smtClean="0">
                    <a:solidFill>
                      <a:srgbClr val="00B050"/>
                    </a:solidFill>
                  </a:rPr>
                  <a:t>Suppose the path </a:t>
                </a:r>
                <a14:m>
                  <m:oMath xmlns:m="http://schemas.openxmlformats.org/officeDocument/2006/math">
                    <m:r>
                      <a:rPr lang="en-US" sz="3200" i="1" smtClean="0">
                        <a:solidFill>
                          <a:srgbClr val="00B050"/>
                        </a:solidFill>
                        <a:latin typeface="Cambria Math" panose="02040503050406030204" pitchFamily="18" charset="0"/>
                        <a:ea typeface="Cambria Math" panose="02040503050406030204" pitchFamily="18" charset="0"/>
                      </a:rPr>
                      <m:t>𝓅</m:t>
                    </m:r>
                  </m:oMath>
                </a14:m>
                <a:r>
                  <a:rPr lang="en-US" sz="3200" dirty="0" smtClean="0">
                    <a:solidFill>
                      <a:srgbClr val="00B050"/>
                    </a:solidFill>
                  </a:rPr>
                  <a:t> in the Coulomb branch </a:t>
                </a:r>
                <a:r>
                  <a:rPr lang="en-US" sz="3200" dirty="0" smtClean="0">
                    <a:solidFill>
                      <a:srgbClr val="00B050"/>
                    </a:solidFill>
                    <a:latin typeface="Monotype Corsiva" panose="03010101010201010101" pitchFamily="66" charset="0"/>
                  </a:rPr>
                  <a:t>B</a:t>
                </a:r>
                <a:r>
                  <a:rPr lang="en-US" sz="3200" b="1" dirty="0" smtClean="0">
                    <a:solidFill>
                      <a:srgbClr val="00B050"/>
                    </a:solidFill>
                  </a:rPr>
                  <a:t> </a:t>
                </a:r>
                <a:r>
                  <a:rPr lang="en-US" sz="3200" dirty="0" smtClean="0">
                    <a:solidFill>
                      <a:srgbClr val="00B050"/>
                    </a:solidFill>
                  </a:rPr>
                  <a:t>crosses walls  </a:t>
                </a:r>
                <a:endParaRPr lang="en-US" sz="3200" dirty="0">
                  <a:solidFill>
                    <a:srgbClr val="00B05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76200" y="3197234"/>
                <a:ext cx="5620512" cy="1077218"/>
              </a:xfrm>
              <a:prstGeom prst="rect">
                <a:avLst/>
              </a:prstGeom>
              <a:blipFill rotWithShape="0">
                <a:blip r:embed="rId4"/>
                <a:stretch>
                  <a:fillRect l="-2820" t="-6780" r="-3037" b="-18079"/>
                </a:stretch>
              </a:blipFill>
            </p:spPr>
            <p:txBody>
              <a:bodyPr/>
              <a:lstStyle/>
              <a:p>
                <a:r>
                  <a:rPr lang="en-US">
                    <a:noFill/>
                  </a:rPr>
                  <a:t> </a:t>
                </a:r>
              </a:p>
            </p:txBody>
          </p:sp>
        </mc:Fallback>
      </mc:AlternateContent>
      <p:pic>
        <p:nvPicPr>
          <p:cNvPr id="6" name="Picture 5"/>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5791200" y="3519799"/>
            <a:ext cx="2895238" cy="524190"/>
          </a:xfrm>
          <a:prstGeom prst="rect">
            <a:avLst/>
          </a:prstGeom>
        </p:spPr>
      </p:pic>
      <p:sp>
        <p:nvSpPr>
          <p:cNvPr id="7" name="TextBox 6"/>
          <p:cNvSpPr txBox="1"/>
          <p:nvPr/>
        </p:nvSpPr>
        <p:spPr>
          <a:xfrm>
            <a:off x="351663" y="2479237"/>
            <a:ext cx="8744712" cy="584775"/>
          </a:xfrm>
          <a:prstGeom prst="rect">
            <a:avLst/>
          </a:prstGeom>
          <a:noFill/>
        </p:spPr>
        <p:txBody>
          <a:bodyPr wrap="square" rtlCol="0">
            <a:spAutoFit/>
          </a:bodyPr>
          <a:lstStyle/>
          <a:p>
            <a:r>
              <a:rPr lang="en-US" sz="3200" dirty="0" smtClean="0">
                <a:solidFill>
                  <a:srgbClr val="7030A0"/>
                </a:solidFill>
              </a:rPr>
              <a:t>Consider a family of line defects along a path in </a:t>
            </a:r>
            <a:r>
              <a:rPr lang="en-US" sz="3200" dirty="0" smtClean="0">
                <a:solidFill>
                  <a:srgbClr val="7030A0"/>
                </a:solidFill>
                <a:latin typeface="Monotype Corsiva" panose="03010101010201010101" pitchFamily="66" charset="0"/>
              </a:rPr>
              <a:t>B</a:t>
            </a:r>
            <a:r>
              <a:rPr lang="en-US" sz="3200" dirty="0" smtClean="0">
                <a:solidFill>
                  <a:srgbClr val="7030A0"/>
                </a:solidFill>
              </a:rPr>
              <a:t> </a:t>
            </a:r>
            <a:endParaRPr lang="en-US" sz="3200" dirty="0">
              <a:solidFill>
                <a:srgbClr val="7030A0"/>
              </a:solidFill>
            </a:endParaRPr>
          </a:p>
        </p:txBody>
      </p:sp>
      <p:sp>
        <p:nvSpPr>
          <p:cNvPr id="8" name="TextBox 7"/>
          <p:cNvSpPr txBox="1"/>
          <p:nvPr/>
        </p:nvSpPr>
        <p:spPr>
          <a:xfrm>
            <a:off x="380238" y="4499776"/>
            <a:ext cx="8744712" cy="584775"/>
          </a:xfrm>
          <a:prstGeom prst="rect">
            <a:avLst/>
          </a:prstGeom>
          <a:noFill/>
        </p:spPr>
        <p:txBody>
          <a:bodyPr wrap="square" rtlCol="0">
            <a:spAutoFit/>
          </a:bodyPr>
          <a:lstStyle/>
          <a:p>
            <a:r>
              <a:rPr lang="en-US" sz="3200" dirty="0" smtClean="0">
                <a:solidFill>
                  <a:srgbClr val="0000FF"/>
                </a:solidFill>
              </a:rPr>
              <a:t>The BPS Hilbert space changes by the operation:  </a:t>
            </a:r>
            <a:endParaRPr lang="en-US" sz="3200" dirty="0">
              <a:solidFill>
                <a:srgbClr val="0000FF"/>
              </a:solidFill>
            </a:endParaRPr>
          </a:p>
        </p:txBody>
      </p:sp>
      <p:pic>
        <p:nvPicPr>
          <p:cNvPr id="2" name="Picture 1"/>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2568189" y="5638800"/>
            <a:ext cx="3912381" cy="655238"/>
          </a:xfrm>
          <a:prstGeom prst="rect">
            <a:avLst/>
          </a:prstGeom>
        </p:spPr>
      </p:pic>
      <p:sp>
        <p:nvSpPr>
          <p:cNvPr id="9" name="TextBox 8"/>
          <p:cNvSpPr txBox="1"/>
          <p:nvPr/>
        </p:nvSpPr>
        <p:spPr>
          <a:xfrm>
            <a:off x="351663" y="44162"/>
            <a:ext cx="9144000" cy="1754326"/>
          </a:xfrm>
          <a:prstGeom prst="rect">
            <a:avLst/>
          </a:prstGeom>
          <a:noFill/>
        </p:spPr>
        <p:txBody>
          <a:bodyPr wrap="square" rtlCol="0">
            <a:spAutoFit/>
          </a:bodyPr>
          <a:lstStyle/>
          <a:p>
            <a:r>
              <a:rPr lang="en-US" sz="3600" dirty="0" smtClean="0">
                <a:solidFill>
                  <a:srgbClr val="FF0000"/>
                </a:solidFill>
              </a:rPr>
              <a:t>This picture leads to a physical interpretation </a:t>
            </a:r>
          </a:p>
          <a:p>
            <a:r>
              <a:rPr lang="en-US" sz="3600" dirty="0" smtClean="0">
                <a:solidFill>
                  <a:srgbClr val="FF0000"/>
                </a:solidFill>
              </a:rPr>
              <a:t>&amp; derivation of the </a:t>
            </a:r>
            <a:r>
              <a:rPr lang="en-US" sz="3600" dirty="0" err="1" smtClean="0">
                <a:solidFill>
                  <a:srgbClr val="FF0000"/>
                </a:solidFill>
              </a:rPr>
              <a:t>Kontsevich-Soibelman</a:t>
            </a:r>
            <a:r>
              <a:rPr lang="en-US" sz="3600" dirty="0" smtClean="0">
                <a:solidFill>
                  <a:srgbClr val="FF0000"/>
                </a:solidFill>
              </a:rPr>
              <a:t> </a:t>
            </a:r>
          </a:p>
          <a:p>
            <a:r>
              <a:rPr lang="en-US" sz="3600" dirty="0">
                <a:solidFill>
                  <a:srgbClr val="FF0000"/>
                </a:solidFill>
              </a:rPr>
              <a:t> </a:t>
            </a:r>
            <a:r>
              <a:rPr lang="en-US" sz="3600" dirty="0" smtClean="0">
                <a:solidFill>
                  <a:srgbClr val="FF0000"/>
                </a:solidFill>
              </a:rPr>
              <a:t>              wall-crossing formula. </a:t>
            </a:r>
            <a:endParaRPr lang="en-US" sz="3600" dirty="0">
              <a:solidFill>
                <a:srgbClr val="FF0000"/>
              </a:solidFill>
            </a:endParaRPr>
          </a:p>
        </p:txBody>
      </p:sp>
      <p:sp>
        <p:nvSpPr>
          <p:cNvPr id="11" name="TextBox 10"/>
          <p:cNvSpPr txBox="1"/>
          <p:nvPr/>
        </p:nvSpPr>
        <p:spPr>
          <a:xfrm>
            <a:off x="166306" y="1868521"/>
            <a:ext cx="9210675" cy="338554"/>
          </a:xfrm>
          <a:prstGeom prst="rect">
            <a:avLst/>
          </a:prstGeom>
          <a:noFill/>
        </p:spPr>
        <p:txBody>
          <a:bodyPr wrap="square" rtlCol="0">
            <a:spAutoFit/>
          </a:bodyPr>
          <a:lstStyle/>
          <a:p>
            <a:r>
              <a:rPr lang="en-US" sz="1600" dirty="0" err="1" smtClean="0"/>
              <a:t>Gaiotto</a:t>
            </a:r>
            <a:r>
              <a:rPr lang="en-US" sz="1600" dirty="0" smtClean="0"/>
              <a:t>, Moore, </a:t>
            </a:r>
            <a:r>
              <a:rPr lang="en-US" sz="1600" dirty="0" err="1" smtClean="0"/>
              <a:t>Neitzke</a:t>
            </a:r>
            <a:r>
              <a:rPr lang="en-US" sz="1600" dirty="0" smtClean="0"/>
              <a:t>;  </a:t>
            </a:r>
            <a:r>
              <a:rPr lang="en-US" sz="1600" dirty="0" err="1" smtClean="0"/>
              <a:t>Andriyash</a:t>
            </a:r>
            <a:r>
              <a:rPr lang="en-US" sz="1600" dirty="0" smtClean="0"/>
              <a:t>, </a:t>
            </a:r>
            <a:r>
              <a:rPr lang="en-US" sz="1600" dirty="0" err="1" smtClean="0"/>
              <a:t>Denef</a:t>
            </a:r>
            <a:r>
              <a:rPr lang="en-US" sz="1600" dirty="0" smtClean="0"/>
              <a:t>, </a:t>
            </a:r>
            <a:r>
              <a:rPr lang="en-US" sz="1600" dirty="0" err="1" smtClean="0"/>
              <a:t>Jafferis</a:t>
            </a:r>
            <a:r>
              <a:rPr lang="en-US" sz="1600" dirty="0" smtClean="0"/>
              <a:t>, Moore (2010); </a:t>
            </a:r>
            <a:r>
              <a:rPr lang="en-US" sz="1600" dirty="0" err="1" smtClean="0"/>
              <a:t>Dimofte</a:t>
            </a:r>
            <a:r>
              <a:rPr lang="en-US" sz="1600" dirty="0" smtClean="0"/>
              <a:t>, </a:t>
            </a:r>
            <a:r>
              <a:rPr lang="en-US" sz="1600" dirty="0" err="1" smtClean="0"/>
              <a:t>Gukov</a:t>
            </a:r>
            <a:r>
              <a:rPr lang="en-US" sz="1600" dirty="0" smtClean="0"/>
              <a:t> &amp; </a:t>
            </a:r>
            <a:r>
              <a:rPr lang="en-US" sz="1600" dirty="0" err="1" smtClean="0"/>
              <a:t>Soibelman</a:t>
            </a:r>
            <a:r>
              <a:rPr lang="en-US" sz="1600" dirty="0" smtClean="0"/>
              <a:t> (2009)</a:t>
            </a:r>
            <a:endParaRPr lang="en-US" sz="1600" dirty="0"/>
          </a:p>
        </p:txBody>
      </p:sp>
    </p:spTree>
    <p:extLst>
      <p:ext uri="{BB962C8B-B14F-4D97-AF65-F5344CB8AC3E}">
        <p14:creationId xmlns:p14="http://schemas.microsoft.com/office/powerpoint/2010/main" val="80534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Derivation of the KSWCF</a:t>
            </a:r>
            <a:endParaRPr lang="en-US" dirty="0"/>
          </a:p>
        </p:txBody>
      </p:sp>
      <p:grpSp>
        <p:nvGrpSpPr>
          <p:cNvPr id="3" name="Group 4"/>
          <p:cNvGrpSpPr>
            <a:grpSpLocks noChangeAspect="1"/>
          </p:cNvGrpSpPr>
          <p:nvPr>
            <p:custDataLst>
              <p:tags r:id="rId1"/>
            </p:custDataLst>
          </p:nvPr>
        </p:nvGrpSpPr>
        <p:grpSpPr bwMode="auto">
          <a:xfrm>
            <a:off x="1066800" y="4800600"/>
            <a:ext cx="1432862" cy="418100"/>
            <a:chOff x="4184" y="3890"/>
            <a:chExt cx="5569" cy="1625"/>
          </a:xfrm>
        </p:grpSpPr>
        <p:sp>
          <p:nvSpPr>
            <p:cNvPr id="3078" name="Freeform 6"/>
            <p:cNvSpPr>
              <a:spLocks/>
            </p:cNvSpPr>
            <p:nvPr/>
          </p:nvSpPr>
          <p:spPr bwMode="auto">
            <a:xfrm>
              <a:off x="4184" y="4390"/>
              <a:ext cx="645" cy="736"/>
            </a:xfrm>
            <a:custGeom>
              <a:avLst/>
              <a:gdLst/>
              <a:ahLst/>
              <a:cxnLst>
                <a:cxn ang="0">
                  <a:pos x="233" y="17"/>
                </a:cxn>
                <a:cxn ang="0">
                  <a:pos x="299" y="90"/>
                </a:cxn>
                <a:cxn ang="0">
                  <a:pos x="345" y="81"/>
                </a:cxn>
                <a:cxn ang="0">
                  <a:pos x="433" y="17"/>
                </a:cxn>
                <a:cxn ang="0">
                  <a:pos x="550" y="4"/>
                </a:cxn>
                <a:cxn ang="0">
                  <a:pos x="629" y="54"/>
                </a:cxn>
                <a:cxn ang="0">
                  <a:pos x="641" y="133"/>
                </a:cxn>
                <a:cxn ang="0">
                  <a:pos x="598" y="191"/>
                </a:cxn>
                <a:cxn ang="0">
                  <a:pos x="534" y="199"/>
                </a:cxn>
                <a:cxn ang="0">
                  <a:pos x="499" y="162"/>
                </a:cxn>
                <a:cxn ang="0">
                  <a:pos x="511" y="98"/>
                </a:cxn>
                <a:cxn ang="0">
                  <a:pos x="581" y="57"/>
                </a:cxn>
                <a:cxn ang="0">
                  <a:pos x="554" y="44"/>
                </a:cxn>
                <a:cxn ang="0">
                  <a:pos x="481" y="39"/>
                </a:cxn>
                <a:cxn ang="0">
                  <a:pos x="409" y="72"/>
                </a:cxn>
                <a:cxn ang="0">
                  <a:pos x="370" y="107"/>
                </a:cxn>
                <a:cxn ang="0">
                  <a:pos x="324" y="173"/>
                </a:cxn>
                <a:cxn ang="0">
                  <a:pos x="297" y="222"/>
                </a:cxn>
                <a:cxn ang="0">
                  <a:pos x="278" y="309"/>
                </a:cxn>
                <a:cxn ang="0">
                  <a:pos x="253" y="410"/>
                </a:cxn>
                <a:cxn ang="0">
                  <a:pos x="240" y="468"/>
                </a:cxn>
                <a:cxn ang="0">
                  <a:pos x="219" y="556"/>
                </a:cxn>
                <a:cxn ang="0">
                  <a:pos x="196" y="646"/>
                </a:cxn>
                <a:cxn ang="0">
                  <a:pos x="183" y="690"/>
                </a:cxn>
                <a:cxn ang="0">
                  <a:pos x="151" y="731"/>
                </a:cxn>
                <a:cxn ang="0">
                  <a:pos x="108" y="734"/>
                </a:cxn>
                <a:cxn ang="0">
                  <a:pos x="78" y="694"/>
                </a:cxn>
                <a:cxn ang="0">
                  <a:pos x="87" y="656"/>
                </a:cxn>
                <a:cxn ang="0">
                  <a:pos x="94" y="622"/>
                </a:cxn>
                <a:cxn ang="0">
                  <a:pos x="201" y="184"/>
                </a:cxn>
                <a:cxn ang="0">
                  <a:pos x="210" y="127"/>
                </a:cxn>
                <a:cxn ang="0">
                  <a:pos x="203" y="65"/>
                </a:cxn>
                <a:cxn ang="0">
                  <a:pos x="174" y="37"/>
                </a:cxn>
                <a:cxn ang="0">
                  <a:pos x="117" y="54"/>
                </a:cxn>
                <a:cxn ang="0">
                  <a:pos x="71" y="142"/>
                </a:cxn>
                <a:cxn ang="0">
                  <a:pos x="40" y="248"/>
                </a:cxn>
                <a:cxn ang="0">
                  <a:pos x="26" y="267"/>
                </a:cxn>
                <a:cxn ang="0">
                  <a:pos x="16" y="267"/>
                </a:cxn>
                <a:cxn ang="0">
                  <a:pos x="5" y="263"/>
                </a:cxn>
                <a:cxn ang="0">
                  <a:pos x="0" y="252"/>
                </a:cxn>
                <a:cxn ang="0">
                  <a:pos x="10" y="204"/>
                </a:cxn>
                <a:cxn ang="0">
                  <a:pos x="37" y="120"/>
                </a:cxn>
                <a:cxn ang="0">
                  <a:pos x="65" y="63"/>
                </a:cxn>
                <a:cxn ang="0">
                  <a:pos x="114" y="13"/>
                </a:cxn>
              </a:cxnLst>
              <a:rect l="0" t="0" r="r" b="b"/>
              <a:pathLst>
                <a:path w="645" h="736">
                  <a:moveTo>
                    <a:pt x="165" y="0"/>
                  </a:moveTo>
                  <a:lnTo>
                    <a:pt x="201" y="4"/>
                  </a:lnTo>
                  <a:lnTo>
                    <a:pt x="233" y="17"/>
                  </a:lnTo>
                  <a:lnTo>
                    <a:pt x="262" y="35"/>
                  </a:lnTo>
                  <a:lnTo>
                    <a:pt x="283" y="61"/>
                  </a:lnTo>
                  <a:lnTo>
                    <a:pt x="299" y="90"/>
                  </a:lnTo>
                  <a:lnTo>
                    <a:pt x="310" y="125"/>
                  </a:lnTo>
                  <a:lnTo>
                    <a:pt x="324" y="105"/>
                  </a:lnTo>
                  <a:lnTo>
                    <a:pt x="345" y="81"/>
                  </a:lnTo>
                  <a:lnTo>
                    <a:pt x="368" y="57"/>
                  </a:lnTo>
                  <a:lnTo>
                    <a:pt x="399" y="35"/>
                  </a:lnTo>
                  <a:lnTo>
                    <a:pt x="433" y="17"/>
                  </a:lnTo>
                  <a:lnTo>
                    <a:pt x="470" y="6"/>
                  </a:lnTo>
                  <a:lnTo>
                    <a:pt x="513" y="0"/>
                  </a:lnTo>
                  <a:lnTo>
                    <a:pt x="550" y="4"/>
                  </a:lnTo>
                  <a:lnTo>
                    <a:pt x="582" y="15"/>
                  </a:lnTo>
                  <a:lnTo>
                    <a:pt x="609" y="32"/>
                  </a:lnTo>
                  <a:lnTo>
                    <a:pt x="629" y="54"/>
                  </a:lnTo>
                  <a:lnTo>
                    <a:pt x="641" y="78"/>
                  </a:lnTo>
                  <a:lnTo>
                    <a:pt x="645" y="105"/>
                  </a:lnTo>
                  <a:lnTo>
                    <a:pt x="641" y="133"/>
                  </a:lnTo>
                  <a:lnTo>
                    <a:pt x="632" y="156"/>
                  </a:lnTo>
                  <a:lnTo>
                    <a:pt x="618" y="177"/>
                  </a:lnTo>
                  <a:lnTo>
                    <a:pt x="598" y="191"/>
                  </a:lnTo>
                  <a:lnTo>
                    <a:pt x="579" y="199"/>
                  </a:lnTo>
                  <a:lnTo>
                    <a:pt x="557" y="202"/>
                  </a:lnTo>
                  <a:lnTo>
                    <a:pt x="534" y="199"/>
                  </a:lnTo>
                  <a:lnTo>
                    <a:pt x="516" y="189"/>
                  </a:lnTo>
                  <a:lnTo>
                    <a:pt x="504" y="177"/>
                  </a:lnTo>
                  <a:lnTo>
                    <a:pt x="499" y="162"/>
                  </a:lnTo>
                  <a:lnTo>
                    <a:pt x="495" y="147"/>
                  </a:lnTo>
                  <a:lnTo>
                    <a:pt x="500" y="122"/>
                  </a:lnTo>
                  <a:lnTo>
                    <a:pt x="511" y="98"/>
                  </a:lnTo>
                  <a:lnTo>
                    <a:pt x="529" y="79"/>
                  </a:lnTo>
                  <a:lnTo>
                    <a:pt x="552" y="65"/>
                  </a:lnTo>
                  <a:lnTo>
                    <a:pt x="581" y="57"/>
                  </a:lnTo>
                  <a:lnTo>
                    <a:pt x="575" y="56"/>
                  </a:lnTo>
                  <a:lnTo>
                    <a:pt x="566" y="50"/>
                  </a:lnTo>
                  <a:lnTo>
                    <a:pt x="554" y="44"/>
                  </a:lnTo>
                  <a:lnTo>
                    <a:pt x="534" y="39"/>
                  </a:lnTo>
                  <a:lnTo>
                    <a:pt x="513" y="37"/>
                  </a:lnTo>
                  <a:lnTo>
                    <a:pt x="481" y="39"/>
                  </a:lnTo>
                  <a:lnTo>
                    <a:pt x="452" y="48"/>
                  </a:lnTo>
                  <a:lnTo>
                    <a:pt x="429" y="59"/>
                  </a:lnTo>
                  <a:lnTo>
                    <a:pt x="409" y="72"/>
                  </a:lnTo>
                  <a:lnTo>
                    <a:pt x="395" y="83"/>
                  </a:lnTo>
                  <a:lnTo>
                    <a:pt x="386" y="90"/>
                  </a:lnTo>
                  <a:lnTo>
                    <a:pt x="370" y="107"/>
                  </a:lnTo>
                  <a:lnTo>
                    <a:pt x="354" y="129"/>
                  </a:lnTo>
                  <a:lnTo>
                    <a:pt x="338" y="151"/>
                  </a:lnTo>
                  <a:lnTo>
                    <a:pt x="324" y="173"/>
                  </a:lnTo>
                  <a:lnTo>
                    <a:pt x="311" y="195"/>
                  </a:lnTo>
                  <a:lnTo>
                    <a:pt x="303" y="211"/>
                  </a:lnTo>
                  <a:lnTo>
                    <a:pt x="297" y="222"/>
                  </a:lnTo>
                  <a:lnTo>
                    <a:pt x="292" y="246"/>
                  </a:lnTo>
                  <a:lnTo>
                    <a:pt x="285" y="276"/>
                  </a:lnTo>
                  <a:lnTo>
                    <a:pt x="278" y="309"/>
                  </a:lnTo>
                  <a:lnTo>
                    <a:pt x="269" y="344"/>
                  </a:lnTo>
                  <a:lnTo>
                    <a:pt x="262" y="377"/>
                  </a:lnTo>
                  <a:lnTo>
                    <a:pt x="253" y="410"/>
                  </a:lnTo>
                  <a:lnTo>
                    <a:pt x="247" y="435"/>
                  </a:lnTo>
                  <a:lnTo>
                    <a:pt x="244" y="448"/>
                  </a:lnTo>
                  <a:lnTo>
                    <a:pt x="240" y="468"/>
                  </a:lnTo>
                  <a:lnTo>
                    <a:pt x="233" y="494"/>
                  </a:lnTo>
                  <a:lnTo>
                    <a:pt x="226" y="523"/>
                  </a:lnTo>
                  <a:lnTo>
                    <a:pt x="219" y="556"/>
                  </a:lnTo>
                  <a:lnTo>
                    <a:pt x="210" y="588"/>
                  </a:lnTo>
                  <a:lnTo>
                    <a:pt x="203" y="619"/>
                  </a:lnTo>
                  <a:lnTo>
                    <a:pt x="196" y="646"/>
                  </a:lnTo>
                  <a:lnTo>
                    <a:pt x="190" y="668"/>
                  </a:lnTo>
                  <a:lnTo>
                    <a:pt x="185" y="685"/>
                  </a:lnTo>
                  <a:lnTo>
                    <a:pt x="183" y="690"/>
                  </a:lnTo>
                  <a:lnTo>
                    <a:pt x="174" y="709"/>
                  </a:lnTo>
                  <a:lnTo>
                    <a:pt x="163" y="722"/>
                  </a:lnTo>
                  <a:lnTo>
                    <a:pt x="151" y="731"/>
                  </a:lnTo>
                  <a:lnTo>
                    <a:pt x="137" y="736"/>
                  </a:lnTo>
                  <a:lnTo>
                    <a:pt x="126" y="736"/>
                  </a:lnTo>
                  <a:lnTo>
                    <a:pt x="108" y="734"/>
                  </a:lnTo>
                  <a:lnTo>
                    <a:pt x="92" y="725"/>
                  </a:lnTo>
                  <a:lnTo>
                    <a:pt x="81" y="712"/>
                  </a:lnTo>
                  <a:lnTo>
                    <a:pt x="78" y="694"/>
                  </a:lnTo>
                  <a:lnTo>
                    <a:pt x="80" y="685"/>
                  </a:lnTo>
                  <a:lnTo>
                    <a:pt x="81" y="672"/>
                  </a:lnTo>
                  <a:lnTo>
                    <a:pt x="87" y="656"/>
                  </a:lnTo>
                  <a:lnTo>
                    <a:pt x="90" y="639"/>
                  </a:lnTo>
                  <a:lnTo>
                    <a:pt x="94" y="622"/>
                  </a:lnTo>
                  <a:lnTo>
                    <a:pt x="94" y="622"/>
                  </a:lnTo>
                  <a:lnTo>
                    <a:pt x="185" y="248"/>
                  </a:lnTo>
                  <a:lnTo>
                    <a:pt x="194" y="211"/>
                  </a:lnTo>
                  <a:lnTo>
                    <a:pt x="201" y="184"/>
                  </a:lnTo>
                  <a:lnTo>
                    <a:pt x="204" y="162"/>
                  </a:lnTo>
                  <a:lnTo>
                    <a:pt x="208" y="144"/>
                  </a:lnTo>
                  <a:lnTo>
                    <a:pt x="210" y="127"/>
                  </a:lnTo>
                  <a:lnTo>
                    <a:pt x="210" y="111"/>
                  </a:lnTo>
                  <a:lnTo>
                    <a:pt x="208" y="83"/>
                  </a:lnTo>
                  <a:lnTo>
                    <a:pt x="203" y="65"/>
                  </a:lnTo>
                  <a:lnTo>
                    <a:pt x="196" y="50"/>
                  </a:lnTo>
                  <a:lnTo>
                    <a:pt x="185" y="43"/>
                  </a:lnTo>
                  <a:lnTo>
                    <a:pt x="174" y="37"/>
                  </a:lnTo>
                  <a:lnTo>
                    <a:pt x="160" y="37"/>
                  </a:lnTo>
                  <a:lnTo>
                    <a:pt x="137" y="41"/>
                  </a:lnTo>
                  <a:lnTo>
                    <a:pt x="117" y="54"/>
                  </a:lnTo>
                  <a:lnTo>
                    <a:pt x="99" y="76"/>
                  </a:lnTo>
                  <a:lnTo>
                    <a:pt x="85" y="105"/>
                  </a:lnTo>
                  <a:lnTo>
                    <a:pt x="71" y="142"/>
                  </a:lnTo>
                  <a:lnTo>
                    <a:pt x="58" y="182"/>
                  </a:lnTo>
                  <a:lnTo>
                    <a:pt x="46" y="232"/>
                  </a:lnTo>
                  <a:lnTo>
                    <a:pt x="40" y="248"/>
                  </a:lnTo>
                  <a:lnTo>
                    <a:pt x="37" y="259"/>
                  </a:lnTo>
                  <a:lnTo>
                    <a:pt x="32" y="265"/>
                  </a:lnTo>
                  <a:lnTo>
                    <a:pt x="26" y="267"/>
                  </a:lnTo>
                  <a:lnTo>
                    <a:pt x="19" y="267"/>
                  </a:lnTo>
                  <a:lnTo>
                    <a:pt x="17" y="267"/>
                  </a:lnTo>
                  <a:lnTo>
                    <a:pt x="16" y="267"/>
                  </a:lnTo>
                  <a:lnTo>
                    <a:pt x="12" y="267"/>
                  </a:lnTo>
                  <a:lnTo>
                    <a:pt x="8" y="265"/>
                  </a:lnTo>
                  <a:lnTo>
                    <a:pt x="5" y="263"/>
                  </a:lnTo>
                  <a:lnTo>
                    <a:pt x="1" y="261"/>
                  </a:lnTo>
                  <a:lnTo>
                    <a:pt x="0" y="256"/>
                  </a:lnTo>
                  <a:lnTo>
                    <a:pt x="0" y="252"/>
                  </a:lnTo>
                  <a:lnTo>
                    <a:pt x="0" y="244"/>
                  </a:lnTo>
                  <a:lnTo>
                    <a:pt x="5" y="228"/>
                  </a:lnTo>
                  <a:lnTo>
                    <a:pt x="10" y="204"/>
                  </a:lnTo>
                  <a:lnTo>
                    <a:pt x="17" y="177"/>
                  </a:lnTo>
                  <a:lnTo>
                    <a:pt x="26" y="147"/>
                  </a:lnTo>
                  <a:lnTo>
                    <a:pt x="37" y="120"/>
                  </a:lnTo>
                  <a:lnTo>
                    <a:pt x="49" y="92"/>
                  </a:lnTo>
                  <a:lnTo>
                    <a:pt x="57" y="79"/>
                  </a:lnTo>
                  <a:lnTo>
                    <a:pt x="65" y="63"/>
                  </a:lnTo>
                  <a:lnTo>
                    <a:pt x="78" y="44"/>
                  </a:lnTo>
                  <a:lnTo>
                    <a:pt x="94" y="28"/>
                  </a:lnTo>
                  <a:lnTo>
                    <a:pt x="114" y="13"/>
                  </a:lnTo>
                  <a:lnTo>
                    <a:pt x="137" y="4"/>
                  </a:lnTo>
                  <a:lnTo>
                    <a:pt x="165"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9" name="Freeform 7"/>
            <p:cNvSpPr>
              <a:spLocks/>
            </p:cNvSpPr>
            <p:nvPr/>
          </p:nvSpPr>
          <p:spPr bwMode="auto">
            <a:xfrm>
              <a:off x="4966" y="4579"/>
              <a:ext cx="408" cy="766"/>
            </a:xfrm>
            <a:custGeom>
              <a:avLst/>
              <a:gdLst/>
              <a:ahLst/>
              <a:cxnLst>
                <a:cxn ang="0">
                  <a:pos x="219" y="0"/>
                </a:cxn>
                <a:cxn ang="0">
                  <a:pos x="237" y="2"/>
                </a:cxn>
                <a:cxn ang="0">
                  <a:pos x="248" y="6"/>
                </a:cxn>
                <a:cxn ang="0">
                  <a:pos x="253" y="15"/>
                </a:cxn>
                <a:cxn ang="0">
                  <a:pos x="253" y="33"/>
                </a:cxn>
                <a:cxn ang="0">
                  <a:pos x="253" y="33"/>
                </a:cxn>
                <a:cxn ang="0">
                  <a:pos x="253" y="670"/>
                </a:cxn>
                <a:cxn ang="0">
                  <a:pos x="253" y="685"/>
                </a:cxn>
                <a:cxn ang="0">
                  <a:pos x="255" y="696"/>
                </a:cxn>
                <a:cxn ang="0">
                  <a:pos x="258" y="705"/>
                </a:cxn>
                <a:cxn ang="0">
                  <a:pos x="267" y="712"/>
                </a:cxn>
                <a:cxn ang="0">
                  <a:pos x="280" y="718"/>
                </a:cxn>
                <a:cxn ang="0">
                  <a:pos x="301" y="722"/>
                </a:cxn>
                <a:cxn ang="0">
                  <a:pos x="328" y="723"/>
                </a:cxn>
                <a:cxn ang="0">
                  <a:pos x="365" y="725"/>
                </a:cxn>
                <a:cxn ang="0">
                  <a:pos x="408" y="725"/>
                </a:cxn>
                <a:cxn ang="0">
                  <a:pos x="408" y="766"/>
                </a:cxn>
                <a:cxn ang="0">
                  <a:pos x="394" y="766"/>
                </a:cxn>
                <a:cxn ang="0">
                  <a:pos x="371" y="764"/>
                </a:cxn>
                <a:cxn ang="0">
                  <a:pos x="342" y="764"/>
                </a:cxn>
                <a:cxn ang="0">
                  <a:pos x="310" y="764"/>
                </a:cxn>
                <a:cxn ang="0">
                  <a:pos x="278" y="762"/>
                </a:cxn>
                <a:cxn ang="0">
                  <a:pos x="249" y="762"/>
                </a:cxn>
                <a:cxn ang="0">
                  <a:pos x="225" y="760"/>
                </a:cxn>
                <a:cxn ang="0">
                  <a:pos x="207" y="760"/>
                </a:cxn>
                <a:cxn ang="0">
                  <a:pos x="187" y="760"/>
                </a:cxn>
                <a:cxn ang="0">
                  <a:pos x="160" y="762"/>
                </a:cxn>
                <a:cxn ang="0">
                  <a:pos x="132" y="762"/>
                </a:cxn>
                <a:cxn ang="0">
                  <a:pos x="100" y="764"/>
                </a:cxn>
                <a:cxn ang="0">
                  <a:pos x="69" y="764"/>
                </a:cxn>
                <a:cxn ang="0">
                  <a:pos x="41" y="764"/>
                </a:cxn>
                <a:cxn ang="0">
                  <a:pos x="20" y="766"/>
                </a:cxn>
                <a:cxn ang="0">
                  <a:pos x="7" y="766"/>
                </a:cxn>
                <a:cxn ang="0">
                  <a:pos x="7" y="725"/>
                </a:cxn>
                <a:cxn ang="0">
                  <a:pos x="50" y="725"/>
                </a:cxn>
                <a:cxn ang="0">
                  <a:pos x="87" y="723"/>
                </a:cxn>
                <a:cxn ang="0">
                  <a:pos x="114" y="722"/>
                </a:cxn>
                <a:cxn ang="0">
                  <a:pos x="134" y="718"/>
                </a:cxn>
                <a:cxn ang="0">
                  <a:pos x="148" y="712"/>
                </a:cxn>
                <a:cxn ang="0">
                  <a:pos x="155" y="705"/>
                </a:cxn>
                <a:cxn ang="0">
                  <a:pos x="160" y="696"/>
                </a:cxn>
                <a:cxn ang="0">
                  <a:pos x="160" y="685"/>
                </a:cxn>
                <a:cxn ang="0">
                  <a:pos x="162" y="670"/>
                </a:cxn>
                <a:cxn ang="0">
                  <a:pos x="162" y="85"/>
                </a:cxn>
                <a:cxn ang="0">
                  <a:pos x="125" y="100"/>
                </a:cxn>
                <a:cxn ang="0">
                  <a:pos x="87" y="109"/>
                </a:cxn>
                <a:cxn ang="0">
                  <a:pos x="52" y="114"/>
                </a:cxn>
                <a:cxn ang="0">
                  <a:pos x="21" y="116"/>
                </a:cxn>
                <a:cxn ang="0">
                  <a:pos x="0" y="116"/>
                </a:cxn>
                <a:cxn ang="0">
                  <a:pos x="0" y="76"/>
                </a:cxn>
                <a:cxn ang="0">
                  <a:pos x="23" y="76"/>
                </a:cxn>
                <a:cxn ang="0">
                  <a:pos x="52" y="74"/>
                </a:cxn>
                <a:cxn ang="0">
                  <a:pos x="84" y="68"/>
                </a:cxn>
                <a:cxn ang="0">
                  <a:pos x="118" y="61"/>
                </a:cxn>
                <a:cxn ang="0">
                  <a:pos x="153" y="48"/>
                </a:cxn>
                <a:cxn ang="0">
                  <a:pos x="187" y="28"/>
                </a:cxn>
                <a:cxn ang="0">
                  <a:pos x="219" y="0"/>
                </a:cxn>
              </a:cxnLst>
              <a:rect l="0" t="0" r="r" b="b"/>
              <a:pathLst>
                <a:path w="408" h="766">
                  <a:moveTo>
                    <a:pt x="219" y="0"/>
                  </a:moveTo>
                  <a:lnTo>
                    <a:pt x="237" y="2"/>
                  </a:lnTo>
                  <a:lnTo>
                    <a:pt x="248" y="6"/>
                  </a:lnTo>
                  <a:lnTo>
                    <a:pt x="253" y="15"/>
                  </a:lnTo>
                  <a:lnTo>
                    <a:pt x="253" y="33"/>
                  </a:lnTo>
                  <a:lnTo>
                    <a:pt x="253" y="33"/>
                  </a:lnTo>
                  <a:lnTo>
                    <a:pt x="253" y="670"/>
                  </a:lnTo>
                  <a:lnTo>
                    <a:pt x="253" y="685"/>
                  </a:lnTo>
                  <a:lnTo>
                    <a:pt x="255" y="696"/>
                  </a:lnTo>
                  <a:lnTo>
                    <a:pt x="258" y="705"/>
                  </a:lnTo>
                  <a:lnTo>
                    <a:pt x="267" y="712"/>
                  </a:lnTo>
                  <a:lnTo>
                    <a:pt x="280" y="718"/>
                  </a:lnTo>
                  <a:lnTo>
                    <a:pt x="301" y="722"/>
                  </a:lnTo>
                  <a:lnTo>
                    <a:pt x="328" y="723"/>
                  </a:lnTo>
                  <a:lnTo>
                    <a:pt x="365" y="725"/>
                  </a:lnTo>
                  <a:lnTo>
                    <a:pt x="408" y="725"/>
                  </a:lnTo>
                  <a:lnTo>
                    <a:pt x="408" y="766"/>
                  </a:lnTo>
                  <a:lnTo>
                    <a:pt x="394" y="766"/>
                  </a:lnTo>
                  <a:lnTo>
                    <a:pt x="371" y="764"/>
                  </a:lnTo>
                  <a:lnTo>
                    <a:pt x="342" y="764"/>
                  </a:lnTo>
                  <a:lnTo>
                    <a:pt x="310" y="764"/>
                  </a:lnTo>
                  <a:lnTo>
                    <a:pt x="278" y="762"/>
                  </a:lnTo>
                  <a:lnTo>
                    <a:pt x="249" y="762"/>
                  </a:lnTo>
                  <a:lnTo>
                    <a:pt x="225" y="760"/>
                  </a:lnTo>
                  <a:lnTo>
                    <a:pt x="207" y="760"/>
                  </a:lnTo>
                  <a:lnTo>
                    <a:pt x="187" y="760"/>
                  </a:lnTo>
                  <a:lnTo>
                    <a:pt x="160" y="762"/>
                  </a:lnTo>
                  <a:lnTo>
                    <a:pt x="132" y="762"/>
                  </a:lnTo>
                  <a:lnTo>
                    <a:pt x="100" y="764"/>
                  </a:lnTo>
                  <a:lnTo>
                    <a:pt x="69" y="764"/>
                  </a:lnTo>
                  <a:lnTo>
                    <a:pt x="41" y="764"/>
                  </a:lnTo>
                  <a:lnTo>
                    <a:pt x="20" y="766"/>
                  </a:lnTo>
                  <a:lnTo>
                    <a:pt x="7" y="766"/>
                  </a:lnTo>
                  <a:lnTo>
                    <a:pt x="7" y="725"/>
                  </a:lnTo>
                  <a:lnTo>
                    <a:pt x="50" y="725"/>
                  </a:lnTo>
                  <a:lnTo>
                    <a:pt x="87" y="723"/>
                  </a:lnTo>
                  <a:lnTo>
                    <a:pt x="114" y="722"/>
                  </a:lnTo>
                  <a:lnTo>
                    <a:pt x="134" y="718"/>
                  </a:lnTo>
                  <a:lnTo>
                    <a:pt x="148" y="712"/>
                  </a:lnTo>
                  <a:lnTo>
                    <a:pt x="155" y="705"/>
                  </a:lnTo>
                  <a:lnTo>
                    <a:pt x="160" y="696"/>
                  </a:lnTo>
                  <a:lnTo>
                    <a:pt x="160" y="685"/>
                  </a:lnTo>
                  <a:lnTo>
                    <a:pt x="162" y="670"/>
                  </a:lnTo>
                  <a:lnTo>
                    <a:pt x="162" y="85"/>
                  </a:lnTo>
                  <a:lnTo>
                    <a:pt x="125" y="100"/>
                  </a:lnTo>
                  <a:lnTo>
                    <a:pt x="87" y="109"/>
                  </a:lnTo>
                  <a:lnTo>
                    <a:pt x="52" y="114"/>
                  </a:lnTo>
                  <a:lnTo>
                    <a:pt x="21" y="116"/>
                  </a:lnTo>
                  <a:lnTo>
                    <a:pt x="0" y="116"/>
                  </a:lnTo>
                  <a:lnTo>
                    <a:pt x="0" y="76"/>
                  </a:lnTo>
                  <a:lnTo>
                    <a:pt x="23" y="76"/>
                  </a:lnTo>
                  <a:lnTo>
                    <a:pt x="52" y="74"/>
                  </a:lnTo>
                  <a:lnTo>
                    <a:pt x="84" y="68"/>
                  </a:lnTo>
                  <a:lnTo>
                    <a:pt x="118" y="61"/>
                  </a:lnTo>
                  <a:lnTo>
                    <a:pt x="153" y="48"/>
                  </a:lnTo>
                  <a:lnTo>
                    <a:pt x="187" y="28"/>
                  </a:lnTo>
                  <a:lnTo>
                    <a:pt x="21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 name="Freeform 8"/>
            <p:cNvSpPr>
              <a:spLocks/>
            </p:cNvSpPr>
            <p:nvPr/>
          </p:nvSpPr>
          <p:spPr bwMode="auto">
            <a:xfrm>
              <a:off x="5656" y="3890"/>
              <a:ext cx="616" cy="1625"/>
            </a:xfrm>
            <a:custGeom>
              <a:avLst/>
              <a:gdLst/>
              <a:ahLst/>
              <a:cxnLst>
                <a:cxn ang="0">
                  <a:pos x="584" y="0"/>
                </a:cxn>
                <a:cxn ang="0">
                  <a:pos x="600" y="5"/>
                </a:cxn>
                <a:cxn ang="0">
                  <a:pos x="611" y="16"/>
                </a:cxn>
                <a:cxn ang="0">
                  <a:pos x="616" y="33"/>
                </a:cxn>
                <a:cxn ang="0">
                  <a:pos x="616" y="34"/>
                </a:cxn>
                <a:cxn ang="0">
                  <a:pos x="616" y="36"/>
                </a:cxn>
                <a:cxn ang="0">
                  <a:pos x="615" y="38"/>
                </a:cxn>
                <a:cxn ang="0">
                  <a:pos x="615" y="42"/>
                </a:cxn>
                <a:cxn ang="0">
                  <a:pos x="613" y="47"/>
                </a:cxn>
                <a:cxn ang="0">
                  <a:pos x="611" y="53"/>
                </a:cxn>
                <a:cxn ang="0">
                  <a:pos x="609" y="60"/>
                </a:cxn>
                <a:cxn ang="0">
                  <a:pos x="609" y="60"/>
                </a:cxn>
                <a:cxn ang="0">
                  <a:pos x="67" y="1587"/>
                </a:cxn>
                <a:cxn ang="0">
                  <a:pos x="60" y="1605"/>
                </a:cxn>
                <a:cxn ang="0">
                  <a:pos x="53" y="1616"/>
                </a:cxn>
                <a:cxn ang="0">
                  <a:pos x="44" y="1623"/>
                </a:cxn>
                <a:cxn ang="0">
                  <a:pos x="32" y="1625"/>
                </a:cxn>
                <a:cxn ang="0">
                  <a:pos x="16" y="1622"/>
                </a:cxn>
                <a:cxn ang="0">
                  <a:pos x="5" y="1609"/>
                </a:cxn>
                <a:cxn ang="0">
                  <a:pos x="0" y="1592"/>
                </a:cxn>
                <a:cxn ang="0">
                  <a:pos x="0" y="1592"/>
                </a:cxn>
                <a:cxn ang="0">
                  <a:pos x="0" y="1590"/>
                </a:cxn>
                <a:cxn ang="0">
                  <a:pos x="2" y="1587"/>
                </a:cxn>
                <a:cxn ang="0">
                  <a:pos x="2" y="1581"/>
                </a:cxn>
                <a:cxn ang="0">
                  <a:pos x="5" y="1574"/>
                </a:cxn>
                <a:cxn ang="0">
                  <a:pos x="7" y="1565"/>
                </a:cxn>
                <a:cxn ang="0">
                  <a:pos x="556" y="14"/>
                </a:cxn>
                <a:cxn ang="0">
                  <a:pos x="559" y="9"/>
                </a:cxn>
                <a:cxn ang="0">
                  <a:pos x="565" y="5"/>
                </a:cxn>
                <a:cxn ang="0">
                  <a:pos x="572" y="1"/>
                </a:cxn>
                <a:cxn ang="0">
                  <a:pos x="577" y="0"/>
                </a:cxn>
                <a:cxn ang="0">
                  <a:pos x="584" y="0"/>
                </a:cxn>
              </a:cxnLst>
              <a:rect l="0" t="0" r="r" b="b"/>
              <a:pathLst>
                <a:path w="616" h="1625">
                  <a:moveTo>
                    <a:pt x="584" y="0"/>
                  </a:moveTo>
                  <a:lnTo>
                    <a:pt x="600" y="5"/>
                  </a:lnTo>
                  <a:lnTo>
                    <a:pt x="611" y="16"/>
                  </a:lnTo>
                  <a:lnTo>
                    <a:pt x="616" y="33"/>
                  </a:lnTo>
                  <a:lnTo>
                    <a:pt x="616" y="34"/>
                  </a:lnTo>
                  <a:lnTo>
                    <a:pt x="616" y="36"/>
                  </a:lnTo>
                  <a:lnTo>
                    <a:pt x="615" y="38"/>
                  </a:lnTo>
                  <a:lnTo>
                    <a:pt x="615" y="42"/>
                  </a:lnTo>
                  <a:lnTo>
                    <a:pt x="613" y="47"/>
                  </a:lnTo>
                  <a:lnTo>
                    <a:pt x="611" y="53"/>
                  </a:lnTo>
                  <a:lnTo>
                    <a:pt x="609" y="60"/>
                  </a:lnTo>
                  <a:lnTo>
                    <a:pt x="609" y="60"/>
                  </a:lnTo>
                  <a:lnTo>
                    <a:pt x="67" y="1587"/>
                  </a:lnTo>
                  <a:lnTo>
                    <a:pt x="60" y="1605"/>
                  </a:lnTo>
                  <a:lnTo>
                    <a:pt x="53" y="1616"/>
                  </a:lnTo>
                  <a:lnTo>
                    <a:pt x="44" y="1623"/>
                  </a:lnTo>
                  <a:lnTo>
                    <a:pt x="32" y="1625"/>
                  </a:lnTo>
                  <a:lnTo>
                    <a:pt x="16" y="1622"/>
                  </a:lnTo>
                  <a:lnTo>
                    <a:pt x="5" y="1609"/>
                  </a:lnTo>
                  <a:lnTo>
                    <a:pt x="0" y="1592"/>
                  </a:lnTo>
                  <a:lnTo>
                    <a:pt x="0" y="1592"/>
                  </a:lnTo>
                  <a:lnTo>
                    <a:pt x="0" y="1590"/>
                  </a:lnTo>
                  <a:lnTo>
                    <a:pt x="2" y="1587"/>
                  </a:lnTo>
                  <a:lnTo>
                    <a:pt x="2" y="1581"/>
                  </a:lnTo>
                  <a:lnTo>
                    <a:pt x="5" y="1574"/>
                  </a:lnTo>
                  <a:lnTo>
                    <a:pt x="7" y="1565"/>
                  </a:lnTo>
                  <a:lnTo>
                    <a:pt x="556" y="14"/>
                  </a:lnTo>
                  <a:lnTo>
                    <a:pt x="559" y="9"/>
                  </a:lnTo>
                  <a:lnTo>
                    <a:pt x="565" y="5"/>
                  </a:lnTo>
                  <a:lnTo>
                    <a:pt x="572" y="1"/>
                  </a:lnTo>
                  <a:lnTo>
                    <a:pt x="577" y="0"/>
                  </a:lnTo>
                  <a:lnTo>
                    <a:pt x="58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1" name="Freeform 9"/>
            <p:cNvSpPr>
              <a:spLocks/>
            </p:cNvSpPr>
            <p:nvPr/>
          </p:nvSpPr>
          <p:spPr bwMode="auto">
            <a:xfrm>
              <a:off x="6415" y="4390"/>
              <a:ext cx="645" cy="736"/>
            </a:xfrm>
            <a:custGeom>
              <a:avLst/>
              <a:gdLst/>
              <a:ahLst/>
              <a:cxnLst>
                <a:cxn ang="0">
                  <a:pos x="234" y="17"/>
                </a:cxn>
                <a:cxn ang="0">
                  <a:pos x="301" y="90"/>
                </a:cxn>
                <a:cxn ang="0">
                  <a:pos x="346" y="81"/>
                </a:cxn>
                <a:cxn ang="0">
                  <a:pos x="433" y="17"/>
                </a:cxn>
                <a:cxn ang="0">
                  <a:pos x="551" y="4"/>
                </a:cxn>
                <a:cxn ang="0">
                  <a:pos x="629" y="54"/>
                </a:cxn>
                <a:cxn ang="0">
                  <a:pos x="642" y="133"/>
                </a:cxn>
                <a:cxn ang="0">
                  <a:pos x="601" y="191"/>
                </a:cxn>
                <a:cxn ang="0">
                  <a:pos x="535" y="199"/>
                </a:cxn>
                <a:cxn ang="0">
                  <a:pos x="499" y="162"/>
                </a:cxn>
                <a:cxn ang="0">
                  <a:pos x="512" y="98"/>
                </a:cxn>
                <a:cxn ang="0">
                  <a:pos x="581" y="57"/>
                </a:cxn>
                <a:cxn ang="0">
                  <a:pos x="554" y="44"/>
                </a:cxn>
                <a:cxn ang="0">
                  <a:pos x="481" y="39"/>
                </a:cxn>
                <a:cxn ang="0">
                  <a:pos x="410" y="72"/>
                </a:cxn>
                <a:cxn ang="0">
                  <a:pos x="371" y="107"/>
                </a:cxn>
                <a:cxn ang="0">
                  <a:pos x="324" y="173"/>
                </a:cxn>
                <a:cxn ang="0">
                  <a:pos x="298" y="222"/>
                </a:cxn>
                <a:cxn ang="0">
                  <a:pos x="278" y="309"/>
                </a:cxn>
                <a:cxn ang="0">
                  <a:pos x="255" y="410"/>
                </a:cxn>
                <a:cxn ang="0">
                  <a:pos x="241" y="468"/>
                </a:cxn>
                <a:cxn ang="0">
                  <a:pos x="219" y="556"/>
                </a:cxn>
                <a:cxn ang="0">
                  <a:pos x="196" y="646"/>
                </a:cxn>
                <a:cxn ang="0">
                  <a:pos x="184" y="690"/>
                </a:cxn>
                <a:cxn ang="0">
                  <a:pos x="152" y="731"/>
                </a:cxn>
                <a:cxn ang="0">
                  <a:pos x="109" y="734"/>
                </a:cxn>
                <a:cxn ang="0">
                  <a:pos x="78" y="694"/>
                </a:cxn>
                <a:cxn ang="0">
                  <a:pos x="87" y="656"/>
                </a:cxn>
                <a:cxn ang="0">
                  <a:pos x="94" y="622"/>
                </a:cxn>
                <a:cxn ang="0">
                  <a:pos x="201" y="184"/>
                </a:cxn>
                <a:cxn ang="0">
                  <a:pos x="210" y="127"/>
                </a:cxn>
                <a:cxn ang="0">
                  <a:pos x="203" y="65"/>
                </a:cxn>
                <a:cxn ang="0">
                  <a:pos x="175" y="37"/>
                </a:cxn>
                <a:cxn ang="0">
                  <a:pos x="118" y="54"/>
                </a:cxn>
                <a:cxn ang="0">
                  <a:pos x="71" y="142"/>
                </a:cxn>
                <a:cxn ang="0">
                  <a:pos x="41" y="248"/>
                </a:cxn>
                <a:cxn ang="0">
                  <a:pos x="27" y="267"/>
                </a:cxn>
                <a:cxn ang="0">
                  <a:pos x="16" y="267"/>
                </a:cxn>
                <a:cxn ang="0">
                  <a:pos x="5" y="263"/>
                </a:cxn>
                <a:cxn ang="0">
                  <a:pos x="0" y="252"/>
                </a:cxn>
                <a:cxn ang="0">
                  <a:pos x="11" y="204"/>
                </a:cxn>
                <a:cxn ang="0">
                  <a:pos x="37" y="120"/>
                </a:cxn>
                <a:cxn ang="0">
                  <a:pos x="66" y="63"/>
                </a:cxn>
                <a:cxn ang="0">
                  <a:pos x="114" y="13"/>
                </a:cxn>
              </a:cxnLst>
              <a:rect l="0" t="0" r="r" b="b"/>
              <a:pathLst>
                <a:path w="645" h="736">
                  <a:moveTo>
                    <a:pt x="166" y="0"/>
                  </a:moveTo>
                  <a:lnTo>
                    <a:pt x="201" y="4"/>
                  </a:lnTo>
                  <a:lnTo>
                    <a:pt x="234" y="17"/>
                  </a:lnTo>
                  <a:lnTo>
                    <a:pt x="262" y="35"/>
                  </a:lnTo>
                  <a:lnTo>
                    <a:pt x="283" y="61"/>
                  </a:lnTo>
                  <a:lnTo>
                    <a:pt x="301" y="90"/>
                  </a:lnTo>
                  <a:lnTo>
                    <a:pt x="310" y="125"/>
                  </a:lnTo>
                  <a:lnTo>
                    <a:pt x="326" y="105"/>
                  </a:lnTo>
                  <a:lnTo>
                    <a:pt x="346" y="81"/>
                  </a:lnTo>
                  <a:lnTo>
                    <a:pt x="371" y="57"/>
                  </a:lnTo>
                  <a:lnTo>
                    <a:pt x="399" y="35"/>
                  </a:lnTo>
                  <a:lnTo>
                    <a:pt x="433" y="17"/>
                  </a:lnTo>
                  <a:lnTo>
                    <a:pt x="471" y="6"/>
                  </a:lnTo>
                  <a:lnTo>
                    <a:pt x="513" y="0"/>
                  </a:lnTo>
                  <a:lnTo>
                    <a:pt x="551" y="4"/>
                  </a:lnTo>
                  <a:lnTo>
                    <a:pt x="583" y="15"/>
                  </a:lnTo>
                  <a:lnTo>
                    <a:pt x="610" y="32"/>
                  </a:lnTo>
                  <a:lnTo>
                    <a:pt x="629" y="54"/>
                  </a:lnTo>
                  <a:lnTo>
                    <a:pt x="642" y="78"/>
                  </a:lnTo>
                  <a:lnTo>
                    <a:pt x="645" y="105"/>
                  </a:lnTo>
                  <a:lnTo>
                    <a:pt x="642" y="133"/>
                  </a:lnTo>
                  <a:lnTo>
                    <a:pt x="633" y="156"/>
                  </a:lnTo>
                  <a:lnTo>
                    <a:pt x="618" y="177"/>
                  </a:lnTo>
                  <a:lnTo>
                    <a:pt x="601" y="191"/>
                  </a:lnTo>
                  <a:lnTo>
                    <a:pt x="579" y="199"/>
                  </a:lnTo>
                  <a:lnTo>
                    <a:pt x="558" y="202"/>
                  </a:lnTo>
                  <a:lnTo>
                    <a:pt x="535" y="199"/>
                  </a:lnTo>
                  <a:lnTo>
                    <a:pt x="517" y="189"/>
                  </a:lnTo>
                  <a:lnTo>
                    <a:pt x="506" y="177"/>
                  </a:lnTo>
                  <a:lnTo>
                    <a:pt x="499" y="162"/>
                  </a:lnTo>
                  <a:lnTo>
                    <a:pt x="497" y="147"/>
                  </a:lnTo>
                  <a:lnTo>
                    <a:pt x="501" y="122"/>
                  </a:lnTo>
                  <a:lnTo>
                    <a:pt x="512" y="98"/>
                  </a:lnTo>
                  <a:lnTo>
                    <a:pt x="529" y="79"/>
                  </a:lnTo>
                  <a:lnTo>
                    <a:pt x="553" y="65"/>
                  </a:lnTo>
                  <a:lnTo>
                    <a:pt x="581" y="57"/>
                  </a:lnTo>
                  <a:lnTo>
                    <a:pt x="577" y="56"/>
                  </a:lnTo>
                  <a:lnTo>
                    <a:pt x="569" y="50"/>
                  </a:lnTo>
                  <a:lnTo>
                    <a:pt x="554" y="44"/>
                  </a:lnTo>
                  <a:lnTo>
                    <a:pt x="537" y="39"/>
                  </a:lnTo>
                  <a:lnTo>
                    <a:pt x="513" y="37"/>
                  </a:lnTo>
                  <a:lnTo>
                    <a:pt x="481" y="39"/>
                  </a:lnTo>
                  <a:lnTo>
                    <a:pt x="453" y="48"/>
                  </a:lnTo>
                  <a:lnTo>
                    <a:pt x="430" y="59"/>
                  </a:lnTo>
                  <a:lnTo>
                    <a:pt x="410" y="72"/>
                  </a:lnTo>
                  <a:lnTo>
                    <a:pt x="396" y="83"/>
                  </a:lnTo>
                  <a:lnTo>
                    <a:pt x="387" y="90"/>
                  </a:lnTo>
                  <a:lnTo>
                    <a:pt x="371" y="107"/>
                  </a:lnTo>
                  <a:lnTo>
                    <a:pt x="355" y="129"/>
                  </a:lnTo>
                  <a:lnTo>
                    <a:pt x="339" y="151"/>
                  </a:lnTo>
                  <a:lnTo>
                    <a:pt x="324" y="173"/>
                  </a:lnTo>
                  <a:lnTo>
                    <a:pt x="312" y="195"/>
                  </a:lnTo>
                  <a:lnTo>
                    <a:pt x="303" y="211"/>
                  </a:lnTo>
                  <a:lnTo>
                    <a:pt x="298" y="222"/>
                  </a:lnTo>
                  <a:lnTo>
                    <a:pt x="292" y="246"/>
                  </a:lnTo>
                  <a:lnTo>
                    <a:pt x="285" y="276"/>
                  </a:lnTo>
                  <a:lnTo>
                    <a:pt x="278" y="309"/>
                  </a:lnTo>
                  <a:lnTo>
                    <a:pt x="269" y="344"/>
                  </a:lnTo>
                  <a:lnTo>
                    <a:pt x="262" y="377"/>
                  </a:lnTo>
                  <a:lnTo>
                    <a:pt x="255" y="410"/>
                  </a:lnTo>
                  <a:lnTo>
                    <a:pt x="248" y="435"/>
                  </a:lnTo>
                  <a:lnTo>
                    <a:pt x="246" y="448"/>
                  </a:lnTo>
                  <a:lnTo>
                    <a:pt x="241" y="468"/>
                  </a:lnTo>
                  <a:lnTo>
                    <a:pt x="234" y="494"/>
                  </a:lnTo>
                  <a:lnTo>
                    <a:pt x="226" y="523"/>
                  </a:lnTo>
                  <a:lnTo>
                    <a:pt x="219" y="556"/>
                  </a:lnTo>
                  <a:lnTo>
                    <a:pt x="210" y="588"/>
                  </a:lnTo>
                  <a:lnTo>
                    <a:pt x="203" y="619"/>
                  </a:lnTo>
                  <a:lnTo>
                    <a:pt x="196" y="646"/>
                  </a:lnTo>
                  <a:lnTo>
                    <a:pt x="191" y="668"/>
                  </a:lnTo>
                  <a:lnTo>
                    <a:pt x="185" y="685"/>
                  </a:lnTo>
                  <a:lnTo>
                    <a:pt x="184" y="690"/>
                  </a:lnTo>
                  <a:lnTo>
                    <a:pt x="175" y="709"/>
                  </a:lnTo>
                  <a:lnTo>
                    <a:pt x="164" y="722"/>
                  </a:lnTo>
                  <a:lnTo>
                    <a:pt x="152" y="731"/>
                  </a:lnTo>
                  <a:lnTo>
                    <a:pt x="137" y="736"/>
                  </a:lnTo>
                  <a:lnTo>
                    <a:pt x="127" y="736"/>
                  </a:lnTo>
                  <a:lnTo>
                    <a:pt x="109" y="734"/>
                  </a:lnTo>
                  <a:lnTo>
                    <a:pt x="93" y="725"/>
                  </a:lnTo>
                  <a:lnTo>
                    <a:pt x="84" y="712"/>
                  </a:lnTo>
                  <a:lnTo>
                    <a:pt x="78" y="694"/>
                  </a:lnTo>
                  <a:lnTo>
                    <a:pt x="80" y="685"/>
                  </a:lnTo>
                  <a:lnTo>
                    <a:pt x="84" y="672"/>
                  </a:lnTo>
                  <a:lnTo>
                    <a:pt x="87" y="656"/>
                  </a:lnTo>
                  <a:lnTo>
                    <a:pt x="91" y="639"/>
                  </a:lnTo>
                  <a:lnTo>
                    <a:pt x="94" y="622"/>
                  </a:lnTo>
                  <a:lnTo>
                    <a:pt x="94" y="622"/>
                  </a:lnTo>
                  <a:lnTo>
                    <a:pt x="185" y="248"/>
                  </a:lnTo>
                  <a:lnTo>
                    <a:pt x="194" y="211"/>
                  </a:lnTo>
                  <a:lnTo>
                    <a:pt x="201" y="184"/>
                  </a:lnTo>
                  <a:lnTo>
                    <a:pt x="207" y="162"/>
                  </a:lnTo>
                  <a:lnTo>
                    <a:pt x="209" y="144"/>
                  </a:lnTo>
                  <a:lnTo>
                    <a:pt x="210" y="127"/>
                  </a:lnTo>
                  <a:lnTo>
                    <a:pt x="210" y="111"/>
                  </a:lnTo>
                  <a:lnTo>
                    <a:pt x="209" y="83"/>
                  </a:lnTo>
                  <a:lnTo>
                    <a:pt x="203" y="65"/>
                  </a:lnTo>
                  <a:lnTo>
                    <a:pt x="196" y="50"/>
                  </a:lnTo>
                  <a:lnTo>
                    <a:pt x="185" y="43"/>
                  </a:lnTo>
                  <a:lnTo>
                    <a:pt x="175" y="37"/>
                  </a:lnTo>
                  <a:lnTo>
                    <a:pt x="160" y="37"/>
                  </a:lnTo>
                  <a:lnTo>
                    <a:pt x="139" y="41"/>
                  </a:lnTo>
                  <a:lnTo>
                    <a:pt x="118" y="54"/>
                  </a:lnTo>
                  <a:lnTo>
                    <a:pt x="102" y="76"/>
                  </a:lnTo>
                  <a:lnTo>
                    <a:pt x="86" y="105"/>
                  </a:lnTo>
                  <a:lnTo>
                    <a:pt x="71" y="142"/>
                  </a:lnTo>
                  <a:lnTo>
                    <a:pt x="59" y="182"/>
                  </a:lnTo>
                  <a:lnTo>
                    <a:pt x="46" y="232"/>
                  </a:lnTo>
                  <a:lnTo>
                    <a:pt x="41" y="248"/>
                  </a:lnTo>
                  <a:lnTo>
                    <a:pt x="37" y="259"/>
                  </a:lnTo>
                  <a:lnTo>
                    <a:pt x="32" y="265"/>
                  </a:lnTo>
                  <a:lnTo>
                    <a:pt x="27" y="267"/>
                  </a:lnTo>
                  <a:lnTo>
                    <a:pt x="20" y="267"/>
                  </a:lnTo>
                  <a:lnTo>
                    <a:pt x="18" y="267"/>
                  </a:lnTo>
                  <a:lnTo>
                    <a:pt x="16" y="267"/>
                  </a:lnTo>
                  <a:lnTo>
                    <a:pt x="12" y="267"/>
                  </a:lnTo>
                  <a:lnTo>
                    <a:pt x="9" y="265"/>
                  </a:lnTo>
                  <a:lnTo>
                    <a:pt x="5" y="263"/>
                  </a:lnTo>
                  <a:lnTo>
                    <a:pt x="2" y="261"/>
                  </a:lnTo>
                  <a:lnTo>
                    <a:pt x="0" y="256"/>
                  </a:lnTo>
                  <a:lnTo>
                    <a:pt x="0" y="252"/>
                  </a:lnTo>
                  <a:lnTo>
                    <a:pt x="2" y="244"/>
                  </a:lnTo>
                  <a:lnTo>
                    <a:pt x="5" y="228"/>
                  </a:lnTo>
                  <a:lnTo>
                    <a:pt x="11" y="204"/>
                  </a:lnTo>
                  <a:lnTo>
                    <a:pt x="18" y="177"/>
                  </a:lnTo>
                  <a:lnTo>
                    <a:pt x="29" y="147"/>
                  </a:lnTo>
                  <a:lnTo>
                    <a:pt x="37" y="120"/>
                  </a:lnTo>
                  <a:lnTo>
                    <a:pt x="50" y="92"/>
                  </a:lnTo>
                  <a:lnTo>
                    <a:pt x="57" y="79"/>
                  </a:lnTo>
                  <a:lnTo>
                    <a:pt x="66" y="63"/>
                  </a:lnTo>
                  <a:lnTo>
                    <a:pt x="78" y="44"/>
                  </a:lnTo>
                  <a:lnTo>
                    <a:pt x="94" y="28"/>
                  </a:lnTo>
                  <a:lnTo>
                    <a:pt x="114" y="13"/>
                  </a:lnTo>
                  <a:lnTo>
                    <a:pt x="137" y="4"/>
                  </a:lnTo>
                  <a:lnTo>
                    <a:pt x="16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 name="Freeform 10"/>
            <p:cNvSpPr>
              <a:spLocks/>
            </p:cNvSpPr>
            <p:nvPr/>
          </p:nvSpPr>
          <p:spPr bwMode="auto">
            <a:xfrm>
              <a:off x="7146" y="4579"/>
              <a:ext cx="497" cy="766"/>
            </a:xfrm>
            <a:custGeom>
              <a:avLst/>
              <a:gdLst/>
              <a:ahLst/>
              <a:cxnLst>
                <a:cxn ang="0">
                  <a:pos x="280" y="4"/>
                </a:cxn>
                <a:cxn ang="0">
                  <a:pos x="365" y="28"/>
                </a:cxn>
                <a:cxn ang="0">
                  <a:pos x="435" y="76"/>
                </a:cxn>
                <a:cxn ang="0">
                  <a:pos x="479" y="142"/>
                </a:cxn>
                <a:cxn ang="0">
                  <a:pos x="497" y="226"/>
                </a:cxn>
                <a:cxn ang="0">
                  <a:pos x="483" y="301"/>
                </a:cxn>
                <a:cxn ang="0">
                  <a:pos x="447" y="366"/>
                </a:cxn>
                <a:cxn ang="0">
                  <a:pos x="395" y="422"/>
                </a:cxn>
                <a:cxn ang="0">
                  <a:pos x="335" y="474"/>
                </a:cxn>
                <a:cxn ang="0">
                  <a:pos x="289" y="512"/>
                </a:cxn>
                <a:cxn ang="0">
                  <a:pos x="242" y="551"/>
                </a:cxn>
                <a:cxn ang="0">
                  <a:pos x="187" y="600"/>
                </a:cxn>
                <a:cxn ang="0">
                  <a:pos x="112" y="668"/>
                </a:cxn>
                <a:cxn ang="0">
                  <a:pos x="330" y="668"/>
                </a:cxn>
                <a:cxn ang="0">
                  <a:pos x="376" y="667"/>
                </a:cxn>
                <a:cxn ang="0">
                  <a:pos x="419" y="665"/>
                </a:cxn>
                <a:cxn ang="0">
                  <a:pos x="436" y="648"/>
                </a:cxn>
                <a:cxn ang="0">
                  <a:pos x="449" y="600"/>
                </a:cxn>
                <a:cxn ang="0">
                  <a:pos x="456" y="556"/>
                </a:cxn>
                <a:cxn ang="0">
                  <a:pos x="497" y="556"/>
                </a:cxn>
                <a:cxn ang="0">
                  <a:pos x="0" y="766"/>
                </a:cxn>
                <a:cxn ang="0">
                  <a:pos x="2" y="734"/>
                </a:cxn>
                <a:cxn ang="0">
                  <a:pos x="12" y="720"/>
                </a:cxn>
                <a:cxn ang="0">
                  <a:pos x="297" y="426"/>
                </a:cxn>
                <a:cxn ang="0">
                  <a:pos x="338" y="373"/>
                </a:cxn>
                <a:cxn ang="0">
                  <a:pos x="372" y="307"/>
                </a:cxn>
                <a:cxn ang="0">
                  <a:pos x="387" y="226"/>
                </a:cxn>
                <a:cxn ang="0">
                  <a:pos x="376" y="158"/>
                </a:cxn>
                <a:cxn ang="0">
                  <a:pos x="344" y="100"/>
                </a:cxn>
                <a:cxn ang="0">
                  <a:pos x="290" y="57"/>
                </a:cxn>
                <a:cxn ang="0">
                  <a:pos x="215" y="43"/>
                </a:cxn>
                <a:cxn ang="0">
                  <a:pos x="167" y="48"/>
                </a:cxn>
                <a:cxn ang="0">
                  <a:pos x="116" y="72"/>
                </a:cxn>
                <a:cxn ang="0">
                  <a:pos x="71" y="118"/>
                </a:cxn>
                <a:cxn ang="0">
                  <a:pos x="76" y="151"/>
                </a:cxn>
                <a:cxn ang="0">
                  <a:pos x="103" y="167"/>
                </a:cxn>
                <a:cxn ang="0">
                  <a:pos x="116" y="189"/>
                </a:cxn>
                <a:cxn ang="0">
                  <a:pos x="119" y="211"/>
                </a:cxn>
                <a:cxn ang="0">
                  <a:pos x="105" y="250"/>
                </a:cxn>
                <a:cxn ang="0">
                  <a:pos x="76" y="270"/>
                </a:cxn>
                <a:cxn ang="0">
                  <a:pos x="53" y="272"/>
                </a:cxn>
                <a:cxn ang="0">
                  <a:pos x="32" y="265"/>
                </a:cxn>
                <a:cxn ang="0">
                  <a:pos x="10" y="246"/>
                </a:cxn>
                <a:cxn ang="0">
                  <a:pos x="0" y="208"/>
                </a:cxn>
                <a:cxn ang="0">
                  <a:pos x="16" y="131"/>
                </a:cxn>
                <a:cxn ang="0">
                  <a:pos x="64" y="65"/>
                </a:cxn>
                <a:cxn ang="0">
                  <a:pos x="137" y="19"/>
                </a:cxn>
                <a:cxn ang="0">
                  <a:pos x="233" y="0"/>
                </a:cxn>
              </a:cxnLst>
              <a:rect l="0" t="0" r="r" b="b"/>
              <a:pathLst>
                <a:path w="497" h="766">
                  <a:moveTo>
                    <a:pt x="233" y="0"/>
                  </a:moveTo>
                  <a:lnTo>
                    <a:pt x="280" y="4"/>
                  </a:lnTo>
                  <a:lnTo>
                    <a:pt x="324" y="13"/>
                  </a:lnTo>
                  <a:lnTo>
                    <a:pt x="365" y="28"/>
                  </a:lnTo>
                  <a:lnTo>
                    <a:pt x="403" y="50"/>
                  </a:lnTo>
                  <a:lnTo>
                    <a:pt x="435" y="76"/>
                  </a:lnTo>
                  <a:lnTo>
                    <a:pt x="460" y="107"/>
                  </a:lnTo>
                  <a:lnTo>
                    <a:pt x="479" y="142"/>
                  </a:lnTo>
                  <a:lnTo>
                    <a:pt x="492" y="182"/>
                  </a:lnTo>
                  <a:lnTo>
                    <a:pt x="497" y="226"/>
                  </a:lnTo>
                  <a:lnTo>
                    <a:pt x="493" y="265"/>
                  </a:lnTo>
                  <a:lnTo>
                    <a:pt x="483" y="301"/>
                  </a:lnTo>
                  <a:lnTo>
                    <a:pt x="467" y="334"/>
                  </a:lnTo>
                  <a:lnTo>
                    <a:pt x="447" y="366"/>
                  </a:lnTo>
                  <a:lnTo>
                    <a:pt x="422" y="395"/>
                  </a:lnTo>
                  <a:lnTo>
                    <a:pt x="395" y="422"/>
                  </a:lnTo>
                  <a:lnTo>
                    <a:pt x="365" y="448"/>
                  </a:lnTo>
                  <a:lnTo>
                    <a:pt x="335" y="474"/>
                  </a:lnTo>
                  <a:lnTo>
                    <a:pt x="312" y="494"/>
                  </a:lnTo>
                  <a:lnTo>
                    <a:pt x="289" y="512"/>
                  </a:lnTo>
                  <a:lnTo>
                    <a:pt x="265" y="531"/>
                  </a:lnTo>
                  <a:lnTo>
                    <a:pt x="242" y="551"/>
                  </a:lnTo>
                  <a:lnTo>
                    <a:pt x="215" y="573"/>
                  </a:lnTo>
                  <a:lnTo>
                    <a:pt x="187" y="600"/>
                  </a:lnTo>
                  <a:lnTo>
                    <a:pt x="151" y="632"/>
                  </a:lnTo>
                  <a:lnTo>
                    <a:pt x="112" y="668"/>
                  </a:lnTo>
                  <a:lnTo>
                    <a:pt x="317" y="668"/>
                  </a:lnTo>
                  <a:lnTo>
                    <a:pt x="330" y="668"/>
                  </a:lnTo>
                  <a:lnTo>
                    <a:pt x="351" y="668"/>
                  </a:lnTo>
                  <a:lnTo>
                    <a:pt x="376" y="667"/>
                  </a:lnTo>
                  <a:lnTo>
                    <a:pt x="399" y="667"/>
                  </a:lnTo>
                  <a:lnTo>
                    <a:pt x="419" y="665"/>
                  </a:lnTo>
                  <a:lnTo>
                    <a:pt x="429" y="661"/>
                  </a:lnTo>
                  <a:lnTo>
                    <a:pt x="436" y="648"/>
                  </a:lnTo>
                  <a:lnTo>
                    <a:pt x="444" y="626"/>
                  </a:lnTo>
                  <a:lnTo>
                    <a:pt x="449" y="600"/>
                  </a:lnTo>
                  <a:lnTo>
                    <a:pt x="454" y="575"/>
                  </a:lnTo>
                  <a:lnTo>
                    <a:pt x="456" y="556"/>
                  </a:lnTo>
                  <a:lnTo>
                    <a:pt x="497" y="556"/>
                  </a:lnTo>
                  <a:lnTo>
                    <a:pt x="497" y="556"/>
                  </a:lnTo>
                  <a:lnTo>
                    <a:pt x="461" y="766"/>
                  </a:lnTo>
                  <a:lnTo>
                    <a:pt x="0" y="766"/>
                  </a:lnTo>
                  <a:lnTo>
                    <a:pt x="0" y="745"/>
                  </a:lnTo>
                  <a:lnTo>
                    <a:pt x="2" y="734"/>
                  </a:lnTo>
                  <a:lnTo>
                    <a:pt x="5" y="727"/>
                  </a:lnTo>
                  <a:lnTo>
                    <a:pt x="12" y="720"/>
                  </a:lnTo>
                  <a:lnTo>
                    <a:pt x="280" y="446"/>
                  </a:lnTo>
                  <a:lnTo>
                    <a:pt x="297" y="426"/>
                  </a:lnTo>
                  <a:lnTo>
                    <a:pt x="317" y="402"/>
                  </a:lnTo>
                  <a:lnTo>
                    <a:pt x="338" y="373"/>
                  </a:lnTo>
                  <a:lnTo>
                    <a:pt x="356" y="342"/>
                  </a:lnTo>
                  <a:lnTo>
                    <a:pt x="372" y="307"/>
                  </a:lnTo>
                  <a:lnTo>
                    <a:pt x="383" y="267"/>
                  </a:lnTo>
                  <a:lnTo>
                    <a:pt x="387" y="226"/>
                  </a:lnTo>
                  <a:lnTo>
                    <a:pt x="385" y="191"/>
                  </a:lnTo>
                  <a:lnTo>
                    <a:pt x="376" y="158"/>
                  </a:lnTo>
                  <a:lnTo>
                    <a:pt x="362" y="127"/>
                  </a:lnTo>
                  <a:lnTo>
                    <a:pt x="344" y="100"/>
                  </a:lnTo>
                  <a:lnTo>
                    <a:pt x="319" y="76"/>
                  </a:lnTo>
                  <a:lnTo>
                    <a:pt x="290" y="57"/>
                  </a:lnTo>
                  <a:lnTo>
                    <a:pt x="255" y="46"/>
                  </a:lnTo>
                  <a:lnTo>
                    <a:pt x="215" y="43"/>
                  </a:lnTo>
                  <a:lnTo>
                    <a:pt x="192" y="43"/>
                  </a:lnTo>
                  <a:lnTo>
                    <a:pt x="167" y="48"/>
                  </a:lnTo>
                  <a:lnTo>
                    <a:pt x="141" y="59"/>
                  </a:lnTo>
                  <a:lnTo>
                    <a:pt x="116" y="72"/>
                  </a:lnTo>
                  <a:lnTo>
                    <a:pt x="92" y="92"/>
                  </a:lnTo>
                  <a:lnTo>
                    <a:pt x="71" y="118"/>
                  </a:lnTo>
                  <a:lnTo>
                    <a:pt x="55" y="149"/>
                  </a:lnTo>
                  <a:lnTo>
                    <a:pt x="76" y="151"/>
                  </a:lnTo>
                  <a:lnTo>
                    <a:pt x="92" y="158"/>
                  </a:lnTo>
                  <a:lnTo>
                    <a:pt x="103" y="167"/>
                  </a:lnTo>
                  <a:lnTo>
                    <a:pt x="112" y="178"/>
                  </a:lnTo>
                  <a:lnTo>
                    <a:pt x="116" y="189"/>
                  </a:lnTo>
                  <a:lnTo>
                    <a:pt x="117" y="200"/>
                  </a:lnTo>
                  <a:lnTo>
                    <a:pt x="119" y="211"/>
                  </a:lnTo>
                  <a:lnTo>
                    <a:pt x="116" y="233"/>
                  </a:lnTo>
                  <a:lnTo>
                    <a:pt x="105" y="250"/>
                  </a:lnTo>
                  <a:lnTo>
                    <a:pt x="92" y="263"/>
                  </a:lnTo>
                  <a:lnTo>
                    <a:pt x="76" y="270"/>
                  </a:lnTo>
                  <a:lnTo>
                    <a:pt x="59" y="272"/>
                  </a:lnTo>
                  <a:lnTo>
                    <a:pt x="53" y="272"/>
                  </a:lnTo>
                  <a:lnTo>
                    <a:pt x="43" y="270"/>
                  </a:lnTo>
                  <a:lnTo>
                    <a:pt x="32" y="265"/>
                  </a:lnTo>
                  <a:lnTo>
                    <a:pt x="19" y="257"/>
                  </a:lnTo>
                  <a:lnTo>
                    <a:pt x="10" y="246"/>
                  </a:lnTo>
                  <a:lnTo>
                    <a:pt x="2" y="230"/>
                  </a:lnTo>
                  <a:lnTo>
                    <a:pt x="0" y="208"/>
                  </a:lnTo>
                  <a:lnTo>
                    <a:pt x="3" y="167"/>
                  </a:lnTo>
                  <a:lnTo>
                    <a:pt x="16" y="131"/>
                  </a:lnTo>
                  <a:lnTo>
                    <a:pt x="37" y="96"/>
                  </a:lnTo>
                  <a:lnTo>
                    <a:pt x="64" y="65"/>
                  </a:lnTo>
                  <a:lnTo>
                    <a:pt x="98" y="39"/>
                  </a:lnTo>
                  <a:lnTo>
                    <a:pt x="137" y="19"/>
                  </a:lnTo>
                  <a:lnTo>
                    <a:pt x="183" y="6"/>
                  </a:lnTo>
                  <a:lnTo>
                    <a:pt x="23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 name="Freeform 11"/>
            <p:cNvSpPr>
              <a:spLocks/>
            </p:cNvSpPr>
            <p:nvPr/>
          </p:nvSpPr>
          <p:spPr bwMode="auto">
            <a:xfrm>
              <a:off x="8308" y="3979"/>
              <a:ext cx="1445" cy="1485"/>
            </a:xfrm>
            <a:custGeom>
              <a:avLst/>
              <a:gdLst/>
              <a:ahLst/>
              <a:cxnLst>
                <a:cxn ang="0">
                  <a:pos x="39" y="0"/>
                </a:cxn>
                <a:cxn ang="0">
                  <a:pos x="55" y="11"/>
                </a:cxn>
                <a:cxn ang="0">
                  <a:pos x="1301" y="1292"/>
                </a:cxn>
                <a:cxn ang="0">
                  <a:pos x="1296" y="1255"/>
                </a:cxn>
                <a:cxn ang="0">
                  <a:pos x="1294" y="1222"/>
                </a:cxn>
                <a:cxn ang="0">
                  <a:pos x="1294" y="1169"/>
                </a:cxn>
                <a:cxn ang="0">
                  <a:pos x="1303" y="1090"/>
                </a:cxn>
                <a:cxn ang="0">
                  <a:pos x="1331" y="989"/>
                </a:cxn>
                <a:cxn ang="0">
                  <a:pos x="1346" y="956"/>
                </a:cxn>
                <a:cxn ang="0">
                  <a:pos x="1365" y="912"/>
                </a:cxn>
                <a:cxn ang="0">
                  <a:pos x="1388" y="876"/>
                </a:cxn>
                <a:cxn ang="0">
                  <a:pos x="1408" y="859"/>
                </a:cxn>
                <a:cxn ang="0">
                  <a:pos x="1426" y="868"/>
                </a:cxn>
                <a:cxn ang="0">
                  <a:pos x="1442" y="887"/>
                </a:cxn>
                <a:cxn ang="0">
                  <a:pos x="1445" y="900"/>
                </a:cxn>
                <a:cxn ang="0">
                  <a:pos x="1442" y="907"/>
                </a:cxn>
                <a:cxn ang="0">
                  <a:pos x="1438" y="918"/>
                </a:cxn>
                <a:cxn ang="0">
                  <a:pos x="1385" y="1026"/>
                </a:cxn>
                <a:cxn ang="0">
                  <a:pos x="1362" y="1122"/>
                </a:cxn>
                <a:cxn ang="0">
                  <a:pos x="1356" y="1199"/>
                </a:cxn>
                <a:cxn ang="0">
                  <a:pos x="1365" y="1301"/>
                </a:cxn>
                <a:cxn ang="0">
                  <a:pos x="1387" y="1380"/>
                </a:cxn>
                <a:cxn ang="0">
                  <a:pos x="1401" y="1415"/>
                </a:cxn>
                <a:cxn ang="0">
                  <a:pos x="1403" y="1422"/>
                </a:cxn>
                <a:cxn ang="0">
                  <a:pos x="1403" y="1426"/>
                </a:cxn>
                <a:cxn ang="0">
                  <a:pos x="1399" y="1439"/>
                </a:cxn>
                <a:cxn ang="0">
                  <a:pos x="1392" y="1444"/>
                </a:cxn>
                <a:cxn ang="0">
                  <a:pos x="1385" y="1444"/>
                </a:cxn>
                <a:cxn ang="0">
                  <a:pos x="1374" y="1441"/>
                </a:cxn>
                <a:cxn ang="0">
                  <a:pos x="1342" y="1426"/>
                </a:cxn>
                <a:cxn ang="0">
                  <a:pos x="1267" y="1404"/>
                </a:cxn>
                <a:cxn ang="0">
                  <a:pos x="1164" y="1393"/>
                </a:cxn>
                <a:cxn ang="0">
                  <a:pos x="1114" y="1395"/>
                </a:cxn>
                <a:cxn ang="0">
                  <a:pos x="1039" y="1410"/>
                </a:cxn>
                <a:cxn ang="0">
                  <a:pos x="943" y="1446"/>
                </a:cxn>
                <a:cxn ang="0">
                  <a:pos x="886" y="1481"/>
                </a:cxn>
                <a:cxn ang="0">
                  <a:pos x="877" y="1485"/>
                </a:cxn>
                <a:cxn ang="0">
                  <a:pos x="871" y="1485"/>
                </a:cxn>
                <a:cxn ang="0">
                  <a:pos x="854" y="1476"/>
                </a:cxn>
                <a:cxn ang="0">
                  <a:pos x="836" y="1457"/>
                </a:cxn>
                <a:cxn ang="0">
                  <a:pos x="839" y="1439"/>
                </a:cxn>
                <a:cxn ang="0">
                  <a:pos x="871" y="1413"/>
                </a:cxn>
                <a:cxn ang="0">
                  <a:pos x="916" y="1389"/>
                </a:cxn>
                <a:cxn ang="0">
                  <a:pos x="953" y="1371"/>
                </a:cxn>
                <a:cxn ang="0">
                  <a:pos x="1016" y="1351"/>
                </a:cxn>
                <a:cxn ang="0">
                  <a:pos x="1107" y="1333"/>
                </a:cxn>
                <a:cxn ang="0">
                  <a:pos x="1164" y="1329"/>
                </a:cxn>
                <a:cxn ang="0">
                  <a:pos x="1226" y="1333"/>
                </a:cxn>
                <a:cxn ang="0">
                  <a:pos x="1256" y="1338"/>
                </a:cxn>
                <a:cxn ang="0">
                  <a:pos x="1256" y="1338"/>
                </a:cxn>
                <a:cxn ang="0">
                  <a:pos x="11" y="57"/>
                </a:cxn>
                <a:cxn ang="0">
                  <a:pos x="0" y="41"/>
                </a:cxn>
                <a:cxn ang="0">
                  <a:pos x="2" y="22"/>
                </a:cxn>
                <a:cxn ang="0">
                  <a:pos x="18" y="2"/>
                </a:cxn>
              </a:cxnLst>
              <a:rect l="0" t="0" r="r" b="b"/>
              <a:pathLst>
                <a:path w="1445" h="1485">
                  <a:moveTo>
                    <a:pt x="32" y="0"/>
                  </a:moveTo>
                  <a:lnTo>
                    <a:pt x="39" y="0"/>
                  </a:lnTo>
                  <a:lnTo>
                    <a:pt x="46" y="4"/>
                  </a:lnTo>
                  <a:lnTo>
                    <a:pt x="55" y="11"/>
                  </a:lnTo>
                  <a:lnTo>
                    <a:pt x="66" y="22"/>
                  </a:lnTo>
                  <a:lnTo>
                    <a:pt x="1301" y="1292"/>
                  </a:lnTo>
                  <a:lnTo>
                    <a:pt x="1297" y="1270"/>
                  </a:lnTo>
                  <a:lnTo>
                    <a:pt x="1296" y="1255"/>
                  </a:lnTo>
                  <a:lnTo>
                    <a:pt x="1294" y="1241"/>
                  </a:lnTo>
                  <a:lnTo>
                    <a:pt x="1294" y="1222"/>
                  </a:lnTo>
                  <a:lnTo>
                    <a:pt x="1294" y="1197"/>
                  </a:lnTo>
                  <a:lnTo>
                    <a:pt x="1294" y="1169"/>
                  </a:lnTo>
                  <a:lnTo>
                    <a:pt x="1297" y="1134"/>
                  </a:lnTo>
                  <a:lnTo>
                    <a:pt x="1303" y="1090"/>
                  </a:lnTo>
                  <a:lnTo>
                    <a:pt x="1313" y="1043"/>
                  </a:lnTo>
                  <a:lnTo>
                    <a:pt x="1331" y="989"/>
                  </a:lnTo>
                  <a:lnTo>
                    <a:pt x="1337" y="975"/>
                  </a:lnTo>
                  <a:lnTo>
                    <a:pt x="1346" y="956"/>
                  </a:lnTo>
                  <a:lnTo>
                    <a:pt x="1354" y="934"/>
                  </a:lnTo>
                  <a:lnTo>
                    <a:pt x="1365" y="912"/>
                  </a:lnTo>
                  <a:lnTo>
                    <a:pt x="1378" y="892"/>
                  </a:lnTo>
                  <a:lnTo>
                    <a:pt x="1388" y="876"/>
                  </a:lnTo>
                  <a:lnTo>
                    <a:pt x="1399" y="863"/>
                  </a:lnTo>
                  <a:lnTo>
                    <a:pt x="1408" y="859"/>
                  </a:lnTo>
                  <a:lnTo>
                    <a:pt x="1417" y="861"/>
                  </a:lnTo>
                  <a:lnTo>
                    <a:pt x="1426" y="868"/>
                  </a:lnTo>
                  <a:lnTo>
                    <a:pt x="1435" y="878"/>
                  </a:lnTo>
                  <a:lnTo>
                    <a:pt x="1442" y="887"/>
                  </a:lnTo>
                  <a:lnTo>
                    <a:pt x="1445" y="894"/>
                  </a:lnTo>
                  <a:lnTo>
                    <a:pt x="1445" y="900"/>
                  </a:lnTo>
                  <a:lnTo>
                    <a:pt x="1444" y="903"/>
                  </a:lnTo>
                  <a:lnTo>
                    <a:pt x="1442" y="907"/>
                  </a:lnTo>
                  <a:lnTo>
                    <a:pt x="1440" y="911"/>
                  </a:lnTo>
                  <a:lnTo>
                    <a:pt x="1438" y="918"/>
                  </a:lnTo>
                  <a:lnTo>
                    <a:pt x="1406" y="975"/>
                  </a:lnTo>
                  <a:lnTo>
                    <a:pt x="1385" y="1026"/>
                  </a:lnTo>
                  <a:lnTo>
                    <a:pt x="1371" y="1076"/>
                  </a:lnTo>
                  <a:lnTo>
                    <a:pt x="1362" y="1122"/>
                  </a:lnTo>
                  <a:lnTo>
                    <a:pt x="1356" y="1162"/>
                  </a:lnTo>
                  <a:lnTo>
                    <a:pt x="1356" y="1199"/>
                  </a:lnTo>
                  <a:lnTo>
                    <a:pt x="1358" y="1254"/>
                  </a:lnTo>
                  <a:lnTo>
                    <a:pt x="1365" y="1301"/>
                  </a:lnTo>
                  <a:lnTo>
                    <a:pt x="1374" y="1344"/>
                  </a:lnTo>
                  <a:lnTo>
                    <a:pt x="1387" y="1380"/>
                  </a:lnTo>
                  <a:lnTo>
                    <a:pt x="1401" y="1410"/>
                  </a:lnTo>
                  <a:lnTo>
                    <a:pt x="1401" y="1415"/>
                  </a:lnTo>
                  <a:lnTo>
                    <a:pt x="1403" y="1421"/>
                  </a:lnTo>
                  <a:lnTo>
                    <a:pt x="1403" y="1422"/>
                  </a:lnTo>
                  <a:lnTo>
                    <a:pt x="1403" y="1424"/>
                  </a:lnTo>
                  <a:lnTo>
                    <a:pt x="1403" y="1426"/>
                  </a:lnTo>
                  <a:lnTo>
                    <a:pt x="1403" y="1433"/>
                  </a:lnTo>
                  <a:lnTo>
                    <a:pt x="1399" y="1439"/>
                  </a:lnTo>
                  <a:lnTo>
                    <a:pt x="1397" y="1443"/>
                  </a:lnTo>
                  <a:lnTo>
                    <a:pt x="1392" y="1444"/>
                  </a:lnTo>
                  <a:lnTo>
                    <a:pt x="1388" y="1444"/>
                  </a:lnTo>
                  <a:lnTo>
                    <a:pt x="1385" y="1444"/>
                  </a:lnTo>
                  <a:lnTo>
                    <a:pt x="1379" y="1443"/>
                  </a:lnTo>
                  <a:lnTo>
                    <a:pt x="1374" y="1441"/>
                  </a:lnTo>
                  <a:lnTo>
                    <a:pt x="1369" y="1437"/>
                  </a:lnTo>
                  <a:lnTo>
                    <a:pt x="1342" y="1426"/>
                  </a:lnTo>
                  <a:lnTo>
                    <a:pt x="1310" y="1413"/>
                  </a:lnTo>
                  <a:lnTo>
                    <a:pt x="1267" y="1404"/>
                  </a:lnTo>
                  <a:lnTo>
                    <a:pt x="1219" y="1397"/>
                  </a:lnTo>
                  <a:lnTo>
                    <a:pt x="1164" y="1393"/>
                  </a:lnTo>
                  <a:lnTo>
                    <a:pt x="1142" y="1393"/>
                  </a:lnTo>
                  <a:lnTo>
                    <a:pt x="1114" y="1395"/>
                  </a:lnTo>
                  <a:lnTo>
                    <a:pt x="1080" y="1400"/>
                  </a:lnTo>
                  <a:lnTo>
                    <a:pt x="1039" y="1410"/>
                  </a:lnTo>
                  <a:lnTo>
                    <a:pt x="993" y="1424"/>
                  </a:lnTo>
                  <a:lnTo>
                    <a:pt x="943" y="1446"/>
                  </a:lnTo>
                  <a:lnTo>
                    <a:pt x="891" y="1478"/>
                  </a:lnTo>
                  <a:lnTo>
                    <a:pt x="886" y="1481"/>
                  </a:lnTo>
                  <a:lnTo>
                    <a:pt x="882" y="1485"/>
                  </a:lnTo>
                  <a:lnTo>
                    <a:pt x="877" y="1485"/>
                  </a:lnTo>
                  <a:lnTo>
                    <a:pt x="875" y="1485"/>
                  </a:lnTo>
                  <a:lnTo>
                    <a:pt x="871" y="1485"/>
                  </a:lnTo>
                  <a:lnTo>
                    <a:pt x="863" y="1483"/>
                  </a:lnTo>
                  <a:lnTo>
                    <a:pt x="854" y="1476"/>
                  </a:lnTo>
                  <a:lnTo>
                    <a:pt x="843" y="1467"/>
                  </a:lnTo>
                  <a:lnTo>
                    <a:pt x="836" y="1457"/>
                  </a:lnTo>
                  <a:lnTo>
                    <a:pt x="834" y="1450"/>
                  </a:lnTo>
                  <a:lnTo>
                    <a:pt x="839" y="1439"/>
                  </a:lnTo>
                  <a:lnTo>
                    <a:pt x="852" y="1426"/>
                  </a:lnTo>
                  <a:lnTo>
                    <a:pt x="871" y="1413"/>
                  </a:lnTo>
                  <a:lnTo>
                    <a:pt x="895" y="1400"/>
                  </a:lnTo>
                  <a:lnTo>
                    <a:pt x="916" y="1389"/>
                  </a:lnTo>
                  <a:lnTo>
                    <a:pt x="937" y="1378"/>
                  </a:lnTo>
                  <a:lnTo>
                    <a:pt x="953" y="1371"/>
                  </a:lnTo>
                  <a:lnTo>
                    <a:pt x="962" y="1367"/>
                  </a:lnTo>
                  <a:lnTo>
                    <a:pt x="1016" y="1351"/>
                  </a:lnTo>
                  <a:lnTo>
                    <a:pt x="1064" y="1340"/>
                  </a:lnTo>
                  <a:lnTo>
                    <a:pt x="1107" y="1333"/>
                  </a:lnTo>
                  <a:lnTo>
                    <a:pt x="1141" y="1331"/>
                  </a:lnTo>
                  <a:lnTo>
                    <a:pt x="1164" y="1329"/>
                  </a:lnTo>
                  <a:lnTo>
                    <a:pt x="1194" y="1331"/>
                  </a:lnTo>
                  <a:lnTo>
                    <a:pt x="1226" y="1333"/>
                  </a:lnTo>
                  <a:lnTo>
                    <a:pt x="1256" y="1338"/>
                  </a:lnTo>
                  <a:lnTo>
                    <a:pt x="1256" y="1338"/>
                  </a:lnTo>
                  <a:lnTo>
                    <a:pt x="1256" y="1338"/>
                  </a:lnTo>
                  <a:lnTo>
                    <a:pt x="1256" y="1338"/>
                  </a:lnTo>
                  <a:lnTo>
                    <a:pt x="25" y="68"/>
                  </a:lnTo>
                  <a:lnTo>
                    <a:pt x="11" y="57"/>
                  </a:lnTo>
                  <a:lnTo>
                    <a:pt x="3" y="48"/>
                  </a:lnTo>
                  <a:lnTo>
                    <a:pt x="0" y="41"/>
                  </a:lnTo>
                  <a:lnTo>
                    <a:pt x="0" y="33"/>
                  </a:lnTo>
                  <a:lnTo>
                    <a:pt x="2" y="22"/>
                  </a:lnTo>
                  <a:lnTo>
                    <a:pt x="9" y="11"/>
                  </a:lnTo>
                  <a:lnTo>
                    <a:pt x="18" y="2"/>
                  </a:lnTo>
                  <a:lnTo>
                    <a:pt x="3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 name="Group 14"/>
          <p:cNvGrpSpPr>
            <a:grpSpLocks noChangeAspect="1"/>
          </p:cNvGrpSpPr>
          <p:nvPr>
            <p:custDataLst>
              <p:tags r:id="rId2"/>
            </p:custDataLst>
          </p:nvPr>
        </p:nvGrpSpPr>
        <p:grpSpPr bwMode="auto">
          <a:xfrm>
            <a:off x="6553200" y="4572000"/>
            <a:ext cx="1414457" cy="412731"/>
            <a:chOff x="152" y="3794"/>
            <a:chExt cx="5569" cy="1625"/>
          </a:xfrm>
        </p:grpSpPr>
        <p:sp>
          <p:nvSpPr>
            <p:cNvPr id="3088" name="Freeform 16"/>
            <p:cNvSpPr>
              <a:spLocks/>
            </p:cNvSpPr>
            <p:nvPr/>
          </p:nvSpPr>
          <p:spPr bwMode="auto">
            <a:xfrm>
              <a:off x="152" y="4294"/>
              <a:ext cx="645" cy="736"/>
            </a:xfrm>
            <a:custGeom>
              <a:avLst/>
              <a:gdLst/>
              <a:ahLst/>
              <a:cxnLst>
                <a:cxn ang="0">
                  <a:pos x="233" y="17"/>
                </a:cxn>
                <a:cxn ang="0">
                  <a:pos x="299" y="90"/>
                </a:cxn>
                <a:cxn ang="0">
                  <a:pos x="345" y="81"/>
                </a:cxn>
                <a:cxn ang="0">
                  <a:pos x="433" y="17"/>
                </a:cxn>
                <a:cxn ang="0">
                  <a:pos x="550" y="4"/>
                </a:cxn>
                <a:cxn ang="0">
                  <a:pos x="629" y="54"/>
                </a:cxn>
                <a:cxn ang="0">
                  <a:pos x="641" y="133"/>
                </a:cxn>
                <a:cxn ang="0">
                  <a:pos x="598" y="191"/>
                </a:cxn>
                <a:cxn ang="0">
                  <a:pos x="534" y="199"/>
                </a:cxn>
                <a:cxn ang="0">
                  <a:pos x="499" y="162"/>
                </a:cxn>
                <a:cxn ang="0">
                  <a:pos x="511" y="98"/>
                </a:cxn>
                <a:cxn ang="0">
                  <a:pos x="581" y="57"/>
                </a:cxn>
                <a:cxn ang="0">
                  <a:pos x="554" y="44"/>
                </a:cxn>
                <a:cxn ang="0">
                  <a:pos x="481" y="39"/>
                </a:cxn>
                <a:cxn ang="0">
                  <a:pos x="409" y="72"/>
                </a:cxn>
                <a:cxn ang="0">
                  <a:pos x="370" y="107"/>
                </a:cxn>
                <a:cxn ang="0">
                  <a:pos x="324" y="173"/>
                </a:cxn>
                <a:cxn ang="0">
                  <a:pos x="297" y="222"/>
                </a:cxn>
                <a:cxn ang="0">
                  <a:pos x="278" y="309"/>
                </a:cxn>
                <a:cxn ang="0">
                  <a:pos x="253" y="410"/>
                </a:cxn>
                <a:cxn ang="0">
                  <a:pos x="240" y="468"/>
                </a:cxn>
                <a:cxn ang="0">
                  <a:pos x="219" y="556"/>
                </a:cxn>
                <a:cxn ang="0">
                  <a:pos x="196" y="646"/>
                </a:cxn>
                <a:cxn ang="0">
                  <a:pos x="183" y="690"/>
                </a:cxn>
                <a:cxn ang="0">
                  <a:pos x="151" y="731"/>
                </a:cxn>
                <a:cxn ang="0">
                  <a:pos x="108" y="734"/>
                </a:cxn>
                <a:cxn ang="0">
                  <a:pos x="78" y="694"/>
                </a:cxn>
                <a:cxn ang="0">
                  <a:pos x="87" y="656"/>
                </a:cxn>
                <a:cxn ang="0">
                  <a:pos x="94" y="622"/>
                </a:cxn>
                <a:cxn ang="0">
                  <a:pos x="201" y="184"/>
                </a:cxn>
                <a:cxn ang="0">
                  <a:pos x="210" y="127"/>
                </a:cxn>
                <a:cxn ang="0">
                  <a:pos x="203" y="65"/>
                </a:cxn>
                <a:cxn ang="0">
                  <a:pos x="174" y="37"/>
                </a:cxn>
                <a:cxn ang="0">
                  <a:pos x="117" y="54"/>
                </a:cxn>
                <a:cxn ang="0">
                  <a:pos x="71" y="142"/>
                </a:cxn>
                <a:cxn ang="0">
                  <a:pos x="40" y="248"/>
                </a:cxn>
                <a:cxn ang="0">
                  <a:pos x="26" y="267"/>
                </a:cxn>
                <a:cxn ang="0">
                  <a:pos x="16" y="267"/>
                </a:cxn>
                <a:cxn ang="0">
                  <a:pos x="5" y="263"/>
                </a:cxn>
                <a:cxn ang="0">
                  <a:pos x="0" y="252"/>
                </a:cxn>
                <a:cxn ang="0">
                  <a:pos x="10" y="204"/>
                </a:cxn>
                <a:cxn ang="0">
                  <a:pos x="37" y="120"/>
                </a:cxn>
                <a:cxn ang="0">
                  <a:pos x="65" y="63"/>
                </a:cxn>
                <a:cxn ang="0">
                  <a:pos x="114" y="13"/>
                </a:cxn>
              </a:cxnLst>
              <a:rect l="0" t="0" r="r" b="b"/>
              <a:pathLst>
                <a:path w="645" h="736">
                  <a:moveTo>
                    <a:pt x="165" y="0"/>
                  </a:moveTo>
                  <a:lnTo>
                    <a:pt x="201" y="4"/>
                  </a:lnTo>
                  <a:lnTo>
                    <a:pt x="233" y="17"/>
                  </a:lnTo>
                  <a:lnTo>
                    <a:pt x="262" y="35"/>
                  </a:lnTo>
                  <a:lnTo>
                    <a:pt x="283" y="61"/>
                  </a:lnTo>
                  <a:lnTo>
                    <a:pt x="299" y="90"/>
                  </a:lnTo>
                  <a:lnTo>
                    <a:pt x="310" y="125"/>
                  </a:lnTo>
                  <a:lnTo>
                    <a:pt x="324" y="105"/>
                  </a:lnTo>
                  <a:lnTo>
                    <a:pt x="345" y="81"/>
                  </a:lnTo>
                  <a:lnTo>
                    <a:pt x="368" y="57"/>
                  </a:lnTo>
                  <a:lnTo>
                    <a:pt x="399" y="35"/>
                  </a:lnTo>
                  <a:lnTo>
                    <a:pt x="433" y="17"/>
                  </a:lnTo>
                  <a:lnTo>
                    <a:pt x="470" y="6"/>
                  </a:lnTo>
                  <a:lnTo>
                    <a:pt x="513" y="0"/>
                  </a:lnTo>
                  <a:lnTo>
                    <a:pt x="550" y="4"/>
                  </a:lnTo>
                  <a:lnTo>
                    <a:pt x="582" y="15"/>
                  </a:lnTo>
                  <a:lnTo>
                    <a:pt x="609" y="32"/>
                  </a:lnTo>
                  <a:lnTo>
                    <a:pt x="629" y="54"/>
                  </a:lnTo>
                  <a:lnTo>
                    <a:pt x="641" y="78"/>
                  </a:lnTo>
                  <a:lnTo>
                    <a:pt x="645" y="105"/>
                  </a:lnTo>
                  <a:lnTo>
                    <a:pt x="641" y="133"/>
                  </a:lnTo>
                  <a:lnTo>
                    <a:pt x="632" y="156"/>
                  </a:lnTo>
                  <a:lnTo>
                    <a:pt x="618" y="177"/>
                  </a:lnTo>
                  <a:lnTo>
                    <a:pt x="598" y="191"/>
                  </a:lnTo>
                  <a:lnTo>
                    <a:pt x="579" y="199"/>
                  </a:lnTo>
                  <a:lnTo>
                    <a:pt x="557" y="202"/>
                  </a:lnTo>
                  <a:lnTo>
                    <a:pt x="534" y="199"/>
                  </a:lnTo>
                  <a:lnTo>
                    <a:pt x="516" y="189"/>
                  </a:lnTo>
                  <a:lnTo>
                    <a:pt x="504" y="177"/>
                  </a:lnTo>
                  <a:lnTo>
                    <a:pt x="499" y="162"/>
                  </a:lnTo>
                  <a:lnTo>
                    <a:pt x="495" y="147"/>
                  </a:lnTo>
                  <a:lnTo>
                    <a:pt x="500" y="122"/>
                  </a:lnTo>
                  <a:lnTo>
                    <a:pt x="511" y="98"/>
                  </a:lnTo>
                  <a:lnTo>
                    <a:pt x="529" y="79"/>
                  </a:lnTo>
                  <a:lnTo>
                    <a:pt x="552" y="65"/>
                  </a:lnTo>
                  <a:lnTo>
                    <a:pt x="581" y="57"/>
                  </a:lnTo>
                  <a:lnTo>
                    <a:pt x="575" y="56"/>
                  </a:lnTo>
                  <a:lnTo>
                    <a:pt x="566" y="50"/>
                  </a:lnTo>
                  <a:lnTo>
                    <a:pt x="554" y="44"/>
                  </a:lnTo>
                  <a:lnTo>
                    <a:pt x="534" y="39"/>
                  </a:lnTo>
                  <a:lnTo>
                    <a:pt x="513" y="37"/>
                  </a:lnTo>
                  <a:lnTo>
                    <a:pt x="481" y="39"/>
                  </a:lnTo>
                  <a:lnTo>
                    <a:pt x="452" y="48"/>
                  </a:lnTo>
                  <a:lnTo>
                    <a:pt x="429" y="59"/>
                  </a:lnTo>
                  <a:lnTo>
                    <a:pt x="409" y="72"/>
                  </a:lnTo>
                  <a:lnTo>
                    <a:pt x="395" y="83"/>
                  </a:lnTo>
                  <a:lnTo>
                    <a:pt x="386" y="90"/>
                  </a:lnTo>
                  <a:lnTo>
                    <a:pt x="370" y="107"/>
                  </a:lnTo>
                  <a:lnTo>
                    <a:pt x="354" y="129"/>
                  </a:lnTo>
                  <a:lnTo>
                    <a:pt x="338" y="151"/>
                  </a:lnTo>
                  <a:lnTo>
                    <a:pt x="324" y="173"/>
                  </a:lnTo>
                  <a:lnTo>
                    <a:pt x="311" y="195"/>
                  </a:lnTo>
                  <a:lnTo>
                    <a:pt x="303" y="211"/>
                  </a:lnTo>
                  <a:lnTo>
                    <a:pt x="297" y="222"/>
                  </a:lnTo>
                  <a:lnTo>
                    <a:pt x="292" y="246"/>
                  </a:lnTo>
                  <a:lnTo>
                    <a:pt x="285" y="276"/>
                  </a:lnTo>
                  <a:lnTo>
                    <a:pt x="278" y="309"/>
                  </a:lnTo>
                  <a:lnTo>
                    <a:pt x="269" y="344"/>
                  </a:lnTo>
                  <a:lnTo>
                    <a:pt x="262" y="377"/>
                  </a:lnTo>
                  <a:lnTo>
                    <a:pt x="253" y="410"/>
                  </a:lnTo>
                  <a:lnTo>
                    <a:pt x="247" y="435"/>
                  </a:lnTo>
                  <a:lnTo>
                    <a:pt x="244" y="448"/>
                  </a:lnTo>
                  <a:lnTo>
                    <a:pt x="240" y="468"/>
                  </a:lnTo>
                  <a:lnTo>
                    <a:pt x="233" y="494"/>
                  </a:lnTo>
                  <a:lnTo>
                    <a:pt x="226" y="523"/>
                  </a:lnTo>
                  <a:lnTo>
                    <a:pt x="219" y="556"/>
                  </a:lnTo>
                  <a:lnTo>
                    <a:pt x="210" y="588"/>
                  </a:lnTo>
                  <a:lnTo>
                    <a:pt x="203" y="619"/>
                  </a:lnTo>
                  <a:lnTo>
                    <a:pt x="196" y="646"/>
                  </a:lnTo>
                  <a:lnTo>
                    <a:pt x="190" y="668"/>
                  </a:lnTo>
                  <a:lnTo>
                    <a:pt x="185" y="685"/>
                  </a:lnTo>
                  <a:lnTo>
                    <a:pt x="183" y="690"/>
                  </a:lnTo>
                  <a:lnTo>
                    <a:pt x="174" y="709"/>
                  </a:lnTo>
                  <a:lnTo>
                    <a:pt x="163" y="722"/>
                  </a:lnTo>
                  <a:lnTo>
                    <a:pt x="151" y="731"/>
                  </a:lnTo>
                  <a:lnTo>
                    <a:pt x="137" y="736"/>
                  </a:lnTo>
                  <a:lnTo>
                    <a:pt x="126" y="736"/>
                  </a:lnTo>
                  <a:lnTo>
                    <a:pt x="108" y="734"/>
                  </a:lnTo>
                  <a:lnTo>
                    <a:pt x="92" y="725"/>
                  </a:lnTo>
                  <a:lnTo>
                    <a:pt x="81" y="712"/>
                  </a:lnTo>
                  <a:lnTo>
                    <a:pt x="78" y="694"/>
                  </a:lnTo>
                  <a:lnTo>
                    <a:pt x="80" y="685"/>
                  </a:lnTo>
                  <a:lnTo>
                    <a:pt x="81" y="672"/>
                  </a:lnTo>
                  <a:lnTo>
                    <a:pt x="87" y="656"/>
                  </a:lnTo>
                  <a:lnTo>
                    <a:pt x="90" y="639"/>
                  </a:lnTo>
                  <a:lnTo>
                    <a:pt x="94" y="622"/>
                  </a:lnTo>
                  <a:lnTo>
                    <a:pt x="94" y="622"/>
                  </a:lnTo>
                  <a:lnTo>
                    <a:pt x="185" y="248"/>
                  </a:lnTo>
                  <a:lnTo>
                    <a:pt x="194" y="211"/>
                  </a:lnTo>
                  <a:lnTo>
                    <a:pt x="201" y="184"/>
                  </a:lnTo>
                  <a:lnTo>
                    <a:pt x="204" y="162"/>
                  </a:lnTo>
                  <a:lnTo>
                    <a:pt x="208" y="144"/>
                  </a:lnTo>
                  <a:lnTo>
                    <a:pt x="210" y="127"/>
                  </a:lnTo>
                  <a:lnTo>
                    <a:pt x="210" y="111"/>
                  </a:lnTo>
                  <a:lnTo>
                    <a:pt x="208" y="83"/>
                  </a:lnTo>
                  <a:lnTo>
                    <a:pt x="203" y="65"/>
                  </a:lnTo>
                  <a:lnTo>
                    <a:pt x="196" y="50"/>
                  </a:lnTo>
                  <a:lnTo>
                    <a:pt x="185" y="43"/>
                  </a:lnTo>
                  <a:lnTo>
                    <a:pt x="174" y="37"/>
                  </a:lnTo>
                  <a:lnTo>
                    <a:pt x="160" y="37"/>
                  </a:lnTo>
                  <a:lnTo>
                    <a:pt x="137" y="41"/>
                  </a:lnTo>
                  <a:lnTo>
                    <a:pt x="117" y="54"/>
                  </a:lnTo>
                  <a:lnTo>
                    <a:pt x="99" y="76"/>
                  </a:lnTo>
                  <a:lnTo>
                    <a:pt x="85" y="105"/>
                  </a:lnTo>
                  <a:lnTo>
                    <a:pt x="71" y="142"/>
                  </a:lnTo>
                  <a:lnTo>
                    <a:pt x="58" y="182"/>
                  </a:lnTo>
                  <a:lnTo>
                    <a:pt x="46" y="232"/>
                  </a:lnTo>
                  <a:lnTo>
                    <a:pt x="40" y="248"/>
                  </a:lnTo>
                  <a:lnTo>
                    <a:pt x="37" y="259"/>
                  </a:lnTo>
                  <a:lnTo>
                    <a:pt x="32" y="265"/>
                  </a:lnTo>
                  <a:lnTo>
                    <a:pt x="26" y="267"/>
                  </a:lnTo>
                  <a:lnTo>
                    <a:pt x="19" y="267"/>
                  </a:lnTo>
                  <a:lnTo>
                    <a:pt x="17" y="267"/>
                  </a:lnTo>
                  <a:lnTo>
                    <a:pt x="16" y="267"/>
                  </a:lnTo>
                  <a:lnTo>
                    <a:pt x="12" y="267"/>
                  </a:lnTo>
                  <a:lnTo>
                    <a:pt x="8" y="265"/>
                  </a:lnTo>
                  <a:lnTo>
                    <a:pt x="5" y="263"/>
                  </a:lnTo>
                  <a:lnTo>
                    <a:pt x="1" y="261"/>
                  </a:lnTo>
                  <a:lnTo>
                    <a:pt x="0" y="256"/>
                  </a:lnTo>
                  <a:lnTo>
                    <a:pt x="0" y="252"/>
                  </a:lnTo>
                  <a:lnTo>
                    <a:pt x="0" y="244"/>
                  </a:lnTo>
                  <a:lnTo>
                    <a:pt x="5" y="228"/>
                  </a:lnTo>
                  <a:lnTo>
                    <a:pt x="10" y="204"/>
                  </a:lnTo>
                  <a:lnTo>
                    <a:pt x="17" y="177"/>
                  </a:lnTo>
                  <a:lnTo>
                    <a:pt x="26" y="147"/>
                  </a:lnTo>
                  <a:lnTo>
                    <a:pt x="37" y="120"/>
                  </a:lnTo>
                  <a:lnTo>
                    <a:pt x="49" y="92"/>
                  </a:lnTo>
                  <a:lnTo>
                    <a:pt x="57" y="79"/>
                  </a:lnTo>
                  <a:lnTo>
                    <a:pt x="65" y="63"/>
                  </a:lnTo>
                  <a:lnTo>
                    <a:pt x="78" y="44"/>
                  </a:lnTo>
                  <a:lnTo>
                    <a:pt x="94" y="28"/>
                  </a:lnTo>
                  <a:lnTo>
                    <a:pt x="114" y="13"/>
                  </a:lnTo>
                  <a:lnTo>
                    <a:pt x="137" y="4"/>
                  </a:lnTo>
                  <a:lnTo>
                    <a:pt x="165"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9" name="Freeform 17"/>
            <p:cNvSpPr>
              <a:spLocks/>
            </p:cNvSpPr>
            <p:nvPr/>
          </p:nvSpPr>
          <p:spPr bwMode="auto">
            <a:xfrm>
              <a:off x="934" y="4483"/>
              <a:ext cx="408" cy="766"/>
            </a:xfrm>
            <a:custGeom>
              <a:avLst/>
              <a:gdLst/>
              <a:ahLst/>
              <a:cxnLst>
                <a:cxn ang="0">
                  <a:pos x="219" y="0"/>
                </a:cxn>
                <a:cxn ang="0">
                  <a:pos x="237" y="2"/>
                </a:cxn>
                <a:cxn ang="0">
                  <a:pos x="248" y="6"/>
                </a:cxn>
                <a:cxn ang="0">
                  <a:pos x="253" y="15"/>
                </a:cxn>
                <a:cxn ang="0">
                  <a:pos x="253" y="33"/>
                </a:cxn>
                <a:cxn ang="0">
                  <a:pos x="253" y="33"/>
                </a:cxn>
                <a:cxn ang="0">
                  <a:pos x="253" y="670"/>
                </a:cxn>
                <a:cxn ang="0">
                  <a:pos x="253" y="685"/>
                </a:cxn>
                <a:cxn ang="0">
                  <a:pos x="255" y="696"/>
                </a:cxn>
                <a:cxn ang="0">
                  <a:pos x="258" y="705"/>
                </a:cxn>
                <a:cxn ang="0">
                  <a:pos x="267" y="712"/>
                </a:cxn>
                <a:cxn ang="0">
                  <a:pos x="280" y="718"/>
                </a:cxn>
                <a:cxn ang="0">
                  <a:pos x="301" y="722"/>
                </a:cxn>
                <a:cxn ang="0">
                  <a:pos x="328" y="723"/>
                </a:cxn>
                <a:cxn ang="0">
                  <a:pos x="365" y="725"/>
                </a:cxn>
                <a:cxn ang="0">
                  <a:pos x="408" y="725"/>
                </a:cxn>
                <a:cxn ang="0">
                  <a:pos x="408" y="766"/>
                </a:cxn>
                <a:cxn ang="0">
                  <a:pos x="394" y="766"/>
                </a:cxn>
                <a:cxn ang="0">
                  <a:pos x="371" y="764"/>
                </a:cxn>
                <a:cxn ang="0">
                  <a:pos x="342" y="764"/>
                </a:cxn>
                <a:cxn ang="0">
                  <a:pos x="310" y="764"/>
                </a:cxn>
                <a:cxn ang="0">
                  <a:pos x="278" y="762"/>
                </a:cxn>
                <a:cxn ang="0">
                  <a:pos x="249" y="762"/>
                </a:cxn>
                <a:cxn ang="0">
                  <a:pos x="225" y="760"/>
                </a:cxn>
                <a:cxn ang="0">
                  <a:pos x="207" y="760"/>
                </a:cxn>
                <a:cxn ang="0">
                  <a:pos x="187" y="760"/>
                </a:cxn>
                <a:cxn ang="0">
                  <a:pos x="160" y="762"/>
                </a:cxn>
                <a:cxn ang="0">
                  <a:pos x="132" y="762"/>
                </a:cxn>
                <a:cxn ang="0">
                  <a:pos x="100" y="764"/>
                </a:cxn>
                <a:cxn ang="0">
                  <a:pos x="69" y="764"/>
                </a:cxn>
                <a:cxn ang="0">
                  <a:pos x="41" y="764"/>
                </a:cxn>
                <a:cxn ang="0">
                  <a:pos x="20" y="766"/>
                </a:cxn>
                <a:cxn ang="0">
                  <a:pos x="7" y="766"/>
                </a:cxn>
                <a:cxn ang="0">
                  <a:pos x="7" y="725"/>
                </a:cxn>
                <a:cxn ang="0">
                  <a:pos x="50" y="725"/>
                </a:cxn>
                <a:cxn ang="0">
                  <a:pos x="87" y="723"/>
                </a:cxn>
                <a:cxn ang="0">
                  <a:pos x="114" y="722"/>
                </a:cxn>
                <a:cxn ang="0">
                  <a:pos x="134" y="718"/>
                </a:cxn>
                <a:cxn ang="0">
                  <a:pos x="148" y="712"/>
                </a:cxn>
                <a:cxn ang="0">
                  <a:pos x="155" y="705"/>
                </a:cxn>
                <a:cxn ang="0">
                  <a:pos x="160" y="696"/>
                </a:cxn>
                <a:cxn ang="0">
                  <a:pos x="160" y="685"/>
                </a:cxn>
                <a:cxn ang="0">
                  <a:pos x="162" y="670"/>
                </a:cxn>
                <a:cxn ang="0">
                  <a:pos x="162" y="85"/>
                </a:cxn>
                <a:cxn ang="0">
                  <a:pos x="125" y="100"/>
                </a:cxn>
                <a:cxn ang="0">
                  <a:pos x="87" y="109"/>
                </a:cxn>
                <a:cxn ang="0">
                  <a:pos x="52" y="114"/>
                </a:cxn>
                <a:cxn ang="0">
                  <a:pos x="21" y="116"/>
                </a:cxn>
                <a:cxn ang="0">
                  <a:pos x="0" y="116"/>
                </a:cxn>
                <a:cxn ang="0">
                  <a:pos x="0" y="76"/>
                </a:cxn>
                <a:cxn ang="0">
                  <a:pos x="23" y="76"/>
                </a:cxn>
                <a:cxn ang="0">
                  <a:pos x="52" y="74"/>
                </a:cxn>
                <a:cxn ang="0">
                  <a:pos x="84" y="68"/>
                </a:cxn>
                <a:cxn ang="0">
                  <a:pos x="118" y="61"/>
                </a:cxn>
                <a:cxn ang="0">
                  <a:pos x="153" y="48"/>
                </a:cxn>
                <a:cxn ang="0">
                  <a:pos x="187" y="28"/>
                </a:cxn>
                <a:cxn ang="0">
                  <a:pos x="219" y="0"/>
                </a:cxn>
              </a:cxnLst>
              <a:rect l="0" t="0" r="r" b="b"/>
              <a:pathLst>
                <a:path w="408" h="766">
                  <a:moveTo>
                    <a:pt x="219" y="0"/>
                  </a:moveTo>
                  <a:lnTo>
                    <a:pt x="237" y="2"/>
                  </a:lnTo>
                  <a:lnTo>
                    <a:pt x="248" y="6"/>
                  </a:lnTo>
                  <a:lnTo>
                    <a:pt x="253" y="15"/>
                  </a:lnTo>
                  <a:lnTo>
                    <a:pt x="253" y="33"/>
                  </a:lnTo>
                  <a:lnTo>
                    <a:pt x="253" y="33"/>
                  </a:lnTo>
                  <a:lnTo>
                    <a:pt x="253" y="670"/>
                  </a:lnTo>
                  <a:lnTo>
                    <a:pt x="253" y="685"/>
                  </a:lnTo>
                  <a:lnTo>
                    <a:pt x="255" y="696"/>
                  </a:lnTo>
                  <a:lnTo>
                    <a:pt x="258" y="705"/>
                  </a:lnTo>
                  <a:lnTo>
                    <a:pt x="267" y="712"/>
                  </a:lnTo>
                  <a:lnTo>
                    <a:pt x="280" y="718"/>
                  </a:lnTo>
                  <a:lnTo>
                    <a:pt x="301" y="722"/>
                  </a:lnTo>
                  <a:lnTo>
                    <a:pt x="328" y="723"/>
                  </a:lnTo>
                  <a:lnTo>
                    <a:pt x="365" y="725"/>
                  </a:lnTo>
                  <a:lnTo>
                    <a:pt x="408" y="725"/>
                  </a:lnTo>
                  <a:lnTo>
                    <a:pt x="408" y="766"/>
                  </a:lnTo>
                  <a:lnTo>
                    <a:pt x="394" y="766"/>
                  </a:lnTo>
                  <a:lnTo>
                    <a:pt x="371" y="764"/>
                  </a:lnTo>
                  <a:lnTo>
                    <a:pt x="342" y="764"/>
                  </a:lnTo>
                  <a:lnTo>
                    <a:pt x="310" y="764"/>
                  </a:lnTo>
                  <a:lnTo>
                    <a:pt x="278" y="762"/>
                  </a:lnTo>
                  <a:lnTo>
                    <a:pt x="249" y="762"/>
                  </a:lnTo>
                  <a:lnTo>
                    <a:pt x="225" y="760"/>
                  </a:lnTo>
                  <a:lnTo>
                    <a:pt x="207" y="760"/>
                  </a:lnTo>
                  <a:lnTo>
                    <a:pt x="187" y="760"/>
                  </a:lnTo>
                  <a:lnTo>
                    <a:pt x="160" y="762"/>
                  </a:lnTo>
                  <a:lnTo>
                    <a:pt x="132" y="762"/>
                  </a:lnTo>
                  <a:lnTo>
                    <a:pt x="100" y="764"/>
                  </a:lnTo>
                  <a:lnTo>
                    <a:pt x="69" y="764"/>
                  </a:lnTo>
                  <a:lnTo>
                    <a:pt x="41" y="764"/>
                  </a:lnTo>
                  <a:lnTo>
                    <a:pt x="20" y="766"/>
                  </a:lnTo>
                  <a:lnTo>
                    <a:pt x="7" y="766"/>
                  </a:lnTo>
                  <a:lnTo>
                    <a:pt x="7" y="725"/>
                  </a:lnTo>
                  <a:lnTo>
                    <a:pt x="50" y="725"/>
                  </a:lnTo>
                  <a:lnTo>
                    <a:pt x="87" y="723"/>
                  </a:lnTo>
                  <a:lnTo>
                    <a:pt x="114" y="722"/>
                  </a:lnTo>
                  <a:lnTo>
                    <a:pt x="134" y="718"/>
                  </a:lnTo>
                  <a:lnTo>
                    <a:pt x="148" y="712"/>
                  </a:lnTo>
                  <a:lnTo>
                    <a:pt x="155" y="705"/>
                  </a:lnTo>
                  <a:lnTo>
                    <a:pt x="160" y="696"/>
                  </a:lnTo>
                  <a:lnTo>
                    <a:pt x="160" y="685"/>
                  </a:lnTo>
                  <a:lnTo>
                    <a:pt x="162" y="670"/>
                  </a:lnTo>
                  <a:lnTo>
                    <a:pt x="162" y="85"/>
                  </a:lnTo>
                  <a:lnTo>
                    <a:pt x="125" y="100"/>
                  </a:lnTo>
                  <a:lnTo>
                    <a:pt x="87" y="109"/>
                  </a:lnTo>
                  <a:lnTo>
                    <a:pt x="52" y="114"/>
                  </a:lnTo>
                  <a:lnTo>
                    <a:pt x="21" y="116"/>
                  </a:lnTo>
                  <a:lnTo>
                    <a:pt x="0" y="116"/>
                  </a:lnTo>
                  <a:lnTo>
                    <a:pt x="0" y="76"/>
                  </a:lnTo>
                  <a:lnTo>
                    <a:pt x="23" y="76"/>
                  </a:lnTo>
                  <a:lnTo>
                    <a:pt x="52" y="74"/>
                  </a:lnTo>
                  <a:lnTo>
                    <a:pt x="84" y="68"/>
                  </a:lnTo>
                  <a:lnTo>
                    <a:pt x="118" y="61"/>
                  </a:lnTo>
                  <a:lnTo>
                    <a:pt x="153" y="48"/>
                  </a:lnTo>
                  <a:lnTo>
                    <a:pt x="187" y="28"/>
                  </a:lnTo>
                  <a:lnTo>
                    <a:pt x="21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0" name="Freeform 18"/>
            <p:cNvSpPr>
              <a:spLocks/>
            </p:cNvSpPr>
            <p:nvPr/>
          </p:nvSpPr>
          <p:spPr bwMode="auto">
            <a:xfrm>
              <a:off x="1624" y="3794"/>
              <a:ext cx="616" cy="1625"/>
            </a:xfrm>
            <a:custGeom>
              <a:avLst/>
              <a:gdLst/>
              <a:ahLst/>
              <a:cxnLst>
                <a:cxn ang="0">
                  <a:pos x="584" y="0"/>
                </a:cxn>
                <a:cxn ang="0">
                  <a:pos x="600" y="5"/>
                </a:cxn>
                <a:cxn ang="0">
                  <a:pos x="611" y="16"/>
                </a:cxn>
                <a:cxn ang="0">
                  <a:pos x="616" y="33"/>
                </a:cxn>
                <a:cxn ang="0">
                  <a:pos x="616" y="34"/>
                </a:cxn>
                <a:cxn ang="0">
                  <a:pos x="616" y="36"/>
                </a:cxn>
                <a:cxn ang="0">
                  <a:pos x="615" y="38"/>
                </a:cxn>
                <a:cxn ang="0">
                  <a:pos x="615" y="42"/>
                </a:cxn>
                <a:cxn ang="0">
                  <a:pos x="613" y="47"/>
                </a:cxn>
                <a:cxn ang="0">
                  <a:pos x="611" y="53"/>
                </a:cxn>
                <a:cxn ang="0">
                  <a:pos x="609" y="60"/>
                </a:cxn>
                <a:cxn ang="0">
                  <a:pos x="609" y="60"/>
                </a:cxn>
                <a:cxn ang="0">
                  <a:pos x="67" y="1587"/>
                </a:cxn>
                <a:cxn ang="0">
                  <a:pos x="60" y="1605"/>
                </a:cxn>
                <a:cxn ang="0">
                  <a:pos x="53" y="1616"/>
                </a:cxn>
                <a:cxn ang="0">
                  <a:pos x="44" y="1623"/>
                </a:cxn>
                <a:cxn ang="0">
                  <a:pos x="32" y="1625"/>
                </a:cxn>
                <a:cxn ang="0">
                  <a:pos x="16" y="1622"/>
                </a:cxn>
                <a:cxn ang="0">
                  <a:pos x="5" y="1609"/>
                </a:cxn>
                <a:cxn ang="0">
                  <a:pos x="0" y="1592"/>
                </a:cxn>
                <a:cxn ang="0">
                  <a:pos x="0" y="1592"/>
                </a:cxn>
                <a:cxn ang="0">
                  <a:pos x="0" y="1590"/>
                </a:cxn>
                <a:cxn ang="0">
                  <a:pos x="2" y="1587"/>
                </a:cxn>
                <a:cxn ang="0">
                  <a:pos x="2" y="1581"/>
                </a:cxn>
                <a:cxn ang="0">
                  <a:pos x="5" y="1574"/>
                </a:cxn>
                <a:cxn ang="0">
                  <a:pos x="7" y="1565"/>
                </a:cxn>
                <a:cxn ang="0">
                  <a:pos x="556" y="14"/>
                </a:cxn>
                <a:cxn ang="0">
                  <a:pos x="559" y="9"/>
                </a:cxn>
                <a:cxn ang="0">
                  <a:pos x="565" y="5"/>
                </a:cxn>
                <a:cxn ang="0">
                  <a:pos x="572" y="1"/>
                </a:cxn>
                <a:cxn ang="0">
                  <a:pos x="577" y="0"/>
                </a:cxn>
                <a:cxn ang="0">
                  <a:pos x="584" y="0"/>
                </a:cxn>
              </a:cxnLst>
              <a:rect l="0" t="0" r="r" b="b"/>
              <a:pathLst>
                <a:path w="616" h="1625">
                  <a:moveTo>
                    <a:pt x="584" y="0"/>
                  </a:moveTo>
                  <a:lnTo>
                    <a:pt x="600" y="5"/>
                  </a:lnTo>
                  <a:lnTo>
                    <a:pt x="611" y="16"/>
                  </a:lnTo>
                  <a:lnTo>
                    <a:pt x="616" y="33"/>
                  </a:lnTo>
                  <a:lnTo>
                    <a:pt x="616" y="34"/>
                  </a:lnTo>
                  <a:lnTo>
                    <a:pt x="616" y="36"/>
                  </a:lnTo>
                  <a:lnTo>
                    <a:pt x="615" y="38"/>
                  </a:lnTo>
                  <a:lnTo>
                    <a:pt x="615" y="42"/>
                  </a:lnTo>
                  <a:lnTo>
                    <a:pt x="613" y="47"/>
                  </a:lnTo>
                  <a:lnTo>
                    <a:pt x="611" y="53"/>
                  </a:lnTo>
                  <a:lnTo>
                    <a:pt x="609" y="60"/>
                  </a:lnTo>
                  <a:lnTo>
                    <a:pt x="609" y="60"/>
                  </a:lnTo>
                  <a:lnTo>
                    <a:pt x="67" y="1587"/>
                  </a:lnTo>
                  <a:lnTo>
                    <a:pt x="60" y="1605"/>
                  </a:lnTo>
                  <a:lnTo>
                    <a:pt x="53" y="1616"/>
                  </a:lnTo>
                  <a:lnTo>
                    <a:pt x="44" y="1623"/>
                  </a:lnTo>
                  <a:lnTo>
                    <a:pt x="32" y="1625"/>
                  </a:lnTo>
                  <a:lnTo>
                    <a:pt x="16" y="1622"/>
                  </a:lnTo>
                  <a:lnTo>
                    <a:pt x="5" y="1609"/>
                  </a:lnTo>
                  <a:lnTo>
                    <a:pt x="0" y="1592"/>
                  </a:lnTo>
                  <a:lnTo>
                    <a:pt x="0" y="1592"/>
                  </a:lnTo>
                  <a:lnTo>
                    <a:pt x="0" y="1590"/>
                  </a:lnTo>
                  <a:lnTo>
                    <a:pt x="2" y="1587"/>
                  </a:lnTo>
                  <a:lnTo>
                    <a:pt x="2" y="1581"/>
                  </a:lnTo>
                  <a:lnTo>
                    <a:pt x="5" y="1574"/>
                  </a:lnTo>
                  <a:lnTo>
                    <a:pt x="7" y="1565"/>
                  </a:lnTo>
                  <a:lnTo>
                    <a:pt x="556" y="14"/>
                  </a:lnTo>
                  <a:lnTo>
                    <a:pt x="559" y="9"/>
                  </a:lnTo>
                  <a:lnTo>
                    <a:pt x="565" y="5"/>
                  </a:lnTo>
                  <a:lnTo>
                    <a:pt x="572" y="1"/>
                  </a:lnTo>
                  <a:lnTo>
                    <a:pt x="577" y="0"/>
                  </a:lnTo>
                  <a:lnTo>
                    <a:pt x="58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1" name="Freeform 19"/>
            <p:cNvSpPr>
              <a:spLocks/>
            </p:cNvSpPr>
            <p:nvPr/>
          </p:nvSpPr>
          <p:spPr bwMode="auto">
            <a:xfrm>
              <a:off x="2383" y="4294"/>
              <a:ext cx="645" cy="736"/>
            </a:xfrm>
            <a:custGeom>
              <a:avLst/>
              <a:gdLst/>
              <a:ahLst/>
              <a:cxnLst>
                <a:cxn ang="0">
                  <a:pos x="234" y="17"/>
                </a:cxn>
                <a:cxn ang="0">
                  <a:pos x="301" y="90"/>
                </a:cxn>
                <a:cxn ang="0">
                  <a:pos x="346" y="81"/>
                </a:cxn>
                <a:cxn ang="0">
                  <a:pos x="433" y="17"/>
                </a:cxn>
                <a:cxn ang="0">
                  <a:pos x="551" y="4"/>
                </a:cxn>
                <a:cxn ang="0">
                  <a:pos x="629" y="54"/>
                </a:cxn>
                <a:cxn ang="0">
                  <a:pos x="642" y="133"/>
                </a:cxn>
                <a:cxn ang="0">
                  <a:pos x="601" y="191"/>
                </a:cxn>
                <a:cxn ang="0">
                  <a:pos x="535" y="199"/>
                </a:cxn>
                <a:cxn ang="0">
                  <a:pos x="499" y="162"/>
                </a:cxn>
                <a:cxn ang="0">
                  <a:pos x="512" y="98"/>
                </a:cxn>
                <a:cxn ang="0">
                  <a:pos x="581" y="57"/>
                </a:cxn>
                <a:cxn ang="0">
                  <a:pos x="554" y="44"/>
                </a:cxn>
                <a:cxn ang="0">
                  <a:pos x="481" y="39"/>
                </a:cxn>
                <a:cxn ang="0">
                  <a:pos x="410" y="72"/>
                </a:cxn>
                <a:cxn ang="0">
                  <a:pos x="371" y="107"/>
                </a:cxn>
                <a:cxn ang="0">
                  <a:pos x="324" y="173"/>
                </a:cxn>
                <a:cxn ang="0">
                  <a:pos x="298" y="222"/>
                </a:cxn>
                <a:cxn ang="0">
                  <a:pos x="278" y="309"/>
                </a:cxn>
                <a:cxn ang="0">
                  <a:pos x="255" y="410"/>
                </a:cxn>
                <a:cxn ang="0">
                  <a:pos x="241" y="468"/>
                </a:cxn>
                <a:cxn ang="0">
                  <a:pos x="219" y="556"/>
                </a:cxn>
                <a:cxn ang="0">
                  <a:pos x="196" y="646"/>
                </a:cxn>
                <a:cxn ang="0">
                  <a:pos x="184" y="690"/>
                </a:cxn>
                <a:cxn ang="0">
                  <a:pos x="152" y="731"/>
                </a:cxn>
                <a:cxn ang="0">
                  <a:pos x="109" y="734"/>
                </a:cxn>
                <a:cxn ang="0">
                  <a:pos x="78" y="694"/>
                </a:cxn>
                <a:cxn ang="0">
                  <a:pos x="87" y="656"/>
                </a:cxn>
                <a:cxn ang="0">
                  <a:pos x="94" y="622"/>
                </a:cxn>
                <a:cxn ang="0">
                  <a:pos x="201" y="184"/>
                </a:cxn>
                <a:cxn ang="0">
                  <a:pos x="210" y="127"/>
                </a:cxn>
                <a:cxn ang="0">
                  <a:pos x="203" y="65"/>
                </a:cxn>
                <a:cxn ang="0">
                  <a:pos x="175" y="37"/>
                </a:cxn>
                <a:cxn ang="0">
                  <a:pos x="118" y="54"/>
                </a:cxn>
                <a:cxn ang="0">
                  <a:pos x="71" y="142"/>
                </a:cxn>
                <a:cxn ang="0">
                  <a:pos x="41" y="248"/>
                </a:cxn>
                <a:cxn ang="0">
                  <a:pos x="27" y="267"/>
                </a:cxn>
                <a:cxn ang="0">
                  <a:pos x="16" y="267"/>
                </a:cxn>
                <a:cxn ang="0">
                  <a:pos x="5" y="263"/>
                </a:cxn>
                <a:cxn ang="0">
                  <a:pos x="0" y="252"/>
                </a:cxn>
                <a:cxn ang="0">
                  <a:pos x="11" y="204"/>
                </a:cxn>
                <a:cxn ang="0">
                  <a:pos x="37" y="120"/>
                </a:cxn>
                <a:cxn ang="0">
                  <a:pos x="66" y="63"/>
                </a:cxn>
                <a:cxn ang="0">
                  <a:pos x="114" y="13"/>
                </a:cxn>
              </a:cxnLst>
              <a:rect l="0" t="0" r="r" b="b"/>
              <a:pathLst>
                <a:path w="645" h="736">
                  <a:moveTo>
                    <a:pt x="166" y="0"/>
                  </a:moveTo>
                  <a:lnTo>
                    <a:pt x="201" y="4"/>
                  </a:lnTo>
                  <a:lnTo>
                    <a:pt x="234" y="17"/>
                  </a:lnTo>
                  <a:lnTo>
                    <a:pt x="262" y="35"/>
                  </a:lnTo>
                  <a:lnTo>
                    <a:pt x="283" y="61"/>
                  </a:lnTo>
                  <a:lnTo>
                    <a:pt x="301" y="90"/>
                  </a:lnTo>
                  <a:lnTo>
                    <a:pt x="310" y="125"/>
                  </a:lnTo>
                  <a:lnTo>
                    <a:pt x="326" y="105"/>
                  </a:lnTo>
                  <a:lnTo>
                    <a:pt x="346" y="81"/>
                  </a:lnTo>
                  <a:lnTo>
                    <a:pt x="371" y="57"/>
                  </a:lnTo>
                  <a:lnTo>
                    <a:pt x="399" y="35"/>
                  </a:lnTo>
                  <a:lnTo>
                    <a:pt x="433" y="17"/>
                  </a:lnTo>
                  <a:lnTo>
                    <a:pt x="471" y="6"/>
                  </a:lnTo>
                  <a:lnTo>
                    <a:pt x="513" y="0"/>
                  </a:lnTo>
                  <a:lnTo>
                    <a:pt x="551" y="4"/>
                  </a:lnTo>
                  <a:lnTo>
                    <a:pt x="583" y="15"/>
                  </a:lnTo>
                  <a:lnTo>
                    <a:pt x="610" y="32"/>
                  </a:lnTo>
                  <a:lnTo>
                    <a:pt x="629" y="54"/>
                  </a:lnTo>
                  <a:lnTo>
                    <a:pt x="642" y="78"/>
                  </a:lnTo>
                  <a:lnTo>
                    <a:pt x="645" y="105"/>
                  </a:lnTo>
                  <a:lnTo>
                    <a:pt x="642" y="133"/>
                  </a:lnTo>
                  <a:lnTo>
                    <a:pt x="633" y="156"/>
                  </a:lnTo>
                  <a:lnTo>
                    <a:pt x="618" y="177"/>
                  </a:lnTo>
                  <a:lnTo>
                    <a:pt x="601" y="191"/>
                  </a:lnTo>
                  <a:lnTo>
                    <a:pt x="579" y="199"/>
                  </a:lnTo>
                  <a:lnTo>
                    <a:pt x="558" y="202"/>
                  </a:lnTo>
                  <a:lnTo>
                    <a:pt x="535" y="199"/>
                  </a:lnTo>
                  <a:lnTo>
                    <a:pt x="517" y="189"/>
                  </a:lnTo>
                  <a:lnTo>
                    <a:pt x="506" y="177"/>
                  </a:lnTo>
                  <a:lnTo>
                    <a:pt x="499" y="162"/>
                  </a:lnTo>
                  <a:lnTo>
                    <a:pt x="497" y="147"/>
                  </a:lnTo>
                  <a:lnTo>
                    <a:pt x="501" y="122"/>
                  </a:lnTo>
                  <a:lnTo>
                    <a:pt x="512" y="98"/>
                  </a:lnTo>
                  <a:lnTo>
                    <a:pt x="529" y="79"/>
                  </a:lnTo>
                  <a:lnTo>
                    <a:pt x="553" y="65"/>
                  </a:lnTo>
                  <a:lnTo>
                    <a:pt x="581" y="57"/>
                  </a:lnTo>
                  <a:lnTo>
                    <a:pt x="577" y="56"/>
                  </a:lnTo>
                  <a:lnTo>
                    <a:pt x="569" y="50"/>
                  </a:lnTo>
                  <a:lnTo>
                    <a:pt x="554" y="44"/>
                  </a:lnTo>
                  <a:lnTo>
                    <a:pt x="537" y="39"/>
                  </a:lnTo>
                  <a:lnTo>
                    <a:pt x="513" y="37"/>
                  </a:lnTo>
                  <a:lnTo>
                    <a:pt x="481" y="39"/>
                  </a:lnTo>
                  <a:lnTo>
                    <a:pt x="453" y="48"/>
                  </a:lnTo>
                  <a:lnTo>
                    <a:pt x="430" y="59"/>
                  </a:lnTo>
                  <a:lnTo>
                    <a:pt x="410" y="72"/>
                  </a:lnTo>
                  <a:lnTo>
                    <a:pt x="396" y="83"/>
                  </a:lnTo>
                  <a:lnTo>
                    <a:pt x="387" y="90"/>
                  </a:lnTo>
                  <a:lnTo>
                    <a:pt x="371" y="107"/>
                  </a:lnTo>
                  <a:lnTo>
                    <a:pt x="355" y="129"/>
                  </a:lnTo>
                  <a:lnTo>
                    <a:pt x="339" y="151"/>
                  </a:lnTo>
                  <a:lnTo>
                    <a:pt x="324" y="173"/>
                  </a:lnTo>
                  <a:lnTo>
                    <a:pt x="312" y="195"/>
                  </a:lnTo>
                  <a:lnTo>
                    <a:pt x="303" y="211"/>
                  </a:lnTo>
                  <a:lnTo>
                    <a:pt x="298" y="222"/>
                  </a:lnTo>
                  <a:lnTo>
                    <a:pt x="292" y="246"/>
                  </a:lnTo>
                  <a:lnTo>
                    <a:pt x="285" y="276"/>
                  </a:lnTo>
                  <a:lnTo>
                    <a:pt x="278" y="309"/>
                  </a:lnTo>
                  <a:lnTo>
                    <a:pt x="269" y="344"/>
                  </a:lnTo>
                  <a:lnTo>
                    <a:pt x="262" y="377"/>
                  </a:lnTo>
                  <a:lnTo>
                    <a:pt x="255" y="410"/>
                  </a:lnTo>
                  <a:lnTo>
                    <a:pt x="248" y="435"/>
                  </a:lnTo>
                  <a:lnTo>
                    <a:pt x="246" y="448"/>
                  </a:lnTo>
                  <a:lnTo>
                    <a:pt x="241" y="468"/>
                  </a:lnTo>
                  <a:lnTo>
                    <a:pt x="234" y="494"/>
                  </a:lnTo>
                  <a:lnTo>
                    <a:pt x="226" y="523"/>
                  </a:lnTo>
                  <a:lnTo>
                    <a:pt x="219" y="556"/>
                  </a:lnTo>
                  <a:lnTo>
                    <a:pt x="210" y="588"/>
                  </a:lnTo>
                  <a:lnTo>
                    <a:pt x="203" y="619"/>
                  </a:lnTo>
                  <a:lnTo>
                    <a:pt x="196" y="646"/>
                  </a:lnTo>
                  <a:lnTo>
                    <a:pt x="191" y="668"/>
                  </a:lnTo>
                  <a:lnTo>
                    <a:pt x="185" y="685"/>
                  </a:lnTo>
                  <a:lnTo>
                    <a:pt x="184" y="690"/>
                  </a:lnTo>
                  <a:lnTo>
                    <a:pt x="175" y="709"/>
                  </a:lnTo>
                  <a:lnTo>
                    <a:pt x="164" y="722"/>
                  </a:lnTo>
                  <a:lnTo>
                    <a:pt x="152" y="731"/>
                  </a:lnTo>
                  <a:lnTo>
                    <a:pt x="137" y="736"/>
                  </a:lnTo>
                  <a:lnTo>
                    <a:pt x="127" y="736"/>
                  </a:lnTo>
                  <a:lnTo>
                    <a:pt x="109" y="734"/>
                  </a:lnTo>
                  <a:lnTo>
                    <a:pt x="93" y="725"/>
                  </a:lnTo>
                  <a:lnTo>
                    <a:pt x="84" y="712"/>
                  </a:lnTo>
                  <a:lnTo>
                    <a:pt x="78" y="694"/>
                  </a:lnTo>
                  <a:lnTo>
                    <a:pt x="80" y="685"/>
                  </a:lnTo>
                  <a:lnTo>
                    <a:pt x="84" y="672"/>
                  </a:lnTo>
                  <a:lnTo>
                    <a:pt x="87" y="656"/>
                  </a:lnTo>
                  <a:lnTo>
                    <a:pt x="91" y="639"/>
                  </a:lnTo>
                  <a:lnTo>
                    <a:pt x="94" y="622"/>
                  </a:lnTo>
                  <a:lnTo>
                    <a:pt x="94" y="622"/>
                  </a:lnTo>
                  <a:lnTo>
                    <a:pt x="185" y="248"/>
                  </a:lnTo>
                  <a:lnTo>
                    <a:pt x="194" y="211"/>
                  </a:lnTo>
                  <a:lnTo>
                    <a:pt x="201" y="184"/>
                  </a:lnTo>
                  <a:lnTo>
                    <a:pt x="207" y="162"/>
                  </a:lnTo>
                  <a:lnTo>
                    <a:pt x="209" y="144"/>
                  </a:lnTo>
                  <a:lnTo>
                    <a:pt x="210" y="127"/>
                  </a:lnTo>
                  <a:lnTo>
                    <a:pt x="210" y="111"/>
                  </a:lnTo>
                  <a:lnTo>
                    <a:pt x="209" y="83"/>
                  </a:lnTo>
                  <a:lnTo>
                    <a:pt x="203" y="65"/>
                  </a:lnTo>
                  <a:lnTo>
                    <a:pt x="196" y="50"/>
                  </a:lnTo>
                  <a:lnTo>
                    <a:pt x="185" y="43"/>
                  </a:lnTo>
                  <a:lnTo>
                    <a:pt x="175" y="37"/>
                  </a:lnTo>
                  <a:lnTo>
                    <a:pt x="160" y="37"/>
                  </a:lnTo>
                  <a:lnTo>
                    <a:pt x="139" y="41"/>
                  </a:lnTo>
                  <a:lnTo>
                    <a:pt x="118" y="54"/>
                  </a:lnTo>
                  <a:lnTo>
                    <a:pt x="102" y="76"/>
                  </a:lnTo>
                  <a:lnTo>
                    <a:pt x="86" y="105"/>
                  </a:lnTo>
                  <a:lnTo>
                    <a:pt x="71" y="142"/>
                  </a:lnTo>
                  <a:lnTo>
                    <a:pt x="59" y="182"/>
                  </a:lnTo>
                  <a:lnTo>
                    <a:pt x="46" y="232"/>
                  </a:lnTo>
                  <a:lnTo>
                    <a:pt x="41" y="248"/>
                  </a:lnTo>
                  <a:lnTo>
                    <a:pt x="37" y="259"/>
                  </a:lnTo>
                  <a:lnTo>
                    <a:pt x="32" y="265"/>
                  </a:lnTo>
                  <a:lnTo>
                    <a:pt x="27" y="267"/>
                  </a:lnTo>
                  <a:lnTo>
                    <a:pt x="20" y="267"/>
                  </a:lnTo>
                  <a:lnTo>
                    <a:pt x="18" y="267"/>
                  </a:lnTo>
                  <a:lnTo>
                    <a:pt x="16" y="267"/>
                  </a:lnTo>
                  <a:lnTo>
                    <a:pt x="12" y="267"/>
                  </a:lnTo>
                  <a:lnTo>
                    <a:pt x="9" y="265"/>
                  </a:lnTo>
                  <a:lnTo>
                    <a:pt x="5" y="263"/>
                  </a:lnTo>
                  <a:lnTo>
                    <a:pt x="2" y="261"/>
                  </a:lnTo>
                  <a:lnTo>
                    <a:pt x="0" y="256"/>
                  </a:lnTo>
                  <a:lnTo>
                    <a:pt x="0" y="252"/>
                  </a:lnTo>
                  <a:lnTo>
                    <a:pt x="2" y="244"/>
                  </a:lnTo>
                  <a:lnTo>
                    <a:pt x="5" y="228"/>
                  </a:lnTo>
                  <a:lnTo>
                    <a:pt x="11" y="204"/>
                  </a:lnTo>
                  <a:lnTo>
                    <a:pt x="18" y="177"/>
                  </a:lnTo>
                  <a:lnTo>
                    <a:pt x="29" y="147"/>
                  </a:lnTo>
                  <a:lnTo>
                    <a:pt x="37" y="120"/>
                  </a:lnTo>
                  <a:lnTo>
                    <a:pt x="50" y="92"/>
                  </a:lnTo>
                  <a:lnTo>
                    <a:pt x="57" y="79"/>
                  </a:lnTo>
                  <a:lnTo>
                    <a:pt x="66" y="63"/>
                  </a:lnTo>
                  <a:lnTo>
                    <a:pt x="78" y="44"/>
                  </a:lnTo>
                  <a:lnTo>
                    <a:pt x="94" y="28"/>
                  </a:lnTo>
                  <a:lnTo>
                    <a:pt x="114" y="13"/>
                  </a:lnTo>
                  <a:lnTo>
                    <a:pt x="137" y="4"/>
                  </a:lnTo>
                  <a:lnTo>
                    <a:pt x="16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2" name="Freeform 20"/>
            <p:cNvSpPr>
              <a:spLocks/>
            </p:cNvSpPr>
            <p:nvPr/>
          </p:nvSpPr>
          <p:spPr bwMode="auto">
            <a:xfrm>
              <a:off x="3114" y="4483"/>
              <a:ext cx="497" cy="766"/>
            </a:xfrm>
            <a:custGeom>
              <a:avLst/>
              <a:gdLst/>
              <a:ahLst/>
              <a:cxnLst>
                <a:cxn ang="0">
                  <a:pos x="280" y="4"/>
                </a:cxn>
                <a:cxn ang="0">
                  <a:pos x="365" y="28"/>
                </a:cxn>
                <a:cxn ang="0">
                  <a:pos x="435" y="76"/>
                </a:cxn>
                <a:cxn ang="0">
                  <a:pos x="479" y="142"/>
                </a:cxn>
                <a:cxn ang="0">
                  <a:pos x="497" y="226"/>
                </a:cxn>
                <a:cxn ang="0">
                  <a:pos x="483" y="301"/>
                </a:cxn>
                <a:cxn ang="0">
                  <a:pos x="447" y="366"/>
                </a:cxn>
                <a:cxn ang="0">
                  <a:pos x="395" y="422"/>
                </a:cxn>
                <a:cxn ang="0">
                  <a:pos x="335" y="474"/>
                </a:cxn>
                <a:cxn ang="0">
                  <a:pos x="289" y="512"/>
                </a:cxn>
                <a:cxn ang="0">
                  <a:pos x="242" y="551"/>
                </a:cxn>
                <a:cxn ang="0">
                  <a:pos x="187" y="600"/>
                </a:cxn>
                <a:cxn ang="0">
                  <a:pos x="112" y="668"/>
                </a:cxn>
                <a:cxn ang="0">
                  <a:pos x="330" y="668"/>
                </a:cxn>
                <a:cxn ang="0">
                  <a:pos x="376" y="667"/>
                </a:cxn>
                <a:cxn ang="0">
                  <a:pos x="419" y="665"/>
                </a:cxn>
                <a:cxn ang="0">
                  <a:pos x="436" y="648"/>
                </a:cxn>
                <a:cxn ang="0">
                  <a:pos x="449" y="600"/>
                </a:cxn>
                <a:cxn ang="0">
                  <a:pos x="456" y="556"/>
                </a:cxn>
                <a:cxn ang="0">
                  <a:pos x="497" y="556"/>
                </a:cxn>
                <a:cxn ang="0">
                  <a:pos x="0" y="766"/>
                </a:cxn>
                <a:cxn ang="0">
                  <a:pos x="2" y="734"/>
                </a:cxn>
                <a:cxn ang="0">
                  <a:pos x="12" y="720"/>
                </a:cxn>
                <a:cxn ang="0">
                  <a:pos x="297" y="426"/>
                </a:cxn>
                <a:cxn ang="0">
                  <a:pos x="338" y="373"/>
                </a:cxn>
                <a:cxn ang="0">
                  <a:pos x="372" y="307"/>
                </a:cxn>
                <a:cxn ang="0">
                  <a:pos x="387" y="226"/>
                </a:cxn>
                <a:cxn ang="0">
                  <a:pos x="376" y="158"/>
                </a:cxn>
                <a:cxn ang="0">
                  <a:pos x="344" y="100"/>
                </a:cxn>
                <a:cxn ang="0">
                  <a:pos x="290" y="57"/>
                </a:cxn>
                <a:cxn ang="0">
                  <a:pos x="215" y="43"/>
                </a:cxn>
                <a:cxn ang="0">
                  <a:pos x="167" y="48"/>
                </a:cxn>
                <a:cxn ang="0">
                  <a:pos x="116" y="72"/>
                </a:cxn>
                <a:cxn ang="0">
                  <a:pos x="71" y="118"/>
                </a:cxn>
                <a:cxn ang="0">
                  <a:pos x="76" y="151"/>
                </a:cxn>
                <a:cxn ang="0">
                  <a:pos x="103" y="167"/>
                </a:cxn>
                <a:cxn ang="0">
                  <a:pos x="116" y="189"/>
                </a:cxn>
                <a:cxn ang="0">
                  <a:pos x="119" y="211"/>
                </a:cxn>
                <a:cxn ang="0">
                  <a:pos x="105" y="250"/>
                </a:cxn>
                <a:cxn ang="0">
                  <a:pos x="76" y="270"/>
                </a:cxn>
                <a:cxn ang="0">
                  <a:pos x="53" y="272"/>
                </a:cxn>
                <a:cxn ang="0">
                  <a:pos x="32" y="265"/>
                </a:cxn>
                <a:cxn ang="0">
                  <a:pos x="10" y="246"/>
                </a:cxn>
                <a:cxn ang="0">
                  <a:pos x="0" y="208"/>
                </a:cxn>
                <a:cxn ang="0">
                  <a:pos x="16" y="131"/>
                </a:cxn>
                <a:cxn ang="0">
                  <a:pos x="64" y="65"/>
                </a:cxn>
                <a:cxn ang="0">
                  <a:pos x="137" y="19"/>
                </a:cxn>
                <a:cxn ang="0">
                  <a:pos x="233" y="0"/>
                </a:cxn>
              </a:cxnLst>
              <a:rect l="0" t="0" r="r" b="b"/>
              <a:pathLst>
                <a:path w="497" h="766">
                  <a:moveTo>
                    <a:pt x="233" y="0"/>
                  </a:moveTo>
                  <a:lnTo>
                    <a:pt x="280" y="4"/>
                  </a:lnTo>
                  <a:lnTo>
                    <a:pt x="324" y="13"/>
                  </a:lnTo>
                  <a:lnTo>
                    <a:pt x="365" y="28"/>
                  </a:lnTo>
                  <a:lnTo>
                    <a:pt x="403" y="50"/>
                  </a:lnTo>
                  <a:lnTo>
                    <a:pt x="435" y="76"/>
                  </a:lnTo>
                  <a:lnTo>
                    <a:pt x="460" y="107"/>
                  </a:lnTo>
                  <a:lnTo>
                    <a:pt x="479" y="142"/>
                  </a:lnTo>
                  <a:lnTo>
                    <a:pt x="492" y="182"/>
                  </a:lnTo>
                  <a:lnTo>
                    <a:pt x="497" y="226"/>
                  </a:lnTo>
                  <a:lnTo>
                    <a:pt x="493" y="265"/>
                  </a:lnTo>
                  <a:lnTo>
                    <a:pt x="483" y="301"/>
                  </a:lnTo>
                  <a:lnTo>
                    <a:pt x="467" y="334"/>
                  </a:lnTo>
                  <a:lnTo>
                    <a:pt x="447" y="366"/>
                  </a:lnTo>
                  <a:lnTo>
                    <a:pt x="422" y="395"/>
                  </a:lnTo>
                  <a:lnTo>
                    <a:pt x="395" y="422"/>
                  </a:lnTo>
                  <a:lnTo>
                    <a:pt x="365" y="448"/>
                  </a:lnTo>
                  <a:lnTo>
                    <a:pt x="335" y="474"/>
                  </a:lnTo>
                  <a:lnTo>
                    <a:pt x="312" y="494"/>
                  </a:lnTo>
                  <a:lnTo>
                    <a:pt x="289" y="512"/>
                  </a:lnTo>
                  <a:lnTo>
                    <a:pt x="265" y="531"/>
                  </a:lnTo>
                  <a:lnTo>
                    <a:pt x="242" y="551"/>
                  </a:lnTo>
                  <a:lnTo>
                    <a:pt x="215" y="573"/>
                  </a:lnTo>
                  <a:lnTo>
                    <a:pt x="187" y="600"/>
                  </a:lnTo>
                  <a:lnTo>
                    <a:pt x="151" y="632"/>
                  </a:lnTo>
                  <a:lnTo>
                    <a:pt x="112" y="668"/>
                  </a:lnTo>
                  <a:lnTo>
                    <a:pt x="317" y="668"/>
                  </a:lnTo>
                  <a:lnTo>
                    <a:pt x="330" y="668"/>
                  </a:lnTo>
                  <a:lnTo>
                    <a:pt x="351" y="668"/>
                  </a:lnTo>
                  <a:lnTo>
                    <a:pt x="376" y="667"/>
                  </a:lnTo>
                  <a:lnTo>
                    <a:pt x="399" y="667"/>
                  </a:lnTo>
                  <a:lnTo>
                    <a:pt x="419" y="665"/>
                  </a:lnTo>
                  <a:lnTo>
                    <a:pt x="429" y="661"/>
                  </a:lnTo>
                  <a:lnTo>
                    <a:pt x="436" y="648"/>
                  </a:lnTo>
                  <a:lnTo>
                    <a:pt x="444" y="626"/>
                  </a:lnTo>
                  <a:lnTo>
                    <a:pt x="449" y="600"/>
                  </a:lnTo>
                  <a:lnTo>
                    <a:pt x="454" y="575"/>
                  </a:lnTo>
                  <a:lnTo>
                    <a:pt x="456" y="556"/>
                  </a:lnTo>
                  <a:lnTo>
                    <a:pt x="497" y="556"/>
                  </a:lnTo>
                  <a:lnTo>
                    <a:pt x="497" y="556"/>
                  </a:lnTo>
                  <a:lnTo>
                    <a:pt x="461" y="766"/>
                  </a:lnTo>
                  <a:lnTo>
                    <a:pt x="0" y="766"/>
                  </a:lnTo>
                  <a:lnTo>
                    <a:pt x="0" y="745"/>
                  </a:lnTo>
                  <a:lnTo>
                    <a:pt x="2" y="734"/>
                  </a:lnTo>
                  <a:lnTo>
                    <a:pt x="5" y="727"/>
                  </a:lnTo>
                  <a:lnTo>
                    <a:pt x="12" y="720"/>
                  </a:lnTo>
                  <a:lnTo>
                    <a:pt x="280" y="446"/>
                  </a:lnTo>
                  <a:lnTo>
                    <a:pt x="297" y="426"/>
                  </a:lnTo>
                  <a:lnTo>
                    <a:pt x="317" y="402"/>
                  </a:lnTo>
                  <a:lnTo>
                    <a:pt x="338" y="373"/>
                  </a:lnTo>
                  <a:lnTo>
                    <a:pt x="356" y="342"/>
                  </a:lnTo>
                  <a:lnTo>
                    <a:pt x="372" y="307"/>
                  </a:lnTo>
                  <a:lnTo>
                    <a:pt x="383" y="267"/>
                  </a:lnTo>
                  <a:lnTo>
                    <a:pt x="387" y="226"/>
                  </a:lnTo>
                  <a:lnTo>
                    <a:pt x="385" y="191"/>
                  </a:lnTo>
                  <a:lnTo>
                    <a:pt x="376" y="158"/>
                  </a:lnTo>
                  <a:lnTo>
                    <a:pt x="362" y="127"/>
                  </a:lnTo>
                  <a:lnTo>
                    <a:pt x="344" y="100"/>
                  </a:lnTo>
                  <a:lnTo>
                    <a:pt x="319" y="76"/>
                  </a:lnTo>
                  <a:lnTo>
                    <a:pt x="290" y="57"/>
                  </a:lnTo>
                  <a:lnTo>
                    <a:pt x="255" y="46"/>
                  </a:lnTo>
                  <a:lnTo>
                    <a:pt x="215" y="43"/>
                  </a:lnTo>
                  <a:lnTo>
                    <a:pt x="192" y="43"/>
                  </a:lnTo>
                  <a:lnTo>
                    <a:pt x="167" y="48"/>
                  </a:lnTo>
                  <a:lnTo>
                    <a:pt x="141" y="59"/>
                  </a:lnTo>
                  <a:lnTo>
                    <a:pt x="116" y="72"/>
                  </a:lnTo>
                  <a:lnTo>
                    <a:pt x="92" y="92"/>
                  </a:lnTo>
                  <a:lnTo>
                    <a:pt x="71" y="118"/>
                  </a:lnTo>
                  <a:lnTo>
                    <a:pt x="55" y="149"/>
                  </a:lnTo>
                  <a:lnTo>
                    <a:pt x="76" y="151"/>
                  </a:lnTo>
                  <a:lnTo>
                    <a:pt x="92" y="158"/>
                  </a:lnTo>
                  <a:lnTo>
                    <a:pt x="103" y="167"/>
                  </a:lnTo>
                  <a:lnTo>
                    <a:pt x="112" y="178"/>
                  </a:lnTo>
                  <a:lnTo>
                    <a:pt x="116" y="189"/>
                  </a:lnTo>
                  <a:lnTo>
                    <a:pt x="117" y="200"/>
                  </a:lnTo>
                  <a:lnTo>
                    <a:pt x="119" y="211"/>
                  </a:lnTo>
                  <a:lnTo>
                    <a:pt x="116" y="233"/>
                  </a:lnTo>
                  <a:lnTo>
                    <a:pt x="105" y="250"/>
                  </a:lnTo>
                  <a:lnTo>
                    <a:pt x="92" y="263"/>
                  </a:lnTo>
                  <a:lnTo>
                    <a:pt x="76" y="270"/>
                  </a:lnTo>
                  <a:lnTo>
                    <a:pt x="59" y="272"/>
                  </a:lnTo>
                  <a:lnTo>
                    <a:pt x="53" y="272"/>
                  </a:lnTo>
                  <a:lnTo>
                    <a:pt x="43" y="270"/>
                  </a:lnTo>
                  <a:lnTo>
                    <a:pt x="32" y="265"/>
                  </a:lnTo>
                  <a:lnTo>
                    <a:pt x="19" y="257"/>
                  </a:lnTo>
                  <a:lnTo>
                    <a:pt x="10" y="246"/>
                  </a:lnTo>
                  <a:lnTo>
                    <a:pt x="2" y="230"/>
                  </a:lnTo>
                  <a:lnTo>
                    <a:pt x="0" y="208"/>
                  </a:lnTo>
                  <a:lnTo>
                    <a:pt x="3" y="167"/>
                  </a:lnTo>
                  <a:lnTo>
                    <a:pt x="16" y="131"/>
                  </a:lnTo>
                  <a:lnTo>
                    <a:pt x="37" y="96"/>
                  </a:lnTo>
                  <a:lnTo>
                    <a:pt x="64" y="65"/>
                  </a:lnTo>
                  <a:lnTo>
                    <a:pt x="98" y="39"/>
                  </a:lnTo>
                  <a:lnTo>
                    <a:pt x="137" y="19"/>
                  </a:lnTo>
                  <a:lnTo>
                    <a:pt x="183" y="6"/>
                  </a:lnTo>
                  <a:lnTo>
                    <a:pt x="23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3" name="Freeform 21"/>
            <p:cNvSpPr>
              <a:spLocks/>
            </p:cNvSpPr>
            <p:nvPr/>
          </p:nvSpPr>
          <p:spPr bwMode="auto">
            <a:xfrm>
              <a:off x="4276" y="3845"/>
              <a:ext cx="1445" cy="1484"/>
            </a:xfrm>
            <a:custGeom>
              <a:avLst/>
              <a:gdLst/>
              <a:ahLst/>
              <a:cxnLst>
                <a:cxn ang="0">
                  <a:pos x="875" y="0"/>
                </a:cxn>
                <a:cxn ang="0">
                  <a:pos x="884" y="4"/>
                </a:cxn>
                <a:cxn ang="0">
                  <a:pos x="943" y="38"/>
                </a:cxn>
                <a:cxn ang="0">
                  <a:pos x="1035" y="75"/>
                </a:cxn>
                <a:cxn ang="0">
                  <a:pos x="1112" y="90"/>
                </a:cxn>
                <a:cxn ang="0">
                  <a:pos x="1164" y="92"/>
                </a:cxn>
                <a:cxn ang="0">
                  <a:pos x="1264" y="82"/>
                </a:cxn>
                <a:cxn ang="0">
                  <a:pos x="1340" y="59"/>
                </a:cxn>
                <a:cxn ang="0">
                  <a:pos x="1374" y="44"/>
                </a:cxn>
                <a:cxn ang="0">
                  <a:pos x="1383" y="40"/>
                </a:cxn>
                <a:cxn ang="0">
                  <a:pos x="1387" y="40"/>
                </a:cxn>
                <a:cxn ang="0">
                  <a:pos x="1392" y="40"/>
                </a:cxn>
                <a:cxn ang="0">
                  <a:pos x="1399" y="46"/>
                </a:cxn>
                <a:cxn ang="0">
                  <a:pos x="1403" y="59"/>
                </a:cxn>
                <a:cxn ang="0">
                  <a:pos x="1403" y="66"/>
                </a:cxn>
                <a:cxn ang="0">
                  <a:pos x="1397" y="77"/>
                </a:cxn>
                <a:cxn ang="0">
                  <a:pos x="1376" y="139"/>
                </a:cxn>
                <a:cxn ang="0">
                  <a:pos x="1358" y="231"/>
                </a:cxn>
                <a:cxn ang="0">
                  <a:pos x="1356" y="314"/>
                </a:cxn>
                <a:cxn ang="0">
                  <a:pos x="1363" y="383"/>
                </a:cxn>
                <a:cxn ang="0">
                  <a:pos x="1388" y="468"/>
                </a:cxn>
                <a:cxn ang="0">
                  <a:pos x="1438" y="567"/>
                </a:cxn>
                <a:cxn ang="0">
                  <a:pos x="1442" y="578"/>
                </a:cxn>
                <a:cxn ang="0">
                  <a:pos x="1445" y="587"/>
                </a:cxn>
                <a:cxn ang="0">
                  <a:pos x="1442" y="598"/>
                </a:cxn>
                <a:cxn ang="0">
                  <a:pos x="1426" y="616"/>
                </a:cxn>
                <a:cxn ang="0">
                  <a:pos x="1408" y="626"/>
                </a:cxn>
                <a:cxn ang="0">
                  <a:pos x="1387" y="609"/>
                </a:cxn>
                <a:cxn ang="0">
                  <a:pos x="1363" y="567"/>
                </a:cxn>
                <a:cxn ang="0">
                  <a:pos x="1342" y="523"/>
                </a:cxn>
                <a:cxn ang="0">
                  <a:pos x="1331" y="495"/>
                </a:cxn>
                <a:cxn ang="0">
                  <a:pos x="1303" y="391"/>
                </a:cxn>
                <a:cxn ang="0">
                  <a:pos x="1294" y="314"/>
                </a:cxn>
                <a:cxn ang="0">
                  <a:pos x="1294" y="259"/>
                </a:cxn>
                <a:cxn ang="0">
                  <a:pos x="1301" y="194"/>
                </a:cxn>
                <a:cxn ang="0">
                  <a:pos x="66" y="1462"/>
                </a:cxn>
                <a:cxn ang="0">
                  <a:pos x="46" y="1481"/>
                </a:cxn>
                <a:cxn ang="0">
                  <a:pos x="32" y="1484"/>
                </a:cxn>
                <a:cxn ang="0">
                  <a:pos x="3" y="1468"/>
                </a:cxn>
                <a:cxn ang="0">
                  <a:pos x="0" y="1444"/>
                </a:cxn>
                <a:cxn ang="0">
                  <a:pos x="11" y="1429"/>
                </a:cxn>
                <a:cxn ang="0">
                  <a:pos x="1256" y="149"/>
                </a:cxn>
                <a:cxn ang="0">
                  <a:pos x="1221" y="154"/>
                </a:cxn>
                <a:cxn ang="0">
                  <a:pos x="1189" y="156"/>
                </a:cxn>
                <a:cxn ang="0">
                  <a:pos x="1141" y="156"/>
                </a:cxn>
                <a:cxn ang="0">
                  <a:pos x="1068" y="147"/>
                </a:cxn>
                <a:cxn ang="0">
                  <a:pos x="966" y="117"/>
                </a:cxn>
                <a:cxn ang="0">
                  <a:pos x="932" y="103"/>
                </a:cxn>
                <a:cxn ang="0">
                  <a:pos x="887" y="81"/>
                </a:cxn>
                <a:cxn ang="0">
                  <a:pos x="850" y="57"/>
                </a:cxn>
                <a:cxn ang="0">
                  <a:pos x="834" y="38"/>
                </a:cxn>
                <a:cxn ang="0">
                  <a:pos x="848" y="15"/>
                </a:cxn>
                <a:cxn ang="0">
                  <a:pos x="871" y="0"/>
                </a:cxn>
              </a:cxnLst>
              <a:rect l="0" t="0" r="r" b="b"/>
              <a:pathLst>
                <a:path w="1445" h="1484">
                  <a:moveTo>
                    <a:pt x="871" y="0"/>
                  </a:moveTo>
                  <a:lnTo>
                    <a:pt x="875" y="0"/>
                  </a:lnTo>
                  <a:lnTo>
                    <a:pt x="879" y="2"/>
                  </a:lnTo>
                  <a:lnTo>
                    <a:pt x="884" y="4"/>
                  </a:lnTo>
                  <a:lnTo>
                    <a:pt x="891" y="7"/>
                  </a:lnTo>
                  <a:lnTo>
                    <a:pt x="943" y="38"/>
                  </a:lnTo>
                  <a:lnTo>
                    <a:pt x="991" y="60"/>
                  </a:lnTo>
                  <a:lnTo>
                    <a:pt x="1035" y="75"/>
                  </a:lnTo>
                  <a:lnTo>
                    <a:pt x="1076" y="84"/>
                  </a:lnTo>
                  <a:lnTo>
                    <a:pt x="1112" y="90"/>
                  </a:lnTo>
                  <a:lnTo>
                    <a:pt x="1142" y="92"/>
                  </a:lnTo>
                  <a:lnTo>
                    <a:pt x="1164" y="92"/>
                  </a:lnTo>
                  <a:lnTo>
                    <a:pt x="1217" y="90"/>
                  </a:lnTo>
                  <a:lnTo>
                    <a:pt x="1264" y="82"/>
                  </a:lnTo>
                  <a:lnTo>
                    <a:pt x="1305" y="71"/>
                  </a:lnTo>
                  <a:lnTo>
                    <a:pt x="1340" y="59"/>
                  </a:lnTo>
                  <a:lnTo>
                    <a:pt x="1369" y="46"/>
                  </a:lnTo>
                  <a:lnTo>
                    <a:pt x="1374" y="44"/>
                  </a:lnTo>
                  <a:lnTo>
                    <a:pt x="1379" y="42"/>
                  </a:lnTo>
                  <a:lnTo>
                    <a:pt x="1383" y="40"/>
                  </a:lnTo>
                  <a:lnTo>
                    <a:pt x="1385" y="40"/>
                  </a:lnTo>
                  <a:lnTo>
                    <a:pt x="1387" y="40"/>
                  </a:lnTo>
                  <a:lnTo>
                    <a:pt x="1388" y="40"/>
                  </a:lnTo>
                  <a:lnTo>
                    <a:pt x="1392" y="40"/>
                  </a:lnTo>
                  <a:lnTo>
                    <a:pt x="1397" y="44"/>
                  </a:lnTo>
                  <a:lnTo>
                    <a:pt x="1399" y="46"/>
                  </a:lnTo>
                  <a:lnTo>
                    <a:pt x="1403" y="51"/>
                  </a:lnTo>
                  <a:lnTo>
                    <a:pt x="1403" y="59"/>
                  </a:lnTo>
                  <a:lnTo>
                    <a:pt x="1403" y="62"/>
                  </a:lnTo>
                  <a:lnTo>
                    <a:pt x="1403" y="66"/>
                  </a:lnTo>
                  <a:lnTo>
                    <a:pt x="1401" y="71"/>
                  </a:lnTo>
                  <a:lnTo>
                    <a:pt x="1397" y="77"/>
                  </a:lnTo>
                  <a:lnTo>
                    <a:pt x="1387" y="103"/>
                  </a:lnTo>
                  <a:lnTo>
                    <a:pt x="1376" y="139"/>
                  </a:lnTo>
                  <a:lnTo>
                    <a:pt x="1365" y="182"/>
                  </a:lnTo>
                  <a:lnTo>
                    <a:pt x="1358" y="231"/>
                  </a:lnTo>
                  <a:lnTo>
                    <a:pt x="1356" y="286"/>
                  </a:lnTo>
                  <a:lnTo>
                    <a:pt x="1356" y="314"/>
                  </a:lnTo>
                  <a:lnTo>
                    <a:pt x="1358" y="347"/>
                  </a:lnTo>
                  <a:lnTo>
                    <a:pt x="1363" y="383"/>
                  </a:lnTo>
                  <a:lnTo>
                    <a:pt x="1372" y="424"/>
                  </a:lnTo>
                  <a:lnTo>
                    <a:pt x="1388" y="468"/>
                  </a:lnTo>
                  <a:lnTo>
                    <a:pt x="1408" y="516"/>
                  </a:lnTo>
                  <a:lnTo>
                    <a:pt x="1438" y="567"/>
                  </a:lnTo>
                  <a:lnTo>
                    <a:pt x="1440" y="574"/>
                  </a:lnTo>
                  <a:lnTo>
                    <a:pt x="1442" y="578"/>
                  </a:lnTo>
                  <a:lnTo>
                    <a:pt x="1444" y="583"/>
                  </a:lnTo>
                  <a:lnTo>
                    <a:pt x="1445" y="587"/>
                  </a:lnTo>
                  <a:lnTo>
                    <a:pt x="1445" y="591"/>
                  </a:lnTo>
                  <a:lnTo>
                    <a:pt x="1442" y="598"/>
                  </a:lnTo>
                  <a:lnTo>
                    <a:pt x="1435" y="607"/>
                  </a:lnTo>
                  <a:lnTo>
                    <a:pt x="1426" y="616"/>
                  </a:lnTo>
                  <a:lnTo>
                    <a:pt x="1417" y="624"/>
                  </a:lnTo>
                  <a:lnTo>
                    <a:pt x="1408" y="626"/>
                  </a:lnTo>
                  <a:lnTo>
                    <a:pt x="1399" y="622"/>
                  </a:lnTo>
                  <a:lnTo>
                    <a:pt x="1387" y="609"/>
                  </a:lnTo>
                  <a:lnTo>
                    <a:pt x="1376" y="589"/>
                  </a:lnTo>
                  <a:lnTo>
                    <a:pt x="1363" y="567"/>
                  </a:lnTo>
                  <a:lnTo>
                    <a:pt x="1353" y="545"/>
                  </a:lnTo>
                  <a:lnTo>
                    <a:pt x="1342" y="523"/>
                  </a:lnTo>
                  <a:lnTo>
                    <a:pt x="1335" y="506"/>
                  </a:lnTo>
                  <a:lnTo>
                    <a:pt x="1331" y="495"/>
                  </a:lnTo>
                  <a:lnTo>
                    <a:pt x="1313" y="440"/>
                  </a:lnTo>
                  <a:lnTo>
                    <a:pt x="1303" y="391"/>
                  </a:lnTo>
                  <a:lnTo>
                    <a:pt x="1297" y="349"/>
                  </a:lnTo>
                  <a:lnTo>
                    <a:pt x="1294" y="314"/>
                  </a:lnTo>
                  <a:lnTo>
                    <a:pt x="1294" y="288"/>
                  </a:lnTo>
                  <a:lnTo>
                    <a:pt x="1294" y="259"/>
                  </a:lnTo>
                  <a:lnTo>
                    <a:pt x="1297" y="226"/>
                  </a:lnTo>
                  <a:lnTo>
                    <a:pt x="1301" y="194"/>
                  </a:lnTo>
                  <a:lnTo>
                    <a:pt x="1301" y="194"/>
                  </a:lnTo>
                  <a:lnTo>
                    <a:pt x="66" y="1462"/>
                  </a:lnTo>
                  <a:lnTo>
                    <a:pt x="55" y="1475"/>
                  </a:lnTo>
                  <a:lnTo>
                    <a:pt x="46" y="1481"/>
                  </a:lnTo>
                  <a:lnTo>
                    <a:pt x="39" y="1484"/>
                  </a:lnTo>
                  <a:lnTo>
                    <a:pt x="32" y="1484"/>
                  </a:lnTo>
                  <a:lnTo>
                    <a:pt x="16" y="1481"/>
                  </a:lnTo>
                  <a:lnTo>
                    <a:pt x="3" y="1468"/>
                  </a:lnTo>
                  <a:lnTo>
                    <a:pt x="0" y="1451"/>
                  </a:lnTo>
                  <a:lnTo>
                    <a:pt x="0" y="1444"/>
                  </a:lnTo>
                  <a:lnTo>
                    <a:pt x="3" y="1437"/>
                  </a:lnTo>
                  <a:lnTo>
                    <a:pt x="11" y="1429"/>
                  </a:lnTo>
                  <a:lnTo>
                    <a:pt x="25" y="1416"/>
                  </a:lnTo>
                  <a:lnTo>
                    <a:pt x="1256" y="149"/>
                  </a:lnTo>
                  <a:lnTo>
                    <a:pt x="1237" y="152"/>
                  </a:lnTo>
                  <a:lnTo>
                    <a:pt x="1221" y="154"/>
                  </a:lnTo>
                  <a:lnTo>
                    <a:pt x="1207" y="156"/>
                  </a:lnTo>
                  <a:lnTo>
                    <a:pt x="1189" y="156"/>
                  </a:lnTo>
                  <a:lnTo>
                    <a:pt x="1164" y="156"/>
                  </a:lnTo>
                  <a:lnTo>
                    <a:pt x="1141" y="156"/>
                  </a:lnTo>
                  <a:lnTo>
                    <a:pt x="1109" y="152"/>
                  </a:lnTo>
                  <a:lnTo>
                    <a:pt x="1068" y="147"/>
                  </a:lnTo>
                  <a:lnTo>
                    <a:pt x="1019" y="136"/>
                  </a:lnTo>
                  <a:lnTo>
                    <a:pt x="966" y="117"/>
                  </a:lnTo>
                  <a:lnTo>
                    <a:pt x="950" y="112"/>
                  </a:lnTo>
                  <a:lnTo>
                    <a:pt x="932" y="103"/>
                  </a:lnTo>
                  <a:lnTo>
                    <a:pt x="909" y="92"/>
                  </a:lnTo>
                  <a:lnTo>
                    <a:pt x="887" y="81"/>
                  </a:lnTo>
                  <a:lnTo>
                    <a:pt x="868" y="68"/>
                  </a:lnTo>
                  <a:lnTo>
                    <a:pt x="850" y="57"/>
                  </a:lnTo>
                  <a:lnTo>
                    <a:pt x="838" y="46"/>
                  </a:lnTo>
                  <a:lnTo>
                    <a:pt x="834" y="38"/>
                  </a:lnTo>
                  <a:lnTo>
                    <a:pt x="838" y="27"/>
                  </a:lnTo>
                  <a:lnTo>
                    <a:pt x="848" y="15"/>
                  </a:lnTo>
                  <a:lnTo>
                    <a:pt x="861" y="4"/>
                  </a:lnTo>
                  <a:lnTo>
                    <a:pt x="87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21" name="Straight Connector 20"/>
          <p:cNvCxnSpPr/>
          <p:nvPr/>
        </p:nvCxnSpPr>
        <p:spPr>
          <a:xfrm>
            <a:off x="4267200" y="0"/>
            <a:ext cx="76200" cy="6858000"/>
          </a:xfrm>
          <a:prstGeom prst="line">
            <a:avLst/>
          </a:prstGeom>
          <a:ln w="57150">
            <a:solidFill>
              <a:srgbClr val="0000FF"/>
            </a:solidFill>
            <a:prstDash val="dash"/>
          </a:ln>
        </p:spPr>
        <p:style>
          <a:lnRef idx="1">
            <a:schemeClr val="accent1"/>
          </a:lnRef>
          <a:fillRef idx="0">
            <a:schemeClr val="accent1"/>
          </a:fillRef>
          <a:effectRef idx="0">
            <a:schemeClr val="accent1"/>
          </a:effectRef>
          <a:fontRef idx="minor">
            <a:schemeClr val="tx1"/>
          </a:fontRef>
        </p:style>
      </p:cxnSp>
      <p:grpSp>
        <p:nvGrpSpPr>
          <p:cNvPr id="5" name="Group 4"/>
          <p:cNvGrpSpPr>
            <a:grpSpLocks noChangeAspect="1"/>
          </p:cNvGrpSpPr>
          <p:nvPr>
            <p:custDataLst>
              <p:tags r:id="rId3"/>
            </p:custDataLst>
          </p:nvPr>
        </p:nvGrpSpPr>
        <p:grpSpPr bwMode="auto">
          <a:xfrm>
            <a:off x="3352800" y="1219200"/>
            <a:ext cx="2668406" cy="571500"/>
            <a:chOff x="2992" y="1010"/>
            <a:chExt cx="7592" cy="1626"/>
          </a:xfrm>
        </p:grpSpPr>
        <p:sp>
          <p:nvSpPr>
            <p:cNvPr id="1030" name="Freeform 6"/>
            <p:cNvSpPr>
              <a:spLocks/>
            </p:cNvSpPr>
            <p:nvPr/>
          </p:nvSpPr>
          <p:spPr bwMode="auto">
            <a:xfrm>
              <a:off x="2992" y="1120"/>
              <a:ext cx="1594" cy="1111"/>
            </a:xfrm>
            <a:custGeom>
              <a:avLst/>
              <a:gdLst/>
              <a:ahLst/>
              <a:cxnLst>
                <a:cxn ang="0">
                  <a:pos x="550" y="0"/>
                </a:cxn>
                <a:cxn ang="0">
                  <a:pos x="575" y="35"/>
                </a:cxn>
                <a:cxn ang="0">
                  <a:pos x="1292" y="14"/>
                </a:cxn>
                <a:cxn ang="0">
                  <a:pos x="1343" y="0"/>
                </a:cxn>
                <a:cxn ang="0">
                  <a:pos x="1583" y="2"/>
                </a:cxn>
                <a:cxn ang="0">
                  <a:pos x="1592" y="35"/>
                </a:cxn>
                <a:cxn ang="0">
                  <a:pos x="1543" y="50"/>
                </a:cxn>
                <a:cxn ang="0">
                  <a:pos x="1443" y="61"/>
                </a:cxn>
                <a:cxn ang="0">
                  <a:pos x="1413" y="102"/>
                </a:cxn>
                <a:cxn ang="0">
                  <a:pos x="1194" y="992"/>
                </a:cxn>
                <a:cxn ang="0">
                  <a:pos x="1187" y="1026"/>
                </a:cxn>
                <a:cxn ang="0">
                  <a:pos x="1208" y="1052"/>
                </a:cxn>
                <a:cxn ang="0">
                  <a:pos x="1290" y="1059"/>
                </a:cxn>
                <a:cxn ang="0">
                  <a:pos x="1331" y="1066"/>
                </a:cxn>
                <a:cxn ang="0">
                  <a:pos x="1331" y="1095"/>
                </a:cxn>
                <a:cxn ang="0">
                  <a:pos x="1322" y="1107"/>
                </a:cxn>
                <a:cxn ang="0">
                  <a:pos x="1308" y="1109"/>
                </a:cxn>
                <a:cxn ang="0">
                  <a:pos x="1071" y="1107"/>
                </a:cxn>
                <a:cxn ang="0">
                  <a:pos x="941" y="1109"/>
                </a:cxn>
                <a:cxn ang="0">
                  <a:pos x="901" y="1109"/>
                </a:cxn>
                <a:cxn ang="0">
                  <a:pos x="889" y="1102"/>
                </a:cxn>
                <a:cxn ang="0">
                  <a:pos x="889" y="1071"/>
                </a:cxn>
                <a:cxn ang="0">
                  <a:pos x="931" y="1059"/>
                </a:cxn>
                <a:cxn ang="0">
                  <a:pos x="1034" y="1050"/>
                </a:cxn>
                <a:cxn ang="0">
                  <a:pos x="1069" y="1007"/>
                </a:cxn>
                <a:cxn ang="0">
                  <a:pos x="1301" y="52"/>
                </a:cxn>
                <a:cxn ang="0">
                  <a:pos x="650" y="1095"/>
                </a:cxn>
                <a:cxn ang="0">
                  <a:pos x="631" y="1109"/>
                </a:cxn>
                <a:cxn ang="0">
                  <a:pos x="603" y="1100"/>
                </a:cxn>
                <a:cxn ang="0">
                  <a:pos x="461" y="64"/>
                </a:cxn>
                <a:cxn ang="0">
                  <a:pos x="238" y="969"/>
                </a:cxn>
                <a:cxn ang="0">
                  <a:pos x="238" y="988"/>
                </a:cxn>
                <a:cxn ang="0">
                  <a:pos x="259" y="1038"/>
                </a:cxn>
                <a:cxn ang="0">
                  <a:pos x="345" y="1059"/>
                </a:cxn>
                <a:cxn ang="0">
                  <a:pos x="361" y="1061"/>
                </a:cxn>
                <a:cxn ang="0">
                  <a:pos x="373" y="1071"/>
                </a:cxn>
                <a:cxn ang="0">
                  <a:pos x="370" y="1095"/>
                </a:cxn>
                <a:cxn ang="0">
                  <a:pos x="359" y="1107"/>
                </a:cxn>
                <a:cxn ang="0">
                  <a:pos x="347" y="1109"/>
                </a:cxn>
                <a:cxn ang="0">
                  <a:pos x="179" y="1104"/>
                </a:cxn>
                <a:cxn ang="0">
                  <a:pos x="17" y="1109"/>
                </a:cxn>
                <a:cxn ang="0">
                  <a:pos x="3" y="1102"/>
                </a:cxn>
                <a:cxn ang="0">
                  <a:pos x="0" y="1080"/>
                </a:cxn>
                <a:cxn ang="0">
                  <a:pos x="12" y="1064"/>
                </a:cxn>
                <a:cxn ang="0">
                  <a:pos x="24" y="1059"/>
                </a:cxn>
                <a:cxn ang="0">
                  <a:pos x="117" y="1045"/>
                </a:cxn>
                <a:cxn ang="0">
                  <a:pos x="182" y="990"/>
                </a:cxn>
                <a:cxn ang="0">
                  <a:pos x="403" y="109"/>
                </a:cxn>
                <a:cxn ang="0">
                  <a:pos x="408" y="90"/>
                </a:cxn>
                <a:cxn ang="0">
                  <a:pos x="408" y="80"/>
                </a:cxn>
                <a:cxn ang="0">
                  <a:pos x="401" y="61"/>
                </a:cxn>
                <a:cxn ang="0">
                  <a:pos x="373" y="54"/>
                </a:cxn>
                <a:cxn ang="0">
                  <a:pos x="305" y="50"/>
                </a:cxn>
                <a:cxn ang="0">
                  <a:pos x="263" y="42"/>
                </a:cxn>
                <a:cxn ang="0">
                  <a:pos x="273" y="4"/>
                </a:cxn>
              </a:cxnLst>
              <a:rect l="0" t="0" r="r" b="b"/>
              <a:pathLst>
                <a:path w="1594" h="1111">
                  <a:moveTo>
                    <a:pt x="307" y="0"/>
                  </a:moveTo>
                  <a:lnTo>
                    <a:pt x="526" y="0"/>
                  </a:lnTo>
                  <a:lnTo>
                    <a:pt x="550" y="0"/>
                  </a:lnTo>
                  <a:lnTo>
                    <a:pt x="563" y="4"/>
                  </a:lnTo>
                  <a:lnTo>
                    <a:pt x="570" y="16"/>
                  </a:lnTo>
                  <a:lnTo>
                    <a:pt x="575" y="35"/>
                  </a:lnTo>
                  <a:lnTo>
                    <a:pt x="698" y="957"/>
                  </a:lnTo>
                  <a:lnTo>
                    <a:pt x="1280" y="30"/>
                  </a:lnTo>
                  <a:lnTo>
                    <a:pt x="1292" y="14"/>
                  </a:lnTo>
                  <a:lnTo>
                    <a:pt x="1301" y="4"/>
                  </a:lnTo>
                  <a:lnTo>
                    <a:pt x="1318" y="0"/>
                  </a:lnTo>
                  <a:lnTo>
                    <a:pt x="1343" y="0"/>
                  </a:lnTo>
                  <a:lnTo>
                    <a:pt x="1553" y="0"/>
                  </a:lnTo>
                  <a:lnTo>
                    <a:pt x="1569" y="0"/>
                  </a:lnTo>
                  <a:lnTo>
                    <a:pt x="1583" y="2"/>
                  </a:lnTo>
                  <a:lnTo>
                    <a:pt x="1592" y="7"/>
                  </a:lnTo>
                  <a:lnTo>
                    <a:pt x="1594" y="19"/>
                  </a:lnTo>
                  <a:lnTo>
                    <a:pt x="1592" y="35"/>
                  </a:lnTo>
                  <a:lnTo>
                    <a:pt x="1583" y="45"/>
                  </a:lnTo>
                  <a:lnTo>
                    <a:pt x="1567" y="47"/>
                  </a:lnTo>
                  <a:lnTo>
                    <a:pt x="1543" y="50"/>
                  </a:lnTo>
                  <a:lnTo>
                    <a:pt x="1499" y="50"/>
                  </a:lnTo>
                  <a:lnTo>
                    <a:pt x="1466" y="54"/>
                  </a:lnTo>
                  <a:lnTo>
                    <a:pt x="1443" y="61"/>
                  </a:lnTo>
                  <a:lnTo>
                    <a:pt x="1429" y="71"/>
                  </a:lnTo>
                  <a:lnTo>
                    <a:pt x="1420" y="85"/>
                  </a:lnTo>
                  <a:lnTo>
                    <a:pt x="1413" y="102"/>
                  </a:lnTo>
                  <a:lnTo>
                    <a:pt x="1408" y="126"/>
                  </a:lnTo>
                  <a:lnTo>
                    <a:pt x="1408" y="126"/>
                  </a:lnTo>
                  <a:lnTo>
                    <a:pt x="1194" y="992"/>
                  </a:lnTo>
                  <a:lnTo>
                    <a:pt x="1192" y="1009"/>
                  </a:lnTo>
                  <a:lnTo>
                    <a:pt x="1190" y="1019"/>
                  </a:lnTo>
                  <a:lnTo>
                    <a:pt x="1187" y="1026"/>
                  </a:lnTo>
                  <a:lnTo>
                    <a:pt x="1187" y="1030"/>
                  </a:lnTo>
                  <a:lnTo>
                    <a:pt x="1192" y="1045"/>
                  </a:lnTo>
                  <a:lnTo>
                    <a:pt x="1208" y="1052"/>
                  </a:lnTo>
                  <a:lnTo>
                    <a:pt x="1229" y="1057"/>
                  </a:lnTo>
                  <a:lnTo>
                    <a:pt x="1257" y="1059"/>
                  </a:lnTo>
                  <a:lnTo>
                    <a:pt x="1290" y="1059"/>
                  </a:lnTo>
                  <a:lnTo>
                    <a:pt x="1311" y="1059"/>
                  </a:lnTo>
                  <a:lnTo>
                    <a:pt x="1325" y="1061"/>
                  </a:lnTo>
                  <a:lnTo>
                    <a:pt x="1331" y="1066"/>
                  </a:lnTo>
                  <a:lnTo>
                    <a:pt x="1336" y="1078"/>
                  </a:lnTo>
                  <a:lnTo>
                    <a:pt x="1334" y="1088"/>
                  </a:lnTo>
                  <a:lnTo>
                    <a:pt x="1331" y="1095"/>
                  </a:lnTo>
                  <a:lnTo>
                    <a:pt x="1329" y="1100"/>
                  </a:lnTo>
                  <a:lnTo>
                    <a:pt x="1327" y="1104"/>
                  </a:lnTo>
                  <a:lnTo>
                    <a:pt x="1322" y="1107"/>
                  </a:lnTo>
                  <a:lnTo>
                    <a:pt x="1318" y="1109"/>
                  </a:lnTo>
                  <a:lnTo>
                    <a:pt x="1313" y="1109"/>
                  </a:lnTo>
                  <a:lnTo>
                    <a:pt x="1308" y="1109"/>
                  </a:lnTo>
                  <a:lnTo>
                    <a:pt x="1306" y="1111"/>
                  </a:lnTo>
                  <a:lnTo>
                    <a:pt x="1106" y="1104"/>
                  </a:lnTo>
                  <a:lnTo>
                    <a:pt x="1071" y="1107"/>
                  </a:lnTo>
                  <a:lnTo>
                    <a:pt x="1029" y="1107"/>
                  </a:lnTo>
                  <a:lnTo>
                    <a:pt x="985" y="1109"/>
                  </a:lnTo>
                  <a:lnTo>
                    <a:pt x="941" y="1109"/>
                  </a:lnTo>
                  <a:lnTo>
                    <a:pt x="908" y="1111"/>
                  </a:lnTo>
                  <a:lnTo>
                    <a:pt x="906" y="1109"/>
                  </a:lnTo>
                  <a:lnTo>
                    <a:pt x="901" y="1109"/>
                  </a:lnTo>
                  <a:lnTo>
                    <a:pt x="896" y="1109"/>
                  </a:lnTo>
                  <a:lnTo>
                    <a:pt x="892" y="1107"/>
                  </a:lnTo>
                  <a:lnTo>
                    <a:pt x="889" y="1102"/>
                  </a:lnTo>
                  <a:lnTo>
                    <a:pt x="887" y="1097"/>
                  </a:lnTo>
                  <a:lnTo>
                    <a:pt x="885" y="1090"/>
                  </a:lnTo>
                  <a:lnTo>
                    <a:pt x="889" y="1071"/>
                  </a:lnTo>
                  <a:lnTo>
                    <a:pt x="896" y="1064"/>
                  </a:lnTo>
                  <a:lnTo>
                    <a:pt x="913" y="1059"/>
                  </a:lnTo>
                  <a:lnTo>
                    <a:pt x="931" y="1059"/>
                  </a:lnTo>
                  <a:lnTo>
                    <a:pt x="978" y="1059"/>
                  </a:lnTo>
                  <a:lnTo>
                    <a:pt x="1010" y="1054"/>
                  </a:lnTo>
                  <a:lnTo>
                    <a:pt x="1034" y="1050"/>
                  </a:lnTo>
                  <a:lnTo>
                    <a:pt x="1050" y="1040"/>
                  </a:lnTo>
                  <a:lnTo>
                    <a:pt x="1062" y="1026"/>
                  </a:lnTo>
                  <a:lnTo>
                    <a:pt x="1069" y="1007"/>
                  </a:lnTo>
                  <a:lnTo>
                    <a:pt x="1075" y="983"/>
                  </a:lnTo>
                  <a:lnTo>
                    <a:pt x="1304" y="52"/>
                  </a:lnTo>
                  <a:lnTo>
                    <a:pt x="1301" y="52"/>
                  </a:lnTo>
                  <a:lnTo>
                    <a:pt x="659" y="1083"/>
                  </a:lnTo>
                  <a:lnTo>
                    <a:pt x="654" y="1088"/>
                  </a:lnTo>
                  <a:lnTo>
                    <a:pt x="650" y="1095"/>
                  </a:lnTo>
                  <a:lnTo>
                    <a:pt x="645" y="1100"/>
                  </a:lnTo>
                  <a:lnTo>
                    <a:pt x="638" y="1104"/>
                  </a:lnTo>
                  <a:lnTo>
                    <a:pt x="631" y="1109"/>
                  </a:lnTo>
                  <a:lnTo>
                    <a:pt x="622" y="1111"/>
                  </a:lnTo>
                  <a:lnTo>
                    <a:pt x="610" y="1107"/>
                  </a:lnTo>
                  <a:lnTo>
                    <a:pt x="603" y="1100"/>
                  </a:lnTo>
                  <a:lnTo>
                    <a:pt x="601" y="1085"/>
                  </a:lnTo>
                  <a:lnTo>
                    <a:pt x="598" y="1071"/>
                  </a:lnTo>
                  <a:lnTo>
                    <a:pt x="461" y="64"/>
                  </a:lnTo>
                  <a:lnTo>
                    <a:pt x="242" y="952"/>
                  </a:lnTo>
                  <a:lnTo>
                    <a:pt x="240" y="961"/>
                  </a:lnTo>
                  <a:lnTo>
                    <a:pt x="238" y="969"/>
                  </a:lnTo>
                  <a:lnTo>
                    <a:pt x="238" y="976"/>
                  </a:lnTo>
                  <a:lnTo>
                    <a:pt x="238" y="980"/>
                  </a:lnTo>
                  <a:lnTo>
                    <a:pt x="238" y="988"/>
                  </a:lnTo>
                  <a:lnTo>
                    <a:pt x="240" y="1007"/>
                  </a:lnTo>
                  <a:lnTo>
                    <a:pt x="245" y="1023"/>
                  </a:lnTo>
                  <a:lnTo>
                    <a:pt x="259" y="1038"/>
                  </a:lnTo>
                  <a:lnTo>
                    <a:pt x="277" y="1050"/>
                  </a:lnTo>
                  <a:lnTo>
                    <a:pt x="305" y="1057"/>
                  </a:lnTo>
                  <a:lnTo>
                    <a:pt x="345" y="1059"/>
                  </a:lnTo>
                  <a:lnTo>
                    <a:pt x="349" y="1059"/>
                  </a:lnTo>
                  <a:lnTo>
                    <a:pt x="354" y="1059"/>
                  </a:lnTo>
                  <a:lnTo>
                    <a:pt x="361" y="1061"/>
                  </a:lnTo>
                  <a:lnTo>
                    <a:pt x="366" y="1061"/>
                  </a:lnTo>
                  <a:lnTo>
                    <a:pt x="368" y="1066"/>
                  </a:lnTo>
                  <a:lnTo>
                    <a:pt x="373" y="1071"/>
                  </a:lnTo>
                  <a:lnTo>
                    <a:pt x="373" y="1078"/>
                  </a:lnTo>
                  <a:lnTo>
                    <a:pt x="373" y="1088"/>
                  </a:lnTo>
                  <a:lnTo>
                    <a:pt x="370" y="1095"/>
                  </a:lnTo>
                  <a:lnTo>
                    <a:pt x="368" y="1100"/>
                  </a:lnTo>
                  <a:lnTo>
                    <a:pt x="363" y="1104"/>
                  </a:lnTo>
                  <a:lnTo>
                    <a:pt x="359" y="1107"/>
                  </a:lnTo>
                  <a:lnTo>
                    <a:pt x="356" y="1109"/>
                  </a:lnTo>
                  <a:lnTo>
                    <a:pt x="352" y="1109"/>
                  </a:lnTo>
                  <a:lnTo>
                    <a:pt x="347" y="1109"/>
                  </a:lnTo>
                  <a:lnTo>
                    <a:pt x="345" y="1111"/>
                  </a:lnTo>
                  <a:lnTo>
                    <a:pt x="263" y="1107"/>
                  </a:lnTo>
                  <a:lnTo>
                    <a:pt x="179" y="1104"/>
                  </a:lnTo>
                  <a:lnTo>
                    <a:pt x="100" y="1107"/>
                  </a:lnTo>
                  <a:lnTo>
                    <a:pt x="24" y="1111"/>
                  </a:lnTo>
                  <a:lnTo>
                    <a:pt x="17" y="1109"/>
                  </a:lnTo>
                  <a:lnTo>
                    <a:pt x="12" y="1109"/>
                  </a:lnTo>
                  <a:lnTo>
                    <a:pt x="7" y="1107"/>
                  </a:lnTo>
                  <a:lnTo>
                    <a:pt x="3" y="1102"/>
                  </a:lnTo>
                  <a:lnTo>
                    <a:pt x="0" y="1097"/>
                  </a:lnTo>
                  <a:lnTo>
                    <a:pt x="0" y="1090"/>
                  </a:lnTo>
                  <a:lnTo>
                    <a:pt x="0" y="1080"/>
                  </a:lnTo>
                  <a:lnTo>
                    <a:pt x="3" y="1073"/>
                  </a:lnTo>
                  <a:lnTo>
                    <a:pt x="7" y="1069"/>
                  </a:lnTo>
                  <a:lnTo>
                    <a:pt x="12" y="1064"/>
                  </a:lnTo>
                  <a:lnTo>
                    <a:pt x="17" y="1061"/>
                  </a:lnTo>
                  <a:lnTo>
                    <a:pt x="21" y="1059"/>
                  </a:lnTo>
                  <a:lnTo>
                    <a:pt x="24" y="1059"/>
                  </a:lnTo>
                  <a:lnTo>
                    <a:pt x="28" y="1059"/>
                  </a:lnTo>
                  <a:lnTo>
                    <a:pt x="77" y="1054"/>
                  </a:lnTo>
                  <a:lnTo>
                    <a:pt x="117" y="1045"/>
                  </a:lnTo>
                  <a:lnTo>
                    <a:pt x="145" y="1030"/>
                  </a:lnTo>
                  <a:lnTo>
                    <a:pt x="168" y="1011"/>
                  </a:lnTo>
                  <a:lnTo>
                    <a:pt x="182" y="990"/>
                  </a:lnTo>
                  <a:lnTo>
                    <a:pt x="193" y="966"/>
                  </a:lnTo>
                  <a:lnTo>
                    <a:pt x="200" y="940"/>
                  </a:lnTo>
                  <a:lnTo>
                    <a:pt x="403" y="109"/>
                  </a:lnTo>
                  <a:lnTo>
                    <a:pt x="405" y="102"/>
                  </a:lnTo>
                  <a:lnTo>
                    <a:pt x="405" y="95"/>
                  </a:lnTo>
                  <a:lnTo>
                    <a:pt x="408" y="90"/>
                  </a:lnTo>
                  <a:lnTo>
                    <a:pt x="408" y="85"/>
                  </a:lnTo>
                  <a:lnTo>
                    <a:pt x="408" y="83"/>
                  </a:lnTo>
                  <a:lnTo>
                    <a:pt x="408" y="80"/>
                  </a:lnTo>
                  <a:lnTo>
                    <a:pt x="408" y="71"/>
                  </a:lnTo>
                  <a:lnTo>
                    <a:pt x="405" y="66"/>
                  </a:lnTo>
                  <a:lnTo>
                    <a:pt x="401" y="61"/>
                  </a:lnTo>
                  <a:lnTo>
                    <a:pt x="394" y="57"/>
                  </a:lnTo>
                  <a:lnTo>
                    <a:pt x="384" y="54"/>
                  </a:lnTo>
                  <a:lnTo>
                    <a:pt x="373" y="54"/>
                  </a:lnTo>
                  <a:lnTo>
                    <a:pt x="352" y="52"/>
                  </a:lnTo>
                  <a:lnTo>
                    <a:pt x="328" y="50"/>
                  </a:lnTo>
                  <a:lnTo>
                    <a:pt x="305" y="50"/>
                  </a:lnTo>
                  <a:lnTo>
                    <a:pt x="284" y="50"/>
                  </a:lnTo>
                  <a:lnTo>
                    <a:pt x="270" y="47"/>
                  </a:lnTo>
                  <a:lnTo>
                    <a:pt x="263" y="42"/>
                  </a:lnTo>
                  <a:lnTo>
                    <a:pt x="261" y="30"/>
                  </a:lnTo>
                  <a:lnTo>
                    <a:pt x="263" y="14"/>
                  </a:lnTo>
                  <a:lnTo>
                    <a:pt x="273" y="4"/>
                  </a:lnTo>
                  <a:lnTo>
                    <a:pt x="287" y="0"/>
                  </a:lnTo>
                  <a:lnTo>
                    <a:pt x="30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7"/>
            <p:cNvSpPr>
              <a:spLocks noEditPoints="1"/>
            </p:cNvSpPr>
            <p:nvPr/>
          </p:nvSpPr>
          <p:spPr bwMode="auto">
            <a:xfrm>
              <a:off x="4735" y="1084"/>
              <a:ext cx="945" cy="1181"/>
            </a:xfrm>
            <a:custGeom>
              <a:avLst/>
              <a:gdLst/>
              <a:ahLst/>
              <a:cxnLst>
                <a:cxn ang="0">
                  <a:pos x="945" y="16"/>
                </a:cxn>
                <a:cxn ang="0">
                  <a:pos x="708" y="19"/>
                </a:cxn>
                <a:cxn ang="0">
                  <a:pos x="822" y="119"/>
                </a:cxn>
                <a:cxn ang="0">
                  <a:pos x="910" y="9"/>
                </a:cxn>
                <a:cxn ang="0">
                  <a:pos x="920" y="2"/>
                </a:cxn>
                <a:cxn ang="0">
                  <a:pos x="929" y="0"/>
                </a:cxn>
                <a:cxn ang="0">
                  <a:pos x="943" y="7"/>
                </a:cxn>
                <a:cxn ang="0">
                  <a:pos x="857" y="371"/>
                </a:cxn>
                <a:cxn ang="0">
                  <a:pos x="850" y="397"/>
                </a:cxn>
                <a:cxn ang="0">
                  <a:pos x="836" y="405"/>
                </a:cxn>
                <a:cxn ang="0">
                  <a:pos x="820" y="397"/>
                </a:cxn>
                <a:cxn ang="0">
                  <a:pos x="815" y="390"/>
                </a:cxn>
                <a:cxn ang="0">
                  <a:pos x="822" y="340"/>
                </a:cxn>
                <a:cxn ang="0">
                  <a:pos x="810" y="193"/>
                </a:cxn>
                <a:cxn ang="0">
                  <a:pos x="743" y="90"/>
                </a:cxn>
                <a:cxn ang="0">
                  <a:pos x="636" y="50"/>
                </a:cxn>
                <a:cxn ang="0">
                  <a:pos x="484" y="69"/>
                </a:cxn>
                <a:cxn ang="0">
                  <a:pos x="363" y="174"/>
                </a:cxn>
                <a:cxn ang="0">
                  <a:pos x="315" y="314"/>
                </a:cxn>
                <a:cxn ang="0">
                  <a:pos x="347" y="416"/>
                </a:cxn>
                <a:cxn ang="0">
                  <a:pos x="410" y="464"/>
                </a:cxn>
                <a:cxn ang="0">
                  <a:pos x="468" y="478"/>
                </a:cxn>
                <a:cxn ang="0">
                  <a:pos x="573" y="507"/>
                </a:cxn>
                <a:cxn ang="0">
                  <a:pos x="671" y="538"/>
                </a:cxn>
                <a:cxn ang="0">
                  <a:pos x="720" y="574"/>
                </a:cxn>
                <a:cxn ang="0">
                  <a:pos x="768" y="636"/>
                </a:cxn>
                <a:cxn ang="0">
                  <a:pos x="799" y="764"/>
                </a:cxn>
                <a:cxn ang="0">
                  <a:pos x="740" y="962"/>
                </a:cxn>
                <a:cxn ang="0">
                  <a:pos x="594" y="1119"/>
                </a:cxn>
                <a:cxn ang="0">
                  <a:pos x="394" y="1181"/>
                </a:cxn>
                <a:cxn ang="0">
                  <a:pos x="249" y="1159"/>
                </a:cxn>
                <a:cxn ang="0">
                  <a:pos x="126" y="1064"/>
                </a:cxn>
                <a:cxn ang="0">
                  <a:pos x="35" y="1171"/>
                </a:cxn>
                <a:cxn ang="0">
                  <a:pos x="24" y="1181"/>
                </a:cxn>
                <a:cxn ang="0">
                  <a:pos x="12" y="1181"/>
                </a:cxn>
                <a:cxn ang="0">
                  <a:pos x="0" y="1166"/>
                </a:cxn>
                <a:cxn ang="0">
                  <a:pos x="12" y="1114"/>
                </a:cxn>
                <a:cxn ang="0">
                  <a:pos x="40" y="997"/>
                </a:cxn>
                <a:cxn ang="0">
                  <a:pos x="73" y="871"/>
                </a:cxn>
                <a:cxn ang="0">
                  <a:pos x="94" y="790"/>
                </a:cxn>
                <a:cxn ang="0">
                  <a:pos x="103" y="778"/>
                </a:cxn>
                <a:cxn ang="0">
                  <a:pos x="117" y="778"/>
                </a:cxn>
                <a:cxn ang="0">
                  <a:pos x="128" y="783"/>
                </a:cxn>
                <a:cxn ang="0">
                  <a:pos x="131" y="797"/>
                </a:cxn>
                <a:cxn ang="0">
                  <a:pos x="126" y="819"/>
                </a:cxn>
                <a:cxn ang="0">
                  <a:pos x="117" y="893"/>
                </a:cxn>
                <a:cxn ang="0">
                  <a:pos x="152" y="1024"/>
                </a:cxn>
                <a:cxn ang="0">
                  <a:pos x="235" y="1097"/>
                </a:cxn>
                <a:cxn ang="0">
                  <a:pos x="336" y="1126"/>
                </a:cxn>
                <a:cxn ang="0">
                  <a:pos x="454" y="1124"/>
                </a:cxn>
                <a:cxn ang="0">
                  <a:pos x="599" y="1038"/>
                </a:cxn>
                <a:cxn ang="0">
                  <a:pos x="678" y="888"/>
                </a:cxn>
                <a:cxn ang="0">
                  <a:pos x="668" y="750"/>
                </a:cxn>
                <a:cxn ang="0">
                  <a:pos x="610" y="686"/>
                </a:cxn>
                <a:cxn ang="0">
                  <a:pos x="538" y="659"/>
                </a:cxn>
                <a:cxn ang="0">
                  <a:pos x="298" y="581"/>
                </a:cxn>
                <a:cxn ang="0">
                  <a:pos x="219" y="483"/>
                </a:cxn>
                <a:cxn ang="0">
                  <a:pos x="208" y="319"/>
                </a:cxn>
                <a:cxn ang="0">
                  <a:pos x="298" y="143"/>
                </a:cxn>
                <a:cxn ang="0">
                  <a:pos x="464" y="26"/>
                </a:cxn>
              </a:cxnLst>
              <a:rect l="0" t="0" r="r" b="b"/>
              <a:pathLst>
                <a:path w="945" h="1181">
                  <a:moveTo>
                    <a:pt x="945" y="16"/>
                  </a:moveTo>
                  <a:lnTo>
                    <a:pt x="945" y="16"/>
                  </a:lnTo>
                  <a:lnTo>
                    <a:pt x="945" y="16"/>
                  </a:lnTo>
                  <a:close/>
                  <a:moveTo>
                    <a:pt x="596" y="0"/>
                  </a:moveTo>
                  <a:lnTo>
                    <a:pt x="654" y="5"/>
                  </a:lnTo>
                  <a:lnTo>
                    <a:pt x="708" y="19"/>
                  </a:lnTo>
                  <a:lnTo>
                    <a:pt x="754" y="43"/>
                  </a:lnTo>
                  <a:lnTo>
                    <a:pt x="792" y="76"/>
                  </a:lnTo>
                  <a:lnTo>
                    <a:pt x="822" y="119"/>
                  </a:lnTo>
                  <a:lnTo>
                    <a:pt x="899" y="24"/>
                  </a:lnTo>
                  <a:lnTo>
                    <a:pt x="903" y="16"/>
                  </a:lnTo>
                  <a:lnTo>
                    <a:pt x="910" y="9"/>
                  </a:lnTo>
                  <a:lnTo>
                    <a:pt x="915" y="7"/>
                  </a:lnTo>
                  <a:lnTo>
                    <a:pt x="917" y="2"/>
                  </a:lnTo>
                  <a:lnTo>
                    <a:pt x="920" y="2"/>
                  </a:lnTo>
                  <a:lnTo>
                    <a:pt x="922" y="0"/>
                  </a:lnTo>
                  <a:lnTo>
                    <a:pt x="924" y="0"/>
                  </a:lnTo>
                  <a:lnTo>
                    <a:pt x="929" y="0"/>
                  </a:lnTo>
                  <a:lnTo>
                    <a:pt x="934" y="2"/>
                  </a:lnTo>
                  <a:lnTo>
                    <a:pt x="938" y="5"/>
                  </a:lnTo>
                  <a:lnTo>
                    <a:pt x="943" y="7"/>
                  </a:lnTo>
                  <a:lnTo>
                    <a:pt x="945" y="12"/>
                  </a:lnTo>
                  <a:lnTo>
                    <a:pt x="945" y="16"/>
                  </a:lnTo>
                  <a:lnTo>
                    <a:pt x="857" y="371"/>
                  </a:lnTo>
                  <a:lnTo>
                    <a:pt x="855" y="383"/>
                  </a:lnTo>
                  <a:lnTo>
                    <a:pt x="852" y="393"/>
                  </a:lnTo>
                  <a:lnTo>
                    <a:pt x="850" y="397"/>
                  </a:lnTo>
                  <a:lnTo>
                    <a:pt x="848" y="402"/>
                  </a:lnTo>
                  <a:lnTo>
                    <a:pt x="843" y="405"/>
                  </a:lnTo>
                  <a:lnTo>
                    <a:pt x="836" y="405"/>
                  </a:lnTo>
                  <a:lnTo>
                    <a:pt x="829" y="405"/>
                  </a:lnTo>
                  <a:lnTo>
                    <a:pt x="822" y="402"/>
                  </a:lnTo>
                  <a:lnTo>
                    <a:pt x="820" y="397"/>
                  </a:lnTo>
                  <a:lnTo>
                    <a:pt x="817" y="395"/>
                  </a:lnTo>
                  <a:lnTo>
                    <a:pt x="815" y="393"/>
                  </a:lnTo>
                  <a:lnTo>
                    <a:pt x="815" y="390"/>
                  </a:lnTo>
                  <a:lnTo>
                    <a:pt x="815" y="390"/>
                  </a:lnTo>
                  <a:lnTo>
                    <a:pt x="817" y="371"/>
                  </a:lnTo>
                  <a:lnTo>
                    <a:pt x="822" y="340"/>
                  </a:lnTo>
                  <a:lnTo>
                    <a:pt x="822" y="297"/>
                  </a:lnTo>
                  <a:lnTo>
                    <a:pt x="820" y="240"/>
                  </a:lnTo>
                  <a:lnTo>
                    <a:pt x="810" y="193"/>
                  </a:lnTo>
                  <a:lnTo>
                    <a:pt x="792" y="152"/>
                  </a:lnTo>
                  <a:lnTo>
                    <a:pt x="771" y="119"/>
                  </a:lnTo>
                  <a:lnTo>
                    <a:pt x="743" y="90"/>
                  </a:lnTo>
                  <a:lnTo>
                    <a:pt x="710" y="71"/>
                  </a:lnTo>
                  <a:lnTo>
                    <a:pt x="675" y="57"/>
                  </a:lnTo>
                  <a:lnTo>
                    <a:pt x="636" y="50"/>
                  </a:lnTo>
                  <a:lnTo>
                    <a:pt x="594" y="47"/>
                  </a:lnTo>
                  <a:lnTo>
                    <a:pt x="538" y="52"/>
                  </a:lnTo>
                  <a:lnTo>
                    <a:pt x="484" y="69"/>
                  </a:lnTo>
                  <a:lnTo>
                    <a:pt x="438" y="97"/>
                  </a:lnTo>
                  <a:lnTo>
                    <a:pt x="396" y="131"/>
                  </a:lnTo>
                  <a:lnTo>
                    <a:pt x="363" y="174"/>
                  </a:lnTo>
                  <a:lnTo>
                    <a:pt x="338" y="219"/>
                  </a:lnTo>
                  <a:lnTo>
                    <a:pt x="322" y="266"/>
                  </a:lnTo>
                  <a:lnTo>
                    <a:pt x="315" y="314"/>
                  </a:lnTo>
                  <a:lnTo>
                    <a:pt x="319" y="355"/>
                  </a:lnTo>
                  <a:lnTo>
                    <a:pt x="331" y="388"/>
                  </a:lnTo>
                  <a:lnTo>
                    <a:pt x="347" y="416"/>
                  </a:lnTo>
                  <a:lnTo>
                    <a:pt x="366" y="438"/>
                  </a:lnTo>
                  <a:lnTo>
                    <a:pt x="389" y="452"/>
                  </a:lnTo>
                  <a:lnTo>
                    <a:pt x="410" y="464"/>
                  </a:lnTo>
                  <a:lnTo>
                    <a:pt x="424" y="466"/>
                  </a:lnTo>
                  <a:lnTo>
                    <a:pt x="445" y="471"/>
                  </a:lnTo>
                  <a:lnTo>
                    <a:pt x="468" y="478"/>
                  </a:lnTo>
                  <a:lnTo>
                    <a:pt x="494" y="486"/>
                  </a:lnTo>
                  <a:lnTo>
                    <a:pt x="517" y="493"/>
                  </a:lnTo>
                  <a:lnTo>
                    <a:pt x="573" y="507"/>
                  </a:lnTo>
                  <a:lnTo>
                    <a:pt x="615" y="519"/>
                  </a:lnTo>
                  <a:lnTo>
                    <a:pt x="645" y="528"/>
                  </a:lnTo>
                  <a:lnTo>
                    <a:pt x="671" y="538"/>
                  </a:lnTo>
                  <a:lnTo>
                    <a:pt x="689" y="547"/>
                  </a:lnTo>
                  <a:lnTo>
                    <a:pt x="706" y="559"/>
                  </a:lnTo>
                  <a:lnTo>
                    <a:pt x="720" y="574"/>
                  </a:lnTo>
                  <a:lnTo>
                    <a:pt x="734" y="588"/>
                  </a:lnTo>
                  <a:lnTo>
                    <a:pt x="750" y="609"/>
                  </a:lnTo>
                  <a:lnTo>
                    <a:pt x="768" y="636"/>
                  </a:lnTo>
                  <a:lnTo>
                    <a:pt x="782" y="671"/>
                  </a:lnTo>
                  <a:lnTo>
                    <a:pt x="794" y="714"/>
                  </a:lnTo>
                  <a:lnTo>
                    <a:pt x="799" y="764"/>
                  </a:lnTo>
                  <a:lnTo>
                    <a:pt x="792" y="833"/>
                  </a:lnTo>
                  <a:lnTo>
                    <a:pt x="771" y="897"/>
                  </a:lnTo>
                  <a:lnTo>
                    <a:pt x="740" y="962"/>
                  </a:lnTo>
                  <a:lnTo>
                    <a:pt x="701" y="1021"/>
                  </a:lnTo>
                  <a:lnTo>
                    <a:pt x="652" y="1074"/>
                  </a:lnTo>
                  <a:lnTo>
                    <a:pt x="594" y="1119"/>
                  </a:lnTo>
                  <a:lnTo>
                    <a:pt x="531" y="1152"/>
                  </a:lnTo>
                  <a:lnTo>
                    <a:pt x="464" y="1174"/>
                  </a:lnTo>
                  <a:lnTo>
                    <a:pt x="394" y="1181"/>
                  </a:lnTo>
                  <a:lnTo>
                    <a:pt x="345" y="1181"/>
                  </a:lnTo>
                  <a:lnTo>
                    <a:pt x="298" y="1174"/>
                  </a:lnTo>
                  <a:lnTo>
                    <a:pt x="249" y="1159"/>
                  </a:lnTo>
                  <a:lnTo>
                    <a:pt x="205" y="1138"/>
                  </a:lnTo>
                  <a:lnTo>
                    <a:pt x="161" y="1107"/>
                  </a:lnTo>
                  <a:lnTo>
                    <a:pt x="126" y="1064"/>
                  </a:lnTo>
                  <a:lnTo>
                    <a:pt x="47" y="1157"/>
                  </a:lnTo>
                  <a:lnTo>
                    <a:pt x="40" y="1164"/>
                  </a:lnTo>
                  <a:lnTo>
                    <a:pt x="35" y="1171"/>
                  </a:lnTo>
                  <a:lnTo>
                    <a:pt x="31" y="1176"/>
                  </a:lnTo>
                  <a:lnTo>
                    <a:pt x="26" y="1178"/>
                  </a:lnTo>
                  <a:lnTo>
                    <a:pt x="24" y="1181"/>
                  </a:lnTo>
                  <a:lnTo>
                    <a:pt x="21" y="1181"/>
                  </a:lnTo>
                  <a:lnTo>
                    <a:pt x="17" y="1181"/>
                  </a:lnTo>
                  <a:lnTo>
                    <a:pt x="12" y="1181"/>
                  </a:lnTo>
                  <a:lnTo>
                    <a:pt x="5" y="1178"/>
                  </a:lnTo>
                  <a:lnTo>
                    <a:pt x="3" y="1171"/>
                  </a:lnTo>
                  <a:lnTo>
                    <a:pt x="0" y="1166"/>
                  </a:lnTo>
                  <a:lnTo>
                    <a:pt x="3" y="1159"/>
                  </a:lnTo>
                  <a:lnTo>
                    <a:pt x="5" y="1140"/>
                  </a:lnTo>
                  <a:lnTo>
                    <a:pt x="12" y="1114"/>
                  </a:lnTo>
                  <a:lnTo>
                    <a:pt x="21" y="1078"/>
                  </a:lnTo>
                  <a:lnTo>
                    <a:pt x="31" y="1040"/>
                  </a:lnTo>
                  <a:lnTo>
                    <a:pt x="40" y="997"/>
                  </a:lnTo>
                  <a:lnTo>
                    <a:pt x="52" y="955"/>
                  </a:lnTo>
                  <a:lnTo>
                    <a:pt x="61" y="912"/>
                  </a:lnTo>
                  <a:lnTo>
                    <a:pt x="73" y="871"/>
                  </a:lnTo>
                  <a:lnTo>
                    <a:pt x="80" y="838"/>
                  </a:lnTo>
                  <a:lnTo>
                    <a:pt x="89" y="809"/>
                  </a:lnTo>
                  <a:lnTo>
                    <a:pt x="94" y="790"/>
                  </a:lnTo>
                  <a:lnTo>
                    <a:pt x="96" y="783"/>
                  </a:lnTo>
                  <a:lnTo>
                    <a:pt x="98" y="781"/>
                  </a:lnTo>
                  <a:lnTo>
                    <a:pt x="103" y="778"/>
                  </a:lnTo>
                  <a:lnTo>
                    <a:pt x="107" y="778"/>
                  </a:lnTo>
                  <a:lnTo>
                    <a:pt x="112" y="778"/>
                  </a:lnTo>
                  <a:lnTo>
                    <a:pt x="117" y="778"/>
                  </a:lnTo>
                  <a:lnTo>
                    <a:pt x="121" y="778"/>
                  </a:lnTo>
                  <a:lnTo>
                    <a:pt x="124" y="781"/>
                  </a:lnTo>
                  <a:lnTo>
                    <a:pt x="128" y="783"/>
                  </a:lnTo>
                  <a:lnTo>
                    <a:pt x="131" y="788"/>
                  </a:lnTo>
                  <a:lnTo>
                    <a:pt x="131" y="795"/>
                  </a:lnTo>
                  <a:lnTo>
                    <a:pt x="131" y="797"/>
                  </a:lnTo>
                  <a:lnTo>
                    <a:pt x="131" y="802"/>
                  </a:lnTo>
                  <a:lnTo>
                    <a:pt x="128" y="807"/>
                  </a:lnTo>
                  <a:lnTo>
                    <a:pt x="126" y="819"/>
                  </a:lnTo>
                  <a:lnTo>
                    <a:pt x="121" y="838"/>
                  </a:lnTo>
                  <a:lnTo>
                    <a:pt x="119" y="864"/>
                  </a:lnTo>
                  <a:lnTo>
                    <a:pt x="117" y="893"/>
                  </a:lnTo>
                  <a:lnTo>
                    <a:pt x="121" y="945"/>
                  </a:lnTo>
                  <a:lnTo>
                    <a:pt x="133" y="988"/>
                  </a:lnTo>
                  <a:lnTo>
                    <a:pt x="152" y="1024"/>
                  </a:lnTo>
                  <a:lnTo>
                    <a:pt x="175" y="1055"/>
                  </a:lnTo>
                  <a:lnTo>
                    <a:pt x="205" y="1078"/>
                  </a:lnTo>
                  <a:lnTo>
                    <a:pt x="235" y="1097"/>
                  </a:lnTo>
                  <a:lnTo>
                    <a:pt x="268" y="1109"/>
                  </a:lnTo>
                  <a:lnTo>
                    <a:pt x="303" y="1121"/>
                  </a:lnTo>
                  <a:lnTo>
                    <a:pt x="336" y="1126"/>
                  </a:lnTo>
                  <a:lnTo>
                    <a:pt x="368" y="1131"/>
                  </a:lnTo>
                  <a:lnTo>
                    <a:pt x="398" y="1131"/>
                  </a:lnTo>
                  <a:lnTo>
                    <a:pt x="454" y="1124"/>
                  </a:lnTo>
                  <a:lnTo>
                    <a:pt x="508" y="1105"/>
                  </a:lnTo>
                  <a:lnTo>
                    <a:pt x="557" y="1076"/>
                  </a:lnTo>
                  <a:lnTo>
                    <a:pt x="599" y="1038"/>
                  </a:lnTo>
                  <a:lnTo>
                    <a:pt x="633" y="993"/>
                  </a:lnTo>
                  <a:lnTo>
                    <a:pt x="659" y="940"/>
                  </a:lnTo>
                  <a:lnTo>
                    <a:pt x="678" y="888"/>
                  </a:lnTo>
                  <a:lnTo>
                    <a:pt x="682" y="831"/>
                  </a:lnTo>
                  <a:lnTo>
                    <a:pt x="680" y="786"/>
                  </a:lnTo>
                  <a:lnTo>
                    <a:pt x="668" y="750"/>
                  </a:lnTo>
                  <a:lnTo>
                    <a:pt x="652" y="724"/>
                  </a:lnTo>
                  <a:lnTo>
                    <a:pt x="631" y="702"/>
                  </a:lnTo>
                  <a:lnTo>
                    <a:pt x="610" y="686"/>
                  </a:lnTo>
                  <a:lnTo>
                    <a:pt x="585" y="676"/>
                  </a:lnTo>
                  <a:lnTo>
                    <a:pt x="561" y="666"/>
                  </a:lnTo>
                  <a:lnTo>
                    <a:pt x="538" y="659"/>
                  </a:lnTo>
                  <a:lnTo>
                    <a:pt x="368" y="614"/>
                  </a:lnTo>
                  <a:lnTo>
                    <a:pt x="333" y="602"/>
                  </a:lnTo>
                  <a:lnTo>
                    <a:pt x="298" y="581"/>
                  </a:lnTo>
                  <a:lnTo>
                    <a:pt x="268" y="555"/>
                  </a:lnTo>
                  <a:lnTo>
                    <a:pt x="240" y="521"/>
                  </a:lnTo>
                  <a:lnTo>
                    <a:pt x="219" y="483"/>
                  </a:lnTo>
                  <a:lnTo>
                    <a:pt x="205" y="436"/>
                  </a:lnTo>
                  <a:lnTo>
                    <a:pt x="201" y="383"/>
                  </a:lnTo>
                  <a:lnTo>
                    <a:pt x="208" y="319"/>
                  </a:lnTo>
                  <a:lnTo>
                    <a:pt x="226" y="257"/>
                  </a:lnTo>
                  <a:lnTo>
                    <a:pt x="259" y="197"/>
                  </a:lnTo>
                  <a:lnTo>
                    <a:pt x="298" y="143"/>
                  </a:lnTo>
                  <a:lnTo>
                    <a:pt x="347" y="95"/>
                  </a:lnTo>
                  <a:lnTo>
                    <a:pt x="403" y="57"/>
                  </a:lnTo>
                  <a:lnTo>
                    <a:pt x="464" y="26"/>
                  </a:lnTo>
                  <a:lnTo>
                    <a:pt x="529" y="7"/>
                  </a:lnTo>
                  <a:lnTo>
                    <a:pt x="59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 name="Freeform 8"/>
            <p:cNvSpPr>
              <a:spLocks/>
            </p:cNvSpPr>
            <p:nvPr/>
          </p:nvSpPr>
          <p:spPr bwMode="auto">
            <a:xfrm>
              <a:off x="5885" y="1010"/>
              <a:ext cx="370" cy="1626"/>
            </a:xfrm>
            <a:custGeom>
              <a:avLst/>
              <a:gdLst/>
              <a:ahLst/>
              <a:cxnLst>
                <a:cxn ang="0">
                  <a:pos x="358" y="0"/>
                </a:cxn>
                <a:cxn ang="0">
                  <a:pos x="365" y="7"/>
                </a:cxn>
                <a:cxn ang="0">
                  <a:pos x="370" y="19"/>
                </a:cxn>
                <a:cxn ang="0">
                  <a:pos x="370" y="21"/>
                </a:cxn>
                <a:cxn ang="0">
                  <a:pos x="365" y="26"/>
                </a:cxn>
                <a:cxn ang="0">
                  <a:pos x="356" y="36"/>
                </a:cxn>
                <a:cxn ang="0">
                  <a:pos x="286" y="114"/>
                </a:cxn>
                <a:cxn ang="0">
                  <a:pos x="196" y="271"/>
                </a:cxn>
                <a:cxn ang="0">
                  <a:pos x="135" y="443"/>
                </a:cxn>
                <a:cxn ang="0">
                  <a:pos x="102" y="626"/>
                </a:cxn>
                <a:cxn ang="0">
                  <a:pos x="93" y="814"/>
                </a:cxn>
                <a:cxn ang="0">
                  <a:pos x="100" y="986"/>
                </a:cxn>
                <a:cxn ang="0">
                  <a:pos x="130" y="1164"/>
                </a:cxn>
                <a:cxn ang="0">
                  <a:pos x="189" y="1340"/>
                </a:cxn>
                <a:cxn ang="0">
                  <a:pos x="282" y="1502"/>
                </a:cxn>
                <a:cxn ang="0">
                  <a:pos x="352" y="1583"/>
                </a:cxn>
                <a:cxn ang="0">
                  <a:pos x="363" y="1598"/>
                </a:cxn>
                <a:cxn ang="0">
                  <a:pos x="368" y="1605"/>
                </a:cxn>
                <a:cxn ang="0">
                  <a:pos x="370" y="1610"/>
                </a:cxn>
                <a:cxn ang="0">
                  <a:pos x="370" y="1612"/>
                </a:cxn>
                <a:cxn ang="0">
                  <a:pos x="365" y="1621"/>
                </a:cxn>
                <a:cxn ang="0">
                  <a:pos x="358" y="1626"/>
                </a:cxn>
                <a:cxn ang="0">
                  <a:pos x="342" y="1624"/>
                </a:cxn>
                <a:cxn ang="0">
                  <a:pos x="303" y="1593"/>
                </a:cxn>
                <a:cxn ang="0">
                  <a:pos x="242" y="1531"/>
                </a:cxn>
                <a:cxn ang="0">
                  <a:pos x="172" y="1440"/>
                </a:cxn>
                <a:cxn ang="0">
                  <a:pos x="105" y="1319"/>
                </a:cxn>
                <a:cxn ang="0">
                  <a:pos x="40" y="1136"/>
                </a:cxn>
                <a:cxn ang="0">
                  <a:pos x="7" y="962"/>
                </a:cxn>
                <a:cxn ang="0">
                  <a:pos x="0" y="814"/>
                </a:cxn>
                <a:cxn ang="0">
                  <a:pos x="12" y="631"/>
                </a:cxn>
                <a:cxn ang="0">
                  <a:pos x="58" y="424"/>
                </a:cxn>
                <a:cxn ang="0">
                  <a:pos x="133" y="252"/>
                </a:cxn>
                <a:cxn ang="0">
                  <a:pos x="205" y="143"/>
                </a:cxn>
                <a:cxn ang="0">
                  <a:pos x="272" y="64"/>
                </a:cxn>
                <a:cxn ang="0">
                  <a:pos x="326" y="17"/>
                </a:cxn>
                <a:cxn ang="0">
                  <a:pos x="352" y="0"/>
                </a:cxn>
              </a:cxnLst>
              <a:rect l="0" t="0" r="r" b="b"/>
              <a:pathLst>
                <a:path w="370" h="1626">
                  <a:moveTo>
                    <a:pt x="352" y="0"/>
                  </a:moveTo>
                  <a:lnTo>
                    <a:pt x="358" y="0"/>
                  </a:lnTo>
                  <a:lnTo>
                    <a:pt x="363" y="2"/>
                  </a:lnTo>
                  <a:lnTo>
                    <a:pt x="365" y="7"/>
                  </a:lnTo>
                  <a:lnTo>
                    <a:pt x="368" y="12"/>
                  </a:lnTo>
                  <a:lnTo>
                    <a:pt x="370" y="19"/>
                  </a:lnTo>
                  <a:lnTo>
                    <a:pt x="370" y="19"/>
                  </a:lnTo>
                  <a:lnTo>
                    <a:pt x="370" y="21"/>
                  </a:lnTo>
                  <a:lnTo>
                    <a:pt x="368" y="24"/>
                  </a:lnTo>
                  <a:lnTo>
                    <a:pt x="365" y="26"/>
                  </a:lnTo>
                  <a:lnTo>
                    <a:pt x="361" y="31"/>
                  </a:lnTo>
                  <a:lnTo>
                    <a:pt x="356" y="36"/>
                  </a:lnTo>
                  <a:lnTo>
                    <a:pt x="347" y="43"/>
                  </a:lnTo>
                  <a:lnTo>
                    <a:pt x="286" y="114"/>
                  </a:lnTo>
                  <a:lnTo>
                    <a:pt x="237" y="190"/>
                  </a:lnTo>
                  <a:lnTo>
                    <a:pt x="196" y="271"/>
                  </a:lnTo>
                  <a:lnTo>
                    <a:pt x="161" y="355"/>
                  </a:lnTo>
                  <a:lnTo>
                    <a:pt x="135" y="443"/>
                  </a:lnTo>
                  <a:lnTo>
                    <a:pt x="114" y="533"/>
                  </a:lnTo>
                  <a:lnTo>
                    <a:pt x="102" y="626"/>
                  </a:lnTo>
                  <a:lnTo>
                    <a:pt x="96" y="719"/>
                  </a:lnTo>
                  <a:lnTo>
                    <a:pt x="93" y="814"/>
                  </a:lnTo>
                  <a:lnTo>
                    <a:pt x="93" y="898"/>
                  </a:lnTo>
                  <a:lnTo>
                    <a:pt x="100" y="986"/>
                  </a:lnTo>
                  <a:lnTo>
                    <a:pt x="112" y="1076"/>
                  </a:lnTo>
                  <a:lnTo>
                    <a:pt x="130" y="1164"/>
                  </a:lnTo>
                  <a:lnTo>
                    <a:pt x="156" y="1255"/>
                  </a:lnTo>
                  <a:lnTo>
                    <a:pt x="189" y="1340"/>
                  </a:lnTo>
                  <a:lnTo>
                    <a:pt x="230" y="1424"/>
                  </a:lnTo>
                  <a:lnTo>
                    <a:pt x="282" y="1502"/>
                  </a:lnTo>
                  <a:lnTo>
                    <a:pt x="342" y="1576"/>
                  </a:lnTo>
                  <a:lnTo>
                    <a:pt x="352" y="1583"/>
                  </a:lnTo>
                  <a:lnTo>
                    <a:pt x="358" y="1590"/>
                  </a:lnTo>
                  <a:lnTo>
                    <a:pt x="363" y="1598"/>
                  </a:lnTo>
                  <a:lnTo>
                    <a:pt x="365" y="1602"/>
                  </a:lnTo>
                  <a:lnTo>
                    <a:pt x="368" y="1605"/>
                  </a:lnTo>
                  <a:lnTo>
                    <a:pt x="370" y="1607"/>
                  </a:lnTo>
                  <a:lnTo>
                    <a:pt x="370" y="1610"/>
                  </a:lnTo>
                  <a:lnTo>
                    <a:pt x="370" y="1612"/>
                  </a:lnTo>
                  <a:lnTo>
                    <a:pt x="370" y="1612"/>
                  </a:lnTo>
                  <a:lnTo>
                    <a:pt x="368" y="1617"/>
                  </a:lnTo>
                  <a:lnTo>
                    <a:pt x="365" y="1621"/>
                  </a:lnTo>
                  <a:lnTo>
                    <a:pt x="363" y="1624"/>
                  </a:lnTo>
                  <a:lnTo>
                    <a:pt x="358" y="1626"/>
                  </a:lnTo>
                  <a:lnTo>
                    <a:pt x="352" y="1626"/>
                  </a:lnTo>
                  <a:lnTo>
                    <a:pt x="342" y="1624"/>
                  </a:lnTo>
                  <a:lnTo>
                    <a:pt x="326" y="1612"/>
                  </a:lnTo>
                  <a:lnTo>
                    <a:pt x="303" y="1593"/>
                  </a:lnTo>
                  <a:lnTo>
                    <a:pt x="275" y="1564"/>
                  </a:lnTo>
                  <a:lnTo>
                    <a:pt x="242" y="1531"/>
                  </a:lnTo>
                  <a:lnTo>
                    <a:pt x="207" y="1490"/>
                  </a:lnTo>
                  <a:lnTo>
                    <a:pt x="172" y="1440"/>
                  </a:lnTo>
                  <a:lnTo>
                    <a:pt x="137" y="1383"/>
                  </a:lnTo>
                  <a:lnTo>
                    <a:pt x="105" y="1319"/>
                  </a:lnTo>
                  <a:lnTo>
                    <a:pt x="68" y="1229"/>
                  </a:lnTo>
                  <a:lnTo>
                    <a:pt x="40" y="1136"/>
                  </a:lnTo>
                  <a:lnTo>
                    <a:pt x="19" y="1048"/>
                  </a:lnTo>
                  <a:lnTo>
                    <a:pt x="7" y="962"/>
                  </a:lnTo>
                  <a:lnTo>
                    <a:pt x="2" y="883"/>
                  </a:lnTo>
                  <a:lnTo>
                    <a:pt x="0" y="814"/>
                  </a:lnTo>
                  <a:lnTo>
                    <a:pt x="2" y="726"/>
                  </a:lnTo>
                  <a:lnTo>
                    <a:pt x="12" y="631"/>
                  </a:lnTo>
                  <a:lnTo>
                    <a:pt x="30" y="531"/>
                  </a:lnTo>
                  <a:lnTo>
                    <a:pt x="58" y="424"/>
                  </a:lnTo>
                  <a:lnTo>
                    <a:pt x="100" y="317"/>
                  </a:lnTo>
                  <a:lnTo>
                    <a:pt x="133" y="252"/>
                  </a:lnTo>
                  <a:lnTo>
                    <a:pt x="168" y="193"/>
                  </a:lnTo>
                  <a:lnTo>
                    <a:pt x="205" y="143"/>
                  </a:lnTo>
                  <a:lnTo>
                    <a:pt x="240" y="100"/>
                  </a:lnTo>
                  <a:lnTo>
                    <a:pt x="272" y="64"/>
                  </a:lnTo>
                  <a:lnTo>
                    <a:pt x="300" y="36"/>
                  </a:lnTo>
                  <a:lnTo>
                    <a:pt x="326" y="17"/>
                  </a:lnTo>
                  <a:lnTo>
                    <a:pt x="342" y="5"/>
                  </a:lnTo>
                  <a:lnTo>
                    <a:pt x="35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 name="Freeform 9"/>
            <p:cNvSpPr>
              <a:spLocks/>
            </p:cNvSpPr>
            <p:nvPr/>
          </p:nvSpPr>
          <p:spPr bwMode="auto">
            <a:xfrm>
              <a:off x="6369" y="1512"/>
              <a:ext cx="838" cy="1069"/>
            </a:xfrm>
            <a:custGeom>
              <a:avLst/>
              <a:gdLst/>
              <a:ahLst/>
              <a:cxnLst>
                <a:cxn ang="0">
                  <a:pos x="356" y="5"/>
                </a:cxn>
                <a:cxn ang="0">
                  <a:pos x="431" y="38"/>
                </a:cxn>
                <a:cxn ang="0">
                  <a:pos x="484" y="100"/>
                </a:cxn>
                <a:cxn ang="0">
                  <a:pos x="524" y="179"/>
                </a:cxn>
                <a:cxn ang="0">
                  <a:pos x="568" y="324"/>
                </a:cxn>
                <a:cxn ang="0">
                  <a:pos x="584" y="438"/>
                </a:cxn>
                <a:cxn ang="0">
                  <a:pos x="587" y="510"/>
                </a:cxn>
                <a:cxn ang="0">
                  <a:pos x="722" y="186"/>
                </a:cxn>
                <a:cxn ang="0">
                  <a:pos x="801" y="22"/>
                </a:cxn>
                <a:cxn ang="0">
                  <a:pos x="810" y="17"/>
                </a:cxn>
                <a:cxn ang="0">
                  <a:pos x="817" y="17"/>
                </a:cxn>
                <a:cxn ang="0">
                  <a:pos x="822" y="17"/>
                </a:cxn>
                <a:cxn ang="0">
                  <a:pos x="831" y="19"/>
                </a:cxn>
                <a:cxn ang="0">
                  <a:pos x="836" y="27"/>
                </a:cxn>
                <a:cxn ang="0">
                  <a:pos x="833" y="43"/>
                </a:cxn>
                <a:cxn ang="0">
                  <a:pos x="817" y="79"/>
                </a:cxn>
                <a:cxn ang="0">
                  <a:pos x="777" y="158"/>
                </a:cxn>
                <a:cxn ang="0">
                  <a:pos x="710" y="308"/>
                </a:cxn>
                <a:cxn ang="0">
                  <a:pos x="645" y="474"/>
                </a:cxn>
                <a:cxn ang="0">
                  <a:pos x="591" y="627"/>
                </a:cxn>
                <a:cxn ang="0">
                  <a:pos x="573" y="727"/>
                </a:cxn>
                <a:cxn ang="0">
                  <a:pos x="552" y="827"/>
                </a:cxn>
                <a:cxn ang="0">
                  <a:pos x="517" y="972"/>
                </a:cxn>
                <a:cxn ang="0">
                  <a:pos x="494" y="1043"/>
                </a:cxn>
                <a:cxn ang="0">
                  <a:pos x="468" y="1069"/>
                </a:cxn>
                <a:cxn ang="0">
                  <a:pos x="456" y="1062"/>
                </a:cxn>
                <a:cxn ang="0">
                  <a:pos x="449" y="1048"/>
                </a:cxn>
                <a:cxn ang="0">
                  <a:pos x="449" y="1017"/>
                </a:cxn>
                <a:cxn ang="0">
                  <a:pos x="466" y="941"/>
                </a:cxn>
                <a:cxn ang="0">
                  <a:pos x="489" y="841"/>
                </a:cxn>
                <a:cxn ang="0">
                  <a:pos x="517" y="736"/>
                </a:cxn>
                <a:cxn ang="0">
                  <a:pos x="535" y="674"/>
                </a:cxn>
                <a:cxn ang="0">
                  <a:pos x="545" y="634"/>
                </a:cxn>
                <a:cxn ang="0">
                  <a:pos x="549" y="574"/>
                </a:cxn>
                <a:cxn ang="0">
                  <a:pos x="549" y="496"/>
                </a:cxn>
                <a:cxn ang="0">
                  <a:pos x="545" y="422"/>
                </a:cxn>
                <a:cxn ang="0">
                  <a:pos x="531" y="336"/>
                </a:cxn>
                <a:cxn ang="0">
                  <a:pos x="501" y="255"/>
                </a:cxn>
                <a:cxn ang="0">
                  <a:pos x="454" y="186"/>
                </a:cxn>
                <a:cxn ang="0">
                  <a:pos x="386" y="136"/>
                </a:cxn>
                <a:cxn ang="0">
                  <a:pos x="291" y="117"/>
                </a:cxn>
                <a:cxn ang="0">
                  <a:pos x="263" y="119"/>
                </a:cxn>
                <a:cxn ang="0">
                  <a:pos x="212" y="129"/>
                </a:cxn>
                <a:cxn ang="0">
                  <a:pos x="149" y="158"/>
                </a:cxn>
                <a:cxn ang="0">
                  <a:pos x="86" y="215"/>
                </a:cxn>
                <a:cxn ang="0">
                  <a:pos x="37" y="308"/>
                </a:cxn>
                <a:cxn ang="0">
                  <a:pos x="33" y="315"/>
                </a:cxn>
                <a:cxn ang="0">
                  <a:pos x="19" y="315"/>
                </a:cxn>
                <a:cxn ang="0">
                  <a:pos x="7" y="310"/>
                </a:cxn>
                <a:cxn ang="0">
                  <a:pos x="0" y="303"/>
                </a:cxn>
                <a:cxn ang="0">
                  <a:pos x="2" y="279"/>
                </a:cxn>
                <a:cxn ang="0">
                  <a:pos x="26" y="222"/>
                </a:cxn>
                <a:cxn ang="0">
                  <a:pos x="68" y="148"/>
                </a:cxn>
                <a:cxn ang="0">
                  <a:pos x="130" y="77"/>
                </a:cxn>
                <a:cxn ang="0">
                  <a:pos x="212" y="22"/>
                </a:cxn>
                <a:cxn ang="0">
                  <a:pos x="312" y="0"/>
                </a:cxn>
              </a:cxnLst>
              <a:rect l="0" t="0" r="r" b="b"/>
              <a:pathLst>
                <a:path w="838" h="1069">
                  <a:moveTo>
                    <a:pt x="312" y="0"/>
                  </a:moveTo>
                  <a:lnTo>
                    <a:pt x="356" y="5"/>
                  </a:lnTo>
                  <a:lnTo>
                    <a:pt x="396" y="17"/>
                  </a:lnTo>
                  <a:lnTo>
                    <a:pt x="431" y="38"/>
                  </a:lnTo>
                  <a:lnTo>
                    <a:pt x="459" y="67"/>
                  </a:lnTo>
                  <a:lnTo>
                    <a:pt x="484" y="100"/>
                  </a:lnTo>
                  <a:lnTo>
                    <a:pt x="505" y="136"/>
                  </a:lnTo>
                  <a:lnTo>
                    <a:pt x="524" y="179"/>
                  </a:lnTo>
                  <a:lnTo>
                    <a:pt x="549" y="255"/>
                  </a:lnTo>
                  <a:lnTo>
                    <a:pt x="568" y="324"/>
                  </a:lnTo>
                  <a:lnTo>
                    <a:pt x="580" y="386"/>
                  </a:lnTo>
                  <a:lnTo>
                    <a:pt x="584" y="438"/>
                  </a:lnTo>
                  <a:lnTo>
                    <a:pt x="587" y="479"/>
                  </a:lnTo>
                  <a:lnTo>
                    <a:pt x="587" y="510"/>
                  </a:lnTo>
                  <a:lnTo>
                    <a:pt x="652" y="346"/>
                  </a:lnTo>
                  <a:lnTo>
                    <a:pt x="722" y="186"/>
                  </a:lnTo>
                  <a:lnTo>
                    <a:pt x="798" y="27"/>
                  </a:lnTo>
                  <a:lnTo>
                    <a:pt x="801" y="22"/>
                  </a:lnTo>
                  <a:lnTo>
                    <a:pt x="805" y="19"/>
                  </a:lnTo>
                  <a:lnTo>
                    <a:pt x="810" y="17"/>
                  </a:lnTo>
                  <a:lnTo>
                    <a:pt x="815" y="17"/>
                  </a:lnTo>
                  <a:lnTo>
                    <a:pt x="817" y="17"/>
                  </a:lnTo>
                  <a:lnTo>
                    <a:pt x="819" y="17"/>
                  </a:lnTo>
                  <a:lnTo>
                    <a:pt x="822" y="17"/>
                  </a:lnTo>
                  <a:lnTo>
                    <a:pt x="826" y="19"/>
                  </a:lnTo>
                  <a:lnTo>
                    <a:pt x="831" y="19"/>
                  </a:lnTo>
                  <a:lnTo>
                    <a:pt x="833" y="22"/>
                  </a:lnTo>
                  <a:lnTo>
                    <a:pt x="836" y="27"/>
                  </a:lnTo>
                  <a:lnTo>
                    <a:pt x="838" y="34"/>
                  </a:lnTo>
                  <a:lnTo>
                    <a:pt x="833" y="43"/>
                  </a:lnTo>
                  <a:lnTo>
                    <a:pt x="826" y="60"/>
                  </a:lnTo>
                  <a:lnTo>
                    <a:pt x="817" y="79"/>
                  </a:lnTo>
                  <a:lnTo>
                    <a:pt x="808" y="96"/>
                  </a:lnTo>
                  <a:lnTo>
                    <a:pt x="777" y="158"/>
                  </a:lnTo>
                  <a:lnTo>
                    <a:pt x="745" y="229"/>
                  </a:lnTo>
                  <a:lnTo>
                    <a:pt x="710" y="308"/>
                  </a:lnTo>
                  <a:lnTo>
                    <a:pt x="677" y="391"/>
                  </a:lnTo>
                  <a:lnTo>
                    <a:pt x="645" y="474"/>
                  </a:lnTo>
                  <a:lnTo>
                    <a:pt x="615" y="553"/>
                  </a:lnTo>
                  <a:lnTo>
                    <a:pt x="591" y="627"/>
                  </a:lnTo>
                  <a:lnTo>
                    <a:pt x="577" y="691"/>
                  </a:lnTo>
                  <a:lnTo>
                    <a:pt x="573" y="727"/>
                  </a:lnTo>
                  <a:lnTo>
                    <a:pt x="563" y="772"/>
                  </a:lnTo>
                  <a:lnTo>
                    <a:pt x="552" y="827"/>
                  </a:lnTo>
                  <a:lnTo>
                    <a:pt x="538" y="893"/>
                  </a:lnTo>
                  <a:lnTo>
                    <a:pt x="517" y="972"/>
                  </a:lnTo>
                  <a:lnTo>
                    <a:pt x="505" y="1012"/>
                  </a:lnTo>
                  <a:lnTo>
                    <a:pt x="494" y="1043"/>
                  </a:lnTo>
                  <a:lnTo>
                    <a:pt x="482" y="1062"/>
                  </a:lnTo>
                  <a:lnTo>
                    <a:pt x="468" y="1069"/>
                  </a:lnTo>
                  <a:lnTo>
                    <a:pt x="461" y="1067"/>
                  </a:lnTo>
                  <a:lnTo>
                    <a:pt x="456" y="1062"/>
                  </a:lnTo>
                  <a:lnTo>
                    <a:pt x="452" y="1058"/>
                  </a:lnTo>
                  <a:lnTo>
                    <a:pt x="449" y="1048"/>
                  </a:lnTo>
                  <a:lnTo>
                    <a:pt x="447" y="1038"/>
                  </a:lnTo>
                  <a:lnTo>
                    <a:pt x="449" y="1017"/>
                  </a:lnTo>
                  <a:lnTo>
                    <a:pt x="456" y="984"/>
                  </a:lnTo>
                  <a:lnTo>
                    <a:pt x="466" y="941"/>
                  </a:lnTo>
                  <a:lnTo>
                    <a:pt x="475" y="893"/>
                  </a:lnTo>
                  <a:lnTo>
                    <a:pt x="489" y="841"/>
                  </a:lnTo>
                  <a:lnTo>
                    <a:pt x="503" y="788"/>
                  </a:lnTo>
                  <a:lnTo>
                    <a:pt x="517" y="736"/>
                  </a:lnTo>
                  <a:lnTo>
                    <a:pt x="531" y="691"/>
                  </a:lnTo>
                  <a:lnTo>
                    <a:pt x="535" y="674"/>
                  </a:lnTo>
                  <a:lnTo>
                    <a:pt x="540" y="655"/>
                  </a:lnTo>
                  <a:lnTo>
                    <a:pt x="545" y="634"/>
                  </a:lnTo>
                  <a:lnTo>
                    <a:pt x="547" y="608"/>
                  </a:lnTo>
                  <a:lnTo>
                    <a:pt x="549" y="574"/>
                  </a:lnTo>
                  <a:lnTo>
                    <a:pt x="549" y="529"/>
                  </a:lnTo>
                  <a:lnTo>
                    <a:pt x="549" y="496"/>
                  </a:lnTo>
                  <a:lnTo>
                    <a:pt x="547" y="460"/>
                  </a:lnTo>
                  <a:lnTo>
                    <a:pt x="545" y="422"/>
                  </a:lnTo>
                  <a:lnTo>
                    <a:pt x="538" y="379"/>
                  </a:lnTo>
                  <a:lnTo>
                    <a:pt x="531" y="336"/>
                  </a:lnTo>
                  <a:lnTo>
                    <a:pt x="517" y="296"/>
                  </a:lnTo>
                  <a:lnTo>
                    <a:pt x="501" y="255"/>
                  </a:lnTo>
                  <a:lnTo>
                    <a:pt x="482" y="217"/>
                  </a:lnTo>
                  <a:lnTo>
                    <a:pt x="454" y="186"/>
                  </a:lnTo>
                  <a:lnTo>
                    <a:pt x="424" y="158"/>
                  </a:lnTo>
                  <a:lnTo>
                    <a:pt x="386" y="136"/>
                  </a:lnTo>
                  <a:lnTo>
                    <a:pt x="342" y="122"/>
                  </a:lnTo>
                  <a:lnTo>
                    <a:pt x="291" y="117"/>
                  </a:lnTo>
                  <a:lnTo>
                    <a:pt x="279" y="117"/>
                  </a:lnTo>
                  <a:lnTo>
                    <a:pt x="263" y="119"/>
                  </a:lnTo>
                  <a:lnTo>
                    <a:pt x="240" y="122"/>
                  </a:lnTo>
                  <a:lnTo>
                    <a:pt x="212" y="129"/>
                  </a:lnTo>
                  <a:lnTo>
                    <a:pt x="182" y="141"/>
                  </a:lnTo>
                  <a:lnTo>
                    <a:pt x="149" y="158"/>
                  </a:lnTo>
                  <a:lnTo>
                    <a:pt x="117" y="181"/>
                  </a:lnTo>
                  <a:lnTo>
                    <a:pt x="86" y="215"/>
                  </a:lnTo>
                  <a:lnTo>
                    <a:pt x="58" y="255"/>
                  </a:lnTo>
                  <a:lnTo>
                    <a:pt x="37" y="308"/>
                  </a:lnTo>
                  <a:lnTo>
                    <a:pt x="37" y="308"/>
                  </a:lnTo>
                  <a:lnTo>
                    <a:pt x="33" y="315"/>
                  </a:lnTo>
                  <a:lnTo>
                    <a:pt x="26" y="315"/>
                  </a:lnTo>
                  <a:lnTo>
                    <a:pt x="19" y="315"/>
                  </a:lnTo>
                  <a:lnTo>
                    <a:pt x="12" y="312"/>
                  </a:lnTo>
                  <a:lnTo>
                    <a:pt x="7" y="310"/>
                  </a:lnTo>
                  <a:lnTo>
                    <a:pt x="2" y="308"/>
                  </a:lnTo>
                  <a:lnTo>
                    <a:pt x="0" y="303"/>
                  </a:lnTo>
                  <a:lnTo>
                    <a:pt x="0" y="296"/>
                  </a:lnTo>
                  <a:lnTo>
                    <a:pt x="2" y="279"/>
                  </a:lnTo>
                  <a:lnTo>
                    <a:pt x="12" y="253"/>
                  </a:lnTo>
                  <a:lnTo>
                    <a:pt x="26" y="222"/>
                  </a:lnTo>
                  <a:lnTo>
                    <a:pt x="44" y="186"/>
                  </a:lnTo>
                  <a:lnTo>
                    <a:pt x="68" y="148"/>
                  </a:lnTo>
                  <a:lnTo>
                    <a:pt x="96" y="112"/>
                  </a:lnTo>
                  <a:lnTo>
                    <a:pt x="130" y="77"/>
                  </a:lnTo>
                  <a:lnTo>
                    <a:pt x="170" y="46"/>
                  </a:lnTo>
                  <a:lnTo>
                    <a:pt x="212" y="22"/>
                  </a:lnTo>
                  <a:lnTo>
                    <a:pt x="261" y="5"/>
                  </a:lnTo>
                  <a:lnTo>
                    <a:pt x="31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 name="Freeform 10"/>
            <p:cNvSpPr>
              <a:spLocks/>
            </p:cNvSpPr>
            <p:nvPr/>
          </p:nvSpPr>
          <p:spPr bwMode="auto">
            <a:xfrm>
              <a:off x="7291" y="1700"/>
              <a:ext cx="409" cy="765"/>
            </a:xfrm>
            <a:custGeom>
              <a:avLst/>
              <a:gdLst/>
              <a:ahLst/>
              <a:cxnLst>
                <a:cxn ang="0">
                  <a:pos x="219" y="0"/>
                </a:cxn>
                <a:cxn ang="0">
                  <a:pos x="232" y="0"/>
                </a:cxn>
                <a:cxn ang="0">
                  <a:pos x="239" y="3"/>
                </a:cxn>
                <a:cxn ang="0">
                  <a:pos x="246" y="5"/>
                </a:cxn>
                <a:cxn ang="0">
                  <a:pos x="251" y="8"/>
                </a:cxn>
                <a:cxn ang="0">
                  <a:pos x="253" y="15"/>
                </a:cxn>
                <a:cxn ang="0">
                  <a:pos x="253" y="22"/>
                </a:cxn>
                <a:cxn ang="0">
                  <a:pos x="253" y="34"/>
                </a:cxn>
                <a:cxn ang="0">
                  <a:pos x="253" y="672"/>
                </a:cxn>
                <a:cxn ang="0">
                  <a:pos x="256" y="686"/>
                </a:cxn>
                <a:cxn ang="0">
                  <a:pos x="258" y="698"/>
                </a:cxn>
                <a:cxn ang="0">
                  <a:pos x="263" y="708"/>
                </a:cxn>
                <a:cxn ang="0">
                  <a:pos x="274" y="715"/>
                </a:cxn>
                <a:cxn ang="0">
                  <a:pos x="295" y="720"/>
                </a:cxn>
                <a:cxn ang="0">
                  <a:pos x="326" y="724"/>
                </a:cxn>
                <a:cxn ang="0">
                  <a:pos x="367" y="724"/>
                </a:cxn>
                <a:cxn ang="0">
                  <a:pos x="409" y="724"/>
                </a:cxn>
                <a:cxn ang="0">
                  <a:pos x="409" y="765"/>
                </a:cxn>
                <a:cxn ang="0">
                  <a:pos x="393" y="765"/>
                </a:cxn>
                <a:cxn ang="0">
                  <a:pos x="365" y="765"/>
                </a:cxn>
                <a:cxn ang="0">
                  <a:pos x="330" y="762"/>
                </a:cxn>
                <a:cxn ang="0">
                  <a:pos x="293" y="762"/>
                </a:cxn>
                <a:cxn ang="0">
                  <a:pos x="258" y="762"/>
                </a:cxn>
                <a:cxn ang="0">
                  <a:pos x="228" y="760"/>
                </a:cxn>
                <a:cxn ang="0">
                  <a:pos x="207" y="760"/>
                </a:cxn>
                <a:cxn ang="0">
                  <a:pos x="184" y="760"/>
                </a:cxn>
                <a:cxn ang="0">
                  <a:pos x="153" y="762"/>
                </a:cxn>
                <a:cxn ang="0">
                  <a:pos x="118" y="762"/>
                </a:cxn>
                <a:cxn ang="0">
                  <a:pos x="81" y="762"/>
                </a:cxn>
                <a:cxn ang="0">
                  <a:pos x="49" y="765"/>
                </a:cxn>
                <a:cxn ang="0">
                  <a:pos x="23" y="765"/>
                </a:cxn>
                <a:cxn ang="0">
                  <a:pos x="7" y="765"/>
                </a:cxn>
                <a:cxn ang="0">
                  <a:pos x="7" y="724"/>
                </a:cxn>
                <a:cxn ang="0">
                  <a:pos x="49" y="724"/>
                </a:cxn>
                <a:cxn ang="0">
                  <a:pos x="91" y="724"/>
                </a:cxn>
                <a:cxn ang="0">
                  <a:pos x="121" y="720"/>
                </a:cxn>
                <a:cxn ang="0">
                  <a:pos x="142" y="715"/>
                </a:cxn>
                <a:cxn ang="0">
                  <a:pos x="153" y="708"/>
                </a:cxn>
                <a:cxn ang="0">
                  <a:pos x="158" y="698"/>
                </a:cxn>
                <a:cxn ang="0">
                  <a:pos x="160" y="686"/>
                </a:cxn>
                <a:cxn ang="0">
                  <a:pos x="163" y="672"/>
                </a:cxn>
                <a:cxn ang="0">
                  <a:pos x="163" y="86"/>
                </a:cxn>
                <a:cxn ang="0">
                  <a:pos x="116" y="103"/>
                </a:cxn>
                <a:cxn ang="0">
                  <a:pos x="70" y="112"/>
                </a:cxn>
                <a:cxn ang="0">
                  <a:pos x="28" y="115"/>
                </a:cxn>
                <a:cxn ang="0">
                  <a:pos x="0" y="115"/>
                </a:cxn>
                <a:cxn ang="0">
                  <a:pos x="0" y="74"/>
                </a:cxn>
                <a:cxn ang="0">
                  <a:pos x="28" y="74"/>
                </a:cxn>
                <a:cxn ang="0">
                  <a:pos x="63" y="72"/>
                </a:cxn>
                <a:cxn ang="0">
                  <a:pos x="100" y="65"/>
                </a:cxn>
                <a:cxn ang="0">
                  <a:pos x="142" y="53"/>
                </a:cxn>
                <a:cxn ang="0">
                  <a:pos x="181" y="31"/>
                </a:cxn>
                <a:cxn ang="0">
                  <a:pos x="219" y="0"/>
                </a:cxn>
              </a:cxnLst>
              <a:rect l="0" t="0" r="r" b="b"/>
              <a:pathLst>
                <a:path w="409" h="765">
                  <a:moveTo>
                    <a:pt x="219" y="0"/>
                  </a:moveTo>
                  <a:lnTo>
                    <a:pt x="232" y="0"/>
                  </a:lnTo>
                  <a:lnTo>
                    <a:pt x="239" y="3"/>
                  </a:lnTo>
                  <a:lnTo>
                    <a:pt x="246" y="5"/>
                  </a:lnTo>
                  <a:lnTo>
                    <a:pt x="251" y="8"/>
                  </a:lnTo>
                  <a:lnTo>
                    <a:pt x="253" y="15"/>
                  </a:lnTo>
                  <a:lnTo>
                    <a:pt x="253" y="22"/>
                  </a:lnTo>
                  <a:lnTo>
                    <a:pt x="253" y="34"/>
                  </a:lnTo>
                  <a:lnTo>
                    <a:pt x="253" y="672"/>
                  </a:lnTo>
                  <a:lnTo>
                    <a:pt x="256" y="686"/>
                  </a:lnTo>
                  <a:lnTo>
                    <a:pt x="258" y="698"/>
                  </a:lnTo>
                  <a:lnTo>
                    <a:pt x="263" y="708"/>
                  </a:lnTo>
                  <a:lnTo>
                    <a:pt x="274" y="715"/>
                  </a:lnTo>
                  <a:lnTo>
                    <a:pt x="295" y="720"/>
                  </a:lnTo>
                  <a:lnTo>
                    <a:pt x="326" y="724"/>
                  </a:lnTo>
                  <a:lnTo>
                    <a:pt x="367" y="724"/>
                  </a:lnTo>
                  <a:lnTo>
                    <a:pt x="409" y="724"/>
                  </a:lnTo>
                  <a:lnTo>
                    <a:pt x="409" y="765"/>
                  </a:lnTo>
                  <a:lnTo>
                    <a:pt x="393" y="765"/>
                  </a:lnTo>
                  <a:lnTo>
                    <a:pt x="365" y="765"/>
                  </a:lnTo>
                  <a:lnTo>
                    <a:pt x="330" y="762"/>
                  </a:lnTo>
                  <a:lnTo>
                    <a:pt x="293" y="762"/>
                  </a:lnTo>
                  <a:lnTo>
                    <a:pt x="258" y="762"/>
                  </a:lnTo>
                  <a:lnTo>
                    <a:pt x="228" y="760"/>
                  </a:lnTo>
                  <a:lnTo>
                    <a:pt x="207" y="760"/>
                  </a:lnTo>
                  <a:lnTo>
                    <a:pt x="184" y="760"/>
                  </a:lnTo>
                  <a:lnTo>
                    <a:pt x="153" y="762"/>
                  </a:lnTo>
                  <a:lnTo>
                    <a:pt x="118" y="762"/>
                  </a:lnTo>
                  <a:lnTo>
                    <a:pt x="81" y="762"/>
                  </a:lnTo>
                  <a:lnTo>
                    <a:pt x="49" y="765"/>
                  </a:lnTo>
                  <a:lnTo>
                    <a:pt x="23" y="765"/>
                  </a:lnTo>
                  <a:lnTo>
                    <a:pt x="7" y="765"/>
                  </a:lnTo>
                  <a:lnTo>
                    <a:pt x="7" y="724"/>
                  </a:lnTo>
                  <a:lnTo>
                    <a:pt x="49" y="724"/>
                  </a:lnTo>
                  <a:lnTo>
                    <a:pt x="91" y="724"/>
                  </a:lnTo>
                  <a:lnTo>
                    <a:pt x="121" y="720"/>
                  </a:lnTo>
                  <a:lnTo>
                    <a:pt x="142" y="715"/>
                  </a:lnTo>
                  <a:lnTo>
                    <a:pt x="153" y="708"/>
                  </a:lnTo>
                  <a:lnTo>
                    <a:pt x="158" y="698"/>
                  </a:lnTo>
                  <a:lnTo>
                    <a:pt x="160" y="686"/>
                  </a:lnTo>
                  <a:lnTo>
                    <a:pt x="163" y="672"/>
                  </a:lnTo>
                  <a:lnTo>
                    <a:pt x="163" y="86"/>
                  </a:lnTo>
                  <a:lnTo>
                    <a:pt x="116" y="103"/>
                  </a:lnTo>
                  <a:lnTo>
                    <a:pt x="70" y="112"/>
                  </a:lnTo>
                  <a:lnTo>
                    <a:pt x="28" y="115"/>
                  </a:lnTo>
                  <a:lnTo>
                    <a:pt x="0" y="115"/>
                  </a:lnTo>
                  <a:lnTo>
                    <a:pt x="0" y="74"/>
                  </a:lnTo>
                  <a:lnTo>
                    <a:pt x="28" y="74"/>
                  </a:lnTo>
                  <a:lnTo>
                    <a:pt x="63" y="72"/>
                  </a:lnTo>
                  <a:lnTo>
                    <a:pt x="100" y="65"/>
                  </a:lnTo>
                  <a:lnTo>
                    <a:pt x="142" y="53"/>
                  </a:lnTo>
                  <a:lnTo>
                    <a:pt x="181" y="31"/>
                  </a:lnTo>
                  <a:lnTo>
                    <a:pt x="21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Freeform 11"/>
            <p:cNvSpPr>
              <a:spLocks/>
            </p:cNvSpPr>
            <p:nvPr/>
          </p:nvSpPr>
          <p:spPr bwMode="auto">
            <a:xfrm>
              <a:off x="8017" y="2060"/>
              <a:ext cx="184" cy="486"/>
            </a:xfrm>
            <a:custGeom>
              <a:avLst/>
              <a:gdLst/>
              <a:ahLst/>
              <a:cxnLst>
                <a:cxn ang="0">
                  <a:pos x="84" y="0"/>
                </a:cxn>
                <a:cxn ang="0">
                  <a:pos x="112" y="5"/>
                </a:cxn>
                <a:cxn ang="0">
                  <a:pos x="137" y="19"/>
                </a:cxn>
                <a:cxn ang="0">
                  <a:pos x="156" y="43"/>
                </a:cxn>
                <a:cxn ang="0">
                  <a:pos x="172" y="76"/>
                </a:cxn>
                <a:cxn ang="0">
                  <a:pos x="181" y="119"/>
                </a:cxn>
                <a:cxn ang="0">
                  <a:pos x="184" y="167"/>
                </a:cxn>
                <a:cxn ang="0">
                  <a:pos x="184" y="167"/>
                </a:cxn>
                <a:cxn ang="0">
                  <a:pos x="179" y="229"/>
                </a:cxn>
                <a:cxn ang="0">
                  <a:pos x="167" y="286"/>
                </a:cxn>
                <a:cxn ang="0">
                  <a:pos x="151" y="336"/>
                </a:cxn>
                <a:cxn ang="0">
                  <a:pos x="130" y="379"/>
                </a:cxn>
                <a:cxn ang="0">
                  <a:pos x="107" y="417"/>
                </a:cxn>
                <a:cxn ang="0">
                  <a:pos x="84" y="445"/>
                </a:cxn>
                <a:cxn ang="0">
                  <a:pos x="65" y="467"/>
                </a:cxn>
                <a:cxn ang="0">
                  <a:pos x="49" y="481"/>
                </a:cxn>
                <a:cxn ang="0">
                  <a:pos x="39" y="486"/>
                </a:cxn>
                <a:cxn ang="0">
                  <a:pos x="32" y="483"/>
                </a:cxn>
                <a:cxn ang="0">
                  <a:pos x="28" y="479"/>
                </a:cxn>
                <a:cxn ang="0">
                  <a:pos x="25" y="474"/>
                </a:cxn>
                <a:cxn ang="0">
                  <a:pos x="23" y="467"/>
                </a:cxn>
                <a:cxn ang="0">
                  <a:pos x="23" y="464"/>
                </a:cxn>
                <a:cxn ang="0">
                  <a:pos x="25" y="462"/>
                </a:cxn>
                <a:cxn ang="0">
                  <a:pos x="25" y="460"/>
                </a:cxn>
                <a:cxn ang="0">
                  <a:pos x="28" y="457"/>
                </a:cxn>
                <a:cxn ang="0">
                  <a:pos x="30" y="452"/>
                </a:cxn>
                <a:cxn ang="0">
                  <a:pos x="35" y="448"/>
                </a:cxn>
                <a:cxn ang="0">
                  <a:pos x="42" y="440"/>
                </a:cxn>
                <a:cxn ang="0">
                  <a:pos x="72" y="405"/>
                </a:cxn>
                <a:cxn ang="0">
                  <a:pos x="102" y="357"/>
                </a:cxn>
                <a:cxn ang="0">
                  <a:pos x="126" y="300"/>
                </a:cxn>
                <a:cxn ang="0">
                  <a:pos x="142" y="238"/>
                </a:cxn>
                <a:cxn ang="0">
                  <a:pos x="149" y="167"/>
                </a:cxn>
                <a:cxn ang="0">
                  <a:pos x="149" y="157"/>
                </a:cxn>
                <a:cxn ang="0">
                  <a:pos x="149" y="152"/>
                </a:cxn>
                <a:cxn ang="0">
                  <a:pos x="149" y="148"/>
                </a:cxn>
                <a:cxn ang="0">
                  <a:pos x="149" y="145"/>
                </a:cxn>
                <a:cxn ang="0">
                  <a:pos x="146" y="145"/>
                </a:cxn>
                <a:cxn ang="0">
                  <a:pos x="146" y="145"/>
                </a:cxn>
                <a:cxn ang="0">
                  <a:pos x="144" y="145"/>
                </a:cxn>
                <a:cxn ang="0">
                  <a:pos x="144" y="145"/>
                </a:cxn>
                <a:cxn ang="0">
                  <a:pos x="142" y="148"/>
                </a:cxn>
                <a:cxn ang="0">
                  <a:pos x="140" y="150"/>
                </a:cxn>
                <a:cxn ang="0">
                  <a:pos x="112" y="164"/>
                </a:cxn>
                <a:cxn ang="0">
                  <a:pos x="84" y="171"/>
                </a:cxn>
                <a:cxn ang="0">
                  <a:pos x="53" y="164"/>
                </a:cxn>
                <a:cxn ang="0">
                  <a:pos x="30" y="152"/>
                </a:cxn>
                <a:cxn ang="0">
                  <a:pos x="14" y="133"/>
                </a:cxn>
                <a:cxn ang="0">
                  <a:pos x="2" y="110"/>
                </a:cxn>
                <a:cxn ang="0">
                  <a:pos x="0" y="83"/>
                </a:cxn>
                <a:cxn ang="0">
                  <a:pos x="2" y="57"/>
                </a:cxn>
                <a:cxn ang="0">
                  <a:pos x="14" y="36"/>
                </a:cxn>
                <a:cxn ang="0">
                  <a:pos x="30" y="17"/>
                </a:cxn>
                <a:cxn ang="0">
                  <a:pos x="53" y="2"/>
                </a:cxn>
                <a:cxn ang="0">
                  <a:pos x="84" y="0"/>
                </a:cxn>
              </a:cxnLst>
              <a:rect l="0" t="0" r="r" b="b"/>
              <a:pathLst>
                <a:path w="184" h="486">
                  <a:moveTo>
                    <a:pt x="84" y="0"/>
                  </a:moveTo>
                  <a:lnTo>
                    <a:pt x="112" y="5"/>
                  </a:lnTo>
                  <a:lnTo>
                    <a:pt x="137" y="19"/>
                  </a:lnTo>
                  <a:lnTo>
                    <a:pt x="156" y="43"/>
                  </a:lnTo>
                  <a:lnTo>
                    <a:pt x="172" y="76"/>
                  </a:lnTo>
                  <a:lnTo>
                    <a:pt x="181" y="119"/>
                  </a:lnTo>
                  <a:lnTo>
                    <a:pt x="184" y="167"/>
                  </a:lnTo>
                  <a:lnTo>
                    <a:pt x="184" y="167"/>
                  </a:lnTo>
                  <a:lnTo>
                    <a:pt x="179" y="229"/>
                  </a:lnTo>
                  <a:lnTo>
                    <a:pt x="167" y="286"/>
                  </a:lnTo>
                  <a:lnTo>
                    <a:pt x="151" y="336"/>
                  </a:lnTo>
                  <a:lnTo>
                    <a:pt x="130" y="379"/>
                  </a:lnTo>
                  <a:lnTo>
                    <a:pt x="107" y="417"/>
                  </a:lnTo>
                  <a:lnTo>
                    <a:pt x="84" y="445"/>
                  </a:lnTo>
                  <a:lnTo>
                    <a:pt x="65" y="467"/>
                  </a:lnTo>
                  <a:lnTo>
                    <a:pt x="49" y="481"/>
                  </a:lnTo>
                  <a:lnTo>
                    <a:pt x="39" y="486"/>
                  </a:lnTo>
                  <a:lnTo>
                    <a:pt x="32" y="483"/>
                  </a:lnTo>
                  <a:lnTo>
                    <a:pt x="28" y="479"/>
                  </a:lnTo>
                  <a:lnTo>
                    <a:pt x="25" y="474"/>
                  </a:lnTo>
                  <a:lnTo>
                    <a:pt x="23" y="467"/>
                  </a:lnTo>
                  <a:lnTo>
                    <a:pt x="23" y="464"/>
                  </a:lnTo>
                  <a:lnTo>
                    <a:pt x="25" y="462"/>
                  </a:lnTo>
                  <a:lnTo>
                    <a:pt x="25" y="460"/>
                  </a:lnTo>
                  <a:lnTo>
                    <a:pt x="28" y="457"/>
                  </a:lnTo>
                  <a:lnTo>
                    <a:pt x="30" y="452"/>
                  </a:lnTo>
                  <a:lnTo>
                    <a:pt x="35" y="448"/>
                  </a:lnTo>
                  <a:lnTo>
                    <a:pt x="42" y="440"/>
                  </a:lnTo>
                  <a:lnTo>
                    <a:pt x="72" y="405"/>
                  </a:lnTo>
                  <a:lnTo>
                    <a:pt x="102" y="357"/>
                  </a:lnTo>
                  <a:lnTo>
                    <a:pt x="126" y="300"/>
                  </a:lnTo>
                  <a:lnTo>
                    <a:pt x="142" y="238"/>
                  </a:lnTo>
                  <a:lnTo>
                    <a:pt x="149" y="167"/>
                  </a:lnTo>
                  <a:lnTo>
                    <a:pt x="149" y="157"/>
                  </a:lnTo>
                  <a:lnTo>
                    <a:pt x="149" y="152"/>
                  </a:lnTo>
                  <a:lnTo>
                    <a:pt x="149" y="148"/>
                  </a:lnTo>
                  <a:lnTo>
                    <a:pt x="149" y="145"/>
                  </a:lnTo>
                  <a:lnTo>
                    <a:pt x="146" y="145"/>
                  </a:lnTo>
                  <a:lnTo>
                    <a:pt x="146" y="145"/>
                  </a:lnTo>
                  <a:lnTo>
                    <a:pt x="144" y="145"/>
                  </a:lnTo>
                  <a:lnTo>
                    <a:pt x="144" y="145"/>
                  </a:lnTo>
                  <a:lnTo>
                    <a:pt x="142" y="148"/>
                  </a:lnTo>
                  <a:lnTo>
                    <a:pt x="140" y="150"/>
                  </a:lnTo>
                  <a:lnTo>
                    <a:pt x="112" y="164"/>
                  </a:lnTo>
                  <a:lnTo>
                    <a:pt x="84" y="171"/>
                  </a:lnTo>
                  <a:lnTo>
                    <a:pt x="53" y="164"/>
                  </a:lnTo>
                  <a:lnTo>
                    <a:pt x="30" y="152"/>
                  </a:lnTo>
                  <a:lnTo>
                    <a:pt x="14" y="133"/>
                  </a:lnTo>
                  <a:lnTo>
                    <a:pt x="2" y="110"/>
                  </a:lnTo>
                  <a:lnTo>
                    <a:pt x="0" y="83"/>
                  </a:lnTo>
                  <a:lnTo>
                    <a:pt x="2" y="57"/>
                  </a:lnTo>
                  <a:lnTo>
                    <a:pt x="14" y="36"/>
                  </a:lnTo>
                  <a:lnTo>
                    <a:pt x="30" y="17"/>
                  </a:lnTo>
                  <a:lnTo>
                    <a:pt x="53" y="2"/>
                  </a:lnTo>
                  <a:lnTo>
                    <a:pt x="8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12"/>
            <p:cNvSpPr>
              <a:spLocks/>
            </p:cNvSpPr>
            <p:nvPr/>
          </p:nvSpPr>
          <p:spPr bwMode="auto">
            <a:xfrm>
              <a:off x="8615" y="1512"/>
              <a:ext cx="838" cy="1069"/>
            </a:xfrm>
            <a:custGeom>
              <a:avLst/>
              <a:gdLst/>
              <a:ahLst/>
              <a:cxnLst>
                <a:cxn ang="0">
                  <a:pos x="358" y="5"/>
                </a:cxn>
                <a:cxn ang="0">
                  <a:pos x="431" y="38"/>
                </a:cxn>
                <a:cxn ang="0">
                  <a:pos x="484" y="100"/>
                </a:cxn>
                <a:cxn ang="0">
                  <a:pos x="524" y="179"/>
                </a:cxn>
                <a:cxn ang="0">
                  <a:pos x="568" y="324"/>
                </a:cxn>
                <a:cxn ang="0">
                  <a:pos x="586" y="438"/>
                </a:cxn>
                <a:cxn ang="0">
                  <a:pos x="589" y="510"/>
                </a:cxn>
                <a:cxn ang="0">
                  <a:pos x="721" y="186"/>
                </a:cxn>
                <a:cxn ang="0">
                  <a:pos x="803" y="22"/>
                </a:cxn>
                <a:cxn ang="0">
                  <a:pos x="810" y="17"/>
                </a:cxn>
                <a:cxn ang="0">
                  <a:pos x="819" y="17"/>
                </a:cxn>
                <a:cxn ang="0">
                  <a:pos x="824" y="17"/>
                </a:cxn>
                <a:cxn ang="0">
                  <a:pos x="831" y="19"/>
                </a:cxn>
                <a:cxn ang="0">
                  <a:pos x="838" y="27"/>
                </a:cxn>
                <a:cxn ang="0">
                  <a:pos x="835" y="43"/>
                </a:cxn>
                <a:cxn ang="0">
                  <a:pos x="817" y="79"/>
                </a:cxn>
                <a:cxn ang="0">
                  <a:pos x="780" y="158"/>
                </a:cxn>
                <a:cxn ang="0">
                  <a:pos x="712" y="308"/>
                </a:cxn>
                <a:cxn ang="0">
                  <a:pos x="645" y="474"/>
                </a:cxn>
                <a:cxn ang="0">
                  <a:pos x="591" y="627"/>
                </a:cxn>
                <a:cxn ang="0">
                  <a:pos x="572" y="727"/>
                </a:cxn>
                <a:cxn ang="0">
                  <a:pos x="554" y="827"/>
                </a:cxn>
                <a:cxn ang="0">
                  <a:pos x="519" y="972"/>
                </a:cxn>
                <a:cxn ang="0">
                  <a:pos x="493" y="1043"/>
                </a:cxn>
                <a:cxn ang="0">
                  <a:pos x="468" y="1069"/>
                </a:cxn>
                <a:cxn ang="0">
                  <a:pos x="456" y="1062"/>
                </a:cxn>
                <a:cxn ang="0">
                  <a:pos x="449" y="1048"/>
                </a:cxn>
                <a:cxn ang="0">
                  <a:pos x="451" y="1017"/>
                </a:cxn>
                <a:cxn ang="0">
                  <a:pos x="465" y="941"/>
                </a:cxn>
                <a:cxn ang="0">
                  <a:pos x="489" y="841"/>
                </a:cxn>
                <a:cxn ang="0">
                  <a:pos x="517" y="736"/>
                </a:cxn>
                <a:cxn ang="0">
                  <a:pos x="535" y="674"/>
                </a:cxn>
                <a:cxn ang="0">
                  <a:pos x="545" y="634"/>
                </a:cxn>
                <a:cxn ang="0">
                  <a:pos x="549" y="574"/>
                </a:cxn>
                <a:cxn ang="0">
                  <a:pos x="552" y="496"/>
                </a:cxn>
                <a:cxn ang="0">
                  <a:pos x="545" y="422"/>
                </a:cxn>
                <a:cxn ang="0">
                  <a:pos x="531" y="336"/>
                </a:cxn>
                <a:cxn ang="0">
                  <a:pos x="503" y="255"/>
                </a:cxn>
                <a:cxn ang="0">
                  <a:pos x="456" y="186"/>
                </a:cxn>
                <a:cxn ang="0">
                  <a:pos x="386" y="136"/>
                </a:cxn>
                <a:cxn ang="0">
                  <a:pos x="291" y="117"/>
                </a:cxn>
                <a:cxn ang="0">
                  <a:pos x="263" y="119"/>
                </a:cxn>
                <a:cxn ang="0">
                  <a:pos x="212" y="129"/>
                </a:cxn>
                <a:cxn ang="0">
                  <a:pos x="149" y="158"/>
                </a:cxn>
                <a:cxn ang="0">
                  <a:pos x="86" y="215"/>
                </a:cxn>
                <a:cxn ang="0">
                  <a:pos x="40" y="308"/>
                </a:cxn>
                <a:cxn ang="0">
                  <a:pos x="33" y="315"/>
                </a:cxn>
                <a:cxn ang="0">
                  <a:pos x="19" y="315"/>
                </a:cxn>
                <a:cxn ang="0">
                  <a:pos x="9" y="310"/>
                </a:cxn>
                <a:cxn ang="0">
                  <a:pos x="2" y="303"/>
                </a:cxn>
                <a:cxn ang="0">
                  <a:pos x="5" y="279"/>
                </a:cxn>
                <a:cxn ang="0">
                  <a:pos x="26" y="222"/>
                </a:cxn>
                <a:cxn ang="0">
                  <a:pos x="67" y="148"/>
                </a:cxn>
                <a:cxn ang="0">
                  <a:pos x="130" y="77"/>
                </a:cxn>
                <a:cxn ang="0">
                  <a:pos x="214" y="22"/>
                </a:cxn>
                <a:cxn ang="0">
                  <a:pos x="314" y="0"/>
                </a:cxn>
              </a:cxnLst>
              <a:rect l="0" t="0" r="r" b="b"/>
              <a:pathLst>
                <a:path w="838" h="1069">
                  <a:moveTo>
                    <a:pt x="314" y="0"/>
                  </a:moveTo>
                  <a:lnTo>
                    <a:pt x="358" y="5"/>
                  </a:lnTo>
                  <a:lnTo>
                    <a:pt x="396" y="17"/>
                  </a:lnTo>
                  <a:lnTo>
                    <a:pt x="431" y="38"/>
                  </a:lnTo>
                  <a:lnTo>
                    <a:pt x="461" y="67"/>
                  </a:lnTo>
                  <a:lnTo>
                    <a:pt x="484" y="100"/>
                  </a:lnTo>
                  <a:lnTo>
                    <a:pt x="505" y="136"/>
                  </a:lnTo>
                  <a:lnTo>
                    <a:pt x="524" y="179"/>
                  </a:lnTo>
                  <a:lnTo>
                    <a:pt x="549" y="255"/>
                  </a:lnTo>
                  <a:lnTo>
                    <a:pt x="568" y="324"/>
                  </a:lnTo>
                  <a:lnTo>
                    <a:pt x="579" y="386"/>
                  </a:lnTo>
                  <a:lnTo>
                    <a:pt x="586" y="438"/>
                  </a:lnTo>
                  <a:lnTo>
                    <a:pt x="589" y="479"/>
                  </a:lnTo>
                  <a:lnTo>
                    <a:pt x="589" y="510"/>
                  </a:lnTo>
                  <a:lnTo>
                    <a:pt x="654" y="346"/>
                  </a:lnTo>
                  <a:lnTo>
                    <a:pt x="721" y="186"/>
                  </a:lnTo>
                  <a:lnTo>
                    <a:pt x="798" y="27"/>
                  </a:lnTo>
                  <a:lnTo>
                    <a:pt x="803" y="22"/>
                  </a:lnTo>
                  <a:lnTo>
                    <a:pt x="805" y="19"/>
                  </a:lnTo>
                  <a:lnTo>
                    <a:pt x="810" y="17"/>
                  </a:lnTo>
                  <a:lnTo>
                    <a:pt x="815" y="17"/>
                  </a:lnTo>
                  <a:lnTo>
                    <a:pt x="819" y="17"/>
                  </a:lnTo>
                  <a:lnTo>
                    <a:pt x="822" y="17"/>
                  </a:lnTo>
                  <a:lnTo>
                    <a:pt x="824" y="17"/>
                  </a:lnTo>
                  <a:lnTo>
                    <a:pt x="828" y="19"/>
                  </a:lnTo>
                  <a:lnTo>
                    <a:pt x="831" y="19"/>
                  </a:lnTo>
                  <a:lnTo>
                    <a:pt x="835" y="22"/>
                  </a:lnTo>
                  <a:lnTo>
                    <a:pt x="838" y="27"/>
                  </a:lnTo>
                  <a:lnTo>
                    <a:pt x="838" y="34"/>
                  </a:lnTo>
                  <a:lnTo>
                    <a:pt x="835" y="43"/>
                  </a:lnTo>
                  <a:lnTo>
                    <a:pt x="826" y="60"/>
                  </a:lnTo>
                  <a:lnTo>
                    <a:pt x="817" y="79"/>
                  </a:lnTo>
                  <a:lnTo>
                    <a:pt x="808" y="96"/>
                  </a:lnTo>
                  <a:lnTo>
                    <a:pt x="780" y="158"/>
                  </a:lnTo>
                  <a:lnTo>
                    <a:pt x="745" y="229"/>
                  </a:lnTo>
                  <a:lnTo>
                    <a:pt x="712" y="308"/>
                  </a:lnTo>
                  <a:lnTo>
                    <a:pt x="677" y="391"/>
                  </a:lnTo>
                  <a:lnTo>
                    <a:pt x="645" y="474"/>
                  </a:lnTo>
                  <a:lnTo>
                    <a:pt x="614" y="553"/>
                  </a:lnTo>
                  <a:lnTo>
                    <a:pt x="591" y="627"/>
                  </a:lnTo>
                  <a:lnTo>
                    <a:pt x="579" y="691"/>
                  </a:lnTo>
                  <a:lnTo>
                    <a:pt x="572" y="727"/>
                  </a:lnTo>
                  <a:lnTo>
                    <a:pt x="566" y="772"/>
                  </a:lnTo>
                  <a:lnTo>
                    <a:pt x="554" y="827"/>
                  </a:lnTo>
                  <a:lnTo>
                    <a:pt x="538" y="893"/>
                  </a:lnTo>
                  <a:lnTo>
                    <a:pt x="519" y="972"/>
                  </a:lnTo>
                  <a:lnTo>
                    <a:pt x="505" y="1012"/>
                  </a:lnTo>
                  <a:lnTo>
                    <a:pt x="493" y="1043"/>
                  </a:lnTo>
                  <a:lnTo>
                    <a:pt x="482" y="1062"/>
                  </a:lnTo>
                  <a:lnTo>
                    <a:pt x="468" y="1069"/>
                  </a:lnTo>
                  <a:lnTo>
                    <a:pt x="461" y="1067"/>
                  </a:lnTo>
                  <a:lnTo>
                    <a:pt x="456" y="1062"/>
                  </a:lnTo>
                  <a:lnTo>
                    <a:pt x="451" y="1058"/>
                  </a:lnTo>
                  <a:lnTo>
                    <a:pt x="449" y="1048"/>
                  </a:lnTo>
                  <a:lnTo>
                    <a:pt x="449" y="1038"/>
                  </a:lnTo>
                  <a:lnTo>
                    <a:pt x="451" y="1017"/>
                  </a:lnTo>
                  <a:lnTo>
                    <a:pt x="456" y="984"/>
                  </a:lnTo>
                  <a:lnTo>
                    <a:pt x="465" y="941"/>
                  </a:lnTo>
                  <a:lnTo>
                    <a:pt x="477" y="893"/>
                  </a:lnTo>
                  <a:lnTo>
                    <a:pt x="489" y="841"/>
                  </a:lnTo>
                  <a:lnTo>
                    <a:pt x="503" y="788"/>
                  </a:lnTo>
                  <a:lnTo>
                    <a:pt x="517" y="736"/>
                  </a:lnTo>
                  <a:lnTo>
                    <a:pt x="531" y="691"/>
                  </a:lnTo>
                  <a:lnTo>
                    <a:pt x="535" y="674"/>
                  </a:lnTo>
                  <a:lnTo>
                    <a:pt x="540" y="655"/>
                  </a:lnTo>
                  <a:lnTo>
                    <a:pt x="545" y="634"/>
                  </a:lnTo>
                  <a:lnTo>
                    <a:pt x="549" y="608"/>
                  </a:lnTo>
                  <a:lnTo>
                    <a:pt x="549" y="574"/>
                  </a:lnTo>
                  <a:lnTo>
                    <a:pt x="552" y="529"/>
                  </a:lnTo>
                  <a:lnTo>
                    <a:pt x="552" y="496"/>
                  </a:lnTo>
                  <a:lnTo>
                    <a:pt x="549" y="460"/>
                  </a:lnTo>
                  <a:lnTo>
                    <a:pt x="545" y="422"/>
                  </a:lnTo>
                  <a:lnTo>
                    <a:pt x="540" y="379"/>
                  </a:lnTo>
                  <a:lnTo>
                    <a:pt x="531" y="336"/>
                  </a:lnTo>
                  <a:lnTo>
                    <a:pt x="519" y="296"/>
                  </a:lnTo>
                  <a:lnTo>
                    <a:pt x="503" y="255"/>
                  </a:lnTo>
                  <a:lnTo>
                    <a:pt x="482" y="217"/>
                  </a:lnTo>
                  <a:lnTo>
                    <a:pt x="456" y="186"/>
                  </a:lnTo>
                  <a:lnTo>
                    <a:pt x="424" y="158"/>
                  </a:lnTo>
                  <a:lnTo>
                    <a:pt x="386" y="136"/>
                  </a:lnTo>
                  <a:lnTo>
                    <a:pt x="342" y="122"/>
                  </a:lnTo>
                  <a:lnTo>
                    <a:pt x="291" y="117"/>
                  </a:lnTo>
                  <a:lnTo>
                    <a:pt x="282" y="117"/>
                  </a:lnTo>
                  <a:lnTo>
                    <a:pt x="263" y="119"/>
                  </a:lnTo>
                  <a:lnTo>
                    <a:pt x="240" y="122"/>
                  </a:lnTo>
                  <a:lnTo>
                    <a:pt x="212" y="129"/>
                  </a:lnTo>
                  <a:lnTo>
                    <a:pt x="182" y="141"/>
                  </a:lnTo>
                  <a:lnTo>
                    <a:pt x="149" y="158"/>
                  </a:lnTo>
                  <a:lnTo>
                    <a:pt x="116" y="181"/>
                  </a:lnTo>
                  <a:lnTo>
                    <a:pt x="86" y="215"/>
                  </a:lnTo>
                  <a:lnTo>
                    <a:pt x="60" y="255"/>
                  </a:lnTo>
                  <a:lnTo>
                    <a:pt x="40" y="308"/>
                  </a:lnTo>
                  <a:lnTo>
                    <a:pt x="40" y="308"/>
                  </a:lnTo>
                  <a:lnTo>
                    <a:pt x="33" y="315"/>
                  </a:lnTo>
                  <a:lnTo>
                    <a:pt x="26" y="315"/>
                  </a:lnTo>
                  <a:lnTo>
                    <a:pt x="19" y="315"/>
                  </a:lnTo>
                  <a:lnTo>
                    <a:pt x="14" y="312"/>
                  </a:lnTo>
                  <a:lnTo>
                    <a:pt x="9" y="310"/>
                  </a:lnTo>
                  <a:lnTo>
                    <a:pt x="5" y="308"/>
                  </a:lnTo>
                  <a:lnTo>
                    <a:pt x="2" y="303"/>
                  </a:lnTo>
                  <a:lnTo>
                    <a:pt x="0" y="296"/>
                  </a:lnTo>
                  <a:lnTo>
                    <a:pt x="5" y="279"/>
                  </a:lnTo>
                  <a:lnTo>
                    <a:pt x="12" y="253"/>
                  </a:lnTo>
                  <a:lnTo>
                    <a:pt x="26" y="222"/>
                  </a:lnTo>
                  <a:lnTo>
                    <a:pt x="44" y="186"/>
                  </a:lnTo>
                  <a:lnTo>
                    <a:pt x="67" y="148"/>
                  </a:lnTo>
                  <a:lnTo>
                    <a:pt x="98" y="112"/>
                  </a:lnTo>
                  <a:lnTo>
                    <a:pt x="130" y="77"/>
                  </a:lnTo>
                  <a:lnTo>
                    <a:pt x="170" y="46"/>
                  </a:lnTo>
                  <a:lnTo>
                    <a:pt x="214" y="22"/>
                  </a:lnTo>
                  <a:lnTo>
                    <a:pt x="261" y="5"/>
                  </a:lnTo>
                  <a:lnTo>
                    <a:pt x="31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3"/>
            <p:cNvSpPr>
              <a:spLocks/>
            </p:cNvSpPr>
            <p:nvPr/>
          </p:nvSpPr>
          <p:spPr bwMode="auto">
            <a:xfrm>
              <a:off x="9483" y="1700"/>
              <a:ext cx="500" cy="765"/>
            </a:xfrm>
            <a:custGeom>
              <a:avLst/>
              <a:gdLst/>
              <a:ahLst/>
              <a:cxnLst>
                <a:cxn ang="0">
                  <a:pos x="289" y="5"/>
                </a:cxn>
                <a:cxn ang="0">
                  <a:pos x="384" y="36"/>
                </a:cxn>
                <a:cxn ang="0">
                  <a:pos x="456" y="93"/>
                </a:cxn>
                <a:cxn ang="0">
                  <a:pos x="496" y="177"/>
                </a:cxn>
                <a:cxn ang="0">
                  <a:pos x="496" y="270"/>
                </a:cxn>
                <a:cxn ang="0">
                  <a:pos x="463" y="348"/>
                </a:cxn>
                <a:cxn ang="0">
                  <a:pos x="407" y="415"/>
                </a:cxn>
                <a:cxn ang="0">
                  <a:pos x="338" y="474"/>
                </a:cxn>
                <a:cxn ang="0">
                  <a:pos x="284" y="517"/>
                </a:cxn>
                <a:cxn ang="0">
                  <a:pos x="230" y="565"/>
                </a:cxn>
                <a:cxn ang="0">
                  <a:pos x="161" y="627"/>
                </a:cxn>
                <a:cxn ang="0">
                  <a:pos x="321" y="667"/>
                </a:cxn>
                <a:cxn ang="0">
                  <a:pos x="354" y="667"/>
                </a:cxn>
                <a:cxn ang="0">
                  <a:pos x="403" y="667"/>
                </a:cxn>
                <a:cxn ang="0">
                  <a:pos x="433" y="660"/>
                </a:cxn>
                <a:cxn ang="0">
                  <a:pos x="447" y="627"/>
                </a:cxn>
                <a:cxn ang="0">
                  <a:pos x="459" y="577"/>
                </a:cxn>
                <a:cxn ang="0">
                  <a:pos x="500" y="555"/>
                </a:cxn>
                <a:cxn ang="0">
                  <a:pos x="466" y="765"/>
                </a:cxn>
                <a:cxn ang="0">
                  <a:pos x="2" y="746"/>
                </a:cxn>
                <a:cxn ang="0">
                  <a:pos x="7" y="727"/>
                </a:cxn>
                <a:cxn ang="0">
                  <a:pos x="284" y="446"/>
                </a:cxn>
                <a:cxn ang="0">
                  <a:pos x="328" y="393"/>
                </a:cxn>
                <a:cxn ang="0">
                  <a:pos x="372" y="317"/>
                </a:cxn>
                <a:cxn ang="0">
                  <a:pos x="391" y="227"/>
                </a:cxn>
                <a:cxn ang="0">
                  <a:pos x="377" y="148"/>
                </a:cxn>
                <a:cxn ang="0">
                  <a:pos x="333" y="86"/>
                </a:cxn>
                <a:cxn ang="0">
                  <a:pos x="263" y="48"/>
                </a:cxn>
                <a:cxn ang="0">
                  <a:pos x="191" y="43"/>
                </a:cxn>
                <a:cxn ang="0">
                  <a:pos x="130" y="65"/>
                </a:cxn>
                <a:cxn ang="0">
                  <a:pos x="77" y="112"/>
                </a:cxn>
                <a:cxn ang="0">
                  <a:pos x="82" y="153"/>
                </a:cxn>
                <a:cxn ang="0">
                  <a:pos x="109" y="172"/>
                </a:cxn>
                <a:cxn ang="0">
                  <a:pos x="121" y="198"/>
                </a:cxn>
                <a:cxn ang="0">
                  <a:pos x="116" y="234"/>
                </a:cxn>
                <a:cxn ang="0">
                  <a:pos x="93" y="262"/>
                </a:cxn>
                <a:cxn ang="0">
                  <a:pos x="61" y="272"/>
                </a:cxn>
                <a:cxn ang="0">
                  <a:pos x="42" y="270"/>
                </a:cxn>
                <a:cxn ang="0">
                  <a:pos x="14" y="250"/>
                </a:cxn>
                <a:cxn ang="0">
                  <a:pos x="0" y="208"/>
                </a:cxn>
                <a:cxn ang="0">
                  <a:pos x="23" y="120"/>
                </a:cxn>
                <a:cxn ang="0">
                  <a:pos x="84" y="48"/>
                </a:cxn>
                <a:cxn ang="0">
                  <a:pos x="179" y="8"/>
                </a:cxn>
              </a:cxnLst>
              <a:rect l="0" t="0" r="r" b="b"/>
              <a:pathLst>
                <a:path w="500" h="765">
                  <a:moveTo>
                    <a:pt x="235" y="0"/>
                  </a:moveTo>
                  <a:lnTo>
                    <a:pt x="289" y="5"/>
                  </a:lnTo>
                  <a:lnTo>
                    <a:pt x="340" y="17"/>
                  </a:lnTo>
                  <a:lnTo>
                    <a:pt x="384" y="36"/>
                  </a:lnTo>
                  <a:lnTo>
                    <a:pt x="424" y="62"/>
                  </a:lnTo>
                  <a:lnTo>
                    <a:pt x="456" y="93"/>
                  </a:lnTo>
                  <a:lnTo>
                    <a:pt x="479" y="131"/>
                  </a:lnTo>
                  <a:lnTo>
                    <a:pt x="496" y="177"/>
                  </a:lnTo>
                  <a:lnTo>
                    <a:pt x="500" y="227"/>
                  </a:lnTo>
                  <a:lnTo>
                    <a:pt x="496" y="270"/>
                  </a:lnTo>
                  <a:lnTo>
                    <a:pt x="484" y="312"/>
                  </a:lnTo>
                  <a:lnTo>
                    <a:pt x="463" y="348"/>
                  </a:lnTo>
                  <a:lnTo>
                    <a:pt x="438" y="384"/>
                  </a:lnTo>
                  <a:lnTo>
                    <a:pt x="407" y="415"/>
                  </a:lnTo>
                  <a:lnTo>
                    <a:pt x="375" y="446"/>
                  </a:lnTo>
                  <a:lnTo>
                    <a:pt x="338" y="474"/>
                  </a:lnTo>
                  <a:lnTo>
                    <a:pt x="312" y="496"/>
                  </a:lnTo>
                  <a:lnTo>
                    <a:pt x="284" y="517"/>
                  </a:lnTo>
                  <a:lnTo>
                    <a:pt x="258" y="539"/>
                  </a:lnTo>
                  <a:lnTo>
                    <a:pt x="230" y="565"/>
                  </a:lnTo>
                  <a:lnTo>
                    <a:pt x="198" y="593"/>
                  </a:lnTo>
                  <a:lnTo>
                    <a:pt x="161" y="627"/>
                  </a:lnTo>
                  <a:lnTo>
                    <a:pt x="114" y="667"/>
                  </a:lnTo>
                  <a:lnTo>
                    <a:pt x="321" y="667"/>
                  </a:lnTo>
                  <a:lnTo>
                    <a:pt x="333" y="667"/>
                  </a:lnTo>
                  <a:lnTo>
                    <a:pt x="354" y="667"/>
                  </a:lnTo>
                  <a:lnTo>
                    <a:pt x="379" y="667"/>
                  </a:lnTo>
                  <a:lnTo>
                    <a:pt x="403" y="667"/>
                  </a:lnTo>
                  <a:lnTo>
                    <a:pt x="424" y="665"/>
                  </a:lnTo>
                  <a:lnTo>
                    <a:pt x="433" y="660"/>
                  </a:lnTo>
                  <a:lnTo>
                    <a:pt x="440" y="648"/>
                  </a:lnTo>
                  <a:lnTo>
                    <a:pt x="447" y="627"/>
                  </a:lnTo>
                  <a:lnTo>
                    <a:pt x="454" y="600"/>
                  </a:lnTo>
                  <a:lnTo>
                    <a:pt x="459" y="577"/>
                  </a:lnTo>
                  <a:lnTo>
                    <a:pt x="461" y="555"/>
                  </a:lnTo>
                  <a:lnTo>
                    <a:pt x="500" y="555"/>
                  </a:lnTo>
                  <a:lnTo>
                    <a:pt x="500" y="555"/>
                  </a:lnTo>
                  <a:lnTo>
                    <a:pt x="466" y="765"/>
                  </a:lnTo>
                  <a:lnTo>
                    <a:pt x="0" y="765"/>
                  </a:lnTo>
                  <a:lnTo>
                    <a:pt x="2" y="746"/>
                  </a:lnTo>
                  <a:lnTo>
                    <a:pt x="2" y="734"/>
                  </a:lnTo>
                  <a:lnTo>
                    <a:pt x="7" y="727"/>
                  </a:lnTo>
                  <a:lnTo>
                    <a:pt x="14" y="720"/>
                  </a:lnTo>
                  <a:lnTo>
                    <a:pt x="284" y="446"/>
                  </a:lnTo>
                  <a:lnTo>
                    <a:pt x="305" y="422"/>
                  </a:lnTo>
                  <a:lnTo>
                    <a:pt x="328" y="393"/>
                  </a:lnTo>
                  <a:lnTo>
                    <a:pt x="351" y="358"/>
                  </a:lnTo>
                  <a:lnTo>
                    <a:pt x="372" y="317"/>
                  </a:lnTo>
                  <a:lnTo>
                    <a:pt x="386" y="274"/>
                  </a:lnTo>
                  <a:lnTo>
                    <a:pt x="391" y="227"/>
                  </a:lnTo>
                  <a:lnTo>
                    <a:pt x="386" y="186"/>
                  </a:lnTo>
                  <a:lnTo>
                    <a:pt x="377" y="148"/>
                  </a:lnTo>
                  <a:lnTo>
                    <a:pt x="358" y="115"/>
                  </a:lnTo>
                  <a:lnTo>
                    <a:pt x="333" y="86"/>
                  </a:lnTo>
                  <a:lnTo>
                    <a:pt x="303" y="62"/>
                  </a:lnTo>
                  <a:lnTo>
                    <a:pt x="263" y="48"/>
                  </a:lnTo>
                  <a:lnTo>
                    <a:pt x="219" y="41"/>
                  </a:lnTo>
                  <a:lnTo>
                    <a:pt x="191" y="43"/>
                  </a:lnTo>
                  <a:lnTo>
                    <a:pt x="161" y="50"/>
                  </a:lnTo>
                  <a:lnTo>
                    <a:pt x="130" y="65"/>
                  </a:lnTo>
                  <a:lnTo>
                    <a:pt x="102" y="84"/>
                  </a:lnTo>
                  <a:lnTo>
                    <a:pt x="77" y="112"/>
                  </a:lnTo>
                  <a:lnTo>
                    <a:pt x="56" y="148"/>
                  </a:lnTo>
                  <a:lnTo>
                    <a:pt x="82" y="153"/>
                  </a:lnTo>
                  <a:lnTo>
                    <a:pt x="98" y="160"/>
                  </a:lnTo>
                  <a:lnTo>
                    <a:pt x="109" y="172"/>
                  </a:lnTo>
                  <a:lnTo>
                    <a:pt x="116" y="186"/>
                  </a:lnTo>
                  <a:lnTo>
                    <a:pt x="121" y="198"/>
                  </a:lnTo>
                  <a:lnTo>
                    <a:pt x="121" y="210"/>
                  </a:lnTo>
                  <a:lnTo>
                    <a:pt x="116" y="234"/>
                  </a:lnTo>
                  <a:lnTo>
                    <a:pt x="107" y="250"/>
                  </a:lnTo>
                  <a:lnTo>
                    <a:pt x="93" y="262"/>
                  </a:lnTo>
                  <a:lnTo>
                    <a:pt x="77" y="270"/>
                  </a:lnTo>
                  <a:lnTo>
                    <a:pt x="61" y="272"/>
                  </a:lnTo>
                  <a:lnTo>
                    <a:pt x="54" y="272"/>
                  </a:lnTo>
                  <a:lnTo>
                    <a:pt x="42" y="270"/>
                  </a:lnTo>
                  <a:lnTo>
                    <a:pt x="28" y="262"/>
                  </a:lnTo>
                  <a:lnTo>
                    <a:pt x="14" y="250"/>
                  </a:lnTo>
                  <a:lnTo>
                    <a:pt x="5" y="234"/>
                  </a:lnTo>
                  <a:lnTo>
                    <a:pt x="0" y="208"/>
                  </a:lnTo>
                  <a:lnTo>
                    <a:pt x="7" y="162"/>
                  </a:lnTo>
                  <a:lnTo>
                    <a:pt x="23" y="120"/>
                  </a:lnTo>
                  <a:lnTo>
                    <a:pt x="49" y="81"/>
                  </a:lnTo>
                  <a:lnTo>
                    <a:pt x="84" y="48"/>
                  </a:lnTo>
                  <a:lnTo>
                    <a:pt x="128" y="22"/>
                  </a:lnTo>
                  <a:lnTo>
                    <a:pt x="179" y="8"/>
                  </a:lnTo>
                  <a:lnTo>
                    <a:pt x="235"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4"/>
            <p:cNvSpPr>
              <a:spLocks/>
            </p:cNvSpPr>
            <p:nvPr/>
          </p:nvSpPr>
          <p:spPr bwMode="auto">
            <a:xfrm>
              <a:off x="10214" y="1010"/>
              <a:ext cx="370" cy="1626"/>
            </a:xfrm>
            <a:custGeom>
              <a:avLst/>
              <a:gdLst/>
              <a:ahLst/>
              <a:cxnLst>
                <a:cxn ang="0">
                  <a:pos x="28" y="5"/>
                </a:cxn>
                <a:cxn ang="0">
                  <a:pos x="67" y="36"/>
                </a:cxn>
                <a:cxn ang="0">
                  <a:pos x="128" y="98"/>
                </a:cxn>
                <a:cxn ang="0">
                  <a:pos x="198" y="188"/>
                </a:cxn>
                <a:cxn ang="0">
                  <a:pos x="265" y="307"/>
                </a:cxn>
                <a:cxn ang="0">
                  <a:pos x="333" y="493"/>
                </a:cxn>
                <a:cxn ang="0">
                  <a:pos x="363" y="667"/>
                </a:cxn>
                <a:cxn ang="0">
                  <a:pos x="370" y="814"/>
                </a:cxn>
                <a:cxn ang="0">
                  <a:pos x="368" y="900"/>
                </a:cxn>
                <a:cxn ang="0">
                  <a:pos x="340" y="1098"/>
                </a:cxn>
                <a:cxn ang="0">
                  <a:pos x="270" y="1310"/>
                </a:cxn>
                <a:cxn ang="0">
                  <a:pos x="202" y="1433"/>
                </a:cxn>
                <a:cxn ang="0">
                  <a:pos x="130" y="1526"/>
                </a:cxn>
                <a:cxn ang="0">
                  <a:pos x="70" y="1590"/>
                </a:cxn>
                <a:cxn ang="0">
                  <a:pos x="28" y="1624"/>
                </a:cxn>
                <a:cxn ang="0">
                  <a:pos x="11" y="1626"/>
                </a:cxn>
                <a:cxn ang="0">
                  <a:pos x="2" y="1617"/>
                </a:cxn>
                <a:cxn ang="0">
                  <a:pos x="0" y="1610"/>
                </a:cxn>
                <a:cxn ang="0">
                  <a:pos x="2" y="1605"/>
                </a:cxn>
                <a:cxn ang="0">
                  <a:pos x="9" y="1595"/>
                </a:cxn>
                <a:cxn ang="0">
                  <a:pos x="23" y="1583"/>
                </a:cxn>
                <a:cxn ang="0">
                  <a:pos x="135" y="1436"/>
                </a:cxn>
                <a:cxn ang="0">
                  <a:pos x="212" y="1269"/>
                </a:cxn>
                <a:cxn ang="0">
                  <a:pos x="256" y="1090"/>
                </a:cxn>
                <a:cxn ang="0">
                  <a:pos x="277" y="907"/>
                </a:cxn>
                <a:cxn ang="0">
                  <a:pos x="274" y="690"/>
                </a:cxn>
                <a:cxn ang="0">
                  <a:pos x="242" y="467"/>
                </a:cxn>
                <a:cxn ang="0">
                  <a:pos x="179" y="276"/>
                </a:cxn>
                <a:cxn ang="0">
                  <a:pos x="86" y="119"/>
                </a:cxn>
                <a:cxn ang="0">
                  <a:pos x="21" y="45"/>
                </a:cxn>
                <a:cxn ang="0">
                  <a:pos x="9" y="33"/>
                </a:cxn>
                <a:cxn ang="0">
                  <a:pos x="4" y="24"/>
                </a:cxn>
                <a:cxn ang="0">
                  <a:pos x="2" y="21"/>
                </a:cxn>
                <a:cxn ang="0">
                  <a:pos x="0" y="19"/>
                </a:cxn>
                <a:cxn ang="0">
                  <a:pos x="7" y="5"/>
                </a:cxn>
                <a:cxn ang="0">
                  <a:pos x="18" y="0"/>
                </a:cxn>
              </a:cxnLst>
              <a:rect l="0" t="0" r="r" b="b"/>
              <a:pathLst>
                <a:path w="370" h="1626">
                  <a:moveTo>
                    <a:pt x="18" y="0"/>
                  </a:moveTo>
                  <a:lnTo>
                    <a:pt x="28" y="5"/>
                  </a:lnTo>
                  <a:lnTo>
                    <a:pt x="44" y="17"/>
                  </a:lnTo>
                  <a:lnTo>
                    <a:pt x="67" y="36"/>
                  </a:lnTo>
                  <a:lnTo>
                    <a:pt x="95" y="62"/>
                  </a:lnTo>
                  <a:lnTo>
                    <a:pt x="128" y="98"/>
                  </a:lnTo>
                  <a:lnTo>
                    <a:pt x="163" y="138"/>
                  </a:lnTo>
                  <a:lnTo>
                    <a:pt x="198" y="188"/>
                  </a:lnTo>
                  <a:lnTo>
                    <a:pt x="233" y="245"/>
                  </a:lnTo>
                  <a:lnTo>
                    <a:pt x="265" y="307"/>
                  </a:lnTo>
                  <a:lnTo>
                    <a:pt x="305" y="400"/>
                  </a:lnTo>
                  <a:lnTo>
                    <a:pt x="333" y="493"/>
                  </a:lnTo>
                  <a:lnTo>
                    <a:pt x="351" y="581"/>
                  </a:lnTo>
                  <a:lnTo>
                    <a:pt x="363" y="667"/>
                  </a:lnTo>
                  <a:lnTo>
                    <a:pt x="370" y="745"/>
                  </a:lnTo>
                  <a:lnTo>
                    <a:pt x="370" y="814"/>
                  </a:lnTo>
                  <a:lnTo>
                    <a:pt x="370" y="814"/>
                  </a:lnTo>
                  <a:lnTo>
                    <a:pt x="368" y="900"/>
                  </a:lnTo>
                  <a:lnTo>
                    <a:pt x="358" y="995"/>
                  </a:lnTo>
                  <a:lnTo>
                    <a:pt x="340" y="1098"/>
                  </a:lnTo>
                  <a:lnTo>
                    <a:pt x="312" y="1202"/>
                  </a:lnTo>
                  <a:lnTo>
                    <a:pt x="270" y="1310"/>
                  </a:lnTo>
                  <a:lnTo>
                    <a:pt x="237" y="1376"/>
                  </a:lnTo>
                  <a:lnTo>
                    <a:pt x="202" y="1433"/>
                  </a:lnTo>
                  <a:lnTo>
                    <a:pt x="167" y="1483"/>
                  </a:lnTo>
                  <a:lnTo>
                    <a:pt x="130" y="1526"/>
                  </a:lnTo>
                  <a:lnTo>
                    <a:pt x="98" y="1562"/>
                  </a:lnTo>
                  <a:lnTo>
                    <a:pt x="70" y="1590"/>
                  </a:lnTo>
                  <a:lnTo>
                    <a:pt x="46" y="1610"/>
                  </a:lnTo>
                  <a:lnTo>
                    <a:pt x="28" y="1624"/>
                  </a:lnTo>
                  <a:lnTo>
                    <a:pt x="18" y="1626"/>
                  </a:lnTo>
                  <a:lnTo>
                    <a:pt x="11" y="1626"/>
                  </a:lnTo>
                  <a:lnTo>
                    <a:pt x="7" y="1621"/>
                  </a:lnTo>
                  <a:lnTo>
                    <a:pt x="2" y="1617"/>
                  </a:lnTo>
                  <a:lnTo>
                    <a:pt x="0" y="1612"/>
                  </a:lnTo>
                  <a:lnTo>
                    <a:pt x="0" y="1610"/>
                  </a:lnTo>
                  <a:lnTo>
                    <a:pt x="2" y="1607"/>
                  </a:lnTo>
                  <a:lnTo>
                    <a:pt x="2" y="1605"/>
                  </a:lnTo>
                  <a:lnTo>
                    <a:pt x="4" y="1600"/>
                  </a:lnTo>
                  <a:lnTo>
                    <a:pt x="9" y="1595"/>
                  </a:lnTo>
                  <a:lnTo>
                    <a:pt x="14" y="1590"/>
                  </a:lnTo>
                  <a:lnTo>
                    <a:pt x="23" y="1583"/>
                  </a:lnTo>
                  <a:lnTo>
                    <a:pt x="84" y="1512"/>
                  </a:lnTo>
                  <a:lnTo>
                    <a:pt x="135" y="1436"/>
                  </a:lnTo>
                  <a:lnTo>
                    <a:pt x="177" y="1355"/>
                  </a:lnTo>
                  <a:lnTo>
                    <a:pt x="212" y="1269"/>
                  </a:lnTo>
                  <a:lnTo>
                    <a:pt x="237" y="1181"/>
                  </a:lnTo>
                  <a:lnTo>
                    <a:pt x="256" y="1090"/>
                  </a:lnTo>
                  <a:lnTo>
                    <a:pt x="270" y="1000"/>
                  </a:lnTo>
                  <a:lnTo>
                    <a:pt x="277" y="907"/>
                  </a:lnTo>
                  <a:lnTo>
                    <a:pt x="279" y="814"/>
                  </a:lnTo>
                  <a:lnTo>
                    <a:pt x="274" y="690"/>
                  </a:lnTo>
                  <a:lnTo>
                    <a:pt x="263" y="574"/>
                  </a:lnTo>
                  <a:lnTo>
                    <a:pt x="242" y="467"/>
                  </a:lnTo>
                  <a:lnTo>
                    <a:pt x="214" y="367"/>
                  </a:lnTo>
                  <a:lnTo>
                    <a:pt x="179" y="276"/>
                  </a:lnTo>
                  <a:lnTo>
                    <a:pt x="135" y="193"/>
                  </a:lnTo>
                  <a:lnTo>
                    <a:pt x="86" y="119"/>
                  </a:lnTo>
                  <a:lnTo>
                    <a:pt x="30" y="55"/>
                  </a:lnTo>
                  <a:lnTo>
                    <a:pt x="21" y="45"/>
                  </a:lnTo>
                  <a:lnTo>
                    <a:pt x="14" y="38"/>
                  </a:lnTo>
                  <a:lnTo>
                    <a:pt x="9" y="33"/>
                  </a:lnTo>
                  <a:lnTo>
                    <a:pt x="7" y="29"/>
                  </a:lnTo>
                  <a:lnTo>
                    <a:pt x="4" y="24"/>
                  </a:lnTo>
                  <a:lnTo>
                    <a:pt x="2" y="21"/>
                  </a:lnTo>
                  <a:lnTo>
                    <a:pt x="2" y="21"/>
                  </a:lnTo>
                  <a:lnTo>
                    <a:pt x="0" y="19"/>
                  </a:lnTo>
                  <a:lnTo>
                    <a:pt x="0" y="19"/>
                  </a:lnTo>
                  <a:lnTo>
                    <a:pt x="2" y="12"/>
                  </a:lnTo>
                  <a:lnTo>
                    <a:pt x="7" y="5"/>
                  </a:lnTo>
                  <a:lnTo>
                    <a:pt x="11" y="2"/>
                  </a:lnTo>
                  <a:lnTo>
                    <a:pt x="1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7" name="Oval 36"/>
          <p:cNvSpPr/>
          <p:nvPr/>
        </p:nvSpPr>
        <p:spPr>
          <a:xfrm>
            <a:off x="2438400" y="2057400"/>
            <a:ext cx="3733800" cy="457200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46"/>
          <p:cNvGrpSpPr/>
          <p:nvPr/>
        </p:nvGrpSpPr>
        <p:grpSpPr>
          <a:xfrm>
            <a:off x="5867400" y="4572000"/>
            <a:ext cx="533400" cy="304800"/>
            <a:chOff x="6324600" y="4876800"/>
            <a:chExt cx="914400" cy="609600"/>
          </a:xfrm>
        </p:grpSpPr>
        <p:cxnSp>
          <p:nvCxnSpPr>
            <p:cNvPr id="39" name="Straight Connector 38"/>
            <p:cNvCxnSpPr/>
            <p:nvPr/>
          </p:nvCxnSpPr>
          <p:spPr>
            <a:xfrm>
              <a:off x="6781800" y="4876800"/>
              <a:ext cx="457200" cy="6096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6324600" y="4876800"/>
              <a:ext cx="457200" cy="6096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47"/>
          <p:cNvGrpSpPr/>
          <p:nvPr/>
        </p:nvGrpSpPr>
        <p:grpSpPr>
          <a:xfrm>
            <a:off x="2133600" y="4267200"/>
            <a:ext cx="533400" cy="304800"/>
            <a:chOff x="6324600" y="4876800"/>
            <a:chExt cx="914400" cy="609600"/>
          </a:xfrm>
        </p:grpSpPr>
        <p:cxnSp>
          <p:nvCxnSpPr>
            <p:cNvPr id="49" name="Straight Connector 48"/>
            <p:cNvCxnSpPr/>
            <p:nvPr/>
          </p:nvCxnSpPr>
          <p:spPr>
            <a:xfrm>
              <a:off x="6781800" y="4876800"/>
              <a:ext cx="457200" cy="6096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6324600" y="4876800"/>
              <a:ext cx="457200" cy="6096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2" name="Straight Connector 51"/>
          <p:cNvCxnSpPr/>
          <p:nvPr/>
        </p:nvCxnSpPr>
        <p:spPr>
          <a:xfrm flipV="1">
            <a:off x="1514245" y="1724271"/>
            <a:ext cx="5562600" cy="4800600"/>
          </a:xfrm>
          <a:prstGeom prst="line">
            <a:avLst/>
          </a:prstGeom>
          <a:ln w="571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599814" y="1872418"/>
            <a:ext cx="5715000" cy="4724400"/>
          </a:xfrm>
          <a:prstGeom prst="line">
            <a:avLst/>
          </a:prstGeom>
          <a:ln w="571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990600" y="4114800"/>
            <a:ext cx="6858000" cy="76200"/>
          </a:xfrm>
          <a:prstGeom prst="line">
            <a:avLst/>
          </a:prstGeom>
          <a:ln w="57150">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nvGrpSpPr>
          <p:cNvPr id="10" name="Group 63"/>
          <p:cNvGrpSpPr>
            <a:grpSpLocks noChangeAspect="1"/>
          </p:cNvGrpSpPr>
          <p:nvPr>
            <p:custDataLst>
              <p:tags r:id="rId4"/>
            </p:custDataLst>
          </p:nvPr>
        </p:nvGrpSpPr>
        <p:grpSpPr bwMode="auto">
          <a:xfrm>
            <a:off x="6781800" y="2286000"/>
            <a:ext cx="651464" cy="405412"/>
            <a:chOff x="3637" y="1600"/>
            <a:chExt cx="2555" cy="1590"/>
          </a:xfrm>
        </p:grpSpPr>
        <p:sp>
          <p:nvSpPr>
            <p:cNvPr id="1089" name="Freeform 65"/>
            <p:cNvSpPr>
              <a:spLocks/>
            </p:cNvSpPr>
            <p:nvPr/>
          </p:nvSpPr>
          <p:spPr bwMode="auto">
            <a:xfrm>
              <a:off x="3637" y="1600"/>
              <a:ext cx="1604" cy="1145"/>
            </a:xfrm>
            <a:custGeom>
              <a:avLst/>
              <a:gdLst/>
              <a:ahLst/>
              <a:cxnLst>
                <a:cxn ang="0">
                  <a:pos x="396" y="10"/>
                </a:cxn>
                <a:cxn ang="0">
                  <a:pos x="801" y="0"/>
                </a:cxn>
                <a:cxn ang="0">
                  <a:pos x="840" y="21"/>
                </a:cxn>
                <a:cxn ang="0">
                  <a:pos x="825" y="85"/>
                </a:cxn>
                <a:cxn ang="0">
                  <a:pos x="771" y="96"/>
                </a:cxn>
                <a:cxn ang="0">
                  <a:pos x="600" y="122"/>
                </a:cxn>
                <a:cxn ang="0">
                  <a:pos x="537" y="169"/>
                </a:cxn>
                <a:cxn ang="0">
                  <a:pos x="528" y="215"/>
                </a:cxn>
                <a:cxn ang="0">
                  <a:pos x="1444" y="157"/>
                </a:cxn>
                <a:cxn ang="0">
                  <a:pos x="1393" y="107"/>
                </a:cxn>
                <a:cxn ang="0">
                  <a:pos x="1256" y="96"/>
                </a:cxn>
                <a:cxn ang="0">
                  <a:pos x="1199" y="76"/>
                </a:cxn>
                <a:cxn ang="0">
                  <a:pos x="1216" y="10"/>
                </a:cxn>
                <a:cxn ang="0">
                  <a:pos x="1258" y="0"/>
                </a:cxn>
                <a:cxn ang="0">
                  <a:pos x="1430" y="5"/>
                </a:cxn>
                <a:cxn ang="0">
                  <a:pos x="1598" y="10"/>
                </a:cxn>
                <a:cxn ang="0">
                  <a:pos x="2001" y="0"/>
                </a:cxn>
                <a:cxn ang="0">
                  <a:pos x="2038" y="21"/>
                </a:cxn>
                <a:cxn ang="0">
                  <a:pos x="2024" y="85"/>
                </a:cxn>
                <a:cxn ang="0">
                  <a:pos x="1954" y="96"/>
                </a:cxn>
                <a:cxn ang="0">
                  <a:pos x="1790" y="125"/>
                </a:cxn>
                <a:cxn ang="0">
                  <a:pos x="1735" y="184"/>
                </a:cxn>
                <a:cxn ang="0">
                  <a:pos x="1730" y="250"/>
                </a:cxn>
                <a:cxn ang="0">
                  <a:pos x="2750" y="275"/>
                </a:cxn>
                <a:cxn ang="0">
                  <a:pos x="2749" y="174"/>
                </a:cxn>
                <a:cxn ang="0">
                  <a:pos x="2672" y="117"/>
                </a:cxn>
                <a:cxn ang="0">
                  <a:pos x="2573" y="96"/>
                </a:cxn>
                <a:cxn ang="0">
                  <a:pos x="2531" y="86"/>
                </a:cxn>
                <a:cxn ang="0">
                  <a:pos x="2531" y="22"/>
                </a:cxn>
                <a:cxn ang="0">
                  <a:pos x="2575" y="0"/>
                </a:cxn>
                <a:cxn ang="0">
                  <a:pos x="2837" y="9"/>
                </a:cxn>
                <a:cxn ang="0">
                  <a:pos x="3172" y="0"/>
                </a:cxn>
                <a:cxn ang="0">
                  <a:pos x="3207" y="36"/>
                </a:cxn>
                <a:cxn ang="0">
                  <a:pos x="3184" y="91"/>
                </a:cxn>
                <a:cxn ang="0">
                  <a:pos x="3093" y="105"/>
                </a:cxn>
                <a:cxn ang="0">
                  <a:pos x="2936" y="179"/>
                </a:cxn>
                <a:cxn ang="0">
                  <a:pos x="2831" y="304"/>
                </a:cxn>
                <a:cxn ang="0">
                  <a:pos x="1725" y="2230"/>
                </a:cxn>
                <a:cxn ang="0">
                  <a:pos x="1671" y="2287"/>
                </a:cxn>
                <a:cxn ang="0">
                  <a:pos x="1611" y="2275"/>
                </a:cxn>
                <a:cxn ang="0">
                  <a:pos x="1477" y="562"/>
                </a:cxn>
                <a:cxn ang="0">
                  <a:pos x="485" y="2280"/>
                </a:cxn>
                <a:cxn ang="0">
                  <a:pos x="418" y="2282"/>
                </a:cxn>
                <a:cxn ang="0">
                  <a:pos x="396" y="2204"/>
                </a:cxn>
                <a:cxn ang="0">
                  <a:pos x="242" y="152"/>
                </a:cxn>
                <a:cxn ang="0">
                  <a:pos x="189" y="107"/>
                </a:cxn>
                <a:cxn ang="0">
                  <a:pos x="57" y="96"/>
                </a:cxn>
                <a:cxn ang="0">
                  <a:pos x="3" y="76"/>
                </a:cxn>
                <a:cxn ang="0">
                  <a:pos x="16" y="10"/>
                </a:cxn>
                <a:cxn ang="0">
                  <a:pos x="55" y="0"/>
                </a:cxn>
              </a:cxnLst>
              <a:rect l="0" t="0" r="r" b="b"/>
              <a:pathLst>
                <a:path w="3207" h="2290">
                  <a:moveTo>
                    <a:pt x="55" y="0"/>
                  </a:moveTo>
                  <a:lnTo>
                    <a:pt x="169" y="2"/>
                  </a:lnTo>
                  <a:lnTo>
                    <a:pt x="282" y="7"/>
                  </a:lnTo>
                  <a:lnTo>
                    <a:pt x="396" y="10"/>
                  </a:lnTo>
                  <a:lnTo>
                    <a:pt x="528" y="7"/>
                  </a:lnTo>
                  <a:lnTo>
                    <a:pt x="664" y="2"/>
                  </a:lnTo>
                  <a:lnTo>
                    <a:pt x="796" y="0"/>
                  </a:lnTo>
                  <a:lnTo>
                    <a:pt x="801" y="0"/>
                  </a:lnTo>
                  <a:lnTo>
                    <a:pt x="811" y="0"/>
                  </a:lnTo>
                  <a:lnTo>
                    <a:pt x="821" y="4"/>
                  </a:lnTo>
                  <a:lnTo>
                    <a:pt x="831" y="10"/>
                  </a:lnTo>
                  <a:lnTo>
                    <a:pt x="840" y="21"/>
                  </a:lnTo>
                  <a:lnTo>
                    <a:pt x="841" y="36"/>
                  </a:lnTo>
                  <a:lnTo>
                    <a:pt x="840" y="58"/>
                  </a:lnTo>
                  <a:lnTo>
                    <a:pt x="835" y="75"/>
                  </a:lnTo>
                  <a:lnTo>
                    <a:pt x="825" y="85"/>
                  </a:lnTo>
                  <a:lnTo>
                    <a:pt x="814" y="91"/>
                  </a:lnTo>
                  <a:lnTo>
                    <a:pt x="801" y="95"/>
                  </a:lnTo>
                  <a:lnTo>
                    <a:pt x="786" y="96"/>
                  </a:lnTo>
                  <a:lnTo>
                    <a:pt x="771" y="96"/>
                  </a:lnTo>
                  <a:lnTo>
                    <a:pt x="716" y="100"/>
                  </a:lnTo>
                  <a:lnTo>
                    <a:pt x="669" y="105"/>
                  </a:lnTo>
                  <a:lnTo>
                    <a:pt x="630" y="112"/>
                  </a:lnTo>
                  <a:lnTo>
                    <a:pt x="600" y="122"/>
                  </a:lnTo>
                  <a:lnTo>
                    <a:pt x="575" y="132"/>
                  </a:lnTo>
                  <a:lnTo>
                    <a:pt x="558" y="144"/>
                  </a:lnTo>
                  <a:lnTo>
                    <a:pt x="545" y="157"/>
                  </a:lnTo>
                  <a:lnTo>
                    <a:pt x="537" y="169"/>
                  </a:lnTo>
                  <a:lnTo>
                    <a:pt x="532" y="182"/>
                  </a:lnTo>
                  <a:lnTo>
                    <a:pt x="528" y="194"/>
                  </a:lnTo>
                  <a:lnTo>
                    <a:pt x="528" y="204"/>
                  </a:lnTo>
                  <a:lnTo>
                    <a:pt x="528" y="215"/>
                  </a:lnTo>
                  <a:lnTo>
                    <a:pt x="649" y="1867"/>
                  </a:lnTo>
                  <a:lnTo>
                    <a:pt x="1467" y="429"/>
                  </a:lnTo>
                  <a:lnTo>
                    <a:pt x="1445" y="179"/>
                  </a:lnTo>
                  <a:lnTo>
                    <a:pt x="1444" y="157"/>
                  </a:lnTo>
                  <a:lnTo>
                    <a:pt x="1437" y="140"/>
                  </a:lnTo>
                  <a:lnTo>
                    <a:pt x="1429" y="125"/>
                  </a:lnTo>
                  <a:lnTo>
                    <a:pt x="1414" y="115"/>
                  </a:lnTo>
                  <a:lnTo>
                    <a:pt x="1393" y="107"/>
                  </a:lnTo>
                  <a:lnTo>
                    <a:pt x="1363" y="102"/>
                  </a:lnTo>
                  <a:lnTo>
                    <a:pt x="1326" y="98"/>
                  </a:lnTo>
                  <a:lnTo>
                    <a:pt x="1278" y="96"/>
                  </a:lnTo>
                  <a:lnTo>
                    <a:pt x="1256" y="96"/>
                  </a:lnTo>
                  <a:lnTo>
                    <a:pt x="1238" y="95"/>
                  </a:lnTo>
                  <a:lnTo>
                    <a:pt x="1221" y="93"/>
                  </a:lnTo>
                  <a:lnTo>
                    <a:pt x="1208" y="86"/>
                  </a:lnTo>
                  <a:lnTo>
                    <a:pt x="1199" y="76"/>
                  </a:lnTo>
                  <a:lnTo>
                    <a:pt x="1198" y="61"/>
                  </a:lnTo>
                  <a:lnTo>
                    <a:pt x="1199" y="39"/>
                  </a:lnTo>
                  <a:lnTo>
                    <a:pt x="1206" y="22"/>
                  </a:lnTo>
                  <a:lnTo>
                    <a:pt x="1216" y="10"/>
                  </a:lnTo>
                  <a:lnTo>
                    <a:pt x="1228" y="4"/>
                  </a:lnTo>
                  <a:lnTo>
                    <a:pt x="1239" y="0"/>
                  </a:lnTo>
                  <a:lnTo>
                    <a:pt x="1250" y="0"/>
                  </a:lnTo>
                  <a:lnTo>
                    <a:pt x="1258" y="0"/>
                  </a:lnTo>
                  <a:lnTo>
                    <a:pt x="1291" y="0"/>
                  </a:lnTo>
                  <a:lnTo>
                    <a:pt x="1333" y="2"/>
                  </a:lnTo>
                  <a:lnTo>
                    <a:pt x="1380" y="4"/>
                  </a:lnTo>
                  <a:lnTo>
                    <a:pt x="1430" y="5"/>
                  </a:lnTo>
                  <a:lnTo>
                    <a:pt x="1479" y="7"/>
                  </a:lnTo>
                  <a:lnTo>
                    <a:pt x="1526" y="9"/>
                  </a:lnTo>
                  <a:lnTo>
                    <a:pt x="1566" y="10"/>
                  </a:lnTo>
                  <a:lnTo>
                    <a:pt x="1598" y="10"/>
                  </a:lnTo>
                  <a:lnTo>
                    <a:pt x="1730" y="7"/>
                  </a:lnTo>
                  <a:lnTo>
                    <a:pt x="1862" y="2"/>
                  </a:lnTo>
                  <a:lnTo>
                    <a:pt x="1994" y="0"/>
                  </a:lnTo>
                  <a:lnTo>
                    <a:pt x="2001" y="0"/>
                  </a:lnTo>
                  <a:lnTo>
                    <a:pt x="2011" y="0"/>
                  </a:lnTo>
                  <a:lnTo>
                    <a:pt x="2021" y="4"/>
                  </a:lnTo>
                  <a:lnTo>
                    <a:pt x="2031" y="10"/>
                  </a:lnTo>
                  <a:lnTo>
                    <a:pt x="2038" y="21"/>
                  </a:lnTo>
                  <a:lnTo>
                    <a:pt x="2039" y="36"/>
                  </a:lnTo>
                  <a:lnTo>
                    <a:pt x="2038" y="58"/>
                  </a:lnTo>
                  <a:lnTo>
                    <a:pt x="2033" y="75"/>
                  </a:lnTo>
                  <a:lnTo>
                    <a:pt x="2024" y="85"/>
                  </a:lnTo>
                  <a:lnTo>
                    <a:pt x="2011" y="91"/>
                  </a:lnTo>
                  <a:lnTo>
                    <a:pt x="1996" y="95"/>
                  </a:lnTo>
                  <a:lnTo>
                    <a:pt x="1976" y="96"/>
                  </a:lnTo>
                  <a:lnTo>
                    <a:pt x="1954" y="96"/>
                  </a:lnTo>
                  <a:lnTo>
                    <a:pt x="1900" y="100"/>
                  </a:lnTo>
                  <a:lnTo>
                    <a:pt x="1855" y="107"/>
                  </a:lnTo>
                  <a:lnTo>
                    <a:pt x="1820" y="115"/>
                  </a:lnTo>
                  <a:lnTo>
                    <a:pt x="1790" y="125"/>
                  </a:lnTo>
                  <a:lnTo>
                    <a:pt x="1768" y="139"/>
                  </a:lnTo>
                  <a:lnTo>
                    <a:pt x="1753" y="152"/>
                  </a:lnTo>
                  <a:lnTo>
                    <a:pt x="1741" y="169"/>
                  </a:lnTo>
                  <a:lnTo>
                    <a:pt x="1735" y="184"/>
                  </a:lnTo>
                  <a:lnTo>
                    <a:pt x="1730" y="201"/>
                  </a:lnTo>
                  <a:lnTo>
                    <a:pt x="1728" y="218"/>
                  </a:lnTo>
                  <a:lnTo>
                    <a:pt x="1730" y="235"/>
                  </a:lnTo>
                  <a:lnTo>
                    <a:pt x="1730" y="250"/>
                  </a:lnTo>
                  <a:lnTo>
                    <a:pt x="1847" y="1867"/>
                  </a:lnTo>
                  <a:lnTo>
                    <a:pt x="2720" y="333"/>
                  </a:lnTo>
                  <a:lnTo>
                    <a:pt x="2737" y="301"/>
                  </a:lnTo>
                  <a:lnTo>
                    <a:pt x="2750" y="275"/>
                  </a:lnTo>
                  <a:lnTo>
                    <a:pt x="2757" y="250"/>
                  </a:lnTo>
                  <a:lnTo>
                    <a:pt x="2760" y="225"/>
                  </a:lnTo>
                  <a:lnTo>
                    <a:pt x="2757" y="198"/>
                  </a:lnTo>
                  <a:lnTo>
                    <a:pt x="2749" y="174"/>
                  </a:lnTo>
                  <a:lnTo>
                    <a:pt x="2734" y="156"/>
                  </a:lnTo>
                  <a:lnTo>
                    <a:pt x="2717" y="139"/>
                  </a:lnTo>
                  <a:lnTo>
                    <a:pt x="2695" y="127"/>
                  </a:lnTo>
                  <a:lnTo>
                    <a:pt x="2672" y="117"/>
                  </a:lnTo>
                  <a:lnTo>
                    <a:pt x="2647" y="108"/>
                  </a:lnTo>
                  <a:lnTo>
                    <a:pt x="2622" y="103"/>
                  </a:lnTo>
                  <a:lnTo>
                    <a:pt x="2596" y="100"/>
                  </a:lnTo>
                  <a:lnTo>
                    <a:pt x="2573" y="96"/>
                  </a:lnTo>
                  <a:lnTo>
                    <a:pt x="2561" y="96"/>
                  </a:lnTo>
                  <a:lnTo>
                    <a:pt x="2550" y="95"/>
                  </a:lnTo>
                  <a:lnTo>
                    <a:pt x="2540" y="93"/>
                  </a:lnTo>
                  <a:lnTo>
                    <a:pt x="2531" y="86"/>
                  </a:lnTo>
                  <a:lnTo>
                    <a:pt x="2525" y="76"/>
                  </a:lnTo>
                  <a:lnTo>
                    <a:pt x="2521" y="61"/>
                  </a:lnTo>
                  <a:lnTo>
                    <a:pt x="2525" y="39"/>
                  </a:lnTo>
                  <a:lnTo>
                    <a:pt x="2531" y="22"/>
                  </a:lnTo>
                  <a:lnTo>
                    <a:pt x="2541" y="10"/>
                  </a:lnTo>
                  <a:lnTo>
                    <a:pt x="2553" y="4"/>
                  </a:lnTo>
                  <a:lnTo>
                    <a:pt x="2565" y="0"/>
                  </a:lnTo>
                  <a:lnTo>
                    <a:pt x="2575" y="0"/>
                  </a:lnTo>
                  <a:lnTo>
                    <a:pt x="2583" y="0"/>
                  </a:lnTo>
                  <a:lnTo>
                    <a:pt x="2665" y="2"/>
                  </a:lnTo>
                  <a:lnTo>
                    <a:pt x="2750" y="5"/>
                  </a:lnTo>
                  <a:lnTo>
                    <a:pt x="2837" y="9"/>
                  </a:lnTo>
                  <a:lnTo>
                    <a:pt x="2923" y="10"/>
                  </a:lnTo>
                  <a:lnTo>
                    <a:pt x="3005" y="7"/>
                  </a:lnTo>
                  <a:lnTo>
                    <a:pt x="3088" y="2"/>
                  </a:lnTo>
                  <a:lnTo>
                    <a:pt x="3172" y="0"/>
                  </a:lnTo>
                  <a:lnTo>
                    <a:pt x="3187" y="4"/>
                  </a:lnTo>
                  <a:lnTo>
                    <a:pt x="3199" y="12"/>
                  </a:lnTo>
                  <a:lnTo>
                    <a:pt x="3206" y="24"/>
                  </a:lnTo>
                  <a:lnTo>
                    <a:pt x="3207" y="36"/>
                  </a:lnTo>
                  <a:lnTo>
                    <a:pt x="3206" y="58"/>
                  </a:lnTo>
                  <a:lnTo>
                    <a:pt x="3201" y="75"/>
                  </a:lnTo>
                  <a:lnTo>
                    <a:pt x="3192" y="85"/>
                  </a:lnTo>
                  <a:lnTo>
                    <a:pt x="3184" y="91"/>
                  </a:lnTo>
                  <a:lnTo>
                    <a:pt x="3172" y="95"/>
                  </a:lnTo>
                  <a:lnTo>
                    <a:pt x="3159" y="96"/>
                  </a:lnTo>
                  <a:lnTo>
                    <a:pt x="3145" y="96"/>
                  </a:lnTo>
                  <a:lnTo>
                    <a:pt x="3093" y="105"/>
                  </a:lnTo>
                  <a:lnTo>
                    <a:pt x="3047" y="117"/>
                  </a:lnTo>
                  <a:lnTo>
                    <a:pt x="3006" y="134"/>
                  </a:lnTo>
                  <a:lnTo>
                    <a:pt x="2968" y="154"/>
                  </a:lnTo>
                  <a:lnTo>
                    <a:pt x="2936" y="179"/>
                  </a:lnTo>
                  <a:lnTo>
                    <a:pt x="2906" y="206"/>
                  </a:lnTo>
                  <a:lnTo>
                    <a:pt x="2879" y="236"/>
                  </a:lnTo>
                  <a:lnTo>
                    <a:pt x="2854" y="268"/>
                  </a:lnTo>
                  <a:lnTo>
                    <a:pt x="2831" y="304"/>
                  </a:lnTo>
                  <a:lnTo>
                    <a:pt x="2807" y="339"/>
                  </a:lnTo>
                  <a:lnTo>
                    <a:pt x="2786" y="378"/>
                  </a:lnTo>
                  <a:lnTo>
                    <a:pt x="2786" y="378"/>
                  </a:lnTo>
                  <a:lnTo>
                    <a:pt x="1725" y="2230"/>
                  </a:lnTo>
                  <a:lnTo>
                    <a:pt x="1715" y="2248"/>
                  </a:lnTo>
                  <a:lnTo>
                    <a:pt x="1703" y="2265"/>
                  </a:lnTo>
                  <a:lnTo>
                    <a:pt x="1690" y="2278"/>
                  </a:lnTo>
                  <a:lnTo>
                    <a:pt x="1671" y="2287"/>
                  </a:lnTo>
                  <a:lnTo>
                    <a:pt x="1649" y="2290"/>
                  </a:lnTo>
                  <a:lnTo>
                    <a:pt x="1631" y="2290"/>
                  </a:lnTo>
                  <a:lnTo>
                    <a:pt x="1619" y="2285"/>
                  </a:lnTo>
                  <a:lnTo>
                    <a:pt x="1611" y="2275"/>
                  </a:lnTo>
                  <a:lnTo>
                    <a:pt x="1604" y="2258"/>
                  </a:lnTo>
                  <a:lnTo>
                    <a:pt x="1601" y="2236"/>
                  </a:lnTo>
                  <a:lnTo>
                    <a:pt x="1598" y="2204"/>
                  </a:lnTo>
                  <a:lnTo>
                    <a:pt x="1477" y="562"/>
                  </a:lnTo>
                  <a:lnTo>
                    <a:pt x="528" y="2224"/>
                  </a:lnTo>
                  <a:lnTo>
                    <a:pt x="512" y="2250"/>
                  </a:lnTo>
                  <a:lnTo>
                    <a:pt x="498" y="2268"/>
                  </a:lnTo>
                  <a:lnTo>
                    <a:pt x="485" y="2280"/>
                  </a:lnTo>
                  <a:lnTo>
                    <a:pt x="470" y="2289"/>
                  </a:lnTo>
                  <a:lnTo>
                    <a:pt x="451" y="2290"/>
                  </a:lnTo>
                  <a:lnTo>
                    <a:pt x="431" y="2289"/>
                  </a:lnTo>
                  <a:lnTo>
                    <a:pt x="418" y="2282"/>
                  </a:lnTo>
                  <a:lnTo>
                    <a:pt x="408" y="2270"/>
                  </a:lnTo>
                  <a:lnTo>
                    <a:pt x="403" y="2253"/>
                  </a:lnTo>
                  <a:lnTo>
                    <a:pt x="398" y="2231"/>
                  </a:lnTo>
                  <a:lnTo>
                    <a:pt x="396" y="2204"/>
                  </a:lnTo>
                  <a:lnTo>
                    <a:pt x="254" y="220"/>
                  </a:lnTo>
                  <a:lnTo>
                    <a:pt x="251" y="194"/>
                  </a:lnTo>
                  <a:lnTo>
                    <a:pt x="247" y="171"/>
                  </a:lnTo>
                  <a:lnTo>
                    <a:pt x="242" y="152"/>
                  </a:lnTo>
                  <a:lnTo>
                    <a:pt x="236" y="137"/>
                  </a:lnTo>
                  <a:lnTo>
                    <a:pt x="224" y="123"/>
                  </a:lnTo>
                  <a:lnTo>
                    <a:pt x="209" y="113"/>
                  </a:lnTo>
                  <a:lnTo>
                    <a:pt x="189" y="107"/>
                  </a:lnTo>
                  <a:lnTo>
                    <a:pt x="160" y="102"/>
                  </a:lnTo>
                  <a:lnTo>
                    <a:pt x="125" y="98"/>
                  </a:lnTo>
                  <a:lnTo>
                    <a:pt x="82" y="96"/>
                  </a:lnTo>
                  <a:lnTo>
                    <a:pt x="57" y="96"/>
                  </a:lnTo>
                  <a:lnTo>
                    <a:pt x="36" y="95"/>
                  </a:lnTo>
                  <a:lnTo>
                    <a:pt x="21" y="93"/>
                  </a:lnTo>
                  <a:lnTo>
                    <a:pt x="10" y="86"/>
                  </a:lnTo>
                  <a:lnTo>
                    <a:pt x="3" y="76"/>
                  </a:lnTo>
                  <a:lnTo>
                    <a:pt x="0" y="61"/>
                  </a:lnTo>
                  <a:lnTo>
                    <a:pt x="1" y="39"/>
                  </a:lnTo>
                  <a:lnTo>
                    <a:pt x="8" y="22"/>
                  </a:lnTo>
                  <a:lnTo>
                    <a:pt x="16" y="10"/>
                  </a:lnTo>
                  <a:lnTo>
                    <a:pt x="26" y="4"/>
                  </a:lnTo>
                  <a:lnTo>
                    <a:pt x="38" y="0"/>
                  </a:lnTo>
                  <a:lnTo>
                    <a:pt x="48" y="0"/>
                  </a:lnTo>
                  <a:lnTo>
                    <a:pt x="55"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 name="Freeform 66"/>
            <p:cNvSpPr>
              <a:spLocks/>
            </p:cNvSpPr>
            <p:nvPr/>
          </p:nvSpPr>
          <p:spPr bwMode="auto">
            <a:xfrm>
              <a:off x="5106" y="2438"/>
              <a:ext cx="660" cy="752"/>
            </a:xfrm>
            <a:custGeom>
              <a:avLst/>
              <a:gdLst/>
              <a:ahLst/>
              <a:cxnLst>
                <a:cxn ang="0">
                  <a:pos x="585" y="17"/>
                </a:cxn>
                <a:cxn ang="0">
                  <a:pos x="711" y="90"/>
                </a:cxn>
                <a:cxn ang="0">
                  <a:pos x="805" y="206"/>
                </a:cxn>
                <a:cxn ang="0">
                  <a:pos x="868" y="344"/>
                </a:cxn>
                <a:cxn ang="0">
                  <a:pos x="910" y="484"/>
                </a:cxn>
                <a:cxn ang="0">
                  <a:pos x="933" y="607"/>
                </a:cxn>
                <a:cxn ang="0">
                  <a:pos x="944" y="692"/>
                </a:cxn>
                <a:cxn ang="0">
                  <a:pos x="994" y="569"/>
                </a:cxn>
                <a:cxn ang="0">
                  <a:pos x="1074" y="387"/>
                </a:cxn>
                <a:cxn ang="0">
                  <a:pos x="1151" y="225"/>
                </a:cxn>
                <a:cxn ang="0">
                  <a:pos x="1215" y="100"/>
                </a:cxn>
                <a:cxn ang="0">
                  <a:pos x="1248" y="32"/>
                </a:cxn>
                <a:cxn ang="0">
                  <a:pos x="1278" y="22"/>
                </a:cxn>
                <a:cxn ang="0">
                  <a:pos x="1295" y="22"/>
                </a:cxn>
                <a:cxn ang="0">
                  <a:pos x="1317" y="36"/>
                </a:cxn>
                <a:cxn ang="0">
                  <a:pos x="1310" y="78"/>
                </a:cxn>
                <a:cxn ang="0">
                  <a:pos x="1211" y="269"/>
                </a:cxn>
                <a:cxn ang="0">
                  <a:pos x="1149" y="400"/>
                </a:cxn>
                <a:cxn ang="0">
                  <a:pos x="1109" y="489"/>
                </a:cxn>
                <a:cxn ang="0">
                  <a:pos x="1061" y="606"/>
                </a:cxn>
                <a:cxn ang="0">
                  <a:pos x="1005" y="746"/>
                </a:cxn>
                <a:cxn ang="0">
                  <a:pos x="960" y="876"/>
                </a:cxn>
                <a:cxn ang="0">
                  <a:pos x="939" y="963"/>
                </a:cxn>
                <a:cxn ang="0">
                  <a:pos x="902" y="1169"/>
                </a:cxn>
                <a:cxn ang="0">
                  <a:pos x="860" y="1343"/>
                </a:cxn>
                <a:cxn ang="0">
                  <a:pos x="823" y="1456"/>
                </a:cxn>
                <a:cxn ang="0">
                  <a:pos x="793" y="1499"/>
                </a:cxn>
                <a:cxn ang="0">
                  <a:pos x="771" y="1505"/>
                </a:cxn>
                <a:cxn ang="0">
                  <a:pos x="736" y="1479"/>
                </a:cxn>
                <a:cxn ang="0">
                  <a:pos x="733" y="1425"/>
                </a:cxn>
                <a:cxn ang="0">
                  <a:pos x="754" y="1314"/>
                </a:cxn>
                <a:cxn ang="0">
                  <a:pos x="793" y="1162"/>
                </a:cxn>
                <a:cxn ang="0">
                  <a:pos x="838" y="1002"/>
                </a:cxn>
                <a:cxn ang="0">
                  <a:pos x="860" y="930"/>
                </a:cxn>
                <a:cxn ang="0">
                  <a:pos x="867" y="865"/>
                </a:cxn>
                <a:cxn ang="0">
                  <a:pos x="867" y="749"/>
                </a:cxn>
                <a:cxn ang="0">
                  <a:pos x="858" y="618"/>
                </a:cxn>
                <a:cxn ang="0">
                  <a:pos x="831" y="484"/>
                </a:cxn>
                <a:cxn ang="0">
                  <a:pos x="778" y="360"/>
                </a:cxn>
                <a:cxn ang="0">
                  <a:pos x="691" y="260"/>
                </a:cxn>
                <a:cxn ang="0">
                  <a:pos x="564" y="198"/>
                </a:cxn>
                <a:cxn ang="0">
                  <a:pos x="401" y="188"/>
                </a:cxn>
                <a:cxn ang="0">
                  <a:pos x="251" y="231"/>
                </a:cxn>
                <a:cxn ang="0">
                  <a:pos x="130" y="319"/>
                </a:cxn>
                <a:cxn ang="0">
                  <a:pos x="75" y="419"/>
                </a:cxn>
                <a:cxn ang="0">
                  <a:pos x="53" y="441"/>
                </a:cxn>
                <a:cxn ang="0">
                  <a:pos x="25" y="441"/>
                </a:cxn>
                <a:cxn ang="0">
                  <a:pos x="1" y="427"/>
                </a:cxn>
                <a:cxn ang="0">
                  <a:pos x="5" y="390"/>
                </a:cxn>
                <a:cxn ang="0">
                  <a:pos x="42" y="299"/>
                </a:cxn>
                <a:cxn ang="0">
                  <a:pos x="125" y="176"/>
                </a:cxn>
                <a:cxn ang="0">
                  <a:pos x="236" y="81"/>
                </a:cxn>
                <a:cxn ang="0">
                  <a:pos x="373" y="17"/>
                </a:cxn>
              </a:cxnLst>
              <a:rect l="0" t="0" r="r" b="b"/>
              <a:pathLst>
                <a:path w="1320" h="1505">
                  <a:moveTo>
                    <a:pt x="482" y="0"/>
                  </a:moveTo>
                  <a:lnTo>
                    <a:pt x="537" y="5"/>
                  </a:lnTo>
                  <a:lnTo>
                    <a:pt x="585" y="17"/>
                  </a:lnTo>
                  <a:lnTo>
                    <a:pt x="632" y="36"/>
                  </a:lnTo>
                  <a:lnTo>
                    <a:pt x="674" y="59"/>
                  </a:lnTo>
                  <a:lnTo>
                    <a:pt x="711" y="90"/>
                  </a:lnTo>
                  <a:lnTo>
                    <a:pt x="746" y="125"/>
                  </a:lnTo>
                  <a:lnTo>
                    <a:pt x="776" y="164"/>
                  </a:lnTo>
                  <a:lnTo>
                    <a:pt x="805" y="206"/>
                  </a:lnTo>
                  <a:lnTo>
                    <a:pt x="828" y="250"/>
                  </a:lnTo>
                  <a:lnTo>
                    <a:pt x="850" y="297"/>
                  </a:lnTo>
                  <a:lnTo>
                    <a:pt x="868" y="344"/>
                  </a:lnTo>
                  <a:lnTo>
                    <a:pt x="885" y="392"/>
                  </a:lnTo>
                  <a:lnTo>
                    <a:pt x="898" y="439"/>
                  </a:lnTo>
                  <a:lnTo>
                    <a:pt x="910" y="484"/>
                  </a:lnTo>
                  <a:lnTo>
                    <a:pt x="920" y="528"/>
                  </a:lnTo>
                  <a:lnTo>
                    <a:pt x="928" y="569"/>
                  </a:lnTo>
                  <a:lnTo>
                    <a:pt x="933" y="607"/>
                  </a:lnTo>
                  <a:lnTo>
                    <a:pt x="939" y="640"/>
                  </a:lnTo>
                  <a:lnTo>
                    <a:pt x="942" y="668"/>
                  </a:lnTo>
                  <a:lnTo>
                    <a:pt x="944" y="692"/>
                  </a:lnTo>
                  <a:lnTo>
                    <a:pt x="944" y="692"/>
                  </a:lnTo>
                  <a:lnTo>
                    <a:pt x="969" y="631"/>
                  </a:lnTo>
                  <a:lnTo>
                    <a:pt x="994" y="569"/>
                  </a:lnTo>
                  <a:lnTo>
                    <a:pt x="1019" y="508"/>
                  </a:lnTo>
                  <a:lnTo>
                    <a:pt x="1047" y="447"/>
                  </a:lnTo>
                  <a:lnTo>
                    <a:pt x="1074" y="387"/>
                  </a:lnTo>
                  <a:lnTo>
                    <a:pt x="1101" y="329"/>
                  </a:lnTo>
                  <a:lnTo>
                    <a:pt x="1128" y="275"/>
                  </a:lnTo>
                  <a:lnTo>
                    <a:pt x="1151" y="225"/>
                  </a:lnTo>
                  <a:lnTo>
                    <a:pt x="1174" y="177"/>
                  </a:lnTo>
                  <a:lnTo>
                    <a:pt x="1196" y="135"/>
                  </a:lnTo>
                  <a:lnTo>
                    <a:pt x="1215" y="100"/>
                  </a:lnTo>
                  <a:lnTo>
                    <a:pt x="1230" y="70"/>
                  </a:lnTo>
                  <a:lnTo>
                    <a:pt x="1241" y="48"/>
                  </a:lnTo>
                  <a:lnTo>
                    <a:pt x="1248" y="32"/>
                  </a:lnTo>
                  <a:lnTo>
                    <a:pt x="1258" y="26"/>
                  </a:lnTo>
                  <a:lnTo>
                    <a:pt x="1268" y="22"/>
                  </a:lnTo>
                  <a:lnTo>
                    <a:pt x="1278" y="22"/>
                  </a:lnTo>
                  <a:lnTo>
                    <a:pt x="1285" y="22"/>
                  </a:lnTo>
                  <a:lnTo>
                    <a:pt x="1288" y="22"/>
                  </a:lnTo>
                  <a:lnTo>
                    <a:pt x="1295" y="22"/>
                  </a:lnTo>
                  <a:lnTo>
                    <a:pt x="1303" y="26"/>
                  </a:lnTo>
                  <a:lnTo>
                    <a:pt x="1312" y="29"/>
                  </a:lnTo>
                  <a:lnTo>
                    <a:pt x="1317" y="36"/>
                  </a:lnTo>
                  <a:lnTo>
                    <a:pt x="1320" y="48"/>
                  </a:lnTo>
                  <a:lnTo>
                    <a:pt x="1317" y="63"/>
                  </a:lnTo>
                  <a:lnTo>
                    <a:pt x="1310" y="78"/>
                  </a:lnTo>
                  <a:lnTo>
                    <a:pt x="1271" y="149"/>
                  </a:lnTo>
                  <a:lnTo>
                    <a:pt x="1240" y="211"/>
                  </a:lnTo>
                  <a:lnTo>
                    <a:pt x="1211" y="269"/>
                  </a:lnTo>
                  <a:lnTo>
                    <a:pt x="1188" y="317"/>
                  </a:lnTo>
                  <a:lnTo>
                    <a:pt x="1166" y="361"/>
                  </a:lnTo>
                  <a:lnTo>
                    <a:pt x="1149" y="400"/>
                  </a:lnTo>
                  <a:lnTo>
                    <a:pt x="1134" y="432"/>
                  </a:lnTo>
                  <a:lnTo>
                    <a:pt x="1123" y="462"/>
                  </a:lnTo>
                  <a:lnTo>
                    <a:pt x="1109" y="489"/>
                  </a:lnTo>
                  <a:lnTo>
                    <a:pt x="1096" y="525"/>
                  </a:lnTo>
                  <a:lnTo>
                    <a:pt x="1079" y="564"/>
                  </a:lnTo>
                  <a:lnTo>
                    <a:pt x="1061" y="606"/>
                  </a:lnTo>
                  <a:lnTo>
                    <a:pt x="1042" y="651"/>
                  </a:lnTo>
                  <a:lnTo>
                    <a:pt x="1024" y="699"/>
                  </a:lnTo>
                  <a:lnTo>
                    <a:pt x="1005" y="746"/>
                  </a:lnTo>
                  <a:lnTo>
                    <a:pt x="989" y="791"/>
                  </a:lnTo>
                  <a:lnTo>
                    <a:pt x="974" y="835"/>
                  </a:lnTo>
                  <a:lnTo>
                    <a:pt x="960" y="876"/>
                  </a:lnTo>
                  <a:lnTo>
                    <a:pt x="950" y="911"/>
                  </a:lnTo>
                  <a:lnTo>
                    <a:pt x="942" y="940"/>
                  </a:lnTo>
                  <a:lnTo>
                    <a:pt x="939" y="963"/>
                  </a:lnTo>
                  <a:lnTo>
                    <a:pt x="928" y="1032"/>
                  </a:lnTo>
                  <a:lnTo>
                    <a:pt x="917" y="1103"/>
                  </a:lnTo>
                  <a:lnTo>
                    <a:pt x="902" y="1169"/>
                  </a:lnTo>
                  <a:lnTo>
                    <a:pt x="888" y="1233"/>
                  </a:lnTo>
                  <a:lnTo>
                    <a:pt x="873" y="1292"/>
                  </a:lnTo>
                  <a:lnTo>
                    <a:pt x="860" y="1343"/>
                  </a:lnTo>
                  <a:lnTo>
                    <a:pt x="848" y="1388"/>
                  </a:lnTo>
                  <a:lnTo>
                    <a:pt x="835" y="1427"/>
                  </a:lnTo>
                  <a:lnTo>
                    <a:pt x="823" y="1456"/>
                  </a:lnTo>
                  <a:lnTo>
                    <a:pt x="811" y="1476"/>
                  </a:lnTo>
                  <a:lnTo>
                    <a:pt x="801" y="1489"/>
                  </a:lnTo>
                  <a:lnTo>
                    <a:pt x="793" y="1499"/>
                  </a:lnTo>
                  <a:lnTo>
                    <a:pt x="785" y="1503"/>
                  </a:lnTo>
                  <a:lnTo>
                    <a:pt x="778" y="1505"/>
                  </a:lnTo>
                  <a:lnTo>
                    <a:pt x="771" y="1505"/>
                  </a:lnTo>
                  <a:lnTo>
                    <a:pt x="756" y="1501"/>
                  </a:lnTo>
                  <a:lnTo>
                    <a:pt x="744" y="1493"/>
                  </a:lnTo>
                  <a:lnTo>
                    <a:pt x="736" y="1479"/>
                  </a:lnTo>
                  <a:lnTo>
                    <a:pt x="733" y="1464"/>
                  </a:lnTo>
                  <a:lnTo>
                    <a:pt x="731" y="1449"/>
                  </a:lnTo>
                  <a:lnTo>
                    <a:pt x="733" y="1425"/>
                  </a:lnTo>
                  <a:lnTo>
                    <a:pt x="738" y="1395"/>
                  </a:lnTo>
                  <a:lnTo>
                    <a:pt x="744" y="1358"/>
                  </a:lnTo>
                  <a:lnTo>
                    <a:pt x="754" y="1314"/>
                  </a:lnTo>
                  <a:lnTo>
                    <a:pt x="766" y="1267"/>
                  </a:lnTo>
                  <a:lnTo>
                    <a:pt x="780" y="1214"/>
                  </a:lnTo>
                  <a:lnTo>
                    <a:pt x="793" y="1162"/>
                  </a:lnTo>
                  <a:lnTo>
                    <a:pt x="808" y="1108"/>
                  </a:lnTo>
                  <a:lnTo>
                    <a:pt x="823" y="1054"/>
                  </a:lnTo>
                  <a:lnTo>
                    <a:pt x="838" y="1002"/>
                  </a:lnTo>
                  <a:lnTo>
                    <a:pt x="853" y="953"/>
                  </a:lnTo>
                  <a:lnTo>
                    <a:pt x="857" y="941"/>
                  </a:lnTo>
                  <a:lnTo>
                    <a:pt x="860" y="930"/>
                  </a:lnTo>
                  <a:lnTo>
                    <a:pt x="863" y="913"/>
                  </a:lnTo>
                  <a:lnTo>
                    <a:pt x="865" y="892"/>
                  </a:lnTo>
                  <a:lnTo>
                    <a:pt x="867" y="865"/>
                  </a:lnTo>
                  <a:lnTo>
                    <a:pt x="868" y="832"/>
                  </a:lnTo>
                  <a:lnTo>
                    <a:pt x="868" y="790"/>
                  </a:lnTo>
                  <a:lnTo>
                    <a:pt x="867" y="749"/>
                  </a:lnTo>
                  <a:lnTo>
                    <a:pt x="867" y="707"/>
                  </a:lnTo>
                  <a:lnTo>
                    <a:pt x="863" y="663"/>
                  </a:lnTo>
                  <a:lnTo>
                    <a:pt x="858" y="618"/>
                  </a:lnTo>
                  <a:lnTo>
                    <a:pt x="851" y="572"/>
                  </a:lnTo>
                  <a:lnTo>
                    <a:pt x="841" y="528"/>
                  </a:lnTo>
                  <a:lnTo>
                    <a:pt x="831" y="484"/>
                  </a:lnTo>
                  <a:lnTo>
                    <a:pt x="816" y="441"/>
                  </a:lnTo>
                  <a:lnTo>
                    <a:pt x="798" y="398"/>
                  </a:lnTo>
                  <a:lnTo>
                    <a:pt x="778" y="360"/>
                  </a:lnTo>
                  <a:lnTo>
                    <a:pt x="753" y="323"/>
                  </a:lnTo>
                  <a:lnTo>
                    <a:pt x="724" y="290"/>
                  </a:lnTo>
                  <a:lnTo>
                    <a:pt x="691" y="260"/>
                  </a:lnTo>
                  <a:lnTo>
                    <a:pt x="654" y="235"/>
                  </a:lnTo>
                  <a:lnTo>
                    <a:pt x="611" y="215"/>
                  </a:lnTo>
                  <a:lnTo>
                    <a:pt x="564" y="198"/>
                  </a:lnTo>
                  <a:lnTo>
                    <a:pt x="510" y="189"/>
                  </a:lnTo>
                  <a:lnTo>
                    <a:pt x="452" y="186"/>
                  </a:lnTo>
                  <a:lnTo>
                    <a:pt x="401" y="188"/>
                  </a:lnTo>
                  <a:lnTo>
                    <a:pt x="350" y="198"/>
                  </a:lnTo>
                  <a:lnTo>
                    <a:pt x="299" y="211"/>
                  </a:lnTo>
                  <a:lnTo>
                    <a:pt x="251" y="231"/>
                  </a:lnTo>
                  <a:lnTo>
                    <a:pt x="207" y="257"/>
                  </a:lnTo>
                  <a:lnTo>
                    <a:pt x="165" y="285"/>
                  </a:lnTo>
                  <a:lnTo>
                    <a:pt x="130" y="319"/>
                  </a:lnTo>
                  <a:lnTo>
                    <a:pt x="102" y="358"/>
                  </a:lnTo>
                  <a:lnTo>
                    <a:pt x="82" y="400"/>
                  </a:lnTo>
                  <a:lnTo>
                    <a:pt x="75" y="419"/>
                  </a:lnTo>
                  <a:lnTo>
                    <a:pt x="70" y="430"/>
                  </a:lnTo>
                  <a:lnTo>
                    <a:pt x="63" y="437"/>
                  </a:lnTo>
                  <a:lnTo>
                    <a:pt x="53" y="441"/>
                  </a:lnTo>
                  <a:lnTo>
                    <a:pt x="40" y="441"/>
                  </a:lnTo>
                  <a:lnTo>
                    <a:pt x="33" y="441"/>
                  </a:lnTo>
                  <a:lnTo>
                    <a:pt x="25" y="441"/>
                  </a:lnTo>
                  <a:lnTo>
                    <a:pt x="17" y="437"/>
                  </a:lnTo>
                  <a:lnTo>
                    <a:pt x="8" y="434"/>
                  </a:lnTo>
                  <a:lnTo>
                    <a:pt x="1" y="427"/>
                  </a:lnTo>
                  <a:lnTo>
                    <a:pt x="0" y="415"/>
                  </a:lnTo>
                  <a:lnTo>
                    <a:pt x="1" y="407"/>
                  </a:lnTo>
                  <a:lnTo>
                    <a:pt x="5" y="390"/>
                  </a:lnTo>
                  <a:lnTo>
                    <a:pt x="13" y="365"/>
                  </a:lnTo>
                  <a:lnTo>
                    <a:pt x="25" y="334"/>
                  </a:lnTo>
                  <a:lnTo>
                    <a:pt x="42" y="299"/>
                  </a:lnTo>
                  <a:lnTo>
                    <a:pt x="63" y="260"/>
                  </a:lnTo>
                  <a:lnTo>
                    <a:pt x="92" y="218"/>
                  </a:lnTo>
                  <a:lnTo>
                    <a:pt x="125" y="176"/>
                  </a:lnTo>
                  <a:lnTo>
                    <a:pt x="167" y="134"/>
                  </a:lnTo>
                  <a:lnTo>
                    <a:pt x="199" y="108"/>
                  </a:lnTo>
                  <a:lnTo>
                    <a:pt x="236" y="81"/>
                  </a:lnTo>
                  <a:lnTo>
                    <a:pt x="278" y="56"/>
                  </a:lnTo>
                  <a:lnTo>
                    <a:pt x="324" y="34"/>
                  </a:lnTo>
                  <a:lnTo>
                    <a:pt x="373" y="17"/>
                  </a:lnTo>
                  <a:lnTo>
                    <a:pt x="426" y="5"/>
                  </a:lnTo>
                  <a:lnTo>
                    <a:pt x="48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 name="Freeform 67"/>
            <p:cNvSpPr>
              <a:spLocks/>
            </p:cNvSpPr>
            <p:nvPr/>
          </p:nvSpPr>
          <p:spPr bwMode="auto">
            <a:xfrm>
              <a:off x="5864" y="2571"/>
              <a:ext cx="328" cy="532"/>
            </a:xfrm>
            <a:custGeom>
              <a:avLst/>
              <a:gdLst/>
              <a:ahLst/>
              <a:cxnLst>
                <a:cxn ang="0">
                  <a:pos x="346" y="0"/>
                </a:cxn>
                <a:cxn ang="0">
                  <a:pos x="373" y="0"/>
                </a:cxn>
                <a:cxn ang="0">
                  <a:pos x="391" y="2"/>
                </a:cxn>
                <a:cxn ang="0">
                  <a:pos x="401" y="10"/>
                </a:cxn>
                <a:cxn ang="0">
                  <a:pos x="405" y="24"/>
                </a:cxn>
                <a:cxn ang="0">
                  <a:pos x="406" y="46"/>
                </a:cxn>
                <a:cxn ang="0">
                  <a:pos x="406" y="926"/>
                </a:cxn>
                <a:cxn ang="0">
                  <a:pos x="406" y="939"/>
                </a:cxn>
                <a:cxn ang="0">
                  <a:pos x="408" y="951"/>
                </a:cxn>
                <a:cxn ang="0">
                  <a:pos x="411" y="963"/>
                </a:cxn>
                <a:cxn ang="0">
                  <a:pos x="416" y="971"/>
                </a:cxn>
                <a:cxn ang="0">
                  <a:pos x="426" y="978"/>
                </a:cxn>
                <a:cxn ang="0">
                  <a:pos x="442" y="983"/>
                </a:cxn>
                <a:cxn ang="0">
                  <a:pos x="463" y="987"/>
                </a:cxn>
                <a:cxn ang="0">
                  <a:pos x="492" y="990"/>
                </a:cxn>
                <a:cxn ang="0">
                  <a:pos x="529" y="992"/>
                </a:cxn>
                <a:cxn ang="0">
                  <a:pos x="574" y="992"/>
                </a:cxn>
                <a:cxn ang="0">
                  <a:pos x="656" y="992"/>
                </a:cxn>
                <a:cxn ang="0">
                  <a:pos x="656" y="1064"/>
                </a:cxn>
                <a:cxn ang="0">
                  <a:pos x="595" y="1061"/>
                </a:cxn>
                <a:cxn ang="0">
                  <a:pos x="529" y="1059"/>
                </a:cxn>
                <a:cxn ang="0">
                  <a:pos x="460" y="1059"/>
                </a:cxn>
                <a:cxn ang="0">
                  <a:pos x="393" y="1059"/>
                </a:cxn>
                <a:cxn ang="0">
                  <a:pos x="329" y="1059"/>
                </a:cxn>
                <a:cxn ang="0">
                  <a:pos x="281" y="1059"/>
                </a:cxn>
                <a:cxn ang="0">
                  <a:pos x="226" y="1059"/>
                </a:cxn>
                <a:cxn ang="0">
                  <a:pos x="169" y="1059"/>
                </a:cxn>
                <a:cxn ang="0">
                  <a:pos x="112" y="1061"/>
                </a:cxn>
                <a:cxn ang="0">
                  <a:pos x="58" y="1061"/>
                </a:cxn>
                <a:cxn ang="0">
                  <a:pos x="10" y="1064"/>
                </a:cxn>
                <a:cxn ang="0">
                  <a:pos x="10" y="992"/>
                </a:cxn>
                <a:cxn ang="0">
                  <a:pos x="92" y="992"/>
                </a:cxn>
                <a:cxn ang="0">
                  <a:pos x="137" y="992"/>
                </a:cxn>
                <a:cxn ang="0">
                  <a:pos x="174" y="990"/>
                </a:cxn>
                <a:cxn ang="0">
                  <a:pos x="202" y="987"/>
                </a:cxn>
                <a:cxn ang="0">
                  <a:pos x="222" y="983"/>
                </a:cxn>
                <a:cxn ang="0">
                  <a:pos x="237" y="978"/>
                </a:cxn>
                <a:cxn ang="0">
                  <a:pos x="249" y="971"/>
                </a:cxn>
                <a:cxn ang="0">
                  <a:pos x="254" y="963"/>
                </a:cxn>
                <a:cxn ang="0">
                  <a:pos x="257" y="951"/>
                </a:cxn>
                <a:cxn ang="0">
                  <a:pos x="259" y="939"/>
                </a:cxn>
                <a:cxn ang="0">
                  <a:pos x="259" y="926"/>
                </a:cxn>
                <a:cxn ang="0">
                  <a:pos x="259" y="128"/>
                </a:cxn>
                <a:cxn ang="0">
                  <a:pos x="212" y="143"/>
                </a:cxn>
                <a:cxn ang="0">
                  <a:pos x="165" y="154"/>
                </a:cxn>
                <a:cxn ang="0">
                  <a:pos x="122" y="162"/>
                </a:cxn>
                <a:cxn ang="0">
                  <a:pos x="82" y="165"/>
                </a:cxn>
                <a:cxn ang="0">
                  <a:pos x="48" y="169"/>
                </a:cxn>
                <a:cxn ang="0">
                  <a:pos x="27" y="169"/>
                </a:cxn>
                <a:cxn ang="0">
                  <a:pos x="0" y="169"/>
                </a:cxn>
                <a:cxn ang="0">
                  <a:pos x="0" y="101"/>
                </a:cxn>
                <a:cxn ang="0">
                  <a:pos x="27" y="101"/>
                </a:cxn>
                <a:cxn ang="0">
                  <a:pos x="42" y="101"/>
                </a:cxn>
                <a:cxn ang="0">
                  <a:pos x="65" y="101"/>
                </a:cxn>
                <a:cxn ang="0">
                  <a:pos x="97" y="98"/>
                </a:cxn>
                <a:cxn ang="0">
                  <a:pos x="135" y="93"/>
                </a:cxn>
                <a:cxn ang="0">
                  <a:pos x="175" y="84"/>
                </a:cxn>
                <a:cxn ang="0">
                  <a:pos x="219" y="71"/>
                </a:cxn>
                <a:cxn ang="0">
                  <a:pos x="264" y="54"/>
                </a:cxn>
                <a:cxn ang="0">
                  <a:pos x="306" y="31"/>
                </a:cxn>
                <a:cxn ang="0">
                  <a:pos x="346" y="0"/>
                </a:cxn>
              </a:cxnLst>
              <a:rect l="0" t="0" r="r" b="b"/>
              <a:pathLst>
                <a:path w="656" h="1064">
                  <a:moveTo>
                    <a:pt x="346" y="0"/>
                  </a:moveTo>
                  <a:lnTo>
                    <a:pt x="373" y="0"/>
                  </a:lnTo>
                  <a:lnTo>
                    <a:pt x="391" y="2"/>
                  </a:lnTo>
                  <a:lnTo>
                    <a:pt x="401" y="10"/>
                  </a:lnTo>
                  <a:lnTo>
                    <a:pt x="405" y="24"/>
                  </a:lnTo>
                  <a:lnTo>
                    <a:pt x="406" y="46"/>
                  </a:lnTo>
                  <a:lnTo>
                    <a:pt x="406" y="926"/>
                  </a:lnTo>
                  <a:lnTo>
                    <a:pt x="406" y="939"/>
                  </a:lnTo>
                  <a:lnTo>
                    <a:pt x="408" y="951"/>
                  </a:lnTo>
                  <a:lnTo>
                    <a:pt x="411" y="963"/>
                  </a:lnTo>
                  <a:lnTo>
                    <a:pt x="416" y="971"/>
                  </a:lnTo>
                  <a:lnTo>
                    <a:pt x="426" y="978"/>
                  </a:lnTo>
                  <a:lnTo>
                    <a:pt x="442" y="983"/>
                  </a:lnTo>
                  <a:lnTo>
                    <a:pt x="463" y="987"/>
                  </a:lnTo>
                  <a:lnTo>
                    <a:pt x="492" y="990"/>
                  </a:lnTo>
                  <a:lnTo>
                    <a:pt x="529" y="992"/>
                  </a:lnTo>
                  <a:lnTo>
                    <a:pt x="574" y="992"/>
                  </a:lnTo>
                  <a:lnTo>
                    <a:pt x="656" y="992"/>
                  </a:lnTo>
                  <a:lnTo>
                    <a:pt x="656" y="1064"/>
                  </a:lnTo>
                  <a:lnTo>
                    <a:pt x="595" y="1061"/>
                  </a:lnTo>
                  <a:lnTo>
                    <a:pt x="529" y="1059"/>
                  </a:lnTo>
                  <a:lnTo>
                    <a:pt x="460" y="1059"/>
                  </a:lnTo>
                  <a:lnTo>
                    <a:pt x="393" y="1059"/>
                  </a:lnTo>
                  <a:lnTo>
                    <a:pt x="329" y="1059"/>
                  </a:lnTo>
                  <a:lnTo>
                    <a:pt x="281" y="1059"/>
                  </a:lnTo>
                  <a:lnTo>
                    <a:pt x="226" y="1059"/>
                  </a:lnTo>
                  <a:lnTo>
                    <a:pt x="169" y="1059"/>
                  </a:lnTo>
                  <a:lnTo>
                    <a:pt x="112" y="1061"/>
                  </a:lnTo>
                  <a:lnTo>
                    <a:pt x="58" y="1061"/>
                  </a:lnTo>
                  <a:lnTo>
                    <a:pt x="10" y="1064"/>
                  </a:lnTo>
                  <a:lnTo>
                    <a:pt x="10" y="992"/>
                  </a:lnTo>
                  <a:lnTo>
                    <a:pt x="92" y="992"/>
                  </a:lnTo>
                  <a:lnTo>
                    <a:pt x="137" y="992"/>
                  </a:lnTo>
                  <a:lnTo>
                    <a:pt x="174" y="990"/>
                  </a:lnTo>
                  <a:lnTo>
                    <a:pt x="202" y="987"/>
                  </a:lnTo>
                  <a:lnTo>
                    <a:pt x="222" y="983"/>
                  </a:lnTo>
                  <a:lnTo>
                    <a:pt x="237" y="978"/>
                  </a:lnTo>
                  <a:lnTo>
                    <a:pt x="249" y="971"/>
                  </a:lnTo>
                  <a:lnTo>
                    <a:pt x="254" y="963"/>
                  </a:lnTo>
                  <a:lnTo>
                    <a:pt x="257" y="951"/>
                  </a:lnTo>
                  <a:lnTo>
                    <a:pt x="259" y="939"/>
                  </a:lnTo>
                  <a:lnTo>
                    <a:pt x="259" y="926"/>
                  </a:lnTo>
                  <a:lnTo>
                    <a:pt x="259" y="128"/>
                  </a:lnTo>
                  <a:lnTo>
                    <a:pt x="212" y="143"/>
                  </a:lnTo>
                  <a:lnTo>
                    <a:pt x="165" y="154"/>
                  </a:lnTo>
                  <a:lnTo>
                    <a:pt x="122" y="162"/>
                  </a:lnTo>
                  <a:lnTo>
                    <a:pt x="82" y="165"/>
                  </a:lnTo>
                  <a:lnTo>
                    <a:pt x="48" y="169"/>
                  </a:lnTo>
                  <a:lnTo>
                    <a:pt x="27" y="169"/>
                  </a:lnTo>
                  <a:lnTo>
                    <a:pt x="0" y="169"/>
                  </a:lnTo>
                  <a:lnTo>
                    <a:pt x="0" y="101"/>
                  </a:lnTo>
                  <a:lnTo>
                    <a:pt x="27" y="101"/>
                  </a:lnTo>
                  <a:lnTo>
                    <a:pt x="42" y="101"/>
                  </a:lnTo>
                  <a:lnTo>
                    <a:pt x="65" y="101"/>
                  </a:lnTo>
                  <a:lnTo>
                    <a:pt x="97" y="98"/>
                  </a:lnTo>
                  <a:lnTo>
                    <a:pt x="135" y="93"/>
                  </a:lnTo>
                  <a:lnTo>
                    <a:pt x="175" y="84"/>
                  </a:lnTo>
                  <a:lnTo>
                    <a:pt x="219" y="71"/>
                  </a:lnTo>
                  <a:lnTo>
                    <a:pt x="264" y="54"/>
                  </a:lnTo>
                  <a:lnTo>
                    <a:pt x="306" y="31"/>
                  </a:lnTo>
                  <a:lnTo>
                    <a:pt x="34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 name="Group 77"/>
          <p:cNvGrpSpPr>
            <a:grpSpLocks noChangeAspect="1"/>
          </p:cNvGrpSpPr>
          <p:nvPr>
            <p:custDataLst>
              <p:tags r:id="rId5"/>
            </p:custDataLst>
          </p:nvPr>
        </p:nvGrpSpPr>
        <p:grpSpPr bwMode="auto">
          <a:xfrm>
            <a:off x="6553201" y="3581400"/>
            <a:ext cx="1838887" cy="405412"/>
            <a:chOff x="4161" y="2416"/>
            <a:chExt cx="7212" cy="1590"/>
          </a:xfrm>
        </p:grpSpPr>
        <p:sp>
          <p:nvSpPr>
            <p:cNvPr id="1103" name="Freeform 79"/>
            <p:cNvSpPr>
              <a:spLocks/>
            </p:cNvSpPr>
            <p:nvPr/>
          </p:nvSpPr>
          <p:spPr bwMode="auto">
            <a:xfrm>
              <a:off x="4161" y="2416"/>
              <a:ext cx="1573" cy="1145"/>
            </a:xfrm>
            <a:custGeom>
              <a:avLst/>
              <a:gdLst/>
              <a:ahLst/>
              <a:cxnLst>
                <a:cxn ang="0">
                  <a:pos x="196" y="4"/>
                </a:cxn>
                <a:cxn ang="0">
                  <a:pos x="393" y="0"/>
                </a:cxn>
                <a:cxn ang="0">
                  <a:pos x="404" y="2"/>
                </a:cxn>
                <a:cxn ang="0">
                  <a:pos x="413" y="11"/>
                </a:cxn>
                <a:cxn ang="0">
                  <a:pos x="411" y="34"/>
                </a:cxn>
                <a:cxn ang="0">
                  <a:pos x="397" y="45"/>
                </a:cxn>
                <a:cxn ang="0">
                  <a:pos x="380" y="48"/>
                </a:cxn>
                <a:cxn ang="0">
                  <a:pos x="289" y="64"/>
                </a:cxn>
                <a:cxn ang="0">
                  <a:pos x="262" y="91"/>
                </a:cxn>
                <a:cxn ang="0">
                  <a:pos x="320" y="933"/>
                </a:cxn>
                <a:cxn ang="0">
                  <a:pos x="706" y="73"/>
                </a:cxn>
                <a:cxn ang="0">
                  <a:pos x="664" y="50"/>
                </a:cxn>
                <a:cxn ang="0">
                  <a:pos x="599" y="45"/>
                </a:cxn>
                <a:cxn ang="0">
                  <a:pos x="588" y="20"/>
                </a:cxn>
                <a:cxn ang="0">
                  <a:pos x="597" y="4"/>
                </a:cxn>
                <a:cxn ang="0">
                  <a:pos x="610" y="0"/>
                </a:cxn>
                <a:cxn ang="0">
                  <a:pos x="646" y="0"/>
                </a:cxn>
                <a:cxn ang="0">
                  <a:pos x="757" y="4"/>
                </a:cxn>
                <a:cxn ang="0">
                  <a:pos x="979" y="0"/>
                </a:cxn>
                <a:cxn ang="0">
                  <a:pos x="990" y="0"/>
                </a:cxn>
                <a:cxn ang="0">
                  <a:pos x="999" y="11"/>
                </a:cxn>
                <a:cxn ang="0">
                  <a:pos x="990" y="43"/>
                </a:cxn>
                <a:cxn ang="0">
                  <a:pos x="921" y="50"/>
                </a:cxn>
                <a:cxn ang="0">
                  <a:pos x="859" y="75"/>
                </a:cxn>
                <a:cxn ang="0">
                  <a:pos x="848" y="111"/>
                </a:cxn>
                <a:cxn ang="0">
                  <a:pos x="1334" y="166"/>
                </a:cxn>
                <a:cxn ang="0">
                  <a:pos x="1354" y="111"/>
                </a:cxn>
                <a:cxn ang="0">
                  <a:pos x="1323" y="64"/>
                </a:cxn>
                <a:cxn ang="0">
                  <a:pos x="1263" y="48"/>
                </a:cxn>
                <a:cxn ang="0">
                  <a:pos x="1247" y="45"/>
                </a:cxn>
                <a:cxn ang="0">
                  <a:pos x="1238" y="36"/>
                </a:cxn>
                <a:cxn ang="0">
                  <a:pos x="1241" y="13"/>
                </a:cxn>
                <a:cxn ang="0">
                  <a:pos x="1252" y="2"/>
                </a:cxn>
                <a:cxn ang="0">
                  <a:pos x="1263" y="0"/>
                </a:cxn>
                <a:cxn ang="0">
                  <a:pos x="1378" y="2"/>
                </a:cxn>
                <a:cxn ang="0">
                  <a:pos x="1562" y="0"/>
                </a:cxn>
                <a:cxn ang="0">
                  <a:pos x="1571" y="13"/>
                </a:cxn>
                <a:cxn ang="0">
                  <a:pos x="1571" y="34"/>
                </a:cxn>
                <a:cxn ang="0">
                  <a:pos x="1558" y="45"/>
                </a:cxn>
                <a:cxn ang="0">
                  <a:pos x="1542" y="48"/>
                </a:cxn>
                <a:cxn ang="0">
                  <a:pos x="1445" y="84"/>
                </a:cxn>
                <a:cxn ang="0">
                  <a:pos x="1383" y="159"/>
                </a:cxn>
                <a:cxn ang="0">
                  <a:pos x="846" y="1113"/>
                </a:cxn>
                <a:cxn ang="0">
                  <a:pos x="810" y="1145"/>
                </a:cxn>
                <a:cxn ang="0">
                  <a:pos x="786" y="1122"/>
                </a:cxn>
                <a:cxn ang="0">
                  <a:pos x="260" y="1111"/>
                </a:cxn>
                <a:cxn ang="0">
                  <a:pos x="222" y="1145"/>
                </a:cxn>
                <a:cxn ang="0">
                  <a:pos x="198" y="1122"/>
                </a:cxn>
                <a:cxn ang="0">
                  <a:pos x="122" y="89"/>
                </a:cxn>
                <a:cxn ang="0">
                  <a:pos x="98" y="54"/>
                </a:cxn>
                <a:cxn ang="0">
                  <a:pos x="25" y="48"/>
                </a:cxn>
                <a:cxn ang="0">
                  <a:pos x="0" y="29"/>
                </a:cxn>
                <a:cxn ang="0">
                  <a:pos x="7" y="9"/>
                </a:cxn>
                <a:cxn ang="0">
                  <a:pos x="18" y="0"/>
                </a:cxn>
                <a:cxn ang="0">
                  <a:pos x="29" y="0"/>
                </a:cxn>
              </a:cxnLst>
              <a:rect l="0" t="0" r="r" b="b"/>
              <a:pathLst>
                <a:path w="1573" h="1145">
                  <a:moveTo>
                    <a:pt x="29" y="0"/>
                  </a:moveTo>
                  <a:lnTo>
                    <a:pt x="111" y="2"/>
                  </a:lnTo>
                  <a:lnTo>
                    <a:pt x="196" y="4"/>
                  </a:lnTo>
                  <a:lnTo>
                    <a:pt x="293" y="2"/>
                  </a:lnTo>
                  <a:lnTo>
                    <a:pt x="391" y="0"/>
                  </a:lnTo>
                  <a:lnTo>
                    <a:pt x="393" y="0"/>
                  </a:lnTo>
                  <a:lnTo>
                    <a:pt x="395" y="0"/>
                  </a:lnTo>
                  <a:lnTo>
                    <a:pt x="400" y="0"/>
                  </a:lnTo>
                  <a:lnTo>
                    <a:pt x="404" y="2"/>
                  </a:lnTo>
                  <a:lnTo>
                    <a:pt x="406" y="4"/>
                  </a:lnTo>
                  <a:lnTo>
                    <a:pt x="411" y="7"/>
                  </a:lnTo>
                  <a:lnTo>
                    <a:pt x="413" y="11"/>
                  </a:lnTo>
                  <a:lnTo>
                    <a:pt x="413" y="18"/>
                  </a:lnTo>
                  <a:lnTo>
                    <a:pt x="413" y="27"/>
                  </a:lnTo>
                  <a:lnTo>
                    <a:pt x="411" y="34"/>
                  </a:lnTo>
                  <a:lnTo>
                    <a:pt x="406" y="41"/>
                  </a:lnTo>
                  <a:lnTo>
                    <a:pt x="402" y="43"/>
                  </a:lnTo>
                  <a:lnTo>
                    <a:pt x="397" y="45"/>
                  </a:lnTo>
                  <a:lnTo>
                    <a:pt x="391" y="48"/>
                  </a:lnTo>
                  <a:lnTo>
                    <a:pt x="386" y="48"/>
                  </a:lnTo>
                  <a:lnTo>
                    <a:pt x="380" y="48"/>
                  </a:lnTo>
                  <a:lnTo>
                    <a:pt x="340" y="50"/>
                  </a:lnTo>
                  <a:lnTo>
                    <a:pt x="311" y="54"/>
                  </a:lnTo>
                  <a:lnTo>
                    <a:pt x="289" y="64"/>
                  </a:lnTo>
                  <a:lnTo>
                    <a:pt x="275" y="70"/>
                  </a:lnTo>
                  <a:lnTo>
                    <a:pt x="267" y="82"/>
                  </a:lnTo>
                  <a:lnTo>
                    <a:pt x="262" y="91"/>
                  </a:lnTo>
                  <a:lnTo>
                    <a:pt x="260" y="100"/>
                  </a:lnTo>
                  <a:lnTo>
                    <a:pt x="260" y="107"/>
                  </a:lnTo>
                  <a:lnTo>
                    <a:pt x="320" y="933"/>
                  </a:lnTo>
                  <a:lnTo>
                    <a:pt x="719" y="214"/>
                  </a:lnTo>
                  <a:lnTo>
                    <a:pt x="710" y="89"/>
                  </a:lnTo>
                  <a:lnTo>
                    <a:pt x="706" y="73"/>
                  </a:lnTo>
                  <a:lnTo>
                    <a:pt x="699" y="61"/>
                  </a:lnTo>
                  <a:lnTo>
                    <a:pt x="686" y="52"/>
                  </a:lnTo>
                  <a:lnTo>
                    <a:pt x="664" y="50"/>
                  </a:lnTo>
                  <a:lnTo>
                    <a:pt x="628" y="48"/>
                  </a:lnTo>
                  <a:lnTo>
                    <a:pt x="613" y="48"/>
                  </a:lnTo>
                  <a:lnTo>
                    <a:pt x="599" y="45"/>
                  </a:lnTo>
                  <a:lnTo>
                    <a:pt x="590" y="41"/>
                  </a:lnTo>
                  <a:lnTo>
                    <a:pt x="588" y="29"/>
                  </a:lnTo>
                  <a:lnTo>
                    <a:pt x="588" y="20"/>
                  </a:lnTo>
                  <a:lnTo>
                    <a:pt x="590" y="13"/>
                  </a:lnTo>
                  <a:lnTo>
                    <a:pt x="595" y="9"/>
                  </a:lnTo>
                  <a:lnTo>
                    <a:pt x="597" y="4"/>
                  </a:lnTo>
                  <a:lnTo>
                    <a:pt x="602" y="2"/>
                  </a:lnTo>
                  <a:lnTo>
                    <a:pt x="606" y="0"/>
                  </a:lnTo>
                  <a:lnTo>
                    <a:pt x="610" y="0"/>
                  </a:lnTo>
                  <a:lnTo>
                    <a:pt x="615" y="0"/>
                  </a:lnTo>
                  <a:lnTo>
                    <a:pt x="617" y="0"/>
                  </a:lnTo>
                  <a:lnTo>
                    <a:pt x="646" y="0"/>
                  </a:lnTo>
                  <a:lnTo>
                    <a:pt x="681" y="2"/>
                  </a:lnTo>
                  <a:lnTo>
                    <a:pt x="721" y="2"/>
                  </a:lnTo>
                  <a:lnTo>
                    <a:pt x="757" y="4"/>
                  </a:lnTo>
                  <a:lnTo>
                    <a:pt x="784" y="4"/>
                  </a:lnTo>
                  <a:lnTo>
                    <a:pt x="881" y="2"/>
                  </a:lnTo>
                  <a:lnTo>
                    <a:pt x="979" y="0"/>
                  </a:lnTo>
                  <a:lnTo>
                    <a:pt x="981" y="0"/>
                  </a:lnTo>
                  <a:lnTo>
                    <a:pt x="985" y="0"/>
                  </a:lnTo>
                  <a:lnTo>
                    <a:pt x="990" y="0"/>
                  </a:lnTo>
                  <a:lnTo>
                    <a:pt x="994" y="2"/>
                  </a:lnTo>
                  <a:lnTo>
                    <a:pt x="997" y="7"/>
                  </a:lnTo>
                  <a:lnTo>
                    <a:pt x="999" y="11"/>
                  </a:lnTo>
                  <a:lnTo>
                    <a:pt x="1001" y="18"/>
                  </a:lnTo>
                  <a:lnTo>
                    <a:pt x="999" y="34"/>
                  </a:lnTo>
                  <a:lnTo>
                    <a:pt x="990" y="43"/>
                  </a:lnTo>
                  <a:lnTo>
                    <a:pt x="977" y="48"/>
                  </a:lnTo>
                  <a:lnTo>
                    <a:pt x="959" y="48"/>
                  </a:lnTo>
                  <a:lnTo>
                    <a:pt x="921" y="50"/>
                  </a:lnTo>
                  <a:lnTo>
                    <a:pt x="892" y="57"/>
                  </a:lnTo>
                  <a:lnTo>
                    <a:pt x="872" y="66"/>
                  </a:lnTo>
                  <a:lnTo>
                    <a:pt x="859" y="75"/>
                  </a:lnTo>
                  <a:lnTo>
                    <a:pt x="852" y="86"/>
                  </a:lnTo>
                  <a:lnTo>
                    <a:pt x="848" y="100"/>
                  </a:lnTo>
                  <a:lnTo>
                    <a:pt x="848" y="111"/>
                  </a:lnTo>
                  <a:lnTo>
                    <a:pt x="850" y="125"/>
                  </a:lnTo>
                  <a:lnTo>
                    <a:pt x="906" y="933"/>
                  </a:lnTo>
                  <a:lnTo>
                    <a:pt x="1334" y="166"/>
                  </a:lnTo>
                  <a:lnTo>
                    <a:pt x="1345" y="146"/>
                  </a:lnTo>
                  <a:lnTo>
                    <a:pt x="1352" y="127"/>
                  </a:lnTo>
                  <a:lnTo>
                    <a:pt x="1354" y="111"/>
                  </a:lnTo>
                  <a:lnTo>
                    <a:pt x="1349" y="91"/>
                  </a:lnTo>
                  <a:lnTo>
                    <a:pt x="1338" y="75"/>
                  </a:lnTo>
                  <a:lnTo>
                    <a:pt x="1323" y="64"/>
                  </a:lnTo>
                  <a:lnTo>
                    <a:pt x="1303" y="54"/>
                  </a:lnTo>
                  <a:lnTo>
                    <a:pt x="1281" y="50"/>
                  </a:lnTo>
                  <a:lnTo>
                    <a:pt x="1263" y="48"/>
                  </a:lnTo>
                  <a:lnTo>
                    <a:pt x="1258" y="48"/>
                  </a:lnTo>
                  <a:lnTo>
                    <a:pt x="1252" y="48"/>
                  </a:lnTo>
                  <a:lnTo>
                    <a:pt x="1247" y="45"/>
                  </a:lnTo>
                  <a:lnTo>
                    <a:pt x="1243" y="45"/>
                  </a:lnTo>
                  <a:lnTo>
                    <a:pt x="1241" y="41"/>
                  </a:lnTo>
                  <a:lnTo>
                    <a:pt x="1238" y="36"/>
                  </a:lnTo>
                  <a:lnTo>
                    <a:pt x="1236" y="29"/>
                  </a:lnTo>
                  <a:lnTo>
                    <a:pt x="1238" y="20"/>
                  </a:lnTo>
                  <a:lnTo>
                    <a:pt x="1241" y="13"/>
                  </a:lnTo>
                  <a:lnTo>
                    <a:pt x="1243" y="9"/>
                  </a:lnTo>
                  <a:lnTo>
                    <a:pt x="1247" y="4"/>
                  </a:lnTo>
                  <a:lnTo>
                    <a:pt x="1252" y="2"/>
                  </a:lnTo>
                  <a:lnTo>
                    <a:pt x="1256" y="0"/>
                  </a:lnTo>
                  <a:lnTo>
                    <a:pt x="1261" y="0"/>
                  </a:lnTo>
                  <a:lnTo>
                    <a:pt x="1263" y="0"/>
                  </a:lnTo>
                  <a:lnTo>
                    <a:pt x="1267" y="0"/>
                  </a:lnTo>
                  <a:lnTo>
                    <a:pt x="1321" y="0"/>
                  </a:lnTo>
                  <a:lnTo>
                    <a:pt x="1378" y="2"/>
                  </a:lnTo>
                  <a:lnTo>
                    <a:pt x="1434" y="4"/>
                  </a:lnTo>
                  <a:lnTo>
                    <a:pt x="1556" y="0"/>
                  </a:lnTo>
                  <a:lnTo>
                    <a:pt x="1562" y="0"/>
                  </a:lnTo>
                  <a:lnTo>
                    <a:pt x="1567" y="4"/>
                  </a:lnTo>
                  <a:lnTo>
                    <a:pt x="1571" y="7"/>
                  </a:lnTo>
                  <a:lnTo>
                    <a:pt x="1571" y="13"/>
                  </a:lnTo>
                  <a:lnTo>
                    <a:pt x="1573" y="18"/>
                  </a:lnTo>
                  <a:lnTo>
                    <a:pt x="1571" y="27"/>
                  </a:lnTo>
                  <a:lnTo>
                    <a:pt x="1571" y="34"/>
                  </a:lnTo>
                  <a:lnTo>
                    <a:pt x="1567" y="41"/>
                  </a:lnTo>
                  <a:lnTo>
                    <a:pt x="1562" y="43"/>
                  </a:lnTo>
                  <a:lnTo>
                    <a:pt x="1558" y="45"/>
                  </a:lnTo>
                  <a:lnTo>
                    <a:pt x="1553" y="48"/>
                  </a:lnTo>
                  <a:lnTo>
                    <a:pt x="1549" y="48"/>
                  </a:lnTo>
                  <a:lnTo>
                    <a:pt x="1542" y="48"/>
                  </a:lnTo>
                  <a:lnTo>
                    <a:pt x="1505" y="54"/>
                  </a:lnTo>
                  <a:lnTo>
                    <a:pt x="1471" y="68"/>
                  </a:lnTo>
                  <a:lnTo>
                    <a:pt x="1445" y="84"/>
                  </a:lnTo>
                  <a:lnTo>
                    <a:pt x="1420" y="107"/>
                  </a:lnTo>
                  <a:lnTo>
                    <a:pt x="1400" y="132"/>
                  </a:lnTo>
                  <a:lnTo>
                    <a:pt x="1383" y="159"/>
                  </a:lnTo>
                  <a:lnTo>
                    <a:pt x="1367" y="189"/>
                  </a:lnTo>
                  <a:lnTo>
                    <a:pt x="1367" y="189"/>
                  </a:lnTo>
                  <a:lnTo>
                    <a:pt x="846" y="1113"/>
                  </a:lnTo>
                  <a:lnTo>
                    <a:pt x="837" y="1129"/>
                  </a:lnTo>
                  <a:lnTo>
                    <a:pt x="826" y="1140"/>
                  </a:lnTo>
                  <a:lnTo>
                    <a:pt x="810" y="1145"/>
                  </a:lnTo>
                  <a:lnTo>
                    <a:pt x="797" y="1143"/>
                  </a:lnTo>
                  <a:lnTo>
                    <a:pt x="790" y="1136"/>
                  </a:lnTo>
                  <a:lnTo>
                    <a:pt x="786" y="1122"/>
                  </a:lnTo>
                  <a:lnTo>
                    <a:pt x="784" y="1102"/>
                  </a:lnTo>
                  <a:lnTo>
                    <a:pt x="724" y="280"/>
                  </a:lnTo>
                  <a:lnTo>
                    <a:pt x="260" y="1111"/>
                  </a:lnTo>
                  <a:lnTo>
                    <a:pt x="247" y="1131"/>
                  </a:lnTo>
                  <a:lnTo>
                    <a:pt x="235" y="1140"/>
                  </a:lnTo>
                  <a:lnTo>
                    <a:pt x="222" y="1145"/>
                  </a:lnTo>
                  <a:lnTo>
                    <a:pt x="209" y="1143"/>
                  </a:lnTo>
                  <a:lnTo>
                    <a:pt x="200" y="1134"/>
                  </a:lnTo>
                  <a:lnTo>
                    <a:pt x="198" y="1122"/>
                  </a:lnTo>
                  <a:lnTo>
                    <a:pt x="196" y="1102"/>
                  </a:lnTo>
                  <a:lnTo>
                    <a:pt x="125" y="109"/>
                  </a:lnTo>
                  <a:lnTo>
                    <a:pt x="122" y="89"/>
                  </a:lnTo>
                  <a:lnTo>
                    <a:pt x="118" y="73"/>
                  </a:lnTo>
                  <a:lnTo>
                    <a:pt x="111" y="61"/>
                  </a:lnTo>
                  <a:lnTo>
                    <a:pt x="98" y="54"/>
                  </a:lnTo>
                  <a:lnTo>
                    <a:pt x="74" y="50"/>
                  </a:lnTo>
                  <a:lnTo>
                    <a:pt x="40" y="48"/>
                  </a:lnTo>
                  <a:lnTo>
                    <a:pt x="25" y="48"/>
                  </a:lnTo>
                  <a:lnTo>
                    <a:pt x="11" y="45"/>
                  </a:lnTo>
                  <a:lnTo>
                    <a:pt x="5" y="41"/>
                  </a:lnTo>
                  <a:lnTo>
                    <a:pt x="0" y="29"/>
                  </a:lnTo>
                  <a:lnTo>
                    <a:pt x="3" y="20"/>
                  </a:lnTo>
                  <a:lnTo>
                    <a:pt x="3" y="13"/>
                  </a:lnTo>
                  <a:lnTo>
                    <a:pt x="7" y="9"/>
                  </a:lnTo>
                  <a:lnTo>
                    <a:pt x="9" y="4"/>
                  </a:lnTo>
                  <a:lnTo>
                    <a:pt x="14" y="2"/>
                  </a:lnTo>
                  <a:lnTo>
                    <a:pt x="18" y="0"/>
                  </a:lnTo>
                  <a:lnTo>
                    <a:pt x="22" y="0"/>
                  </a:lnTo>
                  <a:lnTo>
                    <a:pt x="25" y="0"/>
                  </a:lnTo>
                  <a:lnTo>
                    <a:pt x="2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4" name="Freeform 80"/>
            <p:cNvSpPr>
              <a:spLocks/>
            </p:cNvSpPr>
            <p:nvPr/>
          </p:nvSpPr>
          <p:spPr bwMode="auto">
            <a:xfrm>
              <a:off x="5617" y="3253"/>
              <a:ext cx="521" cy="518"/>
            </a:xfrm>
            <a:custGeom>
              <a:avLst/>
              <a:gdLst/>
              <a:ahLst/>
              <a:cxnLst>
                <a:cxn ang="0">
                  <a:pos x="144" y="2"/>
                </a:cxn>
                <a:cxn ang="0">
                  <a:pos x="180" y="11"/>
                </a:cxn>
                <a:cxn ang="0">
                  <a:pos x="217" y="34"/>
                </a:cxn>
                <a:cxn ang="0">
                  <a:pos x="244" y="82"/>
                </a:cxn>
                <a:cxn ang="0">
                  <a:pos x="319" y="20"/>
                </a:cxn>
                <a:cxn ang="0">
                  <a:pos x="404" y="0"/>
                </a:cxn>
                <a:cxn ang="0">
                  <a:pos x="459" y="9"/>
                </a:cxn>
                <a:cxn ang="0">
                  <a:pos x="504" y="36"/>
                </a:cxn>
                <a:cxn ang="0">
                  <a:pos x="521" y="82"/>
                </a:cxn>
                <a:cxn ang="0">
                  <a:pos x="508" y="130"/>
                </a:cxn>
                <a:cxn ang="0">
                  <a:pos x="475" y="151"/>
                </a:cxn>
                <a:cxn ang="0">
                  <a:pos x="439" y="151"/>
                </a:cxn>
                <a:cxn ang="0">
                  <a:pos x="417" y="128"/>
                </a:cxn>
                <a:cxn ang="0">
                  <a:pos x="415" y="93"/>
                </a:cxn>
                <a:cxn ang="0">
                  <a:pos x="439" y="59"/>
                </a:cxn>
                <a:cxn ang="0">
                  <a:pos x="439" y="36"/>
                </a:cxn>
                <a:cxn ang="0">
                  <a:pos x="404" y="32"/>
                </a:cxn>
                <a:cxn ang="0">
                  <a:pos x="344" y="46"/>
                </a:cxn>
                <a:cxn ang="0">
                  <a:pos x="310" y="64"/>
                </a:cxn>
                <a:cxn ang="0">
                  <a:pos x="277" y="100"/>
                </a:cxn>
                <a:cxn ang="0">
                  <a:pos x="253" y="137"/>
                </a:cxn>
                <a:cxn ang="0">
                  <a:pos x="242" y="160"/>
                </a:cxn>
                <a:cxn ang="0">
                  <a:pos x="235" y="182"/>
                </a:cxn>
                <a:cxn ang="0">
                  <a:pos x="222" y="228"/>
                </a:cxn>
                <a:cxn ang="0">
                  <a:pos x="213" y="267"/>
                </a:cxn>
                <a:cxn ang="0">
                  <a:pos x="211" y="274"/>
                </a:cxn>
                <a:cxn ang="0">
                  <a:pos x="177" y="420"/>
                </a:cxn>
                <a:cxn ang="0">
                  <a:pos x="166" y="461"/>
                </a:cxn>
                <a:cxn ang="0">
                  <a:pos x="160" y="484"/>
                </a:cxn>
                <a:cxn ang="0">
                  <a:pos x="140" y="509"/>
                </a:cxn>
                <a:cxn ang="0">
                  <a:pos x="111" y="518"/>
                </a:cxn>
                <a:cxn ang="0">
                  <a:pos x="86" y="509"/>
                </a:cxn>
                <a:cxn ang="0">
                  <a:pos x="71" y="481"/>
                </a:cxn>
                <a:cxn ang="0">
                  <a:pos x="75" y="463"/>
                </a:cxn>
                <a:cxn ang="0">
                  <a:pos x="84" y="436"/>
                </a:cxn>
                <a:cxn ang="0">
                  <a:pos x="126" y="255"/>
                </a:cxn>
                <a:cxn ang="0">
                  <a:pos x="144" y="185"/>
                </a:cxn>
                <a:cxn ang="0">
                  <a:pos x="157" y="132"/>
                </a:cxn>
                <a:cxn ang="0">
                  <a:pos x="164" y="89"/>
                </a:cxn>
                <a:cxn ang="0">
                  <a:pos x="155" y="48"/>
                </a:cxn>
                <a:cxn ang="0">
                  <a:pos x="126" y="32"/>
                </a:cxn>
                <a:cxn ang="0">
                  <a:pos x="89" y="48"/>
                </a:cxn>
                <a:cxn ang="0">
                  <a:pos x="64" y="93"/>
                </a:cxn>
                <a:cxn ang="0">
                  <a:pos x="44" y="157"/>
                </a:cxn>
                <a:cxn ang="0">
                  <a:pos x="40" y="178"/>
                </a:cxn>
                <a:cxn ang="0">
                  <a:pos x="33" y="187"/>
                </a:cxn>
                <a:cxn ang="0">
                  <a:pos x="26" y="189"/>
                </a:cxn>
                <a:cxn ang="0">
                  <a:pos x="18" y="189"/>
                </a:cxn>
                <a:cxn ang="0">
                  <a:pos x="9" y="189"/>
                </a:cxn>
                <a:cxn ang="0">
                  <a:pos x="2" y="185"/>
                </a:cxn>
                <a:cxn ang="0">
                  <a:pos x="0" y="176"/>
                </a:cxn>
                <a:cxn ang="0">
                  <a:pos x="4" y="153"/>
                </a:cxn>
                <a:cxn ang="0">
                  <a:pos x="20" y="107"/>
                </a:cxn>
                <a:cxn ang="0">
                  <a:pos x="42" y="59"/>
                </a:cxn>
                <a:cxn ang="0">
                  <a:pos x="75" y="18"/>
                </a:cxn>
                <a:cxn ang="0">
                  <a:pos x="129" y="0"/>
                </a:cxn>
              </a:cxnLst>
              <a:rect l="0" t="0" r="r" b="b"/>
              <a:pathLst>
                <a:path w="521" h="518">
                  <a:moveTo>
                    <a:pt x="129" y="0"/>
                  </a:moveTo>
                  <a:lnTo>
                    <a:pt x="144" y="2"/>
                  </a:lnTo>
                  <a:lnTo>
                    <a:pt x="160" y="5"/>
                  </a:lnTo>
                  <a:lnTo>
                    <a:pt x="180" y="11"/>
                  </a:lnTo>
                  <a:lnTo>
                    <a:pt x="200" y="20"/>
                  </a:lnTo>
                  <a:lnTo>
                    <a:pt x="217" y="34"/>
                  </a:lnTo>
                  <a:lnTo>
                    <a:pt x="233" y="55"/>
                  </a:lnTo>
                  <a:lnTo>
                    <a:pt x="244" y="82"/>
                  </a:lnTo>
                  <a:lnTo>
                    <a:pt x="282" y="46"/>
                  </a:lnTo>
                  <a:lnTo>
                    <a:pt x="319" y="20"/>
                  </a:lnTo>
                  <a:lnTo>
                    <a:pt x="362" y="5"/>
                  </a:lnTo>
                  <a:lnTo>
                    <a:pt x="404" y="0"/>
                  </a:lnTo>
                  <a:lnTo>
                    <a:pt x="433" y="2"/>
                  </a:lnTo>
                  <a:lnTo>
                    <a:pt x="459" y="9"/>
                  </a:lnTo>
                  <a:lnTo>
                    <a:pt x="484" y="20"/>
                  </a:lnTo>
                  <a:lnTo>
                    <a:pt x="504" y="36"/>
                  </a:lnTo>
                  <a:lnTo>
                    <a:pt x="517" y="57"/>
                  </a:lnTo>
                  <a:lnTo>
                    <a:pt x="521" y="82"/>
                  </a:lnTo>
                  <a:lnTo>
                    <a:pt x="519" y="109"/>
                  </a:lnTo>
                  <a:lnTo>
                    <a:pt x="508" y="130"/>
                  </a:lnTo>
                  <a:lnTo>
                    <a:pt x="492" y="144"/>
                  </a:lnTo>
                  <a:lnTo>
                    <a:pt x="475" y="151"/>
                  </a:lnTo>
                  <a:lnTo>
                    <a:pt x="457" y="155"/>
                  </a:lnTo>
                  <a:lnTo>
                    <a:pt x="439" y="151"/>
                  </a:lnTo>
                  <a:lnTo>
                    <a:pt x="426" y="141"/>
                  </a:lnTo>
                  <a:lnTo>
                    <a:pt x="417" y="128"/>
                  </a:lnTo>
                  <a:lnTo>
                    <a:pt x="413" y="112"/>
                  </a:lnTo>
                  <a:lnTo>
                    <a:pt x="415" y="93"/>
                  </a:lnTo>
                  <a:lnTo>
                    <a:pt x="424" y="75"/>
                  </a:lnTo>
                  <a:lnTo>
                    <a:pt x="439" y="59"/>
                  </a:lnTo>
                  <a:lnTo>
                    <a:pt x="461" y="48"/>
                  </a:lnTo>
                  <a:lnTo>
                    <a:pt x="439" y="36"/>
                  </a:lnTo>
                  <a:lnTo>
                    <a:pt x="417" y="32"/>
                  </a:lnTo>
                  <a:lnTo>
                    <a:pt x="404" y="32"/>
                  </a:lnTo>
                  <a:lnTo>
                    <a:pt x="368" y="36"/>
                  </a:lnTo>
                  <a:lnTo>
                    <a:pt x="344" y="46"/>
                  </a:lnTo>
                  <a:lnTo>
                    <a:pt x="324" y="55"/>
                  </a:lnTo>
                  <a:lnTo>
                    <a:pt x="310" y="64"/>
                  </a:lnTo>
                  <a:lnTo>
                    <a:pt x="293" y="80"/>
                  </a:lnTo>
                  <a:lnTo>
                    <a:pt x="277" y="100"/>
                  </a:lnTo>
                  <a:lnTo>
                    <a:pt x="264" y="119"/>
                  </a:lnTo>
                  <a:lnTo>
                    <a:pt x="253" y="137"/>
                  </a:lnTo>
                  <a:lnTo>
                    <a:pt x="244" y="151"/>
                  </a:lnTo>
                  <a:lnTo>
                    <a:pt x="242" y="160"/>
                  </a:lnTo>
                  <a:lnTo>
                    <a:pt x="239" y="166"/>
                  </a:lnTo>
                  <a:lnTo>
                    <a:pt x="235" y="182"/>
                  </a:lnTo>
                  <a:lnTo>
                    <a:pt x="228" y="205"/>
                  </a:lnTo>
                  <a:lnTo>
                    <a:pt x="222" y="228"/>
                  </a:lnTo>
                  <a:lnTo>
                    <a:pt x="217" y="249"/>
                  </a:lnTo>
                  <a:lnTo>
                    <a:pt x="213" y="267"/>
                  </a:lnTo>
                  <a:lnTo>
                    <a:pt x="211" y="274"/>
                  </a:lnTo>
                  <a:lnTo>
                    <a:pt x="211" y="274"/>
                  </a:lnTo>
                  <a:lnTo>
                    <a:pt x="182" y="399"/>
                  </a:lnTo>
                  <a:lnTo>
                    <a:pt x="177" y="420"/>
                  </a:lnTo>
                  <a:lnTo>
                    <a:pt x="171" y="440"/>
                  </a:lnTo>
                  <a:lnTo>
                    <a:pt x="166" y="461"/>
                  </a:lnTo>
                  <a:lnTo>
                    <a:pt x="162" y="477"/>
                  </a:lnTo>
                  <a:lnTo>
                    <a:pt x="160" y="484"/>
                  </a:lnTo>
                  <a:lnTo>
                    <a:pt x="151" y="500"/>
                  </a:lnTo>
                  <a:lnTo>
                    <a:pt x="140" y="509"/>
                  </a:lnTo>
                  <a:lnTo>
                    <a:pt x="126" y="516"/>
                  </a:lnTo>
                  <a:lnTo>
                    <a:pt x="111" y="518"/>
                  </a:lnTo>
                  <a:lnTo>
                    <a:pt x="97" y="516"/>
                  </a:lnTo>
                  <a:lnTo>
                    <a:pt x="86" y="509"/>
                  </a:lnTo>
                  <a:lnTo>
                    <a:pt x="75" y="497"/>
                  </a:lnTo>
                  <a:lnTo>
                    <a:pt x="71" y="481"/>
                  </a:lnTo>
                  <a:lnTo>
                    <a:pt x="73" y="474"/>
                  </a:lnTo>
                  <a:lnTo>
                    <a:pt x="75" y="463"/>
                  </a:lnTo>
                  <a:lnTo>
                    <a:pt x="80" y="449"/>
                  </a:lnTo>
                  <a:lnTo>
                    <a:pt x="84" y="436"/>
                  </a:lnTo>
                  <a:lnTo>
                    <a:pt x="120" y="287"/>
                  </a:lnTo>
                  <a:lnTo>
                    <a:pt x="126" y="255"/>
                  </a:lnTo>
                  <a:lnTo>
                    <a:pt x="135" y="219"/>
                  </a:lnTo>
                  <a:lnTo>
                    <a:pt x="144" y="185"/>
                  </a:lnTo>
                  <a:lnTo>
                    <a:pt x="151" y="160"/>
                  </a:lnTo>
                  <a:lnTo>
                    <a:pt x="157" y="132"/>
                  </a:lnTo>
                  <a:lnTo>
                    <a:pt x="162" y="107"/>
                  </a:lnTo>
                  <a:lnTo>
                    <a:pt x="164" y="89"/>
                  </a:lnTo>
                  <a:lnTo>
                    <a:pt x="162" y="66"/>
                  </a:lnTo>
                  <a:lnTo>
                    <a:pt x="155" y="48"/>
                  </a:lnTo>
                  <a:lnTo>
                    <a:pt x="144" y="36"/>
                  </a:lnTo>
                  <a:lnTo>
                    <a:pt x="126" y="32"/>
                  </a:lnTo>
                  <a:lnTo>
                    <a:pt x="106" y="36"/>
                  </a:lnTo>
                  <a:lnTo>
                    <a:pt x="89" y="48"/>
                  </a:lnTo>
                  <a:lnTo>
                    <a:pt x="75" y="68"/>
                  </a:lnTo>
                  <a:lnTo>
                    <a:pt x="64" y="93"/>
                  </a:lnTo>
                  <a:lnTo>
                    <a:pt x="53" y="123"/>
                  </a:lnTo>
                  <a:lnTo>
                    <a:pt x="44" y="157"/>
                  </a:lnTo>
                  <a:lnTo>
                    <a:pt x="42" y="169"/>
                  </a:lnTo>
                  <a:lnTo>
                    <a:pt x="40" y="178"/>
                  </a:lnTo>
                  <a:lnTo>
                    <a:pt x="35" y="182"/>
                  </a:lnTo>
                  <a:lnTo>
                    <a:pt x="33" y="187"/>
                  </a:lnTo>
                  <a:lnTo>
                    <a:pt x="31" y="189"/>
                  </a:lnTo>
                  <a:lnTo>
                    <a:pt x="26" y="189"/>
                  </a:lnTo>
                  <a:lnTo>
                    <a:pt x="20" y="189"/>
                  </a:lnTo>
                  <a:lnTo>
                    <a:pt x="18" y="189"/>
                  </a:lnTo>
                  <a:lnTo>
                    <a:pt x="13" y="189"/>
                  </a:lnTo>
                  <a:lnTo>
                    <a:pt x="9" y="189"/>
                  </a:lnTo>
                  <a:lnTo>
                    <a:pt x="7" y="187"/>
                  </a:lnTo>
                  <a:lnTo>
                    <a:pt x="2" y="185"/>
                  </a:lnTo>
                  <a:lnTo>
                    <a:pt x="0" y="180"/>
                  </a:lnTo>
                  <a:lnTo>
                    <a:pt x="0" y="176"/>
                  </a:lnTo>
                  <a:lnTo>
                    <a:pt x="2" y="166"/>
                  </a:lnTo>
                  <a:lnTo>
                    <a:pt x="4" y="153"/>
                  </a:lnTo>
                  <a:lnTo>
                    <a:pt x="11" y="132"/>
                  </a:lnTo>
                  <a:lnTo>
                    <a:pt x="20" y="107"/>
                  </a:lnTo>
                  <a:lnTo>
                    <a:pt x="29" y="82"/>
                  </a:lnTo>
                  <a:lnTo>
                    <a:pt x="42" y="59"/>
                  </a:lnTo>
                  <a:lnTo>
                    <a:pt x="58" y="36"/>
                  </a:lnTo>
                  <a:lnTo>
                    <a:pt x="75" y="18"/>
                  </a:lnTo>
                  <a:lnTo>
                    <a:pt x="100" y="5"/>
                  </a:lnTo>
                  <a:lnTo>
                    <a:pt x="12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5" name="Freeform 81"/>
            <p:cNvSpPr>
              <a:spLocks/>
            </p:cNvSpPr>
            <p:nvPr/>
          </p:nvSpPr>
          <p:spPr bwMode="auto">
            <a:xfrm>
              <a:off x="6269" y="3385"/>
              <a:ext cx="322" cy="532"/>
            </a:xfrm>
            <a:custGeom>
              <a:avLst/>
              <a:gdLst/>
              <a:ahLst/>
              <a:cxnLst>
                <a:cxn ang="0">
                  <a:pos x="169" y="0"/>
                </a:cxn>
                <a:cxn ang="0">
                  <a:pos x="180" y="0"/>
                </a:cxn>
                <a:cxn ang="0">
                  <a:pos x="189" y="3"/>
                </a:cxn>
                <a:cxn ang="0">
                  <a:pos x="195" y="3"/>
                </a:cxn>
                <a:cxn ang="0">
                  <a:pos x="198" y="7"/>
                </a:cxn>
                <a:cxn ang="0">
                  <a:pos x="198" y="14"/>
                </a:cxn>
                <a:cxn ang="0">
                  <a:pos x="200" y="23"/>
                </a:cxn>
                <a:cxn ang="0">
                  <a:pos x="200" y="23"/>
                </a:cxn>
                <a:cxn ang="0">
                  <a:pos x="200" y="463"/>
                </a:cxn>
                <a:cxn ang="0">
                  <a:pos x="200" y="475"/>
                </a:cxn>
                <a:cxn ang="0">
                  <a:pos x="202" y="484"/>
                </a:cxn>
                <a:cxn ang="0">
                  <a:pos x="209" y="491"/>
                </a:cxn>
                <a:cxn ang="0">
                  <a:pos x="224" y="493"/>
                </a:cxn>
                <a:cxn ang="0">
                  <a:pos x="246" y="495"/>
                </a:cxn>
                <a:cxn ang="0">
                  <a:pos x="282" y="498"/>
                </a:cxn>
                <a:cxn ang="0">
                  <a:pos x="322" y="498"/>
                </a:cxn>
                <a:cxn ang="0">
                  <a:pos x="322" y="532"/>
                </a:cxn>
                <a:cxn ang="0">
                  <a:pos x="271" y="532"/>
                </a:cxn>
                <a:cxn ang="0">
                  <a:pos x="213" y="530"/>
                </a:cxn>
                <a:cxn ang="0">
                  <a:pos x="162" y="530"/>
                </a:cxn>
                <a:cxn ang="0">
                  <a:pos x="124" y="530"/>
                </a:cxn>
                <a:cxn ang="0">
                  <a:pos x="82" y="530"/>
                </a:cxn>
                <a:cxn ang="0">
                  <a:pos x="40" y="532"/>
                </a:cxn>
                <a:cxn ang="0">
                  <a:pos x="5" y="532"/>
                </a:cxn>
                <a:cxn ang="0">
                  <a:pos x="5" y="498"/>
                </a:cxn>
                <a:cxn ang="0">
                  <a:pos x="45" y="498"/>
                </a:cxn>
                <a:cxn ang="0">
                  <a:pos x="80" y="495"/>
                </a:cxn>
                <a:cxn ang="0">
                  <a:pos x="102" y="493"/>
                </a:cxn>
                <a:cxn ang="0">
                  <a:pos x="118" y="491"/>
                </a:cxn>
                <a:cxn ang="0">
                  <a:pos x="124" y="484"/>
                </a:cxn>
                <a:cxn ang="0">
                  <a:pos x="127" y="475"/>
                </a:cxn>
                <a:cxn ang="0">
                  <a:pos x="127" y="463"/>
                </a:cxn>
                <a:cxn ang="0">
                  <a:pos x="127" y="64"/>
                </a:cxn>
                <a:cxn ang="0">
                  <a:pos x="93" y="76"/>
                </a:cxn>
                <a:cxn ang="0">
                  <a:pos x="60" y="82"/>
                </a:cxn>
                <a:cxn ang="0">
                  <a:pos x="31" y="85"/>
                </a:cxn>
                <a:cxn ang="0">
                  <a:pos x="14" y="85"/>
                </a:cxn>
                <a:cxn ang="0">
                  <a:pos x="0" y="85"/>
                </a:cxn>
                <a:cxn ang="0">
                  <a:pos x="0" y="53"/>
                </a:cxn>
                <a:cxn ang="0">
                  <a:pos x="14" y="53"/>
                </a:cxn>
                <a:cxn ang="0">
                  <a:pos x="25" y="50"/>
                </a:cxn>
                <a:cxn ang="0">
                  <a:pos x="47" y="50"/>
                </a:cxn>
                <a:cxn ang="0">
                  <a:pos x="76" y="46"/>
                </a:cxn>
                <a:cxn ang="0">
                  <a:pos x="107" y="37"/>
                </a:cxn>
                <a:cxn ang="0">
                  <a:pos x="140" y="23"/>
                </a:cxn>
                <a:cxn ang="0">
                  <a:pos x="169" y="0"/>
                </a:cxn>
              </a:cxnLst>
              <a:rect l="0" t="0" r="r" b="b"/>
              <a:pathLst>
                <a:path w="322" h="532">
                  <a:moveTo>
                    <a:pt x="169" y="0"/>
                  </a:moveTo>
                  <a:lnTo>
                    <a:pt x="180" y="0"/>
                  </a:lnTo>
                  <a:lnTo>
                    <a:pt x="189" y="3"/>
                  </a:lnTo>
                  <a:lnTo>
                    <a:pt x="195" y="3"/>
                  </a:lnTo>
                  <a:lnTo>
                    <a:pt x="198" y="7"/>
                  </a:lnTo>
                  <a:lnTo>
                    <a:pt x="198" y="14"/>
                  </a:lnTo>
                  <a:lnTo>
                    <a:pt x="200" y="23"/>
                  </a:lnTo>
                  <a:lnTo>
                    <a:pt x="200" y="23"/>
                  </a:lnTo>
                  <a:lnTo>
                    <a:pt x="200" y="463"/>
                  </a:lnTo>
                  <a:lnTo>
                    <a:pt x="200" y="475"/>
                  </a:lnTo>
                  <a:lnTo>
                    <a:pt x="202" y="484"/>
                  </a:lnTo>
                  <a:lnTo>
                    <a:pt x="209" y="491"/>
                  </a:lnTo>
                  <a:lnTo>
                    <a:pt x="224" y="493"/>
                  </a:lnTo>
                  <a:lnTo>
                    <a:pt x="246" y="495"/>
                  </a:lnTo>
                  <a:lnTo>
                    <a:pt x="282" y="498"/>
                  </a:lnTo>
                  <a:lnTo>
                    <a:pt x="322" y="498"/>
                  </a:lnTo>
                  <a:lnTo>
                    <a:pt x="322" y="532"/>
                  </a:lnTo>
                  <a:lnTo>
                    <a:pt x="271" y="532"/>
                  </a:lnTo>
                  <a:lnTo>
                    <a:pt x="213" y="530"/>
                  </a:lnTo>
                  <a:lnTo>
                    <a:pt x="162" y="530"/>
                  </a:lnTo>
                  <a:lnTo>
                    <a:pt x="124" y="530"/>
                  </a:lnTo>
                  <a:lnTo>
                    <a:pt x="82" y="530"/>
                  </a:lnTo>
                  <a:lnTo>
                    <a:pt x="40" y="532"/>
                  </a:lnTo>
                  <a:lnTo>
                    <a:pt x="5" y="532"/>
                  </a:lnTo>
                  <a:lnTo>
                    <a:pt x="5" y="498"/>
                  </a:lnTo>
                  <a:lnTo>
                    <a:pt x="45" y="498"/>
                  </a:lnTo>
                  <a:lnTo>
                    <a:pt x="80" y="495"/>
                  </a:lnTo>
                  <a:lnTo>
                    <a:pt x="102" y="493"/>
                  </a:lnTo>
                  <a:lnTo>
                    <a:pt x="118" y="491"/>
                  </a:lnTo>
                  <a:lnTo>
                    <a:pt x="124" y="484"/>
                  </a:lnTo>
                  <a:lnTo>
                    <a:pt x="127" y="475"/>
                  </a:lnTo>
                  <a:lnTo>
                    <a:pt x="127" y="463"/>
                  </a:lnTo>
                  <a:lnTo>
                    <a:pt x="127" y="64"/>
                  </a:lnTo>
                  <a:lnTo>
                    <a:pt x="93" y="76"/>
                  </a:lnTo>
                  <a:lnTo>
                    <a:pt x="60" y="82"/>
                  </a:lnTo>
                  <a:lnTo>
                    <a:pt x="31" y="85"/>
                  </a:lnTo>
                  <a:lnTo>
                    <a:pt x="14" y="85"/>
                  </a:lnTo>
                  <a:lnTo>
                    <a:pt x="0" y="85"/>
                  </a:lnTo>
                  <a:lnTo>
                    <a:pt x="0" y="53"/>
                  </a:lnTo>
                  <a:lnTo>
                    <a:pt x="14" y="53"/>
                  </a:lnTo>
                  <a:lnTo>
                    <a:pt x="25" y="50"/>
                  </a:lnTo>
                  <a:lnTo>
                    <a:pt x="47" y="50"/>
                  </a:lnTo>
                  <a:lnTo>
                    <a:pt x="76" y="46"/>
                  </a:lnTo>
                  <a:lnTo>
                    <a:pt x="107" y="37"/>
                  </a:lnTo>
                  <a:lnTo>
                    <a:pt x="140" y="23"/>
                  </a:lnTo>
                  <a:lnTo>
                    <a:pt x="16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6" name="Freeform 82"/>
            <p:cNvSpPr>
              <a:spLocks/>
            </p:cNvSpPr>
            <p:nvPr/>
          </p:nvSpPr>
          <p:spPr bwMode="auto">
            <a:xfrm>
              <a:off x="6824" y="3253"/>
              <a:ext cx="648" cy="753"/>
            </a:xfrm>
            <a:custGeom>
              <a:avLst/>
              <a:gdLst/>
              <a:ahLst/>
              <a:cxnLst>
                <a:cxn ang="0">
                  <a:pos x="279" y="7"/>
                </a:cxn>
                <a:cxn ang="0">
                  <a:pos x="348" y="46"/>
                </a:cxn>
                <a:cxn ang="0">
                  <a:pos x="399" y="109"/>
                </a:cxn>
                <a:cxn ang="0">
                  <a:pos x="433" y="187"/>
                </a:cxn>
                <a:cxn ang="0">
                  <a:pos x="450" y="265"/>
                </a:cxn>
                <a:cxn ang="0">
                  <a:pos x="461" y="326"/>
                </a:cxn>
                <a:cxn ang="0">
                  <a:pos x="464" y="347"/>
                </a:cxn>
                <a:cxn ang="0">
                  <a:pos x="501" y="251"/>
                </a:cxn>
                <a:cxn ang="0">
                  <a:pos x="544" y="160"/>
                </a:cxn>
                <a:cxn ang="0">
                  <a:pos x="579" y="82"/>
                </a:cxn>
                <a:cxn ang="0">
                  <a:pos x="606" y="30"/>
                </a:cxn>
                <a:cxn ang="0">
                  <a:pos x="617" y="14"/>
                </a:cxn>
                <a:cxn ang="0">
                  <a:pos x="626" y="11"/>
                </a:cxn>
                <a:cxn ang="0">
                  <a:pos x="632" y="11"/>
                </a:cxn>
                <a:cxn ang="0">
                  <a:pos x="637" y="11"/>
                </a:cxn>
                <a:cxn ang="0">
                  <a:pos x="643" y="16"/>
                </a:cxn>
                <a:cxn ang="0">
                  <a:pos x="648" y="25"/>
                </a:cxn>
                <a:cxn ang="0">
                  <a:pos x="641" y="39"/>
                </a:cxn>
                <a:cxn ang="0">
                  <a:pos x="592" y="139"/>
                </a:cxn>
                <a:cxn ang="0">
                  <a:pos x="561" y="208"/>
                </a:cxn>
                <a:cxn ang="0">
                  <a:pos x="539" y="255"/>
                </a:cxn>
                <a:cxn ang="0">
                  <a:pos x="512" y="324"/>
                </a:cxn>
                <a:cxn ang="0">
                  <a:pos x="484" y="399"/>
                </a:cxn>
                <a:cxn ang="0">
                  <a:pos x="464" y="461"/>
                </a:cxn>
                <a:cxn ang="0">
                  <a:pos x="450" y="543"/>
                </a:cxn>
                <a:cxn ang="0">
                  <a:pos x="426" y="652"/>
                </a:cxn>
                <a:cxn ang="0">
                  <a:pos x="406" y="723"/>
                </a:cxn>
                <a:cxn ang="0">
                  <a:pos x="390" y="748"/>
                </a:cxn>
                <a:cxn ang="0">
                  <a:pos x="379" y="753"/>
                </a:cxn>
                <a:cxn ang="0">
                  <a:pos x="366" y="748"/>
                </a:cxn>
                <a:cxn ang="0">
                  <a:pos x="359" y="737"/>
                </a:cxn>
                <a:cxn ang="0">
                  <a:pos x="359" y="725"/>
                </a:cxn>
                <a:cxn ang="0">
                  <a:pos x="366" y="675"/>
                </a:cxn>
                <a:cxn ang="0">
                  <a:pos x="384" y="600"/>
                </a:cxn>
                <a:cxn ang="0">
                  <a:pos x="406" y="516"/>
                </a:cxn>
                <a:cxn ang="0">
                  <a:pos x="421" y="465"/>
                </a:cxn>
                <a:cxn ang="0">
                  <a:pos x="426" y="429"/>
                </a:cxn>
                <a:cxn ang="0">
                  <a:pos x="426" y="360"/>
                </a:cxn>
                <a:cxn ang="0">
                  <a:pos x="417" y="290"/>
                </a:cxn>
                <a:cxn ang="0">
                  <a:pos x="399" y="217"/>
                </a:cxn>
                <a:cxn ang="0">
                  <a:pos x="364" y="155"/>
                </a:cxn>
                <a:cxn ang="0">
                  <a:pos x="306" y="109"/>
                </a:cxn>
                <a:cxn ang="0">
                  <a:pos x="222" y="93"/>
                </a:cxn>
                <a:cxn ang="0">
                  <a:pos x="146" y="107"/>
                </a:cxn>
                <a:cxn ang="0">
                  <a:pos x="82" y="144"/>
                </a:cxn>
                <a:cxn ang="0">
                  <a:pos x="40" y="201"/>
                </a:cxn>
                <a:cxn ang="0">
                  <a:pos x="35" y="214"/>
                </a:cxn>
                <a:cxn ang="0">
                  <a:pos x="27" y="221"/>
                </a:cxn>
                <a:cxn ang="0">
                  <a:pos x="18" y="221"/>
                </a:cxn>
                <a:cxn ang="0">
                  <a:pos x="11" y="219"/>
                </a:cxn>
                <a:cxn ang="0">
                  <a:pos x="4" y="217"/>
                </a:cxn>
                <a:cxn ang="0">
                  <a:pos x="0" y="208"/>
                </a:cxn>
                <a:cxn ang="0">
                  <a:pos x="7" y="182"/>
                </a:cxn>
                <a:cxn ang="0">
                  <a:pos x="31" y="130"/>
                </a:cxn>
                <a:cxn ang="0">
                  <a:pos x="82" y="68"/>
                </a:cxn>
                <a:cxn ang="0">
                  <a:pos x="146" y="23"/>
                </a:cxn>
                <a:cxn ang="0">
                  <a:pos x="237" y="0"/>
                </a:cxn>
              </a:cxnLst>
              <a:rect l="0" t="0" r="r" b="b"/>
              <a:pathLst>
                <a:path w="648" h="753">
                  <a:moveTo>
                    <a:pt x="237" y="0"/>
                  </a:moveTo>
                  <a:lnTo>
                    <a:pt x="279" y="7"/>
                  </a:lnTo>
                  <a:lnTo>
                    <a:pt x="317" y="23"/>
                  </a:lnTo>
                  <a:lnTo>
                    <a:pt x="348" y="46"/>
                  </a:lnTo>
                  <a:lnTo>
                    <a:pt x="377" y="75"/>
                  </a:lnTo>
                  <a:lnTo>
                    <a:pt x="399" y="109"/>
                  </a:lnTo>
                  <a:lnTo>
                    <a:pt x="417" y="148"/>
                  </a:lnTo>
                  <a:lnTo>
                    <a:pt x="433" y="187"/>
                  </a:lnTo>
                  <a:lnTo>
                    <a:pt x="444" y="228"/>
                  </a:lnTo>
                  <a:lnTo>
                    <a:pt x="450" y="265"/>
                  </a:lnTo>
                  <a:lnTo>
                    <a:pt x="457" y="297"/>
                  </a:lnTo>
                  <a:lnTo>
                    <a:pt x="461" y="326"/>
                  </a:lnTo>
                  <a:lnTo>
                    <a:pt x="464" y="347"/>
                  </a:lnTo>
                  <a:lnTo>
                    <a:pt x="464" y="347"/>
                  </a:lnTo>
                  <a:lnTo>
                    <a:pt x="481" y="299"/>
                  </a:lnTo>
                  <a:lnTo>
                    <a:pt x="501" y="251"/>
                  </a:lnTo>
                  <a:lnTo>
                    <a:pt x="521" y="203"/>
                  </a:lnTo>
                  <a:lnTo>
                    <a:pt x="544" y="160"/>
                  </a:lnTo>
                  <a:lnTo>
                    <a:pt x="561" y="119"/>
                  </a:lnTo>
                  <a:lnTo>
                    <a:pt x="579" y="82"/>
                  </a:lnTo>
                  <a:lnTo>
                    <a:pt x="595" y="52"/>
                  </a:lnTo>
                  <a:lnTo>
                    <a:pt x="606" y="30"/>
                  </a:lnTo>
                  <a:lnTo>
                    <a:pt x="612" y="16"/>
                  </a:lnTo>
                  <a:lnTo>
                    <a:pt x="617" y="14"/>
                  </a:lnTo>
                  <a:lnTo>
                    <a:pt x="621" y="11"/>
                  </a:lnTo>
                  <a:lnTo>
                    <a:pt x="626" y="11"/>
                  </a:lnTo>
                  <a:lnTo>
                    <a:pt x="630" y="11"/>
                  </a:lnTo>
                  <a:lnTo>
                    <a:pt x="632" y="11"/>
                  </a:lnTo>
                  <a:lnTo>
                    <a:pt x="635" y="11"/>
                  </a:lnTo>
                  <a:lnTo>
                    <a:pt x="637" y="11"/>
                  </a:lnTo>
                  <a:lnTo>
                    <a:pt x="641" y="14"/>
                  </a:lnTo>
                  <a:lnTo>
                    <a:pt x="643" y="16"/>
                  </a:lnTo>
                  <a:lnTo>
                    <a:pt x="646" y="18"/>
                  </a:lnTo>
                  <a:lnTo>
                    <a:pt x="648" y="25"/>
                  </a:lnTo>
                  <a:lnTo>
                    <a:pt x="646" y="32"/>
                  </a:lnTo>
                  <a:lnTo>
                    <a:pt x="641" y="39"/>
                  </a:lnTo>
                  <a:lnTo>
                    <a:pt x="615" y="93"/>
                  </a:lnTo>
                  <a:lnTo>
                    <a:pt x="592" y="139"/>
                  </a:lnTo>
                  <a:lnTo>
                    <a:pt x="575" y="178"/>
                  </a:lnTo>
                  <a:lnTo>
                    <a:pt x="561" y="208"/>
                  </a:lnTo>
                  <a:lnTo>
                    <a:pt x="550" y="230"/>
                  </a:lnTo>
                  <a:lnTo>
                    <a:pt x="539" y="255"/>
                  </a:lnTo>
                  <a:lnTo>
                    <a:pt x="528" y="287"/>
                  </a:lnTo>
                  <a:lnTo>
                    <a:pt x="512" y="324"/>
                  </a:lnTo>
                  <a:lnTo>
                    <a:pt x="497" y="360"/>
                  </a:lnTo>
                  <a:lnTo>
                    <a:pt x="484" y="399"/>
                  </a:lnTo>
                  <a:lnTo>
                    <a:pt x="473" y="433"/>
                  </a:lnTo>
                  <a:lnTo>
                    <a:pt x="464" y="461"/>
                  </a:lnTo>
                  <a:lnTo>
                    <a:pt x="461" y="481"/>
                  </a:lnTo>
                  <a:lnTo>
                    <a:pt x="450" y="543"/>
                  </a:lnTo>
                  <a:lnTo>
                    <a:pt x="439" y="602"/>
                  </a:lnTo>
                  <a:lnTo>
                    <a:pt x="426" y="652"/>
                  </a:lnTo>
                  <a:lnTo>
                    <a:pt x="415" y="693"/>
                  </a:lnTo>
                  <a:lnTo>
                    <a:pt x="406" y="723"/>
                  </a:lnTo>
                  <a:lnTo>
                    <a:pt x="397" y="739"/>
                  </a:lnTo>
                  <a:lnTo>
                    <a:pt x="390" y="748"/>
                  </a:lnTo>
                  <a:lnTo>
                    <a:pt x="384" y="753"/>
                  </a:lnTo>
                  <a:lnTo>
                    <a:pt x="379" y="753"/>
                  </a:lnTo>
                  <a:lnTo>
                    <a:pt x="373" y="751"/>
                  </a:lnTo>
                  <a:lnTo>
                    <a:pt x="366" y="748"/>
                  </a:lnTo>
                  <a:lnTo>
                    <a:pt x="364" y="744"/>
                  </a:lnTo>
                  <a:lnTo>
                    <a:pt x="359" y="737"/>
                  </a:lnTo>
                  <a:lnTo>
                    <a:pt x="359" y="730"/>
                  </a:lnTo>
                  <a:lnTo>
                    <a:pt x="359" y="725"/>
                  </a:lnTo>
                  <a:lnTo>
                    <a:pt x="362" y="705"/>
                  </a:lnTo>
                  <a:lnTo>
                    <a:pt x="366" y="675"/>
                  </a:lnTo>
                  <a:lnTo>
                    <a:pt x="375" y="641"/>
                  </a:lnTo>
                  <a:lnTo>
                    <a:pt x="384" y="600"/>
                  </a:lnTo>
                  <a:lnTo>
                    <a:pt x="395" y="559"/>
                  </a:lnTo>
                  <a:lnTo>
                    <a:pt x="406" y="516"/>
                  </a:lnTo>
                  <a:lnTo>
                    <a:pt x="419" y="477"/>
                  </a:lnTo>
                  <a:lnTo>
                    <a:pt x="421" y="465"/>
                  </a:lnTo>
                  <a:lnTo>
                    <a:pt x="424" y="452"/>
                  </a:lnTo>
                  <a:lnTo>
                    <a:pt x="426" y="429"/>
                  </a:lnTo>
                  <a:lnTo>
                    <a:pt x="426" y="395"/>
                  </a:lnTo>
                  <a:lnTo>
                    <a:pt x="426" y="360"/>
                  </a:lnTo>
                  <a:lnTo>
                    <a:pt x="424" y="326"/>
                  </a:lnTo>
                  <a:lnTo>
                    <a:pt x="417" y="290"/>
                  </a:lnTo>
                  <a:lnTo>
                    <a:pt x="410" y="253"/>
                  </a:lnTo>
                  <a:lnTo>
                    <a:pt x="399" y="217"/>
                  </a:lnTo>
                  <a:lnTo>
                    <a:pt x="384" y="182"/>
                  </a:lnTo>
                  <a:lnTo>
                    <a:pt x="364" y="155"/>
                  </a:lnTo>
                  <a:lnTo>
                    <a:pt x="337" y="130"/>
                  </a:lnTo>
                  <a:lnTo>
                    <a:pt x="306" y="109"/>
                  </a:lnTo>
                  <a:lnTo>
                    <a:pt x="268" y="98"/>
                  </a:lnTo>
                  <a:lnTo>
                    <a:pt x="222" y="93"/>
                  </a:lnTo>
                  <a:lnTo>
                    <a:pt x="184" y="96"/>
                  </a:lnTo>
                  <a:lnTo>
                    <a:pt x="146" y="107"/>
                  </a:lnTo>
                  <a:lnTo>
                    <a:pt x="113" y="121"/>
                  </a:lnTo>
                  <a:lnTo>
                    <a:pt x="82" y="144"/>
                  </a:lnTo>
                  <a:lnTo>
                    <a:pt x="58" y="169"/>
                  </a:lnTo>
                  <a:lnTo>
                    <a:pt x="40" y="201"/>
                  </a:lnTo>
                  <a:lnTo>
                    <a:pt x="38" y="210"/>
                  </a:lnTo>
                  <a:lnTo>
                    <a:pt x="35" y="214"/>
                  </a:lnTo>
                  <a:lnTo>
                    <a:pt x="31" y="219"/>
                  </a:lnTo>
                  <a:lnTo>
                    <a:pt x="27" y="221"/>
                  </a:lnTo>
                  <a:lnTo>
                    <a:pt x="20" y="221"/>
                  </a:lnTo>
                  <a:lnTo>
                    <a:pt x="18" y="221"/>
                  </a:lnTo>
                  <a:lnTo>
                    <a:pt x="13" y="221"/>
                  </a:lnTo>
                  <a:lnTo>
                    <a:pt x="11" y="219"/>
                  </a:lnTo>
                  <a:lnTo>
                    <a:pt x="7" y="219"/>
                  </a:lnTo>
                  <a:lnTo>
                    <a:pt x="4" y="217"/>
                  </a:lnTo>
                  <a:lnTo>
                    <a:pt x="2" y="212"/>
                  </a:lnTo>
                  <a:lnTo>
                    <a:pt x="0" y="208"/>
                  </a:lnTo>
                  <a:lnTo>
                    <a:pt x="2" y="201"/>
                  </a:lnTo>
                  <a:lnTo>
                    <a:pt x="7" y="182"/>
                  </a:lnTo>
                  <a:lnTo>
                    <a:pt x="15" y="160"/>
                  </a:lnTo>
                  <a:lnTo>
                    <a:pt x="31" y="130"/>
                  </a:lnTo>
                  <a:lnTo>
                    <a:pt x="53" y="98"/>
                  </a:lnTo>
                  <a:lnTo>
                    <a:pt x="82" y="68"/>
                  </a:lnTo>
                  <a:lnTo>
                    <a:pt x="111" y="43"/>
                  </a:lnTo>
                  <a:lnTo>
                    <a:pt x="146" y="23"/>
                  </a:lnTo>
                  <a:lnTo>
                    <a:pt x="191" y="7"/>
                  </a:lnTo>
                  <a:lnTo>
                    <a:pt x="23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7" name="Freeform 83"/>
            <p:cNvSpPr>
              <a:spLocks/>
            </p:cNvSpPr>
            <p:nvPr/>
          </p:nvSpPr>
          <p:spPr bwMode="auto">
            <a:xfrm>
              <a:off x="7567" y="3385"/>
              <a:ext cx="322" cy="532"/>
            </a:xfrm>
            <a:custGeom>
              <a:avLst/>
              <a:gdLst/>
              <a:ahLst/>
              <a:cxnLst>
                <a:cxn ang="0">
                  <a:pos x="171" y="0"/>
                </a:cxn>
                <a:cxn ang="0">
                  <a:pos x="182" y="0"/>
                </a:cxn>
                <a:cxn ang="0">
                  <a:pos x="191" y="3"/>
                </a:cxn>
                <a:cxn ang="0">
                  <a:pos x="195" y="3"/>
                </a:cxn>
                <a:cxn ang="0">
                  <a:pos x="198" y="7"/>
                </a:cxn>
                <a:cxn ang="0">
                  <a:pos x="200" y="14"/>
                </a:cxn>
                <a:cxn ang="0">
                  <a:pos x="200" y="23"/>
                </a:cxn>
                <a:cxn ang="0">
                  <a:pos x="200" y="23"/>
                </a:cxn>
                <a:cxn ang="0">
                  <a:pos x="200" y="463"/>
                </a:cxn>
                <a:cxn ang="0">
                  <a:pos x="200" y="475"/>
                </a:cxn>
                <a:cxn ang="0">
                  <a:pos x="202" y="484"/>
                </a:cxn>
                <a:cxn ang="0">
                  <a:pos x="211" y="491"/>
                </a:cxn>
                <a:cxn ang="0">
                  <a:pos x="224" y="493"/>
                </a:cxn>
                <a:cxn ang="0">
                  <a:pos x="247" y="495"/>
                </a:cxn>
                <a:cxn ang="0">
                  <a:pos x="282" y="498"/>
                </a:cxn>
                <a:cxn ang="0">
                  <a:pos x="322" y="498"/>
                </a:cxn>
                <a:cxn ang="0">
                  <a:pos x="322" y="532"/>
                </a:cxn>
                <a:cxn ang="0">
                  <a:pos x="271" y="532"/>
                </a:cxn>
                <a:cxn ang="0">
                  <a:pos x="215" y="530"/>
                </a:cxn>
                <a:cxn ang="0">
                  <a:pos x="162" y="530"/>
                </a:cxn>
                <a:cxn ang="0">
                  <a:pos x="124" y="530"/>
                </a:cxn>
                <a:cxn ang="0">
                  <a:pos x="82" y="530"/>
                </a:cxn>
                <a:cxn ang="0">
                  <a:pos x="42" y="532"/>
                </a:cxn>
                <a:cxn ang="0">
                  <a:pos x="7" y="532"/>
                </a:cxn>
                <a:cxn ang="0">
                  <a:pos x="7" y="498"/>
                </a:cxn>
                <a:cxn ang="0">
                  <a:pos x="47" y="498"/>
                </a:cxn>
                <a:cxn ang="0">
                  <a:pos x="80" y="495"/>
                </a:cxn>
                <a:cxn ang="0">
                  <a:pos x="105" y="493"/>
                </a:cxn>
                <a:cxn ang="0">
                  <a:pos x="118" y="491"/>
                </a:cxn>
                <a:cxn ang="0">
                  <a:pos x="124" y="484"/>
                </a:cxn>
                <a:cxn ang="0">
                  <a:pos x="127" y="475"/>
                </a:cxn>
                <a:cxn ang="0">
                  <a:pos x="129" y="463"/>
                </a:cxn>
                <a:cxn ang="0">
                  <a:pos x="129" y="64"/>
                </a:cxn>
                <a:cxn ang="0">
                  <a:pos x="93" y="76"/>
                </a:cxn>
                <a:cxn ang="0">
                  <a:pos x="60" y="82"/>
                </a:cxn>
                <a:cxn ang="0">
                  <a:pos x="34" y="85"/>
                </a:cxn>
                <a:cxn ang="0">
                  <a:pos x="14" y="85"/>
                </a:cxn>
                <a:cxn ang="0">
                  <a:pos x="0" y="85"/>
                </a:cxn>
                <a:cxn ang="0">
                  <a:pos x="0" y="53"/>
                </a:cxn>
                <a:cxn ang="0">
                  <a:pos x="14" y="53"/>
                </a:cxn>
                <a:cxn ang="0">
                  <a:pos x="27" y="50"/>
                </a:cxn>
                <a:cxn ang="0">
                  <a:pos x="49" y="50"/>
                </a:cxn>
                <a:cxn ang="0">
                  <a:pos x="78" y="46"/>
                </a:cxn>
                <a:cxn ang="0">
                  <a:pos x="109" y="37"/>
                </a:cxn>
                <a:cxn ang="0">
                  <a:pos x="140" y="23"/>
                </a:cxn>
                <a:cxn ang="0">
                  <a:pos x="171" y="0"/>
                </a:cxn>
              </a:cxnLst>
              <a:rect l="0" t="0" r="r" b="b"/>
              <a:pathLst>
                <a:path w="322" h="532">
                  <a:moveTo>
                    <a:pt x="171" y="0"/>
                  </a:moveTo>
                  <a:lnTo>
                    <a:pt x="182" y="0"/>
                  </a:lnTo>
                  <a:lnTo>
                    <a:pt x="191" y="3"/>
                  </a:lnTo>
                  <a:lnTo>
                    <a:pt x="195" y="3"/>
                  </a:lnTo>
                  <a:lnTo>
                    <a:pt x="198" y="7"/>
                  </a:lnTo>
                  <a:lnTo>
                    <a:pt x="200" y="14"/>
                  </a:lnTo>
                  <a:lnTo>
                    <a:pt x="200" y="23"/>
                  </a:lnTo>
                  <a:lnTo>
                    <a:pt x="200" y="23"/>
                  </a:lnTo>
                  <a:lnTo>
                    <a:pt x="200" y="463"/>
                  </a:lnTo>
                  <a:lnTo>
                    <a:pt x="200" y="475"/>
                  </a:lnTo>
                  <a:lnTo>
                    <a:pt x="202" y="484"/>
                  </a:lnTo>
                  <a:lnTo>
                    <a:pt x="211" y="491"/>
                  </a:lnTo>
                  <a:lnTo>
                    <a:pt x="224" y="493"/>
                  </a:lnTo>
                  <a:lnTo>
                    <a:pt x="247" y="495"/>
                  </a:lnTo>
                  <a:lnTo>
                    <a:pt x="282" y="498"/>
                  </a:lnTo>
                  <a:lnTo>
                    <a:pt x="322" y="498"/>
                  </a:lnTo>
                  <a:lnTo>
                    <a:pt x="322" y="532"/>
                  </a:lnTo>
                  <a:lnTo>
                    <a:pt x="271" y="532"/>
                  </a:lnTo>
                  <a:lnTo>
                    <a:pt x="215" y="530"/>
                  </a:lnTo>
                  <a:lnTo>
                    <a:pt x="162" y="530"/>
                  </a:lnTo>
                  <a:lnTo>
                    <a:pt x="124" y="530"/>
                  </a:lnTo>
                  <a:lnTo>
                    <a:pt x="82" y="530"/>
                  </a:lnTo>
                  <a:lnTo>
                    <a:pt x="42" y="532"/>
                  </a:lnTo>
                  <a:lnTo>
                    <a:pt x="7" y="532"/>
                  </a:lnTo>
                  <a:lnTo>
                    <a:pt x="7" y="498"/>
                  </a:lnTo>
                  <a:lnTo>
                    <a:pt x="47" y="498"/>
                  </a:lnTo>
                  <a:lnTo>
                    <a:pt x="80" y="495"/>
                  </a:lnTo>
                  <a:lnTo>
                    <a:pt x="105" y="493"/>
                  </a:lnTo>
                  <a:lnTo>
                    <a:pt x="118" y="491"/>
                  </a:lnTo>
                  <a:lnTo>
                    <a:pt x="124" y="484"/>
                  </a:lnTo>
                  <a:lnTo>
                    <a:pt x="127" y="475"/>
                  </a:lnTo>
                  <a:lnTo>
                    <a:pt x="129" y="463"/>
                  </a:lnTo>
                  <a:lnTo>
                    <a:pt x="129" y="64"/>
                  </a:lnTo>
                  <a:lnTo>
                    <a:pt x="93" y="76"/>
                  </a:lnTo>
                  <a:lnTo>
                    <a:pt x="60" y="82"/>
                  </a:lnTo>
                  <a:lnTo>
                    <a:pt x="34" y="85"/>
                  </a:lnTo>
                  <a:lnTo>
                    <a:pt x="14" y="85"/>
                  </a:lnTo>
                  <a:lnTo>
                    <a:pt x="0" y="85"/>
                  </a:lnTo>
                  <a:lnTo>
                    <a:pt x="0" y="53"/>
                  </a:lnTo>
                  <a:lnTo>
                    <a:pt x="14" y="53"/>
                  </a:lnTo>
                  <a:lnTo>
                    <a:pt x="27" y="50"/>
                  </a:lnTo>
                  <a:lnTo>
                    <a:pt x="49" y="50"/>
                  </a:lnTo>
                  <a:lnTo>
                    <a:pt x="78" y="46"/>
                  </a:lnTo>
                  <a:lnTo>
                    <a:pt x="109" y="37"/>
                  </a:lnTo>
                  <a:lnTo>
                    <a:pt x="140" y="23"/>
                  </a:lnTo>
                  <a:lnTo>
                    <a:pt x="17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8" name="Freeform 84"/>
            <p:cNvSpPr>
              <a:spLocks/>
            </p:cNvSpPr>
            <p:nvPr/>
          </p:nvSpPr>
          <p:spPr bwMode="auto">
            <a:xfrm>
              <a:off x="8146" y="3048"/>
              <a:ext cx="824" cy="848"/>
            </a:xfrm>
            <a:custGeom>
              <a:avLst/>
              <a:gdLst/>
              <a:ahLst/>
              <a:cxnLst>
                <a:cxn ang="0">
                  <a:pos x="413" y="0"/>
                </a:cxn>
                <a:cxn ang="0">
                  <a:pos x="426" y="2"/>
                </a:cxn>
                <a:cxn ang="0">
                  <a:pos x="435" y="9"/>
                </a:cxn>
                <a:cxn ang="0">
                  <a:pos x="440" y="20"/>
                </a:cxn>
                <a:cxn ang="0">
                  <a:pos x="442" y="32"/>
                </a:cxn>
                <a:cxn ang="0">
                  <a:pos x="442" y="43"/>
                </a:cxn>
                <a:cxn ang="0">
                  <a:pos x="442" y="394"/>
                </a:cxn>
                <a:cxn ang="0">
                  <a:pos x="784" y="394"/>
                </a:cxn>
                <a:cxn ang="0">
                  <a:pos x="795" y="397"/>
                </a:cxn>
                <a:cxn ang="0">
                  <a:pos x="806" y="397"/>
                </a:cxn>
                <a:cxn ang="0">
                  <a:pos x="815" y="401"/>
                </a:cxn>
                <a:cxn ang="0">
                  <a:pos x="821" y="410"/>
                </a:cxn>
                <a:cxn ang="0">
                  <a:pos x="824" y="426"/>
                </a:cxn>
                <a:cxn ang="0">
                  <a:pos x="821" y="438"/>
                </a:cxn>
                <a:cxn ang="0">
                  <a:pos x="815" y="447"/>
                </a:cxn>
                <a:cxn ang="0">
                  <a:pos x="804" y="449"/>
                </a:cxn>
                <a:cxn ang="0">
                  <a:pos x="792" y="451"/>
                </a:cxn>
                <a:cxn ang="0">
                  <a:pos x="784" y="451"/>
                </a:cxn>
                <a:cxn ang="0">
                  <a:pos x="442" y="451"/>
                </a:cxn>
                <a:cxn ang="0">
                  <a:pos x="442" y="805"/>
                </a:cxn>
                <a:cxn ang="0">
                  <a:pos x="442" y="816"/>
                </a:cxn>
                <a:cxn ang="0">
                  <a:pos x="440" y="828"/>
                </a:cxn>
                <a:cxn ang="0">
                  <a:pos x="435" y="837"/>
                </a:cxn>
                <a:cxn ang="0">
                  <a:pos x="426" y="846"/>
                </a:cxn>
                <a:cxn ang="0">
                  <a:pos x="411" y="848"/>
                </a:cxn>
                <a:cxn ang="0">
                  <a:pos x="400" y="844"/>
                </a:cxn>
                <a:cxn ang="0">
                  <a:pos x="391" y="837"/>
                </a:cxn>
                <a:cxn ang="0">
                  <a:pos x="389" y="825"/>
                </a:cxn>
                <a:cxn ang="0">
                  <a:pos x="386" y="814"/>
                </a:cxn>
                <a:cxn ang="0">
                  <a:pos x="386" y="805"/>
                </a:cxn>
                <a:cxn ang="0">
                  <a:pos x="386" y="451"/>
                </a:cxn>
                <a:cxn ang="0">
                  <a:pos x="40" y="451"/>
                </a:cxn>
                <a:cxn ang="0">
                  <a:pos x="31" y="451"/>
                </a:cxn>
                <a:cxn ang="0">
                  <a:pos x="20" y="449"/>
                </a:cxn>
                <a:cxn ang="0">
                  <a:pos x="11" y="445"/>
                </a:cxn>
                <a:cxn ang="0">
                  <a:pos x="3" y="438"/>
                </a:cxn>
                <a:cxn ang="0">
                  <a:pos x="0" y="424"/>
                </a:cxn>
                <a:cxn ang="0">
                  <a:pos x="3" y="410"/>
                </a:cxn>
                <a:cxn ang="0">
                  <a:pos x="11" y="401"/>
                </a:cxn>
                <a:cxn ang="0">
                  <a:pos x="20" y="397"/>
                </a:cxn>
                <a:cxn ang="0">
                  <a:pos x="31" y="394"/>
                </a:cxn>
                <a:cxn ang="0">
                  <a:pos x="40" y="394"/>
                </a:cxn>
                <a:cxn ang="0">
                  <a:pos x="386" y="394"/>
                </a:cxn>
                <a:cxn ang="0">
                  <a:pos x="386" y="43"/>
                </a:cxn>
                <a:cxn ang="0">
                  <a:pos x="386" y="32"/>
                </a:cxn>
                <a:cxn ang="0">
                  <a:pos x="389" y="20"/>
                </a:cxn>
                <a:cxn ang="0">
                  <a:pos x="393" y="9"/>
                </a:cxn>
                <a:cxn ang="0">
                  <a:pos x="400" y="2"/>
                </a:cxn>
                <a:cxn ang="0">
                  <a:pos x="413" y="0"/>
                </a:cxn>
              </a:cxnLst>
              <a:rect l="0" t="0" r="r" b="b"/>
              <a:pathLst>
                <a:path w="824" h="848">
                  <a:moveTo>
                    <a:pt x="413" y="0"/>
                  </a:moveTo>
                  <a:lnTo>
                    <a:pt x="426" y="2"/>
                  </a:lnTo>
                  <a:lnTo>
                    <a:pt x="435" y="9"/>
                  </a:lnTo>
                  <a:lnTo>
                    <a:pt x="440" y="20"/>
                  </a:lnTo>
                  <a:lnTo>
                    <a:pt x="442" y="32"/>
                  </a:lnTo>
                  <a:lnTo>
                    <a:pt x="442" y="43"/>
                  </a:lnTo>
                  <a:lnTo>
                    <a:pt x="442" y="394"/>
                  </a:lnTo>
                  <a:lnTo>
                    <a:pt x="784" y="394"/>
                  </a:lnTo>
                  <a:lnTo>
                    <a:pt x="795" y="397"/>
                  </a:lnTo>
                  <a:lnTo>
                    <a:pt x="806" y="397"/>
                  </a:lnTo>
                  <a:lnTo>
                    <a:pt x="815" y="401"/>
                  </a:lnTo>
                  <a:lnTo>
                    <a:pt x="821" y="410"/>
                  </a:lnTo>
                  <a:lnTo>
                    <a:pt x="824" y="426"/>
                  </a:lnTo>
                  <a:lnTo>
                    <a:pt x="821" y="438"/>
                  </a:lnTo>
                  <a:lnTo>
                    <a:pt x="815" y="447"/>
                  </a:lnTo>
                  <a:lnTo>
                    <a:pt x="804" y="449"/>
                  </a:lnTo>
                  <a:lnTo>
                    <a:pt x="792" y="451"/>
                  </a:lnTo>
                  <a:lnTo>
                    <a:pt x="784" y="451"/>
                  </a:lnTo>
                  <a:lnTo>
                    <a:pt x="442" y="451"/>
                  </a:lnTo>
                  <a:lnTo>
                    <a:pt x="442" y="805"/>
                  </a:lnTo>
                  <a:lnTo>
                    <a:pt x="442" y="816"/>
                  </a:lnTo>
                  <a:lnTo>
                    <a:pt x="440" y="828"/>
                  </a:lnTo>
                  <a:lnTo>
                    <a:pt x="435" y="837"/>
                  </a:lnTo>
                  <a:lnTo>
                    <a:pt x="426" y="846"/>
                  </a:lnTo>
                  <a:lnTo>
                    <a:pt x="411" y="848"/>
                  </a:lnTo>
                  <a:lnTo>
                    <a:pt x="400" y="844"/>
                  </a:lnTo>
                  <a:lnTo>
                    <a:pt x="391" y="837"/>
                  </a:lnTo>
                  <a:lnTo>
                    <a:pt x="389" y="825"/>
                  </a:lnTo>
                  <a:lnTo>
                    <a:pt x="386" y="814"/>
                  </a:lnTo>
                  <a:lnTo>
                    <a:pt x="386" y="805"/>
                  </a:lnTo>
                  <a:lnTo>
                    <a:pt x="386" y="451"/>
                  </a:lnTo>
                  <a:lnTo>
                    <a:pt x="40" y="451"/>
                  </a:lnTo>
                  <a:lnTo>
                    <a:pt x="31" y="451"/>
                  </a:lnTo>
                  <a:lnTo>
                    <a:pt x="20" y="449"/>
                  </a:lnTo>
                  <a:lnTo>
                    <a:pt x="11" y="445"/>
                  </a:lnTo>
                  <a:lnTo>
                    <a:pt x="3" y="438"/>
                  </a:lnTo>
                  <a:lnTo>
                    <a:pt x="0" y="424"/>
                  </a:lnTo>
                  <a:lnTo>
                    <a:pt x="3" y="410"/>
                  </a:lnTo>
                  <a:lnTo>
                    <a:pt x="11" y="401"/>
                  </a:lnTo>
                  <a:lnTo>
                    <a:pt x="20" y="397"/>
                  </a:lnTo>
                  <a:lnTo>
                    <a:pt x="31" y="394"/>
                  </a:lnTo>
                  <a:lnTo>
                    <a:pt x="40" y="394"/>
                  </a:lnTo>
                  <a:lnTo>
                    <a:pt x="386" y="394"/>
                  </a:lnTo>
                  <a:lnTo>
                    <a:pt x="386" y="43"/>
                  </a:lnTo>
                  <a:lnTo>
                    <a:pt x="386" y="32"/>
                  </a:lnTo>
                  <a:lnTo>
                    <a:pt x="389" y="20"/>
                  </a:lnTo>
                  <a:lnTo>
                    <a:pt x="393" y="9"/>
                  </a:lnTo>
                  <a:lnTo>
                    <a:pt x="400" y="2"/>
                  </a:lnTo>
                  <a:lnTo>
                    <a:pt x="41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9" name="Freeform 85"/>
            <p:cNvSpPr>
              <a:spLocks/>
            </p:cNvSpPr>
            <p:nvPr/>
          </p:nvSpPr>
          <p:spPr bwMode="auto">
            <a:xfrm>
              <a:off x="9094" y="3253"/>
              <a:ext cx="521" cy="518"/>
            </a:xfrm>
            <a:custGeom>
              <a:avLst/>
              <a:gdLst/>
              <a:ahLst/>
              <a:cxnLst>
                <a:cxn ang="0">
                  <a:pos x="142" y="2"/>
                </a:cxn>
                <a:cxn ang="0">
                  <a:pos x="180" y="11"/>
                </a:cxn>
                <a:cxn ang="0">
                  <a:pos x="217" y="34"/>
                </a:cxn>
                <a:cxn ang="0">
                  <a:pos x="244" y="82"/>
                </a:cxn>
                <a:cxn ang="0">
                  <a:pos x="319" y="20"/>
                </a:cxn>
                <a:cxn ang="0">
                  <a:pos x="401" y="0"/>
                </a:cxn>
                <a:cxn ang="0">
                  <a:pos x="459" y="9"/>
                </a:cxn>
                <a:cxn ang="0">
                  <a:pos x="503" y="36"/>
                </a:cxn>
                <a:cxn ang="0">
                  <a:pos x="521" y="82"/>
                </a:cxn>
                <a:cxn ang="0">
                  <a:pos x="506" y="130"/>
                </a:cxn>
                <a:cxn ang="0">
                  <a:pos x="475" y="151"/>
                </a:cxn>
                <a:cxn ang="0">
                  <a:pos x="439" y="151"/>
                </a:cxn>
                <a:cxn ang="0">
                  <a:pos x="415" y="128"/>
                </a:cxn>
                <a:cxn ang="0">
                  <a:pos x="415" y="93"/>
                </a:cxn>
                <a:cxn ang="0">
                  <a:pos x="439" y="59"/>
                </a:cxn>
                <a:cxn ang="0">
                  <a:pos x="439" y="36"/>
                </a:cxn>
                <a:cxn ang="0">
                  <a:pos x="401" y="32"/>
                </a:cxn>
                <a:cxn ang="0">
                  <a:pos x="341" y="46"/>
                </a:cxn>
                <a:cxn ang="0">
                  <a:pos x="310" y="64"/>
                </a:cxn>
                <a:cxn ang="0">
                  <a:pos x="277" y="100"/>
                </a:cxn>
                <a:cxn ang="0">
                  <a:pos x="253" y="137"/>
                </a:cxn>
                <a:cxn ang="0">
                  <a:pos x="242" y="160"/>
                </a:cxn>
                <a:cxn ang="0">
                  <a:pos x="233" y="182"/>
                </a:cxn>
                <a:cxn ang="0">
                  <a:pos x="222" y="228"/>
                </a:cxn>
                <a:cxn ang="0">
                  <a:pos x="213" y="267"/>
                </a:cxn>
                <a:cxn ang="0">
                  <a:pos x="211" y="274"/>
                </a:cxn>
                <a:cxn ang="0">
                  <a:pos x="175" y="420"/>
                </a:cxn>
                <a:cxn ang="0">
                  <a:pos x="166" y="461"/>
                </a:cxn>
                <a:cxn ang="0">
                  <a:pos x="160" y="484"/>
                </a:cxn>
                <a:cxn ang="0">
                  <a:pos x="140" y="509"/>
                </a:cxn>
                <a:cxn ang="0">
                  <a:pos x="111" y="518"/>
                </a:cxn>
                <a:cxn ang="0">
                  <a:pos x="84" y="509"/>
                </a:cxn>
                <a:cxn ang="0">
                  <a:pos x="71" y="481"/>
                </a:cxn>
                <a:cxn ang="0">
                  <a:pos x="75" y="463"/>
                </a:cxn>
                <a:cxn ang="0">
                  <a:pos x="84" y="436"/>
                </a:cxn>
                <a:cxn ang="0">
                  <a:pos x="126" y="255"/>
                </a:cxn>
                <a:cxn ang="0">
                  <a:pos x="144" y="185"/>
                </a:cxn>
                <a:cxn ang="0">
                  <a:pos x="157" y="132"/>
                </a:cxn>
                <a:cxn ang="0">
                  <a:pos x="164" y="89"/>
                </a:cxn>
                <a:cxn ang="0">
                  <a:pos x="155" y="48"/>
                </a:cxn>
                <a:cxn ang="0">
                  <a:pos x="126" y="32"/>
                </a:cxn>
                <a:cxn ang="0">
                  <a:pos x="89" y="48"/>
                </a:cxn>
                <a:cxn ang="0">
                  <a:pos x="64" y="93"/>
                </a:cxn>
                <a:cxn ang="0">
                  <a:pos x="44" y="157"/>
                </a:cxn>
                <a:cxn ang="0">
                  <a:pos x="38" y="178"/>
                </a:cxn>
                <a:cxn ang="0">
                  <a:pos x="33" y="187"/>
                </a:cxn>
                <a:cxn ang="0">
                  <a:pos x="24" y="189"/>
                </a:cxn>
                <a:cxn ang="0">
                  <a:pos x="18" y="189"/>
                </a:cxn>
                <a:cxn ang="0">
                  <a:pos x="9" y="189"/>
                </a:cxn>
                <a:cxn ang="0">
                  <a:pos x="2" y="185"/>
                </a:cxn>
                <a:cxn ang="0">
                  <a:pos x="0" y="176"/>
                </a:cxn>
                <a:cxn ang="0">
                  <a:pos x="4" y="153"/>
                </a:cxn>
                <a:cxn ang="0">
                  <a:pos x="18" y="107"/>
                </a:cxn>
                <a:cxn ang="0">
                  <a:pos x="42" y="59"/>
                </a:cxn>
                <a:cxn ang="0">
                  <a:pos x="75" y="18"/>
                </a:cxn>
                <a:cxn ang="0">
                  <a:pos x="128" y="0"/>
                </a:cxn>
              </a:cxnLst>
              <a:rect l="0" t="0" r="r" b="b"/>
              <a:pathLst>
                <a:path w="521" h="518">
                  <a:moveTo>
                    <a:pt x="128" y="0"/>
                  </a:moveTo>
                  <a:lnTo>
                    <a:pt x="142" y="2"/>
                  </a:lnTo>
                  <a:lnTo>
                    <a:pt x="160" y="5"/>
                  </a:lnTo>
                  <a:lnTo>
                    <a:pt x="180" y="11"/>
                  </a:lnTo>
                  <a:lnTo>
                    <a:pt x="197" y="20"/>
                  </a:lnTo>
                  <a:lnTo>
                    <a:pt x="217" y="34"/>
                  </a:lnTo>
                  <a:lnTo>
                    <a:pt x="233" y="55"/>
                  </a:lnTo>
                  <a:lnTo>
                    <a:pt x="244" y="82"/>
                  </a:lnTo>
                  <a:lnTo>
                    <a:pt x="282" y="46"/>
                  </a:lnTo>
                  <a:lnTo>
                    <a:pt x="319" y="20"/>
                  </a:lnTo>
                  <a:lnTo>
                    <a:pt x="359" y="5"/>
                  </a:lnTo>
                  <a:lnTo>
                    <a:pt x="401" y="0"/>
                  </a:lnTo>
                  <a:lnTo>
                    <a:pt x="430" y="2"/>
                  </a:lnTo>
                  <a:lnTo>
                    <a:pt x="459" y="9"/>
                  </a:lnTo>
                  <a:lnTo>
                    <a:pt x="484" y="20"/>
                  </a:lnTo>
                  <a:lnTo>
                    <a:pt x="503" y="36"/>
                  </a:lnTo>
                  <a:lnTo>
                    <a:pt x="517" y="57"/>
                  </a:lnTo>
                  <a:lnTo>
                    <a:pt x="521" y="82"/>
                  </a:lnTo>
                  <a:lnTo>
                    <a:pt x="517" y="109"/>
                  </a:lnTo>
                  <a:lnTo>
                    <a:pt x="506" y="130"/>
                  </a:lnTo>
                  <a:lnTo>
                    <a:pt x="492" y="144"/>
                  </a:lnTo>
                  <a:lnTo>
                    <a:pt x="475" y="151"/>
                  </a:lnTo>
                  <a:lnTo>
                    <a:pt x="457" y="155"/>
                  </a:lnTo>
                  <a:lnTo>
                    <a:pt x="439" y="151"/>
                  </a:lnTo>
                  <a:lnTo>
                    <a:pt x="426" y="141"/>
                  </a:lnTo>
                  <a:lnTo>
                    <a:pt x="415" y="128"/>
                  </a:lnTo>
                  <a:lnTo>
                    <a:pt x="413" y="112"/>
                  </a:lnTo>
                  <a:lnTo>
                    <a:pt x="415" y="93"/>
                  </a:lnTo>
                  <a:lnTo>
                    <a:pt x="424" y="75"/>
                  </a:lnTo>
                  <a:lnTo>
                    <a:pt x="439" y="59"/>
                  </a:lnTo>
                  <a:lnTo>
                    <a:pt x="461" y="48"/>
                  </a:lnTo>
                  <a:lnTo>
                    <a:pt x="439" y="36"/>
                  </a:lnTo>
                  <a:lnTo>
                    <a:pt x="417" y="32"/>
                  </a:lnTo>
                  <a:lnTo>
                    <a:pt x="401" y="32"/>
                  </a:lnTo>
                  <a:lnTo>
                    <a:pt x="368" y="36"/>
                  </a:lnTo>
                  <a:lnTo>
                    <a:pt x="341" y="46"/>
                  </a:lnTo>
                  <a:lnTo>
                    <a:pt x="324" y="55"/>
                  </a:lnTo>
                  <a:lnTo>
                    <a:pt x="310" y="64"/>
                  </a:lnTo>
                  <a:lnTo>
                    <a:pt x="293" y="80"/>
                  </a:lnTo>
                  <a:lnTo>
                    <a:pt x="277" y="100"/>
                  </a:lnTo>
                  <a:lnTo>
                    <a:pt x="264" y="119"/>
                  </a:lnTo>
                  <a:lnTo>
                    <a:pt x="253" y="137"/>
                  </a:lnTo>
                  <a:lnTo>
                    <a:pt x="244" y="151"/>
                  </a:lnTo>
                  <a:lnTo>
                    <a:pt x="242" y="160"/>
                  </a:lnTo>
                  <a:lnTo>
                    <a:pt x="237" y="166"/>
                  </a:lnTo>
                  <a:lnTo>
                    <a:pt x="233" y="182"/>
                  </a:lnTo>
                  <a:lnTo>
                    <a:pt x="228" y="205"/>
                  </a:lnTo>
                  <a:lnTo>
                    <a:pt x="222" y="228"/>
                  </a:lnTo>
                  <a:lnTo>
                    <a:pt x="217" y="249"/>
                  </a:lnTo>
                  <a:lnTo>
                    <a:pt x="213" y="267"/>
                  </a:lnTo>
                  <a:lnTo>
                    <a:pt x="211" y="274"/>
                  </a:lnTo>
                  <a:lnTo>
                    <a:pt x="211" y="274"/>
                  </a:lnTo>
                  <a:lnTo>
                    <a:pt x="182" y="399"/>
                  </a:lnTo>
                  <a:lnTo>
                    <a:pt x="175" y="420"/>
                  </a:lnTo>
                  <a:lnTo>
                    <a:pt x="171" y="440"/>
                  </a:lnTo>
                  <a:lnTo>
                    <a:pt x="166" y="461"/>
                  </a:lnTo>
                  <a:lnTo>
                    <a:pt x="162" y="477"/>
                  </a:lnTo>
                  <a:lnTo>
                    <a:pt x="160" y="484"/>
                  </a:lnTo>
                  <a:lnTo>
                    <a:pt x="151" y="500"/>
                  </a:lnTo>
                  <a:lnTo>
                    <a:pt x="140" y="509"/>
                  </a:lnTo>
                  <a:lnTo>
                    <a:pt x="124" y="516"/>
                  </a:lnTo>
                  <a:lnTo>
                    <a:pt x="111" y="518"/>
                  </a:lnTo>
                  <a:lnTo>
                    <a:pt x="97" y="516"/>
                  </a:lnTo>
                  <a:lnTo>
                    <a:pt x="84" y="509"/>
                  </a:lnTo>
                  <a:lnTo>
                    <a:pt x="75" y="497"/>
                  </a:lnTo>
                  <a:lnTo>
                    <a:pt x="71" y="481"/>
                  </a:lnTo>
                  <a:lnTo>
                    <a:pt x="73" y="474"/>
                  </a:lnTo>
                  <a:lnTo>
                    <a:pt x="75" y="463"/>
                  </a:lnTo>
                  <a:lnTo>
                    <a:pt x="80" y="449"/>
                  </a:lnTo>
                  <a:lnTo>
                    <a:pt x="84" y="436"/>
                  </a:lnTo>
                  <a:lnTo>
                    <a:pt x="120" y="287"/>
                  </a:lnTo>
                  <a:lnTo>
                    <a:pt x="126" y="255"/>
                  </a:lnTo>
                  <a:lnTo>
                    <a:pt x="135" y="219"/>
                  </a:lnTo>
                  <a:lnTo>
                    <a:pt x="144" y="185"/>
                  </a:lnTo>
                  <a:lnTo>
                    <a:pt x="151" y="160"/>
                  </a:lnTo>
                  <a:lnTo>
                    <a:pt x="157" y="132"/>
                  </a:lnTo>
                  <a:lnTo>
                    <a:pt x="162" y="107"/>
                  </a:lnTo>
                  <a:lnTo>
                    <a:pt x="164" y="89"/>
                  </a:lnTo>
                  <a:lnTo>
                    <a:pt x="162" y="66"/>
                  </a:lnTo>
                  <a:lnTo>
                    <a:pt x="155" y="48"/>
                  </a:lnTo>
                  <a:lnTo>
                    <a:pt x="144" y="36"/>
                  </a:lnTo>
                  <a:lnTo>
                    <a:pt x="126" y="32"/>
                  </a:lnTo>
                  <a:lnTo>
                    <a:pt x="106" y="36"/>
                  </a:lnTo>
                  <a:lnTo>
                    <a:pt x="89" y="48"/>
                  </a:lnTo>
                  <a:lnTo>
                    <a:pt x="75" y="68"/>
                  </a:lnTo>
                  <a:lnTo>
                    <a:pt x="64" y="93"/>
                  </a:lnTo>
                  <a:lnTo>
                    <a:pt x="53" y="123"/>
                  </a:lnTo>
                  <a:lnTo>
                    <a:pt x="44" y="157"/>
                  </a:lnTo>
                  <a:lnTo>
                    <a:pt x="42" y="169"/>
                  </a:lnTo>
                  <a:lnTo>
                    <a:pt x="38" y="178"/>
                  </a:lnTo>
                  <a:lnTo>
                    <a:pt x="35" y="182"/>
                  </a:lnTo>
                  <a:lnTo>
                    <a:pt x="33" y="187"/>
                  </a:lnTo>
                  <a:lnTo>
                    <a:pt x="29" y="189"/>
                  </a:lnTo>
                  <a:lnTo>
                    <a:pt x="24" y="189"/>
                  </a:lnTo>
                  <a:lnTo>
                    <a:pt x="20" y="189"/>
                  </a:lnTo>
                  <a:lnTo>
                    <a:pt x="18" y="189"/>
                  </a:lnTo>
                  <a:lnTo>
                    <a:pt x="13" y="189"/>
                  </a:lnTo>
                  <a:lnTo>
                    <a:pt x="9" y="189"/>
                  </a:lnTo>
                  <a:lnTo>
                    <a:pt x="6" y="187"/>
                  </a:lnTo>
                  <a:lnTo>
                    <a:pt x="2" y="185"/>
                  </a:lnTo>
                  <a:lnTo>
                    <a:pt x="0" y="180"/>
                  </a:lnTo>
                  <a:lnTo>
                    <a:pt x="0" y="176"/>
                  </a:lnTo>
                  <a:lnTo>
                    <a:pt x="0" y="166"/>
                  </a:lnTo>
                  <a:lnTo>
                    <a:pt x="4" y="153"/>
                  </a:lnTo>
                  <a:lnTo>
                    <a:pt x="11" y="132"/>
                  </a:lnTo>
                  <a:lnTo>
                    <a:pt x="18" y="107"/>
                  </a:lnTo>
                  <a:lnTo>
                    <a:pt x="29" y="82"/>
                  </a:lnTo>
                  <a:lnTo>
                    <a:pt x="42" y="59"/>
                  </a:lnTo>
                  <a:lnTo>
                    <a:pt x="57" y="36"/>
                  </a:lnTo>
                  <a:lnTo>
                    <a:pt x="75" y="18"/>
                  </a:lnTo>
                  <a:lnTo>
                    <a:pt x="100" y="5"/>
                  </a:lnTo>
                  <a:lnTo>
                    <a:pt x="12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0" name="Freeform 86"/>
            <p:cNvSpPr>
              <a:spLocks/>
            </p:cNvSpPr>
            <p:nvPr/>
          </p:nvSpPr>
          <p:spPr bwMode="auto">
            <a:xfrm>
              <a:off x="9706" y="3385"/>
              <a:ext cx="388" cy="532"/>
            </a:xfrm>
            <a:custGeom>
              <a:avLst/>
              <a:gdLst/>
              <a:ahLst/>
              <a:cxnLst>
                <a:cxn ang="0">
                  <a:pos x="229" y="5"/>
                </a:cxn>
                <a:cxn ang="0">
                  <a:pos x="309" y="30"/>
                </a:cxn>
                <a:cxn ang="0">
                  <a:pos x="366" y="82"/>
                </a:cxn>
                <a:cxn ang="0">
                  <a:pos x="388" y="160"/>
                </a:cxn>
                <a:cxn ang="0">
                  <a:pos x="369" y="233"/>
                </a:cxn>
                <a:cxn ang="0">
                  <a:pos x="317" y="290"/>
                </a:cxn>
                <a:cxn ang="0">
                  <a:pos x="251" y="340"/>
                </a:cxn>
                <a:cxn ang="0">
                  <a:pos x="147" y="415"/>
                </a:cxn>
                <a:cxn ang="0">
                  <a:pos x="249" y="457"/>
                </a:cxn>
                <a:cxn ang="0">
                  <a:pos x="282" y="457"/>
                </a:cxn>
                <a:cxn ang="0">
                  <a:pos x="322" y="454"/>
                </a:cxn>
                <a:cxn ang="0">
                  <a:pos x="340" y="438"/>
                </a:cxn>
                <a:cxn ang="0">
                  <a:pos x="351" y="395"/>
                </a:cxn>
                <a:cxn ang="0">
                  <a:pos x="388" y="379"/>
                </a:cxn>
                <a:cxn ang="0">
                  <a:pos x="360" y="532"/>
                </a:cxn>
                <a:cxn ang="0">
                  <a:pos x="0" y="509"/>
                </a:cxn>
                <a:cxn ang="0">
                  <a:pos x="0" y="502"/>
                </a:cxn>
                <a:cxn ang="0">
                  <a:pos x="5" y="500"/>
                </a:cxn>
                <a:cxn ang="0">
                  <a:pos x="198" y="331"/>
                </a:cxn>
                <a:cxn ang="0">
                  <a:pos x="262" y="267"/>
                </a:cxn>
                <a:cxn ang="0">
                  <a:pos x="298" y="196"/>
                </a:cxn>
                <a:cxn ang="0">
                  <a:pos x="298" y="123"/>
                </a:cxn>
                <a:cxn ang="0">
                  <a:pos x="262" y="66"/>
                </a:cxn>
                <a:cxn ang="0">
                  <a:pos x="200" y="37"/>
                </a:cxn>
                <a:cxn ang="0">
                  <a:pos x="127" y="39"/>
                </a:cxn>
                <a:cxn ang="0">
                  <a:pos x="65" y="71"/>
                </a:cxn>
                <a:cxn ang="0">
                  <a:pos x="62" y="101"/>
                </a:cxn>
                <a:cxn ang="0">
                  <a:pos x="87" y="123"/>
                </a:cxn>
                <a:cxn ang="0">
                  <a:pos x="85" y="162"/>
                </a:cxn>
                <a:cxn ang="0">
                  <a:pos x="60" y="187"/>
                </a:cxn>
                <a:cxn ang="0">
                  <a:pos x="36" y="190"/>
                </a:cxn>
                <a:cxn ang="0">
                  <a:pos x="11" y="176"/>
                </a:cxn>
                <a:cxn ang="0">
                  <a:pos x="0" y="142"/>
                </a:cxn>
                <a:cxn ang="0">
                  <a:pos x="25" y="69"/>
                </a:cxn>
                <a:cxn ang="0">
                  <a:pos x="87" y="19"/>
                </a:cxn>
                <a:cxn ang="0">
                  <a:pos x="182" y="0"/>
                </a:cxn>
              </a:cxnLst>
              <a:rect l="0" t="0" r="r" b="b"/>
              <a:pathLst>
                <a:path w="388" h="532">
                  <a:moveTo>
                    <a:pt x="182" y="0"/>
                  </a:moveTo>
                  <a:lnTo>
                    <a:pt x="229" y="5"/>
                  </a:lnTo>
                  <a:lnTo>
                    <a:pt x="271" y="14"/>
                  </a:lnTo>
                  <a:lnTo>
                    <a:pt x="309" y="30"/>
                  </a:lnTo>
                  <a:lnTo>
                    <a:pt x="342" y="53"/>
                  </a:lnTo>
                  <a:lnTo>
                    <a:pt x="366" y="82"/>
                  </a:lnTo>
                  <a:lnTo>
                    <a:pt x="382" y="119"/>
                  </a:lnTo>
                  <a:lnTo>
                    <a:pt x="388" y="160"/>
                  </a:lnTo>
                  <a:lnTo>
                    <a:pt x="382" y="199"/>
                  </a:lnTo>
                  <a:lnTo>
                    <a:pt x="369" y="233"/>
                  </a:lnTo>
                  <a:lnTo>
                    <a:pt x="346" y="263"/>
                  </a:lnTo>
                  <a:lnTo>
                    <a:pt x="317" y="290"/>
                  </a:lnTo>
                  <a:lnTo>
                    <a:pt x="284" y="315"/>
                  </a:lnTo>
                  <a:lnTo>
                    <a:pt x="251" y="340"/>
                  </a:lnTo>
                  <a:lnTo>
                    <a:pt x="200" y="377"/>
                  </a:lnTo>
                  <a:lnTo>
                    <a:pt x="147" y="415"/>
                  </a:lnTo>
                  <a:lnTo>
                    <a:pt x="93" y="457"/>
                  </a:lnTo>
                  <a:lnTo>
                    <a:pt x="249" y="457"/>
                  </a:lnTo>
                  <a:lnTo>
                    <a:pt x="262" y="457"/>
                  </a:lnTo>
                  <a:lnTo>
                    <a:pt x="282" y="457"/>
                  </a:lnTo>
                  <a:lnTo>
                    <a:pt x="304" y="454"/>
                  </a:lnTo>
                  <a:lnTo>
                    <a:pt x="322" y="454"/>
                  </a:lnTo>
                  <a:lnTo>
                    <a:pt x="331" y="450"/>
                  </a:lnTo>
                  <a:lnTo>
                    <a:pt x="340" y="438"/>
                  </a:lnTo>
                  <a:lnTo>
                    <a:pt x="346" y="418"/>
                  </a:lnTo>
                  <a:lnTo>
                    <a:pt x="351" y="395"/>
                  </a:lnTo>
                  <a:lnTo>
                    <a:pt x="353" y="379"/>
                  </a:lnTo>
                  <a:lnTo>
                    <a:pt x="388" y="379"/>
                  </a:lnTo>
                  <a:lnTo>
                    <a:pt x="388" y="379"/>
                  </a:lnTo>
                  <a:lnTo>
                    <a:pt x="360" y="532"/>
                  </a:lnTo>
                  <a:lnTo>
                    <a:pt x="0" y="532"/>
                  </a:lnTo>
                  <a:lnTo>
                    <a:pt x="0" y="509"/>
                  </a:lnTo>
                  <a:lnTo>
                    <a:pt x="0" y="507"/>
                  </a:lnTo>
                  <a:lnTo>
                    <a:pt x="0" y="502"/>
                  </a:lnTo>
                  <a:lnTo>
                    <a:pt x="2" y="502"/>
                  </a:lnTo>
                  <a:lnTo>
                    <a:pt x="5" y="500"/>
                  </a:lnTo>
                  <a:lnTo>
                    <a:pt x="7" y="498"/>
                  </a:lnTo>
                  <a:lnTo>
                    <a:pt x="198" y="331"/>
                  </a:lnTo>
                  <a:lnTo>
                    <a:pt x="233" y="299"/>
                  </a:lnTo>
                  <a:lnTo>
                    <a:pt x="262" y="267"/>
                  </a:lnTo>
                  <a:lnTo>
                    <a:pt x="284" y="233"/>
                  </a:lnTo>
                  <a:lnTo>
                    <a:pt x="298" y="196"/>
                  </a:lnTo>
                  <a:lnTo>
                    <a:pt x="304" y="160"/>
                  </a:lnTo>
                  <a:lnTo>
                    <a:pt x="298" y="123"/>
                  </a:lnTo>
                  <a:lnTo>
                    <a:pt x="284" y="92"/>
                  </a:lnTo>
                  <a:lnTo>
                    <a:pt x="262" y="66"/>
                  </a:lnTo>
                  <a:lnTo>
                    <a:pt x="233" y="48"/>
                  </a:lnTo>
                  <a:lnTo>
                    <a:pt x="200" y="37"/>
                  </a:lnTo>
                  <a:lnTo>
                    <a:pt x="164" y="34"/>
                  </a:lnTo>
                  <a:lnTo>
                    <a:pt x="127" y="39"/>
                  </a:lnTo>
                  <a:lnTo>
                    <a:pt x="93" y="50"/>
                  </a:lnTo>
                  <a:lnTo>
                    <a:pt x="65" y="71"/>
                  </a:lnTo>
                  <a:lnTo>
                    <a:pt x="45" y="96"/>
                  </a:lnTo>
                  <a:lnTo>
                    <a:pt x="62" y="101"/>
                  </a:lnTo>
                  <a:lnTo>
                    <a:pt x="76" y="110"/>
                  </a:lnTo>
                  <a:lnTo>
                    <a:pt x="87" y="123"/>
                  </a:lnTo>
                  <a:lnTo>
                    <a:pt x="89" y="142"/>
                  </a:lnTo>
                  <a:lnTo>
                    <a:pt x="85" y="162"/>
                  </a:lnTo>
                  <a:lnTo>
                    <a:pt x="73" y="178"/>
                  </a:lnTo>
                  <a:lnTo>
                    <a:pt x="60" y="187"/>
                  </a:lnTo>
                  <a:lnTo>
                    <a:pt x="45" y="190"/>
                  </a:lnTo>
                  <a:lnTo>
                    <a:pt x="36" y="190"/>
                  </a:lnTo>
                  <a:lnTo>
                    <a:pt x="22" y="185"/>
                  </a:lnTo>
                  <a:lnTo>
                    <a:pt x="11" y="176"/>
                  </a:lnTo>
                  <a:lnTo>
                    <a:pt x="2" y="162"/>
                  </a:lnTo>
                  <a:lnTo>
                    <a:pt x="0" y="142"/>
                  </a:lnTo>
                  <a:lnTo>
                    <a:pt x="7" y="103"/>
                  </a:lnTo>
                  <a:lnTo>
                    <a:pt x="25" y="69"/>
                  </a:lnTo>
                  <a:lnTo>
                    <a:pt x="51" y="41"/>
                  </a:lnTo>
                  <a:lnTo>
                    <a:pt x="87" y="19"/>
                  </a:lnTo>
                  <a:lnTo>
                    <a:pt x="131" y="5"/>
                  </a:lnTo>
                  <a:lnTo>
                    <a:pt x="18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1" name="Freeform 87"/>
            <p:cNvSpPr>
              <a:spLocks/>
            </p:cNvSpPr>
            <p:nvPr/>
          </p:nvSpPr>
          <p:spPr bwMode="auto">
            <a:xfrm>
              <a:off x="10283" y="3253"/>
              <a:ext cx="646" cy="753"/>
            </a:xfrm>
            <a:custGeom>
              <a:avLst/>
              <a:gdLst/>
              <a:ahLst/>
              <a:cxnLst>
                <a:cxn ang="0">
                  <a:pos x="277" y="7"/>
                </a:cxn>
                <a:cxn ang="0">
                  <a:pos x="348" y="46"/>
                </a:cxn>
                <a:cxn ang="0">
                  <a:pos x="397" y="109"/>
                </a:cxn>
                <a:cxn ang="0">
                  <a:pos x="431" y="187"/>
                </a:cxn>
                <a:cxn ang="0">
                  <a:pos x="451" y="265"/>
                </a:cxn>
                <a:cxn ang="0">
                  <a:pos x="459" y="326"/>
                </a:cxn>
                <a:cxn ang="0">
                  <a:pos x="462" y="347"/>
                </a:cxn>
                <a:cxn ang="0">
                  <a:pos x="462" y="347"/>
                </a:cxn>
                <a:cxn ang="0">
                  <a:pos x="499" y="251"/>
                </a:cxn>
                <a:cxn ang="0">
                  <a:pos x="542" y="160"/>
                </a:cxn>
                <a:cxn ang="0">
                  <a:pos x="579" y="82"/>
                </a:cxn>
                <a:cxn ang="0">
                  <a:pos x="604" y="30"/>
                </a:cxn>
                <a:cxn ang="0">
                  <a:pos x="615" y="14"/>
                </a:cxn>
                <a:cxn ang="0">
                  <a:pos x="626" y="11"/>
                </a:cxn>
                <a:cxn ang="0">
                  <a:pos x="630" y="11"/>
                </a:cxn>
                <a:cxn ang="0">
                  <a:pos x="637" y="11"/>
                </a:cxn>
                <a:cxn ang="0">
                  <a:pos x="644" y="16"/>
                </a:cxn>
                <a:cxn ang="0">
                  <a:pos x="646" y="25"/>
                </a:cxn>
                <a:cxn ang="0">
                  <a:pos x="641" y="39"/>
                </a:cxn>
                <a:cxn ang="0">
                  <a:pos x="590" y="139"/>
                </a:cxn>
                <a:cxn ang="0">
                  <a:pos x="559" y="208"/>
                </a:cxn>
                <a:cxn ang="0">
                  <a:pos x="539" y="255"/>
                </a:cxn>
                <a:cxn ang="0">
                  <a:pos x="510" y="324"/>
                </a:cxn>
                <a:cxn ang="0">
                  <a:pos x="484" y="399"/>
                </a:cxn>
                <a:cxn ang="0">
                  <a:pos x="464" y="461"/>
                </a:cxn>
                <a:cxn ang="0">
                  <a:pos x="453" y="532"/>
                </a:cxn>
                <a:cxn ang="0">
                  <a:pos x="433" y="623"/>
                </a:cxn>
                <a:cxn ang="0">
                  <a:pos x="415" y="693"/>
                </a:cxn>
                <a:cxn ang="0">
                  <a:pos x="395" y="739"/>
                </a:cxn>
                <a:cxn ang="0">
                  <a:pos x="382" y="753"/>
                </a:cxn>
                <a:cxn ang="0">
                  <a:pos x="371" y="751"/>
                </a:cxn>
                <a:cxn ang="0">
                  <a:pos x="362" y="744"/>
                </a:cxn>
                <a:cxn ang="0">
                  <a:pos x="357" y="730"/>
                </a:cxn>
                <a:cxn ang="0">
                  <a:pos x="360" y="705"/>
                </a:cxn>
                <a:cxn ang="0">
                  <a:pos x="373" y="641"/>
                </a:cxn>
                <a:cxn ang="0">
                  <a:pos x="395" y="559"/>
                </a:cxn>
                <a:cxn ang="0">
                  <a:pos x="417" y="477"/>
                </a:cxn>
                <a:cxn ang="0">
                  <a:pos x="422" y="452"/>
                </a:cxn>
                <a:cxn ang="0">
                  <a:pos x="424" y="395"/>
                </a:cxn>
                <a:cxn ang="0">
                  <a:pos x="422" y="326"/>
                </a:cxn>
                <a:cxn ang="0">
                  <a:pos x="408" y="253"/>
                </a:cxn>
                <a:cxn ang="0">
                  <a:pos x="382" y="182"/>
                </a:cxn>
                <a:cxn ang="0">
                  <a:pos x="337" y="130"/>
                </a:cxn>
                <a:cxn ang="0">
                  <a:pos x="266" y="98"/>
                </a:cxn>
                <a:cxn ang="0">
                  <a:pos x="182" y="96"/>
                </a:cxn>
                <a:cxn ang="0">
                  <a:pos x="111" y="121"/>
                </a:cxn>
                <a:cxn ang="0">
                  <a:pos x="56" y="169"/>
                </a:cxn>
                <a:cxn ang="0">
                  <a:pos x="36" y="210"/>
                </a:cxn>
                <a:cxn ang="0">
                  <a:pos x="29" y="219"/>
                </a:cxn>
                <a:cxn ang="0">
                  <a:pos x="20" y="221"/>
                </a:cxn>
                <a:cxn ang="0">
                  <a:pos x="13" y="221"/>
                </a:cxn>
                <a:cxn ang="0">
                  <a:pos x="5" y="219"/>
                </a:cxn>
                <a:cxn ang="0">
                  <a:pos x="0" y="212"/>
                </a:cxn>
                <a:cxn ang="0">
                  <a:pos x="0" y="201"/>
                </a:cxn>
                <a:cxn ang="0">
                  <a:pos x="16" y="160"/>
                </a:cxn>
                <a:cxn ang="0">
                  <a:pos x="51" y="98"/>
                </a:cxn>
                <a:cxn ang="0">
                  <a:pos x="109" y="43"/>
                </a:cxn>
                <a:cxn ang="0">
                  <a:pos x="189" y="7"/>
                </a:cxn>
              </a:cxnLst>
              <a:rect l="0" t="0" r="r" b="b"/>
              <a:pathLst>
                <a:path w="646" h="753">
                  <a:moveTo>
                    <a:pt x="235" y="0"/>
                  </a:moveTo>
                  <a:lnTo>
                    <a:pt x="277" y="7"/>
                  </a:lnTo>
                  <a:lnTo>
                    <a:pt x="315" y="23"/>
                  </a:lnTo>
                  <a:lnTo>
                    <a:pt x="348" y="46"/>
                  </a:lnTo>
                  <a:lnTo>
                    <a:pt x="375" y="75"/>
                  </a:lnTo>
                  <a:lnTo>
                    <a:pt x="397" y="109"/>
                  </a:lnTo>
                  <a:lnTo>
                    <a:pt x="415" y="148"/>
                  </a:lnTo>
                  <a:lnTo>
                    <a:pt x="431" y="187"/>
                  </a:lnTo>
                  <a:lnTo>
                    <a:pt x="442" y="228"/>
                  </a:lnTo>
                  <a:lnTo>
                    <a:pt x="451" y="265"/>
                  </a:lnTo>
                  <a:lnTo>
                    <a:pt x="455" y="297"/>
                  </a:lnTo>
                  <a:lnTo>
                    <a:pt x="459" y="326"/>
                  </a:lnTo>
                  <a:lnTo>
                    <a:pt x="462" y="347"/>
                  </a:lnTo>
                  <a:lnTo>
                    <a:pt x="462" y="347"/>
                  </a:lnTo>
                  <a:lnTo>
                    <a:pt x="462" y="347"/>
                  </a:lnTo>
                  <a:lnTo>
                    <a:pt x="462" y="347"/>
                  </a:lnTo>
                  <a:lnTo>
                    <a:pt x="479" y="299"/>
                  </a:lnTo>
                  <a:lnTo>
                    <a:pt x="499" y="251"/>
                  </a:lnTo>
                  <a:lnTo>
                    <a:pt x="522" y="203"/>
                  </a:lnTo>
                  <a:lnTo>
                    <a:pt x="542" y="160"/>
                  </a:lnTo>
                  <a:lnTo>
                    <a:pt x="561" y="119"/>
                  </a:lnTo>
                  <a:lnTo>
                    <a:pt x="579" y="82"/>
                  </a:lnTo>
                  <a:lnTo>
                    <a:pt x="593" y="52"/>
                  </a:lnTo>
                  <a:lnTo>
                    <a:pt x="604" y="30"/>
                  </a:lnTo>
                  <a:lnTo>
                    <a:pt x="610" y="16"/>
                  </a:lnTo>
                  <a:lnTo>
                    <a:pt x="615" y="14"/>
                  </a:lnTo>
                  <a:lnTo>
                    <a:pt x="621" y="11"/>
                  </a:lnTo>
                  <a:lnTo>
                    <a:pt x="626" y="11"/>
                  </a:lnTo>
                  <a:lnTo>
                    <a:pt x="628" y="11"/>
                  </a:lnTo>
                  <a:lnTo>
                    <a:pt x="630" y="11"/>
                  </a:lnTo>
                  <a:lnTo>
                    <a:pt x="632" y="11"/>
                  </a:lnTo>
                  <a:lnTo>
                    <a:pt x="637" y="11"/>
                  </a:lnTo>
                  <a:lnTo>
                    <a:pt x="639" y="14"/>
                  </a:lnTo>
                  <a:lnTo>
                    <a:pt x="644" y="16"/>
                  </a:lnTo>
                  <a:lnTo>
                    <a:pt x="646" y="18"/>
                  </a:lnTo>
                  <a:lnTo>
                    <a:pt x="646" y="25"/>
                  </a:lnTo>
                  <a:lnTo>
                    <a:pt x="644" y="32"/>
                  </a:lnTo>
                  <a:lnTo>
                    <a:pt x="641" y="39"/>
                  </a:lnTo>
                  <a:lnTo>
                    <a:pt x="613" y="93"/>
                  </a:lnTo>
                  <a:lnTo>
                    <a:pt x="590" y="139"/>
                  </a:lnTo>
                  <a:lnTo>
                    <a:pt x="573" y="178"/>
                  </a:lnTo>
                  <a:lnTo>
                    <a:pt x="559" y="208"/>
                  </a:lnTo>
                  <a:lnTo>
                    <a:pt x="548" y="230"/>
                  </a:lnTo>
                  <a:lnTo>
                    <a:pt x="539" y="255"/>
                  </a:lnTo>
                  <a:lnTo>
                    <a:pt x="526" y="287"/>
                  </a:lnTo>
                  <a:lnTo>
                    <a:pt x="510" y="324"/>
                  </a:lnTo>
                  <a:lnTo>
                    <a:pt x="497" y="360"/>
                  </a:lnTo>
                  <a:lnTo>
                    <a:pt x="484" y="399"/>
                  </a:lnTo>
                  <a:lnTo>
                    <a:pt x="470" y="433"/>
                  </a:lnTo>
                  <a:lnTo>
                    <a:pt x="464" y="461"/>
                  </a:lnTo>
                  <a:lnTo>
                    <a:pt x="459" y="481"/>
                  </a:lnTo>
                  <a:lnTo>
                    <a:pt x="453" y="532"/>
                  </a:lnTo>
                  <a:lnTo>
                    <a:pt x="444" y="579"/>
                  </a:lnTo>
                  <a:lnTo>
                    <a:pt x="433" y="623"/>
                  </a:lnTo>
                  <a:lnTo>
                    <a:pt x="424" y="662"/>
                  </a:lnTo>
                  <a:lnTo>
                    <a:pt x="415" y="693"/>
                  </a:lnTo>
                  <a:lnTo>
                    <a:pt x="404" y="723"/>
                  </a:lnTo>
                  <a:lnTo>
                    <a:pt x="395" y="739"/>
                  </a:lnTo>
                  <a:lnTo>
                    <a:pt x="388" y="748"/>
                  </a:lnTo>
                  <a:lnTo>
                    <a:pt x="382" y="753"/>
                  </a:lnTo>
                  <a:lnTo>
                    <a:pt x="377" y="753"/>
                  </a:lnTo>
                  <a:lnTo>
                    <a:pt x="371" y="751"/>
                  </a:lnTo>
                  <a:lnTo>
                    <a:pt x="366" y="748"/>
                  </a:lnTo>
                  <a:lnTo>
                    <a:pt x="362" y="744"/>
                  </a:lnTo>
                  <a:lnTo>
                    <a:pt x="360" y="737"/>
                  </a:lnTo>
                  <a:lnTo>
                    <a:pt x="357" y="730"/>
                  </a:lnTo>
                  <a:lnTo>
                    <a:pt x="357" y="725"/>
                  </a:lnTo>
                  <a:lnTo>
                    <a:pt x="360" y="705"/>
                  </a:lnTo>
                  <a:lnTo>
                    <a:pt x="364" y="675"/>
                  </a:lnTo>
                  <a:lnTo>
                    <a:pt x="373" y="641"/>
                  </a:lnTo>
                  <a:lnTo>
                    <a:pt x="384" y="600"/>
                  </a:lnTo>
                  <a:lnTo>
                    <a:pt x="395" y="559"/>
                  </a:lnTo>
                  <a:lnTo>
                    <a:pt x="406" y="516"/>
                  </a:lnTo>
                  <a:lnTo>
                    <a:pt x="417" y="477"/>
                  </a:lnTo>
                  <a:lnTo>
                    <a:pt x="419" y="465"/>
                  </a:lnTo>
                  <a:lnTo>
                    <a:pt x="422" y="452"/>
                  </a:lnTo>
                  <a:lnTo>
                    <a:pt x="424" y="429"/>
                  </a:lnTo>
                  <a:lnTo>
                    <a:pt x="424" y="395"/>
                  </a:lnTo>
                  <a:lnTo>
                    <a:pt x="424" y="360"/>
                  </a:lnTo>
                  <a:lnTo>
                    <a:pt x="422" y="326"/>
                  </a:lnTo>
                  <a:lnTo>
                    <a:pt x="417" y="290"/>
                  </a:lnTo>
                  <a:lnTo>
                    <a:pt x="408" y="253"/>
                  </a:lnTo>
                  <a:lnTo>
                    <a:pt x="397" y="217"/>
                  </a:lnTo>
                  <a:lnTo>
                    <a:pt x="382" y="182"/>
                  </a:lnTo>
                  <a:lnTo>
                    <a:pt x="362" y="155"/>
                  </a:lnTo>
                  <a:lnTo>
                    <a:pt x="337" y="130"/>
                  </a:lnTo>
                  <a:lnTo>
                    <a:pt x="304" y="109"/>
                  </a:lnTo>
                  <a:lnTo>
                    <a:pt x="266" y="98"/>
                  </a:lnTo>
                  <a:lnTo>
                    <a:pt x="220" y="93"/>
                  </a:lnTo>
                  <a:lnTo>
                    <a:pt x="182" y="96"/>
                  </a:lnTo>
                  <a:lnTo>
                    <a:pt x="147" y="107"/>
                  </a:lnTo>
                  <a:lnTo>
                    <a:pt x="111" y="121"/>
                  </a:lnTo>
                  <a:lnTo>
                    <a:pt x="80" y="144"/>
                  </a:lnTo>
                  <a:lnTo>
                    <a:pt x="56" y="169"/>
                  </a:lnTo>
                  <a:lnTo>
                    <a:pt x="40" y="201"/>
                  </a:lnTo>
                  <a:lnTo>
                    <a:pt x="36" y="210"/>
                  </a:lnTo>
                  <a:lnTo>
                    <a:pt x="33" y="214"/>
                  </a:lnTo>
                  <a:lnTo>
                    <a:pt x="29" y="219"/>
                  </a:lnTo>
                  <a:lnTo>
                    <a:pt x="25" y="221"/>
                  </a:lnTo>
                  <a:lnTo>
                    <a:pt x="20" y="221"/>
                  </a:lnTo>
                  <a:lnTo>
                    <a:pt x="16" y="221"/>
                  </a:lnTo>
                  <a:lnTo>
                    <a:pt x="13" y="221"/>
                  </a:lnTo>
                  <a:lnTo>
                    <a:pt x="9" y="219"/>
                  </a:lnTo>
                  <a:lnTo>
                    <a:pt x="5" y="219"/>
                  </a:lnTo>
                  <a:lnTo>
                    <a:pt x="2" y="217"/>
                  </a:lnTo>
                  <a:lnTo>
                    <a:pt x="0" y="212"/>
                  </a:lnTo>
                  <a:lnTo>
                    <a:pt x="0" y="208"/>
                  </a:lnTo>
                  <a:lnTo>
                    <a:pt x="0" y="201"/>
                  </a:lnTo>
                  <a:lnTo>
                    <a:pt x="5" y="182"/>
                  </a:lnTo>
                  <a:lnTo>
                    <a:pt x="16" y="160"/>
                  </a:lnTo>
                  <a:lnTo>
                    <a:pt x="31" y="130"/>
                  </a:lnTo>
                  <a:lnTo>
                    <a:pt x="51" y="98"/>
                  </a:lnTo>
                  <a:lnTo>
                    <a:pt x="82" y="68"/>
                  </a:lnTo>
                  <a:lnTo>
                    <a:pt x="109" y="43"/>
                  </a:lnTo>
                  <a:lnTo>
                    <a:pt x="147" y="23"/>
                  </a:lnTo>
                  <a:lnTo>
                    <a:pt x="189" y="7"/>
                  </a:lnTo>
                  <a:lnTo>
                    <a:pt x="235"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2" name="Freeform 88"/>
            <p:cNvSpPr>
              <a:spLocks/>
            </p:cNvSpPr>
            <p:nvPr/>
          </p:nvSpPr>
          <p:spPr bwMode="auto">
            <a:xfrm>
              <a:off x="10986" y="3385"/>
              <a:ext cx="387" cy="532"/>
            </a:xfrm>
            <a:custGeom>
              <a:avLst/>
              <a:gdLst/>
              <a:ahLst/>
              <a:cxnLst>
                <a:cxn ang="0">
                  <a:pos x="227" y="5"/>
                </a:cxn>
                <a:cxn ang="0">
                  <a:pos x="309" y="30"/>
                </a:cxn>
                <a:cxn ang="0">
                  <a:pos x="367" y="82"/>
                </a:cxn>
                <a:cxn ang="0">
                  <a:pos x="387" y="160"/>
                </a:cxn>
                <a:cxn ang="0">
                  <a:pos x="367" y="233"/>
                </a:cxn>
                <a:cxn ang="0">
                  <a:pos x="318" y="290"/>
                </a:cxn>
                <a:cxn ang="0">
                  <a:pos x="251" y="340"/>
                </a:cxn>
                <a:cxn ang="0">
                  <a:pos x="147" y="415"/>
                </a:cxn>
                <a:cxn ang="0">
                  <a:pos x="249" y="457"/>
                </a:cxn>
                <a:cxn ang="0">
                  <a:pos x="280" y="457"/>
                </a:cxn>
                <a:cxn ang="0">
                  <a:pos x="320" y="454"/>
                </a:cxn>
                <a:cxn ang="0">
                  <a:pos x="340" y="438"/>
                </a:cxn>
                <a:cxn ang="0">
                  <a:pos x="351" y="395"/>
                </a:cxn>
                <a:cxn ang="0">
                  <a:pos x="387" y="379"/>
                </a:cxn>
                <a:cxn ang="0">
                  <a:pos x="360" y="532"/>
                </a:cxn>
                <a:cxn ang="0">
                  <a:pos x="0" y="509"/>
                </a:cxn>
                <a:cxn ang="0">
                  <a:pos x="0" y="502"/>
                </a:cxn>
                <a:cxn ang="0">
                  <a:pos x="3" y="500"/>
                </a:cxn>
                <a:cxn ang="0">
                  <a:pos x="198" y="331"/>
                </a:cxn>
                <a:cxn ang="0">
                  <a:pos x="260" y="267"/>
                </a:cxn>
                <a:cxn ang="0">
                  <a:pos x="298" y="196"/>
                </a:cxn>
                <a:cxn ang="0">
                  <a:pos x="298" y="123"/>
                </a:cxn>
                <a:cxn ang="0">
                  <a:pos x="262" y="66"/>
                </a:cxn>
                <a:cxn ang="0">
                  <a:pos x="200" y="37"/>
                </a:cxn>
                <a:cxn ang="0">
                  <a:pos x="127" y="39"/>
                </a:cxn>
                <a:cxn ang="0">
                  <a:pos x="65" y="71"/>
                </a:cxn>
                <a:cxn ang="0">
                  <a:pos x="63" y="101"/>
                </a:cxn>
                <a:cxn ang="0">
                  <a:pos x="85" y="123"/>
                </a:cxn>
                <a:cxn ang="0">
                  <a:pos x="85" y="162"/>
                </a:cxn>
                <a:cxn ang="0">
                  <a:pos x="60" y="187"/>
                </a:cxn>
                <a:cxn ang="0">
                  <a:pos x="34" y="190"/>
                </a:cxn>
                <a:cxn ang="0">
                  <a:pos x="12" y="176"/>
                </a:cxn>
                <a:cxn ang="0">
                  <a:pos x="0" y="142"/>
                </a:cxn>
                <a:cxn ang="0">
                  <a:pos x="23" y="69"/>
                </a:cxn>
                <a:cxn ang="0">
                  <a:pos x="87" y="19"/>
                </a:cxn>
                <a:cxn ang="0">
                  <a:pos x="180" y="0"/>
                </a:cxn>
              </a:cxnLst>
              <a:rect l="0" t="0" r="r" b="b"/>
              <a:pathLst>
                <a:path w="387" h="532">
                  <a:moveTo>
                    <a:pt x="180" y="0"/>
                  </a:moveTo>
                  <a:lnTo>
                    <a:pt x="227" y="5"/>
                  </a:lnTo>
                  <a:lnTo>
                    <a:pt x="271" y="14"/>
                  </a:lnTo>
                  <a:lnTo>
                    <a:pt x="309" y="30"/>
                  </a:lnTo>
                  <a:lnTo>
                    <a:pt x="342" y="53"/>
                  </a:lnTo>
                  <a:lnTo>
                    <a:pt x="367" y="82"/>
                  </a:lnTo>
                  <a:lnTo>
                    <a:pt x="382" y="119"/>
                  </a:lnTo>
                  <a:lnTo>
                    <a:pt x="387" y="160"/>
                  </a:lnTo>
                  <a:lnTo>
                    <a:pt x="382" y="199"/>
                  </a:lnTo>
                  <a:lnTo>
                    <a:pt x="367" y="233"/>
                  </a:lnTo>
                  <a:lnTo>
                    <a:pt x="344" y="263"/>
                  </a:lnTo>
                  <a:lnTo>
                    <a:pt x="318" y="290"/>
                  </a:lnTo>
                  <a:lnTo>
                    <a:pt x="284" y="315"/>
                  </a:lnTo>
                  <a:lnTo>
                    <a:pt x="251" y="340"/>
                  </a:lnTo>
                  <a:lnTo>
                    <a:pt x="200" y="377"/>
                  </a:lnTo>
                  <a:lnTo>
                    <a:pt x="147" y="415"/>
                  </a:lnTo>
                  <a:lnTo>
                    <a:pt x="94" y="457"/>
                  </a:lnTo>
                  <a:lnTo>
                    <a:pt x="249" y="457"/>
                  </a:lnTo>
                  <a:lnTo>
                    <a:pt x="260" y="457"/>
                  </a:lnTo>
                  <a:lnTo>
                    <a:pt x="280" y="457"/>
                  </a:lnTo>
                  <a:lnTo>
                    <a:pt x="302" y="454"/>
                  </a:lnTo>
                  <a:lnTo>
                    <a:pt x="320" y="454"/>
                  </a:lnTo>
                  <a:lnTo>
                    <a:pt x="331" y="450"/>
                  </a:lnTo>
                  <a:lnTo>
                    <a:pt x="340" y="438"/>
                  </a:lnTo>
                  <a:lnTo>
                    <a:pt x="347" y="418"/>
                  </a:lnTo>
                  <a:lnTo>
                    <a:pt x="351" y="395"/>
                  </a:lnTo>
                  <a:lnTo>
                    <a:pt x="353" y="379"/>
                  </a:lnTo>
                  <a:lnTo>
                    <a:pt x="387" y="379"/>
                  </a:lnTo>
                  <a:lnTo>
                    <a:pt x="387" y="379"/>
                  </a:lnTo>
                  <a:lnTo>
                    <a:pt x="360" y="532"/>
                  </a:lnTo>
                  <a:lnTo>
                    <a:pt x="0" y="532"/>
                  </a:lnTo>
                  <a:lnTo>
                    <a:pt x="0" y="509"/>
                  </a:lnTo>
                  <a:lnTo>
                    <a:pt x="0" y="507"/>
                  </a:lnTo>
                  <a:lnTo>
                    <a:pt x="0" y="502"/>
                  </a:lnTo>
                  <a:lnTo>
                    <a:pt x="0" y="502"/>
                  </a:lnTo>
                  <a:lnTo>
                    <a:pt x="3" y="500"/>
                  </a:lnTo>
                  <a:lnTo>
                    <a:pt x="7" y="498"/>
                  </a:lnTo>
                  <a:lnTo>
                    <a:pt x="198" y="331"/>
                  </a:lnTo>
                  <a:lnTo>
                    <a:pt x="231" y="299"/>
                  </a:lnTo>
                  <a:lnTo>
                    <a:pt x="260" y="267"/>
                  </a:lnTo>
                  <a:lnTo>
                    <a:pt x="282" y="233"/>
                  </a:lnTo>
                  <a:lnTo>
                    <a:pt x="298" y="196"/>
                  </a:lnTo>
                  <a:lnTo>
                    <a:pt x="302" y="160"/>
                  </a:lnTo>
                  <a:lnTo>
                    <a:pt x="298" y="123"/>
                  </a:lnTo>
                  <a:lnTo>
                    <a:pt x="284" y="92"/>
                  </a:lnTo>
                  <a:lnTo>
                    <a:pt x="262" y="66"/>
                  </a:lnTo>
                  <a:lnTo>
                    <a:pt x="233" y="48"/>
                  </a:lnTo>
                  <a:lnTo>
                    <a:pt x="200" y="37"/>
                  </a:lnTo>
                  <a:lnTo>
                    <a:pt x="162" y="34"/>
                  </a:lnTo>
                  <a:lnTo>
                    <a:pt x="127" y="39"/>
                  </a:lnTo>
                  <a:lnTo>
                    <a:pt x="94" y="50"/>
                  </a:lnTo>
                  <a:lnTo>
                    <a:pt x="65" y="71"/>
                  </a:lnTo>
                  <a:lnTo>
                    <a:pt x="45" y="96"/>
                  </a:lnTo>
                  <a:lnTo>
                    <a:pt x="63" y="101"/>
                  </a:lnTo>
                  <a:lnTo>
                    <a:pt x="76" y="110"/>
                  </a:lnTo>
                  <a:lnTo>
                    <a:pt x="85" y="123"/>
                  </a:lnTo>
                  <a:lnTo>
                    <a:pt x="89" y="142"/>
                  </a:lnTo>
                  <a:lnTo>
                    <a:pt x="85" y="162"/>
                  </a:lnTo>
                  <a:lnTo>
                    <a:pt x="74" y="178"/>
                  </a:lnTo>
                  <a:lnTo>
                    <a:pt x="60" y="187"/>
                  </a:lnTo>
                  <a:lnTo>
                    <a:pt x="45" y="190"/>
                  </a:lnTo>
                  <a:lnTo>
                    <a:pt x="34" y="190"/>
                  </a:lnTo>
                  <a:lnTo>
                    <a:pt x="23" y="185"/>
                  </a:lnTo>
                  <a:lnTo>
                    <a:pt x="12" y="176"/>
                  </a:lnTo>
                  <a:lnTo>
                    <a:pt x="3" y="162"/>
                  </a:lnTo>
                  <a:lnTo>
                    <a:pt x="0" y="142"/>
                  </a:lnTo>
                  <a:lnTo>
                    <a:pt x="5" y="103"/>
                  </a:lnTo>
                  <a:lnTo>
                    <a:pt x="23" y="69"/>
                  </a:lnTo>
                  <a:lnTo>
                    <a:pt x="52" y="41"/>
                  </a:lnTo>
                  <a:lnTo>
                    <a:pt x="87" y="19"/>
                  </a:lnTo>
                  <a:lnTo>
                    <a:pt x="131" y="5"/>
                  </a:lnTo>
                  <a:lnTo>
                    <a:pt x="18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17" name="Freeform 93"/>
          <p:cNvSpPr>
            <a:spLocks noChangeAspect="1"/>
          </p:cNvSpPr>
          <p:nvPr>
            <p:custDataLst>
              <p:tags r:id="rId6"/>
            </p:custDataLst>
          </p:nvPr>
        </p:nvSpPr>
        <p:spPr bwMode="auto">
          <a:xfrm>
            <a:off x="4419600" y="4267200"/>
            <a:ext cx="398639" cy="381000"/>
          </a:xfrm>
          <a:custGeom>
            <a:avLst/>
            <a:gdLst/>
            <a:ahLst/>
            <a:cxnLst>
              <a:cxn ang="0">
                <a:pos x="1143" y="92"/>
              </a:cxn>
              <a:cxn ang="0">
                <a:pos x="1319" y="364"/>
              </a:cxn>
              <a:cxn ang="0">
                <a:pos x="1286" y="576"/>
              </a:cxn>
              <a:cxn ang="0">
                <a:pos x="1112" y="953"/>
              </a:cxn>
              <a:cxn ang="0">
                <a:pos x="923" y="1482"/>
              </a:cxn>
              <a:cxn ang="0">
                <a:pos x="893" y="1842"/>
              </a:cxn>
              <a:cxn ang="0">
                <a:pos x="976" y="2047"/>
              </a:cxn>
              <a:cxn ang="0">
                <a:pos x="1213" y="2157"/>
              </a:cxn>
              <a:cxn ang="0">
                <a:pos x="1596" y="2078"/>
              </a:cxn>
              <a:cxn ang="0">
                <a:pos x="1854" y="1883"/>
              </a:cxn>
              <a:cxn ang="0">
                <a:pos x="1964" y="1746"/>
              </a:cxn>
              <a:cxn ang="0">
                <a:pos x="2051" y="1443"/>
              </a:cxn>
              <a:cxn ang="0">
                <a:pos x="2199" y="948"/>
              </a:cxn>
              <a:cxn ang="0">
                <a:pos x="2352" y="451"/>
              </a:cxn>
              <a:cxn ang="0">
                <a:pos x="2466" y="142"/>
              </a:cxn>
              <a:cxn ang="0">
                <a:pos x="2610" y="61"/>
              </a:cxn>
              <a:cxn ang="0">
                <a:pos x="2753" y="71"/>
              </a:cxn>
              <a:cxn ang="0">
                <a:pos x="2844" y="199"/>
              </a:cxn>
              <a:cxn ang="0">
                <a:pos x="2793" y="373"/>
              </a:cxn>
              <a:cxn ang="0">
                <a:pos x="2734" y="577"/>
              </a:cxn>
              <a:cxn ang="0">
                <a:pos x="2657" y="815"/>
              </a:cxn>
              <a:cxn ang="0">
                <a:pos x="2418" y="1597"/>
              </a:cxn>
              <a:cxn ang="0">
                <a:pos x="2355" y="1900"/>
              </a:cxn>
              <a:cxn ang="0">
                <a:pos x="2407" y="2116"/>
              </a:cxn>
              <a:cxn ang="0">
                <a:pos x="2618" y="2146"/>
              </a:cxn>
              <a:cxn ang="0">
                <a:pos x="2834" y="1953"/>
              </a:cxn>
              <a:cxn ang="0">
                <a:pos x="2970" y="1633"/>
              </a:cxn>
              <a:cxn ang="0">
                <a:pos x="3047" y="1454"/>
              </a:cxn>
              <a:cxn ang="0">
                <a:pos x="3138" y="1457"/>
              </a:cxn>
              <a:cxn ang="0">
                <a:pos x="3156" y="1527"/>
              </a:cxn>
              <a:cxn ang="0">
                <a:pos x="3089" y="1734"/>
              </a:cxn>
              <a:cxn ang="0">
                <a:pos x="2981" y="1993"/>
              </a:cxn>
              <a:cxn ang="0">
                <a:pos x="2755" y="2213"/>
              </a:cxn>
              <a:cxn ang="0">
                <a:pos x="2398" y="2258"/>
              </a:cxn>
              <a:cxn ang="0">
                <a:pos x="2053" y="2069"/>
              </a:cxn>
              <a:cxn ang="0">
                <a:pos x="1911" y="1997"/>
              </a:cxn>
              <a:cxn ang="0">
                <a:pos x="1657" y="2177"/>
              </a:cxn>
              <a:cxn ang="0">
                <a:pos x="1244" y="2269"/>
              </a:cxn>
              <a:cxn ang="0">
                <a:pos x="933" y="2227"/>
              </a:cxn>
              <a:cxn ang="0">
                <a:pos x="656" y="2078"/>
              </a:cxn>
              <a:cxn ang="0">
                <a:pos x="502" y="1786"/>
              </a:cxn>
              <a:cxn ang="0">
                <a:pos x="540" y="1376"/>
              </a:cxn>
              <a:cxn ang="0">
                <a:pos x="757" y="817"/>
              </a:cxn>
              <a:cxn ang="0">
                <a:pos x="923" y="443"/>
              </a:cxn>
              <a:cxn ang="0">
                <a:pos x="940" y="189"/>
              </a:cxn>
              <a:cxn ang="0">
                <a:pos x="841" y="113"/>
              </a:cxn>
              <a:cxn ang="0">
                <a:pos x="612" y="152"/>
              </a:cxn>
              <a:cxn ang="0">
                <a:pos x="312" y="437"/>
              </a:cxn>
              <a:cxn ang="0">
                <a:pos x="146" y="794"/>
              </a:cxn>
              <a:cxn ang="0">
                <a:pos x="63" y="819"/>
              </a:cxn>
              <a:cxn ang="0">
                <a:pos x="0" y="772"/>
              </a:cxn>
              <a:cxn ang="0">
                <a:pos x="49" y="623"/>
              </a:cxn>
              <a:cxn ang="0">
                <a:pos x="204" y="348"/>
              </a:cxn>
              <a:cxn ang="0">
                <a:pos x="479" y="92"/>
              </a:cxn>
            </a:cxnLst>
            <a:rect l="0" t="0" r="r" b="b"/>
            <a:pathLst>
              <a:path w="3164" h="2269">
                <a:moveTo>
                  <a:pt x="820" y="0"/>
                </a:moveTo>
                <a:lnTo>
                  <a:pt x="883" y="3"/>
                </a:lnTo>
                <a:lnTo>
                  <a:pt x="942" y="12"/>
                </a:lnTo>
                <a:lnTo>
                  <a:pt x="998" y="25"/>
                </a:lnTo>
                <a:lnTo>
                  <a:pt x="1050" y="43"/>
                </a:lnTo>
                <a:lnTo>
                  <a:pt x="1099" y="65"/>
                </a:lnTo>
                <a:lnTo>
                  <a:pt x="1143" y="92"/>
                </a:lnTo>
                <a:lnTo>
                  <a:pt x="1183" y="123"/>
                </a:lnTo>
                <a:lnTo>
                  <a:pt x="1218" y="156"/>
                </a:lnTo>
                <a:lnTo>
                  <a:pt x="1249" y="192"/>
                </a:lnTo>
                <a:lnTo>
                  <a:pt x="1274" y="232"/>
                </a:lnTo>
                <a:lnTo>
                  <a:pt x="1295" y="274"/>
                </a:lnTo>
                <a:lnTo>
                  <a:pt x="1310" y="318"/>
                </a:lnTo>
                <a:lnTo>
                  <a:pt x="1319" y="364"/>
                </a:lnTo>
                <a:lnTo>
                  <a:pt x="1321" y="411"/>
                </a:lnTo>
                <a:lnTo>
                  <a:pt x="1321" y="437"/>
                </a:lnTo>
                <a:lnTo>
                  <a:pt x="1319" y="465"/>
                </a:lnTo>
                <a:lnTo>
                  <a:pt x="1314" y="492"/>
                </a:lnTo>
                <a:lnTo>
                  <a:pt x="1307" y="519"/>
                </a:lnTo>
                <a:lnTo>
                  <a:pt x="1298" y="546"/>
                </a:lnTo>
                <a:lnTo>
                  <a:pt x="1286" y="576"/>
                </a:lnTo>
                <a:lnTo>
                  <a:pt x="1273" y="608"/>
                </a:lnTo>
                <a:lnTo>
                  <a:pt x="1256" y="644"/>
                </a:lnTo>
                <a:lnTo>
                  <a:pt x="1238" y="682"/>
                </a:lnTo>
                <a:lnTo>
                  <a:pt x="1215" y="725"/>
                </a:lnTo>
                <a:lnTo>
                  <a:pt x="1180" y="800"/>
                </a:lnTo>
                <a:lnTo>
                  <a:pt x="1146" y="876"/>
                </a:lnTo>
                <a:lnTo>
                  <a:pt x="1112" y="953"/>
                </a:lnTo>
                <a:lnTo>
                  <a:pt x="1079" y="1030"/>
                </a:lnTo>
                <a:lnTo>
                  <a:pt x="1048" y="1107"/>
                </a:lnTo>
                <a:lnTo>
                  <a:pt x="1018" y="1184"/>
                </a:lnTo>
                <a:lnTo>
                  <a:pt x="990" y="1261"/>
                </a:lnTo>
                <a:lnTo>
                  <a:pt x="965" y="1335"/>
                </a:lnTo>
                <a:lnTo>
                  <a:pt x="943" y="1410"/>
                </a:lnTo>
                <a:lnTo>
                  <a:pt x="923" y="1482"/>
                </a:lnTo>
                <a:lnTo>
                  <a:pt x="909" y="1552"/>
                </a:lnTo>
                <a:lnTo>
                  <a:pt x="897" y="1621"/>
                </a:lnTo>
                <a:lnTo>
                  <a:pt x="889" y="1686"/>
                </a:lnTo>
                <a:lnTo>
                  <a:pt x="887" y="1749"/>
                </a:lnTo>
                <a:lnTo>
                  <a:pt x="888" y="1779"/>
                </a:lnTo>
                <a:lnTo>
                  <a:pt x="889" y="1810"/>
                </a:lnTo>
                <a:lnTo>
                  <a:pt x="893" y="1842"/>
                </a:lnTo>
                <a:lnTo>
                  <a:pt x="899" y="1873"/>
                </a:lnTo>
                <a:lnTo>
                  <a:pt x="905" y="1904"/>
                </a:lnTo>
                <a:lnTo>
                  <a:pt x="914" y="1935"/>
                </a:lnTo>
                <a:lnTo>
                  <a:pt x="926" y="1965"/>
                </a:lnTo>
                <a:lnTo>
                  <a:pt x="939" y="1994"/>
                </a:lnTo>
                <a:lnTo>
                  <a:pt x="956" y="2022"/>
                </a:lnTo>
                <a:lnTo>
                  <a:pt x="976" y="2047"/>
                </a:lnTo>
                <a:lnTo>
                  <a:pt x="998" y="2071"/>
                </a:lnTo>
                <a:lnTo>
                  <a:pt x="1024" y="2092"/>
                </a:lnTo>
                <a:lnTo>
                  <a:pt x="1054" y="2112"/>
                </a:lnTo>
                <a:lnTo>
                  <a:pt x="1088" y="2128"/>
                </a:lnTo>
                <a:lnTo>
                  <a:pt x="1125" y="2140"/>
                </a:lnTo>
                <a:lnTo>
                  <a:pt x="1167" y="2150"/>
                </a:lnTo>
                <a:lnTo>
                  <a:pt x="1213" y="2157"/>
                </a:lnTo>
                <a:lnTo>
                  <a:pt x="1264" y="2159"/>
                </a:lnTo>
                <a:lnTo>
                  <a:pt x="1325" y="2155"/>
                </a:lnTo>
                <a:lnTo>
                  <a:pt x="1386" y="2148"/>
                </a:lnTo>
                <a:lnTo>
                  <a:pt x="1442" y="2136"/>
                </a:lnTo>
                <a:lnTo>
                  <a:pt x="1496" y="2120"/>
                </a:lnTo>
                <a:lnTo>
                  <a:pt x="1548" y="2101"/>
                </a:lnTo>
                <a:lnTo>
                  <a:pt x="1596" y="2078"/>
                </a:lnTo>
                <a:lnTo>
                  <a:pt x="1641" y="2054"/>
                </a:lnTo>
                <a:lnTo>
                  <a:pt x="1684" y="2027"/>
                </a:lnTo>
                <a:lnTo>
                  <a:pt x="1725" y="1998"/>
                </a:lnTo>
                <a:lnTo>
                  <a:pt x="1761" y="1969"/>
                </a:lnTo>
                <a:lnTo>
                  <a:pt x="1796" y="1941"/>
                </a:lnTo>
                <a:lnTo>
                  <a:pt x="1827" y="1912"/>
                </a:lnTo>
                <a:lnTo>
                  <a:pt x="1854" y="1883"/>
                </a:lnTo>
                <a:lnTo>
                  <a:pt x="1879" y="1856"/>
                </a:lnTo>
                <a:lnTo>
                  <a:pt x="1902" y="1830"/>
                </a:lnTo>
                <a:lnTo>
                  <a:pt x="1921" y="1807"/>
                </a:lnTo>
                <a:lnTo>
                  <a:pt x="1937" y="1787"/>
                </a:lnTo>
                <a:lnTo>
                  <a:pt x="1949" y="1768"/>
                </a:lnTo>
                <a:lnTo>
                  <a:pt x="1958" y="1756"/>
                </a:lnTo>
                <a:lnTo>
                  <a:pt x="1964" y="1746"/>
                </a:lnTo>
                <a:lnTo>
                  <a:pt x="1967" y="1741"/>
                </a:lnTo>
                <a:lnTo>
                  <a:pt x="1978" y="1704"/>
                </a:lnTo>
                <a:lnTo>
                  <a:pt x="1989" y="1662"/>
                </a:lnTo>
                <a:lnTo>
                  <a:pt x="2002" y="1614"/>
                </a:lnTo>
                <a:lnTo>
                  <a:pt x="2017" y="1562"/>
                </a:lnTo>
                <a:lnTo>
                  <a:pt x="2034" y="1504"/>
                </a:lnTo>
                <a:lnTo>
                  <a:pt x="2051" y="1443"/>
                </a:lnTo>
                <a:lnTo>
                  <a:pt x="2069" y="1379"/>
                </a:lnTo>
                <a:lnTo>
                  <a:pt x="2090" y="1312"/>
                </a:lnTo>
                <a:lnTo>
                  <a:pt x="2111" y="1242"/>
                </a:lnTo>
                <a:lnTo>
                  <a:pt x="2132" y="1171"/>
                </a:lnTo>
                <a:lnTo>
                  <a:pt x="2154" y="1098"/>
                </a:lnTo>
                <a:lnTo>
                  <a:pt x="2177" y="1023"/>
                </a:lnTo>
                <a:lnTo>
                  <a:pt x="2199" y="948"/>
                </a:lnTo>
                <a:lnTo>
                  <a:pt x="2222" y="874"/>
                </a:lnTo>
                <a:lnTo>
                  <a:pt x="2245" y="800"/>
                </a:lnTo>
                <a:lnTo>
                  <a:pt x="2267" y="726"/>
                </a:lnTo>
                <a:lnTo>
                  <a:pt x="2289" y="654"/>
                </a:lnTo>
                <a:lnTo>
                  <a:pt x="2311" y="584"/>
                </a:lnTo>
                <a:lnTo>
                  <a:pt x="2332" y="515"/>
                </a:lnTo>
                <a:lnTo>
                  <a:pt x="2352" y="451"/>
                </a:lnTo>
                <a:lnTo>
                  <a:pt x="2372" y="389"/>
                </a:lnTo>
                <a:lnTo>
                  <a:pt x="2390" y="331"/>
                </a:lnTo>
                <a:lnTo>
                  <a:pt x="2406" y="278"/>
                </a:lnTo>
                <a:lnTo>
                  <a:pt x="2421" y="229"/>
                </a:lnTo>
                <a:lnTo>
                  <a:pt x="2433" y="196"/>
                </a:lnTo>
                <a:lnTo>
                  <a:pt x="2449" y="167"/>
                </a:lnTo>
                <a:lnTo>
                  <a:pt x="2466" y="142"/>
                </a:lnTo>
                <a:lnTo>
                  <a:pt x="2486" y="122"/>
                </a:lnTo>
                <a:lnTo>
                  <a:pt x="2507" y="105"/>
                </a:lnTo>
                <a:lnTo>
                  <a:pt x="2528" y="91"/>
                </a:lnTo>
                <a:lnTo>
                  <a:pt x="2550" y="80"/>
                </a:lnTo>
                <a:lnTo>
                  <a:pt x="2571" y="72"/>
                </a:lnTo>
                <a:lnTo>
                  <a:pt x="2592" y="65"/>
                </a:lnTo>
                <a:lnTo>
                  <a:pt x="2610" y="61"/>
                </a:lnTo>
                <a:lnTo>
                  <a:pt x="2628" y="58"/>
                </a:lnTo>
                <a:lnTo>
                  <a:pt x="2643" y="57"/>
                </a:lnTo>
                <a:lnTo>
                  <a:pt x="2655" y="56"/>
                </a:lnTo>
                <a:lnTo>
                  <a:pt x="2662" y="56"/>
                </a:lnTo>
                <a:lnTo>
                  <a:pt x="2694" y="57"/>
                </a:lnTo>
                <a:lnTo>
                  <a:pt x="2724" y="62"/>
                </a:lnTo>
                <a:lnTo>
                  <a:pt x="2753" y="71"/>
                </a:lnTo>
                <a:lnTo>
                  <a:pt x="2779" y="82"/>
                </a:lnTo>
                <a:lnTo>
                  <a:pt x="2801" y="97"/>
                </a:lnTo>
                <a:lnTo>
                  <a:pt x="2820" y="117"/>
                </a:lnTo>
                <a:lnTo>
                  <a:pt x="2834" y="138"/>
                </a:lnTo>
                <a:lnTo>
                  <a:pt x="2842" y="161"/>
                </a:lnTo>
                <a:lnTo>
                  <a:pt x="2846" y="189"/>
                </a:lnTo>
                <a:lnTo>
                  <a:pt x="2844" y="199"/>
                </a:lnTo>
                <a:lnTo>
                  <a:pt x="2842" y="215"/>
                </a:lnTo>
                <a:lnTo>
                  <a:pt x="2837" y="234"/>
                </a:lnTo>
                <a:lnTo>
                  <a:pt x="2830" y="257"/>
                </a:lnTo>
                <a:lnTo>
                  <a:pt x="2822" y="283"/>
                </a:lnTo>
                <a:lnTo>
                  <a:pt x="2813" y="311"/>
                </a:lnTo>
                <a:lnTo>
                  <a:pt x="2804" y="342"/>
                </a:lnTo>
                <a:lnTo>
                  <a:pt x="2793" y="373"/>
                </a:lnTo>
                <a:lnTo>
                  <a:pt x="2784" y="405"/>
                </a:lnTo>
                <a:lnTo>
                  <a:pt x="2774" y="438"/>
                </a:lnTo>
                <a:lnTo>
                  <a:pt x="2765" y="469"/>
                </a:lnTo>
                <a:lnTo>
                  <a:pt x="2757" y="499"/>
                </a:lnTo>
                <a:lnTo>
                  <a:pt x="2749" y="528"/>
                </a:lnTo>
                <a:lnTo>
                  <a:pt x="2742" y="551"/>
                </a:lnTo>
                <a:lnTo>
                  <a:pt x="2734" y="577"/>
                </a:lnTo>
                <a:lnTo>
                  <a:pt x="2725" y="608"/>
                </a:lnTo>
                <a:lnTo>
                  <a:pt x="2713" y="642"/>
                </a:lnTo>
                <a:lnTo>
                  <a:pt x="2702" y="677"/>
                </a:lnTo>
                <a:lnTo>
                  <a:pt x="2690" y="713"/>
                </a:lnTo>
                <a:lnTo>
                  <a:pt x="2678" y="748"/>
                </a:lnTo>
                <a:lnTo>
                  <a:pt x="2668" y="783"/>
                </a:lnTo>
                <a:lnTo>
                  <a:pt x="2657" y="815"/>
                </a:lnTo>
                <a:lnTo>
                  <a:pt x="2649" y="843"/>
                </a:lnTo>
                <a:lnTo>
                  <a:pt x="2643" y="867"/>
                </a:lnTo>
                <a:lnTo>
                  <a:pt x="2470" y="1410"/>
                </a:lnTo>
                <a:lnTo>
                  <a:pt x="2457" y="1455"/>
                </a:lnTo>
                <a:lnTo>
                  <a:pt x="2444" y="1501"/>
                </a:lnTo>
                <a:lnTo>
                  <a:pt x="2431" y="1549"/>
                </a:lnTo>
                <a:lnTo>
                  <a:pt x="2418" y="1597"/>
                </a:lnTo>
                <a:lnTo>
                  <a:pt x="2406" y="1645"/>
                </a:lnTo>
                <a:lnTo>
                  <a:pt x="2394" y="1694"/>
                </a:lnTo>
                <a:lnTo>
                  <a:pt x="2382" y="1741"/>
                </a:lnTo>
                <a:lnTo>
                  <a:pt x="2373" y="1784"/>
                </a:lnTo>
                <a:lnTo>
                  <a:pt x="2365" y="1826"/>
                </a:lnTo>
                <a:lnTo>
                  <a:pt x="2359" y="1865"/>
                </a:lnTo>
                <a:lnTo>
                  <a:pt x="2355" y="1900"/>
                </a:lnTo>
                <a:lnTo>
                  <a:pt x="2353" y="1930"/>
                </a:lnTo>
                <a:lnTo>
                  <a:pt x="2355" y="1973"/>
                </a:lnTo>
                <a:lnTo>
                  <a:pt x="2360" y="2010"/>
                </a:lnTo>
                <a:lnTo>
                  <a:pt x="2366" y="2043"/>
                </a:lnTo>
                <a:lnTo>
                  <a:pt x="2377" y="2071"/>
                </a:lnTo>
                <a:lnTo>
                  <a:pt x="2390" y="2096"/>
                </a:lnTo>
                <a:lnTo>
                  <a:pt x="2407" y="2116"/>
                </a:lnTo>
                <a:lnTo>
                  <a:pt x="2427" y="2131"/>
                </a:lnTo>
                <a:lnTo>
                  <a:pt x="2449" y="2144"/>
                </a:lnTo>
                <a:lnTo>
                  <a:pt x="2475" y="2151"/>
                </a:lnTo>
                <a:lnTo>
                  <a:pt x="2504" y="2157"/>
                </a:lnTo>
                <a:lnTo>
                  <a:pt x="2537" y="2159"/>
                </a:lnTo>
                <a:lnTo>
                  <a:pt x="2579" y="2155"/>
                </a:lnTo>
                <a:lnTo>
                  <a:pt x="2618" y="2146"/>
                </a:lnTo>
                <a:lnTo>
                  <a:pt x="2656" y="2132"/>
                </a:lnTo>
                <a:lnTo>
                  <a:pt x="2690" y="2113"/>
                </a:lnTo>
                <a:lnTo>
                  <a:pt x="2723" y="2088"/>
                </a:lnTo>
                <a:lnTo>
                  <a:pt x="2754" y="2060"/>
                </a:lnTo>
                <a:lnTo>
                  <a:pt x="2782" y="2027"/>
                </a:lnTo>
                <a:lnTo>
                  <a:pt x="2809" y="1992"/>
                </a:lnTo>
                <a:lnTo>
                  <a:pt x="2834" y="1953"/>
                </a:lnTo>
                <a:lnTo>
                  <a:pt x="2858" y="1912"/>
                </a:lnTo>
                <a:lnTo>
                  <a:pt x="2878" y="1869"/>
                </a:lnTo>
                <a:lnTo>
                  <a:pt x="2899" y="1823"/>
                </a:lnTo>
                <a:lnTo>
                  <a:pt x="2919" y="1777"/>
                </a:lnTo>
                <a:lnTo>
                  <a:pt x="2936" y="1729"/>
                </a:lnTo>
                <a:lnTo>
                  <a:pt x="2953" y="1681"/>
                </a:lnTo>
                <a:lnTo>
                  <a:pt x="2970" y="1633"/>
                </a:lnTo>
                <a:lnTo>
                  <a:pt x="2985" y="1583"/>
                </a:lnTo>
                <a:lnTo>
                  <a:pt x="3000" y="1536"/>
                </a:lnTo>
                <a:lnTo>
                  <a:pt x="3008" y="1509"/>
                </a:lnTo>
                <a:lnTo>
                  <a:pt x="3016" y="1488"/>
                </a:lnTo>
                <a:lnTo>
                  <a:pt x="3024" y="1472"/>
                </a:lnTo>
                <a:lnTo>
                  <a:pt x="3034" y="1462"/>
                </a:lnTo>
                <a:lnTo>
                  <a:pt x="3047" y="1454"/>
                </a:lnTo>
                <a:lnTo>
                  <a:pt x="3064" y="1451"/>
                </a:lnTo>
                <a:lnTo>
                  <a:pt x="3087" y="1450"/>
                </a:lnTo>
                <a:lnTo>
                  <a:pt x="3095" y="1450"/>
                </a:lnTo>
                <a:lnTo>
                  <a:pt x="3105" y="1450"/>
                </a:lnTo>
                <a:lnTo>
                  <a:pt x="3115" y="1451"/>
                </a:lnTo>
                <a:lnTo>
                  <a:pt x="3127" y="1454"/>
                </a:lnTo>
                <a:lnTo>
                  <a:pt x="3138" y="1457"/>
                </a:lnTo>
                <a:lnTo>
                  <a:pt x="3148" y="1464"/>
                </a:lnTo>
                <a:lnTo>
                  <a:pt x="3156" y="1472"/>
                </a:lnTo>
                <a:lnTo>
                  <a:pt x="3163" y="1483"/>
                </a:lnTo>
                <a:lnTo>
                  <a:pt x="3164" y="1497"/>
                </a:lnTo>
                <a:lnTo>
                  <a:pt x="3163" y="1501"/>
                </a:lnTo>
                <a:lnTo>
                  <a:pt x="3160" y="1511"/>
                </a:lnTo>
                <a:lnTo>
                  <a:pt x="3156" y="1527"/>
                </a:lnTo>
                <a:lnTo>
                  <a:pt x="3151" y="1546"/>
                </a:lnTo>
                <a:lnTo>
                  <a:pt x="3143" y="1571"/>
                </a:lnTo>
                <a:lnTo>
                  <a:pt x="3135" y="1598"/>
                </a:lnTo>
                <a:lnTo>
                  <a:pt x="3125" y="1629"/>
                </a:lnTo>
                <a:lnTo>
                  <a:pt x="3114" y="1663"/>
                </a:lnTo>
                <a:lnTo>
                  <a:pt x="3102" y="1698"/>
                </a:lnTo>
                <a:lnTo>
                  <a:pt x="3089" y="1734"/>
                </a:lnTo>
                <a:lnTo>
                  <a:pt x="3076" y="1773"/>
                </a:lnTo>
                <a:lnTo>
                  <a:pt x="3062" y="1811"/>
                </a:lnTo>
                <a:lnTo>
                  <a:pt x="3046" y="1850"/>
                </a:lnTo>
                <a:lnTo>
                  <a:pt x="3030" y="1887"/>
                </a:lnTo>
                <a:lnTo>
                  <a:pt x="3015" y="1925"/>
                </a:lnTo>
                <a:lnTo>
                  <a:pt x="2998" y="1960"/>
                </a:lnTo>
                <a:lnTo>
                  <a:pt x="2981" y="1993"/>
                </a:lnTo>
                <a:lnTo>
                  <a:pt x="2953" y="2031"/>
                </a:lnTo>
                <a:lnTo>
                  <a:pt x="2926" y="2068"/>
                </a:lnTo>
                <a:lnTo>
                  <a:pt x="2895" y="2102"/>
                </a:lnTo>
                <a:lnTo>
                  <a:pt x="2863" y="2134"/>
                </a:lnTo>
                <a:lnTo>
                  <a:pt x="2830" y="2164"/>
                </a:lnTo>
                <a:lnTo>
                  <a:pt x="2793" y="2190"/>
                </a:lnTo>
                <a:lnTo>
                  <a:pt x="2755" y="2213"/>
                </a:lnTo>
                <a:lnTo>
                  <a:pt x="2716" y="2232"/>
                </a:lnTo>
                <a:lnTo>
                  <a:pt x="2673" y="2247"/>
                </a:lnTo>
                <a:lnTo>
                  <a:pt x="2627" y="2259"/>
                </a:lnTo>
                <a:lnTo>
                  <a:pt x="2579" y="2267"/>
                </a:lnTo>
                <a:lnTo>
                  <a:pt x="2528" y="2269"/>
                </a:lnTo>
                <a:lnTo>
                  <a:pt x="2461" y="2266"/>
                </a:lnTo>
                <a:lnTo>
                  <a:pt x="2398" y="2258"/>
                </a:lnTo>
                <a:lnTo>
                  <a:pt x="2338" y="2244"/>
                </a:lnTo>
                <a:lnTo>
                  <a:pt x="2280" y="2226"/>
                </a:lnTo>
                <a:lnTo>
                  <a:pt x="2226" y="2204"/>
                </a:lnTo>
                <a:lnTo>
                  <a:pt x="2177" y="2176"/>
                </a:lnTo>
                <a:lnTo>
                  <a:pt x="2131" y="2145"/>
                </a:lnTo>
                <a:lnTo>
                  <a:pt x="2090" y="2108"/>
                </a:lnTo>
                <a:lnTo>
                  <a:pt x="2053" y="2069"/>
                </a:lnTo>
                <a:lnTo>
                  <a:pt x="2023" y="2026"/>
                </a:lnTo>
                <a:lnTo>
                  <a:pt x="1997" y="1979"/>
                </a:lnTo>
                <a:lnTo>
                  <a:pt x="1978" y="1930"/>
                </a:lnTo>
                <a:lnTo>
                  <a:pt x="1978" y="1930"/>
                </a:lnTo>
                <a:lnTo>
                  <a:pt x="1958" y="1950"/>
                </a:lnTo>
                <a:lnTo>
                  <a:pt x="1936" y="1973"/>
                </a:lnTo>
                <a:lnTo>
                  <a:pt x="1911" y="1997"/>
                </a:lnTo>
                <a:lnTo>
                  <a:pt x="1882" y="2023"/>
                </a:lnTo>
                <a:lnTo>
                  <a:pt x="1852" y="2049"/>
                </a:lnTo>
                <a:lnTo>
                  <a:pt x="1819" y="2075"/>
                </a:lnTo>
                <a:lnTo>
                  <a:pt x="1782" y="2102"/>
                </a:lnTo>
                <a:lnTo>
                  <a:pt x="1744" y="2128"/>
                </a:lnTo>
                <a:lnTo>
                  <a:pt x="1701" y="2153"/>
                </a:lnTo>
                <a:lnTo>
                  <a:pt x="1657" y="2177"/>
                </a:lnTo>
                <a:lnTo>
                  <a:pt x="1608" y="2198"/>
                </a:lnTo>
                <a:lnTo>
                  <a:pt x="1556" y="2219"/>
                </a:lnTo>
                <a:lnTo>
                  <a:pt x="1501" y="2235"/>
                </a:lnTo>
                <a:lnTo>
                  <a:pt x="1442" y="2250"/>
                </a:lnTo>
                <a:lnTo>
                  <a:pt x="1380" y="2259"/>
                </a:lnTo>
                <a:lnTo>
                  <a:pt x="1315" y="2267"/>
                </a:lnTo>
                <a:lnTo>
                  <a:pt x="1244" y="2269"/>
                </a:lnTo>
                <a:lnTo>
                  <a:pt x="1201" y="2268"/>
                </a:lnTo>
                <a:lnTo>
                  <a:pt x="1158" y="2266"/>
                </a:lnTo>
                <a:lnTo>
                  <a:pt x="1112" y="2261"/>
                </a:lnTo>
                <a:lnTo>
                  <a:pt x="1067" y="2256"/>
                </a:lnTo>
                <a:lnTo>
                  <a:pt x="1023" y="2248"/>
                </a:lnTo>
                <a:lnTo>
                  <a:pt x="977" y="2239"/>
                </a:lnTo>
                <a:lnTo>
                  <a:pt x="933" y="2227"/>
                </a:lnTo>
                <a:lnTo>
                  <a:pt x="889" y="2213"/>
                </a:lnTo>
                <a:lnTo>
                  <a:pt x="846" y="2197"/>
                </a:lnTo>
                <a:lnTo>
                  <a:pt x="804" y="2179"/>
                </a:lnTo>
                <a:lnTo>
                  <a:pt x="765" y="2158"/>
                </a:lnTo>
                <a:lnTo>
                  <a:pt x="727" y="2134"/>
                </a:lnTo>
                <a:lnTo>
                  <a:pt x="690" y="2108"/>
                </a:lnTo>
                <a:lnTo>
                  <a:pt x="656" y="2078"/>
                </a:lnTo>
                <a:lnTo>
                  <a:pt x="625" y="2046"/>
                </a:lnTo>
                <a:lnTo>
                  <a:pt x="596" y="2011"/>
                </a:lnTo>
                <a:lnTo>
                  <a:pt x="570" y="1973"/>
                </a:lnTo>
                <a:lnTo>
                  <a:pt x="548" y="1931"/>
                </a:lnTo>
                <a:lnTo>
                  <a:pt x="528" y="1886"/>
                </a:lnTo>
                <a:lnTo>
                  <a:pt x="512" y="1838"/>
                </a:lnTo>
                <a:lnTo>
                  <a:pt x="502" y="1786"/>
                </a:lnTo>
                <a:lnTo>
                  <a:pt x="495" y="1730"/>
                </a:lnTo>
                <a:lnTo>
                  <a:pt x="493" y="1670"/>
                </a:lnTo>
                <a:lnTo>
                  <a:pt x="494" y="1617"/>
                </a:lnTo>
                <a:lnTo>
                  <a:pt x="500" y="1561"/>
                </a:lnTo>
                <a:lnTo>
                  <a:pt x="510" y="1502"/>
                </a:lnTo>
                <a:lnTo>
                  <a:pt x="523" y="1441"/>
                </a:lnTo>
                <a:lnTo>
                  <a:pt x="540" y="1376"/>
                </a:lnTo>
                <a:lnTo>
                  <a:pt x="559" y="1309"/>
                </a:lnTo>
                <a:lnTo>
                  <a:pt x="584" y="1237"/>
                </a:lnTo>
                <a:lnTo>
                  <a:pt x="612" y="1161"/>
                </a:lnTo>
                <a:lnTo>
                  <a:pt x="643" y="1082"/>
                </a:lnTo>
                <a:lnTo>
                  <a:pt x="677" y="999"/>
                </a:lnTo>
                <a:lnTo>
                  <a:pt x="715" y="910"/>
                </a:lnTo>
                <a:lnTo>
                  <a:pt x="757" y="817"/>
                </a:lnTo>
                <a:lnTo>
                  <a:pt x="802" y="719"/>
                </a:lnTo>
                <a:lnTo>
                  <a:pt x="849" y="615"/>
                </a:lnTo>
                <a:lnTo>
                  <a:pt x="863" y="588"/>
                </a:lnTo>
                <a:lnTo>
                  <a:pt x="878" y="557"/>
                </a:lnTo>
                <a:lnTo>
                  <a:pt x="893" y="522"/>
                </a:lnTo>
                <a:lnTo>
                  <a:pt x="909" y="483"/>
                </a:lnTo>
                <a:lnTo>
                  <a:pt x="923" y="443"/>
                </a:lnTo>
                <a:lnTo>
                  <a:pt x="936" y="401"/>
                </a:lnTo>
                <a:lnTo>
                  <a:pt x="946" y="358"/>
                </a:lnTo>
                <a:lnTo>
                  <a:pt x="954" y="317"/>
                </a:lnTo>
                <a:lnTo>
                  <a:pt x="955" y="276"/>
                </a:lnTo>
                <a:lnTo>
                  <a:pt x="954" y="243"/>
                </a:lnTo>
                <a:lnTo>
                  <a:pt x="948" y="214"/>
                </a:lnTo>
                <a:lnTo>
                  <a:pt x="940" y="189"/>
                </a:lnTo>
                <a:lnTo>
                  <a:pt x="930" y="169"/>
                </a:lnTo>
                <a:lnTo>
                  <a:pt x="917" y="153"/>
                </a:lnTo>
                <a:lnTo>
                  <a:pt x="904" y="140"/>
                </a:lnTo>
                <a:lnTo>
                  <a:pt x="888" y="129"/>
                </a:lnTo>
                <a:lnTo>
                  <a:pt x="872" y="122"/>
                </a:lnTo>
                <a:lnTo>
                  <a:pt x="857" y="117"/>
                </a:lnTo>
                <a:lnTo>
                  <a:pt x="841" y="113"/>
                </a:lnTo>
                <a:lnTo>
                  <a:pt x="826" y="112"/>
                </a:lnTo>
                <a:lnTo>
                  <a:pt x="813" y="111"/>
                </a:lnTo>
                <a:lnTo>
                  <a:pt x="800" y="111"/>
                </a:lnTo>
                <a:lnTo>
                  <a:pt x="753" y="113"/>
                </a:lnTo>
                <a:lnTo>
                  <a:pt x="705" y="121"/>
                </a:lnTo>
                <a:lnTo>
                  <a:pt x="658" y="134"/>
                </a:lnTo>
                <a:lnTo>
                  <a:pt x="612" y="152"/>
                </a:lnTo>
                <a:lnTo>
                  <a:pt x="566" y="175"/>
                </a:lnTo>
                <a:lnTo>
                  <a:pt x="520" y="205"/>
                </a:lnTo>
                <a:lnTo>
                  <a:pt x="477" y="240"/>
                </a:lnTo>
                <a:lnTo>
                  <a:pt x="434" y="280"/>
                </a:lnTo>
                <a:lnTo>
                  <a:pt x="392" y="327"/>
                </a:lnTo>
                <a:lnTo>
                  <a:pt x="351" y="379"/>
                </a:lnTo>
                <a:lnTo>
                  <a:pt x="312" y="437"/>
                </a:lnTo>
                <a:lnTo>
                  <a:pt x="275" y="501"/>
                </a:lnTo>
                <a:lnTo>
                  <a:pt x="240" y="572"/>
                </a:lnTo>
                <a:lnTo>
                  <a:pt x="206" y="649"/>
                </a:lnTo>
                <a:lnTo>
                  <a:pt x="174" y="732"/>
                </a:lnTo>
                <a:lnTo>
                  <a:pt x="164" y="759"/>
                </a:lnTo>
                <a:lnTo>
                  <a:pt x="155" y="779"/>
                </a:lnTo>
                <a:lnTo>
                  <a:pt x="146" y="794"/>
                </a:lnTo>
                <a:lnTo>
                  <a:pt x="136" y="805"/>
                </a:lnTo>
                <a:lnTo>
                  <a:pt x="126" y="813"/>
                </a:lnTo>
                <a:lnTo>
                  <a:pt x="113" y="817"/>
                </a:lnTo>
                <a:lnTo>
                  <a:pt x="97" y="819"/>
                </a:lnTo>
                <a:lnTo>
                  <a:pt x="77" y="819"/>
                </a:lnTo>
                <a:lnTo>
                  <a:pt x="72" y="819"/>
                </a:lnTo>
                <a:lnTo>
                  <a:pt x="63" y="819"/>
                </a:lnTo>
                <a:lnTo>
                  <a:pt x="53" y="818"/>
                </a:lnTo>
                <a:lnTo>
                  <a:pt x="41" y="815"/>
                </a:lnTo>
                <a:lnTo>
                  <a:pt x="29" y="812"/>
                </a:lnTo>
                <a:lnTo>
                  <a:pt x="19" y="805"/>
                </a:lnTo>
                <a:lnTo>
                  <a:pt x="9" y="798"/>
                </a:lnTo>
                <a:lnTo>
                  <a:pt x="3" y="786"/>
                </a:lnTo>
                <a:lnTo>
                  <a:pt x="0" y="772"/>
                </a:lnTo>
                <a:lnTo>
                  <a:pt x="2" y="764"/>
                </a:lnTo>
                <a:lnTo>
                  <a:pt x="4" y="751"/>
                </a:lnTo>
                <a:lnTo>
                  <a:pt x="9" y="733"/>
                </a:lnTo>
                <a:lnTo>
                  <a:pt x="16" y="711"/>
                </a:lnTo>
                <a:lnTo>
                  <a:pt x="25" y="685"/>
                </a:lnTo>
                <a:lnTo>
                  <a:pt x="36" y="655"/>
                </a:lnTo>
                <a:lnTo>
                  <a:pt x="49" y="623"/>
                </a:lnTo>
                <a:lnTo>
                  <a:pt x="64" y="588"/>
                </a:lnTo>
                <a:lnTo>
                  <a:pt x="83" y="551"/>
                </a:lnTo>
                <a:lnTo>
                  <a:pt x="102" y="512"/>
                </a:lnTo>
                <a:lnTo>
                  <a:pt x="125" y="472"/>
                </a:lnTo>
                <a:lnTo>
                  <a:pt x="148" y="431"/>
                </a:lnTo>
                <a:lnTo>
                  <a:pt x="176" y="389"/>
                </a:lnTo>
                <a:lnTo>
                  <a:pt x="204" y="348"/>
                </a:lnTo>
                <a:lnTo>
                  <a:pt x="236" y="307"/>
                </a:lnTo>
                <a:lnTo>
                  <a:pt x="270" y="266"/>
                </a:lnTo>
                <a:lnTo>
                  <a:pt x="307" y="228"/>
                </a:lnTo>
                <a:lnTo>
                  <a:pt x="346" y="190"/>
                </a:lnTo>
                <a:lnTo>
                  <a:pt x="388" y="155"/>
                </a:lnTo>
                <a:lnTo>
                  <a:pt x="432" y="122"/>
                </a:lnTo>
                <a:lnTo>
                  <a:pt x="479" y="92"/>
                </a:lnTo>
                <a:lnTo>
                  <a:pt x="529" y="66"/>
                </a:lnTo>
                <a:lnTo>
                  <a:pt x="582" y="44"/>
                </a:lnTo>
                <a:lnTo>
                  <a:pt x="637" y="26"/>
                </a:lnTo>
                <a:lnTo>
                  <a:pt x="696" y="12"/>
                </a:lnTo>
                <a:lnTo>
                  <a:pt x="756" y="3"/>
                </a:lnTo>
                <a:lnTo>
                  <a:pt x="82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Oval 180"/>
          <p:cNvSpPr/>
          <p:nvPr/>
        </p:nvSpPr>
        <p:spPr>
          <a:xfrm>
            <a:off x="4495800" y="6400800"/>
            <a:ext cx="4572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3657600" y="1981200"/>
            <a:ext cx="457200" cy="3048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70"/>
          <p:cNvGrpSpPr>
            <a:grpSpLocks noChangeAspect="1"/>
          </p:cNvGrpSpPr>
          <p:nvPr>
            <p:custDataLst>
              <p:tags r:id="rId7"/>
            </p:custDataLst>
          </p:nvPr>
        </p:nvGrpSpPr>
        <p:grpSpPr bwMode="auto">
          <a:xfrm>
            <a:off x="7239000" y="6096000"/>
            <a:ext cx="658348" cy="405412"/>
            <a:chOff x="853" y="1552"/>
            <a:chExt cx="2582" cy="1590"/>
          </a:xfrm>
        </p:grpSpPr>
        <p:sp>
          <p:nvSpPr>
            <p:cNvPr id="184" name="Freeform 72"/>
            <p:cNvSpPr>
              <a:spLocks/>
            </p:cNvSpPr>
            <p:nvPr/>
          </p:nvSpPr>
          <p:spPr bwMode="auto">
            <a:xfrm>
              <a:off x="853" y="1552"/>
              <a:ext cx="1604" cy="1145"/>
            </a:xfrm>
            <a:custGeom>
              <a:avLst/>
              <a:gdLst/>
              <a:ahLst/>
              <a:cxnLst>
                <a:cxn ang="0">
                  <a:pos x="396" y="10"/>
                </a:cxn>
                <a:cxn ang="0">
                  <a:pos x="801" y="0"/>
                </a:cxn>
                <a:cxn ang="0">
                  <a:pos x="840" y="21"/>
                </a:cxn>
                <a:cxn ang="0">
                  <a:pos x="825" y="85"/>
                </a:cxn>
                <a:cxn ang="0">
                  <a:pos x="771" y="96"/>
                </a:cxn>
                <a:cxn ang="0">
                  <a:pos x="600" y="122"/>
                </a:cxn>
                <a:cxn ang="0">
                  <a:pos x="537" y="169"/>
                </a:cxn>
                <a:cxn ang="0">
                  <a:pos x="528" y="215"/>
                </a:cxn>
                <a:cxn ang="0">
                  <a:pos x="1444" y="157"/>
                </a:cxn>
                <a:cxn ang="0">
                  <a:pos x="1393" y="107"/>
                </a:cxn>
                <a:cxn ang="0">
                  <a:pos x="1256" y="96"/>
                </a:cxn>
                <a:cxn ang="0">
                  <a:pos x="1199" y="76"/>
                </a:cxn>
                <a:cxn ang="0">
                  <a:pos x="1216" y="10"/>
                </a:cxn>
                <a:cxn ang="0">
                  <a:pos x="1258" y="0"/>
                </a:cxn>
                <a:cxn ang="0">
                  <a:pos x="1430" y="5"/>
                </a:cxn>
                <a:cxn ang="0">
                  <a:pos x="1598" y="10"/>
                </a:cxn>
                <a:cxn ang="0">
                  <a:pos x="2001" y="0"/>
                </a:cxn>
                <a:cxn ang="0">
                  <a:pos x="2038" y="21"/>
                </a:cxn>
                <a:cxn ang="0">
                  <a:pos x="2024" y="85"/>
                </a:cxn>
                <a:cxn ang="0">
                  <a:pos x="1954" y="96"/>
                </a:cxn>
                <a:cxn ang="0">
                  <a:pos x="1790" y="125"/>
                </a:cxn>
                <a:cxn ang="0">
                  <a:pos x="1735" y="184"/>
                </a:cxn>
                <a:cxn ang="0">
                  <a:pos x="1730" y="250"/>
                </a:cxn>
                <a:cxn ang="0">
                  <a:pos x="2750" y="275"/>
                </a:cxn>
                <a:cxn ang="0">
                  <a:pos x="2749" y="174"/>
                </a:cxn>
                <a:cxn ang="0">
                  <a:pos x="2672" y="117"/>
                </a:cxn>
                <a:cxn ang="0">
                  <a:pos x="2573" y="96"/>
                </a:cxn>
                <a:cxn ang="0">
                  <a:pos x="2531" y="86"/>
                </a:cxn>
                <a:cxn ang="0">
                  <a:pos x="2531" y="22"/>
                </a:cxn>
                <a:cxn ang="0">
                  <a:pos x="2575" y="0"/>
                </a:cxn>
                <a:cxn ang="0">
                  <a:pos x="2837" y="9"/>
                </a:cxn>
                <a:cxn ang="0">
                  <a:pos x="3172" y="0"/>
                </a:cxn>
                <a:cxn ang="0">
                  <a:pos x="3207" y="36"/>
                </a:cxn>
                <a:cxn ang="0">
                  <a:pos x="3184" y="91"/>
                </a:cxn>
                <a:cxn ang="0">
                  <a:pos x="3093" y="105"/>
                </a:cxn>
                <a:cxn ang="0">
                  <a:pos x="2936" y="179"/>
                </a:cxn>
                <a:cxn ang="0">
                  <a:pos x="2831" y="304"/>
                </a:cxn>
                <a:cxn ang="0">
                  <a:pos x="1725" y="2230"/>
                </a:cxn>
                <a:cxn ang="0">
                  <a:pos x="1671" y="2287"/>
                </a:cxn>
                <a:cxn ang="0">
                  <a:pos x="1611" y="2275"/>
                </a:cxn>
                <a:cxn ang="0">
                  <a:pos x="1477" y="562"/>
                </a:cxn>
                <a:cxn ang="0">
                  <a:pos x="485" y="2280"/>
                </a:cxn>
                <a:cxn ang="0">
                  <a:pos x="418" y="2282"/>
                </a:cxn>
                <a:cxn ang="0">
                  <a:pos x="396" y="2204"/>
                </a:cxn>
                <a:cxn ang="0">
                  <a:pos x="242" y="152"/>
                </a:cxn>
                <a:cxn ang="0">
                  <a:pos x="189" y="107"/>
                </a:cxn>
                <a:cxn ang="0">
                  <a:pos x="57" y="96"/>
                </a:cxn>
                <a:cxn ang="0">
                  <a:pos x="3" y="76"/>
                </a:cxn>
                <a:cxn ang="0">
                  <a:pos x="16" y="10"/>
                </a:cxn>
                <a:cxn ang="0">
                  <a:pos x="55" y="0"/>
                </a:cxn>
              </a:cxnLst>
              <a:rect l="0" t="0" r="r" b="b"/>
              <a:pathLst>
                <a:path w="3207" h="2290">
                  <a:moveTo>
                    <a:pt x="55" y="0"/>
                  </a:moveTo>
                  <a:lnTo>
                    <a:pt x="169" y="2"/>
                  </a:lnTo>
                  <a:lnTo>
                    <a:pt x="282" y="7"/>
                  </a:lnTo>
                  <a:lnTo>
                    <a:pt x="396" y="10"/>
                  </a:lnTo>
                  <a:lnTo>
                    <a:pt x="528" y="7"/>
                  </a:lnTo>
                  <a:lnTo>
                    <a:pt x="664" y="2"/>
                  </a:lnTo>
                  <a:lnTo>
                    <a:pt x="796" y="0"/>
                  </a:lnTo>
                  <a:lnTo>
                    <a:pt x="801" y="0"/>
                  </a:lnTo>
                  <a:lnTo>
                    <a:pt x="811" y="0"/>
                  </a:lnTo>
                  <a:lnTo>
                    <a:pt x="821" y="4"/>
                  </a:lnTo>
                  <a:lnTo>
                    <a:pt x="831" y="10"/>
                  </a:lnTo>
                  <a:lnTo>
                    <a:pt x="840" y="21"/>
                  </a:lnTo>
                  <a:lnTo>
                    <a:pt x="841" y="36"/>
                  </a:lnTo>
                  <a:lnTo>
                    <a:pt x="840" y="58"/>
                  </a:lnTo>
                  <a:lnTo>
                    <a:pt x="835" y="75"/>
                  </a:lnTo>
                  <a:lnTo>
                    <a:pt x="825" y="85"/>
                  </a:lnTo>
                  <a:lnTo>
                    <a:pt x="814" y="91"/>
                  </a:lnTo>
                  <a:lnTo>
                    <a:pt x="801" y="95"/>
                  </a:lnTo>
                  <a:lnTo>
                    <a:pt x="786" y="96"/>
                  </a:lnTo>
                  <a:lnTo>
                    <a:pt x="771" y="96"/>
                  </a:lnTo>
                  <a:lnTo>
                    <a:pt x="716" y="100"/>
                  </a:lnTo>
                  <a:lnTo>
                    <a:pt x="669" y="105"/>
                  </a:lnTo>
                  <a:lnTo>
                    <a:pt x="630" y="112"/>
                  </a:lnTo>
                  <a:lnTo>
                    <a:pt x="600" y="122"/>
                  </a:lnTo>
                  <a:lnTo>
                    <a:pt x="575" y="132"/>
                  </a:lnTo>
                  <a:lnTo>
                    <a:pt x="558" y="144"/>
                  </a:lnTo>
                  <a:lnTo>
                    <a:pt x="545" y="157"/>
                  </a:lnTo>
                  <a:lnTo>
                    <a:pt x="537" y="169"/>
                  </a:lnTo>
                  <a:lnTo>
                    <a:pt x="532" y="182"/>
                  </a:lnTo>
                  <a:lnTo>
                    <a:pt x="528" y="194"/>
                  </a:lnTo>
                  <a:lnTo>
                    <a:pt x="528" y="204"/>
                  </a:lnTo>
                  <a:lnTo>
                    <a:pt x="528" y="215"/>
                  </a:lnTo>
                  <a:lnTo>
                    <a:pt x="649" y="1867"/>
                  </a:lnTo>
                  <a:lnTo>
                    <a:pt x="1467" y="429"/>
                  </a:lnTo>
                  <a:lnTo>
                    <a:pt x="1445" y="179"/>
                  </a:lnTo>
                  <a:lnTo>
                    <a:pt x="1444" y="157"/>
                  </a:lnTo>
                  <a:lnTo>
                    <a:pt x="1437" y="140"/>
                  </a:lnTo>
                  <a:lnTo>
                    <a:pt x="1429" y="125"/>
                  </a:lnTo>
                  <a:lnTo>
                    <a:pt x="1414" y="115"/>
                  </a:lnTo>
                  <a:lnTo>
                    <a:pt x="1393" y="107"/>
                  </a:lnTo>
                  <a:lnTo>
                    <a:pt x="1363" y="102"/>
                  </a:lnTo>
                  <a:lnTo>
                    <a:pt x="1326" y="98"/>
                  </a:lnTo>
                  <a:lnTo>
                    <a:pt x="1278" y="96"/>
                  </a:lnTo>
                  <a:lnTo>
                    <a:pt x="1256" y="96"/>
                  </a:lnTo>
                  <a:lnTo>
                    <a:pt x="1238" y="95"/>
                  </a:lnTo>
                  <a:lnTo>
                    <a:pt x="1221" y="93"/>
                  </a:lnTo>
                  <a:lnTo>
                    <a:pt x="1208" y="86"/>
                  </a:lnTo>
                  <a:lnTo>
                    <a:pt x="1199" y="76"/>
                  </a:lnTo>
                  <a:lnTo>
                    <a:pt x="1198" y="61"/>
                  </a:lnTo>
                  <a:lnTo>
                    <a:pt x="1199" y="39"/>
                  </a:lnTo>
                  <a:lnTo>
                    <a:pt x="1206" y="22"/>
                  </a:lnTo>
                  <a:lnTo>
                    <a:pt x="1216" y="10"/>
                  </a:lnTo>
                  <a:lnTo>
                    <a:pt x="1228" y="4"/>
                  </a:lnTo>
                  <a:lnTo>
                    <a:pt x="1239" y="0"/>
                  </a:lnTo>
                  <a:lnTo>
                    <a:pt x="1250" y="0"/>
                  </a:lnTo>
                  <a:lnTo>
                    <a:pt x="1258" y="0"/>
                  </a:lnTo>
                  <a:lnTo>
                    <a:pt x="1291" y="0"/>
                  </a:lnTo>
                  <a:lnTo>
                    <a:pt x="1333" y="2"/>
                  </a:lnTo>
                  <a:lnTo>
                    <a:pt x="1380" y="4"/>
                  </a:lnTo>
                  <a:lnTo>
                    <a:pt x="1430" y="5"/>
                  </a:lnTo>
                  <a:lnTo>
                    <a:pt x="1479" y="7"/>
                  </a:lnTo>
                  <a:lnTo>
                    <a:pt x="1526" y="9"/>
                  </a:lnTo>
                  <a:lnTo>
                    <a:pt x="1566" y="10"/>
                  </a:lnTo>
                  <a:lnTo>
                    <a:pt x="1598" y="10"/>
                  </a:lnTo>
                  <a:lnTo>
                    <a:pt x="1730" y="7"/>
                  </a:lnTo>
                  <a:lnTo>
                    <a:pt x="1862" y="2"/>
                  </a:lnTo>
                  <a:lnTo>
                    <a:pt x="1994" y="0"/>
                  </a:lnTo>
                  <a:lnTo>
                    <a:pt x="2001" y="0"/>
                  </a:lnTo>
                  <a:lnTo>
                    <a:pt x="2011" y="0"/>
                  </a:lnTo>
                  <a:lnTo>
                    <a:pt x="2021" y="4"/>
                  </a:lnTo>
                  <a:lnTo>
                    <a:pt x="2031" y="10"/>
                  </a:lnTo>
                  <a:lnTo>
                    <a:pt x="2038" y="21"/>
                  </a:lnTo>
                  <a:lnTo>
                    <a:pt x="2039" y="36"/>
                  </a:lnTo>
                  <a:lnTo>
                    <a:pt x="2038" y="58"/>
                  </a:lnTo>
                  <a:lnTo>
                    <a:pt x="2033" y="75"/>
                  </a:lnTo>
                  <a:lnTo>
                    <a:pt x="2024" y="85"/>
                  </a:lnTo>
                  <a:lnTo>
                    <a:pt x="2011" y="91"/>
                  </a:lnTo>
                  <a:lnTo>
                    <a:pt x="1996" y="95"/>
                  </a:lnTo>
                  <a:lnTo>
                    <a:pt x="1976" y="96"/>
                  </a:lnTo>
                  <a:lnTo>
                    <a:pt x="1954" y="96"/>
                  </a:lnTo>
                  <a:lnTo>
                    <a:pt x="1900" y="100"/>
                  </a:lnTo>
                  <a:lnTo>
                    <a:pt x="1855" y="107"/>
                  </a:lnTo>
                  <a:lnTo>
                    <a:pt x="1820" y="115"/>
                  </a:lnTo>
                  <a:lnTo>
                    <a:pt x="1790" y="125"/>
                  </a:lnTo>
                  <a:lnTo>
                    <a:pt x="1768" y="139"/>
                  </a:lnTo>
                  <a:lnTo>
                    <a:pt x="1753" y="152"/>
                  </a:lnTo>
                  <a:lnTo>
                    <a:pt x="1741" y="169"/>
                  </a:lnTo>
                  <a:lnTo>
                    <a:pt x="1735" y="184"/>
                  </a:lnTo>
                  <a:lnTo>
                    <a:pt x="1730" y="201"/>
                  </a:lnTo>
                  <a:lnTo>
                    <a:pt x="1728" y="218"/>
                  </a:lnTo>
                  <a:lnTo>
                    <a:pt x="1730" y="235"/>
                  </a:lnTo>
                  <a:lnTo>
                    <a:pt x="1730" y="250"/>
                  </a:lnTo>
                  <a:lnTo>
                    <a:pt x="1847" y="1867"/>
                  </a:lnTo>
                  <a:lnTo>
                    <a:pt x="2720" y="333"/>
                  </a:lnTo>
                  <a:lnTo>
                    <a:pt x="2737" y="301"/>
                  </a:lnTo>
                  <a:lnTo>
                    <a:pt x="2750" y="275"/>
                  </a:lnTo>
                  <a:lnTo>
                    <a:pt x="2757" y="250"/>
                  </a:lnTo>
                  <a:lnTo>
                    <a:pt x="2760" y="225"/>
                  </a:lnTo>
                  <a:lnTo>
                    <a:pt x="2757" y="198"/>
                  </a:lnTo>
                  <a:lnTo>
                    <a:pt x="2749" y="174"/>
                  </a:lnTo>
                  <a:lnTo>
                    <a:pt x="2734" y="156"/>
                  </a:lnTo>
                  <a:lnTo>
                    <a:pt x="2717" y="139"/>
                  </a:lnTo>
                  <a:lnTo>
                    <a:pt x="2695" y="127"/>
                  </a:lnTo>
                  <a:lnTo>
                    <a:pt x="2672" y="117"/>
                  </a:lnTo>
                  <a:lnTo>
                    <a:pt x="2647" y="108"/>
                  </a:lnTo>
                  <a:lnTo>
                    <a:pt x="2622" y="103"/>
                  </a:lnTo>
                  <a:lnTo>
                    <a:pt x="2596" y="100"/>
                  </a:lnTo>
                  <a:lnTo>
                    <a:pt x="2573" y="96"/>
                  </a:lnTo>
                  <a:lnTo>
                    <a:pt x="2561" y="96"/>
                  </a:lnTo>
                  <a:lnTo>
                    <a:pt x="2550" y="95"/>
                  </a:lnTo>
                  <a:lnTo>
                    <a:pt x="2540" y="93"/>
                  </a:lnTo>
                  <a:lnTo>
                    <a:pt x="2531" y="86"/>
                  </a:lnTo>
                  <a:lnTo>
                    <a:pt x="2525" y="76"/>
                  </a:lnTo>
                  <a:lnTo>
                    <a:pt x="2521" y="61"/>
                  </a:lnTo>
                  <a:lnTo>
                    <a:pt x="2525" y="39"/>
                  </a:lnTo>
                  <a:lnTo>
                    <a:pt x="2531" y="22"/>
                  </a:lnTo>
                  <a:lnTo>
                    <a:pt x="2541" y="10"/>
                  </a:lnTo>
                  <a:lnTo>
                    <a:pt x="2553" y="4"/>
                  </a:lnTo>
                  <a:lnTo>
                    <a:pt x="2565" y="0"/>
                  </a:lnTo>
                  <a:lnTo>
                    <a:pt x="2575" y="0"/>
                  </a:lnTo>
                  <a:lnTo>
                    <a:pt x="2583" y="0"/>
                  </a:lnTo>
                  <a:lnTo>
                    <a:pt x="2665" y="2"/>
                  </a:lnTo>
                  <a:lnTo>
                    <a:pt x="2750" y="5"/>
                  </a:lnTo>
                  <a:lnTo>
                    <a:pt x="2837" y="9"/>
                  </a:lnTo>
                  <a:lnTo>
                    <a:pt x="2923" y="10"/>
                  </a:lnTo>
                  <a:lnTo>
                    <a:pt x="3005" y="7"/>
                  </a:lnTo>
                  <a:lnTo>
                    <a:pt x="3088" y="2"/>
                  </a:lnTo>
                  <a:lnTo>
                    <a:pt x="3172" y="0"/>
                  </a:lnTo>
                  <a:lnTo>
                    <a:pt x="3187" y="4"/>
                  </a:lnTo>
                  <a:lnTo>
                    <a:pt x="3199" y="12"/>
                  </a:lnTo>
                  <a:lnTo>
                    <a:pt x="3206" y="24"/>
                  </a:lnTo>
                  <a:lnTo>
                    <a:pt x="3207" y="36"/>
                  </a:lnTo>
                  <a:lnTo>
                    <a:pt x="3206" y="58"/>
                  </a:lnTo>
                  <a:lnTo>
                    <a:pt x="3201" y="75"/>
                  </a:lnTo>
                  <a:lnTo>
                    <a:pt x="3192" y="85"/>
                  </a:lnTo>
                  <a:lnTo>
                    <a:pt x="3184" y="91"/>
                  </a:lnTo>
                  <a:lnTo>
                    <a:pt x="3172" y="95"/>
                  </a:lnTo>
                  <a:lnTo>
                    <a:pt x="3159" y="96"/>
                  </a:lnTo>
                  <a:lnTo>
                    <a:pt x="3145" y="96"/>
                  </a:lnTo>
                  <a:lnTo>
                    <a:pt x="3093" y="105"/>
                  </a:lnTo>
                  <a:lnTo>
                    <a:pt x="3047" y="117"/>
                  </a:lnTo>
                  <a:lnTo>
                    <a:pt x="3006" y="134"/>
                  </a:lnTo>
                  <a:lnTo>
                    <a:pt x="2968" y="154"/>
                  </a:lnTo>
                  <a:lnTo>
                    <a:pt x="2936" y="179"/>
                  </a:lnTo>
                  <a:lnTo>
                    <a:pt x="2906" y="206"/>
                  </a:lnTo>
                  <a:lnTo>
                    <a:pt x="2879" y="236"/>
                  </a:lnTo>
                  <a:lnTo>
                    <a:pt x="2854" y="268"/>
                  </a:lnTo>
                  <a:lnTo>
                    <a:pt x="2831" y="304"/>
                  </a:lnTo>
                  <a:lnTo>
                    <a:pt x="2807" y="339"/>
                  </a:lnTo>
                  <a:lnTo>
                    <a:pt x="2786" y="378"/>
                  </a:lnTo>
                  <a:lnTo>
                    <a:pt x="2786" y="378"/>
                  </a:lnTo>
                  <a:lnTo>
                    <a:pt x="1725" y="2230"/>
                  </a:lnTo>
                  <a:lnTo>
                    <a:pt x="1715" y="2248"/>
                  </a:lnTo>
                  <a:lnTo>
                    <a:pt x="1703" y="2265"/>
                  </a:lnTo>
                  <a:lnTo>
                    <a:pt x="1690" y="2278"/>
                  </a:lnTo>
                  <a:lnTo>
                    <a:pt x="1671" y="2287"/>
                  </a:lnTo>
                  <a:lnTo>
                    <a:pt x="1649" y="2290"/>
                  </a:lnTo>
                  <a:lnTo>
                    <a:pt x="1631" y="2290"/>
                  </a:lnTo>
                  <a:lnTo>
                    <a:pt x="1619" y="2285"/>
                  </a:lnTo>
                  <a:lnTo>
                    <a:pt x="1611" y="2275"/>
                  </a:lnTo>
                  <a:lnTo>
                    <a:pt x="1604" y="2258"/>
                  </a:lnTo>
                  <a:lnTo>
                    <a:pt x="1601" y="2236"/>
                  </a:lnTo>
                  <a:lnTo>
                    <a:pt x="1598" y="2204"/>
                  </a:lnTo>
                  <a:lnTo>
                    <a:pt x="1477" y="562"/>
                  </a:lnTo>
                  <a:lnTo>
                    <a:pt x="528" y="2224"/>
                  </a:lnTo>
                  <a:lnTo>
                    <a:pt x="512" y="2250"/>
                  </a:lnTo>
                  <a:lnTo>
                    <a:pt x="498" y="2268"/>
                  </a:lnTo>
                  <a:lnTo>
                    <a:pt x="485" y="2280"/>
                  </a:lnTo>
                  <a:lnTo>
                    <a:pt x="470" y="2289"/>
                  </a:lnTo>
                  <a:lnTo>
                    <a:pt x="451" y="2290"/>
                  </a:lnTo>
                  <a:lnTo>
                    <a:pt x="431" y="2289"/>
                  </a:lnTo>
                  <a:lnTo>
                    <a:pt x="418" y="2282"/>
                  </a:lnTo>
                  <a:lnTo>
                    <a:pt x="408" y="2270"/>
                  </a:lnTo>
                  <a:lnTo>
                    <a:pt x="403" y="2253"/>
                  </a:lnTo>
                  <a:lnTo>
                    <a:pt x="398" y="2231"/>
                  </a:lnTo>
                  <a:lnTo>
                    <a:pt x="396" y="2204"/>
                  </a:lnTo>
                  <a:lnTo>
                    <a:pt x="254" y="220"/>
                  </a:lnTo>
                  <a:lnTo>
                    <a:pt x="251" y="194"/>
                  </a:lnTo>
                  <a:lnTo>
                    <a:pt x="247" y="171"/>
                  </a:lnTo>
                  <a:lnTo>
                    <a:pt x="242" y="152"/>
                  </a:lnTo>
                  <a:lnTo>
                    <a:pt x="236" y="137"/>
                  </a:lnTo>
                  <a:lnTo>
                    <a:pt x="224" y="123"/>
                  </a:lnTo>
                  <a:lnTo>
                    <a:pt x="209" y="113"/>
                  </a:lnTo>
                  <a:lnTo>
                    <a:pt x="189" y="107"/>
                  </a:lnTo>
                  <a:lnTo>
                    <a:pt x="160" y="102"/>
                  </a:lnTo>
                  <a:lnTo>
                    <a:pt x="125" y="98"/>
                  </a:lnTo>
                  <a:lnTo>
                    <a:pt x="82" y="96"/>
                  </a:lnTo>
                  <a:lnTo>
                    <a:pt x="57" y="96"/>
                  </a:lnTo>
                  <a:lnTo>
                    <a:pt x="36" y="95"/>
                  </a:lnTo>
                  <a:lnTo>
                    <a:pt x="21" y="93"/>
                  </a:lnTo>
                  <a:lnTo>
                    <a:pt x="10" y="86"/>
                  </a:lnTo>
                  <a:lnTo>
                    <a:pt x="3" y="76"/>
                  </a:lnTo>
                  <a:lnTo>
                    <a:pt x="0" y="61"/>
                  </a:lnTo>
                  <a:lnTo>
                    <a:pt x="1" y="39"/>
                  </a:lnTo>
                  <a:lnTo>
                    <a:pt x="8" y="22"/>
                  </a:lnTo>
                  <a:lnTo>
                    <a:pt x="16" y="10"/>
                  </a:lnTo>
                  <a:lnTo>
                    <a:pt x="26" y="4"/>
                  </a:lnTo>
                  <a:lnTo>
                    <a:pt x="38" y="0"/>
                  </a:lnTo>
                  <a:lnTo>
                    <a:pt x="48" y="0"/>
                  </a:lnTo>
                  <a:lnTo>
                    <a:pt x="55"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73"/>
            <p:cNvSpPr>
              <a:spLocks/>
            </p:cNvSpPr>
            <p:nvPr/>
          </p:nvSpPr>
          <p:spPr bwMode="auto">
            <a:xfrm>
              <a:off x="2322" y="2390"/>
              <a:ext cx="660" cy="752"/>
            </a:xfrm>
            <a:custGeom>
              <a:avLst/>
              <a:gdLst/>
              <a:ahLst/>
              <a:cxnLst>
                <a:cxn ang="0">
                  <a:pos x="585" y="17"/>
                </a:cxn>
                <a:cxn ang="0">
                  <a:pos x="711" y="90"/>
                </a:cxn>
                <a:cxn ang="0">
                  <a:pos x="805" y="206"/>
                </a:cxn>
                <a:cxn ang="0">
                  <a:pos x="868" y="344"/>
                </a:cxn>
                <a:cxn ang="0">
                  <a:pos x="910" y="484"/>
                </a:cxn>
                <a:cxn ang="0">
                  <a:pos x="933" y="607"/>
                </a:cxn>
                <a:cxn ang="0">
                  <a:pos x="944" y="692"/>
                </a:cxn>
                <a:cxn ang="0">
                  <a:pos x="994" y="569"/>
                </a:cxn>
                <a:cxn ang="0">
                  <a:pos x="1074" y="387"/>
                </a:cxn>
                <a:cxn ang="0">
                  <a:pos x="1151" y="225"/>
                </a:cxn>
                <a:cxn ang="0">
                  <a:pos x="1215" y="100"/>
                </a:cxn>
                <a:cxn ang="0">
                  <a:pos x="1248" y="32"/>
                </a:cxn>
                <a:cxn ang="0">
                  <a:pos x="1278" y="22"/>
                </a:cxn>
                <a:cxn ang="0">
                  <a:pos x="1295" y="22"/>
                </a:cxn>
                <a:cxn ang="0">
                  <a:pos x="1317" y="36"/>
                </a:cxn>
                <a:cxn ang="0">
                  <a:pos x="1310" y="78"/>
                </a:cxn>
                <a:cxn ang="0">
                  <a:pos x="1211" y="269"/>
                </a:cxn>
                <a:cxn ang="0">
                  <a:pos x="1149" y="400"/>
                </a:cxn>
                <a:cxn ang="0">
                  <a:pos x="1109" y="489"/>
                </a:cxn>
                <a:cxn ang="0">
                  <a:pos x="1061" y="606"/>
                </a:cxn>
                <a:cxn ang="0">
                  <a:pos x="1005" y="746"/>
                </a:cxn>
                <a:cxn ang="0">
                  <a:pos x="960" y="876"/>
                </a:cxn>
                <a:cxn ang="0">
                  <a:pos x="939" y="963"/>
                </a:cxn>
                <a:cxn ang="0">
                  <a:pos x="902" y="1169"/>
                </a:cxn>
                <a:cxn ang="0">
                  <a:pos x="860" y="1343"/>
                </a:cxn>
                <a:cxn ang="0">
                  <a:pos x="823" y="1456"/>
                </a:cxn>
                <a:cxn ang="0">
                  <a:pos x="793" y="1499"/>
                </a:cxn>
                <a:cxn ang="0">
                  <a:pos x="771" y="1505"/>
                </a:cxn>
                <a:cxn ang="0">
                  <a:pos x="736" y="1479"/>
                </a:cxn>
                <a:cxn ang="0">
                  <a:pos x="733" y="1425"/>
                </a:cxn>
                <a:cxn ang="0">
                  <a:pos x="754" y="1314"/>
                </a:cxn>
                <a:cxn ang="0">
                  <a:pos x="793" y="1162"/>
                </a:cxn>
                <a:cxn ang="0">
                  <a:pos x="838" y="1002"/>
                </a:cxn>
                <a:cxn ang="0">
                  <a:pos x="860" y="930"/>
                </a:cxn>
                <a:cxn ang="0">
                  <a:pos x="867" y="865"/>
                </a:cxn>
                <a:cxn ang="0">
                  <a:pos x="867" y="749"/>
                </a:cxn>
                <a:cxn ang="0">
                  <a:pos x="858" y="618"/>
                </a:cxn>
                <a:cxn ang="0">
                  <a:pos x="831" y="484"/>
                </a:cxn>
                <a:cxn ang="0">
                  <a:pos x="778" y="360"/>
                </a:cxn>
                <a:cxn ang="0">
                  <a:pos x="691" y="260"/>
                </a:cxn>
                <a:cxn ang="0">
                  <a:pos x="564" y="198"/>
                </a:cxn>
                <a:cxn ang="0">
                  <a:pos x="401" y="188"/>
                </a:cxn>
                <a:cxn ang="0">
                  <a:pos x="251" y="231"/>
                </a:cxn>
                <a:cxn ang="0">
                  <a:pos x="130" y="319"/>
                </a:cxn>
                <a:cxn ang="0">
                  <a:pos x="75" y="419"/>
                </a:cxn>
                <a:cxn ang="0">
                  <a:pos x="53" y="441"/>
                </a:cxn>
                <a:cxn ang="0">
                  <a:pos x="25" y="441"/>
                </a:cxn>
                <a:cxn ang="0">
                  <a:pos x="1" y="427"/>
                </a:cxn>
                <a:cxn ang="0">
                  <a:pos x="5" y="390"/>
                </a:cxn>
                <a:cxn ang="0">
                  <a:pos x="42" y="299"/>
                </a:cxn>
                <a:cxn ang="0">
                  <a:pos x="125" y="176"/>
                </a:cxn>
                <a:cxn ang="0">
                  <a:pos x="236" y="81"/>
                </a:cxn>
                <a:cxn ang="0">
                  <a:pos x="373" y="17"/>
                </a:cxn>
              </a:cxnLst>
              <a:rect l="0" t="0" r="r" b="b"/>
              <a:pathLst>
                <a:path w="1320" h="1505">
                  <a:moveTo>
                    <a:pt x="482" y="0"/>
                  </a:moveTo>
                  <a:lnTo>
                    <a:pt x="537" y="5"/>
                  </a:lnTo>
                  <a:lnTo>
                    <a:pt x="585" y="17"/>
                  </a:lnTo>
                  <a:lnTo>
                    <a:pt x="632" y="36"/>
                  </a:lnTo>
                  <a:lnTo>
                    <a:pt x="674" y="59"/>
                  </a:lnTo>
                  <a:lnTo>
                    <a:pt x="711" y="90"/>
                  </a:lnTo>
                  <a:lnTo>
                    <a:pt x="746" y="125"/>
                  </a:lnTo>
                  <a:lnTo>
                    <a:pt x="776" y="164"/>
                  </a:lnTo>
                  <a:lnTo>
                    <a:pt x="805" y="206"/>
                  </a:lnTo>
                  <a:lnTo>
                    <a:pt x="828" y="250"/>
                  </a:lnTo>
                  <a:lnTo>
                    <a:pt x="850" y="297"/>
                  </a:lnTo>
                  <a:lnTo>
                    <a:pt x="868" y="344"/>
                  </a:lnTo>
                  <a:lnTo>
                    <a:pt x="885" y="392"/>
                  </a:lnTo>
                  <a:lnTo>
                    <a:pt x="898" y="439"/>
                  </a:lnTo>
                  <a:lnTo>
                    <a:pt x="910" y="484"/>
                  </a:lnTo>
                  <a:lnTo>
                    <a:pt x="920" y="528"/>
                  </a:lnTo>
                  <a:lnTo>
                    <a:pt x="928" y="569"/>
                  </a:lnTo>
                  <a:lnTo>
                    <a:pt x="933" y="607"/>
                  </a:lnTo>
                  <a:lnTo>
                    <a:pt x="939" y="640"/>
                  </a:lnTo>
                  <a:lnTo>
                    <a:pt x="942" y="668"/>
                  </a:lnTo>
                  <a:lnTo>
                    <a:pt x="944" y="692"/>
                  </a:lnTo>
                  <a:lnTo>
                    <a:pt x="944" y="692"/>
                  </a:lnTo>
                  <a:lnTo>
                    <a:pt x="969" y="631"/>
                  </a:lnTo>
                  <a:lnTo>
                    <a:pt x="994" y="569"/>
                  </a:lnTo>
                  <a:lnTo>
                    <a:pt x="1019" y="508"/>
                  </a:lnTo>
                  <a:lnTo>
                    <a:pt x="1047" y="447"/>
                  </a:lnTo>
                  <a:lnTo>
                    <a:pt x="1074" y="387"/>
                  </a:lnTo>
                  <a:lnTo>
                    <a:pt x="1101" y="329"/>
                  </a:lnTo>
                  <a:lnTo>
                    <a:pt x="1128" y="275"/>
                  </a:lnTo>
                  <a:lnTo>
                    <a:pt x="1151" y="225"/>
                  </a:lnTo>
                  <a:lnTo>
                    <a:pt x="1174" y="177"/>
                  </a:lnTo>
                  <a:lnTo>
                    <a:pt x="1196" y="135"/>
                  </a:lnTo>
                  <a:lnTo>
                    <a:pt x="1215" y="100"/>
                  </a:lnTo>
                  <a:lnTo>
                    <a:pt x="1230" y="70"/>
                  </a:lnTo>
                  <a:lnTo>
                    <a:pt x="1241" y="48"/>
                  </a:lnTo>
                  <a:lnTo>
                    <a:pt x="1248" y="32"/>
                  </a:lnTo>
                  <a:lnTo>
                    <a:pt x="1258" y="26"/>
                  </a:lnTo>
                  <a:lnTo>
                    <a:pt x="1268" y="22"/>
                  </a:lnTo>
                  <a:lnTo>
                    <a:pt x="1278" y="22"/>
                  </a:lnTo>
                  <a:lnTo>
                    <a:pt x="1285" y="22"/>
                  </a:lnTo>
                  <a:lnTo>
                    <a:pt x="1288" y="22"/>
                  </a:lnTo>
                  <a:lnTo>
                    <a:pt x="1295" y="22"/>
                  </a:lnTo>
                  <a:lnTo>
                    <a:pt x="1303" y="26"/>
                  </a:lnTo>
                  <a:lnTo>
                    <a:pt x="1312" y="29"/>
                  </a:lnTo>
                  <a:lnTo>
                    <a:pt x="1317" y="36"/>
                  </a:lnTo>
                  <a:lnTo>
                    <a:pt x="1320" y="48"/>
                  </a:lnTo>
                  <a:lnTo>
                    <a:pt x="1317" y="63"/>
                  </a:lnTo>
                  <a:lnTo>
                    <a:pt x="1310" y="78"/>
                  </a:lnTo>
                  <a:lnTo>
                    <a:pt x="1271" y="149"/>
                  </a:lnTo>
                  <a:lnTo>
                    <a:pt x="1240" y="211"/>
                  </a:lnTo>
                  <a:lnTo>
                    <a:pt x="1211" y="269"/>
                  </a:lnTo>
                  <a:lnTo>
                    <a:pt x="1188" y="317"/>
                  </a:lnTo>
                  <a:lnTo>
                    <a:pt x="1166" y="361"/>
                  </a:lnTo>
                  <a:lnTo>
                    <a:pt x="1149" y="400"/>
                  </a:lnTo>
                  <a:lnTo>
                    <a:pt x="1134" y="432"/>
                  </a:lnTo>
                  <a:lnTo>
                    <a:pt x="1123" y="462"/>
                  </a:lnTo>
                  <a:lnTo>
                    <a:pt x="1109" y="489"/>
                  </a:lnTo>
                  <a:lnTo>
                    <a:pt x="1096" y="525"/>
                  </a:lnTo>
                  <a:lnTo>
                    <a:pt x="1079" y="564"/>
                  </a:lnTo>
                  <a:lnTo>
                    <a:pt x="1061" y="606"/>
                  </a:lnTo>
                  <a:lnTo>
                    <a:pt x="1042" y="651"/>
                  </a:lnTo>
                  <a:lnTo>
                    <a:pt x="1024" y="699"/>
                  </a:lnTo>
                  <a:lnTo>
                    <a:pt x="1005" y="746"/>
                  </a:lnTo>
                  <a:lnTo>
                    <a:pt x="989" y="791"/>
                  </a:lnTo>
                  <a:lnTo>
                    <a:pt x="974" y="835"/>
                  </a:lnTo>
                  <a:lnTo>
                    <a:pt x="960" y="876"/>
                  </a:lnTo>
                  <a:lnTo>
                    <a:pt x="950" y="911"/>
                  </a:lnTo>
                  <a:lnTo>
                    <a:pt x="942" y="940"/>
                  </a:lnTo>
                  <a:lnTo>
                    <a:pt x="939" y="963"/>
                  </a:lnTo>
                  <a:lnTo>
                    <a:pt x="928" y="1032"/>
                  </a:lnTo>
                  <a:lnTo>
                    <a:pt x="917" y="1103"/>
                  </a:lnTo>
                  <a:lnTo>
                    <a:pt x="902" y="1169"/>
                  </a:lnTo>
                  <a:lnTo>
                    <a:pt x="888" y="1233"/>
                  </a:lnTo>
                  <a:lnTo>
                    <a:pt x="873" y="1292"/>
                  </a:lnTo>
                  <a:lnTo>
                    <a:pt x="860" y="1343"/>
                  </a:lnTo>
                  <a:lnTo>
                    <a:pt x="848" y="1388"/>
                  </a:lnTo>
                  <a:lnTo>
                    <a:pt x="835" y="1427"/>
                  </a:lnTo>
                  <a:lnTo>
                    <a:pt x="823" y="1456"/>
                  </a:lnTo>
                  <a:lnTo>
                    <a:pt x="811" y="1476"/>
                  </a:lnTo>
                  <a:lnTo>
                    <a:pt x="801" y="1489"/>
                  </a:lnTo>
                  <a:lnTo>
                    <a:pt x="793" y="1499"/>
                  </a:lnTo>
                  <a:lnTo>
                    <a:pt x="785" y="1503"/>
                  </a:lnTo>
                  <a:lnTo>
                    <a:pt x="778" y="1505"/>
                  </a:lnTo>
                  <a:lnTo>
                    <a:pt x="771" y="1505"/>
                  </a:lnTo>
                  <a:lnTo>
                    <a:pt x="756" y="1501"/>
                  </a:lnTo>
                  <a:lnTo>
                    <a:pt x="744" y="1493"/>
                  </a:lnTo>
                  <a:lnTo>
                    <a:pt x="736" y="1479"/>
                  </a:lnTo>
                  <a:lnTo>
                    <a:pt x="733" y="1464"/>
                  </a:lnTo>
                  <a:lnTo>
                    <a:pt x="731" y="1449"/>
                  </a:lnTo>
                  <a:lnTo>
                    <a:pt x="733" y="1425"/>
                  </a:lnTo>
                  <a:lnTo>
                    <a:pt x="738" y="1395"/>
                  </a:lnTo>
                  <a:lnTo>
                    <a:pt x="744" y="1358"/>
                  </a:lnTo>
                  <a:lnTo>
                    <a:pt x="754" y="1314"/>
                  </a:lnTo>
                  <a:lnTo>
                    <a:pt x="766" y="1267"/>
                  </a:lnTo>
                  <a:lnTo>
                    <a:pt x="780" y="1214"/>
                  </a:lnTo>
                  <a:lnTo>
                    <a:pt x="793" y="1162"/>
                  </a:lnTo>
                  <a:lnTo>
                    <a:pt x="808" y="1108"/>
                  </a:lnTo>
                  <a:lnTo>
                    <a:pt x="823" y="1054"/>
                  </a:lnTo>
                  <a:lnTo>
                    <a:pt x="838" y="1002"/>
                  </a:lnTo>
                  <a:lnTo>
                    <a:pt x="853" y="953"/>
                  </a:lnTo>
                  <a:lnTo>
                    <a:pt x="857" y="941"/>
                  </a:lnTo>
                  <a:lnTo>
                    <a:pt x="860" y="930"/>
                  </a:lnTo>
                  <a:lnTo>
                    <a:pt x="863" y="913"/>
                  </a:lnTo>
                  <a:lnTo>
                    <a:pt x="865" y="892"/>
                  </a:lnTo>
                  <a:lnTo>
                    <a:pt x="867" y="865"/>
                  </a:lnTo>
                  <a:lnTo>
                    <a:pt x="868" y="832"/>
                  </a:lnTo>
                  <a:lnTo>
                    <a:pt x="868" y="790"/>
                  </a:lnTo>
                  <a:lnTo>
                    <a:pt x="867" y="749"/>
                  </a:lnTo>
                  <a:lnTo>
                    <a:pt x="867" y="707"/>
                  </a:lnTo>
                  <a:lnTo>
                    <a:pt x="863" y="663"/>
                  </a:lnTo>
                  <a:lnTo>
                    <a:pt x="858" y="618"/>
                  </a:lnTo>
                  <a:lnTo>
                    <a:pt x="851" y="572"/>
                  </a:lnTo>
                  <a:lnTo>
                    <a:pt x="841" y="528"/>
                  </a:lnTo>
                  <a:lnTo>
                    <a:pt x="831" y="484"/>
                  </a:lnTo>
                  <a:lnTo>
                    <a:pt x="816" y="441"/>
                  </a:lnTo>
                  <a:lnTo>
                    <a:pt x="798" y="398"/>
                  </a:lnTo>
                  <a:lnTo>
                    <a:pt x="778" y="360"/>
                  </a:lnTo>
                  <a:lnTo>
                    <a:pt x="753" y="323"/>
                  </a:lnTo>
                  <a:lnTo>
                    <a:pt x="724" y="290"/>
                  </a:lnTo>
                  <a:lnTo>
                    <a:pt x="691" y="260"/>
                  </a:lnTo>
                  <a:lnTo>
                    <a:pt x="654" y="235"/>
                  </a:lnTo>
                  <a:lnTo>
                    <a:pt x="611" y="215"/>
                  </a:lnTo>
                  <a:lnTo>
                    <a:pt x="564" y="198"/>
                  </a:lnTo>
                  <a:lnTo>
                    <a:pt x="510" y="189"/>
                  </a:lnTo>
                  <a:lnTo>
                    <a:pt x="452" y="186"/>
                  </a:lnTo>
                  <a:lnTo>
                    <a:pt x="401" y="188"/>
                  </a:lnTo>
                  <a:lnTo>
                    <a:pt x="350" y="198"/>
                  </a:lnTo>
                  <a:lnTo>
                    <a:pt x="299" y="211"/>
                  </a:lnTo>
                  <a:lnTo>
                    <a:pt x="251" y="231"/>
                  </a:lnTo>
                  <a:lnTo>
                    <a:pt x="207" y="257"/>
                  </a:lnTo>
                  <a:lnTo>
                    <a:pt x="165" y="285"/>
                  </a:lnTo>
                  <a:lnTo>
                    <a:pt x="130" y="319"/>
                  </a:lnTo>
                  <a:lnTo>
                    <a:pt x="102" y="358"/>
                  </a:lnTo>
                  <a:lnTo>
                    <a:pt x="82" y="400"/>
                  </a:lnTo>
                  <a:lnTo>
                    <a:pt x="75" y="419"/>
                  </a:lnTo>
                  <a:lnTo>
                    <a:pt x="70" y="430"/>
                  </a:lnTo>
                  <a:lnTo>
                    <a:pt x="63" y="437"/>
                  </a:lnTo>
                  <a:lnTo>
                    <a:pt x="53" y="441"/>
                  </a:lnTo>
                  <a:lnTo>
                    <a:pt x="40" y="441"/>
                  </a:lnTo>
                  <a:lnTo>
                    <a:pt x="33" y="441"/>
                  </a:lnTo>
                  <a:lnTo>
                    <a:pt x="25" y="441"/>
                  </a:lnTo>
                  <a:lnTo>
                    <a:pt x="17" y="437"/>
                  </a:lnTo>
                  <a:lnTo>
                    <a:pt x="8" y="434"/>
                  </a:lnTo>
                  <a:lnTo>
                    <a:pt x="1" y="427"/>
                  </a:lnTo>
                  <a:lnTo>
                    <a:pt x="0" y="415"/>
                  </a:lnTo>
                  <a:lnTo>
                    <a:pt x="1" y="407"/>
                  </a:lnTo>
                  <a:lnTo>
                    <a:pt x="5" y="390"/>
                  </a:lnTo>
                  <a:lnTo>
                    <a:pt x="13" y="365"/>
                  </a:lnTo>
                  <a:lnTo>
                    <a:pt x="25" y="334"/>
                  </a:lnTo>
                  <a:lnTo>
                    <a:pt x="42" y="299"/>
                  </a:lnTo>
                  <a:lnTo>
                    <a:pt x="63" y="260"/>
                  </a:lnTo>
                  <a:lnTo>
                    <a:pt x="92" y="218"/>
                  </a:lnTo>
                  <a:lnTo>
                    <a:pt x="125" y="176"/>
                  </a:lnTo>
                  <a:lnTo>
                    <a:pt x="167" y="134"/>
                  </a:lnTo>
                  <a:lnTo>
                    <a:pt x="199" y="108"/>
                  </a:lnTo>
                  <a:lnTo>
                    <a:pt x="236" y="81"/>
                  </a:lnTo>
                  <a:lnTo>
                    <a:pt x="278" y="56"/>
                  </a:lnTo>
                  <a:lnTo>
                    <a:pt x="324" y="34"/>
                  </a:lnTo>
                  <a:lnTo>
                    <a:pt x="373" y="17"/>
                  </a:lnTo>
                  <a:lnTo>
                    <a:pt x="426" y="5"/>
                  </a:lnTo>
                  <a:lnTo>
                    <a:pt x="48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74"/>
            <p:cNvSpPr>
              <a:spLocks/>
            </p:cNvSpPr>
            <p:nvPr/>
          </p:nvSpPr>
          <p:spPr bwMode="auto">
            <a:xfrm>
              <a:off x="3040" y="2523"/>
              <a:ext cx="395" cy="532"/>
            </a:xfrm>
            <a:custGeom>
              <a:avLst/>
              <a:gdLst/>
              <a:ahLst/>
              <a:cxnLst>
                <a:cxn ang="0">
                  <a:pos x="427" y="2"/>
                </a:cxn>
                <a:cxn ang="0">
                  <a:pos x="533" y="20"/>
                </a:cxn>
                <a:cxn ang="0">
                  <a:pos x="626" y="58"/>
                </a:cxn>
                <a:cxn ang="0">
                  <a:pos x="703" y="110"/>
                </a:cxn>
                <a:cxn ang="0">
                  <a:pos x="758" y="181"/>
                </a:cxn>
                <a:cxn ang="0">
                  <a:pos x="789" y="268"/>
                </a:cxn>
                <a:cxn ang="0">
                  <a:pos x="789" y="366"/>
                </a:cxn>
                <a:cxn ang="0">
                  <a:pos x="758" y="450"/>
                </a:cxn>
                <a:cxn ang="0">
                  <a:pos x="705" y="523"/>
                </a:cxn>
                <a:cxn ang="0">
                  <a:pos x="636" y="589"/>
                </a:cxn>
                <a:cxn ang="0">
                  <a:pos x="554" y="649"/>
                </a:cxn>
                <a:cxn ang="0">
                  <a:pos x="452" y="720"/>
                </a:cxn>
                <a:cxn ang="0">
                  <a:pos x="323" y="813"/>
                </a:cxn>
                <a:cxn ang="0">
                  <a:pos x="193" y="911"/>
                </a:cxn>
                <a:cxn ang="0">
                  <a:pos x="521" y="911"/>
                </a:cxn>
                <a:cxn ang="0">
                  <a:pos x="569" y="909"/>
                </a:cxn>
                <a:cxn ang="0">
                  <a:pos x="625" y="907"/>
                </a:cxn>
                <a:cxn ang="0">
                  <a:pos x="666" y="904"/>
                </a:cxn>
                <a:cxn ang="0">
                  <a:pos x="686" y="889"/>
                </a:cxn>
                <a:cxn ang="0">
                  <a:pos x="703" y="847"/>
                </a:cxn>
                <a:cxn ang="0">
                  <a:pos x="717" y="796"/>
                </a:cxn>
                <a:cxn ang="0">
                  <a:pos x="720" y="757"/>
                </a:cxn>
                <a:cxn ang="0">
                  <a:pos x="792" y="757"/>
                </a:cxn>
                <a:cxn ang="0">
                  <a:pos x="0" y="1064"/>
                </a:cxn>
                <a:cxn ang="0">
                  <a:pos x="0" y="1012"/>
                </a:cxn>
                <a:cxn ang="0">
                  <a:pos x="0" y="1005"/>
                </a:cxn>
                <a:cxn ang="0">
                  <a:pos x="5" y="998"/>
                </a:cxn>
                <a:cxn ang="0">
                  <a:pos x="16" y="992"/>
                </a:cxn>
                <a:cxn ang="0">
                  <a:pos x="451" y="619"/>
                </a:cxn>
                <a:cxn ang="0">
                  <a:pos x="528" y="540"/>
                </a:cxn>
                <a:cxn ang="0">
                  <a:pos x="584" y="455"/>
                </a:cxn>
                <a:cxn ang="0">
                  <a:pos x="615" y="366"/>
                </a:cxn>
                <a:cxn ang="0">
                  <a:pos x="616" y="272"/>
                </a:cxn>
                <a:cxn ang="0">
                  <a:pos x="588" y="192"/>
                </a:cxn>
                <a:cxn ang="0">
                  <a:pos x="536" y="132"/>
                </a:cxn>
                <a:cxn ang="0">
                  <a:pos x="466" y="90"/>
                </a:cxn>
                <a:cxn ang="0">
                  <a:pos x="382" y="69"/>
                </a:cxn>
                <a:cxn ang="0">
                  <a:pos x="283" y="71"/>
                </a:cxn>
                <a:cxn ang="0">
                  <a:pos x="191" y="101"/>
                </a:cxn>
                <a:cxn ang="0">
                  <a:pos x="118" y="155"/>
                </a:cxn>
                <a:cxn ang="0">
                  <a:pos x="116" y="194"/>
                </a:cxn>
                <a:cxn ang="0">
                  <a:pos x="156" y="216"/>
                </a:cxn>
                <a:cxn ang="0">
                  <a:pos x="179" y="255"/>
                </a:cxn>
                <a:cxn ang="0">
                  <a:pos x="179" y="307"/>
                </a:cxn>
                <a:cxn ang="0">
                  <a:pos x="159" y="348"/>
                </a:cxn>
                <a:cxn ang="0">
                  <a:pos x="128" y="371"/>
                </a:cxn>
                <a:cxn ang="0">
                  <a:pos x="91" y="378"/>
                </a:cxn>
                <a:cxn ang="0">
                  <a:pos x="66" y="375"/>
                </a:cxn>
                <a:cxn ang="0">
                  <a:pos x="36" y="361"/>
                </a:cxn>
                <a:cxn ang="0">
                  <a:pos x="10" y="331"/>
                </a:cxn>
                <a:cxn ang="0">
                  <a:pos x="0" y="282"/>
                </a:cxn>
                <a:cxn ang="0">
                  <a:pos x="17" y="191"/>
                </a:cxn>
                <a:cxn ang="0">
                  <a:pos x="69" y="113"/>
                </a:cxn>
                <a:cxn ang="0">
                  <a:pos x="148" y="52"/>
                </a:cxn>
                <a:cxn ang="0">
                  <a:pos x="250" y="14"/>
                </a:cxn>
                <a:cxn ang="0">
                  <a:pos x="370" y="0"/>
                </a:cxn>
              </a:cxnLst>
              <a:rect l="0" t="0" r="r" b="b"/>
              <a:pathLst>
                <a:path w="792" h="1064">
                  <a:moveTo>
                    <a:pt x="370" y="0"/>
                  </a:moveTo>
                  <a:lnTo>
                    <a:pt x="427" y="2"/>
                  </a:lnTo>
                  <a:lnTo>
                    <a:pt x="481" y="9"/>
                  </a:lnTo>
                  <a:lnTo>
                    <a:pt x="533" y="20"/>
                  </a:lnTo>
                  <a:lnTo>
                    <a:pt x="581" y="37"/>
                  </a:lnTo>
                  <a:lnTo>
                    <a:pt x="626" y="58"/>
                  </a:lnTo>
                  <a:lnTo>
                    <a:pt x="666" y="81"/>
                  </a:lnTo>
                  <a:lnTo>
                    <a:pt x="703" y="110"/>
                  </a:lnTo>
                  <a:lnTo>
                    <a:pt x="733" y="143"/>
                  </a:lnTo>
                  <a:lnTo>
                    <a:pt x="758" y="181"/>
                  </a:lnTo>
                  <a:lnTo>
                    <a:pt x="777" y="223"/>
                  </a:lnTo>
                  <a:lnTo>
                    <a:pt x="789" y="268"/>
                  </a:lnTo>
                  <a:lnTo>
                    <a:pt x="792" y="317"/>
                  </a:lnTo>
                  <a:lnTo>
                    <a:pt x="789" y="366"/>
                  </a:lnTo>
                  <a:lnTo>
                    <a:pt x="777" y="410"/>
                  </a:lnTo>
                  <a:lnTo>
                    <a:pt x="758" y="450"/>
                  </a:lnTo>
                  <a:lnTo>
                    <a:pt x="735" y="487"/>
                  </a:lnTo>
                  <a:lnTo>
                    <a:pt x="705" y="523"/>
                  </a:lnTo>
                  <a:lnTo>
                    <a:pt x="673" y="557"/>
                  </a:lnTo>
                  <a:lnTo>
                    <a:pt x="636" y="589"/>
                  </a:lnTo>
                  <a:lnTo>
                    <a:pt x="596" y="619"/>
                  </a:lnTo>
                  <a:lnTo>
                    <a:pt x="554" y="649"/>
                  </a:lnTo>
                  <a:lnTo>
                    <a:pt x="512" y="680"/>
                  </a:lnTo>
                  <a:lnTo>
                    <a:pt x="452" y="720"/>
                  </a:lnTo>
                  <a:lnTo>
                    <a:pt x="389" y="766"/>
                  </a:lnTo>
                  <a:lnTo>
                    <a:pt x="323" y="813"/>
                  </a:lnTo>
                  <a:lnTo>
                    <a:pt x="258" y="862"/>
                  </a:lnTo>
                  <a:lnTo>
                    <a:pt x="193" y="911"/>
                  </a:lnTo>
                  <a:lnTo>
                    <a:pt x="507" y="911"/>
                  </a:lnTo>
                  <a:lnTo>
                    <a:pt x="521" y="911"/>
                  </a:lnTo>
                  <a:lnTo>
                    <a:pt x="543" y="909"/>
                  </a:lnTo>
                  <a:lnTo>
                    <a:pt x="569" y="909"/>
                  </a:lnTo>
                  <a:lnTo>
                    <a:pt x="598" y="909"/>
                  </a:lnTo>
                  <a:lnTo>
                    <a:pt x="625" y="907"/>
                  </a:lnTo>
                  <a:lnTo>
                    <a:pt x="648" y="906"/>
                  </a:lnTo>
                  <a:lnTo>
                    <a:pt x="666" y="904"/>
                  </a:lnTo>
                  <a:lnTo>
                    <a:pt x="675" y="901"/>
                  </a:lnTo>
                  <a:lnTo>
                    <a:pt x="686" y="889"/>
                  </a:lnTo>
                  <a:lnTo>
                    <a:pt x="695" y="870"/>
                  </a:lnTo>
                  <a:lnTo>
                    <a:pt x="703" y="847"/>
                  </a:lnTo>
                  <a:lnTo>
                    <a:pt x="710" y="821"/>
                  </a:lnTo>
                  <a:lnTo>
                    <a:pt x="717" y="796"/>
                  </a:lnTo>
                  <a:lnTo>
                    <a:pt x="720" y="774"/>
                  </a:lnTo>
                  <a:lnTo>
                    <a:pt x="720" y="757"/>
                  </a:lnTo>
                  <a:lnTo>
                    <a:pt x="792" y="757"/>
                  </a:lnTo>
                  <a:lnTo>
                    <a:pt x="792" y="757"/>
                  </a:lnTo>
                  <a:lnTo>
                    <a:pt x="737" y="1064"/>
                  </a:lnTo>
                  <a:lnTo>
                    <a:pt x="0" y="1064"/>
                  </a:lnTo>
                  <a:lnTo>
                    <a:pt x="0" y="1017"/>
                  </a:lnTo>
                  <a:lnTo>
                    <a:pt x="0" y="1012"/>
                  </a:lnTo>
                  <a:lnTo>
                    <a:pt x="0" y="1007"/>
                  </a:lnTo>
                  <a:lnTo>
                    <a:pt x="0" y="1005"/>
                  </a:lnTo>
                  <a:lnTo>
                    <a:pt x="2" y="1002"/>
                  </a:lnTo>
                  <a:lnTo>
                    <a:pt x="5" y="998"/>
                  </a:lnTo>
                  <a:lnTo>
                    <a:pt x="9" y="995"/>
                  </a:lnTo>
                  <a:lnTo>
                    <a:pt x="16" y="992"/>
                  </a:lnTo>
                  <a:lnTo>
                    <a:pt x="405" y="659"/>
                  </a:lnTo>
                  <a:lnTo>
                    <a:pt x="451" y="619"/>
                  </a:lnTo>
                  <a:lnTo>
                    <a:pt x="491" y="580"/>
                  </a:lnTo>
                  <a:lnTo>
                    <a:pt x="528" y="540"/>
                  </a:lnTo>
                  <a:lnTo>
                    <a:pt x="558" y="498"/>
                  </a:lnTo>
                  <a:lnTo>
                    <a:pt x="584" y="455"/>
                  </a:lnTo>
                  <a:lnTo>
                    <a:pt x="603" y="412"/>
                  </a:lnTo>
                  <a:lnTo>
                    <a:pt x="615" y="366"/>
                  </a:lnTo>
                  <a:lnTo>
                    <a:pt x="620" y="317"/>
                  </a:lnTo>
                  <a:lnTo>
                    <a:pt x="616" y="272"/>
                  </a:lnTo>
                  <a:lnTo>
                    <a:pt x="604" y="229"/>
                  </a:lnTo>
                  <a:lnTo>
                    <a:pt x="588" y="192"/>
                  </a:lnTo>
                  <a:lnTo>
                    <a:pt x="564" y="160"/>
                  </a:lnTo>
                  <a:lnTo>
                    <a:pt x="536" y="132"/>
                  </a:lnTo>
                  <a:lnTo>
                    <a:pt x="502" y="108"/>
                  </a:lnTo>
                  <a:lnTo>
                    <a:pt x="466" y="90"/>
                  </a:lnTo>
                  <a:lnTo>
                    <a:pt x="425" y="78"/>
                  </a:lnTo>
                  <a:lnTo>
                    <a:pt x="382" y="69"/>
                  </a:lnTo>
                  <a:lnTo>
                    <a:pt x="335" y="66"/>
                  </a:lnTo>
                  <a:lnTo>
                    <a:pt x="283" y="71"/>
                  </a:lnTo>
                  <a:lnTo>
                    <a:pt x="235" y="83"/>
                  </a:lnTo>
                  <a:lnTo>
                    <a:pt x="191" y="101"/>
                  </a:lnTo>
                  <a:lnTo>
                    <a:pt x="151" y="125"/>
                  </a:lnTo>
                  <a:lnTo>
                    <a:pt x="118" y="155"/>
                  </a:lnTo>
                  <a:lnTo>
                    <a:pt x="91" y="189"/>
                  </a:lnTo>
                  <a:lnTo>
                    <a:pt x="116" y="194"/>
                  </a:lnTo>
                  <a:lnTo>
                    <a:pt x="138" y="203"/>
                  </a:lnTo>
                  <a:lnTo>
                    <a:pt x="156" y="216"/>
                  </a:lnTo>
                  <a:lnTo>
                    <a:pt x="171" y="233"/>
                  </a:lnTo>
                  <a:lnTo>
                    <a:pt x="179" y="255"/>
                  </a:lnTo>
                  <a:lnTo>
                    <a:pt x="183" y="282"/>
                  </a:lnTo>
                  <a:lnTo>
                    <a:pt x="179" y="307"/>
                  </a:lnTo>
                  <a:lnTo>
                    <a:pt x="171" y="329"/>
                  </a:lnTo>
                  <a:lnTo>
                    <a:pt x="159" y="348"/>
                  </a:lnTo>
                  <a:lnTo>
                    <a:pt x="144" y="361"/>
                  </a:lnTo>
                  <a:lnTo>
                    <a:pt x="128" y="371"/>
                  </a:lnTo>
                  <a:lnTo>
                    <a:pt x="109" y="376"/>
                  </a:lnTo>
                  <a:lnTo>
                    <a:pt x="91" y="378"/>
                  </a:lnTo>
                  <a:lnTo>
                    <a:pt x="81" y="378"/>
                  </a:lnTo>
                  <a:lnTo>
                    <a:pt x="66" y="375"/>
                  </a:lnTo>
                  <a:lnTo>
                    <a:pt x="51" y="369"/>
                  </a:lnTo>
                  <a:lnTo>
                    <a:pt x="36" y="361"/>
                  </a:lnTo>
                  <a:lnTo>
                    <a:pt x="22" y="348"/>
                  </a:lnTo>
                  <a:lnTo>
                    <a:pt x="10" y="331"/>
                  </a:lnTo>
                  <a:lnTo>
                    <a:pt x="2" y="309"/>
                  </a:lnTo>
                  <a:lnTo>
                    <a:pt x="0" y="282"/>
                  </a:lnTo>
                  <a:lnTo>
                    <a:pt x="4" y="235"/>
                  </a:lnTo>
                  <a:lnTo>
                    <a:pt x="17" y="191"/>
                  </a:lnTo>
                  <a:lnTo>
                    <a:pt x="39" y="150"/>
                  </a:lnTo>
                  <a:lnTo>
                    <a:pt x="69" y="113"/>
                  </a:lnTo>
                  <a:lnTo>
                    <a:pt x="106" y="81"/>
                  </a:lnTo>
                  <a:lnTo>
                    <a:pt x="148" y="52"/>
                  </a:lnTo>
                  <a:lnTo>
                    <a:pt x="196" y="31"/>
                  </a:lnTo>
                  <a:lnTo>
                    <a:pt x="250" y="14"/>
                  </a:lnTo>
                  <a:lnTo>
                    <a:pt x="308" y="4"/>
                  </a:lnTo>
                  <a:lnTo>
                    <a:pt x="37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 name="Group 63"/>
          <p:cNvGrpSpPr>
            <a:grpSpLocks noChangeAspect="1"/>
          </p:cNvGrpSpPr>
          <p:nvPr>
            <p:custDataLst>
              <p:tags r:id="rId8"/>
            </p:custDataLst>
          </p:nvPr>
        </p:nvGrpSpPr>
        <p:grpSpPr bwMode="auto">
          <a:xfrm>
            <a:off x="2057400" y="6248400"/>
            <a:ext cx="651464" cy="405412"/>
            <a:chOff x="3637" y="1600"/>
            <a:chExt cx="2555" cy="1590"/>
          </a:xfrm>
        </p:grpSpPr>
        <p:sp>
          <p:nvSpPr>
            <p:cNvPr id="188" name="Freeform 65"/>
            <p:cNvSpPr>
              <a:spLocks/>
            </p:cNvSpPr>
            <p:nvPr/>
          </p:nvSpPr>
          <p:spPr bwMode="auto">
            <a:xfrm>
              <a:off x="3637" y="1600"/>
              <a:ext cx="1604" cy="1145"/>
            </a:xfrm>
            <a:custGeom>
              <a:avLst/>
              <a:gdLst/>
              <a:ahLst/>
              <a:cxnLst>
                <a:cxn ang="0">
                  <a:pos x="396" y="10"/>
                </a:cxn>
                <a:cxn ang="0">
                  <a:pos x="801" y="0"/>
                </a:cxn>
                <a:cxn ang="0">
                  <a:pos x="840" y="21"/>
                </a:cxn>
                <a:cxn ang="0">
                  <a:pos x="825" y="85"/>
                </a:cxn>
                <a:cxn ang="0">
                  <a:pos x="771" y="96"/>
                </a:cxn>
                <a:cxn ang="0">
                  <a:pos x="600" y="122"/>
                </a:cxn>
                <a:cxn ang="0">
                  <a:pos x="537" y="169"/>
                </a:cxn>
                <a:cxn ang="0">
                  <a:pos x="528" y="215"/>
                </a:cxn>
                <a:cxn ang="0">
                  <a:pos x="1444" y="157"/>
                </a:cxn>
                <a:cxn ang="0">
                  <a:pos x="1393" y="107"/>
                </a:cxn>
                <a:cxn ang="0">
                  <a:pos x="1256" y="96"/>
                </a:cxn>
                <a:cxn ang="0">
                  <a:pos x="1199" y="76"/>
                </a:cxn>
                <a:cxn ang="0">
                  <a:pos x="1216" y="10"/>
                </a:cxn>
                <a:cxn ang="0">
                  <a:pos x="1258" y="0"/>
                </a:cxn>
                <a:cxn ang="0">
                  <a:pos x="1430" y="5"/>
                </a:cxn>
                <a:cxn ang="0">
                  <a:pos x="1598" y="10"/>
                </a:cxn>
                <a:cxn ang="0">
                  <a:pos x="2001" y="0"/>
                </a:cxn>
                <a:cxn ang="0">
                  <a:pos x="2038" y="21"/>
                </a:cxn>
                <a:cxn ang="0">
                  <a:pos x="2024" y="85"/>
                </a:cxn>
                <a:cxn ang="0">
                  <a:pos x="1954" y="96"/>
                </a:cxn>
                <a:cxn ang="0">
                  <a:pos x="1790" y="125"/>
                </a:cxn>
                <a:cxn ang="0">
                  <a:pos x="1735" y="184"/>
                </a:cxn>
                <a:cxn ang="0">
                  <a:pos x="1730" y="250"/>
                </a:cxn>
                <a:cxn ang="0">
                  <a:pos x="2750" y="275"/>
                </a:cxn>
                <a:cxn ang="0">
                  <a:pos x="2749" y="174"/>
                </a:cxn>
                <a:cxn ang="0">
                  <a:pos x="2672" y="117"/>
                </a:cxn>
                <a:cxn ang="0">
                  <a:pos x="2573" y="96"/>
                </a:cxn>
                <a:cxn ang="0">
                  <a:pos x="2531" y="86"/>
                </a:cxn>
                <a:cxn ang="0">
                  <a:pos x="2531" y="22"/>
                </a:cxn>
                <a:cxn ang="0">
                  <a:pos x="2575" y="0"/>
                </a:cxn>
                <a:cxn ang="0">
                  <a:pos x="2837" y="9"/>
                </a:cxn>
                <a:cxn ang="0">
                  <a:pos x="3172" y="0"/>
                </a:cxn>
                <a:cxn ang="0">
                  <a:pos x="3207" y="36"/>
                </a:cxn>
                <a:cxn ang="0">
                  <a:pos x="3184" y="91"/>
                </a:cxn>
                <a:cxn ang="0">
                  <a:pos x="3093" y="105"/>
                </a:cxn>
                <a:cxn ang="0">
                  <a:pos x="2936" y="179"/>
                </a:cxn>
                <a:cxn ang="0">
                  <a:pos x="2831" y="304"/>
                </a:cxn>
                <a:cxn ang="0">
                  <a:pos x="1725" y="2230"/>
                </a:cxn>
                <a:cxn ang="0">
                  <a:pos x="1671" y="2287"/>
                </a:cxn>
                <a:cxn ang="0">
                  <a:pos x="1611" y="2275"/>
                </a:cxn>
                <a:cxn ang="0">
                  <a:pos x="1477" y="562"/>
                </a:cxn>
                <a:cxn ang="0">
                  <a:pos x="485" y="2280"/>
                </a:cxn>
                <a:cxn ang="0">
                  <a:pos x="418" y="2282"/>
                </a:cxn>
                <a:cxn ang="0">
                  <a:pos x="396" y="2204"/>
                </a:cxn>
                <a:cxn ang="0">
                  <a:pos x="242" y="152"/>
                </a:cxn>
                <a:cxn ang="0">
                  <a:pos x="189" y="107"/>
                </a:cxn>
                <a:cxn ang="0">
                  <a:pos x="57" y="96"/>
                </a:cxn>
                <a:cxn ang="0">
                  <a:pos x="3" y="76"/>
                </a:cxn>
                <a:cxn ang="0">
                  <a:pos x="16" y="10"/>
                </a:cxn>
                <a:cxn ang="0">
                  <a:pos x="55" y="0"/>
                </a:cxn>
              </a:cxnLst>
              <a:rect l="0" t="0" r="r" b="b"/>
              <a:pathLst>
                <a:path w="3207" h="2290">
                  <a:moveTo>
                    <a:pt x="55" y="0"/>
                  </a:moveTo>
                  <a:lnTo>
                    <a:pt x="169" y="2"/>
                  </a:lnTo>
                  <a:lnTo>
                    <a:pt x="282" y="7"/>
                  </a:lnTo>
                  <a:lnTo>
                    <a:pt x="396" y="10"/>
                  </a:lnTo>
                  <a:lnTo>
                    <a:pt x="528" y="7"/>
                  </a:lnTo>
                  <a:lnTo>
                    <a:pt x="664" y="2"/>
                  </a:lnTo>
                  <a:lnTo>
                    <a:pt x="796" y="0"/>
                  </a:lnTo>
                  <a:lnTo>
                    <a:pt x="801" y="0"/>
                  </a:lnTo>
                  <a:lnTo>
                    <a:pt x="811" y="0"/>
                  </a:lnTo>
                  <a:lnTo>
                    <a:pt x="821" y="4"/>
                  </a:lnTo>
                  <a:lnTo>
                    <a:pt x="831" y="10"/>
                  </a:lnTo>
                  <a:lnTo>
                    <a:pt x="840" y="21"/>
                  </a:lnTo>
                  <a:lnTo>
                    <a:pt x="841" y="36"/>
                  </a:lnTo>
                  <a:lnTo>
                    <a:pt x="840" y="58"/>
                  </a:lnTo>
                  <a:lnTo>
                    <a:pt x="835" y="75"/>
                  </a:lnTo>
                  <a:lnTo>
                    <a:pt x="825" y="85"/>
                  </a:lnTo>
                  <a:lnTo>
                    <a:pt x="814" y="91"/>
                  </a:lnTo>
                  <a:lnTo>
                    <a:pt x="801" y="95"/>
                  </a:lnTo>
                  <a:lnTo>
                    <a:pt x="786" y="96"/>
                  </a:lnTo>
                  <a:lnTo>
                    <a:pt x="771" y="96"/>
                  </a:lnTo>
                  <a:lnTo>
                    <a:pt x="716" y="100"/>
                  </a:lnTo>
                  <a:lnTo>
                    <a:pt x="669" y="105"/>
                  </a:lnTo>
                  <a:lnTo>
                    <a:pt x="630" y="112"/>
                  </a:lnTo>
                  <a:lnTo>
                    <a:pt x="600" y="122"/>
                  </a:lnTo>
                  <a:lnTo>
                    <a:pt x="575" y="132"/>
                  </a:lnTo>
                  <a:lnTo>
                    <a:pt x="558" y="144"/>
                  </a:lnTo>
                  <a:lnTo>
                    <a:pt x="545" y="157"/>
                  </a:lnTo>
                  <a:lnTo>
                    <a:pt x="537" y="169"/>
                  </a:lnTo>
                  <a:lnTo>
                    <a:pt x="532" y="182"/>
                  </a:lnTo>
                  <a:lnTo>
                    <a:pt x="528" y="194"/>
                  </a:lnTo>
                  <a:lnTo>
                    <a:pt x="528" y="204"/>
                  </a:lnTo>
                  <a:lnTo>
                    <a:pt x="528" y="215"/>
                  </a:lnTo>
                  <a:lnTo>
                    <a:pt x="649" y="1867"/>
                  </a:lnTo>
                  <a:lnTo>
                    <a:pt x="1467" y="429"/>
                  </a:lnTo>
                  <a:lnTo>
                    <a:pt x="1445" y="179"/>
                  </a:lnTo>
                  <a:lnTo>
                    <a:pt x="1444" y="157"/>
                  </a:lnTo>
                  <a:lnTo>
                    <a:pt x="1437" y="140"/>
                  </a:lnTo>
                  <a:lnTo>
                    <a:pt x="1429" y="125"/>
                  </a:lnTo>
                  <a:lnTo>
                    <a:pt x="1414" y="115"/>
                  </a:lnTo>
                  <a:lnTo>
                    <a:pt x="1393" y="107"/>
                  </a:lnTo>
                  <a:lnTo>
                    <a:pt x="1363" y="102"/>
                  </a:lnTo>
                  <a:lnTo>
                    <a:pt x="1326" y="98"/>
                  </a:lnTo>
                  <a:lnTo>
                    <a:pt x="1278" y="96"/>
                  </a:lnTo>
                  <a:lnTo>
                    <a:pt x="1256" y="96"/>
                  </a:lnTo>
                  <a:lnTo>
                    <a:pt x="1238" y="95"/>
                  </a:lnTo>
                  <a:lnTo>
                    <a:pt x="1221" y="93"/>
                  </a:lnTo>
                  <a:lnTo>
                    <a:pt x="1208" y="86"/>
                  </a:lnTo>
                  <a:lnTo>
                    <a:pt x="1199" y="76"/>
                  </a:lnTo>
                  <a:lnTo>
                    <a:pt x="1198" y="61"/>
                  </a:lnTo>
                  <a:lnTo>
                    <a:pt x="1199" y="39"/>
                  </a:lnTo>
                  <a:lnTo>
                    <a:pt x="1206" y="22"/>
                  </a:lnTo>
                  <a:lnTo>
                    <a:pt x="1216" y="10"/>
                  </a:lnTo>
                  <a:lnTo>
                    <a:pt x="1228" y="4"/>
                  </a:lnTo>
                  <a:lnTo>
                    <a:pt x="1239" y="0"/>
                  </a:lnTo>
                  <a:lnTo>
                    <a:pt x="1250" y="0"/>
                  </a:lnTo>
                  <a:lnTo>
                    <a:pt x="1258" y="0"/>
                  </a:lnTo>
                  <a:lnTo>
                    <a:pt x="1291" y="0"/>
                  </a:lnTo>
                  <a:lnTo>
                    <a:pt x="1333" y="2"/>
                  </a:lnTo>
                  <a:lnTo>
                    <a:pt x="1380" y="4"/>
                  </a:lnTo>
                  <a:lnTo>
                    <a:pt x="1430" y="5"/>
                  </a:lnTo>
                  <a:lnTo>
                    <a:pt x="1479" y="7"/>
                  </a:lnTo>
                  <a:lnTo>
                    <a:pt x="1526" y="9"/>
                  </a:lnTo>
                  <a:lnTo>
                    <a:pt x="1566" y="10"/>
                  </a:lnTo>
                  <a:lnTo>
                    <a:pt x="1598" y="10"/>
                  </a:lnTo>
                  <a:lnTo>
                    <a:pt x="1730" y="7"/>
                  </a:lnTo>
                  <a:lnTo>
                    <a:pt x="1862" y="2"/>
                  </a:lnTo>
                  <a:lnTo>
                    <a:pt x="1994" y="0"/>
                  </a:lnTo>
                  <a:lnTo>
                    <a:pt x="2001" y="0"/>
                  </a:lnTo>
                  <a:lnTo>
                    <a:pt x="2011" y="0"/>
                  </a:lnTo>
                  <a:lnTo>
                    <a:pt x="2021" y="4"/>
                  </a:lnTo>
                  <a:lnTo>
                    <a:pt x="2031" y="10"/>
                  </a:lnTo>
                  <a:lnTo>
                    <a:pt x="2038" y="21"/>
                  </a:lnTo>
                  <a:lnTo>
                    <a:pt x="2039" y="36"/>
                  </a:lnTo>
                  <a:lnTo>
                    <a:pt x="2038" y="58"/>
                  </a:lnTo>
                  <a:lnTo>
                    <a:pt x="2033" y="75"/>
                  </a:lnTo>
                  <a:lnTo>
                    <a:pt x="2024" y="85"/>
                  </a:lnTo>
                  <a:lnTo>
                    <a:pt x="2011" y="91"/>
                  </a:lnTo>
                  <a:lnTo>
                    <a:pt x="1996" y="95"/>
                  </a:lnTo>
                  <a:lnTo>
                    <a:pt x="1976" y="96"/>
                  </a:lnTo>
                  <a:lnTo>
                    <a:pt x="1954" y="96"/>
                  </a:lnTo>
                  <a:lnTo>
                    <a:pt x="1900" y="100"/>
                  </a:lnTo>
                  <a:lnTo>
                    <a:pt x="1855" y="107"/>
                  </a:lnTo>
                  <a:lnTo>
                    <a:pt x="1820" y="115"/>
                  </a:lnTo>
                  <a:lnTo>
                    <a:pt x="1790" y="125"/>
                  </a:lnTo>
                  <a:lnTo>
                    <a:pt x="1768" y="139"/>
                  </a:lnTo>
                  <a:lnTo>
                    <a:pt x="1753" y="152"/>
                  </a:lnTo>
                  <a:lnTo>
                    <a:pt x="1741" y="169"/>
                  </a:lnTo>
                  <a:lnTo>
                    <a:pt x="1735" y="184"/>
                  </a:lnTo>
                  <a:lnTo>
                    <a:pt x="1730" y="201"/>
                  </a:lnTo>
                  <a:lnTo>
                    <a:pt x="1728" y="218"/>
                  </a:lnTo>
                  <a:lnTo>
                    <a:pt x="1730" y="235"/>
                  </a:lnTo>
                  <a:lnTo>
                    <a:pt x="1730" y="250"/>
                  </a:lnTo>
                  <a:lnTo>
                    <a:pt x="1847" y="1867"/>
                  </a:lnTo>
                  <a:lnTo>
                    <a:pt x="2720" y="333"/>
                  </a:lnTo>
                  <a:lnTo>
                    <a:pt x="2737" y="301"/>
                  </a:lnTo>
                  <a:lnTo>
                    <a:pt x="2750" y="275"/>
                  </a:lnTo>
                  <a:lnTo>
                    <a:pt x="2757" y="250"/>
                  </a:lnTo>
                  <a:lnTo>
                    <a:pt x="2760" y="225"/>
                  </a:lnTo>
                  <a:lnTo>
                    <a:pt x="2757" y="198"/>
                  </a:lnTo>
                  <a:lnTo>
                    <a:pt x="2749" y="174"/>
                  </a:lnTo>
                  <a:lnTo>
                    <a:pt x="2734" y="156"/>
                  </a:lnTo>
                  <a:lnTo>
                    <a:pt x="2717" y="139"/>
                  </a:lnTo>
                  <a:lnTo>
                    <a:pt x="2695" y="127"/>
                  </a:lnTo>
                  <a:lnTo>
                    <a:pt x="2672" y="117"/>
                  </a:lnTo>
                  <a:lnTo>
                    <a:pt x="2647" y="108"/>
                  </a:lnTo>
                  <a:lnTo>
                    <a:pt x="2622" y="103"/>
                  </a:lnTo>
                  <a:lnTo>
                    <a:pt x="2596" y="100"/>
                  </a:lnTo>
                  <a:lnTo>
                    <a:pt x="2573" y="96"/>
                  </a:lnTo>
                  <a:lnTo>
                    <a:pt x="2561" y="96"/>
                  </a:lnTo>
                  <a:lnTo>
                    <a:pt x="2550" y="95"/>
                  </a:lnTo>
                  <a:lnTo>
                    <a:pt x="2540" y="93"/>
                  </a:lnTo>
                  <a:lnTo>
                    <a:pt x="2531" y="86"/>
                  </a:lnTo>
                  <a:lnTo>
                    <a:pt x="2525" y="76"/>
                  </a:lnTo>
                  <a:lnTo>
                    <a:pt x="2521" y="61"/>
                  </a:lnTo>
                  <a:lnTo>
                    <a:pt x="2525" y="39"/>
                  </a:lnTo>
                  <a:lnTo>
                    <a:pt x="2531" y="22"/>
                  </a:lnTo>
                  <a:lnTo>
                    <a:pt x="2541" y="10"/>
                  </a:lnTo>
                  <a:lnTo>
                    <a:pt x="2553" y="4"/>
                  </a:lnTo>
                  <a:lnTo>
                    <a:pt x="2565" y="0"/>
                  </a:lnTo>
                  <a:lnTo>
                    <a:pt x="2575" y="0"/>
                  </a:lnTo>
                  <a:lnTo>
                    <a:pt x="2583" y="0"/>
                  </a:lnTo>
                  <a:lnTo>
                    <a:pt x="2665" y="2"/>
                  </a:lnTo>
                  <a:lnTo>
                    <a:pt x="2750" y="5"/>
                  </a:lnTo>
                  <a:lnTo>
                    <a:pt x="2837" y="9"/>
                  </a:lnTo>
                  <a:lnTo>
                    <a:pt x="2923" y="10"/>
                  </a:lnTo>
                  <a:lnTo>
                    <a:pt x="3005" y="7"/>
                  </a:lnTo>
                  <a:lnTo>
                    <a:pt x="3088" y="2"/>
                  </a:lnTo>
                  <a:lnTo>
                    <a:pt x="3172" y="0"/>
                  </a:lnTo>
                  <a:lnTo>
                    <a:pt x="3187" y="4"/>
                  </a:lnTo>
                  <a:lnTo>
                    <a:pt x="3199" y="12"/>
                  </a:lnTo>
                  <a:lnTo>
                    <a:pt x="3206" y="24"/>
                  </a:lnTo>
                  <a:lnTo>
                    <a:pt x="3207" y="36"/>
                  </a:lnTo>
                  <a:lnTo>
                    <a:pt x="3206" y="58"/>
                  </a:lnTo>
                  <a:lnTo>
                    <a:pt x="3201" y="75"/>
                  </a:lnTo>
                  <a:lnTo>
                    <a:pt x="3192" y="85"/>
                  </a:lnTo>
                  <a:lnTo>
                    <a:pt x="3184" y="91"/>
                  </a:lnTo>
                  <a:lnTo>
                    <a:pt x="3172" y="95"/>
                  </a:lnTo>
                  <a:lnTo>
                    <a:pt x="3159" y="96"/>
                  </a:lnTo>
                  <a:lnTo>
                    <a:pt x="3145" y="96"/>
                  </a:lnTo>
                  <a:lnTo>
                    <a:pt x="3093" y="105"/>
                  </a:lnTo>
                  <a:lnTo>
                    <a:pt x="3047" y="117"/>
                  </a:lnTo>
                  <a:lnTo>
                    <a:pt x="3006" y="134"/>
                  </a:lnTo>
                  <a:lnTo>
                    <a:pt x="2968" y="154"/>
                  </a:lnTo>
                  <a:lnTo>
                    <a:pt x="2936" y="179"/>
                  </a:lnTo>
                  <a:lnTo>
                    <a:pt x="2906" y="206"/>
                  </a:lnTo>
                  <a:lnTo>
                    <a:pt x="2879" y="236"/>
                  </a:lnTo>
                  <a:lnTo>
                    <a:pt x="2854" y="268"/>
                  </a:lnTo>
                  <a:lnTo>
                    <a:pt x="2831" y="304"/>
                  </a:lnTo>
                  <a:lnTo>
                    <a:pt x="2807" y="339"/>
                  </a:lnTo>
                  <a:lnTo>
                    <a:pt x="2786" y="378"/>
                  </a:lnTo>
                  <a:lnTo>
                    <a:pt x="2786" y="378"/>
                  </a:lnTo>
                  <a:lnTo>
                    <a:pt x="1725" y="2230"/>
                  </a:lnTo>
                  <a:lnTo>
                    <a:pt x="1715" y="2248"/>
                  </a:lnTo>
                  <a:lnTo>
                    <a:pt x="1703" y="2265"/>
                  </a:lnTo>
                  <a:lnTo>
                    <a:pt x="1690" y="2278"/>
                  </a:lnTo>
                  <a:lnTo>
                    <a:pt x="1671" y="2287"/>
                  </a:lnTo>
                  <a:lnTo>
                    <a:pt x="1649" y="2290"/>
                  </a:lnTo>
                  <a:lnTo>
                    <a:pt x="1631" y="2290"/>
                  </a:lnTo>
                  <a:lnTo>
                    <a:pt x="1619" y="2285"/>
                  </a:lnTo>
                  <a:lnTo>
                    <a:pt x="1611" y="2275"/>
                  </a:lnTo>
                  <a:lnTo>
                    <a:pt x="1604" y="2258"/>
                  </a:lnTo>
                  <a:lnTo>
                    <a:pt x="1601" y="2236"/>
                  </a:lnTo>
                  <a:lnTo>
                    <a:pt x="1598" y="2204"/>
                  </a:lnTo>
                  <a:lnTo>
                    <a:pt x="1477" y="562"/>
                  </a:lnTo>
                  <a:lnTo>
                    <a:pt x="528" y="2224"/>
                  </a:lnTo>
                  <a:lnTo>
                    <a:pt x="512" y="2250"/>
                  </a:lnTo>
                  <a:lnTo>
                    <a:pt x="498" y="2268"/>
                  </a:lnTo>
                  <a:lnTo>
                    <a:pt x="485" y="2280"/>
                  </a:lnTo>
                  <a:lnTo>
                    <a:pt x="470" y="2289"/>
                  </a:lnTo>
                  <a:lnTo>
                    <a:pt x="451" y="2290"/>
                  </a:lnTo>
                  <a:lnTo>
                    <a:pt x="431" y="2289"/>
                  </a:lnTo>
                  <a:lnTo>
                    <a:pt x="418" y="2282"/>
                  </a:lnTo>
                  <a:lnTo>
                    <a:pt x="408" y="2270"/>
                  </a:lnTo>
                  <a:lnTo>
                    <a:pt x="403" y="2253"/>
                  </a:lnTo>
                  <a:lnTo>
                    <a:pt x="398" y="2231"/>
                  </a:lnTo>
                  <a:lnTo>
                    <a:pt x="396" y="2204"/>
                  </a:lnTo>
                  <a:lnTo>
                    <a:pt x="254" y="220"/>
                  </a:lnTo>
                  <a:lnTo>
                    <a:pt x="251" y="194"/>
                  </a:lnTo>
                  <a:lnTo>
                    <a:pt x="247" y="171"/>
                  </a:lnTo>
                  <a:lnTo>
                    <a:pt x="242" y="152"/>
                  </a:lnTo>
                  <a:lnTo>
                    <a:pt x="236" y="137"/>
                  </a:lnTo>
                  <a:lnTo>
                    <a:pt x="224" y="123"/>
                  </a:lnTo>
                  <a:lnTo>
                    <a:pt x="209" y="113"/>
                  </a:lnTo>
                  <a:lnTo>
                    <a:pt x="189" y="107"/>
                  </a:lnTo>
                  <a:lnTo>
                    <a:pt x="160" y="102"/>
                  </a:lnTo>
                  <a:lnTo>
                    <a:pt x="125" y="98"/>
                  </a:lnTo>
                  <a:lnTo>
                    <a:pt x="82" y="96"/>
                  </a:lnTo>
                  <a:lnTo>
                    <a:pt x="57" y="96"/>
                  </a:lnTo>
                  <a:lnTo>
                    <a:pt x="36" y="95"/>
                  </a:lnTo>
                  <a:lnTo>
                    <a:pt x="21" y="93"/>
                  </a:lnTo>
                  <a:lnTo>
                    <a:pt x="10" y="86"/>
                  </a:lnTo>
                  <a:lnTo>
                    <a:pt x="3" y="76"/>
                  </a:lnTo>
                  <a:lnTo>
                    <a:pt x="0" y="61"/>
                  </a:lnTo>
                  <a:lnTo>
                    <a:pt x="1" y="39"/>
                  </a:lnTo>
                  <a:lnTo>
                    <a:pt x="8" y="22"/>
                  </a:lnTo>
                  <a:lnTo>
                    <a:pt x="16" y="10"/>
                  </a:lnTo>
                  <a:lnTo>
                    <a:pt x="26" y="4"/>
                  </a:lnTo>
                  <a:lnTo>
                    <a:pt x="38" y="0"/>
                  </a:lnTo>
                  <a:lnTo>
                    <a:pt x="48" y="0"/>
                  </a:lnTo>
                  <a:lnTo>
                    <a:pt x="55"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66"/>
            <p:cNvSpPr>
              <a:spLocks/>
            </p:cNvSpPr>
            <p:nvPr/>
          </p:nvSpPr>
          <p:spPr bwMode="auto">
            <a:xfrm>
              <a:off x="5106" y="2438"/>
              <a:ext cx="660" cy="752"/>
            </a:xfrm>
            <a:custGeom>
              <a:avLst/>
              <a:gdLst/>
              <a:ahLst/>
              <a:cxnLst>
                <a:cxn ang="0">
                  <a:pos x="585" y="17"/>
                </a:cxn>
                <a:cxn ang="0">
                  <a:pos x="711" y="90"/>
                </a:cxn>
                <a:cxn ang="0">
                  <a:pos x="805" y="206"/>
                </a:cxn>
                <a:cxn ang="0">
                  <a:pos x="868" y="344"/>
                </a:cxn>
                <a:cxn ang="0">
                  <a:pos x="910" y="484"/>
                </a:cxn>
                <a:cxn ang="0">
                  <a:pos x="933" y="607"/>
                </a:cxn>
                <a:cxn ang="0">
                  <a:pos x="944" y="692"/>
                </a:cxn>
                <a:cxn ang="0">
                  <a:pos x="994" y="569"/>
                </a:cxn>
                <a:cxn ang="0">
                  <a:pos x="1074" y="387"/>
                </a:cxn>
                <a:cxn ang="0">
                  <a:pos x="1151" y="225"/>
                </a:cxn>
                <a:cxn ang="0">
                  <a:pos x="1215" y="100"/>
                </a:cxn>
                <a:cxn ang="0">
                  <a:pos x="1248" y="32"/>
                </a:cxn>
                <a:cxn ang="0">
                  <a:pos x="1278" y="22"/>
                </a:cxn>
                <a:cxn ang="0">
                  <a:pos x="1295" y="22"/>
                </a:cxn>
                <a:cxn ang="0">
                  <a:pos x="1317" y="36"/>
                </a:cxn>
                <a:cxn ang="0">
                  <a:pos x="1310" y="78"/>
                </a:cxn>
                <a:cxn ang="0">
                  <a:pos x="1211" y="269"/>
                </a:cxn>
                <a:cxn ang="0">
                  <a:pos x="1149" y="400"/>
                </a:cxn>
                <a:cxn ang="0">
                  <a:pos x="1109" y="489"/>
                </a:cxn>
                <a:cxn ang="0">
                  <a:pos x="1061" y="606"/>
                </a:cxn>
                <a:cxn ang="0">
                  <a:pos x="1005" y="746"/>
                </a:cxn>
                <a:cxn ang="0">
                  <a:pos x="960" y="876"/>
                </a:cxn>
                <a:cxn ang="0">
                  <a:pos x="939" y="963"/>
                </a:cxn>
                <a:cxn ang="0">
                  <a:pos x="902" y="1169"/>
                </a:cxn>
                <a:cxn ang="0">
                  <a:pos x="860" y="1343"/>
                </a:cxn>
                <a:cxn ang="0">
                  <a:pos x="823" y="1456"/>
                </a:cxn>
                <a:cxn ang="0">
                  <a:pos x="793" y="1499"/>
                </a:cxn>
                <a:cxn ang="0">
                  <a:pos x="771" y="1505"/>
                </a:cxn>
                <a:cxn ang="0">
                  <a:pos x="736" y="1479"/>
                </a:cxn>
                <a:cxn ang="0">
                  <a:pos x="733" y="1425"/>
                </a:cxn>
                <a:cxn ang="0">
                  <a:pos x="754" y="1314"/>
                </a:cxn>
                <a:cxn ang="0">
                  <a:pos x="793" y="1162"/>
                </a:cxn>
                <a:cxn ang="0">
                  <a:pos x="838" y="1002"/>
                </a:cxn>
                <a:cxn ang="0">
                  <a:pos x="860" y="930"/>
                </a:cxn>
                <a:cxn ang="0">
                  <a:pos x="867" y="865"/>
                </a:cxn>
                <a:cxn ang="0">
                  <a:pos x="867" y="749"/>
                </a:cxn>
                <a:cxn ang="0">
                  <a:pos x="858" y="618"/>
                </a:cxn>
                <a:cxn ang="0">
                  <a:pos x="831" y="484"/>
                </a:cxn>
                <a:cxn ang="0">
                  <a:pos x="778" y="360"/>
                </a:cxn>
                <a:cxn ang="0">
                  <a:pos x="691" y="260"/>
                </a:cxn>
                <a:cxn ang="0">
                  <a:pos x="564" y="198"/>
                </a:cxn>
                <a:cxn ang="0">
                  <a:pos x="401" y="188"/>
                </a:cxn>
                <a:cxn ang="0">
                  <a:pos x="251" y="231"/>
                </a:cxn>
                <a:cxn ang="0">
                  <a:pos x="130" y="319"/>
                </a:cxn>
                <a:cxn ang="0">
                  <a:pos x="75" y="419"/>
                </a:cxn>
                <a:cxn ang="0">
                  <a:pos x="53" y="441"/>
                </a:cxn>
                <a:cxn ang="0">
                  <a:pos x="25" y="441"/>
                </a:cxn>
                <a:cxn ang="0">
                  <a:pos x="1" y="427"/>
                </a:cxn>
                <a:cxn ang="0">
                  <a:pos x="5" y="390"/>
                </a:cxn>
                <a:cxn ang="0">
                  <a:pos x="42" y="299"/>
                </a:cxn>
                <a:cxn ang="0">
                  <a:pos x="125" y="176"/>
                </a:cxn>
                <a:cxn ang="0">
                  <a:pos x="236" y="81"/>
                </a:cxn>
                <a:cxn ang="0">
                  <a:pos x="373" y="17"/>
                </a:cxn>
              </a:cxnLst>
              <a:rect l="0" t="0" r="r" b="b"/>
              <a:pathLst>
                <a:path w="1320" h="1505">
                  <a:moveTo>
                    <a:pt x="482" y="0"/>
                  </a:moveTo>
                  <a:lnTo>
                    <a:pt x="537" y="5"/>
                  </a:lnTo>
                  <a:lnTo>
                    <a:pt x="585" y="17"/>
                  </a:lnTo>
                  <a:lnTo>
                    <a:pt x="632" y="36"/>
                  </a:lnTo>
                  <a:lnTo>
                    <a:pt x="674" y="59"/>
                  </a:lnTo>
                  <a:lnTo>
                    <a:pt x="711" y="90"/>
                  </a:lnTo>
                  <a:lnTo>
                    <a:pt x="746" y="125"/>
                  </a:lnTo>
                  <a:lnTo>
                    <a:pt x="776" y="164"/>
                  </a:lnTo>
                  <a:lnTo>
                    <a:pt x="805" y="206"/>
                  </a:lnTo>
                  <a:lnTo>
                    <a:pt x="828" y="250"/>
                  </a:lnTo>
                  <a:lnTo>
                    <a:pt x="850" y="297"/>
                  </a:lnTo>
                  <a:lnTo>
                    <a:pt x="868" y="344"/>
                  </a:lnTo>
                  <a:lnTo>
                    <a:pt x="885" y="392"/>
                  </a:lnTo>
                  <a:lnTo>
                    <a:pt x="898" y="439"/>
                  </a:lnTo>
                  <a:lnTo>
                    <a:pt x="910" y="484"/>
                  </a:lnTo>
                  <a:lnTo>
                    <a:pt x="920" y="528"/>
                  </a:lnTo>
                  <a:lnTo>
                    <a:pt x="928" y="569"/>
                  </a:lnTo>
                  <a:lnTo>
                    <a:pt x="933" y="607"/>
                  </a:lnTo>
                  <a:lnTo>
                    <a:pt x="939" y="640"/>
                  </a:lnTo>
                  <a:lnTo>
                    <a:pt x="942" y="668"/>
                  </a:lnTo>
                  <a:lnTo>
                    <a:pt x="944" y="692"/>
                  </a:lnTo>
                  <a:lnTo>
                    <a:pt x="944" y="692"/>
                  </a:lnTo>
                  <a:lnTo>
                    <a:pt x="969" y="631"/>
                  </a:lnTo>
                  <a:lnTo>
                    <a:pt x="994" y="569"/>
                  </a:lnTo>
                  <a:lnTo>
                    <a:pt x="1019" y="508"/>
                  </a:lnTo>
                  <a:lnTo>
                    <a:pt x="1047" y="447"/>
                  </a:lnTo>
                  <a:lnTo>
                    <a:pt x="1074" y="387"/>
                  </a:lnTo>
                  <a:lnTo>
                    <a:pt x="1101" y="329"/>
                  </a:lnTo>
                  <a:lnTo>
                    <a:pt x="1128" y="275"/>
                  </a:lnTo>
                  <a:lnTo>
                    <a:pt x="1151" y="225"/>
                  </a:lnTo>
                  <a:lnTo>
                    <a:pt x="1174" y="177"/>
                  </a:lnTo>
                  <a:lnTo>
                    <a:pt x="1196" y="135"/>
                  </a:lnTo>
                  <a:lnTo>
                    <a:pt x="1215" y="100"/>
                  </a:lnTo>
                  <a:lnTo>
                    <a:pt x="1230" y="70"/>
                  </a:lnTo>
                  <a:lnTo>
                    <a:pt x="1241" y="48"/>
                  </a:lnTo>
                  <a:lnTo>
                    <a:pt x="1248" y="32"/>
                  </a:lnTo>
                  <a:lnTo>
                    <a:pt x="1258" y="26"/>
                  </a:lnTo>
                  <a:lnTo>
                    <a:pt x="1268" y="22"/>
                  </a:lnTo>
                  <a:lnTo>
                    <a:pt x="1278" y="22"/>
                  </a:lnTo>
                  <a:lnTo>
                    <a:pt x="1285" y="22"/>
                  </a:lnTo>
                  <a:lnTo>
                    <a:pt x="1288" y="22"/>
                  </a:lnTo>
                  <a:lnTo>
                    <a:pt x="1295" y="22"/>
                  </a:lnTo>
                  <a:lnTo>
                    <a:pt x="1303" y="26"/>
                  </a:lnTo>
                  <a:lnTo>
                    <a:pt x="1312" y="29"/>
                  </a:lnTo>
                  <a:lnTo>
                    <a:pt x="1317" y="36"/>
                  </a:lnTo>
                  <a:lnTo>
                    <a:pt x="1320" y="48"/>
                  </a:lnTo>
                  <a:lnTo>
                    <a:pt x="1317" y="63"/>
                  </a:lnTo>
                  <a:lnTo>
                    <a:pt x="1310" y="78"/>
                  </a:lnTo>
                  <a:lnTo>
                    <a:pt x="1271" y="149"/>
                  </a:lnTo>
                  <a:lnTo>
                    <a:pt x="1240" y="211"/>
                  </a:lnTo>
                  <a:lnTo>
                    <a:pt x="1211" y="269"/>
                  </a:lnTo>
                  <a:lnTo>
                    <a:pt x="1188" y="317"/>
                  </a:lnTo>
                  <a:lnTo>
                    <a:pt x="1166" y="361"/>
                  </a:lnTo>
                  <a:lnTo>
                    <a:pt x="1149" y="400"/>
                  </a:lnTo>
                  <a:lnTo>
                    <a:pt x="1134" y="432"/>
                  </a:lnTo>
                  <a:lnTo>
                    <a:pt x="1123" y="462"/>
                  </a:lnTo>
                  <a:lnTo>
                    <a:pt x="1109" y="489"/>
                  </a:lnTo>
                  <a:lnTo>
                    <a:pt x="1096" y="525"/>
                  </a:lnTo>
                  <a:lnTo>
                    <a:pt x="1079" y="564"/>
                  </a:lnTo>
                  <a:lnTo>
                    <a:pt x="1061" y="606"/>
                  </a:lnTo>
                  <a:lnTo>
                    <a:pt x="1042" y="651"/>
                  </a:lnTo>
                  <a:lnTo>
                    <a:pt x="1024" y="699"/>
                  </a:lnTo>
                  <a:lnTo>
                    <a:pt x="1005" y="746"/>
                  </a:lnTo>
                  <a:lnTo>
                    <a:pt x="989" y="791"/>
                  </a:lnTo>
                  <a:lnTo>
                    <a:pt x="974" y="835"/>
                  </a:lnTo>
                  <a:lnTo>
                    <a:pt x="960" y="876"/>
                  </a:lnTo>
                  <a:lnTo>
                    <a:pt x="950" y="911"/>
                  </a:lnTo>
                  <a:lnTo>
                    <a:pt x="942" y="940"/>
                  </a:lnTo>
                  <a:lnTo>
                    <a:pt x="939" y="963"/>
                  </a:lnTo>
                  <a:lnTo>
                    <a:pt x="928" y="1032"/>
                  </a:lnTo>
                  <a:lnTo>
                    <a:pt x="917" y="1103"/>
                  </a:lnTo>
                  <a:lnTo>
                    <a:pt x="902" y="1169"/>
                  </a:lnTo>
                  <a:lnTo>
                    <a:pt x="888" y="1233"/>
                  </a:lnTo>
                  <a:lnTo>
                    <a:pt x="873" y="1292"/>
                  </a:lnTo>
                  <a:lnTo>
                    <a:pt x="860" y="1343"/>
                  </a:lnTo>
                  <a:lnTo>
                    <a:pt x="848" y="1388"/>
                  </a:lnTo>
                  <a:lnTo>
                    <a:pt x="835" y="1427"/>
                  </a:lnTo>
                  <a:lnTo>
                    <a:pt x="823" y="1456"/>
                  </a:lnTo>
                  <a:lnTo>
                    <a:pt x="811" y="1476"/>
                  </a:lnTo>
                  <a:lnTo>
                    <a:pt x="801" y="1489"/>
                  </a:lnTo>
                  <a:lnTo>
                    <a:pt x="793" y="1499"/>
                  </a:lnTo>
                  <a:lnTo>
                    <a:pt x="785" y="1503"/>
                  </a:lnTo>
                  <a:lnTo>
                    <a:pt x="778" y="1505"/>
                  </a:lnTo>
                  <a:lnTo>
                    <a:pt x="771" y="1505"/>
                  </a:lnTo>
                  <a:lnTo>
                    <a:pt x="756" y="1501"/>
                  </a:lnTo>
                  <a:lnTo>
                    <a:pt x="744" y="1493"/>
                  </a:lnTo>
                  <a:lnTo>
                    <a:pt x="736" y="1479"/>
                  </a:lnTo>
                  <a:lnTo>
                    <a:pt x="733" y="1464"/>
                  </a:lnTo>
                  <a:lnTo>
                    <a:pt x="731" y="1449"/>
                  </a:lnTo>
                  <a:lnTo>
                    <a:pt x="733" y="1425"/>
                  </a:lnTo>
                  <a:lnTo>
                    <a:pt x="738" y="1395"/>
                  </a:lnTo>
                  <a:lnTo>
                    <a:pt x="744" y="1358"/>
                  </a:lnTo>
                  <a:lnTo>
                    <a:pt x="754" y="1314"/>
                  </a:lnTo>
                  <a:lnTo>
                    <a:pt x="766" y="1267"/>
                  </a:lnTo>
                  <a:lnTo>
                    <a:pt x="780" y="1214"/>
                  </a:lnTo>
                  <a:lnTo>
                    <a:pt x="793" y="1162"/>
                  </a:lnTo>
                  <a:lnTo>
                    <a:pt x="808" y="1108"/>
                  </a:lnTo>
                  <a:lnTo>
                    <a:pt x="823" y="1054"/>
                  </a:lnTo>
                  <a:lnTo>
                    <a:pt x="838" y="1002"/>
                  </a:lnTo>
                  <a:lnTo>
                    <a:pt x="853" y="953"/>
                  </a:lnTo>
                  <a:lnTo>
                    <a:pt x="857" y="941"/>
                  </a:lnTo>
                  <a:lnTo>
                    <a:pt x="860" y="930"/>
                  </a:lnTo>
                  <a:lnTo>
                    <a:pt x="863" y="913"/>
                  </a:lnTo>
                  <a:lnTo>
                    <a:pt x="865" y="892"/>
                  </a:lnTo>
                  <a:lnTo>
                    <a:pt x="867" y="865"/>
                  </a:lnTo>
                  <a:lnTo>
                    <a:pt x="868" y="832"/>
                  </a:lnTo>
                  <a:lnTo>
                    <a:pt x="868" y="790"/>
                  </a:lnTo>
                  <a:lnTo>
                    <a:pt x="867" y="749"/>
                  </a:lnTo>
                  <a:lnTo>
                    <a:pt x="867" y="707"/>
                  </a:lnTo>
                  <a:lnTo>
                    <a:pt x="863" y="663"/>
                  </a:lnTo>
                  <a:lnTo>
                    <a:pt x="858" y="618"/>
                  </a:lnTo>
                  <a:lnTo>
                    <a:pt x="851" y="572"/>
                  </a:lnTo>
                  <a:lnTo>
                    <a:pt x="841" y="528"/>
                  </a:lnTo>
                  <a:lnTo>
                    <a:pt x="831" y="484"/>
                  </a:lnTo>
                  <a:lnTo>
                    <a:pt x="816" y="441"/>
                  </a:lnTo>
                  <a:lnTo>
                    <a:pt x="798" y="398"/>
                  </a:lnTo>
                  <a:lnTo>
                    <a:pt x="778" y="360"/>
                  </a:lnTo>
                  <a:lnTo>
                    <a:pt x="753" y="323"/>
                  </a:lnTo>
                  <a:lnTo>
                    <a:pt x="724" y="290"/>
                  </a:lnTo>
                  <a:lnTo>
                    <a:pt x="691" y="260"/>
                  </a:lnTo>
                  <a:lnTo>
                    <a:pt x="654" y="235"/>
                  </a:lnTo>
                  <a:lnTo>
                    <a:pt x="611" y="215"/>
                  </a:lnTo>
                  <a:lnTo>
                    <a:pt x="564" y="198"/>
                  </a:lnTo>
                  <a:lnTo>
                    <a:pt x="510" y="189"/>
                  </a:lnTo>
                  <a:lnTo>
                    <a:pt x="452" y="186"/>
                  </a:lnTo>
                  <a:lnTo>
                    <a:pt x="401" y="188"/>
                  </a:lnTo>
                  <a:lnTo>
                    <a:pt x="350" y="198"/>
                  </a:lnTo>
                  <a:lnTo>
                    <a:pt x="299" y="211"/>
                  </a:lnTo>
                  <a:lnTo>
                    <a:pt x="251" y="231"/>
                  </a:lnTo>
                  <a:lnTo>
                    <a:pt x="207" y="257"/>
                  </a:lnTo>
                  <a:lnTo>
                    <a:pt x="165" y="285"/>
                  </a:lnTo>
                  <a:lnTo>
                    <a:pt x="130" y="319"/>
                  </a:lnTo>
                  <a:lnTo>
                    <a:pt x="102" y="358"/>
                  </a:lnTo>
                  <a:lnTo>
                    <a:pt x="82" y="400"/>
                  </a:lnTo>
                  <a:lnTo>
                    <a:pt x="75" y="419"/>
                  </a:lnTo>
                  <a:lnTo>
                    <a:pt x="70" y="430"/>
                  </a:lnTo>
                  <a:lnTo>
                    <a:pt x="63" y="437"/>
                  </a:lnTo>
                  <a:lnTo>
                    <a:pt x="53" y="441"/>
                  </a:lnTo>
                  <a:lnTo>
                    <a:pt x="40" y="441"/>
                  </a:lnTo>
                  <a:lnTo>
                    <a:pt x="33" y="441"/>
                  </a:lnTo>
                  <a:lnTo>
                    <a:pt x="25" y="441"/>
                  </a:lnTo>
                  <a:lnTo>
                    <a:pt x="17" y="437"/>
                  </a:lnTo>
                  <a:lnTo>
                    <a:pt x="8" y="434"/>
                  </a:lnTo>
                  <a:lnTo>
                    <a:pt x="1" y="427"/>
                  </a:lnTo>
                  <a:lnTo>
                    <a:pt x="0" y="415"/>
                  </a:lnTo>
                  <a:lnTo>
                    <a:pt x="1" y="407"/>
                  </a:lnTo>
                  <a:lnTo>
                    <a:pt x="5" y="390"/>
                  </a:lnTo>
                  <a:lnTo>
                    <a:pt x="13" y="365"/>
                  </a:lnTo>
                  <a:lnTo>
                    <a:pt x="25" y="334"/>
                  </a:lnTo>
                  <a:lnTo>
                    <a:pt x="42" y="299"/>
                  </a:lnTo>
                  <a:lnTo>
                    <a:pt x="63" y="260"/>
                  </a:lnTo>
                  <a:lnTo>
                    <a:pt x="92" y="218"/>
                  </a:lnTo>
                  <a:lnTo>
                    <a:pt x="125" y="176"/>
                  </a:lnTo>
                  <a:lnTo>
                    <a:pt x="167" y="134"/>
                  </a:lnTo>
                  <a:lnTo>
                    <a:pt x="199" y="108"/>
                  </a:lnTo>
                  <a:lnTo>
                    <a:pt x="236" y="81"/>
                  </a:lnTo>
                  <a:lnTo>
                    <a:pt x="278" y="56"/>
                  </a:lnTo>
                  <a:lnTo>
                    <a:pt x="324" y="34"/>
                  </a:lnTo>
                  <a:lnTo>
                    <a:pt x="373" y="17"/>
                  </a:lnTo>
                  <a:lnTo>
                    <a:pt x="426" y="5"/>
                  </a:lnTo>
                  <a:lnTo>
                    <a:pt x="48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67"/>
            <p:cNvSpPr>
              <a:spLocks/>
            </p:cNvSpPr>
            <p:nvPr/>
          </p:nvSpPr>
          <p:spPr bwMode="auto">
            <a:xfrm>
              <a:off x="5864" y="2571"/>
              <a:ext cx="328" cy="532"/>
            </a:xfrm>
            <a:custGeom>
              <a:avLst/>
              <a:gdLst/>
              <a:ahLst/>
              <a:cxnLst>
                <a:cxn ang="0">
                  <a:pos x="346" y="0"/>
                </a:cxn>
                <a:cxn ang="0">
                  <a:pos x="373" y="0"/>
                </a:cxn>
                <a:cxn ang="0">
                  <a:pos x="391" y="2"/>
                </a:cxn>
                <a:cxn ang="0">
                  <a:pos x="401" y="10"/>
                </a:cxn>
                <a:cxn ang="0">
                  <a:pos x="405" y="24"/>
                </a:cxn>
                <a:cxn ang="0">
                  <a:pos x="406" y="46"/>
                </a:cxn>
                <a:cxn ang="0">
                  <a:pos x="406" y="926"/>
                </a:cxn>
                <a:cxn ang="0">
                  <a:pos x="406" y="939"/>
                </a:cxn>
                <a:cxn ang="0">
                  <a:pos x="408" y="951"/>
                </a:cxn>
                <a:cxn ang="0">
                  <a:pos x="411" y="963"/>
                </a:cxn>
                <a:cxn ang="0">
                  <a:pos x="416" y="971"/>
                </a:cxn>
                <a:cxn ang="0">
                  <a:pos x="426" y="978"/>
                </a:cxn>
                <a:cxn ang="0">
                  <a:pos x="442" y="983"/>
                </a:cxn>
                <a:cxn ang="0">
                  <a:pos x="463" y="987"/>
                </a:cxn>
                <a:cxn ang="0">
                  <a:pos x="492" y="990"/>
                </a:cxn>
                <a:cxn ang="0">
                  <a:pos x="529" y="992"/>
                </a:cxn>
                <a:cxn ang="0">
                  <a:pos x="574" y="992"/>
                </a:cxn>
                <a:cxn ang="0">
                  <a:pos x="656" y="992"/>
                </a:cxn>
                <a:cxn ang="0">
                  <a:pos x="656" y="1064"/>
                </a:cxn>
                <a:cxn ang="0">
                  <a:pos x="595" y="1061"/>
                </a:cxn>
                <a:cxn ang="0">
                  <a:pos x="529" y="1059"/>
                </a:cxn>
                <a:cxn ang="0">
                  <a:pos x="460" y="1059"/>
                </a:cxn>
                <a:cxn ang="0">
                  <a:pos x="393" y="1059"/>
                </a:cxn>
                <a:cxn ang="0">
                  <a:pos x="329" y="1059"/>
                </a:cxn>
                <a:cxn ang="0">
                  <a:pos x="281" y="1059"/>
                </a:cxn>
                <a:cxn ang="0">
                  <a:pos x="226" y="1059"/>
                </a:cxn>
                <a:cxn ang="0">
                  <a:pos x="169" y="1059"/>
                </a:cxn>
                <a:cxn ang="0">
                  <a:pos x="112" y="1061"/>
                </a:cxn>
                <a:cxn ang="0">
                  <a:pos x="58" y="1061"/>
                </a:cxn>
                <a:cxn ang="0">
                  <a:pos x="10" y="1064"/>
                </a:cxn>
                <a:cxn ang="0">
                  <a:pos x="10" y="992"/>
                </a:cxn>
                <a:cxn ang="0">
                  <a:pos x="92" y="992"/>
                </a:cxn>
                <a:cxn ang="0">
                  <a:pos x="137" y="992"/>
                </a:cxn>
                <a:cxn ang="0">
                  <a:pos x="174" y="990"/>
                </a:cxn>
                <a:cxn ang="0">
                  <a:pos x="202" y="987"/>
                </a:cxn>
                <a:cxn ang="0">
                  <a:pos x="222" y="983"/>
                </a:cxn>
                <a:cxn ang="0">
                  <a:pos x="237" y="978"/>
                </a:cxn>
                <a:cxn ang="0">
                  <a:pos x="249" y="971"/>
                </a:cxn>
                <a:cxn ang="0">
                  <a:pos x="254" y="963"/>
                </a:cxn>
                <a:cxn ang="0">
                  <a:pos x="257" y="951"/>
                </a:cxn>
                <a:cxn ang="0">
                  <a:pos x="259" y="939"/>
                </a:cxn>
                <a:cxn ang="0">
                  <a:pos x="259" y="926"/>
                </a:cxn>
                <a:cxn ang="0">
                  <a:pos x="259" y="128"/>
                </a:cxn>
                <a:cxn ang="0">
                  <a:pos x="212" y="143"/>
                </a:cxn>
                <a:cxn ang="0">
                  <a:pos x="165" y="154"/>
                </a:cxn>
                <a:cxn ang="0">
                  <a:pos x="122" y="162"/>
                </a:cxn>
                <a:cxn ang="0">
                  <a:pos x="82" y="165"/>
                </a:cxn>
                <a:cxn ang="0">
                  <a:pos x="48" y="169"/>
                </a:cxn>
                <a:cxn ang="0">
                  <a:pos x="27" y="169"/>
                </a:cxn>
                <a:cxn ang="0">
                  <a:pos x="0" y="169"/>
                </a:cxn>
                <a:cxn ang="0">
                  <a:pos x="0" y="101"/>
                </a:cxn>
                <a:cxn ang="0">
                  <a:pos x="27" y="101"/>
                </a:cxn>
                <a:cxn ang="0">
                  <a:pos x="42" y="101"/>
                </a:cxn>
                <a:cxn ang="0">
                  <a:pos x="65" y="101"/>
                </a:cxn>
                <a:cxn ang="0">
                  <a:pos x="97" y="98"/>
                </a:cxn>
                <a:cxn ang="0">
                  <a:pos x="135" y="93"/>
                </a:cxn>
                <a:cxn ang="0">
                  <a:pos x="175" y="84"/>
                </a:cxn>
                <a:cxn ang="0">
                  <a:pos x="219" y="71"/>
                </a:cxn>
                <a:cxn ang="0">
                  <a:pos x="264" y="54"/>
                </a:cxn>
                <a:cxn ang="0">
                  <a:pos x="306" y="31"/>
                </a:cxn>
                <a:cxn ang="0">
                  <a:pos x="346" y="0"/>
                </a:cxn>
              </a:cxnLst>
              <a:rect l="0" t="0" r="r" b="b"/>
              <a:pathLst>
                <a:path w="656" h="1064">
                  <a:moveTo>
                    <a:pt x="346" y="0"/>
                  </a:moveTo>
                  <a:lnTo>
                    <a:pt x="373" y="0"/>
                  </a:lnTo>
                  <a:lnTo>
                    <a:pt x="391" y="2"/>
                  </a:lnTo>
                  <a:lnTo>
                    <a:pt x="401" y="10"/>
                  </a:lnTo>
                  <a:lnTo>
                    <a:pt x="405" y="24"/>
                  </a:lnTo>
                  <a:lnTo>
                    <a:pt x="406" y="46"/>
                  </a:lnTo>
                  <a:lnTo>
                    <a:pt x="406" y="926"/>
                  </a:lnTo>
                  <a:lnTo>
                    <a:pt x="406" y="939"/>
                  </a:lnTo>
                  <a:lnTo>
                    <a:pt x="408" y="951"/>
                  </a:lnTo>
                  <a:lnTo>
                    <a:pt x="411" y="963"/>
                  </a:lnTo>
                  <a:lnTo>
                    <a:pt x="416" y="971"/>
                  </a:lnTo>
                  <a:lnTo>
                    <a:pt x="426" y="978"/>
                  </a:lnTo>
                  <a:lnTo>
                    <a:pt x="442" y="983"/>
                  </a:lnTo>
                  <a:lnTo>
                    <a:pt x="463" y="987"/>
                  </a:lnTo>
                  <a:lnTo>
                    <a:pt x="492" y="990"/>
                  </a:lnTo>
                  <a:lnTo>
                    <a:pt x="529" y="992"/>
                  </a:lnTo>
                  <a:lnTo>
                    <a:pt x="574" y="992"/>
                  </a:lnTo>
                  <a:lnTo>
                    <a:pt x="656" y="992"/>
                  </a:lnTo>
                  <a:lnTo>
                    <a:pt x="656" y="1064"/>
                  </a:lnTo>
                  <a:lnTo>
                    <a:pt x="595" y="1061"/>
                  </a:lnTo>
                  <a:lnTo>
                    <a:pt x="529" y="1059"/>
                  </a:lnTo>
                  <a:lnTo>
                    <a:pt x="460" y="1059"/>
                  </a:lnTo>
                  <a:lnTo>
                    <a:pt x="393" y="1059"/>
                  </a:lnTo>
                  <a:lnTo>
                    <a:pt x="329" y="1059"/>
                  </a:lnTo>
                  <a:lnTo>
                    <a:pt x="281" y="1059"/>
                  </a:lnTo>
                  <a:lnTo>
                    <a:pt x="226" y="1059"/>
                  </a:lnTo>
                  <a:lnTo>
                    <a:pt x="169" y="1059"/>
                  </a:lnTo>
                  <a:lnTo>
                    <a:pt x="112" y="1061"/>
                  </a:lnTo>
                  <a:lnTo>
                    <a:pt x="58" y="1061"/>
                  </a:lnTo>
                  <a:lnTo>
                    <a:pt x="10" y="1064"/>
                  </a:lnTo>
                  <a:lnTo>
                    <a:pt x="10" y="992"/>
                  </a:lnTo>
                  <a:lnTo>
                    <a:pt x="92" y="992"/>
                  </a:lnTo>
                  <a:lnTo>
                    <a:pt x="137" y="992"/>
                  </a:lnTo>
                  <a:lnTo>
                    <a:pt x="174" y="990"/>
                  </a:lnTo>
                  <a:lnTo>
                    <a:pt x="202" y="987"/>
                  </a:lnTo>
                  <a:lnTo>
                    <a:pt x="222" y="983"/>
                  </a:lnTo>
                  <a:lnTo>
                    <a:pt x="237" y="978"/>
                  </a:lnTo>
                  <a:lnTo>
                    <a:pt x="249" y="971"/>
                  </a:lnTo>
                  <a:lnTo>
                    <a:pt x="254" y="963"/>
                  </a:lnTo>
                  <a:lnTo>
                    <a:pt x="257" y="951"/>
                  </a:lnTo>
                  <a:lnTo>
                    <a:pt x="259" y="939"/>
                  </a:lnTo>
                  <a:lnTo>
                    <a:pt x="259" y="926"/>
                  </a:lnTo>
                  <a:lnTo>
                    <a:pt x="259" y="128"/>
                  </a:lnTo>
                  <a:lnTo>
                    <a:pt x="212" y="143"/>
                  </a:lnTo>
                  <a:lnTo>
                    <a:pt x="165" y="154"/>
                  </a:lnTo>
                  <a:lnTo>
                    <a:pt x="122" y="162"/>
                  </a:lnTo>
                  <a:lnTo>
                    <a:pt x="82" y="165"/>
                  </a:lnTo>
                  <a:lnTo>
                    <a:pt x="48" y="169"/>
                  </a:lnTo>
                  <a:lnTo>
                    <a:pt x="27" y="169"/>
                  </a:lnTo>
                  <a:lnTo>
                    <a:pt x="0" y="169"/>
                  </a:lnTo>
                  <a:lnTo>
                    <a:pt x="0" y="101"/>
                  </a:lnTo>
                  <a:lnTo>
                    <a:pt x="27" y="101"/>
                  </a:lnTo>
                  <a:lnTo>
                    <a:pt x="42" y="101"/>
                  </a:lnTo>
                  <a:lnTo>
                    <a:pt x="65" y="101"/>
                  </a:lnTo>
                  <a:lnTo>
                    <a:pt x="97" y="98"/>
                  </a:lnTo>
                  <a:lnTo>
                    <a:pt x="135" y="93"/>
                  </a:lnTo>
                  <a:lnTo>
                    <a:pt x="175" y="84"/>
                  </a:lnTo>
                  <a:lnTo>
                    <a:pt x="219" y="71"/>
                  </a:lnTo>
                  <a:lnTo>
                    <a:pt x="264" y="54"/>
                  </a:lnTo>
                  <a:lnTo>
                    <a:pt x="306" y="31"/>
                  </a:lnTo>
                  <a:lnTo>
                    <a:pt x="34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 name="Group 70"/>
          <p:cNvGrpSpPr>
            <a:grpSpLocks noChangeAspect="1"/>
          </p:cNvGrpSpPr>
          <p:nvPr>
            <p:custDataLst>
              <p:tags r:id="rId9"/>
            </p:custDataLst>
          </p:nvPr>
        </p:nvGrpSpPr>
        <p:grpSpPr bwMode="auto">
          <a:xfrm>
            <a:off x="1295400" y="2362200"/>
            <a:ext cx="658348" cy="405412"/>
            <a:chOff x="853" y="1552"/>
            <a:chExt cx="2582" cy="1590"/>
          </a:xfrm>
        </p:grpSpPr>
        <p:sp>
          <p:nvSpPr>
            <p:cNvPr id="192" name="Freeform 72"/>
            <p:cNvSpPr>
              <a:spLocks/>
            </p:cNvSpPr>
            <p:nvPr/>
          </p:nvSpPr>
          <p:spPr bwMode="auto">
            <a:xfrm>
              <a:off x="853" y="1552"/>
              <a:ext cx="1604" cy="1145"/>
            </a:xfrm>
            <a:custGeom>
              <a:avLst/>
              <a:gdLst/>
              <a:ahLst/>
              <a:cxnLst>
                <a:cxn ang="0">
                  <a:pos x="396" y="10"/>
                </a:cxn>
                <a:cxn ang="0">
                  <a:pos x="801" y="0"/>
                </a:cxn>
                <a:cxn ang="0">
                  <a:pos x="840" y="21"/>
                </a:cxn>
                <a:cxn ang="0">
                  <a:pos x="825" y="85"/>
                </a:cxn>
                <a:cxn ang="0">
                  <a:pos x="771" y="96"/>
                </a:cxn>
                <a:cxn ang="0">
                  <a:pos x="600" y="122"/>
                </a:cxn>
                <a:cxn ang="0">
                  <a:pos x="537" y="169"/>
                </a:cxn>
                <a:cxn ang="0">
                  <a:pos x="528" y="215"/>
                </a:cxn>
                <a:cxn ang="0">
                  <a:pos x="1444" y="157"/>
                </a:cxn>
                <a:cxn ang="0">
                  <a:pos x="1393" y="107"/>
                </a:cxn>
                <a:cxn ang="0">
                  <a:pos x="1256" y="96"/>
                </a:cxn>
                <a:cxn ang="0">
                  <a:pos x="1199" y="76"/>
                </a:cxn>
                <a:cxn ang="0">
                  <a:pos x="1216" y="10"/>
                </a:cxn>
                <a:cxn ang="0">
                  <a:pos x="1258" y="0"/>
                </a:cxn>
                <a:cxn ang="0">
                  <a:pos x="1430" y="5"/>
                </a:cxn>
                <a:cxn ang="0">
                  <a:pos x="1598" y="10"/>
                </a:cxn>
                <a:cxn ang="0">
                  <a:pos x="2001" y="0"/>
                </a:cxn>
                <a:cxn ang="0">
                  <a:pos x="2038" y="21"/>
                </a:cxn>
                <a:cxn ang="0">
                  <a:pos x="2024" y="85"/>
                </a:cxn>
                <a:cxn ang="0">
                  <a:pos x="1954" y="96"/>
                </a:cxn>
                <a:cxn ang="0">
                  <a:pos x="1790" y="125"/>
                </a:cxn>
                <a:cxn ang="0">
                  <a:pos x="1735" y="184"/>
                </a:cxn>
                <a:cxn ang="0">
                  <a:pos x="1730" y="250"/>
                </a:cxn>
                <a:cxn ang="0">
                  <a:pos x="2750" y="275"/>
                </a:cxn>
                <a:cxn ang="0">
                  <a:pos x="2749" y="174"/>
                </a:cxn>
                <a:cxn ang="0">
                  <a:pos x="2672" y="117"/>
                </a:cxn>
                <a:cxn ang="0">
                  <a:pos x="2573" y="96"/>
                </a:cxn>
                <a:cxn ang="0">
                  <a:pos x="2531" y="86"/>
                </a:cxn>
                <a:cxn ang="0">
                  <a:pos x="2531" y="22"/>
                </a:cxn>
                <a:cxn ang="0">
                  <a:pos x="2575" y="0"/>
                </a:cxn>
                <a:cxn ang="0">
                  <a:pos x="2837" y="9"/>
                </a:cxn>
                <a:cxn ang="0">
                  <a:pos x="3172" y="0"/>
                </a:cxn>
                <a:cxn ang="0">
                  <a:pos x="3207" y="36"/>
                </a:cxn>
                <a:cxn ang="0">
                  <a:pos x="3184" y="91"/>
                </a:cxn>
                <a:cxn ang="0">
                  <a:pos x="3093" y="105"/>
                </a:cxn>
                <a:cxn ang="0">
                  <a:pos x="2936" y="179"/>
                </a:cxn>
                <a:cxn ang="0">
                  <a:pos x="2831" y="304"/>
                </a:cxn>
                <a:cxn ang="0">
                  <a:pos x="1725" y="2230"/>
                </a:cxn>
                <a:cxn ang="0">
                  <a:pos x="1671" y="2287"/>
                </a:cxn>
                <a:cxn ang="0">
                  <a:pos x="1611" y="2275"/>
                </a:cxn>
                <a:cxn ang="0">
                  <a:pos x="1477" y="562"/>
                </a:cxn>
                <a:cxn ang="0">
                  <a:pos x="485" y="2280"/>
                </a:cxn>
                <a:cxn ang="0">
                  <a:pos x="418" y="2282"/>
                </a:cxn>
                <a:cxn ang="0">
                  <a:pos x="396" y="2204"/>
                </a:cxn>
                <a:cxn ang="0">
                  <a:pos x="242" y="152"/>
                </a:cxn>
                <a:cxn ang="0">
                  <a:pos x="189" y="107"/>
                </a:cxn>
                <a:cxn ang="0">
                  <a:pos x="57" y="96"/>
                </a:cxn>
                <a:cxn ang="0">
                  <a:pos x="3" y="76"/>
                </a:cxn>
                <a:cxn ang="0">
                  <a:pos x="16" y="10"/>
                </a:cxn>
                <a:cxn ang="0">
                  <a:pos x="55" y="0"/>
                </a:cxn>
              </a:cxnLst>
              <a:rect l="0" t="0" r="r" b="b"/>
              <a:pathLst>
                <a:path w="3207" h="2290">
                  <a:moveTo>
                    <a:pt x="55" y="0"/>
                  </a:moveTo>
                  <a:lnTo>
                    <a:pt x="169" y="2"/>
                  </a:lnTo>
                  <a:lnTo>
                    <a:pt x="282" y="7"/>
                  </a:lnTo>
                  <a:lnTo>
                    <a:pt x="396" y="10"/>
                  </a:lnTo>
                  <a:lnTo>
                    <a:pt x="528" y="7"/>
                  </a:lnTo>
                  <a:lnTo>
                    <a:pt x="664" y="2"/>
                  </a:lnTo>
                  <a:lnTo>
                    <a:pt x="796" y="0"/>
                  </a:lnTo>
                  <a:lnTo>
                    <a:pt x="801" y="0"/>
                  </a:lnTo>
                  <a:lnTo>
                    <a:pt x="811" y="0"/>
                  </a:lnTo>
                  <a:lnTo>
                    <a:pt x="821" y="4"/>
                  </a:lnTo>
                  <a:lnTo>
                    <a:pt x="831" y="10"/>
                  </a:lnTo>
                  <a:lnTo>
                    <a:pt x="840" y="21"/>
                  </a:lnTo>
                  <a:lnTo>
                    <a:pt x="841" y="36"/>
                  </a:lnTo>
                  <a:lnTo>
                    <a:pt x="840" y="58"/>
                  </a:lnTo>
                  <a:lnTo>
                    <a:pt x="835" y="75"/>
                  </a:lnTo>
                  <a:lnTo>
                    <a:pt x="825" y="85"/>
                  </a:lnTo>
                  <a:lnTo>
                    <a:pt x="814" y="91"/>
                  </a:lnTo>
                  <a:lnTo>
                    <a:pt x="801" y="95"/>
                  </a:lnTo>
                  <a:lnTo>
                    <a:pt x="786" y="96"/>
                  </a:lnTo>
                  <a:lnTo>
                    <a:pt x="771" y="96"/>
                  </a:lnTo>
                  <a:lnTo>
                    <a:pt x="716" y="100"/>
                  </a:lnTo>
                  <a:lnTo>
                    <a:pt x="669" y="105"/>
                  </a:lnTo>
                  <a:lnTo>
                    <a:pt x="630" y="112"/>
                  </a:lnTo>
                  <a:lnTo>
                    <a:pt x="600" y="122"/>
                  </a:lnTo>
                  <a:lnTo>
                    <a:pt x="575" y="132"/>
                  </a:lnTo>
                  <a:lnTo>
                    <a:pt x="558" y="144"/>
                  </a:lnTo>
                  <a:lnTo>
                    <a:pt x="545" y="157"/>
                  </a:lnTo>
                  <a:lnTo>
                    <a:pt x="537" y="169"/>
                  </a:lnTo>
                  <a:lnTo>
                    <a:pt x="532" y="182"/>
                  </a:lnTo>
                  <a:lnTo>
                    <a:pt x="528" y="194"/>
                  </a:lnTo>
                  <a:lnTo>
                    <a:pt x="528" y="204"/>
                  </a:lnTo>
                  <a:lnTo>
                    <a:pt x="528" y="215"/>
                  </a:lnTo>
                  <a:lnTo>
                    <a:pt x="649" y="1867"/>
                  </a:lnTo>
                  <a:lnTo>
                    <a:pt x="1467" y="429"/>
                  </a:lnTo>
                  <a:lnTo>
                    <a:pt x="1445" y="179"/>
                  </a:lnTo>
                  <a:lnTo>
                    <a:pt x="1444" y="157"/>
                  </a:lnTo>
                  <a:lnTo>
                    <a:pt x="1437" y="140"/>
                  </a:lnTo>
                  <a:lnTo>
                    <a:pt x="1429" y="125"/>
                  </a:lnTo>
                  <a:lnTo>
                    <a:pt x="1414" y="115"/>
                  </a:lnTo>
                  <a:lnTo>
                    <a:pt x="1393" y="107"/>
                  </a:lnTo>
                  <a:lnTo>
                    <a:pt x="1363" y="102"/>
                  </a:lnTo>
                  <a:lnTo>
                    <a:pt x="1326" y="98"/>
                  </a:lnTo>
                  <a:lnTo>
                    <a:pt x="1278" y="96"/>
                  </a:lnTo>
                  <a:lnTo>
                    <a:pt x="1256" y="96"/>
                  </a:lnTo>
                  <a:lnTo>
                    <a:pt x="1238" y="95"/>
                  </a:lnTo>
                  <a:lnTo>
                    <a:pt x="1221" y="93"/>
                  </a:lnTo>
                  <a:lnTo>
                    <a:pt x="1208" y="86"/>
                  </a:lnTo>
                  <a:lnTo>
                    <a:pt x="1199" y="76"/>
                  </a:lnTo>
                  <a:lnTo>
                    <a:pt x="1198" y="61"/>
                  </a:lnTo>
                  <a:lnTo>
                    <a:pt x="1199" y="39"/>
                  </a:lnTo>
                  <a:lnTo>
                    <a:pt x="1206" y="22"/>
                  </a:lnTo>
                  <a:lnTo>
                    <a:pt x="1216" y="10"/>
                  </a:lnTo>
                  <a:lnTo>
                    <a:pt x="1228" y="4"/>
                  </a:lnTo>
                  <a:lnTo>
                    <a:pt x="1239" y="0"/>
                  </a:lnTo>
                  <a:lnTo>
                    <a:pt x="1250" y="0"/>
                  </a:lnTo>
                  <a:lnTo>
                    <a:pt x="1258" y="0"/>
                  </a:lnTo>
                  <a:lnTo>
                    <a:pt x="1291" y="0"/>
                  </a:lnTo>
                  <a:lnTo>
                    <a:pt x="1333" y="2"/>
                  </a:lnTo>
                  <a:lnTo>
                    <a:pt x="1380" y="4"/>
                  </a:lnTo>
                  <a:lnTo>
                    <a:pt x="1430" y="5"/>
                  </a:lnTo>
                  <a:lnTo>
                    <a:pt x="1479" y="7"/>
                  </a:lnTo>
                  <a:lnTo>
                    <a:pt x="1526" y="9"/>
                  </a:lnTo>
                  <a:lnTo>
                    <a:pt x="1566" y="10"/>
                  </a:lnTo>
                  <a:lnTo>
                    <a:pt x="1598" y="10"/>
                  </a:lnTo>
                  <a:lnTo>
                    <a:pt x="1730" y="7"/>
                  </a:lnTo>
                  <a:lnTo>
                    <a:pt x="1862" y="2"/>
                  </a:lnTo>
                  <a:lnTo>
                    <a:pt x="1994" y="0"/>
                  </a:lnTo>
                  <a:lnTo>
                    <a:pt x="2001" y="0"/>
                  </a:lnTo>
                  <a:lnTo>
                    <a:pt x="2011" y="0"/>
                  </a:lnTo>
                  <a:lnTo>
                    <a:pt x="2021" y="4"/>
                  </a:lnTo>
                  <a:lnTo>
                    <a:pt x="2031" y="10"/>
                  </a:lnTo>
                  <a:lnTo>
                    <a:pt x="2038" y="21"/>
                  </a:lnTo>
                  <a:lnTo>
                    <a:pt x="2039" y="36"/>
                  </a:lnTo>
                  <a:lnTo>
                    <a:pt x="2038" y="58"/>
                  </a:lnTo>
                  <a:lnTo>
                    <a:pt x="2033" y="75"/>
                  </a:lnTo>
                  <a:lnTo>
                    <a:pt x="2024" y="85"/>
                  </a:lnTo>
                  <a:lnTo>
                    <a:pt x="2011" y="91"/>
                  </a:lnTo>
                  <a:lnTo>
                    <a:pt x="1996" y="95"/>
                  </a:lnTo>
                  <a:lnTo>
                    <a:pt x="1976" y="96"/>
                  </a:lnTo>
                  <a:lnTo>
                    <a:pt x="1954" y="96"/>
                  </a:lnTo>
                  <a:lnTo>
                    <a:pt x="1900" y="100"/>
                  </a:lnTo>
                  <a:lnTo>
                    <a:pt x="1855" y="107"/>
                  </a:lnTo>
                  <a:lnTo>
                    <a:pt x="1820" y="115"/>
                  </a:lnTo>
                  <a:lnTo>
                    <a:pt x="1790" y="125"/>
                  </a:lnTo>
                  <a:lnTo>
                    <a:pt x="1768" y="139"/>
                  </a:lnTo>
                  <a:lnTo>
                    <a:pt x="1753" y="152"/>
                  </a:lnTo>
                  <a:lnTo>
                    <a:pt x="1741" y="169"/>
                  </a:lnTo>
                  <a:lnTo>
                    <a:pt x="1735" y="184"/>
                  </a:lnTo>
                  <a:lnTo>
                    <a:pt x="1730" y="201"/>
                  </a:lnTo>
                  <a:lnTo>
                    <a:pt x="1728" y="218"/>
                  </a:lnTo>
                  <a:lnTo>
                    <a:pt x="1730" y="235"/>
                  </a:lnTo>
                  <a:lnTo>
                    <a:pt x="1730" y="250"/>
                  </a:lnTo>
                  <a:lnTo>
                    <a:pt x="1847" y="1867"/>
                  </a:lnTo>
                  <a:lnTo>
                    <a:pt x="2720" y="333"/>
                  </a:lnTo>
                  <a:lnTo>
                    <a:pt x="2737" y="301"/>
                  </a:lnTo>
                  <a:lnTo>
                    <a:pt x="2750" y="275"/>
                  </a:lnTo>
                  <a:lnTo>
                    <a:pt x="2757" y="250"/>
                  </a:lnTo>
                  <a:lnTo>
                    <a:pt x="2760" y="225"/>
                  </a:lnTo>
                  <a:lnTo>
                    <a:pt x="2757" y="198"/>
                  </a:lnTo>
                  <a:lnTo>
                    <a:pt x="2749" y="174"/>
                  </a:lnTo>
                  <a:lnTo>
                    <a:pt x="2734" y="156"/>
                  </a:lnTo>
                  <a:lnTo>
                    <a:pt x="2717" y="139"/>
                  </a:lnTo>
                  <a:lnTo>
                    <a:pt x="2695" y="127"/>
                  </a:lnTo>
                  <a:lnTo>
                    <a:pt x="2672" y="117"/>
                  </a:lnTo>
                  <a:lnTo>
                    <a:pt x="2647" y="108"/>
                  </a:lnTo>
                  <a:lnTo>
                    <a:pt x="2622" y="103"/>
                  </a:lnTo>
                  <a:lnTo>
                    <a:pt x="2596" y="100"/>
                  </a:lnTo>
                  <a:lnTo>
                    <a:pt x="2573" y="96"/>
                  </a:lnTo>
                  <a:lnTo>
                    <a:pt x="2561" y="96"/>
                  </a:lnTo>
                  <a:lnTo>
                    <a:pt x="2550" y="95"/>
                  </a:lnTo>
                  <a:lnTo>
                    <a:pt x="2540" y="93"/>
                  </a:lnTo>
                  <a:lnTo>
                    <a:pt x="2531" y="86"/>
                  </a:lnTo>
                  <a:lnTo>
                    <a:pt x="2525" y="76"/>
                  </a:lnTo>
                  <a:lnTo>
                    <a:pt x="2521" y="61"/>
                  </a:lnTo>
                  <a:lnTo>
                    <a:pt x="2525" y="39"/>
                  </a:lnTo>
                  <a:lnTo>
                    <a:pt x="2531" y="22"/>
                  </a:lnTo>
                  <a:lnTo>
                    <a:pt x="2541" y="10"/>
                  </a:lnTo>
                  <a:lnTo>
                    <a:pt x="2553" y="4"/>
                  </a:lnTo>
                  <a:lnTo>
                    <a:pt x="2565" y="0"/>
                  </a:lnTo>
                  <a:lnTo>
                    <a:pt x="2575" y="0"/>
                  </a:lnTo>
                  <a:lnTo>
                    <a:pt x="2583" y="0"/>
                  </a:lnTo>
                  <a:lnTo>
                    <a:pt x="2665" y="2"/>
                  </a:lnTo>
                  <a:lnTo>
                    <a:pt x="2750" y="5"/>
                  </a:lnTo>
                  <a:lnTo>
                    <a:pt x="2837" y="9"/>
                  </a:lnTo>
                  <a:lnTo>
                    <a:pt x="2923" y="10"/>
                  </a:lnTo>
                  <a:lnTo>
                    <a:pt x="3005" y="7"/>
                  </a:lnTo>
                  <a:lnTo>
                    <a:pt x="3088" y="2"/>
                  </a:lnTo>
                  <a:lnTo>
                    <a:pt x="3172" y="0"/>
                  </a:lnTo>
                  <a:lnTo>
                    <a:pt x="3187" y="4"/>
                  </a:lnTo>
                  <a:lnTo>
                    <a:pt x="3199" y="12"/>
                  </a:lnTo>
                  <a:lnTo>
                    <a:pt x="3206" y="24"/>
                  </a:lnTo>
                  <a:lnTo>
                    <a:pt x="3207" y="36"/>
                  </a:lnTo>
                  <a:lnTo>
                    <a:pt x="3206" y="58"/>
                  </a:lnTo>
                  <a:lnTo>
                    <a:pt x="3201" y="75"/>
                  </a:lnTo>
                  <a:lnTo>
                    <a:pt x="3192" y="85"/>
                  </a:lnTo>
                  <a:lnTo>
                    <a:pt x="3184" y="91"/>
                  </a:lnTo>
                  <a:lnTo>
                    <a:pt x="3172" y="95"/>
                  </a:lnTo>
                  <a:lnTo>
                    <a:pt x="3159" y="96"/>
                  </a:lnTo>
                  <a:lnTo>
                    <a:pt x="3145" y="96"/>
                  </a:lnTo>
                  <a:lnTo>
                    <a:pt x="3093" y="105"/>
                  </a:lnTo>
                  <a:lnTo>
                    <a:pt x="3047" y="117"/>
                  </a:lnTo>
                  <a:lnTo>
                    <a:pt x="3006" y="134"/>
                  </a:lnTo>
                  <a:lnTo>
                    <a:pt x="2968" y="154"/>
                  </a:lnTo>
                  <a:lnTo>
                    <a:pt x="2936" y="179"/>
                  </a:lnTo>
                  <a:lnTo>
                    <a:pt x="2906" y="206"/>
                  </a:lnTo>
                  <a:lnTo>
                    <a:pt x="2879" y="236"/>
                  </a:lnTo>
                  <a:lnTo>
                    <a:pt x="2854" y="268"/>
                  </a:lnTo>
                  <a:lnTo>
                    <a:pt x="2831" y="304"/>
                  </a:lnTo>
                  <a:lnTo>
                    <a:pt x="2807" y="339"/>
                  </a:lnTo>
                  <a:lnTo>
                    <a:pt x="2786" y="378"/>
                  </a:lnTo>
                  <a:lnTo>
                    <a:pt x="2786" y="378"/>
                  </a:lnTo>
                  <a:lnTo>
                    <a:pt x="1725" y="2230"/>
                  </a:lnTo>
                  <a:lnTo>
                    <a:pt x="1715" y="2248"/>
                  </a:lnTo>
                  <a:lnTo>
                    <a:pt x="1703" y="2265"/>
                  </a:lnTo>
                  <a:lnTo>
                    <a:pt x="1690" y="2278"/>
                  </a:lnTo>
                  <a:lnTo>
                    <a:pt x="1671" y="2287"/>
                  </a:lnTo>
                  <a:lnTo>
                    <a:pt x="1649" y="2290"/>
                  </a:lnTo>
                  <a:lnTo>
                    <a:pt x="1631" y="2290"/>
                  </a:lnTo>
                  <a:lnTo>
                    <a:pt x="1619" y="2285"/>
                  </a:lnTo>
                  <a:lnTo>
                    <a:pt x="1611" y="2275"/>
                  </a:lnTo>
                  <a:lnTo>
                    <a:pt x="1604" y="2258"/>
                  </a:lnTo>
                  <a:lnTo>
                    <a:pt x="1601" y="2236"/>
                  </a:lnTo>
                  <a:lnTo>
                    <a:pt x="1598" y="2204"/>
                  </a:lnTo>
                  <a:lnTo>
                    <a:pt x="1477" y="562"/>
                  </a:lnTo>
                  <a:lnTo>
                    <a:pt x="528" y="2224"/>
                  </a:lnTo>
                  <a:lnTo>
                    <a:pt x="512" y="2250"/>
                  </a:lnTo>
                  <a:lnTo>
                    <a:pt x="498" y="2268"/>
                  </a:lnTo>
                  <a:lnTo>
                    <a:pt x="485" y="2280"/>
                  </a:lnTo>
                  <a:lnTo>
                    <a:pt x="470" y="2289"/>
                  </a:lnTo>
                  <a:lnTo>
                    <a:pt x="451" y="2290"/>
                  </a:lnTo>
                  <a:lnTo>
                    <a:pt x="431" y="2289"/>
                  </a:lnTo>
                  <a:lnTo>
                    <a:pt x="418" y="2282"/>
                  </a:lnTo>
                  <a:lnTo>
                    <a:pt x="408" y="2270"/>
                  </a:lnTo>
                  <a:lnTo>
                    <a:pt x="403" y="2253"/>
                  </a:lnTo>
                  <a:lnTo>
                    <a:pt x="398" y="2231"/>
                  </a:lnTo>
                  <a:lnTo>
                    <a:pt x="396" y="2204"/>
                  </a:lnTo>
                  <a:lnTo>
                    <a:pt x="254" y="220"/>
                  </a:lnTo>
                  <a:lnTo>
                    <a:pt x="251" y="194"/>
                  </a:lnTo>
                  <a:lnTo>
                    <a:pt x="247" y="171"/>
                  </a:lnTo>
                  <a:lnTo>
                    <a:pt x="242" y="152"/>
                  </a:lnTo>
                  <a:lnTo>
                    <a:pt x="236" y="137"/>
                  </a:lnTo>
                  <a:lnTo>
                    <a:pt x="224" y="123"/>
                  </a:lnTo>
                  <a:lnTo>
                    <a:pt x="209" y="113"/>
                  </a:lnTo>
                  <a:lnTo>
                    <a:pt x="189" y="107"/>
                  </a:lnTo>
                  <a:lnTo>
                    <a:pt x="160" y="102"/>
                  </a:lnTo>
                  <a:lnTo>
                    <a:pt x="125" y="98"/>
                  </a:lnTo>
                  <a:lnTo>
                    <a:pt x="82" y="96"/>
                  </a:lnTo>
                  <a:lnTo>
                    <a:pt x="57" y="96"/>
                  </a:lnTo>
                  <a:lnTo>
                    <a:pt x="36" y="95"/>
                  </a:lnTo>
                  <a:lnTo>
                    <a:pt x="21" y="93"/>
                  </a:lnTo>
                  <a:lnTo>
                    <a:pt x="10" y="86"/>
                  </a:lnTo>
                  <a:lnTo>
                    <a:pt x="3" y="76"/>
                  </a:lnTo>
                  <a:lnTo>
                    <a:pt x="0" y="61"/>
                  </a:lnTo>
                  <a:lnTo>
                    <a:pt x="1" y="39"/>
                  </a:lnTo>
                  <a:lnTo>
                    <a:pt x="8" y="22"/>
                  </a:lnTo>
                  <a:lnTo>
                    <a:pt x="16" y="10"/>
                  </a:lnTo>
                  <a:lnTo>
                    <a:pt x="26" y="4"/>
                  </a:lnTo>
                  <a:lnTo>
                    <a:pt x="38" y="0"/>
                  </a:lnTo>
                  <a:lnTo>
                    <a:pt x="48" y="0"/>
                  </a:lnTo>
                  <a:lnTo>
                    <a:pt x="55"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Freeform 73"/>
            <p:cNvSpPr>
              <a:spLocks/>
            </p:cNvSpPr>
            <p:nvPr/>
          </p:nvSpPr>
          <p:spPr bwMode="auto">
            <a:xfrm>
              <a:off x="2322" y="2390"/>
              <a:ext cx="660" cy="752"/>
            </a:xfrm>
            <a:custGeom>
              <a:avLst/>
              <a:gdLst/>
              <a:ahLst/>
              <a:cxnLst>
                <a:cxn ang="0">
                  <a:pos x="585" y="17"/>
                </a:cxn>
                <a:cxn ang="0">
                  <a:pos x="711" y="90"/>
                </a:cxn>
                <a:cxn ang="0">
                  <a:pos x="805" y="206"/>
                </a:cxn>
                <a:cxn ang="0">
                  <a:pos x="868" y="344"/>
                </a:cxn>
                <a:cxn ang="0">
                  <a:pos x="910" y="484"/>
                </a:cxn>
                <a:cxn ang="0">
                  <a:pos x="933" y="607"/>
                </a:cxn>
                <a:cxn ang="0">
                  <a:pos x="944" y="692"/>
                </a:cxn>
                <a:cxn ang="0">
                  <a:pos x="994" y="569"/>
                </a:cxn>
                <a:cxn ang="0">
                  <a:pos x="1074" y="387"/>
                </a:cxn>
                <a:cxn ang="0">
                  <a:pos x="1151" y="225"/>
                </a:cxn>
                <a:cxn ang="0">
                  <a:pos x="1215" y="100"/>
                </a:cxn>
                <a:cxn ang="0">
                  <a:pos x="1248" y="32"/>
                </a:cxn>
                <a:cxn ang="0">
                  <a:pos x="1278" y="22"/>
                </a:cxn>
                <a:cxn ang="0">
                  <a:pos x="1295" y="22"/>
                </a:cxn>
                <a:cxn ang="0">
                  <a:pos x="1317" y="36"/>
                </a:cxn>
                <a:cxn ang="0">
                  <a:pos x="1310" y="78"/>
                </a:cxn>
                <a:cxn ang="0">
                  <a:pos x="1211" y="269"/>
                </a:cxn>
                <a:cxn ang="0">
                  <a:pos x="1149" y="400"/>
                </a:cxn>
                <a:cxn ang="0">
                  <a:pos x="1109" y="489"/>
                </a:cxn>
                <a:cxn ang="0">
                  <a:pos x="1061" y="606"/>
                </a:cxn>
                <a:cxn ang="0">
                  <a:pos x="1005" y="746"/>
                </a:cxn>
                <a:cxn ang="0">
                  <a:pos x="960" y="876"/>
                </a:cxn>
                <a:cxn ang="0">
                  <a:pos x="939" y="963"/>
                </a:cxn>
                <a:cxn ang="0">
                  <a:pos x="902" y="1169"/>
                </a:cxn>
                <a:cxn ang="0">
                  <a:pos x="860" y="1343"/>
                </a:cxn>
                <a:cxn ang="0">
                  <a:pos x="823" y="1456"/>
                </a:cxn>
                <a:cxn ang="0">
                  <a:pos x="793" y="1499"/>
                </a:cxn>
                <a:cxn ang="0">
                  <a:pos x="771" y="1505"/>
                </a:cxn>
                <a:cxn ang="0">
                  <a:pos x="736" y="1479"/>
                </a:cxn>
                <a:cxn ang="0">
                  <a:pos x="733" y="1425"/>
                </a:cxn>
                <a:cxn ang="0">
                  <a:pos x="754" y="1314"/>
                </a:cxn>
                <a:cxn ang="0">
                  <a:pos x="793" y="1162"/>
                </a:cxn>
                <a:cxn ang="0">
                  <a:pos x="838" y="1002"/>
                </a:cxn>
                <a:cxn ang="0">
                  <a:pos x="860" y="930"/>
                </a:cxn>
                <a:cxn ang="0">
                  <a:pos x="867" y="865"/>
                </a:cxn>
                <a:cxn ang="0">
                  <a:pos x="867" y="749"/>
                </a:cxn>
                <a:cxn ang="0">
                  <a:pos x="858" y="618"/>
                </a:cxn>
                <a:cxn ang="0">
                  <a:pos x="831" y="484"/>
                </a:cxn>
                <a:cxn ang="0">
                  <a:pos x="778" y="360"/>
                </a:cxn>
                <a:cxn ang="0">
                  <a:pos x="691" y="260"/>
                </a:cxn>
                <a:cxn ang="0">
                  <a:pos x="564" y="198"/>
                </a:cxn>
                <a:cxn ang="0">
                  <a:pos x="401" y="188"/>
                </a:cxn>
                <a:cxn ang="0">
                  <a:pos x="251" y="231"/>
                </a:cxn>
                <a:cxn ang="0">
                  <a:pos x="130" y="319"/>
                </a:cxn>
                <a:cxn ang="0">
                  <a:pos x="75" y="419"/>
                </a:cxn>
                <a:cxn ang="0">
                  <a:pos x="53" y="441"/>
                </a:cxn>
                <a:cxn ang="0">
                  <a:pos x="25" y="441"/>
                </a:cxn>
                <a:cxn ang="0">
                  <a:pos x="1" y="427"/>
                </a:cxn>
                <a:cxn ang="0">
                  <a:pos x="5" y="390"/>
                </a:cxn>
                <a:cxn ang="0">
                  <a:pos x="42" y="299"/>
                </a:cxn>
                <a:cxn ang="0">
                  <a:pos x="125" y="176"/>
                </a:cxn>
                <a:cxn ang="0">
                  <a:pos x="236" y="81"/>
                </a:cxn>
                <a:cxn ang="0">
                  <a:pos x="373" y="17"/>
                </a:cxn>
              </a:cxnLst>
              <a:rect l="0" t="0" r="r" b="b"/>
              <a:pathLst>
                <a:path w="1320" h="1505">
                  <a:moveTo>
                    <a:pt x="482" y="0"/>
                  </a:moveTo>
                  <a:lnTo>
                    <a:pt x="537" y="5"/>
                  </a:lnTo>
                  <a:lnTo>
                    <a:pt x="585" y="17"/>
                  </a:lnTo>
                  <a:lnTo>
                    <a:pt x="632" y="36"/>
                  </a:lnTo>
                  <a:lnTo>
                    <a:pt x="674" y="59"/>
                  </a:lnTo>
                  <a:lnTo>
                    <a:pt x="711" y="90"/>
                  </a:lnTo>
                  <a:lnTo>
                    <a:pt x="746" y="125"/>
                  </a:lnTo>
                  <a:lnTo>
                    <a:pt x="776" y="164"/>
                  </a:lnTo>
                  <a:lnTo>
                    <a:pt x="805" y="206"/>
                  </a:lnTo>
                  <a:lnTo>
                    <a:pt x="828" y="250"/>
                  </a:lnTo>
                  <a:lnTo>
                    <a:pt x="850" y="297"/>
                  </a:lnTo>
                  <a:lnTo>
                    <a:pt x="868" y="344"/>
                  </a:lnTo>
                  <a:lnTo>
                    <a:pt x="885" y="392"/>
                  </a:lnTo>
                  <a:lnTo>
                    <a:pt x="898" y="439"/>
                  </a:lnTo>
                  <a:lnTo>
                    <a:pt x="910" y="484"/>
                  </a:lnTo>
                  <a:lnTo>
                    <a:pt x="920" y="528"/>
                  </a:lnTo>
                  <a:lnTo>
                    <a:pt x="928" y="569"/>
                  </a:lnTo>
                  <a:lnTo>
                    <a:pt x="933" y="607"/>
                  </a:lnTo>
                  <a:lnTo>
                    <a:pt x="939" y="640"/>
                  </a:lnTo>
                  <a:lnTo>
                    <a:pt x="942" y="668"/>
                  </a:lnTo>
                  <a:lnTo>
                    <a:pt x="944" y="692"/>
                  </a:lnTo>
                  <a:lnTo>
                    <a:pt x="944" y="692"/>
                  </a:lnTo>
                  <a:lnTo>
                    <a:pt x="969" y="631"/>
                  </a:lnTo>
                  <a:lnTo>
                    <a:pt x="994" y="569"/>
                  </a:lnTo>
                  <a:lnTo>
                    <a:pt x="1019" y="508"/>
                  </a:lnTo>
                  <a:lnTo>
                    <a:pt x="1047" y="447"/>
                  </a:lnTo>
                  <a:lnTo>
                    <a:pt x="1074" y="387"/>
                  </a:lnTo>
                  <a:lnTo>
                    <a:pt x="1101" y="329"/>
                  </a:lnTo>
                  <a:lnTo>
                    <a:pt x="1128" y="275"/>
                  </a:lnTo>
                  <a:lnTo>
                    <a:pt x="1151" y="225"/>
                  </a:lnTo>
                  <a:lnTo>
                    <a:pt x="1174" y="177"/>
                  </a:lnTo>
                  <a:lnTo>
                    <a:pt x="1196" y="135"/>
                  </a:lnTo>
                  <a:lnTo>
                    <a:pt x="1215" y="100"/>
                  </a:lnTo>
                  <a:lnTo>
                    <a:pt x="1230" y="70"/>
                  </a:lnTo>
                  <a:lnTo>
                    <a:pt x="1241" y="48"/>
                  </a:lnTo>
                  <a:lnTo>
                    <a:pt x="1248" y="32"/>
                  </a:lnTo>
                  <a:lnTo>
                    <a:pt x="1258" y="26"/>
                  </a:lnTo>
                  <a:lnTo>
                    <a:pt x="1268" y="22"/>
                  </a:lnTo>
                  <a:lnTo>
                    <a:pt x="1278" y="22"/>
                  </a:lnTo>
                  <a:lnTo>
                    <a:pt x="1285" y="22"/>
                  </a:lnTo>
                  <a:lnTo>
                    <a:pt x="1288" y="22"/>
                  </a:lnTo>
                  <a:lnTo>
                    <a:pt x="1295" y="22"/>
                  </a:lnTo>
                  <a:lnTo>
                    <a:pt x="1303" y="26"/>
                  </a:lnTo>
                  <a:lnTo>
                    <a:pt x="1312" y="29"/>
                  </a:lnTo>
                  <a:lnTo>
                    <a:pt x="1317" y="36"/>
                  </a:lnTo>
                  <a:lnTo>
                    <a:pt x="1320" y="48"/>
                  </a:lnTo>
                  <a:lnTo>
                    <a:pt x="1317" y="63"/>
                  </a:lnTo>
                  <a:lnTo>
                    <a:pt x="1310" y="78"/>
                  </a:lnTo>
                  <a:lnTo>
                    <a:pt x="1271" y="149"/>
                  </a:lnTo>
                  <a:lnTo>
                    <a:pt x="1240" y="211"/>
                  </a:lnTo>
                  <a:lnTo>
                    <a:pt x="1211" y="269"/>
                  </a:lnTo>
                  <a:lnTo>
                    <a:pt x="1188" y="317"/>
                  </a:lnTo>
                  <a:lnTo>
                    <a:pt x="1166" y="361"/>
                  </a:lnTo>
                  <a:lnTo>
                    <a:pt x="1149" y="400"/>
                  </a:lnTo>
                  <a:lnTo>
                    <a:pt x="1134" y="432"/>
                  </a:lnTo>
                  <a:lnTo>
                    <a:pt x="1123" y="462"/>
                  </a:lnTo>
                  <a:lnTo>
                    <a:pt x="1109" y="489"/>
                  </a:lnTo>
                  <a:lnTo>
                    <a:pt x="1096" y="525"/>
                  </a:lnTo>
                  <a:lnTo>
                    <a:pt x="1079" y="564"/>
                  </a:lnTo>
                  <a:lnTo>
                    <a:pt x="1061" y="606"/>
                  </a:lnTo>
                  <a:lnTo>
                    <a:pt x="1042" y="651"/>
                  </a:lnTo>
                  <a:lnTo>
                    <a:pt x="1024" y="699"/>
                  </a:lnTo>
                  <a:lnTo>
                    <a:pt x="1005" y="746"/>
                  </a:lnTo>
                  <a:lnTo>
                    <a:pt x="989" y="791"/>
                  </a:lnTo>
                  <a:lnTo>
                    <a:pt x="974" y="835"/>
                  </a:lnTo>
                  <a:lnTo>
                    <a:pt x="960" y="876"/>
                  </a:lnTo>
                  <a:lnTo>
                    <a:pt x="950" y="911"/>
                  </a:lnTo>
                  <a:lnTo>
                    <a:pt x="942" y="940"/>
                  </a:lnTo>
                  <a:lnTo>
                    <a:pt x="939" y="963"/>
                  </a:lnTo>
                  <a:lnTo>
                    <a:pt x="928" y="1032"/>
                  </a:lnTo>
                  <a:lnTo>
                    <a:pt x="917" y="1103"/>
                  </a:lnTo>
                  <a:lnTo>
                    <a:pt x="902" y="1169"/>
                  </a:lnTo>
                  <a:lnTo>
                    <a:pt x="888" y="1233"/>
                  </a:lnTo>
                  <a:lnTo>
                    <a:pt x="873" y="1292"/>
                  </a:lnTo>
                  <a:lnTo>
                    <a:pt x="860" y="1343"/>
                  </a:lnTo>
                  <a:lnTo>
                    <a:pt x="848" y="1388"/>
                  </a:lnTo>
                  <a:lnTo>
                    <a:pt x="835" y="1427"/>
                  </a:lnTo>
                  <a:lnTo>
                    <a:pt x="823" y="1456"/>
                  </a:lnTo>
                  <a:lnTo>
                    <a:pt x="811" y="1476"/>
                  </a:lnTo>
                  <a:lnTo>
                    <a:pt x="801" y="1489"/>
                  </a:lnTo>
                  <a:lnTo>
                    <a:pt x="793" y="1499"/>
                  </a:lnTo>
                  <a:lnTo>
                    <a:pt x="785" y="1503"/>
                  </a:lnTo>
                  <a:lnTo>
                    <a:pt x="778" y="1505"/>
                  </a:lnTo>
                  <a:lnTo>
                    <a:pt x="771" y="1505"/>
                  </a:lnTo>
                  <a:lnTo>
                    <a:pt x="756" y="1501"/>
                  </a:lnTo>
                  <a:lnTo>
                    <a:pt x="744" y="1493"/>
                  </a:lnTo>
                  <a:lnTo>
                    <a:pt x="736" y="1479"/>
                  </a:lnTo>
                  <a:lnTo>
                    <a:pt x="733" y="1464"/>
                  </a:lnTo>
                  <a:lnTo>
                    <a:pt x="731" y="1449"/>
                  </a:lnTo>
                  <a:lnTo>
                    <a:pt x="733" y="1425"/>
                  </a:lnTo>
                  <a:lnTo>
                    <a:pt x="738" y="1395"/>
                  </a:lnTo>
                  <a:lnTo>
                    <a:pt x="744" y="1358"/>
                  </a:lnTo>
                  <a:lnTo>
                    <a:pt x="754" y="1314"/>
                  </a:lnTo>
                  <a:lnTo>
                    <a:pt x="766" y="1267"/>
                  </a:lnTo>
                  <a:lnTo>
                    <a:pt x="780" y="1214"/>
                  </a:lnTo>
                  <a:lnTo>
                    <a:pt x="793" y="1162"/>
                  </a:lnTo>
                  <a:lnTo>
                    <a:pt x="808" y="1108"/>
                  </a:lnTo>
                  <a:lnTo>
                    <a:pt x="823" y="1054"/>
                  </a:lnTo>
                  <a:lnTo>
                    <a:pt x="838" y="1002"/>
                  </a:lnTo>
                  <a:lnTo>
                    <a:pt x="853" y="953"/>
                  </a:lnTo>
                  <a:lnTo>
                    <a:pt x="857" y="941"/>
                  </a:lnTo>
                  <a:lnTo>
                    <a:pt x="860" y="930"/>
                  </a:lnTo>
                  <a:lnTo>
                    <a:pt x="863" y="913"/>
                  </a:lnTo>
                  <a:lnTo>
                    <a:pt x="865" y="892"/>
                  </a:lnTo>
                  <a:lnTo>
                    <a:pt x="867" y="865"/>
                  </a:lnTo>
                  <a:lnTo>
                    <a:pt x="868" y="832"/>
                  </a:lnTo>
                  <a:lnTo>
                    <a:pt x="868" y="790"/>
                  </a:lnTo>
                  <a:lnTo>
                    <a:pt x="867" y="749"/>
                  </a:lnTo>
                  <a:lnTo>
                    <a:pt x="867" y="707"/>
                  </a:lnTo>
                  <a:lnTo>
                    <a:pt x="863" y="663"/>
                  </a:lnTo>
                  <a:lnTo>
                    <a:pt x="858" y="618"/>
                  </a:lnTo>
                  <a:lnTo>
                    <a:pt x="851" y="572"/>
                  </a:lnTo>
                  <a:lnTo>
                    <a:pt x="841" y="528"/>
                  </a:lnTo>
                  <a:lnTo>
                    <a:pt x="831" y="484"/>
                  </a:lnTo>
                  <a:lnTo>
                    <a:pt x="816" y="441"/>
                  </a:lnTo>
                  <a:lnTo>
                    <a:pt x="798" y="398"/>
                  </a:lnTo>
                  <a:lnTo>
                    <a:pt x="778" y="360"/>
                  </a:lnTo>
                  <a:lnTo>
                    <a:pt x="753" y="323"/>
                  </a:lnTo>
                  <a:lnTo>
                    <a:pt x="724" y="290"/>
                  </a:lnTo>
                  <a:lnTo>
                    <a:pt x="691" y="260"/>
                  </a:lnTo>
                  <a:lnTo>
                    <a:pt x="654" y="235"/>
                  </a:lnTo>
                  <a:lnTo>
                    <a:pt x="611" y="215"/>
                  </a:lnTo>
                  <a:lnTo>
                    <a:pt x="564" y="198"/>
                  </a:lnTo>
                  <a:lnTo>
                    <a:pt x="510" y="189"/>
                  </a:lnTo>
                  <a:lnTo>
                    <a:pt x="452" y="186"/>
                  </a:lnTo>
                  <a:lnTo>
                    <a:pt x="401" y="188"/>
                  </a:lnTo>
                  <a:lnTo>
                    <a:pt x="350" y="198"/>
                  </a:lnTo>
                  <a:lnTo>
                    <a:pt x="299" y="211"/>
                  </a:lnTo>
                  <a:lnTo>
                    <a:pt x="251" y="231"/>
                  </a:lnTo>
                  <a:lnTo>
                    <a:pt x="207" y="257"/>
                  </a:lnTo>
                  <a:lnTo>
                    <a:pt x="165" y="285"/>
                  </a:lnTo>
                  <a:lnTo>
                    <a:pt x="130" y="319"/>
                  </a:lnTo>
                  <a:lnTo>
                    <a:pt x="102" y="358"/>
                  </a:lnTo>
                  <a:lnTo>
                    <a:pt x="82" y="400"/>
                  </a:lnTo>
                  <a:lnTo>
                    <a:pt x="75" y="419"/>
                  </a:lnTo>
                  <a:lnTo>
                    <a:pt x="70" y="430"/>
                  </a:lnTo>
                  <a:lnTo>
                    <a:pt x="63" y="437"/>
                  </a:lnTo>
                  <a:lnTo>
                    <a:pt x="53" y="441"/>
                  </a:lnTo>
                  <a:lnTo>
                    <a:pt x="40" y="441"/>
                  </a:lnTo>
                  <a:lnTo>
                    <a:pt x="33" y="441"/>
                  </a:lnTo>
                  <a:lnTo>
                    <a:pt x="25" y="441"/>
                  </a:lnTo>
                  <a:lnTo>
                    <a:pt x="17" y="437"/>
                  </a:lnTo>
                  <a:lnTo>
                    <a:pt x="8" y="434"/>
                  </a:lnTo>
                  <a:lnTo>
                    <a:pt x="1" y="427"/>
                  </a:lnTo>
                  <a:lnTo>
                    <a:pt x="0" y="415"/>
                  </a:lnTo>
                  <a:lnTo>
                    <a:pt x="1" y="407"/>
                  </a:lnTo>
                  <a:lnTo>
                    <a:pt x="5" y="390"/>
                  </a:lnTo>
                  <a:lnTo>
                    <a:pt x="13" y="365"/>
                  </a:lnTo>
                  <a:lnTo>
                    <a:pt x="25" y="334"/>
                  </a:lnTo>
                  <a:lnTo>
                    <a:pt x="42" y="299"/>
                  </a:lnTo>
                  <a:lnTo>
                    <a:pt x="63" y="260"/>
                  </a:lnTo>
                  <a:lnTo>
                    <a:pt x="92" y="218"/>
                  </a:lnTo>
                  <a:lnTo>
                    <a:pt x="125" y="176"/>
                  </a:lnTo>
                  <a:lnTo>
                    <a:pt x="167" y="134"/>
                  </a:lnTo>
                  <a:lnTo>
                    <a:pt x="199" y="108"/>
                  </a:lnTo>
                  <a:lnTo>
                    <a:pt x="236" y="81"/>
                  </a:lnTo>
                  <a:lnTo>
                    <a:pt x="278" y="56"/>
                  </a:lnTo>
                  <a:lnTo>
                    <a:pt x="324" y="34"/>
                  </a:lnTo>
                  <a:lnTo>
                    <a:pt x="373" y="17"/>
                  </a:lnTo>
                  <a:lnTo>
                    <a:pt x="426" y="5"/>
                  </a:lnTo>
                  <a:lnTo>
                    <a:pt x="48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Freeform 74"/>
            <p:cNvSpPr>
              <a:spLocks/>
            </p:cNvSpPr>
            <p:nvPr/>
          </p:nvSpPr>
          <p:spPr bwMode="auto">
            <a:xfrm>
              <a:off x="3040" y="2523"/>
              <a:ext cx="395" cy="532"/>
            </a:xfrm>
            <a:custGeom>
              <a:avLst/>
              <a:gdLst/>
              <a:ahLst/>
              <a:cxnLst>
                <a:cxn ang="0">
                  <a:pos x="427" y="2"/>
                </a:cxn>
                <a:cxn ang="0">
                  <a:pos x="533" y="20"/>
                </a:cxn>
                <a:cxn ang="0">
                  <a:pos x="626" y="58"/>
                </a:cxn>
                <a:cxn ang="0">
                  <a:pos x="703" y="110"/>
                </a:cxn>
                <a:cxn ang="0">
                  <a:pos x="758" y="181"/>
                </a:cxn>
                <a:cxn ang="0">
                  <a:pos x="789" y="268"/>
                </a:cxn>
                <a:cxn ang="0">
                  <a:pos x="789" y="366"/>
                </a:cxn>
                <a:cxn ang="0">
                  <a:pos x="758" y="450"/>
                </a:cxn>
                <a:cxn ang="0">
                  <a:pos x="705" y="523"/>
                </a:cxn>
                <a:cxn ang="0">
                  <a:pos x="636" y="589"/>
                </a:cxn>
                <a:cxn ang="0">
                  <a:pos x="554" y="649"/>
                </a:cxn>
                <a:cxn ang="0">
                  <a:pos x="452" y="720"/>
                </a:cxn>
                <a:cxn ang="0">
                  <a:pos x="323" y="813"/>
                </a:cxn>
                <a:cxn ang="0">
                  <a:pos x="193" y="911"/>
                </a:cxn>
                <a:cxn ang="0">
                  <a:pos x="521" y="911"/>
                </a:cxn>
                <a:cxn ang="0">
                  <a:pos x="569" y="909"/>
                </a:cxn>
                <a:cxn ang="0">
                  <a:pos x="625" y="907"/>
                </a:cxn>
                <a:cxn ang="0">
                  <a:pos x="666" y="904"/>
                </a:cxn>
                <a:cxn ang="0">
                  <a:pos x="686" y="889"/>
                </a:cxn>
                <a:cxn ang="0">
                  <a:pos x="703" y="847"/>
                </a:cxn>
                <a:cxn ang="0">
                  <a:pos x="717" y="796"/>
                </a:cxn>
                <a:cxn ang="0">
                  <a:pos x="720" y="757"/>
                </a:cxn>
                <a:cxn ang="0">
                  <a:pos x="792" y="757"/>
                </a:cxn>
                <a:cxn ang="0">
                  <a:pos x="0" y="1064"/>
                </a:cxn>
                <a:cxn ang="0">
                  <a:pos x="0" y="1012"/>
                </a:cxn>
                <a:cxn ang="0">
                  <a:pos x="0" y="1005"/>
                </a:cxn>
                <a:cxn ang="0">
                  <a:pos x="5" y="998"/>
                </a:cxn>
                <a:cxn ang="0">
                  <a:pos x="16" y="992"/>
                </a:cxn>
                <a:cxn ang="0">
                  <a:pos x="451" y="619"/>
                </a:cxn>
                <a:cxn ang="0">
                  <a:pos x="528" y="540"/>
                </a:cxn>
                <a:cxn ang="0">
                  <a:pos x="584" y="455"/>
                </a:cxn>
                <a:cxn ang="0">
                  <a:pos x="615" y="366"/>
                </a:cxn>
                <a:cxn ang="0">
                  <a:pos x="616" y="272"/>
                </a:cxn>
                <a:cxn ang="0">
                  <a:pos x="588" y="192"/>
                </a:cxn>
                <a:cxn ang="0">
                  <a:pos x="536" y="132"/>
                </a:cxn>
                <a:cxn ang="0">
                  <a:pos x="466" y="90"/>
                </a:cxn>
                <a:cxn ang="0">
                  <a:pos x="382" y="69"/>
                </a:cxn>
                <a:cxn ang="0">
                  <a:pos x="283" y="71"/>
                </a:cxn>
                <a:cxn ang="0">
                  <a:pos x="191" y="101"/>
                </a:cxn>
                <a:cxn ang="0">
                  <a:pos x="118" y="155"/>
                </a:cxn>
                <a:cxn ang="0">
                  <a:pos x="116" y="194"/>
                </a:cxn>
                <a:cxn ang="0">
                  <a:pos x="156" y="216"/>
                </a:cxn>
                <a:cxn ang="0">
                  <a:pos x="179" y="255"/>
                </a:cxn>
                <a:cxn ang="0">
                  <a:pos x="179" y="307"/>
                </a:cxn>
                <a:cxn ang="0">
                  <a:pos x="159" y="348"/>
                </a:cxn>
                <a:cxn ang="0">
                  <a:pos x="128" y="371"/>
                </a:cxn>
                <a:cxn ang="0">
                  <a:pos x="91" y="378"/>
                </a:cxn>
                <a:cxn ang="0">
                  <a:pos x="66" y="375"/>
                </a:cxn>
                <a:cxn ang="0">
                  <a:pos x="36" y="361"/>
                </a:cxn>
                <a:cxn ang="0">
                  <a:pos x="10" y="331"/>
                </a:cxn>
                <a:cxn ang="0">
                  <a:pos x="0" y="282"/>
                </a:cxn>
                <a:cxn ang="0">
                  <a:pos x="17" y="191"/>
                </a:cxn>
                <a:cxn ang="0">
                  <a:pos x="69" y="113"/>
                </a:cxn>
                <a:cxn ang="0">
                  <a:pos x="148" y="52"/>
                </a:cxn>
                <a:cxn ang="0">
                  <a:pos x="250" y="14"/>
                </a:cxn>
                <a:cxn ang="0">
                  <a:pos x="370" y="0"/>
                </a:cxn>
              </a:cxnLst>
              <a:rect l="0" t="0" r="r" b="b"/>
              <a:pathLst>
                <a:path w="792" h="1064">
                  <a:moveTo>
                    <a:pt x="370" y="0"/>
                  </a:moveTo>
                  <a:lnTo>
                    <a:pt x="427" y="2"/>
                  </a:lnTo>
                  <a:lnTo>
                    <a:pt x="481" y="9"/>
                  </a:lnTo>
                  <a:lnTo>
                    <a:pt x="533" y="20"/>
                  </a:lnTo>
                  <a:lnTo>
                    <a:pt x="581" y="37"/>
                  </a:lnTo>
                  <a:lnTo>
                    <a:pt x="626" y="58"/>
                  </a:lnTo>
                  <a:lnTo>
                    <a:pt x="666" y="81"/>
                  </a:lnTo>
                  <a:lnTo>
                    <a:pt x="703" y="110"/>
                  </a:lnTo>
                  <a:lnTo>
                    <a:pt x="733" y="143"/>
                  </a:lnTo>
                  <a:lnTo>
                    <a:pt x="758" y="181"/>
                  </a:lnTo>
                  <a:lnTo>
                    <a:pt x="777" y="223"/>
                  </a:lnTo>
                  <a:lnTo>
                    <a:pt x="789" y="268"/>
                  </a:lnTo>
                  <a:lnTo>
                    <a:pt x="792" y="317"/>
                  </a:lnTo>
                  <a:lnTo>
                    <a:pt x="789" y="366"/>
                  </a:lnTo>
                  <a:lnTo>
                    <a:pt x="777" y="410"/>
                  </a:lnTo>
                  <a:lnTo>
                    <a:pt x="758" y="450"/>
                  </a:lnTo>
                  <a:lnTo>
                    <a:pt x="735" y="487"/>
                  </a:lnTo>
                  <a:lnTo>
                    <a:pt x="705" y="523"/>
                  </a:lnTo>
                  <a:lnTo>
                    <a:pt x="673" y="557"/>
                  </a:lnTo>
                  <a:lnTo>
                    <a:pt x="636" y="589"/>
                  </a:lnTo>
                  <a:lnTo>
                    <a:pt x="596" y="619"/>
                  </a:lnTo>
                  <a:lnTo>
                    <a:pt x="554" y="649"/>
                  </a:lnTo>
                  <a:lnTo>
                    <a:pt x="512" y="680"/>
                  </a:lnTo>
                  <a:lnTo>
                    <a:pt x="452" y="720"/>
                  </a:lnTo>
                  <a:lnTo>
                    <a:pt x="389" y="766"/>
                  </a:lnTo>
                  <a:lnTo>
                    <a:pt x="323" y="813"/>
                  </a:lnTo>
                  <a:lnTo>
                    <a:pt x="258" y="862"/>
                  </a:lnTo>
                  <a:lnTo>
                    <a:pt x="193" y="911"/>
                  </a:lnTo>
                  <a:lnTo>
                    <a:pt x="507" y="911"/>
                  </a:lnTo>
                  <a:lnTo>
                    <a:pt x="521" y="911"/>
                  </a:lnTo>
                  <a:lnTo>
                    <a:pt x="543" y="909"/>
                  </a:lnTo>
                  <a:lnTo>
                    <a:pt x="569" y="909"/>
                  </a:lnTo>
                  <a:lnTo>
                    <a:pt x="598" y="909"/>
                  </a:lnTo>
                  <a:lnTo>
                    <a:pt x="625" y="907"/>
                  </a:lnTo>
                  <a:lnTo>
                    <a:pt x="648" y="906"/>
                  </a:lnTo>
                  <a:lnTo>
                    <a:pt x="666" y="904"/>
                  </a:lnTo>
                  <a:lnTo>
                    <a:pt x="675" y="901"/>
                  </a:lnTo>
                  <a:lnTo>
                    <a:pt x="686" y="889"/>
                  </a:lnTo>
                  <a:lnTo>
                    <a:pt x="695" y="870"/>
                  </a:lnTo>
                  <a:lnTo>
                    <a:pt x="703" y="847"/>
                  </a:lnTo>
                  <a:lnTo>
                    <a:pt x="710" y="821"/>
                  </a:lnTo>
                  <a:lnTo>
                    <a:pt x="717" y="796"/>
                  </a:lnTo>
                  <a:lnTo>
                    <a:pt x="720" y="774"/>
                  </a:lnTo>
                  <a:lnTo>
                    <a:pt x="720" y="757"/>
                  </a:lnTo>
                  <a:lnTo>
                    <a:pt x="792" y="757"/>
                  </a:lnTo>
                  <a:lnTo>
                    <a:pt x="792" y="757"/>
                  </a:lnTo>
                  <a:lnTo>
                    <a:pt x="737" y="1064"/>
                  </a:lnTo>
                  <a:lnTo>
                    <a:pt x="0" y="1064"/>
                  </a:lnTo>
                  <a:lnTo>
                    <a:pt x="0" y="1017"/>
                  </a:lnTo>
                  <a:lnTo>
                    <a:pt x="0" y="1012"/>
                  </a:lnTo>
                  <a:lnTo>
                    <a:pt x="0" y="1007"/>
                  </a:lnTo>
                  <a:lnTo>
                    <a:pt x="0" y="1005"/>
                  </a:lnTo>
                  <a:lnTo>
                    <a:pt x="2" y="1002"/>
                  </a:lnTo>
                  <a:lnTo>
                    <a:pt x="5" y="998"/>
                  </a:lnTo>
                  <a:lnTo>
                    <a:pt x="9" y="995"/>
                  </a:lnTo>
                  <a:lnTo>
                    <a:pt x="16" y="992"/>
                  </a:lnTo>
                  <a:lnTo>
                    <a:pt x="405" y="659"/>
                  </a:lnTo>
                  <a:lnTo>
                    <a:pt x="451" y="619"/>
                  </a:lnTo>
                  <a:lnTo>
                    <a:pt x="491" y="580"/>
                  </a:lnTo>
                  <a:lnTo>
                    <a:pt x="528" y="540"/>
                  </a:lnTo>
                  <a:lnTo>
                    <a:pt x="558" y="498"/>
                  </a:lnTo>
                  <a:lnTo>
                    <a:pt x="584" y="455"/>
                  </a:lnTo>
                  <a:lnTo>
                    <a:pt x="603" y="412"/>
                  </a:lnTo>
                  <a:lnTo>
                    <a:pt x="615" y="366"/>
                  </a:lnTo>
                  <a:lnTo>
                    <a:pt x="620" y="317"/>
                  </a:lnTo>
                  <a:lnTo>
                    <a:pt x="616" y="272"/>
                  </a:lnTo>
                  <a:lnTo>
                    <a:pt x="604" y="229"/>
                  </a:lnTo>
                  <a:lnTo>
                    <a:pt x="588" y="192"/>
                  </a:lnTo>
                  <a:lnTo>
                    <a:pt x="564" y="160"/>
                  </a:lnTo>
                  <a:lnTo>
                    <a:pt x="536" y="132"/>
                  </a:lnTo>
                  <a:lnTo>
                    <a:pt x="502" y="108"/>
                  </a:lnTo>
                  <a:lnTo>
                    <a:pt x="466" y="90"/>
                  </a:lnTo>
                  <a:lnTo>
                    <a:pt x="425" y="78"/>
                  </a:lnTo>
                  <a:lnTo>
                    <a:pt x="382" y="69"/>
                  </a:lnTo>
                  <a:lnTo>
                    <a:pt x="335" y="66"/>
                  </a:lnTo>
                  <a:lnTo>
                    <a:pt x="283" y="71"/>
                  </a:lnTo>
                  <a:lnTo>
                    <a:pt x="235" y="83"/>
                  </a:lnTo>
                  <a:lnTo>
                    <a:pt x="191" y="101"/>
                  </a:lnTo>
                  <a:lnTo>
                    <a:pt x="151" y="125"/>
                  </a:lnTo>
                  <a:lnTo>
                    <a:pt x="118" y="155"/>
                  </a:lnTo>
                  <a:lnTo>
                    <a:pt x="91" y="189"/>
                  </a:lnTo>
                  <a:lnTo>
                    <a:pt x="116" y="194"/>
                  </a:lnTo>
                  <a:lnTo>
                    <a:pt x="138" y="203"/>
                  </a:lnTo>
                  <a:lnTo>
                    <a:pt x="156" y="216"/>
                  </a:lnTo>
                  <a:lnTo>
                    <a:pt x="171" y="233"/>
                  </a:lnTo>
                  <a:lnTo>
                    <a:pt x="179" y="255"/>
                  </a:lnTo>
                  <a:lnTo>
                    <a:pt x="183" y="282"/>
                  </a:lnTo>
                  <a:lnTo>
                    <a:pt x="179" y="307"/>
                  </a:lnTo>
                  <a:lnTo>
                    <a:pt x="171" y="329"/>
                  </a:lnTo>
                  <a:lnTo>
                    <a:pt x="159" y="348"/>
                  </a:lnTo>
                  <a:lnTo>
                    <a:pt x="144" y="361"/>
                  </a:lnTo>
                  <a:lnTo>
                    <a:pt x="128" y="371"/>
                  </a:lnTo>
                  <a:lnTo>
                    <a:pt x="109" y="376"/>
                  </a:lnTo>
                  <a:lnTo>
                    <a:pt x="91" y="378"/>
                  </a:lnTo>
                  <a:lnTo>
                    <a:pt x="81" y="378"/>
                  </a:lnTo>
                  <a:lnTo>
                    <a:pt x="66" y="375"/>
                  </a:lnTo>
                  <a:lnTo>
                    <a:pt x="51" y="369"/>
                  </a:lnTo>
                  <a:lnTo>
                    <a:pt x="36" y="361"/>
                  </a:lnTo>
                  <a:lnTo>
                    <a:pt x="22" y="348"/>
                  </a:lnTo>
                  <a:lnTo>
                    <a:pt x="10" y="331"/>
                  </a:lnTo>
                  <a:lnTo>
                    <a:pt x="2" y="309"/>
                  </a:lnTo>
                  <a:lnTo>
                    <a:pt x="0" y="282"/>
                  </a:lnTo>
                  <a:lnTo>
                    <a:pt x="4" y="235"/>
                  </a:lnTo>
                  <a:lnTo>
                    <a:pt x="17" y="191"/>
                  </a:lnTo>
                  <a:lnTo>
                    <a:pt x="39" y="150"/>
                  </a:lnTo>
                  <a:lnTo>
                    <a:pt x="69" y="113"/>
                  </a:lnTo>
                  <a:lnTo>
                    <a:pt x="106" y="81"/>
                  </a:lnTo>
                  <a:lnTo>
                    <a:pt x="148" y="52"/>
                  </a:lnTo>
                  <a:lnTo>
                    <a:pt x="196" y="31"/>
                  </a:lnTo>
                  <a:lnTo>
                    <a:pt x="250" y="14"/>
                  </a:lnTo>
                  <a:lnTo>
                    <a:pt x="308" y="4"/>
                  </a:lnTo>
                  <a:lnTo>
                    <a:pt x="37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 name="Group 77"/>
          <p:cNvGrpSpPr>
            <a:grpSpLocks noChangeAspect="1"/>
          </p:cNvGrpSpPr>
          <p:nvPr>
            <p:custDataLst>
              <p:tags r:id="rId10"/>
            </p:custDataLst>
          </p:nvPr>
        </p:nvGrpSpPr>
        <p:grpSpPr bwMode="auto">
          <a:xfrm>
            <a:off x="1143000" y="3581400"/>
            <a:ext cx="1838887" cy="405412"/>
            <a:chOff x="4161" y="2416"/>
            <a:chExt cx="7212" cy="1590"/>
          </a:xfrm>
        </p:grpSpPr>
        <p:sp>
          <p:nvSpPr>
            <p:cNvPr id="92" name="Freeform 79"/>
            <p:cNvSpPr>
              <a:spLocks/>
            </p:cNvSpPr>
            <p:nvPr/>
          </p:nvSpPr>
          <p:spPr bwMode="auto">
            <a:xfrm>
              <a:off x="4161" y="2416"/>
              <a:ext cx="1573" cy="1145"/>
            </a:xfrm>
            <a:custGeom>
              <a:avLst/>
              <a:gdLst/>
              <a:ahLst/>
              <a:cxnLst>
                <a:cxn ang="0">
                  <a:pos x="196" y="4"/>
                </a:cxn>
                <a:cxn ang="0">
                  <a:pos x="393" y="0"/>
                </a:cxn>
                <a:cxn ang="0">
                  <a:pos x="404" y="2"/>
                </a:cxn>
                <a:cxn ang="0">
                  <a:pos x="413" y="11"/>
                </a:cxn>
                <a:cxn ang="0">
                  <a:pos x="411" y="34"/>
                </a:cxn>
                <a:cxn ang="0">
                  <a:pos x="397" y="45"/>
                </a:cxn>
                <a:cxn ang="0">
                  <a:pos x="380" y="48"/>
                </a:cxn>
                <a:cxn ang="0">
                  <a:pos x="289" y="64"/>
                </a:cxn>
                <a:cxn ang="0">
                  <a:pos x="262" y="91"/>
                </a:cxn>
                <a:cxn ang="0">
                  <a:pos x="320" y="933"/>
                </a:cxn>
                <a:cxn ang="0">
                  <a:pos x="706" y="73"/>
                </a:cxn>
                <a:cxn ang="0">
                  <a:pos x="664" y="50"/>
                </a:cxn>
                <a:cxn ang="0">
                  <a:pos x="599" y="45"/>
                </a:cxn>
                <a:cxn ang="0">
                  <a:pos x="588" y="20"/>
                </a:cxn>
                <a:cxn ang="0">
                  <a:pos x="597" y="4"/>
                </a:cxn>
                <a:cxn ang="0">
                  <a:pos x="610" y="0"/>
                </a:cxn>
                <a:cxn ang="0">
                  <a:pos x="646" y="0"/>
                </a:cxn>
                <a:cxn ang="0">
                  <a:pos x="757" y="4"/>
                </a:cxn>
                <a:cxn ang="0">
                  <a:pos x="979" y="0"/>
                </a:cxn>
                <a:cxn ang="0">
                  <a:pos x="990" y="0"/>
                </a:cxn>
                <a:cxn ang="0">
                  <a:pos x="999" y="11"/>
                </a:cxn>
                <a:cxn ang="0">
                  <a:pos x="990" y="43"/>
                </a:cxn>
                <a:cxn ang="0">
                  <a:pos x="921" y="50"/>
                </a:cxn>
                <a:cxn ang="0">
                  <a:pos x="859" y="75"/>
                </a:cxn>
                <a:cxn ang="0">
                  <a:pos x="848" y="111"/>
                </a:cxn>
                <a:cxn ang="0">
                  <a:pos x="1334" y="166"/>
                </a:cxn>
                <a:cxn ang="0">
                  <a:pos x="1354" y="111"/>
                </a:cxn>
                <a:cxn ang="0">
                  <a:pos x="1323" y="64"/>
                </a:cxn>
                <a:cxn ang="0">
                  <a:pos x="1263" y="48"/>
                </a:cxn>
                <a:cxn ang="0">
                  <a:pos x="1247" y="45"/>
                </a:cxn>
                <a:cxn ang="0">
                  <a:pos x="1238" y="36"/>
                </a:cxn>
                <a:cxn ang="0">
                  <a:pos x="1241" y="13"/>
                </a:cxn>
                <a:cxn ang="0">
                  <a:pos x="1252" y="2"/>
                </a:cxn>
                <a:cxn ang="0">
                  <a:pos x="1263" y="0"/>
                </a:cxn>
                <a:cxn ang="0">
                  <a:pos x="1378" y="2"/>
                </a:cxn>
                <a:cxn ang="0">
                  <a:pos x="1562" y="0"/>
                </a:cxn>
                <a:cxn ang="0">
                  <a:pos x="1571" y="13"/>
                </a:cxn>
                <a:cxn ang="0">
                  <a:pos x="1571" y="34"/>
                </a:cxn>
                <a:cxn ang="0">
                  <a:pos x="1558" y="45"/>
                </a:cxn>
                <a:cxn ang="0">
                  <a:pos x="1542" y="48"/>
                </a:cxn>
                <a:cxn ang="0">
                  <a:pos x="1445" y="84"/>
                </a:cxn>
                <a:cxn ang="0">
                  <a:pos x="1383" y="159"/>
                </a:cxn>
                <a:cxn ang="0">
                  <a:pos x="846" y="1113"/>
                </a:cxn>
                <a:cxn ang="0">
                  <a:pos x="810" y="1145"/>
                </a:cxn>
                <a:cxn ang="0">
                  <a:pos x="786" y="1122"/>
                </a:cxn>
                <a:cxn ang="0">
                  <a:pos x="260" y="1111"/>
                </a:cxn>
                <a:cxn ang="0">
                  <a:pos x="222" y="1145"/>
                </a:cxn>
                <a:cxn ang="0">
                  <a:pos x="198" y="1122"/>
                </a:cxn>
                <a:cxn ang="0">
                  <a:pos x="122" y="89"/>
                </a:cxn>
                <a:cxn ang="0">
                  <a:pos x="98" y="54"/>
                </a:cxn>
                <a:cxn ang="0">
                  <a:pos x="25" y="48"/>
                </a:cxn>
                <a:cxn ang="0">
                  <a:pos x="0" y="29"/>
                </a:cxn>
                <a:cxn ang="0">
                  <a:pos x="7" y="9"/>
                </a:cxn>
                <a:cxn ang="0">
                  <a:pos x="18" y="0"/>
                </a:cxn>
                <a:cxn ang="0">
                  <a:pos x="29" y="0"/>
                </a:cxn>
              </a:cxnLst>
              <a:rect l="0" t="0" r="r" b="b"/>
              <a:pathLst>
                <a:path w="1573" h="1145">
                  <a:moveTo>
                    <a:pt x="29" y="0"/>
                  </a:moveTo>
                  <a:lnTo>
                    <a:pt x="111" y="2"/>
                  </a:lnTo>
                  <a:lnTo>
                    <a:pt x="196" y="4"/>
                  </a:lnTo>
                  <a:lnTo>
                    <a:pt x="293" y="2"/>
                  </a:lnTo>
                  <a:lnTo>
                    <a:pt x="391" y="0"/>
                  </a:lnTo>
                  <a:lnTo>
                    <a:pt x="393" y="0"/>
                  </a:lnTo>
                  <a:lnTo>
                    <a:pt x="395" y="0"/>
                  </a:lnTo>
                  <a:lnTo>
                    <a:pt x="400" y="0"/>
                  </a:lnTo>
                  <a:lnTo>
                    <a:pt x="404" y="2"/>
                  </a:lnTo>
                  <a:lnTo>
                    <a:pt x="406" y="4"/>
                  </a:lnTo>
                  <a:lnTo>
                    <a:pt x="411" y="7"/>
                  </a:lnTo>
                  <a:lnTo>
                    <a:pt x="413" y="11"/>
                  </a:lnTo>
                  <a:lnTo>
                    <a:pt x="413" y="18"/>
                  </a:lnTo>
                  <a:lnTo>
                    <a:pt x="413" y="27"/>
                  </a:lnTo>
                  <a:lnTo>
                    <a:pt x="411" y="34"/>
                  </a:lnTo>
                  <a:lnTo>
                    <a:pt x="406" y="41"/>
                  </a:lnTo>
                  <a:lnTo>
                    <a:pt x="402" y="43"/>
                  </a:lnTo>
                  <a:lnTo>
                    <a:pt x="397" y="45"/>
                  </a:lnTo>
                  <a:lnTo>
                    <a:pt x="391" y="48"/>
                  </a:lnTo>
                  <a:lnTo>
                    <a:pt x="386" y="48"/>
                  </a:lnTo>
                  <a:lnTo>
                    <a:pt x="380" y="48"/>
                  </a:lnTo>
                  <a:lnTo>
                    <a:pt x="340" y="50"/>
                  </a:lnTo>
                  <a:lnTo>
                    <a:pt x="311" y="54"/>
                  </a:lnTo>
                  <a:lnTo>
                    <a:pt x="289" y="64"/>
                  </a:lnTo>
                  <a:lnTo>
                    <a:pt x="275" y="70"/>
                  </a:lnTo>
                  <a:lnTo>
                    <a:pt x="267" y="82"/>
                  </a:lnTo>
                  <a:lnTo>
                    <a:pt x="262" y="91"/>
                  </a:lnTo>
                  <a:lnTo>
                    <a:pt x="260" y="100"/>
                  </a:lnTo>
                  <a:lnTo>
                    <a:pt x="260" y="107"/>
                  </a:lnTo>
                  <a:lnTo>
                    <a:pt x="320" y="933"/>
                  </a:lnTo>
                  <a:lnTo>
                    <a:pt x="719" y="214"/>
                  </a:lnTo>
                  <a:lnTo>
                    <a:pt x="710" y="89"/>
                  </a:lnTo>
                  <a:lnTo>
                    <a:pt x="706" y="73"/>
                  </a:lnTo>
                  <a:lnTo>
                    <a:pt x="699" y="61"/>
                  </a:lnTo>
                  <a:lnTo>
                    <a:pt x="686" y="52"/>
                  </a:lnTo>
                  <a:lnTo>
                    <a:pt x="664" y="50"/>
                  </a:lnTo>
                  <a:lnTo>
                    <a:pt x="628" y="48"/>
                  </a:lnTo>
                  <a:lnTo>
                    <a:pt x="613" y="48"/>
                  </a:lnTo>
                  <a:lnTo>
                    <a:pt x="599" y="45"/>
                  </a:lnTo>
                  <a:lnTo>
                    <a:pt x="590" y="41"/>
                  </a:lnTo>
                  <a:lnTo>
                    <a:pt x="588" y="29"/>
                  </a:lnTo>
                  <a:lnTo>
                    <a:pt x="588" y="20"/>
                  </a:lnTo>
                  <a:lnTo>
                    <a:pt x="590" y="13"/>
                  </a:lnTo>
                  <a:lnTo>
                    <a:pt x="595" y="9"/>
                  </a:lnTo>
                  <a:lnTo>
                    <a:pt x="597" y="4"/>
                  </a:lnTo>
                  <a:lnTo>
                    <a:pt x="602" y="2"/>
                  </a:lnTo>
                  <a:lnTo>
                    <a:pt x="606" y="0"/>
                  </a:lnTo>
                  <a:lnTo>
                    <a:pt x="610" y="0"/>
                  </a:lnTo>
                  <a:lnTo>
                    <a:pt x="615" y="0"/>
                  </a:lnTo>
                  <a:lnTo>
                    <a:pt x="617" y="0"/>
                  </a:lnTo>
                  <a:lnTo>
                    <a:pt x="646" y="0"/>
                  </a:lnTo>
                  <a:lnTo>
                    <a:pt x="681" y="2"/>
                  </a:lnTo>
                  <a:lnTo>
                    <a:pt x="721" y="2"/>
                  </a:lnTo>
                  <a:lnTo>
                    <a:pt x="757" y="4"/>
                  </a:lnTo>
                  <a:lnTo>
                    <a:pt x="784" y="4"/>
                  </a:lnTo>
                  <a:lnTo>
                    <a:pt x="881" y="2"/>
                  </a:lnTo>
                  <a:lnTo>
                    <a:pt x="979" y="0"/>
                  </a:lnTo>
                  <a:lnTo>
                    <a:pt x="981" y="0"/>
                  </a:lnTo>
                  <a:lnTo>
                    <a:pt x="985" y="0"/>
                  </a:lnTo>
                  <a:lnTo>
                    <a:pt x="990" y="0"/>
                  </a:lnTo>
                  <a:lnTo>
                    <a:pt x="994" y="2"/>
                  </a:lnTo>
                  <a:lnTo>
                    <a:pt x="997" y="7"/>
                  </a:lnTo>
                  <a:lnTo>
                    <a:pt x="999" y="11"/>
                  </a:lnTo>
                  <a:lnTo>
                    <a:pt x="1001" y="18"/>
                  </a:lnTo>
                  <a:lnTo>
                    <a:pt x="999" y="34"/>
                  </a:lnTo>
                  <a:lnTo>
                    <a:pt x="990" y="43"/>
                  </a:lnTo>
                  <a:lnTo>
                    <a:pt x="977" y="48"/>
                  </a:lnTo>
                  <a:lnTo>
                    <a:pt x="959" y="48"/>
                  </a:lnTo>
                  <a:lnTo>
                    <a:pt x="921" y="50"/>
                  </a:lnTo>
                  <a:lnTo>
                    <a:pt x="892" y="57"/>
                  </a:lnTo>
                  <a:lnTo>
                    <a:pt x="872" y="66"/>
                  </a:lnTo>
                  <a:lnTo>
                    <a:pt x="859" y="75"/>
                  </a:lnTo>
                  <a:lnTo>
                    <a:pt x="852" y="86"/>
                  </a:lnTo>
                  <a:lnTo>
                    <a:pt x="848" y="100"/>
                  </a:lnTo>
                  <a:lnTo>
                    <a:pt x="848" y="111"/>
                  </a:lnTo>
                  <a:lnTo>
                    <a:pt x="850" y="125"/>
                  </a:lnTo>
                  <a:lnTo>
                    <a:pt x="906" y="933"/>
                  </a:lnTo>
                  <a:lnTo>
                    <a:pt x="1334" y="166"/>
                  </a:lnTo>
                  <a:lnTo>
                    <a:pt x="1345" y="146"/>
                  </a:lnTo>
                  <a:lnTo>
                    <a:pt x="1352" y="127"/>
                  </a:lnTo>
                  <a:lnTo>
                    <a:pt x="1354" y="111"/>
                  </a:lnTo>
                  <a:lnTo>
                    <a:pt x="1349" y="91"/>
                  </a:lnTo>
                  <a:lnTo>
                    <a:pt x="1338" y="75"/>
                  </a:lnTo>
                  <a:lnTo>
                    <a:pt x="1323" y="64"/>
                  </a:lnTo>
                  <a:lnTo>
                    <a:pt x="1303" y="54"/>
                  </a:lnTo>
                  <a:lnTo>
                    <a:pt x="1281" y="50"/>
                  </a:lnTo>
                  <a:lnTo>
                    <a:pt x="1263" y="48"/>
                  </a:lnTo>
                  <a:lnTo>
                    <a:pt x="1258" y="48"/>
                  </a:lnTo>
                  <a:lnTo>
                    <a:pt x="1252" y="48"/>
                  </a:lnTo>
                  <a:lnTo>
                    <a:pt x="1247" y="45"/>
                  </a:lnTo>
                  <a:lnTo>
                    <a:pt x="1243" y="45"/>
                  </a:lnTo>
                  <a:lnTo>
                    <a:pt x="1241" y="41"/>
                  </a:lnTo>
                  <a:lnTo>
                    <a:pt x="1238" y="36"/>
                  </a:lnTo>
                  <a:lnTo>
                    <a:pt x="1236" y="29"/>
                  </a:lnTo>
                  <a:lnTo>
                    <a:pt x="1238" y="20"/>
                  </a:lnTo>
                  <a:lnTo>
                    <a:pt x="1241" y="13"/>
                  </a:lnTo>
                  <a:lnTo>
                    <a:pt x="1243" y="9"/>
                  </a:lnTo>
                  <a:lnTo>
                    <a:pt x="1247" y="4"/>
                  </a:lnTo>
                  <a:lnTo>
                    <a:pt x="1252" y="2"/>
                  </a:lnTo>
                  <a:lnTo>
                    <a:pt x="1256" y="0"/>
                  </a:lnTo>
                  <a:lnTo>
                    <a:pt x="1261" y="0"/>
                  </a:lnTo>
                  <a:lnTo>
                    <a:pt x="1263" y="0"/>
                  </a:lnTo>
                  <a:lnTo>
                    <a:pt x="1267" y="0"/>
                  </a:lnTo>
                  <a:lnTo>
                    <a:pt x="1321" y="0"/>
                  </a:lnTo>
                  <a:lnTo>
                    <a:pt x="1378" y="2"/>
                  </a:lnTo>
                  <a:lnTo>
                    <a:pt x="1434" y="4"/>
                  </a:lnTo>
                  <a:lnTo>
                    <a:pt x="1556" y="0"/>
                  </a:lnTo>
                  <a:lnTo>
                    <a:pt x="1562" y="0"/>
                  </a:lnTo>
                  <a:lnTo>
                    <a:pt x="1567" y="4"/>
                  </a:lnTo>
                  <a:lnTo>
                    <a:pt x="1571" y="7"/>
                  </a:lnTo>
                  <a:lnTo>
                    <a:pt x="1571" y="13"/>
                  </a:lnTo>
                  <a:lnTo>
                    <a:pt x="1573" y="18"/>
                  </a:lnTo>
                  <a:lnTo>
                    <a:pt x="1571" y="27"/>
                  </a:lnTo>
                  <a:lnTo>
                    <a:pt x="1571" y="34"/>
                  </a:lnTo>
                  <a:lnTo>
                    <a:pt x="1567" y="41"/>
                  </a:lnTo>
                  <a:lnTo>
                    <a:pt x="1562" y="43"/>
                  </a:lnTo>
                  <a:lnTo>
                    <a:pt x="1558" y="45"/>
                  </a:lnTo>
                  <a:lnTo>
                    <a:pt x="1553" y="48"/>
                  </a:lnTo>
                  <a:lnTo>
                    <a:pt x="1549" y="48"/>
                  </a:lnTo>
                  <a:lnTo>
                    <a:pt x="1542" y="48"/>
                  </a:lnTo>
                  <a:lnTo>
                    <a:pt x="1505" y="54"/>
                  </a:lnTo>
                  <a:lnTo>
                    <a:pt x="1471" y="68"/>
                  </a:lnTo>
                  <a:lnTo>
                    <a:pt x="1445" y="84"/>
                  </a:lnTo>
                  <a:lnTo>
                    <a:pt x="1420" y="107"/>
                  </a:lnTo>
                  <a:lnTo>
                    <a:pt x="1400" y="132"/>
                  </a:lnTo>
                  <a:lnTo>
                    <a:pt x="1383" y="159"/>
                  </a:lnTo>
                  <a:lnTo>
                    <a:pt x="1367" y="189"/>
                  </a:lnTo>
                  <a:lnTo>
                    <a:pt x="1367" y="189"/>
                  </a:lnTo>
                  <a:lnTo>
                    <a:pt x="846" y="1113"/>
                  </a:lnTo>
                  <a:lnTo>
                    <a:pt x="837" y="1129"/>
                  </a:lnTo>
                  <a:lnTo>
                    <a:pt x="826" y="1140"/>
                  </a:lnTo>
                  <a:lnTo>
                    <a:pt x="810" y="1145"/>
                  </a:lnTo>
                  <a:lnTo>
                    <a:pt x="797" y="1143"/>
                  </a:lnTo>
                  <a:lnTo>
                    <a:pt x="790" y="1136"/>
                  </a:lnTo>
                  <a:lnTo>
                    <a:pt x="786" y="1122"/>
                  </a:lnTo>
                  <a:lnTo>
                    <a:pt x="784" y="1102"/>
                  </a:lnTo>
                  <a:lnTo>
                    <a:pt x="724" y="280"/>
                  </a:lnTo>
                  <a:lnTo>
                    <a:pt x="260" y="1111"/>
                  </a:lnTo>
                  <a:lnTo>
                    <a:pt x="247" y="1131"/>
                  </a:lnTo>
                  <a:lnTo>
                    <a:pt x="235" y="1140"/>
                  </a:lnTo>
                  <a:lnTo>
                    <a:pt x="222" y="1145"/>
                  </a:lnTo>
                  <a:lnTo>
                    <a:pt x="209" y="1143"/>
                  </a:lnTo>
                  <a:lnTo>
                    <a:pt x="200" y="1134"/>
                  </a:lnTo>
                  <a:lnTo>
                    <a:pt x="198" y="1122"/>
                  </a:lnTo>
                  <a:lnTo>
                    <a:pt x="196" y="1102"/>
                  </a:lnTo>
                  <a:lnTo>
                    <a:pt x="125" y="109"/>
                  </a:lnTo>
                  <a:lnTo>
                    <a:pt x="122" y="89"/>
                  </a:lnTo>
                  <a:lnTo>
                    <a:pt x="118" y="73"/>
                  </a:lnTo>
                  <a:lnTo>
                    <a:pt x="111" y="61"/>
                  </a:lnTo>
                  <a:lnTo>
                    <a:pt x="98" y="54"/>
                  </a:lnTo>
                  <a:lnTo>
                    <a:pt x="74" y="50"/>
                  </a:lnTo>
                  <a:lnTo>
                    <a:pt x="40" y="48"/>
                  </a:lnTo>
                  <a:lnTo>
                    <a:pt x="25" y="48"/>
                  </a:lnTo>
                  <a:lnTo>
                    <a:pt x="11" y="45"/>
                  </a:lnTo>
                  <a:lnTo>
                    <a:pt x="5" y="41"/>
                  </a:lnTo>
                  <a:lnTo>
                    <a:pt x="0" y="29"/>
                  </a:lnTo>
                  <a:lnTo>
                    <a:pt x="3" y="20"/>
                  </a:lnTo>
                  <a:lnTo>
                    <a:pt x="3" y="13"/>
                  </a:lnTo>
                  <a:lnTo>
                    <a:pt x="7" y="9"/>
                  </a:lnTo>
                  <a:lnTo>
                    <a:pt x="9" y="4"/>
                  </a:lnTo>
                  <a:lnTo>
                    <a:pt x="14" y="2"/>
                  </a:lnTo>
                  <a:lnTo>
                    <a:pt x="18" y="0"/>
                  </a:lnTo>
                  <a:lnTo>
                    <a:pt x="22" y="0"/>
                  </a:lnTo>
                  <a:lnTo>
                    <a:pt x="25" y="0"/>
                  </a:lnTo>
                  <a:lnTo>
                    <a:pt x="2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80"/>
            <p:cNvSpPr>
              <a:spLocks/>
            </p:cNvSpPr>
            <p:nvPr/>
          </p:nvSpPr>
          <p:spPr bwMode="auto">
            <a:xfrm>
              <a:off x="5617" y="3253"/>
              <a:ext cx="521" cy="518"/>
            </a:xfrm>
            <a:custGeom>
              <a:avLst/>
              <a:gdLst/>
              <a:ahLst/>
              <a:cxnLst>
                <a:cxn ang="0">
                  <a:pos x="144" y="2"/>
                </a:cxn>
                <a:cxn ang="0">
                  <a:pos x="180" y="11"/>
                </a:cxn>
                <a:cxn ang="0">
                  <a:pos x="217" y="34"/>
                </a:cxn>
                <a:cxn ang="0">
                  <a:pos x="244" y="82"/>
                </a:cxn>
                <a:cxn ang="0">
                  <a:pos x="319" y="20"/>
                </a:cxn>
                <a:cxn ang="0">
                  <a:pos x="404" y="0"/>
                </a:cxn>
                <a:cxn ang="0">
                  <a:pos x="459" y="9"/>
                </a:cxn>
                <a:cxn ang="0">
                  <a:pos x="504" y="36"/>
                </a:cxn>
                <a:cxn ang="0">
                  <a:pos x="521" y="82"/>
                </a:cxn>
                <a:cxn ang="0">
                  <a:pos x="508" y="130"/>
                </a:cxn>
                <a:cxn ang="0">
                  <a:pos x="475" y="151"/>
                </a:cxn>
                <a:cxn ang="0">
                  <a:pos x="439" y="151"/>
                </a:cxn>
                <a:cxn ang="0">
                  <a:pos x="417" y="128"/>
                </a:cxn>
                <a:cxn ang="0">
                  <a:pos x="415" y="93"/>
                </a:cxn>
                <a:cxn ang="0">
                  <a:pos x="439" y="59"/>
                </a:cxn>
                <a:cxn ang="0">
                  <a:pos x="439" y="36"/>
                </a:cxn>
                <a:cxn ang="0">
                  <a:pos x="404" y="32"/>
                </a:cxn>
                <a:cxn ang="0">
                  <a:pos x="344" y="46"/>
                </a:cxn>
                <a:cxn ang="0">
                  <a:pos x="310" y="64"/>
                </a:cxn>
                <a:cxn ang="0">
                  <a:pos x="277" y="100"/>
                </a:cxn>
                <a:cxn ang="0">
                  <a:pos x="253" y="137"/>
                </a:cxn>
                <a:cxn ang="0">
                  <a:pos x="242" y="160"/>
                </a:cxn>
                <a:cxn ang="0">
                  <a:pos x="235" y="182"/>
                </a:cxn>
                <a:cxn ang="0">
                  <a:pos x="222" y="228"/>
                </a:cxn>
                <a:cxn ang="0">
                  <a:pos x="213" y="267"/>
                </a:cxn>
                <a:cxn ang="0">
                  <a:pos x="211" y="274"/>
                </a:cxn>
                <a:cxn ang="0">
                  <a:pos x="177" y="420"/>
                </a:cxn>
                <a:cxn ang="0">
                  <a:pos x="166" y="461"/>
                </a:cxn>
                <a:cxn ang="0">
                  <a:pos x="160" y="484"/>
                </a:cxn>
                <a:cxn ang="0">
                  <a:pos x="140" y="509"/>
                </a:cxn>
                <a:cxn ang="0">
                  <a:pos x="111" y="518"/>
                </a:cxn>
                <a:cxn ang="0">
                  <a:pos x="86" y="509"/>
                </a:cxn>
                <a:cxn ang="0">
                  <a:pos x="71" y="481"/>
                </a:cxn>
                <a:cxn ang="0">
                  <a:pos x="75" y="463"/>
                </a:cxn>
                <a:cxn ang="0">
                  <a:pos x="84" y="436"/>
                </a:cxn>
                <a:cxn ang="0">
                  <a:pos x="126" y="255"/>
                </a:cxn>
                <a:cxn ang="0">
                  <a:pos x="144" y="185"/>
                </a:cxn>
                <a:cxn ang="0">
                  <a:pos x="157" y="132"/>
                </a:cxn>
                <a:cxn ang="0">
                  <a:pos x="164" y="89"/>
                </a:cxn>
                <a:cxn ang="0">
                  <a:pos x="155" y="48"/>
                </a:cxn>
                <a:cxn ang="0">
                  <a:pos x="126" y="32"/>
                </a:cxn>
                <a:cxn ang="0">
                  <a:pos x="89" y="48"/>
                </a:cxn>
                <a:cxn ang="0">
                  <a:pos x="64" y="93"/>
                </a:cxn>
                <a:cxn ang="0">
                  <a:pos x="44" y="157"/>
                </a:cxn>
                <a:cxn ang="0">
                  <a:pos x="40" y="178"/>
                </a:cxn>
                <a:cxn ang="0">
                  <a:pos x="33" y="187"/>
                </a:cxn>
                <a:cxn ang="0">
                  <a:pos x="26" y="189"/>
                </a:cxn>
                <a:cxn ang="0">
                  <a:pos x="18" y="189"/>
                </a:cxn>
                <a:cxn ang="0">
                  <a:pos x="9" y="189"/>
                </a:cxn>
                <a:cxn ang="0">
                  <a:pos x="2" y="185"/>
                </a:cxn>
                <a:cxn ang="0">
                  <a:pos x="0" y="176"/>
                </a:cxn>
                <a:cxn ang="0">
                  <a:pos x="4" y="153"/>
                </a:cxn>
                <a:cxn ang="0">
                  <a:pos x="20" y="107"/>
                </a:cxn>
                <a:cxn ang="0">
                  <a:pos x="42" y="59"/>
                </a:cxn>
                <a:cxn ang="0">
                  <a:pos x="75" y="18"/>
                </a:cxn>
                <a:cxn ang="0">
                  <a:pos x="129" y="0"/>
                </a:cxn>
              </a:cxnLst>
              <a:rect l="0" t="0" r="r" b="b"/>
              <a:pathLst>
                <a:path w="521" h="518">
                  <a:moveTo>
                    <a:pt x="129" y="0"/>
                  </a:moveTo>
                  <a:lnTo>
                    <a:pt x="144" y="2"/>
                  </a:lnTo>
                  <a:lnTo>
                    <a:pt x="160" y="5"/>
                  </a:lnTo>
                  <a:lnTo>
                    <a:pt x="180" y="11"/>
                  </a:lnTo>
                  <a:lnTo>
                    <a:pt x="200" y="20"/>
                  </a:lnTo>
                  <a:lnTo>
                    <a:pt x="217" y="34"/>
                  </a:lnTo>
                  <a:lnTo>
                    <a:pt x="233" y="55"/>
                  </a:lnTo>
                  <a:lnTo>
                    <a:pt x="244" y="82"/>
                  </a:lnTo>
                  <a:lnTo>
                    <a:pt x="282" y="46"/>
                  </a:lnTo>
                  <a:lnTo>
                    <a:pt x="319" y="20"/>
                  </a:lnTo>
                  <a:lnTo>
                    <a:pt x="362" y="5"/>
                  </a:lnTo>
                  <a:lnTo>
                    <a:pt x="404" y="0"/>
                  </a:lnTo>
                  <a:lnTo>
                    <a:pt x="433" y="2"/>
                  </a:lnTo>
                  <a:lnTo>
                    <a:pt x="459" y="9"/>
                  </a:lnTo>
                  <a:lnTo>
                    <a:pt x="484" y="20"/>
                  </a:lnTo>
                  <a:lnTo>
                    <a:pt x="504" y="36"/>
                  </a:lnTo>
                  <a:lnTo>
                    <a:pt x="517" y="57"/>
                  </a:lnTo>
                  <a:lnTo>
                    <a:pt x="521" y="82"/>
                  </a:lnTo>
                  <a:lnTo>
                    <a:pt x="519" y="109"/>
                  </a:lnTo>
                  <a:lnTo>
                    <a:pt x="508" y="130"/>
                  </a:lnTo>
                  <a:lnTo>
                    <a:pt x="492" y="144"/>
                  </a:lnTo>
                  <a:lnTo>
                    <a:pt x="475" y="151"/>
                  </a:lnTo>
                  <a:lnTo>
                    <a:pt x="457" y="155"/>
                  </a:lnTo>
                  <a:lnTo>
                    <a:pt x="439" y="151"/>
                  </a:lnTo>
                  <a:lnTo>
                    <a:pt x="426" y="141"/>
                  </a:lnTo>
                  <a:lnTo>
                    <a:pt x="417" y="128"/>
                  </a:lnTo>
                  <a:lnTo>
                    <a:pt x="413" y="112"/>
                  </a:lnTo>
                  <a:lnTo>
                    <a:pt x="415" y="93"/>
                  </a:lnTo>
                  <a:lnTo>
                    <a:pt x="424" y="75"/>
                  </a:lnTo>
                  <a:lnTo>
                    <a:pt x="439" y="59"/>
                  </a:lnTo>
                  <a:lnTo>
                    <a:pt x="461" y="48"/>
                  </a:lnTo>
                  <a:lnTo>
                    <a:pt x="439" y="36"/>
                  </a:lnTo>
                  <a:lnTo>
                    <a:pt x="417" y="32"/>
                  </a:lnTo>
                  <a:lnTo>
                    <a:pt x="404" y="32"/>
                  </a:lnTo>
                  <a:lnTo>
                    <a:pt x="368" y="36"/>
                  </a:lnTo>
                  <a:lnTo>
                    <a:pt x="344" y="46"/>
                  </a:lnTo>
                  <a:lnTo>
                    <a:pt x="324" y="55"/>
                  </a:lnTo>
                  <a:lnTo>
                    <a:pt x="310" y="64"/>
                  </a:lnTo>
                  <a:lnTo>
                    <a:pt x="293" y="80"/>
                  </a:lnTo>
                  <a:lnTo>
                    <a:pt x="277" y="100"/>
                  </a:lnTo>
                  <a:lnTo>
                    <a:pt x="264" y="119"/>
                  </a:lnTo>
                  <a:lnTo>
                    <a:pt x="253" y="137"/>
                  </a:lnTo>
                  <a:lnTo>
                    <a:pt x="244" y="151"/>
                  </a:lnTo>
                  <a:lnTo>
                    <a:pt x="242" y="160"/>
                  </a:lnTo>
                  <a:lnTo>
                    <a:pt x="239" y="166"/>
                  </a:lnTo>
                  <a:lnTo>
                    <a:pt x="235" y="182"/>
                  </a:lnTo>
                  <a:lnTo>
                    <a:pt x="228" y="205"/>
                  </a:lnTo>
                  <a:lnTo>
                    <a:pt x="222" y="228"/>
                  </a:lnTo>
                  <a:lnTo>
                    <a:pt x="217" y="249"/>
                  </a:lnTo>
                  <a:lnTo>
                    <a:pt x="213" y="267"/>
                  </a:lnTo>
                  <a:lnTo>
                    <a:pt x="211" y="274"/>
                  </a:lnTo>
                  <a:lnTo>
                    <a:pt x="211" y="274"/>
                  </a:lnTo>
                  <a:lnTo>
                    <a:pt x="182" y="399"/>
                  </a:lnTo>
                  <a:lnTo>
                    <a:pt x="177" y="420"/>
                  </a:lnTo>
                  <a:lnTo>
                    <a:pt x="171" y="440"/>
                  </a:lnTo>
                  <a:lnTo>
                    <a:pt x="166" y="461"/>
                  </a:lnTo>
                  <a:lnTo>
                    <a:pt x="162" y="477"/>
                  </a:lnTo>
                  <a:lnTo>
                    <a:pt x="160" y="484"/>
                  </a:lnTo>
                  <a:lnTo>
                    <a:pt x="151" y="500"/>
                  </a:lnTo>
                  <a:lnTo>
                    <a:pt x="140" y="509"/>
                  </a:lnTo>
                  <a:lnTo>
                    <a:pt x="126" y="516"/>
                  </a:lnTo>
                  <a:lnTo>
                    <a:pt x="111" y="518"/>
                  </a:lnTo>
                  <a:lnTo>
                    <a:pt x="97" y="516"/>
                  </a:lnTo>
                  <a:lnTo>
                    <a:pt x="86" y="509"/>
                  </a:lnTo>
                  <a:lnTo>
                    <a:pt x="75" y="497"/>
                  </a:lnTo>
                  <a:lnTo>
                    <a:pt x="71" y="481"/>
                  </a:lnTo>
                  <a:lnTo>
                    <a:pt x="73" y="474"/>
                  </a:lnTo>
                  <a:lnTo>
                    <a:pt x="75" y="463"/>
                  </a:lnTo>
                  <a:lnTo>
                    <a:pt x="80" y="449"/>
                  </a:lnTo>
                  <a:lnTo>
                    <a:pt x="84" y="436"/>
                  </a:lnTo>
                  <a:lnTo>
                    <a:pt x="120" y="287"/>
                  </a:lnTo>
                  <a:lnTo>
                    <a:pt x="126" y="255"/>
                  </a:lnTo>
                  <a:lnTo>
                    <a:pt x="135" y="219"/>
                  </a:lnTo>
                  <a:lnTo>
                    <a:pt x="144" y="185"/>
                  </a:lnTo>
                  <a:lnTo>
                    <a:pt x="151" y="160"/>
                  </a:lnTo>
                  <a:lnTo>
                    <a:pt x="157" y="132"/>
                  </a:lnTo>
                  <a:lnTo>
                    <a:pt x="162" y="107"/>
                  </a:lnTo>
                  <a:lnTo>
                    <a:pt x="164" y="89"/>
                  </a:lnTo>
                  <a:lnTo>
                    <a:pt x="162" y="66"/>
                  </a:lnTo>
                  <a:lnTo>
                    <a:pt x="155" y="48"/>
                  </a:lnTo>
                  <a:lnTo>
                    <a:pt x="144" y="36"/>
                  </a:lnTo>
                  <a:lnTo>
                    <a:pt x="126" y="32"/>
                  </a:lnTo>
                  <a:lnTo>
                    <a:pt x="106" y="36"/>
                  </a:lnTo>
                  <a:lnTo>
                    <a:pt x="89" y="48"/>
                  </a:lnTo>
                  <a:lnTo>
                    <a:pt x="75" y="68"/>
                  </a:lnTo>
                  <a:lnTo>
                    <a:pt x="64" y="93"/>
                  </a:lnTo>
                  <a:lnTo>
                    <a:pt x="53" y="123"/>
                  </a:lnTo>
                  <a:lnTo>
                    <a:pt x="44" y="157"/>
                  </a:lnTo>
                  <a:lnTo>
                    <a:pt x="42" y="169"/>
                  </a:lnTo>
                  <a:lnTo>
                    <a:pt x="40" y="178"/>
                  </a:lnTo>
                  <a:lnTo>
                    <a:pt x="35" y="182"/>
                  </a:lnTo>
                  <a:lnTo>
                    <a:pt x="33" y="187"/>
                  </a:lnTo>
                  <a:lnTo>
                    <a:pt x="31" y="189"/>
                  </a:lnTo>
                  <a:lnTo>
                    <a:pt x="26" y="189"/>
                  </a:lnTo>
                  <a:lnTo>
                    <a:pt x="20" y="189"/>
                  </a:lnTo>
                  <a:lnTo>
                    <a:pt x="18" y="189"/>
                  </a:lnTo>
                  <a:lnTo>
                    <a:pt x="13" y="189"/>
                  </a:lnTo>
                  <a:lnTo>
                    <a:pt x="9" y="189"/>
                  </a:lnTo>
                  <a:lnTo>
                    <a:pt x="7" y="187"/>
                  </a:lnTo>
                  <a:lnTo>
                    <a:pt x="2" y="185"/>
                  </a:lnTo>
                  <a:lnTo>
                    <a:pt x="0" y="180"/>
                  </a:lnTo>
                  <a:lnTo>
                    <a:pt x="0" y="176"/>
                  </a:lnTo>
                  <a:lnTo>
                    <a:pt x="2" y="166"/>
                  </a:lnTo>
                  <a:lnTo>
                    <a:pt x="4" y="153"/>
                  </a:lnTo>
                  <a:lnTo>
                    <a:pt x="11" y="132"/>
                  </a:lnTo>
                  <a:lnTo>
                    <a:pt x="20" y="107"/>
                  </a:lnTo>
                  <a:lnTo>
                    <a:pt x="29" y="82"/>
                  </a:lnTo>
                  <a:lnTo>
                    <a:pt x="42" y="59"/>
                  </a:lnTo>
                  <a:lnTo>
                    <a:pt x="58" y="36"/>
                  </a:lnTo>
                  <a:lnTo>
                    <a:pt x="75" y="18"/>
                  </a:lnTo>
                  <a:lnTo>
                    <a:pt x="100" y="5"/>
                  </a:lnTo>
                  <a:lnTo>
                    <a:pt x="12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81"/>
            <p:cNvSpPr>
              <a:spLocks/>
            </p:cNvSpPr>
            <p:nvPr/>
          </p:nvSpPr>
          <p:spPr bwMode="auto">
            <a:xfrm>
              <a:off x="6269" y="3385"/>
              <a:ext cx="322" cy="532"/>
            </a:xfrm>
            <a:custGeom>
              <a:avLst/>
              <a:gdLst/>
              <a:ahLst/>
              <a:cxnLst>
                <a:cxn ang="0">
                  <a:pos x="169" y="0"/>
                </a:cxn>
                <a:cxn ang="0">
                  <a:pos x="180" y="0"/>
                </a:cxn>
                <a:cxn ang="0">
                  <a:pos x="189" y="3"/>
                </a:cxn>
                <a:cxn ang="0">
                  <a:pos x="195" y="3"/>
                </a:cxn>
                <a:cxn ang="0">
                  <a:pos x="198" y="7"/>
                </a:cxn>
                <a:cxn ang="0">
                  <a:pos x="198" y="14"/>
                </a:cxn>
                <a:cxn ang="0">
                  <a:pos x="200" y="23"/>
                </a:cxn>
                <a:cxn ang="0">
                  <a:pos x="200" y="23"/>
                </a:cxn>
                <a:cxn ang="0">
                  <a:pos x="200" y="463"/>
                </a:cxn>
                <a:cxn ang="0">
                  <a:pos x="200" y="475"/>
                </a:cxn>
                <a:cxn ang="0">
                  <a:pos x="202" y="484"/>
                </a:cxn>
                <a:cxn ang="0">
                  <a:pos x="209" y="491"/>
                </a:cxn>
                <a:cxn ang="0">
                  <a:pos x="224" y="493"/>
                </a:cxn>
                <a:cxn ang="0">
                  <a:pos x="246" y="495"/>
                </a:cxn>
                <a:cxn ang="0">
                  <a:pos x="282" y="498"/>
                </a:cxn>
                <a:cxn ang="0">
                  <a:pos x="322" y="498"/>
                </a:cxn>
                <a:cxn ang="0">
                  <a:pos x="322" y="532"/>
                </a:cxn>
                <a:cxn ang="0">
                  <a:pos x="271" y="532"/>
                </a:cxn>
                <a:cxn ang="0">
                  <a:pos x="213" y="530"/>
                </a:cxn>
                <a:cxn ang="0">
                  <a:pos x="162" y="530"/>
                </a:cxn>
                <a:cxn ang="0">
                  <a:pos x="124" y="530"/>
                </a:cxn>
                <a:cxn ang="0">
                  <a:pos x="82" y="530"/>
                </a:cxn>
                <a:cxn ang="0">
                  <a:pos x="40" y="532"/>
                </a:cxn>
                <a:cxn ang="0">
                  <a:pos x="5" y="532"/>
                </a:cxn>
                <a:cxn ang="0">
                  <a:pos x="5" y="498"/>
                </a:cxn>
                <a:cxn ang="0">
                  <a:pos x="45" y="498"/>
                </a:cxn>
                <a:cxn ang="0">
                  <a:pos x="80" y="495"/>
                </a:cxn>
                <a:cxn ang="0">
                  <a:pos x="102" y="493"/>
                </a:cxn>
                <a:cxn ang="0">
                  <a:pos x="118" y="491"/>
                </a:cxn>
                <a:cxn ang="0">
                  <a:pos x="124" y="484"/>
                </a:cxn>
                <a:cxn ang="0">
                  <a:pos x="127" y="475"/>
                </a:cxn>
                <a:cxn ang="0">
                  <a:pos x="127" y="463"/>
                </a:cxn>
                <a:cxn ang="0">
                  <a:pos x="127" y="64"/>
                </a:cxn>
                <a:cxn ang="0">
                  <a:pos x="93" y="76"/>
                </a:cxn>
                <a:cxn ang="0">
                  <a:pos x="60" y="82"/>
                </a:cxn>
                <a:cxn ang="0">
                  <a:pos x="31" y="85"/>
                </a:cxn>
                <a:cxn ang="0">
                  <a:pos x="14" y="85"/>
                </a:cxn>
                <a:cxn ang="0">
                  <a:pos x="0" y="85"/>
                </a:cxn>
                <a:cxn ang="0">
                  <a:pos x="0" y="53"/>
                </a:cxn>
                <a:cxn ang="0">
                  <a:pos x="14" y="53"/>
                </a:cxn>
                <a:cxn ang="0">
                  <a:pos x="25" y="50"/>
                </a:cxn>
                <a:cxn ang="0">
                  <a:pos x="47" y="50"/>
                </a:cxn>
                <a:cxn ang="0">
                  <a:pos x="76" y="46"/>
                </a:cxn>
                <a:cxn ang="0">
                  <a:pos x="107" y="37"/>
                </a:cxn>
                <a:cxn ang="0">
                  <a:pos x="140" y="23"/>
                </a:cxn>
                <a:cxn ang="0">
                  <a:pos x="169" y="0"/>
                </a:cxn>
              </a:cxnLst>
              <a:rect l="0" t="0" r="r" b="b"/>
              <a:pathLst>
                <a:path w="322" h="532">
                  <a:moveTo>
                    <a:pt x="169" y="0"/>
                  </a:moveTo>
                  <a:lnTo>
                    <a:pt x="180" y="0"/>
                  </a:lnTo>
                  <a:lnTo>
                    <a:pt x="189" y="3"/>
                  </a:lnTo>
                  <a:lnTo>
                    <a:pt x="195" y="3"/>
                  </a:lnTo>
                  <a:lnTo>
                    <a:pt x="198" y="7"/>
                  </a:lnTo>
                  <a:lnTo>
                    <a:pt x="198" y="14"/>
                  </a:lnTo>
                  <a:lnTo>
                    <a:pt x="200" y="23"/>
                  </a:lnTo>
                  <a:lnTo>
                    <a:pt x="200" y="23"/>
                  </a:lnTo>
                  <a:lnTo>
                    <a:pt x="200" y="463"/>
                  </a:lnTo>
                  <a:lnTo>
                    <a:pt x="200" y="475"/>
                  </a:lnTo>
                  <a:lnTo>
                    <a:pt x="202" y="484"/>
                  </a:lnTo>
                  <a:lnTo>
                    <a:pt x="209" y="491"/>
                  </a:lnTo>
                  <a:lnTo>
                    <a:pt x="224" y="493"/>
                  </a:lnTo>
                  <a:lnTo>
                    <a:pt x="246" y="495"/>
                  </a:lnTo>
                  <a:lnTo>
                    <a:pt x="282" y="498"/>
                  </a:lnTo>
                  <a:lnTo>
                    <a:pt x="322" y="498"/>
                  </a:lnTo>
                  <a:lnTo>
                    <a:pt x="322" y="532"/>
                  </a:lnTo>
                  <a:lnTo>
                    <a:pt x="271" y="532"/>
                  </a:lnTo>
                  <a:lnTo>
                    <a:pt x="213" y="530"/>
                  </a:lnTo>
                  <a:lnTo>
                    <a:pt x="162" y="530"/>
                  </a:lnTo>
                  <a:lnTo>
                    <a:pt x="124" y="530"/>
                  </a:lnTo>
                  <a:lnTo>
                    <a:pt x="82" y="530"/>
                  </a:lnTo>
                  <a:lnTo>
                    <a:pt x="40" y="532"/>
                  </a:lnTo>
                  <a:lnTo>
                    <a:pt x="5" y="532"/>
                  </a:lnTo>
                  <a:lnTo>
                    <a:pt x="5" y="498"/>
                  </a:lnTo>
                  <a:lnTo>
                    <a:pt x="45" y="498"/>
                  </a:lnTo>
                  <a:lnTo>
                    <a:pt x="80" y="495"/>
                  </a:lnTo>
                  <a:lnTo>
                    <a:pt x="102" y="493"/>
                  </a:lnTo>
                  <a:lnTo>
                    <a:pt x="118" y="491"/>
                  </a:lnTo>
                  <a:lnTo>
                    <a:pt x="124" y="484"/>
                  </a:lnTo>
                  <a:lnTo>
                    <a:pt x="127" y="475"/>
                  </a:lnTo>
                  <a:lnTo>
                    <a:pt x="127" y="463"/>
                  </a:lnTo>
                  <a:lnTo>
                    <a:pt x="127" y="64"/>
                  </a:lnTo>
                  <a:lnTo>
                    <a:pt x="93" y="76"/>
                  </a:lnTo>
                  <a:lnTo>
                    <a:pt x="60" y="82"/>
                  </a:lnTo>
                  <a:lnTo>
                    <a:pt x="31" y="85"/>
                  </a:lnTo>
                  <a:lnTo>
                    <a:pt x="14" y="85"/>
                  </a:lnTo>
                  <a:lnTo>
                    <a:pt x="0" y="85"/>
                  </a:lnTo>
                  <a:lnTo>
                    <a:pt x="0" y="53"/>
                  </a:lnTo>
                  <a:lnTo>
                    <a:pt x="14" y="53"/>
                  </a:lnTo>
                  <a:lnTo>
                    <a:pt x="25" y="50"/>
                  </a:lnTo>
                  <a:lnTo>
                    <a:pt x="47" y="50"/>
                  </a:lnTo>
                  <a:lnTo>
                    <a:pt x="76" y="46"/>
                  </a:lnTo>
                  <a:lnTo>
                    <a:pt x="107" y="37"/>
                  </a:lnTo>
                  <a:lnTo>
                    <a:pt x="140" y="23"/>
                  </a:lnTo>
                  <a:lnTo>
                    <a:pt x="16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82"/>
            <p:cNvSpPr>
              <a:spLocks/>
            </p:cNvSpPr>
            <p:nvPr/>
          </p:nvSpPr>
          <p:spPr bwMode="auto">
            <a:xfrm>
              <a:off x="6824" y="3253"/>
              <a:ext cx="648" cy="753"/>
            </a:xfrm>
            <a:custGeom>
              <a:avLst/>
              <a:gdLst/>
              <a:ahLst/>
              <a:cxnLst>
                <a:cxn ang="0">
                  <a:pos x="279" y="7"/>
                </a:cxn>
                <a:cxn ang="0">
                  <a:pos x="348" y="46"/>
                </a:cxn>
                <a:cxn ang="0">
                  <a:pos x="399" y="109"/>
                </a:cxn>
                <a:cxn ang="0">
                  <a:pos x="433" y="187"/>
                </a:cxn>
                <a:cxn ang="0">
                  <a:pos x="450" y="265"/>
                </a:cxn>
                <a:cxn ang="0">
                  <a:pos x="461" y="326"/>
                </a:cxn>
                <a:cxn ang="0">
                  <a:pos x="464" y="347"/>
                </a:cxn>
                <a:cxn ang="0">
                  <a:pos x="501" y="251"/>
                </a:cxn>
                <a:cxn ang="0">
                  <a:pos x="544" y="160"/>
                </a:cxn>
                <a:cxn ang="0">
                  <a:pos x="579" y="82"/>
                </a:cxn>
                <a:cxn ang="0">
                  <a:pos x="606" y="30"/>
                </a:cxn>
                <a:cxn ang="0">
                  <a:pos x="617" y="14"/>
                </a:cxn>
                <a:cxn ang="0">
                  <a:pos x="626" y="11"/>
                </a:cxn>
                <a:cxn ang="0">
                  <a:pos x="632" y="11"/>
                </a:cxn>
                <a:cxn ang="0">
                  <a:pos x="637" y="11"/>
                </a:cxn>
                <a:cxn ang="0">
                  <a:pos x="643" y="16"/>
                </a:cxn>
                <a:cxn ang="0">
                  <a:pos x="648" y="25"/>
                </a:cxn>
                <a:cxn ang="0">
                  <a:pos x="641" y="39"/>
                </a:cxn>
                <a:cxn ang="0">
                  <a:pos x="592" y="139"/>
                </a:cxn>
                <a:cxn ang="0">
                  <a:pos x="561" y="208"/>
                </a:cxn>
                <a:cxn ang="0">
                  <a:pos x="539" y="255"/>
                </a:cxn>
                <a:cxn ang="0">
                  <a:pos x="512" y="324"/>
                </a:cxn>
                <a:cxn ang="0">
                  <a:pos x="484" y="399"/>
                </a:cxn>
                <a:cxn ang="0">
                  <a:pos x="464" y="461"/>
                </a:cxn>
                <a:cxn ang="0">
                  <a:pos x="450" y="543"/>
                </a:cxn>
                <a:cxn ang="0">
                  <a:pos x="426" y="652"/>
                </a:cxn>
                <a:cxn ang="0">
                  <a:pos x="406" y="723"/>
                </a:cxn>
                <a:cxn ang="0">
                  <a:pos x="390" y="748"/>
                </a:cxn>
                <a:cxn ang="0">
                  <a:pos x="379" y="753"/>
                </a:cxn>
                <a:cxn ang="0">
                  <a:pos x="366" y="748"/>
                </a:cxn>
                <a:cxn ang="0">
                  <a:pos x="359" y="737"/>
                </a:cxn>
                <a:cxn ang="0">
                  <a:pos x="359" y="725"/>
                </a:cxn>
                <a:cxn ang="0">
                  <a:pos x="366" y="675"/>
                </a:cxn>
                <a:cxn ang="0">
                  <a:pos x="384" y="600"/>
                </a:cxn>
                <a:cxn ang="0">
                  <a:pos x="406" y="516"/>
                </a:cxn>
                <a:cxn ang="0">
                  <a:pos x="421" y="465"/>
                </a:cxn>
                <a:cxn ang="0">
                  <a:pos x="426" y="429"/>
                </a:cxn>
                <a:cxn ang="0">
                  <a:pos x="426" y="360"/>
                </a:cxn>
                <a:cxn ang="0">
                  <a:pos x="417" y="290"/>
                </a:cxn>
                <a:cxn ang="0">
                  <a:pos x="399" y="217"/>
                </a:cxn>
                <a:cxn ang="0">
                  <a:pos x="364" y="155"/>
                </a:cxn>
                <a:cxn ang="0">
                  <a:pos x="306" y="109"/>
                </a:cxn>
                <a:cxn ang="0">
                  <a:pos x="222" y="93"/>
                </a:cxn>
                <a:cxn ang="0">
                  <a:pos x="146" y="107"/>
                </a:cxn>
                <a:cxn ang="0">
                  <a:pos x="82" y="144"/>
                </a:cxn>
                <a:cxn ang="0">
                  <a:pos x="40" y="201"/>
                </a:cxn>
                <a:cxn ang="0">
                  <a:pos x="35" y="214"/>
                </a:cxn>
                <a:cxn ang="0">
                  <a:pos x="27" y="221"/>
                </a:cxn>
                <a:cxn ang="0">
                  <a:pos x="18" y="221"/>
                </a:cxn>
                <a:cxn ang="0">
                  <a:pos x="11" y="219"/>
                </a:cxn>
                <a:cxn ang="0">
                  <a:pos x="4" y="217"/>
                </a:cxn>
                <a:cxn ang="0">
                  <a:pos x="0" y="208"/>
                </a:cxn>
                <a:cxn ang="0">
                  <a:pos x="7" y="182"/>
                </a:cxn>
                <a:cxn ang="0">
                  <a:pos x="31" y="130"/>
                </a:cxn>
                <a:cxn ang="0">
                  <a:pos x="82" y="68"/>
                </a:cxn>
                <a:cxn ang="0">
                  <a:pos x="146" y="23"/>
                </a:cxn>
                <a:cxn ang="0">
                  <a:pos x="237" y="0"/>
                </a:cxn>
              </a:cxnLst>
              <a:rect l="0" t="0" r="r" b="b"/>
              <a:pathLst>
                <a:path w="648" h="753">
                  <a:moveTo>
                    <a:pt x="237" y="0"/>
                  </a:moveTo>
                  <a:lnTo>
                    <a:pt x="279" y="7"/>
                  </a:lnTo>
                  <a:lnTo>
                    <a:pt x="317" y="23"/>
                  </a:lnTo>
                  <a:lnTo>
                    <a:pt x="348" y="46"/>
                  </a:lnTo>
                  <a:lnTo>
                    <a:pt x="377" y="75"/>
                  </a:lnTo>
                  <a:lnTo>
                    <a:pt x="399" y="109"/>
                  </a:lnTo>
                  <a:lnTo>
                    <a:pt x="417" y="148"/>
                  </a:lnTo>
                  <a:lnTo>
                    <a:pt x="433" y="187"/>
                  </a:lnTo>
                  <a:lnTo>
                    <a:pt x="444" y="228"/>
                  </a:lnTo>
                  <a:lnTo>
                    <a:pt x="450" y="265"/>
                  </a:lnTo>
                  <a:lnTo>
                    <a:pt x="457" y="297"/>
                  </a:lnTo>
                  <a:lnTo>
                    <a:pt x="461" y="326"/>
                  </a:lnTo>
                  <a:lnTo>
                    <a:pt x="464" y="347"/>
                  </a:lnTo>
                  <a:lnTo>
                    <a:pt x="464" y="347"/>
                  </a:lnTo>
                  <a:lnTo>
                    <a:pt x="481" y="299"/>
                  </a:lnTo>
                  <a:lnTo>
                    <a:pt x="501" y="251"/>
                  </a:lnTo>
                  <a:lnTo>
                    <a:pt x="521" y="203"/>
                  </a:lnTo>
                  <a:lnTo>
                    <a:pt x="544" y="160"/>
                  </a:lnTo>
                  <a:lnTo>
                    <a:pt x="561" y="119"/>
                  </a:lnTo>
                  <a:lnTo>
                    <a:pt x="579" y="82"/>
                  </a:lnTo>
                  <a:lnTo>
                    <a:pt x="595" y="52"/>
                  </a:lnTo>
                  <a:lnTo>
                    <a:pt x="606" y="30"/>
                  </a:lnTo>
                  <a:lnTo>
                    <a:pt x="612" y="16"/>
                  </a:lnTo>
                  <a:lnTo>
                    <a:pt x="617" y="14"/>
                  </a:lnTo>
                  <a:lnTo>
                    <a:pt x="621" y="11"/>
                  </a:lnTo>
                  <a:lnTo>
                    <a:pt x="626" y="11"/>
                  </a:lnTo>
                  <a:lnTo>
                    <a:pt x="630" y="11"/>
                  </a:lnTo>
                  <a:lnTo>
                    <a:pt x="632" y="11"/>
                  </a:lnTo>
                  <a:lnTo>
                    <a:pt x="635" y="11"/>
                  </a:lnTo>
                  <a:lnTo>
                    <a:pt x="637" y="11"/>
                  </a:lnTo>
                  <a:lnTo>
                    <a:pt x="641" y="14"/>
                  </a:lnTo>
                  <a:lnTo>
                    <a:pt x="643" y="16"/>
                  </a:lnTo>
                  <a:lnTo>
                    <a:pt x="646" y="18"/>
                  </a:lnTo>
                  <a:lnTo>
                    <a:pt x="648" y="25"/>
                  </a:lnTo>
                  <a:lnTo>
                    <a:pt x="646" y="32"/>
                  </a:lnTo>
                  <a:lnTo>
                    <a:pt x="641" y="39"/>
                  </a:lnTo>
                  <a:lnTo>
                    <a:pt x="615" y="93"/>
                  </a:lnTo>
                  <a:lnTo>
                    <a:pt x="592" y="139"/>
                  </a:lnTo>
                  <a:lnTo>
                    <a:pt x="575" y="178"/>
                  </a:lnTo>
                  <a:lnTo>
                    <a:pt x="561" y="208"/>
                  </a:lnTo>
                  <a:lnTo>
                    <a:pt x="550" y="230"/>
                  </a:lnTo>
                  <a:lnTo>
                    <a:pt x="539" y="255"/>
                  </a:lnTo>
                  <a:lnTo>
                    <a:pt x="528" y="287"/>
                  </a:lnTo>
                  <a:lnTo>
                    <a:pt x="512" y="324"/>
                  </a:lnTo>
                  <a:lnTo>
                    <a:pt x="497" y="360"/>
                  </a:lnTo>
                  <a:lnTo>
                    <a:pt x="484" y="399"/>
                  </a:lnTo>
                  <a:lnTo>
                    <a:pt x="473" y="433"/>
                  </a:lnTo>
                  <a:lnTo>
                    <a:pt x="464" y="461"/>
                  </a:lnTo>
                  <a:lnTo>
                    <a:pt x="461" y="481"/>
                  </a:lnTo>
                  <a:lnTo>
                    <a:pt x="450" y="543"/>
                  </a:lnTo>
                  <a:lnTo>
                    <a:pt x="439" y="602"/>
                  </a:lnTo>
                  <a:lnTo>
                    <a:pt x="426" y="652"/>
                  </a:lnTo>
                  <a:lnTo>
                    <a:pt x="415" y="693"/>
                  </a:lnTo>
                  <a:lnTo>
                    <a:pt x="406" y="723"/>
                  </a:lnTo>
                  <a:lnTo>
                    <a:pt x="397" y="739"/>
                  </a:lnTo>
                  <a:lnTo>
                    <a:pt x="390" y="748"/>
                  </a:lnTo>
                  <a:lnTo>
                    <a:pt x="384" y="753"/>
                  </a:lnTo>
                  <a:lnTo>
                    <a:pt x="379" y="753"/>
                  </a:lnTo>
                  <a:lnTo>
                    <a:pt x="373" y="751"/>
                  </a:lnTo>
                  <a:lnTo>
                    <a:pt x="366" y="748"/>
                  </a:lnTo>
                  <a:lnTo>
                    <a:pt x="364" y="744"/>
                  </a:lnTo>
                  <a:lnTo>
                    <a:pt x="359" y="737"/>
                  </a:lnTo>
                  <a:lnTo>
                    <a:pt x="359" y="730"/>
                  </a:lnTo>
                  <a:lnTo>
                    <a:pt x="359" y="725"/>
                  </a:lnTo>
                  <a:lnTo>
                    <a:pt x="362" y="705"/>
                  </a:lnTo>
                  <a:lnTo>
                    <a:pt x="366" y="675"/>
                  </a:lnTo>
                  <a:lnTo>
                    <a:pt x="375" y="641"/>
                  </a:lnTo>
                  <a:lnTo>
                    <a:pt x="384" y="600"/>
                  </a:lnTo>
                  <a:lnTo>
                    <a:pt x="395" y="559"/>
                  </a:lnTo>
                  <a:lnTo>
                    <a:pt x="406" y="516"/>
                  </a:lnTo>
                  <a:lnTo>
                    <a:pt x="419" y="477"/>
                  </a:lnTo>
                  <a:lnTo>
                    <a:pt x="421" y="465"/>
                  </a:lnTo>
                  <a:lnTo>
                    <a:pt x="424" y="452"/>
                  </a:lnTo>
                  <a:lnTo>
                    <a:pt x="426" y="429"/>
                  </a:lnTo>
                  <a:lnTo>
                    <a:pt x="426" y="395"/>
                  </a:lnTo>
                  <a:lnTo>
                    <a:pt x="426" y="360"/>
                  </a:lnTo>
                  <a:lnTo>
                    <a:pt x="424" y="326"/>
                  </a:lnTo>
                  <a:lnTo>
                    <a:pt x="417" y="290"/>
                  </a:lnTo>
                  <a:lnTo>
                    <a:pt x="410" y="253"/>
                  </a:lnTo>
                  <a:lnTo>
                    <a:pt x="399" y="217"/>
                  </a:lnTo>
                  <a:lnTo>
                    <a:pt x="384" y="182"/>
                  </a:lnTo>
                  <a:lnTo>
                    <a:pt x="364" y="155"/>
                  </a:lnTo>
                  <a:lnTo>
                    <a:pt x="337" y="130"/>
                  </a:lnTo>
                  <a:lnTo>
                    <a:pt x="306" y="109"/>
                  </a:lnTo>
                  <a:lnTo>
                    <a:pt x="268" y="98"/>
                  </a:lnTo>
                  <a:lnTo>
                    <a:pt x="222" y="93"/>
                  </a:lnTo>
                  <a:lnTo>
                    <a:pt x="184" y="96"/>
                  </a:lnTo>
                  <a:lnTo>
                    <a:pt x="146" y="107"/>
                  </a:lnTo>
                  <a:lnTo>
                    <a:pt x="113" y="121"/>
                  </a:lnTo>
                  <a:lnTo>
                    <a:pt x="82" y="144"/>
                  </a:lnTo>
                  <a:lnTo>
                    <a:pt x="58" y="169"/>
                  </a:lnTo>
                  <a:lnTo>
                    <a:pt x="40" y="201"/>
                  </a:lnTo>
                  <a:lnTo>
                    <a:pt x="38" y="210"/>
                  </a:lnTo>
                  <a:lnTo>
                    <a:pt x="35" y="214"/>
                  </a:lnTo>
                  <a:lnTo>
                    <a:pt x="31" y="219"/>
                  </a:lnTo>
                  <a:lnTo>
                    <a:pt x="27" y="221"/>
                  </a:lnTo>
                  <a:lnTo>
                    <a:pt x="20" y="221"/>
                  </a:lnTo>
                  <a:lnTo>
                    <a:pt x="18" y="221"/>
                  </a:lnTo>
                  <a:lnTo>
                    <a:pt x="13" y="221"/>
                  </a:lnTo>
                  <a:lnTo>
                    <a:pt x="11" y="219"/>
                  </a:lnTo>
                  <a:lnTo>
                    <a:pt x="7" y="219"/>
                  </a:lnTo>
                  <a:lnTo>
                    <a:pt x="4" y="217"/>
                  </a:lnTo>
                  <a:lnTo>
                    <a:pt x="2" y="212"/>
                  </a:lnTo>
                  <a:lnTo>
                    <a:pt x="0" y="208"/>
                  </a:lnTo>
                  <a:lnTo>
                    <a:pt x="2" y="201"/>
                  </a:lnTo>
                  <a:lnTo>
                    <a:pt x="7" y="182"/>
                  </a:lnTo>
                  <a:lnTo>
                    <a:pt x="15" y="160"/>
                  </a:lnTo>
                  <a:lnTo>
                    <a:pt x="31" y="130"/>
                  </a:lnTo>
                  <a:lnTo>
                    <a:pt x="53" y="98"/>
                  </a:lnTo>
                  <a:lnTo>
                    <a:pt x="82" y="68"/>
                  </a:lnTo>
                  <a:lnTo>
                    <a:pt x="111" y="43"/>
                  </a:lnTo>
                  <a:lnTo>
                    <a:pt x="146" y="23"/>
                  </a:lnTo>
                  <a:lnTo>
                    <a:pt x="191" y="7"/>
                  </a:lnTo>
                  <a:lnTo>
                    <a:pt x="23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83"/>
            <p:cNvSpPr>
              <a:spLocks/>
            </p:cNvSpPr>
            <p:nvPr/>
          </p:nvSpPr>
          <p:spPr bwMode="auto">
            <a:xfrm>
              <a:off x="7567" y="3385"/>
              <a:ext cx="322" cy="532"/>
            </a:xfrm>
            <a:custGeom>
              <a:avLst/>
              <a:gdLst/>
              <a:ahLst/>
              <a:cxnLst>
                <a:cxn ang="0">
                  <a:pos x="171" y="0"/>
                </a:cxn>
                <a:cxn ang="0">
                  <a:pos x="182" y="0"/>
                </a:cxn>
                <a:cxn ang="0">
                  <a:pos x="191" y="3"/>
                </a:cxn>
                <a:cxn ang="0">
                  <a:pos x="195" y="3"/>
                </a:cxn>
                <a:cxn ang="0">
                  <a:pos x="198" y="7"/>
                </a:cxn>
                <a:cxn ang="0">
                  <a:pos x="200" y="14"/>
                </a:cxn>
                <a:cxn ang="0">
                  <a:pos x="200" y="23"/>
                </a:cxn>
                <a:cxn ang="0">
                  <a:pos x="200" y="23"/>
                </a:cxn>
                <a:cxn ang="0">
                  <a:pos x="200" y="463"/>
                </a:cxn>
                <a:cxn ang="0">
                  <a:pos x="200" y="475"/>
                </a:cxn>
                <a:cxn ang="0">
                  <a:pos x="202" y="484"/>
                </a:cxn>
                <a:cxn ang="0">
                  <a:pos x="211" y="491"/>
                </a:cxn>
                <a:cxn ang="0">
                  <a:pos x="224" y="493"/>
                </a:cxn>
                <a:cxn ang="0">
                  <a:pos x="247" y="495"/>
                </a:cxn>
                <a:cxn ang="0">
                  <a:pos x="282" y="498"/>
                </a:cxn>
                <a:cxn ang="0">
                  <a:pos x="322" y="498"/>
                </a:cxn>
                <a:cxn ang="0">
                  <a:pos x="322" y="532"/>
                </a:cxn>
                <a:cxn ang="0">
                  <a:pos x="271" y="532"/>
                </a:cxn>
                <a:cxn ang="0">
                  <a:pos x="215" y="530"/>
                </a:cxn>
                <a:cxn ang="0">
                  <a:pos x="162" y="530"/>
                </a:cxn>
                <a:cxn ang="0">
                  <a:pos x="124" y="530"/>
                </a:cxn>
                <a:cxn ang="0">
                  <a:pos x="82" y="530"/>
                </a:cxn>
                <a:cxn ang="0">
                  <a:pos x="42" y="532"/>
                </a:cxn>
                <a:cxn ang="0">
                  <a:pos x="7" y="532"/>
                </a:cxn>
                <a:cxn ang="0">
                  <a:pos x="7" y="498"/>
                </a:cxn>
                <a:cxn ang="0">
                  <a:pos x="47" y="498"/>
                </a:cxn>
                <a:cxn ang="0">
                  <a:pos x="80" y="495"/>
                </a:cxn>
                <a:cxn ang="0">
                  <a:pos x="105" y="493"/>
                </a:cxn>
                <a:cxn ang="0">
                  <a:pos x="118" y="491"/>
                </a:cxn>
                <a:cxn ang="0">
                  <a:pos x="124" y="484"/>
                </a:cxn>
                <a:cxn ang="0">
                  <a:pos x="127" y="475"/>
                </a:cxn>
                <a:cxn ang="0">
                  <a:pos x="129" y="463"/>
                </a:cxn>
                <a:cxn ang="0">
                  <a:pos x="129" y="64"/>
                </a:cxn>
                <a:cxn ang="0">
                  <a:pos x="93" y="76"/>
                </a:cxn>
                <a:cxn ang="0">
                  <a:pos x="60" y="82"/>
                </a:cxn>
                <a:cxn ang="0">
                  <a:pos x="34" y="85"/>
                </a:cxn>
                <a:cxn ang="0">
                  <a:pos x="14" y="85"/>
                </a:cxn>
                <a:cxn ang="0">
                  <a:pos x="0" y="85"/>
                </a:cxn>
                <a:cxn ang="0">
                  <a:pos x="0" y="53"/>
                </a:cxn>
                <a:cxn ang="0">
                  <a:pos x="14" y="53"/>
                </a:cxn>
                <a:cxn ang="0">
                  <a:pos x="27" y="50"/>
                </a:cxn>
                <a:cxn ang="0">
                  <a:pos x="49" y="50"/>
                </a:cxn>
                <a:cxn ang="0">
                  <a:pos x="78" y="46"/>
                </a:cxn>
                <a:cxn ang="0">
                  <a:pos x="109" y="37"/>
                </a:cxn>
                <a:cxn ang="0">
                  <a:pos x="140" y="23"/>
                </a:cxn>
                <a:cxn ang="0">
                  <a:pos x="171" y="0"/>
                </a:cxn>
              </a:cxnLst>
              <a:rect l="0" t="0" r="r" b="b"/>
              <a:pathLst>
                <a:path w="322" h="532">
                  <a:moveTo>
                    <a:pt x="171" y="0"/>
                  </a:moveTo>
                  <a:lnTo>
                    <a:pt x="182" y="0"/>
                  </a:lnTo>
                  <a:lnTo>
                    <a:pt x="191" y="3"/>
                  </a:lnTo>
                  <a:lnTo>
                    <a:pt x="195" y="3"/>
                  </a:lnTo>
                  <a:lnTo>
                    <a:pt x="198" y="7"/>
                  </a:lnTo>
                  <a:lnTo>
                    <a:pt x="200" y="14"/>
                  </a:lnTo>
                  <a:lnTo>
                    <a:pt x="200" y="23"/>
                  </a:lnTo>
                  <a:lnTo>
                    <a:pt x="200" y="23"/>
                  </a:lnTo>
                  <a:lnTo>
                    <a:pt x="200" y="463"/>
                  </a:lnTo>
                  <a:lnTo>
                    <a:pt x="200" y="475"/>
                  </a:lnTo>
                  <a:lnTo>
                    <a:pt x="202" y="484"/>
                  </a:lnTo>
                  <a:lnTo>
                    <a:pt x="211" y="491"/>
                  </a:lnTo>
                  <a:lnTo>
                    <a:pt x="224" y="493"/>
                  </a:lnTo>
                  <a:lnTo>
                    <a:pt x="247" y="495"/>
                  </a:lnTo>
                  <a:lnTo>
                    <a:pt x="282" y="498"/>
                  </a:lnTo>
                  <a:lnTo>
                    <a:pt x="322" y="498"/>
                  </a:lnTo>
                  <a:lnTo>
                    <a:pt x="322" y="532"/>
                  </a:lnTo>
                  <a:lnTo>
                    <a:pt x="271" y="532"/>
                  </a:lnTo>
                  <a:lnTo>
                    <a:pt x="215" y="530"/>
                  </a:lnTo>
                  <a:lnTo>
                    <a:pt x="162" y="530"/>
                  </a:lnTo>
                  <a:lnTo>
                    <a:pt x="124" y="530"/>
                  </a:lnTo>
                  <a:lnTo>
                    <a:pt x="82" y="530"/>
                  </a:lnTo>
                  <a:lnTo>
                    <a:pt x="42" y="532"/>
                  </a:lnTo>
                  <a:lnTo>
                    <a:pt x="7" y="532"/>
                  </a:lnTo>
                  <a:lnTo>
                    <a:pt x="7" y="498"/>
                  </a:lnTo>
                  <a:lnTo>
                    <a:pt x="47" y="498"/>
                  </a:lnTo>
                  <a:lnTo>
                    <a:pt x="80" y="495"/>
                  </a:lnTo>
                  <a:lnTo>
                    <a:pt x="105" y="493"/>
                  </a:lnTo>
                  <a:lnTo>
                    <a:pt x="118" y="491"/>
                  </a:lnTo>
                  <a:lnTo>
                    <a:pt x="124" y="484"/>
                  </a:lnTo>
                  <a:lnTo>
                    <a:pt x="127" y="475"/>
                  </a:lnTo>
                  <a:lnTo>
                    <a:pt x="129" y="463"/>
                  </a:lnTo>
                  <a:lnTo>
                    <a:pt x="129" y="64"/>
                  </a:lnTo>
                  <a:lnTo>
                    <a:pt x="93" y="76"/>
                  </a:lnTo>
                  <a:lnTo>
                    <a:pt x="60" y="82"/>
                  </a:lnTo>
                  <a:lnTo>
                    <a:pt x="34" y="85"/>
                  </a:lnTo>
                  <a:lnTo>
                    <a:pt x="14" y="85"/>
                  </a:lnTo>
                  <a:lnTo>
                    <a:pt x="0" y="85"/>
                  </a:lnTo>
                  <a:lnTo>
                    <a:pt x="0" y="53"/>
                  </a:lnTo>
                  <a:lnTo>
                    <a:pt x="14" y="53"/>
                  </a:lnTo>
                  <a:lnTo>
                    <a:pt x="27" y="50"/>
                  </a:lnTo>
                  <a:lnTo>
                    <a:pt x="49" y="50"/>
                  </a:lnTo>
                  <a:lnTo>
                    <a:pt x="78" y="46"/>
                  </a:lnTo>
                  <a:lnTo>
                    <a:pt x="109" y="37"/>
                  </a:lnTo>
                  <a:lnTo>
                    <a:pt x="140" y="23"/>
                  </a:lnTo>
                  <a:lnTo>
                    <a:pt x="17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84"/>
            <p:cNvSpPr>
              <a:spLocks/>
            </p:cNvSpPr>
            <p:nvPr/>
          </p:nvSpPr>
          <p:spPr bwMode="auto">
            <a:xfrm>
              <a:off x="8146" y="3048"/>
              <a:ext cx="824" cy="848"/>
            </a:xfrm>
            <a:custGeom>
              <a:avLst/>
              <a:gdLst/>
              <a:ahLst/>
              <a:cxnLst>
                <a:cxn ang="0">
                  <a:pos x="413" y="0"/>
                </a:cxn>
                <a:cxn ang="0">
                  <a:pos x="426" y="2"/>
                </a:cxn>
                <a:cxn ang="0">
                  <a:pos x="435" y="9"/>
                </a:cxn>
                <a:cxn ang="0">
                  <a:pos x="440" y="20"/>
                </a:cxn>
                <a:cxn ang="0">
                  <a:pos x="442" y="32"/>
                </a:cxn>
                <a:cxn ang="0">
                  <a:pos x="442" y="43"/>
                </a:cxn>
                <a:cxn ang="0">
                  <a:pos x="442" y="394"/>
                </a:cxn>
                <a:cxn ang="0">
                  <a:pos x="784" y="394"/>
                </a:cxn>
                <a:cxn ang="0">
                  <a:pos x="795" y="397"/>
                </a:cxn>
                <a:cxn ang="0">
                  <a:pos x="806" y="397"/>
                </a:cxn>
                <a:cxn ang="0">
                  <a:pos x="815" y="401"/>
                </a:cxn>
                <a:cxn ang="0">
                  <a:pos x="821" y="410"/>
                </a:cxn>
                <a:cxn ang="0">
                  <a:pos x="824" y="426"/>
                </a:cxn>
                <a:cxn ang="0">
                  <a:pos x="821" y="438"/>
                </a:cxn>
                <a:cxn ang="0">
                  <a:pos x="815" y="447"/>
                </a:cxn>
                <a:cxn ang="0">
                  <a:pos x="804" y="449"/>
                </a:cxn>
                <a:cxn ang="0">
                  <a:pos x="792" y="451"/>
                </a:cxn>
                <a:cxn ang="0">
                  <a:pos x="784" y="451"/>
                </a:cxn>
                <a:cxn ang="0">
                  <a:pos x="442" y="451"/>
                </a:cxn>
                <a:cxn ang="0">
                  <a:pos x="442" y="805"/>
                </a:cxn>
                <a:cxn ang="0">
                  <a:pos x="442" y="816"/>
                </a:cxn>
                <a:cxn ang="0">
                  <a:pos x="440" y="828"/>
                </a:cxn>
                <a:cxn ang="0">
                  <a:pos x="435" y="837"/>
                </a:cxn>
                <a:cxn ang="0">
                  <a:pos x="426" y="846"/>
                </a:cxn>
                <a:cxn ang="0">
                  <a:pos x="411" y="848"/>
                </a:cxn>
                <a:cxn ang="0">
                  <a:pos x="400" y="844"/>
                </a:cxn>
                <a:cxn ang="0">
                  <a:pos x="391" y="837"/>
                </a:cxn>
                <a:cxn ang="0">
                  <a:pos x="389" y="825"/>
                </a:cxn>
                <a:cxn ang="0">
                  <a:pos x="386" y="814"/>
                </a:cxn>
                <a:cxn ang="0">
                  <a:pos x="386" y="805"/>
                </a:cxn>
                <a:cxn ang="0">
                  <a:pos x="386" y="451"/>
                </a:cxn>
                <a:cxn ang="0">
                  <a:pos x="40" y="451"/>
                </a:cxn>
                <a:cxn ang="0">
                  <a:pos x="31" y="451"/>
                </a:cxn>
                <a:cxn ang="0">
                  <a:pos x="20" y="449"/>
                </a:cxn>
                <a:cxn ang="0">
                  <a:pos x="11" y="445"/>
                </a:cxn>
                <a:cxn ang="0">
                  <a:pos x="3" y="438"/>
                </a:cxn>
                <a:cxn ang="0">
                  <a:pos x="0" y="424"/>
                </a:cxn>
                <a:cxn ang="0">
                  <a:pos x="3" y="410"/>
                </a:cxn>
                <a:cxn ang="0">
                  <a:pos x="11" y="401"/>
                </a:cxn>
                <a:cxn ang="0">
                  <a:pos x="20" y="397"/>
                </a:cxn>
                <a:cxn ang="0">
                  <a:pos x="31" y="394"/>
                </a:cxn>
                <a:cxn ang="0">
                  <a:pos x="40" y="394"/>
                </a:cxn>
                <a:cxn ang="0">
                  <a:pos x="386" y="394"/>
                </a:cxn>
                <a:cxn ang="0">
                  <a:pos x="386" y="43"/>
                </a:cxn>
                <a:cxn ang="0">
                  <a:pos x="386" y="32"/>
                </a:cxn>
                <a:cxn ang="0">
                  <a:pos x="389" y="20"/>
                </a:cxn>
                <a:cxn ang="0">
                  <a:pos x="393" y="9"/>
                </a:cxn>
                <a:cxn ang="0">
                  <a:pos x="400" y="2"/>
                </a:cxn>
                <a:cxn ang="0">
                  <a:pos x="413" y="0"/>
                </a:cxn>
              </a:cxnLst>
              <a:rect l="0" t="0" r="r" b="b"/>
              <a:pathLst>
                <a:path w="824" h="848">
                  <a:moveTo>
                    <a:pt x="413" y="0"/>
                  </a:moveTo>
                  <a:lnTo>
                    <a:pt x="426" y="2"/>
                  </a:lnTo>
                  <a:lnTo>
                    <a:pt x="435" y="9"/>
                  </a:lnTo>
                  <a:lnTo>
                    <a:pt x="440" y="20"/>
                  </a:lnTo>
                  <a:lnTo>
                    <a:pt x="442" y="32"/>
                  </a:lnTo>
                  <a:lnTo>
                    <a:pt x="442" y="43"/>
                  </a:lnTo>
                  <a:lnTo>
                    <a:pt x="442" y="394"/>
                  </a:lnTo>
                  <a:lnTo>
                    <a:pt x="784" y="394"/>
                  </a:lnTo>
                  <a:lnTo>
                    <a:pt x="795" y="397"/>
                  </a:lnTo>
                  <a:lnTo>
                    <a:pt x="806" y="397"/>
                  </a:lnTo>
                  <a:lnTo>
                    <a:pt x="815" y="401"/>
                  </a:lnTo>
                  <a:lnTo>
                    <a:pt x="821" y="410"/>
                  </a:lnTo>
                  <a:lnTo>
                    <a:pt x="824" y="426"/>
                  </a:lnTo>
                  <a:lnTo>
                    <a:pt x="821" y="438"/>
                  </a:lnTo>
                  <a:lnTo>
                    <a:pt x="815" y="447"/>
                  </a:lnTo>
                  <a:lnTo>
                    <a:pt x="804" y="449"/>
                  </a:lnTo>
                  <a:lnTo>
                    <a:pt x="792" y="451"/>
                  </a:lnTo>
                  <a:lnTo>
                    <a:pt x="784" y="451"/>
                  </a:lnTo>
                  <a:lnTo>
                    <a:pt x="442" y="451"/>
                  </a:lnTo>
                  <a:lnTo>
                    <a:pt x="442" y="805"/>
                  </a:lnTo>
                  <a:lnTo>
                    <a:pt x="442" y="816"/>
                  </a:lnTo>
                  <a:lnTo>
                    <a:pt x="440" y="828"/>
                  </a:lnTo>
                  <a:lnTo>
                    <a:pt x="435" y="837"/>
                  </a:lnTo>
                  <a:lnTo>
                    <a:pt x="426" y="846"/>
                  </a:lnTo>
                  <a:lnTo>
                    <a:pt x="411" y="848"/>
                  </a:lnTo>
                  <a:lnTo>
                    <a:pt x="400" y="844"/>
                  </a:lnTo>
                  <a:lnTo>
                    <a:pt x="391" y="837"/>
                  </a:lnTo>
                  <a:lnTo>
                    <a:pt x="389" y="825"/>
                  </a:lnTo>
                  <a:lnTo>
                    <a:pt x="386" y="814"/>
                  </a:lnTo>
                  <a:lnTo>
                    <a:pt x="386" y="805"/>
                  </a:lnTo>
                  <a:lnTo>
                    <a:pt x="386" y="451"/>
                  </a:lnTo>
                  <a:lnTo>
                    <a:pt x="40" y="451"/>
                  </a:lnTo>
                  <a:lnTo>
                    <a:pt x="31" y="451"/>
                  </a:lnTo>
                  <a:lnTo>
                    <a:pt x="20" y="449"/>
                  </a:lnTo>
                  <a:lnTo>
                    <a:pt x="11" y="445"/>
                  </a:lnTo>
                  <a:lnTo>
                    <a:pt x="3" y="438"/>
                  </a:lnTo>
                  <a:lnTo>
                    <a:pt x="0" y="424"/>
                  </a:lnTo>
                  <a:lnTo>
                    <a:pt x="3" y="410"/>
                  </a:lnTo>
                  <a:lnTo>
                    <a:pt x="11" y="401"/>
                  </a:lnTo>
                  <a:lnTo>
                    <a:pt x="20" y="397"/>
                  </a:lnTo>
                  <a:lnTo>
                    <a:pt x="31" y="394"/>
                  </a:lnTo>
                  <a:lnTo>
                    <a:pt x="40" y="394"/>
                  </a:lnTo>
                  <a:lnTo>
                    <a:pt x="386" y="394"/>
                  </a:lnTo>
                  <a:lnTo>
                    <a:pt x="386" y="43"/>
                  </a:lnTo>
                  <a:lnTo>
                    <a:pt x="386" y="32"/>
                  </a:lnTo>
                  <a:lnTo>
                    <a:pt x="389" y="20"/>
                  </a:lnTo>
                  <a:lnTo>
                    <a:pt x="393" y="9"/>
                  </a:lnTo>
                  <a:lnTo>
                    <a:pt x="400" y="2"/>
                  </a:lnTo>
                  <a:lnTo>
                    <a:pt x="41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85"/>
            <p:cNvSpPr>
              <a:spLocks/>
            </p:cNvSpPr>
            <p:nvPr/>
          </p:nvSpPr>
          <p:spPr bwMode="auto">
            <a:xfrm>
              <a:off x="9094" y="3253"/>
              <a:ext cx="521" cy="518"/>
            </a:xfrm>
            <a:custGeom>
              <a:avLst/>
              <a:gdLst/>
              <a:ahLst/>
              <a:cxnLst>
                <a:cxn ang="0">
                  <a:pos x="142" y="2"/>
                </a:cxn>
                <a:cxn ang="0">
                  <a:pos x="180" y="11"/>
                </a:cxn>
                <a:cxn ang="0">
                  <a:pos x="217" y="34"/>
                </a:cxn>
                <a:cxn ang="0">
                  <a:pos x="244" y="82"/>
                </a:cxn>
                <a:cxn ang="0">
                  <a:pos x="319" y="20"/>
                </a:cxn>
                <a:cxn ang="0">
                  <a:pos x="401" y="0"/>
                </a:cxn>
                <a:cxn ang="0">
                  <a:pos x="459" y="9"/>
                </a:cxn>
                <a:cxn ang="0">
                  <a:pos x="503" y="36"/>
                </a:cxn>
                <a:cxn ang="0">
                  <a:pos x="521" y="82"/>
                </a:cxn>
                <a:cxn ang="0">
                  <a:pos x="506" y="130"/>
                </a:cxn>
                <a:cxn ang="0">
                  <a:pos x="475" y="151"/>
                </a:cxn>
                <a:cxn ang="0">
                  <a:pos x="439" y="151"/>
                </a:cxn>
                <a:cxn ang="0">
                  <a:pos x="415" y="128"/>
                </a:cxn>
                <a:cxn ang="0">
                  <a:pos x="415" y="93"/>
                </a:cxn>
                <a:cxn ang="0">
                  <a:pos x="439" y="59"/>
                </a:cxn>
                <a:cxn ang="0">
                  <a:pos x="439" y="36"/>
                </a:cxn>
                <a:cxn ang="0">
                  <a:pos x="401" y="32"/>
                </a:cxn>
                <a:cxn ang="0">
                  <a:pos x="341" y="46"/>
                </a:cxn>
                <a:cxn ang="0">
                  <a:pos x="310" y="64"/>
                </a:cxn>
                <a:cxn ang="0">
                  <a:pos x="277" y="100"/>
                </a:cxn>
                <a:cxn ang="0">
                  <a:pos x="253" y="137"/>
                </a:cxn>
                <a:cxn ang="0">
                  <a:pos x="242" y="160"/>
                </a:cxn>
                <a:cxn ang="0">
                  <a:pos x="233" y="182"/>
                </a:cxn>
                <a:cxn ang="0">
                  <a:pos x="222" y="228"/>
                </a:cxn>
                <a:cxn ang="0">
                  <a:pos x="213" y="267"/>
                </a:cxn>
                <a:cxn ang="0">
                  <a:pos x="211" y="274"/>
                </a:cxn>
                <a:cxn ang="0">
                  <a:pos x="175" y="420"/>
                </a:cxn>
                <a:cxn ang="0">
                  <a:pos x="166" y="461"/>
                </a:cxn>
                <a:cxn ang="0">
                  <a:pos x="160" y="484"/>
                </a:cxn>
                <a:cxn ang="0">
                  <a:pos x="140" y="509"/>
                </a:cxn>
                <a:cxn ang="0">
                  <a:pos x="111" y="518"/>
                </a:cxn>
                <a:cxn ang="0">
                  <a:pos x="84" y="509"/>
                </a:cxn>
                <a:cxn ang="0">
                  <a:pos x="71" y="481"/>
                </a:cxn>
                <a:cxn ang="0">
                  <a:pos x="75" y="463"/>
                </a:cxn>
                <a:cxn ang="0">
                  <a:pos x="84" y="436"/>
                </a:cxn>
                <a:cxn ang="0">
                  <a:pos x="126" y="255"/>
                </a:cxn>
                <a:cxn ang="0">
                  <a:pos x="144" y="185"/>
                </a:cxn>
                <a:cxn ang="0">
                  <a:pos x="157" y="132"/>
                </a:cxn>
                <a:cxn ang="0">
                  <a:pos x="164" y="89"/>
                </a:cxn>
                <a:cxn ang="0">
                  <a:pos x="155" y="48"/>
                </a:cxn>
                <a:cxn ang="0">
                  <a:pos x="126" y="32"/>
                </a:cxn>
                <a:cxn ang="0">
                  <a:pos x="89" y="48"/>
                </a:cxn>
                <a:cxn ang="0">
                  <a:pos x="64" y="93"/>
                </a:cxn>
                <a:cxn ang="0">
                  <a:pos x="44" y="157"/>
                </a:cxn>
                <a:cxn ang="0">
                  <a:pos x="38" y="178"/>
                </a:cxn>
                <a:cxn ang="0">
                  <a:pos x="33" y="187"/>
                </a:cxn>
                <a:cxn ang="0">
                  <a:pos x="24" y="189"/>
                </a:cxn>
                <a:cxn ang="0">
                  <a:pos x="18" y="189"/>
                </a:cxn>
                <a:cxn ang="0">
                  <a:pos x="9" y="189"/>
                </a:cxn>
                <a:cxn ang="0">
                  <a:pos x="2" y="185"/>
                </a:cxn>
                <a:cxn ang="0">
                  <a:pos x="0" y="176"/>
                </a:cxn>
                <a:cxn ang="0">
                  <a:pos x="4" y="153"/>
                </a:cxn>
                <a:cxn ang="0">
                  <a:pos x="18" y="107"/>
                </a:cxn>
                <a:cxn ang="0">
                  <a:pos x="42" y="59"/>
                </a:cxn>
                <a:cxn ang="0">
                  <a:pos x="75" y="18"/>
                </a:cxn>
                <a:cxn ang="0">
                  <a:pos x="128" y="0"/>
                </a:cxn>
              </a:cxnLst>
              <a:rect l="0" t="0" r="r" b="b"/>
              <a:pathLst>
                <a:path w="521" h="518">
                  <a:moveTo>
                    <a:pt x="128" y="0"/>
                  </a:moveTo>
                  <a:lnTo>
                    <a:pt x="142" y="2"/>
                  </a:lnTo>
                  <a:lnTo>
                    <a:pt x="160" y="5"/>
                  </a:lnTo>
                  <a:lnTo>
                    <a:pt x="180" y="11"/>
                  </a:lnTo>
                  <a:lnTo>
                    <a:pt x="197" y="20"/>
                  </a:lnTo>
                  <a:lnTo>
                    <a:pt x="217" y="34"/>
                  </a:lnTo>
                  <a:lnTo>
                    <a:pt x="233" y="55"/>
                  </a:lnTo>
                  <a:lnTo>
                    <a:pt x="244" y="82"/>
                  </a:lnTo>
                  <a:lnTo>
                    <a:pt x="282" y="46"/>
                  </a:lnTo>
                  <a:lnTo>
                    <a:pt x="319" y="20"/>
                  </a:lnTo>
                  <a:lnTo>
                    <a:pt x="359" y="5"/>
                  </a:lnTo>
                  <a:lnTo>
                    <a:pt x="401" y="0"/>
                  </a:lnTo>
                  <a:lnTo>
                    <a:pt x="430" y="2"/>
                  </a:lnTo>
                  <a:lnTo>
                    <a:pt x="459" y="9"/>
                  </a:lnTo>
                  <a:lnTo>
                    <a:pt x="484" y="20"/>
                  </a:lnTo>
                  <a:lnTo>
                    <a:pt x="503" y="36"/>
                  </a:lnTo>
                  <a:lnTo>
                    <a:pt x="517" y="57"/>
                  </a:lnTo>
                  <a:lnTo>
                    <a:pt x="521" y="82"/>
                  </a:lnTo>
                  <a:lnTo>
                    <a:pt x="517" y="109"/>
                  </a:lnTo>
                  <a:lnTo>
                    <a:pt x="506" y="130"/>
                  </a:lnTo>
                  <a:lnTo>
                    <a:pt x="492" y="144"/>
                  </a:lnTo>
                  <a:lnTo>
                    <a:pt x="475" y="151"/>
                  </a:lnTo>
                  <a:lnTo>
                    <a:pt x="457" y="155"/>
                  </a:lnTo>
                  <a:lnTo>
                    <a:pt x="439" y="151"/>
                  </a:lnTo>
                  <a:lnTo>
                    <a:pt x="426" y="141"/>
                  </a:lnTo>
                  <a:lnTo>
                    <a:pt x="415" y="128"/>
                  </a:lnTo>
                  <a:lnTo>
                    <a:pt x="413" y="112"/>
                  </a:lnTo>
                  <a:lnTo>
                    <a:pt x="415" y="93"/>
                  </a:lnTo>
                  <a:lnTo>
                    <a:pt x="424" y="75"/>
                  </a:lnTo>
                  <a:lnTo>
                    <a:pt x="439" y="59"/>
                  </a:lnTo>
                  <a:lnTo>
                    <a:pt x="461" y="48"/>
                  </a:lnTo>
                  <a:lnTo>
                    <a:pt x="439" y="36"/>
                  </a:lnTo>
                  <a:lnTo>
                    <a:pt x="417" y="32"/>
                  </a:lnTo>
                  <a:lnTo>
                    <a:pt x="401" y="32"/>
                  </a:lnTo>
                  <a:lnTo>
                    <a:pt x="368" y="36"/>
                  </a:lnTo>
                  <a:lnTo>
                    <a:pt x="341" y="46"/>
                  </a:lnTo>
                  <a:lnTo>
                    <a:pt x="324" y="55"/>
                  </a:lnTo>
                  <a:lnTo>
                    <a:pt x="310" y="64"/>
                  </a:lnTo>
                  <a:lnTo>
                    <a:pt x="293" y="80"/>
                  </a:lnTo>
                  <a:lnTo>
                    <a:pt x="277" y="100"/>
                  </a:lnTo>
                  <a:lnTo>
                    <a:pt x="264" y="119"/>
                  </a:lnTo>
                  <a:lnTo>
                    <a:pt x="253" y="137"/>
                  </a:lnTo>
                  <a:lnTo>
                    <a:pt x="244" y="151"/>
                  </a:lnTo>
                  <a:lnTo>
                    <a:pt x="242" y="160"/>
                  </a:lnTo>
                  <a:lnTo>
                    <a:pt x="237" y="166"/>
                  </a:lnTo>
                  <a:lnTo>
                    <a:pt x="233" y="182"/>
                  </a:lnTo>
                  <a:lnTo>
                    <a:pt x="228" y="205"/>
                  </a:lnTo>
                  <a:lnTo>
                    <a:pt x="222" y="228"/>
                  </a:lnTo>
                  <a:lnTo>
                    <a:pt x="217" y="249"/>
                  </a:lnTo>
                  <a:lnTo>
                    <a:pt x="213" y="267"/>
                  </a:lnTo>
                  <a:lnTo>
                    <a:pt x="211" y="274"/>
                  </a:lnTo>
                  <a:lnTo>
                    <a:pt x="211" y="274"/>
                  </a:lnTo>
                  <a:lnTo>
                    <a:pt x="182" y="399"/>
                  </a:lnTo>
                  <a:lnTo>
                    <a:pt x="175" y="420"/>
                  </a:lnTo>
                  <a:lnTo>
                    <a:pt x="171" y="440"/>
                  </a:lnTo>
                  <a:lnTo>
                    <a:pt x="166" y="461"/>
                  </a:lnTo>
                  <a:lnTo>
                    <a:pt x="162" y="477"/>
                  </a:lnTo>
                  <a:lnTo>
                    <a:pt x="160" y="484"/>
                  </a:lnTo>
                  <a:lnTo>
                    <a:pt x="151" y="500"/>
                  </a:lnTo>
                  <a:lnTo>
                    <a:pt x="140" y="509"/>
                  </a:lnTo>
                  <a:lnTo>
                    <a:pt x="124" y="516"/>
                  </a:lnTo>
                  <a:lnTo>
                    <a:pt x="111" y="518"/>
                  </a:lnTo>
                  <a:lnTo>
                    <a:pt x="97" y="516"/>
                  </a:lnTo>
                  <a:lnTo>
                    <a:pt x="84" y="509"/>
                  </a:lnTo>
                  <a:lnTo>
                    <a:pt x="75" y="497"/>
                  </a:lnTo>
                  <a:lnTo>
                    <a:pt x="71" y="481"/>
                  </a:lnTo>
                  <a:lnTo>
                    <a:pt x="73" y="474"/>
                  </a:lnTo>
                  <a:lnTo>
                    <a:pt x="75" y="463"/>
                  </a:lnTo>
                  <a:lnTo>
                    <a:pt x="80" y="449"/>
                  </a:lnTo>
                  <a:lnTo>
                    <a:pt x="84" y="436"/>
                  </a:lnTo>
                  <a:lnTo>
                    <a:pt x="120" y="287"/>
                  </a:lnTo>
                  <a:lnTo>
                    <a:pt x="126" y="255"/>
                  </a:lnTo>
                  <a:lnTo>
                    <a:pt x="135" y="219"/>
                  </a:lnTo>
                  <a:lnTo>
                    <a:pt x="144" y="185"/>
                  </a:lnTo>
                  <a:lnTo>
                    <a:pt x="151" y="160"/>
                  </a:lnTo>
                  <a:lnTo>
                    <a:pt x="157" y="132"/>
                  </a:lnTo>
                  <a:lnTo>
                    <a:pt x="162" y="107"/>
                  </a:lnTo>
                  <a:lnTo>
                    <a:pt x="164" y="89"/>
                  </a:lnTo>
                  <a:lnTo>
                    <a:pt x="162" y="66"/>
                  </a:lnTo>
                  <a:lnTo>
                    <a:pt x="155" y="48"/>
                  </a:lnTo>
                  <a:lnTo>
                    <a:pt x="144" y="36"/>
                  </a:lnTo>
                  <a:lnTo>
                    <a:pt x="126" y="32"/>
                  </a:lnTo>
                  <a:lnTo>
                    <a:pt x="106" y="36"/>
                  </a:lnTo>
                  <a:lnTo>
                    <a:pt x="89" y="48"/>
                  </a:lnTo>
                  <a:lnTo>
                    <a:pt x="75" y="68"/>
                  </a:lnTo>
                  <a:lnTo>
                    <a:pt x="64" y="93"/>
                  </a:lnTo>
                  <a:lnTo>
                    <a:pt x="53" y="123"/>
                  </a:lnTo>
                  <a:lnTo>
                    <a:pt x="44" y="157"/>
                  </a:lnTo>
                  <a:lnTo>
                    <a:pt x="42" y="169"/>
                  </a:lnTo>
                  <a:lnTo>
                    <a:pt x="38" y="178"/>
                  </a:lnTo>
                  <a:lnTo>
                    <a:pt x="35" y="182"/>
                  </a:lnTo>
                  <a:lnTo>
                    <a:pt x="33" y="187"/>
                  </a:lnTo>
                  <a:lnTo>
                    <a:pt x="29" y="189"/>
                  </a:lnTo>
                  <a:lnTo>
                    <a:pt x="24" y="189"/>
                  </a:lnTo>
                  <a:lnTo>
                    <a:pt x="20" y="189"/>
                  </a:lnTo>
                  <a:lnTo>
                    <a:pt x="18" y="189"/>
                  </a:lnTo>
                  <a:lnTo>
                    <a:pt x="13" y="189"/>
                  </a:lnTo>
                  <a:lnTo>
                    <a:pt x="9" y="189"/>
                  </a:lnTo>
                  <a:lnTo>
                    <a:pt x="6" y="187"/>
                  </a:lnTo>
                  <a:lnTo>
                    <a:pt x="2" y="185"/>
                  </a:lnTo>
                  <a:lnTo>
                    <a:pt x="0" y="180"/>
                  </a:lnTo>
                  <a:lnTo>
                    <a:pt x="0" y="176"/>
                  </a:lnTo>
                  <a:lnTo>
                    <a:pt x="0" y="166"/>
                  </a:lnTo>
                  <a:lnTo>
                    <a:pt x="4" y="153"/>
                  </a:lnTo>
                  <a:lnTo>
                    <a:pt x="11" y="132"/>
                  </a:lnTo>
                  <a:lnTo>
                    <a:pt x="18" y="107"/>
                  </a:lnTo>
                  <a:lnTo>
                    <a:pt x="29" y="82"/>
                  </a:lnTo>
                  <a:lnTo>
                    <a:pt x="42" y="59"/>
                  </a:lnTo>
                  <a:lnTo>
                    <a:pt x="57" y="36"/>
                  </a:lnTo>
                  <a:lnTo>
                    <a:pt x="75" y="18"/>
                  </a:lnTo>
                  <a:lnTo>
                    <a:pt x="100" y="5"/>
                  </a:lnTo>
                  <a:lnTo>
                    <a:pt x="12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86"/>
            <p:cNvSpPr>
              <a:spLocks/>
            </p:cNvSpPr>
            <p:nvPr/>
          </p:nvSpPr>
          <p:spPr bwMode="auto">
            <a:xfrm>
              <a:off x="9706" y="3385"/>
              <a:ext cx="388" cy="532"/>
            </a:xfrm>
            <a:custGeom>
              <a:avLst/>
              <a:gdLst/>
              <a:ahLst/>
              <a:cxnLst>
                <a:cxn ang="0">
                  <a:pos x="229" y="5"/>
                </a:cxn>
                <a:cxn ang="0">
                  <a:pos x="309" y="30"/>
                </a:cxn>
                <a:cxn ang="0">
                  <a:pos x="366" y="82"/>
                </a:cxn>
                <a:cxn ang="0">
                  <a:pos x="388" y="160"/>
                </a:cxn>
                <a:cxn ang="0">
                  <a:pos x="369" y="233"/>
                </a:cxn>
                <a:cxn ang="0">
                  <a:pos x="317" y="290"/>
                </a:cxn>
                <a:cxn ang="0">
                  <a:pos x="251" y="340"/>
                </a:cxn>
                <a:cxn ang="0">
                  <a:pos x="147" y="415"/>
                </a:cxn>
                <a:cxn ang="0">
                  <a:pos x="249" y="457"/>
                </a:cxn>
                <a:cxn ang="0">
                  <a:pos x="282" y="457"/>
                </a:cxn>
                <a:cxn ang="0">
                  <a:pos x="322" y="454"/>
                </a:cxn>
                <a:cxn ang="0">
                  <a:pos x="340" y="438"/>
                </a:cxn>
                <a:cxn ang="0">
                  <a:pos x="351" y="395"/>
                </a:cxn>
                <a:cxn ang="0">
                  <a:pos x="388" y="379"/>
                </a:cxn>
                <a:cxn ang="0">
                  <a:pos x="360" y="532"/>
                </a:cxn>
                <a:cxn ang="0">
                  <a:pos x="0" y="509"/>
                </a:cxn>
                <a:cxn ang="0">
                  <a:pos x="0" y="502"/>
                </a:cxn>
                <a:cxn ang="0">
                  <a:pos x="5" y="500"/>
                </a:cxn>
                <a:cxn ang="0">
                  <a:pos x="198" y="331"/>
                </a:cxn>
                <a:cxn ang="0">
                  <a:pos x="262" y="267"/>
                </a:cxn>
                <a:cxn ang="0">
                  <a:pos x="298" y="196"/>
                </a:cxn>
                <a:cxn ang="0">
                  <a:pos x="298" y="123"/>
                </a:cxn>
                <a:cxn ang="0">
                  <a:pos x="262" y="66"/>
                </a:cxn>
                <a:cxn ang="0">
                  <a:pos x="200" y="37"/>
                </a:cxn>
                <a:cxn ang="0">
                  <a:pos x="127" y="39"/>
                </a:cxn>
                <a:cxn ang="0">
                  <a:pos x="65" y="71"/>
                </a:cxn>
                <a:cxn ang="0">
                  <a:pos x="62" y="101"/>
                </a:cxn>
                <a:cxn ang="0">
                  <a:pos x="87" y="123"/>
                </a:cxn>
                <a:cxn ang="0">
                  <a:pos x="85" y="162"/>
                </a:cxn>
                <a:cxn ang="0">
                  <a:pos x="60" y="187"/>
                </a:cxn>
                <a:cxn ang="0">
                  <a:pos x="36" y="190"/>
                </a:cxn>
                <a:cxn ang="0">
                  <a:pos x="11" y="176"/>
                </a:cxn>
                <a:cxn ang="0">
                  <a:pos x="0" y="142"/>
                </a:cxn>
                <a:cxn ang="0">
                  <a:pos x="25" y="69"/>
                </a:cxn>
                <a:cxn ang="0">
                  <a:pos x="87" y="19"/>
                </a:cxn>
                <a:cxn ang="0">
                  <a:pos x="182" y="0"/>
                </a:cxn>
              </a:cxnLst>
              <a:rect l="0" t="0" r="r" b="b"/>
              <a:pathLst>
                <a:path w="388" h="532">
                  <a:moveTo>
                    <a:pt x="182" y="0"/>
                  </a:moveTo>
                  <a:lnTo>
                    <a:pt x="229" y="5"/>
                  </a:lnTo>
                  <a:lnTo>
                    <a:pt x="271" y="14"/>
                  </a:lnTo>
                  <a:lnTo>
                    <a:pt x="309" y="30"/>
                  </a:lnTo>
                  <a:lnTo>
                    <a:pt x="342" y="53"/>
                  </a:lnTo>
                  <a:lnTo>
                    <a:pt x="366" y="82"/>
                  </a:lnTo>
                  <a:lnTo>
                    <a:pt x="382" y="119"/>
                  </a:lnTo>
                  <a:lnTo>
                    <a:pt x="388" y="160"/>
                  </a:lnTo>
                  <a:lnTo>
                    <a:pt x="382" y="199"/>
                  </a:lnTo>
                  <a:lnTo>
                    <a:pt x="369" y="233"/>
                  </a:lnTo>
                  <a:lnTo>
                    <a:pt x="346" y="263"/>
                  </a:lnTo>
                  <a:lnTo>
                    <a:pt x="317" y="290"/>
                  </a:lnTo>
                  <a:lnTo>
                    <a:pt x="284" y="315"/>
                  </a:lnTo>
                  <a:lnTo>
                    <a:pt x="251" y="340"/>
                  </a:lnTo>
                  <a:lnTo>
                    <a:pt x="200" y="377"/>
                  </a:lnTo>
                  <a:lnTo>
                    <a:pt x="147" y="415"/>
                  </a:lnTo>
                  <a:lnTo>
                    <a:pt x="93" y="457"/>
                  </a:lnTo>
                  <a:lnTo>
                    <a:pt x="249" y="457"/>
                  </a:lnTo>
                  <a:lnTo>
                    <a:pt x="262" y="457"/>
                  </a:lnTo>
                  <a:lnTo>
                    <a:pt x="282" y="457"/>
                  </a:lnTo>
                  <a:lnTo>
                    <a:pt x="304" y="454"/>
                  </a:lnTo>
                  <a:lnTo>
                    <a:pt x="322" y="454"/>
                  </a:lnTo>
                  <a:lnTo>
                    <a:pt x="331" y="450"/>
                  </a:lnTo>
                  <a:lnTo>
                    <a:pt x="340" y="438"/>
                  </a:lnTo>
                  <a:lnTo>
                    <a:pt x="346" y="418"/>
                  </a:lnTo>
                  <a:lnTo>
                    <a:pt x="351" y="395"/>
                  </a:lnTo>
                  <a:lnTo>
                    <a:pt x="353" y="379"/>
                  </a:lnTo>
                  <a:lnTo>
                    <a:pt x="388" y="379"/>
                  </a:lnTo>
                  <a:lnTo>
                    <a:pt x="388" y="379"/>
                  </a:lnTo>
                  <a:lnTo>
                    <a:pt x="360" y="532"/>
                  </a:lnTo>
                  <a:lnTo>
                    <a:pt x="0" y="532"/>
                  </a:lnTo>
                  <a:lnTo>
                    <a:pt x="0" y="509"/>
                  </a:lnTo>
                  <a:lnTo>
                    <a:pt x="0" y="507"/>
                  </a:lnTo>
                  <a:lnTo>
                    <a:pt x="0" y="502"/>
                  </a:lnTo>
                  <a:lnTo>
                    <a:pt x="2" y="502"/>
                  </a:lnTo>
                  <a:lnTo>
                    <a:pt x="5" y="500"/>
                  </a:lnTo>
                  <a:lnTo>
                    <a:pt x="7" y="498"/>
                  </a:lnTo>
                  <a:lnTo>
                    <a:pt x="198" y="331"/>
                  </a:lnTo>
                  <a:lnTo>
                    <a:pt x="233" y="299"/>
                  </a:lnTo>
                  <a:lnTo>
                    <a:pt x="262" y="267"/>
                  </a:lnTo>
                  <a:lnTo>
                    <a:pt x="284" y="233"/>
                  </a:lnTo>
                  <a:lnTo>
                    <a:pt x="298" y="196"/>
                  </a:lnTo>
                  <a:lnTo>
                    <a:pt x="304" y="160"/>
                  </a:lnTo>
                  <a:lnTo>
                    <a:pt x="298" y="123"/>
                  </a:lnTo>
                  <a:lnTo>
                    <a:pt x="284" y="92"/>
                  </a:lnTo>
                  <a:lnTo>
                    <a:pt x="262" y="66"/>
                  </a:lnTo>
                  <a:lnTo>
                    <a:pt x="233" y="48"/>
                  </a:lnTo>
                  <a:lnTo>
                    <a:pt x="200" y="37"/>
                  </a:lnTo>
                  <a:lnTo>
                    <a:pt x="164" y="34"/>
                  </a:lnTo>
                  <a:lnTo>
                    <a:pt x="127" y="39"/>
                  </a:lnTo>
                  <a:lnTo>
                    <a:pt x="93" y="50"/>
                  </a:lnTo>
                  <a:lnTo>
                    <a:pt x="65" y="71"/>
                  </a:lnTo>
                  <a:lnTo>
                    <a:pt x="45" y="96"/>
                  </a:lnTo>
                  <a:lnTo>
                    <a:pt x="62" y="101"/>
                  </a:lnTo>
                  <a:lnTo>
                    <a:pt x="76" y="110"/>
                  </a:lnTo>
                  <a:lnTo>
                    <a:pt x="87" y="123"/>
                  </a:lnTo>
                  <a:lnTo>
                    <a:pt x="89" y="142"/>
                  </a:lnTo>
                  <a:lnTo>
                    <a:pt x="85" y="162"/>
                  </a:lnTo>
                  <a:lnTo>
                    <a:pt x="73" y="178"/>
                  </a:lnTo>
                  <a:lnTo>
                    <a:pt x="60" y="187"/>
                  </a:lnTo>
                  <a:lnTo>
                    <a:pt x="45" y="190"/>
                  </a:lnTo>
                  <a:lnTo>
                    <a:pt x="36" y="190"/>
                  </a:lnTo>
                  <a:lnTo>
                    <a:pt x="22" y="185"/>
                  </a:lnTo>
                  <a:lnTo>
                    <a:pt x="11" y="176"/>
                  </a:lnTo>
                  <a:lnTo>
                    <a:pt x="2" y="162"/>
                  </a:lnTo>
                  <a:lnTo>
                    <a:pt x="0" y="142"/>
                  </a:lnTo>
                  <a:lnTo>
                    <a:pt x="7" y="103"/>
                  </a:lnTo>
                  <a:lnTo>
                    <a:pt x="25" y="69"/>
                  </a:lnTo>
                  <a:lnTo>
                    <a:pt x="51" y="41"/>
                  </a:lnTo>
                  <a:lnTo>
                    <a:pt x="87" y="19"/>
                  </a:lnTo>
                  <a:lnTo>
                    <a:pt x="131" y="5"/>
                  </a:lnTo>
                  <a:lnTo>
                    <a:pt x="18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87"/>
            <p:cNvSpPr>
              <a:spLocks/>
            </p:cNvSpPr>
            <p:nvPr/>
          </p:nvSpPr>
          <p:spPr bwMode="auto">
            <a:xfrm>
              <a:off x="10283" y="3253"/>
              <a:ext cx="646" cy="753"/>
            </a:xfrm>
            <a:custGeom>
              <a:avLst/>
              <a:gdLst/>
              <a:ahLst/>
              <a:cxnLst>
                <a:cxn ang="0">
                  <a:pos x="277" y="7"/>
                </a:cxn>
                <a:cxn ang="0">
                  <a:pos x="348" y="46"/>
                </a:cxn>
                <a:cxn ang="0">
                  <a:pos x="397" y="109"/>
                </a:cxn>
                <a:cxn ang="0">
                  <a:pos x="431" y="187"/>
                </a:cxn>
                <a:cxn ang="0">
                  <a:pos x="451" y="265"/>
                </a:cxn>
                <a:cxn ang="0">
                  <a:pos x="459" y="326"/>
                </a:cxn>
                <a:cxn ang="0">
                  <a:pos x="462" y="347"/>
                </a:cxn>
                <a:cxn ang="0">
                  <a:pos x="462" y="347"/>
                </a:cxn>
                <a:cxn ang="0">
                  <a:pos x="499" y="251"/>
                </a:cxn>
                <a:cxn ang="0">
                  <a:pos x="542" y="160"/>
                </a:cxn>
                <a:cxn ang="0">
                  <a:pos x="579" y="82"/>
                </a:cxn>
                <a:cxn ang="0">
                  <a:pos x="604" y="30"/>
                </a:cxn>
                <a:cxn ang="0">
                  <a:pos x="615" y="14"/>
                </a:cxn>
                <a:cxn ang="0">
                  <a:pos x="626" y="11"/>
                </a:cxn>
                <a:cxn ang="0">
                  <a:pos x="630" y="11"/>
                </a:cxn>
                <a:cxn ang="0">
                  <a:pos x="637" y="11"/>
                </a:cxn>
                <a:cxn ang="0">
                  <a:pos x="644" y="16"/>
                </a:cxn>
                <a:cxn ang="0">
                  <a:pos x="646" y="25"/>
                </a:cxn>
                <a:cxn ang="0">
                  <a:pos x="641" y="39"/>
                </a:cxn>
                <a:cxn ang="0">
                  <a:pos x="590" y="139"/>
                </a:cxn>
                <a:cxn ang="0">
                  <a:pos x="559" y="208"/>
                </a:cxn>
                <a:cxn ang="0">
                  <a:pos x="539" y="255"/>
                </a:cxn>
                <a:cxn ang="0">
                  <a:pos x="510" y="324"/>
                </a:cxn>
                <a:cxn ang="0">
                  <a:pos x="484" y="399"/>
                </a:cxn>
                <a:cxn ang="0">
                  <a:pos x="464" y="461"/>
                </a:cxn>
                <a:cxn ang="0">
                  <a:pos x="453" y="532"/>
                </a:cxn>
                <a:cxn ang="0">
                  <a:pos x="433" y="623"/>
                </a:cxn>
                <a:cxn ang="0">
                  <a:pos x="415" y="693"/>
                </a:cxn>
                <a:cxn ang="0">
                  <a:pos x="395" y="739"/>
                </a:cxn>
                <a:cxn ang="0">
                  <a:pos x="382" y="753"/>
                </a:cxn>
                <a:cxn ang="0">
                  <a:pos x="371" y="751"/>
                </a:cxn>
                <a:cxn ang="0">
                  <a:pos x="362" y="744"/>
                </a:cxn>
                <a:cxn ang="0">
                  <a:pos x="357" y="730"/>
                </a:cxn>
                <a:cxn ang="0">
                  <a:pos x="360" y="705"/>
                </a:cxn>
                <a:cxn ang="0">
                  <a:pos x="373" y="641"/>
                </a:cxn>
                <a:cxn ang="0">
                  <a:pos x="395" y="559"/>
                </a:cxn>
                <a:cxn ang="0">
                  <a:pos x="417" y="477"/>
                </a:cxn>
                <a:cxn ang="0">
                  <a:pos x="422" y="452"/>
                </a:cxn>
                <a:cxn ang="0">
                  <a:pos x="424" y="395"/>
                </a:cxn>
                <a:cxn ang="0">
                  <a:pos x="422" y="326"/>
                </a:cxn>
                <a:cxn ang="0">
                  <a:pos x="408" y="253"/>
                </a:cxn>
                <a:cxn ang="0">
                  <a:pos x="382" y="182"/>
                </a:cxn>
                <a:cxn ang="0">
                  <a:pos x="337" y="130"/>
                </a:cxn>
                <a:cxn ang="0">
                  <a:pos x="266" y="98"/>
                </a:cxn>
                <a:cxn ang="0">
                  <a:pos x="182" y="96"/>
                </a:cxn>
                <a:cxn ang="0">
                  <a:pos x="111" y="121"/>
                </a:cxn>
                <a:cxn ang="0">
                  <a:pos x="56" y="169"/>
                </a:cxn>
                <a:cxn ang="0">
                  <a:pos x="36" y="210"/>
                </a:cxn>
                <a:cxn ang="0">
                  <a:pos x="29" y="219"/>
                </a:cxn>
                <a:cxn ang="0">
                  <a:pos x="20" y="221"/>
                </a:cxn>
                <a:cxn ang="0">
                  <a:pos x="13" y="221"/>
                </a:cxn>
                <a:cxn ang="0">
                  <a:pos x="5" y="219"/>
                </a:cxn>
                <a:cxn ang="0">
                  <a:pos x="0" y="212"/>
                </a:cxn>
                <a:cxn ang="0">
                  <a:pos x="0" y="201"/>
                </a:cxn>
                <a:cxn ang="0">
                  <a:pos x="16" y="160"/>
                </a:cxn>
                <a:cxn ang="0">
                  <a:pos x="51" y="98"/>
                </a:cxn>
                <a:cxn ang="0">
                  <a:pos x="109" y="43"/>
                </a:cxn>
                <a:cxn ang="0">
                  <a:pos x="189" y="7"/>
                </a:cxn>
              </a:cxnLst>
              <a:rect l="0" t="0" r="r" b="b"/>
              <a:pathLst>
                <a:path w="646" h="753">
                  <a:moveTo>
                    <a:pt x="235" y="0"/>
                  </a:moveTo>
                  <a:lnTo>
                    <a:pt x="277" y="7"/>
                  </a:lnTo>
                  <a:lnTo>
                    <a:pt x="315" y="23"/>
                  </a:lnTo>
                  <a:lnTo>
                    <a:pt x="348" y="46"/>
                  </a:lnTo>
                  <a:lnTo>
                    <a:pt x="375" y="75"/>
                  </a:lnTo>
                  <a:lnTo>
                    <a:pt x="397" y="109"/>
                  </a:lnTo>
                  <a:lnTo>
                    <a:pt x="415" y="148"/>
                  </a:lnTo>
                  <a:lnTo>
                    <a:pt x="431" y="187"/>
                  </a:lnTo>
                  <a:lnTo>
                    <a:pt x="442" y="228"/>
                  </a:lnTo>
                  <a:lnTo>
                    <a:pt x="451" y="265"/>
                  </a:lnTo>
                  <a:lnTo>
                    <a:pt x="455" y="297"/>
                  </a:lnTo>
                  <a:lnTo>
                    <a:pt x="459" y="326"/>
                  </a:lnTo>
                  <a:lnTo>
                    <a:pt x="462" y="347"/>
                  </a:lnTo>
                  <a:lnTo>
                    <a:pt x="462" y="347"/>
                  </a:lnTo>
                  <a:lnTo>
                    <a:pt x="462" y="347"/>
                  </a:lnTo>
                  <a:lnTo>
                    <a:pt x="462" y="347"/>
                  </a:lnTo>
                  <a:lnTo>
                    <a:pt x="479" y="299"/>
                  </a:lnTo>
                  <a:lnTo>
                    <a:pt x="499" y="251"/>
                  </a:lnTo>
                  <a:lnTo>
                    <a:pt x="522" y="203"/>
                  </a:lnTo>
                  <a:lnTo>
                    <a:pt x="542" y="160"/>
                  </a:lnTo>
                  <a:lnTo>
                    <a:pt x="561" y="119"/>
                  </a:lnTo>
                  <a:lnTo>
                    <a:pt x="579" y="82"/>
                  </a:lnTo>
                  <a:lnTo>
                    <a:pt x="593" y="52"/>
                  </a:lnTo>
                  <a:lnTo>
                    <a:pt x="604" y="30"/>
                  </a:lnTo>
                  <a:lnTo>
                    <a:pt x="610" y="16"/>
                  </a:lnTo>
                  <a:lnTo>
                    <a:pt x="615" y="14"/>
                  </a:lnTo>
                  <a:lnTo>
                    <a:pt x="621" y="11"/>
                  </a:lnTo>
                  <a:lnTo>
                    <a:pt x="626" y="11"/>
                  </a:lnTo>
                  <a:lnTo>
                    <a:pt x="628" y="11"/>
                  </a:lnTo>
                  <a:lnTo>
                    <a:pt x="630" y="11"/>
                  </a:lnTo>
                  <a:lnTo>
                    <a:pt x="632" y="11"/>
                  </a:lnTo>
                  <a:lnTo>
                    <a:pt x="637" y="11"/>
                  </a:lnTo>
                  <a:lnTo>
                    <a:pt x="639" y="14"/>
                  </a:lnTo>
                  <a:lnTo>
                    <a:pt x="644" y="16"/>
                  </a:lnTo>
                  <a:lnTo>
                    <a:pt x="646" y="18"/>
                  </a:lnTo>
                  <a:lnTo>
                    <a:pt x="646" y="25"/>
                  </a:lnTo>
                  <a:lnTo>
                    <a:pt x="644" y="32"/>
                  </a:lnTo>
                  <a:lnTo>
                    <a:pt x="641" y="39"/>
                  </a:lnTo>
                  <a:lnTo>
                    <a:pt x="613" y="93"/>
                  </a:lnTo>
                  <a:lnTo>
                    <a:pt x="590" y="139"/>
                  </a:lnTo>
                  <a:lnTo>
                    <a:pt x="573" y="178"/>
                  </a:lnTo>
                  <a:lnTo>
                    <a:pt x="559" y="208"/>
                  </a:lnTo>
                  <a:lnTo>
                    <a:pt x="548" y="230"/>
                  </a:lnTo>
                  <a:lnTo>
                    <a:pt x="539" y="255"/>
                  </a:lnTo>
                  <a:lnTo>
                    <a:pt x="526" y="287"/>
                  </a:lnTo>
                  <a:lnTo>
                    <a:pt x="510" y="324"/>
                  </a:lnTo>
                  <a:lnTo>
                    <a:pt x="497" y="360"/>
                  </a:lnTo>
                  <a:lnTo>
                    <a:pt x="484" y="399"/>
                  </a:lnTo>
                  <a:lnTo>
                    <a:pt x="470" y="433"/>
                  </a:lnTo>
                  <a:lnTo>
                    <a:pt x="464" y="461"/>
                  </a:lnTo>
                  <a:lnTo>
                    <a:pt x="459" y="481"/>
                  </a:lnTo>
                  <a:lnTo>
                    <a:pt x="453" y="532"/>
                  </a:lnTo>
                  <a:lnTo>
                    <a:pt x="444" y="579"/>
                  </a:lnTo>
                  <a:lnTo>
                    <a:pt x="433" y="623"/>
                  </a:lnTo>
                  <a:lnTo>
                    <a:pt x="424" y="662"/>
                  </a:lnTo>
                  <a:lnTo>
                    <a:pt x="415" y="693"/>
                  </a:lnTo>
                  <a:lnTo>
                    <a:pt x="404" y="723"/>
                  </a:lnTo>
                  <a:lnTo>
                    <a:pt x="395" y="739"/>
                  </a:lnTo>
                  <a:lnTo>
                    <a:pt x="388" y="748"/>
                  </a:lnTo>
                  <a:lnTo>
                    <a:pt x="382" y="753"/>
                  </a:lnTo>
                  <a:lnTo>
                    <a:pt x="377" y="753"/>
                  </a:lnTo>
                  <a:lnTo>
                    <a:pt x="371" y="751"/>
                  </a:lnTo>
                  <a:lnTo>
                    <a:pt x="366" y="748"/>
                  </a:lnTo>
                  <a:lnTo>
                    <a:pt x="362" y="744"/>
                  </a:lnTo>
                  <a:lnTo>
                    <a:pt x="360" y="737"/>
                  </a:lnTo>
                  <a:lnTo>
                    <a:pt x="357" y="730"/>
                  </a:lnTo>
                  <a:lnTo>
                    <a:pt x="357" y="725"/>
                  </a:lnTo>
                  <a:lnTo>
                    <a:pt x="360" y="705"/>
                  </a:lnTo>
                  <a:lnTo>
                    <a:pt x="364" y="675"/>
                  </a:lnTo>
                  <a:lnTo>
                    <a:pt x="373" y="641"/>
                  </a:lnTo>
                  <a:lnTo>
                    <a:pt x="384" y="600"/>
                  </a:lnTo>
                  <a:lnTo>
                    <a:pt x="395" y="559"/>
                  </a:lnTo>
                  <a:lnTo>
                    <a:pt x="406" y="516"/>
                  </a:lnTo>
                  <a:lnTo>
                    <a:pt x="417" y="477"/>
                  </a:lnTo>
                  <a:lnTo>
                    <a:pt x="419" y="465"/>
                  </a:lnTo>
                  <a:lnTo>
                    <a:pt x="422" y="452"/>
                  </a:lnTo>
                  <a:lnTo>
                    <a:pt x="424" y="429"/>
                  </a:lnTo>
                  <a:lnTo>
                    <a:pt x="424" y="395"/>
                  </a:lnTo>
                  <a:lnTo>
                    <a:pt x="424" y="360"/>
                  </a:lnTo>
                  <a:lnTo>
                    <a:pt x="422" y="326"/>
                  </a:lnTo>
                  <a:lnTo>
                    <a:pt x="417" y="290"/>
                  </a:lnTo>
                  <a:lnTo>
                    <a:pt x="408" y="253"/>
                  </a:lnTo>
                  <a:lnTo>
                    <a:pt x="397" y="217"/>
                  </a:lnTo>
                  <a:lnTo>
                    <a:pt x="382" y="182"/>
                  </a:lnTo>
                  <a:lnTo>
                    <a:pt x="362" y="155"/>
                  </a:lnTo>
                  <a:lnTo>
                    <a:pt x="337" y="130"/>
                  </a:lnTo>
                  <a:lnTo>
                    <a:pt x="304" y="109"/>
                  </a:lnTo>
                  <a:lnTo>
                    <a:pt x="266" y="98"/>
                  </a:lnTo>
                  <a:lnTo>
                    <a:pt x="220" y="93"/>
                  </a:lnTo>
                  <a:lnTo>
                    <a:pt x="182" y="96"/>
                  </a:lnTo>
                  <a:lnTo>
                    <a:pt x="147" y="107"/>
                  </a:lnTo>
                  <a:lnTo>
                    <a:pt x="111" y="121"/>
                  </a:lnTo>
                  <a:lnTo>
                    <a:pt x="80" y="144"/>
                  </a:lnTo>
                  <a:lnTo>
                    <a:pt x="56" y="169"/>
                  </a:lnTo>
                  <a:lnTo>
                    <a:pt x="40" y="201"/>
                  </a:lnTo>
                  <a:lnTo>
                    <a:pt x="36" y="210"/>
                  </a:lnTo>
                  <a:lnTo>
                    <a:pt x="33" y="214"/>
                  </a:lnTo>
                  <a:lnTo>
                    <a:pt x="29" y="219"/>
                  </a:lnTo>
                  <a:lnTo>
                    <a:pt x="25" y="221"/>
                  </a:lnTo>
                  <a:lnTo>
                    <a:pt x="20" y="221"/>
                  </a:lnTo>
                  <a:lnTo>
                    <a:pt x="16" y="221"/>
                  </a:lnTo>
                  <a:lnTo>
                    <a:pt x="13" y="221"/>
                  </a:lnTo>
                  <a:lnTo>
                    <a:pt x="9" y="219"/>
                  </a:lnTo>
                  <a:lnTo>
                    <a:pt x="5" y="219"/>
                  </a:lnTo>
                  <a:lnTo>
                    <a:pt x="2" y="217"/>
                  </a:lnTo>
                  <a:lnTo>
                    <a:pt x="0" y="212"/>
                  </a:lnTo>
                  <a:lnTo>
                    <a:pt x="0" y="208"/>
                  </a:lnTo>
                  <a:lnTo>
                    <a:pt x="0" y="201"/>
                  </a:lnTo>
                  <a:lnTo>
                    <a:pt x="5" y="182"/>
                  </a:lnTo>
                  <a:lnTo>
                    <a:pt x="16" y="160"/>
                  </a:lnTo>
                  <a:lnTo>
                    <a:pt x="31" y="130"/>
                  </a:lnTo>
                  <a:lnTo>
                    <a:pt x="51" y="98"/>
                  </a:lnTo>
                  <a:lnTo>
                    <a:pt x="82" y="68"/>
                  </a:lnTo>
                  <a:lnTo>
                    <a:pt x="109" y="43"/>
                  </a:lnTo>
                  <a:lnTo>
                    <a:pt x="147" y="23"/>
                  </a:lnTo>
                  <a:lnTo>
                    <a:pt x="189" y="7"/>
                  </a:lnTo>
                  <a:lnTo>
                    <a:pt x="235"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88"/>
            <p:cNvSpPr>
              <a:spLocks/>
            </p:cNvSpPr>
            <p:nvPr/>
          </p:nvSpPr>
          <p:spPr bwMode="auto">
            <a:xfrm>
              <a:off x="10986" y="3385"/>
              <a:ext cx="387" cy="532"/>
            </a:xfrm>
            <a:custGeom>
              <a:avLst/>
              <a:gdLst/>
              <a:ahLst/>
              <a:cxnLst>
                <a:cxn ang="0">
                  <a:pos x="227" y="5"/>
                </a:cxn>
                <a:cxn ang="0">
                  <a:pos x="309" y="30"/>
                </a:cxn>
                <a:cxn ang="0">
                  <a:pos x="367" y="82"/>
                </a:cxn>
                <a:cxn ang="0">
                  <a:pos x="387" y="160"/>
                </a:cxn>
                <a:cxn ang="0">
                  <a:pos x="367" y="233"/>
                </a:cxn>
                <a:cxn ang="0">
                  <a:pos x="318" y="290"/>
                </a:cxn>
                <a:cxn ang="0">
                  <a:pos x="251" y="340"/>
                </a:cxn>
                <a:cxn ang="0">
                  <a:pos x="147" y="415"/>
                </a:cxn>
                <a:cxn ang="0">
                  <a:pos x="249" y="457"/>
                </a:cxn>
                <a:cxn ang="0">
                  <a:pos x="280" y="457"/>
                </a:cxn>
                <a:cxn ang="0">
                  <a:pos x="320" y="454"/>
                </a:cxn>
                <a:cxn ang="0">
                  <a:pos x="340" y="438"/>
                </a:cxn>
                <a:cxn ang="0">
                  <a:pos x="351" y="395"/>
                </a:cxn>
                <a:cxn ang="0">
                  <a:pos x="387" y="379"/>
                </a:cxn>
                <a:cxn ang="0">
                  <a:pos x="360" y="532"/>
                </a:cxn>
                <a:cxn ang="0">
                  <a:pos x="0" y="509"/>
                </a:cxn>
                <a:cxn ang="0">
                  <a:pos x="0" y="502"/>
                </a:cxn>
                <a:cxn ang="0">
                  <a:pos x="3" y="500"/>
                </a:cxn>
                <a:cxn ang="0">
                  <a:pos x="198" y="331"/>
                </a:cxn>
                <a:cxn ang="0">
                  <a:pos x="260" y="267"/>
                </a:cxn>
                <a:cxn ang="0">
                  <a:pos x="298" y="196"/>
                </a:cxn>
                <a:cxn ang="0">
                  <a:pos x="298" y="123"/>
                </a:cxn>
                <a:cxn ang="0">
                  <a:pos x="262" y="66"/>
                </a:cxn>
                <a:cxn ang="0">
                  <a:pos x="200" y="37"/>
                </a:cxn>
                <a:cxn ang="0">
                  <a:pos x="127" y="39"/>
                </a:cxn>
                <a:cxn ang="0">
                  <a:pos x="65" y="71"/>
                </a:cxn>
                <a:cxn ang="0">
                  <a:pos x="63" y="101"/>
                </a:cxn>
                <a:cxn ang="0">
                  <a:pos x="85" y="123"/>
                </a:cxn>
                <a:cxn ang="0">
                  <a:pos x="85" y="162"/>
                </a:cxn>
                <a:cxn ang="0">
                  <a:pos x="60" y="187"/>
                </a:cxn>
                <a:cxn ang="0">
                  <a:pos x="34" y="190"/>
                </a:cxn>
                <a:cxn ang="0">
                  <a:pos x="12" y="176"/>
                </a:cxn>
                <a:cxn ang="0">
                  <a:pos x="0" y="142"/>
                </a:cxn>
                <a:cxn ang="0">
                  <a:pos x="23" y="69"/>
                </a:cxn>
                <a:cxn ang="0">
                  <a:pos x="87" y="19"/>
                </a:cxn>
                <a:cxn ang="0">
                  <a:pos x="180" y="0"/>
                </a:cxn>
              </a:cxnLst>
              <a:rect l="0" t="0" r="r" b="b"/>
              <a:pathLst>
                <a:path w="387" h="532">
                  <a:moveTo>
                    <a:pt x="180" y="0"/>
                  </a:moveTo>
                  <a:lnTo>
                    <a:pt x="227" y="5"/>
                  </a:lnTo>
                  <a:lnTo>
                    <a:pt x="271" y="14"/>
                  </a:lnTo>
                  <a:lnTo>
                    <a:pt x="309" y="30"/>
                  </a:lnTo>
                  <a:lnTo>
                    <a:pt x="342" y="53"/>
                  </a:lnTo>
                  <a:lnTo>
                    <a:pt x="367" y="82"/>
                  </a:lnTo>
                  <a:lnTo>
                    <a:pt x="382" y="119"/>
                  </a:lnTo>
                  <a:lnTo>
                    <a:pt x="387" y="160"/>
                  </a:lnTo>
                  <a:lnTo>
                    <a:pt x="382" y="199"/>
                  </a:lnTo>
                  <a:lnTo>
                    <a:pt x="367" y="233"/>
                  </a:lnTo>
                  <a:lnTo>
                    <a:pt x="344" y="263"/>
                  </a:lnTo>
                  <a:lnTo>
                    <a:pt x="318" y="290"/>
                  </a:lnTo>
                  <a:lnTo>
                    <a:pt x="284" y="315"/>
                  </a:lnTo>
                  <a:lnTo>
                    <a:pt x="251" y="340"/>
                  </a:lnTo>
                  <a:lnTo>
                    <a:pt x="200" y="377"/>
                  </a:lnTo>
                  <a:lnTo>
                    <a:pt x="147" y="415"/>
                  </a:lnTo>
                  <a:lnTo>
                    <a:pt x="94" y="457"/>
                  </a:lnTo>
                  <a:lnTo>
                    <a:pt x="249" y="457"/>
                  </a:lnTo>
                  <a:lnTo>
                    <a:pt x="260" y="457"/>
                  </a:lnTo>
                  <a:lnTo>
                    <a:pt x="280" y="457"/>
                  </a:lnTo>
                  <a:lnTo>
                    <a:pt x="302" y="454"/>
                  </a:lnTo>
                  <a:lnTo>
                    <a:pt x="320" y="454"/>
                  </a:lnTo>
                  <a:lnTo>
                    <a:pt x="331" y="450"/>
                  </a:lnTo>
                  <a:lnTo>
                    <a:pt x="340" y="438"/>
                  </a:lnTo>
                  <a:lnTo>
                    <a:pt x="347" y="418"/>
                  </a:lnTo>
                  <a:lnTo>
                    <a:pt x="351" y="395"/>
                  </a:lnTo>
                  <a:lnTo>
                    <a:pt x="353" y="379"/>
                  </a:lnTo>
                  <a:lnTo>
                    <a:pt x="387" y="379"/>
                  </a:lnTo>
                  <a:lnTo>
                    <a:pt x="387" y="379"/>
                  </a:lnTo>
                  <a:lnTo>
                    <a:pt x="360" y="532"/>
                  </a:lnTo>
                  <a:lnTo>
                    <a:pt x="0" y="532"/>
                  </a:lnTo>
                  <a:lnTo>
                    <a:pt x="0" y="509"/>
                  </a:lnTo>
                  <a:lnTo>
                    <a:pt x="0" y="507"/>
                  </a:lnTo>
                  <a:lnTo>
                    <a:pt x="0" y="502"/>
                  </a:lnTo>
                  <a:lnTo>
                    <a:pt x="0" y="502"/>
                  </a:lnTo>
                  <a:lnTo>
                    <a:pt x="3" y="500"/>
                  </a:lnTo>
                  <a:lnTo>
                    <a:pt x="7" y="498"/>
                  </a:lnTo>
                  <a:lnTo>
                    <a:pt x="198" y="331"/>
                  </a:lnTo>
                  <a:lnTo>
                    <a:pt x="231" y="299"/>
                  </a:lnTo>
                  <a:lnTo>
                    <a:pt x="260" y="267"/>
                  </a:lnTo>
                  <a:lnTo>
                    <a:pt x="282" y="233"/>
                  </a:lnTo>
                  <a:lnTo>
                    <a:pt x="298" y="196"/>
                  </a:lnTo>
                  <a:lnTo>
                    <a:pt x="302" y="160"/>
                  </a:lnTo>
                  <a:lnTo>
                    <a:pt x="298" y="123"/>
                  </a:lnTo>
                  <a:lnTo>
                    <a:pt x="284" y="92"/>
                  </a:lnTo>
                  <a:lnTo>
                    <a:pt x="262" y="66"/>
                  </a:lnTo>
                  <a:lnTo>
                    <a:pt x="233" y="48"/>
                  </a:lnTo>
                  <a:lnTo>
                    <a:pt x="200" y="37"/>
                  </a:lnTo>
                  <a:lnTo>
                    <a:pt x="162" y="34"/>
                  </a:lnTo>
                  <a:lnTo>
                    <a:pt x="127" y="39"/>
                  </a:lnTo>
                  <a:lnTo>
                    <a:pt x="94" y="50"/>
                  </a:lnTo>
                  <a:lnTo>
                    <a:pt x="65" y="71"/>
                  </a:lnTo>
                  <a:lnTo>
                    <a:pt x="45" y="96"/>
                  </a:lnTo>
                  <a:lnTo>
                    <a:pt x="63" y="101"/>
                  </a:lnTo>
                  <a:lnTo>
                    <a:pt x="76" y="110"/>
                  </a:lnTo>
                  <a:lnTo>
                    <a:pt x="85" y="123"/>
                  </a:lnTo>
                  <a:lnTo>
                    <a:pt x="89" y="142"/>
                  </a:lnTo>
                  <a:lnTo>
                    <a:pt x="85" y="162"/>
                  </a:lnTo>
                  <a:lnTo>
                    <a:pt x="74" y="178"/>
                  </a:lnTo>
                  <a:lnTo>
                    <a:pt x="60" y="187"/>
                  </a:lnTo>
                  <a:lnTo>
                    <a:pt x="45" y="190"/>
                  </a:lnTo>
                  <a:lnTo>
                    <a:pt x="34" y="190"/>
                  </a:lnTo>
                  <a:lnTo>
                    <a:pt x="23" y="185"/>
                  </a:lnTo>
                  <a:lnTo>
                    <a:pt x="12" y="176"/>
                  </a:lnTo>
                  <a:lnTo>
                    <a:pt x="3" y="162"/>
                  </a:lnTo>
                  <a:lnTo>
                    <a:pt x="0" y="142"/>
                  </a:lnTo>
                  <a:lnTo>
                    <a:pt x="5" y="103"/>
                  </a:lnTo>
                  <a:lnTo>
                    <a:pt x="23" y="69"/>
                  </a:lnTo>
                  <a:lnTo>
                    <a:pt x="52" y="41"/>
                  </a:lnTo>
                  <a:lnTo>
                    <a:pt x="87" y="19"/>
                  </a:lnTo>
                  <a:lnTo>
                    <a:pt x="131" y="5"/>
                  </a:lnTo>
                  <a:lnTo>
                    <a:pt x="18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Oval 21"/>
          <p:cNvSpPr/>
          <p:nvPr/>
        </p:nvSpPr>
        <p:spPr>
          <a:xfrm>
            <a:off x="4114800" y="3962400"/>
            <a:ext cx="4572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117" grpId="0" animBg="1"/>
      <p:bldP spid="181" grpId="0" animBg="1"/>
      <p:bldP spid="182"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065" y="-172193"/>
            <a:ext cx="8229600" cy="1143000"/>
          </a:xfrm>
        </p:spPr>
        <p:txBody>
          <a:bodyPr/>
          <a:lstStyle/>
          <a:p>
            <a:r>
              <a:rPr lang="en-US" dirty="0" err="1" smtClean="0"/>
              <a:t>Categorified</a:t>
            </a:r>
            <a:r>
              <a:rPr lang="en-US" dirty="0" smtClean="0"/>
              <a:t> KS Formula ??</a:t>
            </a:r>
            <a:endParaRPr lang="en-US" dirty="0"/>
          </a:p>
        </p:txBody>
      </p:sp>
      <p:pic>
        <p:nvPicPr>
          <p:cNvPr id="14" name="Picture 13"/>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1657108" y="1020978"/>
            <a:ext cx="5064002" cy="565714"/>
          </a:xfrm>
          <a:prstGeom prst="rect">
            <a:avLst/>
          </a:prstGeom>
        </p:spPr>
      </p:pic>
      <p:sp>
        <p:nvSpPr>
          <p:cNvPr id="15" name="TextBox 14"/>
          <p:cNvSpPr txBox="1"/>
          <p:nvPr/>
        </p:nvSpPr>
        <p:spPr>
          <a:xfrm>
            <a:off x="39624" y="3649196"/>
            <a:ext cx="9144000" cy="954107"/>
          </a:xfrm>
          <a:prstGeom prst="rect">
            <a:avLst/>
          </a:prstGeom>
          <a:noFill/>
        </p:spPr>
        <p:txBody>
          <a:bodyPr wrap="square" rtlCol="0">
            <a:spAutoFit/>
          </a:bodyPr>
          <a:lstStyle/>
          <a:p>
            <a:r>
              <a:rPr lang="en-US" sz="2800" dirty="0" smtClean="0">
                <a:solidFill>
                  <a:srgbClr val="FF0000"/>
                </a:solidFill>
              </a:rPr>
              <a:t>Applied to BPS Hilbert space (considered as a complex with a differential) gives quasi-isomorphic spaces</a:t>
            </a:r>
            <a:endParaRPr lang="en-US" sz="2800" dirty="0">
              <a:solidFill>
                <a:srgbClr val="FF0000"/>
              </a:solidFill>
            </a:endParaRPr>
          </a:p>
        </p:txBody>
      </p:sp>
      <p:pic>
        <p:nvPicPr>
          <p:cNvPr id="11" name="Picture 2 1" descr="http://upload.wikimedia.org/wikipedia/commons/thumb/0/0b/Knuth's_dangerous_bend_symbol.svg/2000px-Knuth's_dangerous_bend_symbol.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8425" y="4783828"/>
            <a:ext cx="1196871" cy="159602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2" descr="http://upload.wikimedia.org/wikipedia/commons/thumb/0/0b/Knuth's_dangerous_bend_symbol.svg/2000px-Knuth's_dangerous_bend_symbol.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79641" y="4711341"/>
            <a:ext cx="1196871" cy="159602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3" descr="Image result for en travaux"/>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2800" y="4695470"/>
            <a:ext cx="2319337" cy="168438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219200" y="6379856"/>
            <a:ext cx="9144000" cy="523220"/>
          </a:xfrm>
          <a:prstGeom prst="rect">
            <a:avLst/>
          </a:prstGeom>
          <a:noFill/>
        </p:spPr>
        <p:txBody>
          <a:bodyPr wrap="square" rtlCol="0">
            <a:spAutoFit/>
          </a:bodyPr>
          <a:lstStyle/>
          <a:p>
            <a:r>
              <a:rPr lang="en-US" sz="2800" dirty="0" smtClean="0">
                <a:solidFill>
                  <a:srgbClr val="FF0000"/>
                </a:solidFill>
              </a:rPr>
              <a:t>Under discussion with T. </a:t>
            </a:r>
            <a:r>
              <a:rPr lang="en-US" sz="2800" dirty="0" err="1" smtClean="0">
                <a:solidFill>
                  <a:srgbClr val="FF0000"/>
                </a:solidFill>
              </a:rPr>
              <a:t>Dimofte</a:t>
            </a:r>
            <a:r>
              <a:rPr lang="en-US" sz="2800" dirty="0" smtClean="0">
                <a:solidFill>
                  <a:srgbClr val="FF0000"/>
                </a:solidFill>
              </a:rPr>
              <a:t> &amp; D. </a:t>
            </a:r>
            <a:r>
              <a:rPr lang="en-US" sz="2800" dirty="0" err="1" smtClean="0">
                <a:solidFill>
                  <a:srgbClr val="FF0000"/>
                </a:solidFill>
              </a:rPr>
              <a:t>Gaiotto</a:t>
            </a:r>
            <a:r>
              <a:rPr lang="en-US" sz="2800" dirty="0" smtClean="0">
                <a:solidFill>
                  <a:srgbClr val="FF0000"/>
                </a:solidFill>
              </a:rPr>
              <a:t>. </a:t>
            </a:r>
            <a:endParaRPr lang="en-US" sz="2800" dirty="0">
              <a:solidFill>
                <a:srgbClr val="FF0000"/>
              </a:solidFill>
            </a:endParaRPr>
          </a:p>
        </p:txBody>
      </p:sp>
      <p:sp>
        <p:nvSpPr>
          <p:cNvPr id="10" name="TextBox 9"/>
          <p:cNvSpPr txBox="1"/>
          <p:nvPr/>
        </p:nvSpPr>
        <p:spPr>
          <a:xfrm>
            <a:off x="4583049" y="2887872"/>
            <a:ext cx="4419600" cy="523220"/>
          </a:xfrm>
          <a:prstGeom prst="rect">
            <a:avLst/>
          </a:prstGeom>
          <a:noFill/>
        </p:spPr>
        <p:txBody>
          <a:bodyPr wrap="square" rtlCol="0">
            <a:spAutoFit/>
          </a:bodyPr>
          <a:lstStyle/>
          <a:p>
            <a:r>
              <a:rPr lang="en-US" sz="2800" dirty="0" smtClean="0">
                <a:solidFill>
                  <a:schemeClr val="accent6">
                    <a:lumMod val="50000"/>
                  </a:schemeClr>
                </a:solidFill>
              </a:rPr>
              <a:t>gives the standard KSWCF. </a:t>
            </a:r>
            <a:endParaRPr lang="en-US" sz="2800" dirty="0">
              <a:solidFill>
                <a:schemeClr val="accent6">
                  <a:lumMod val="50000"/>
                </a:schemeClr>
              </a:solidFill>
            </a:endParaRPr>
          </a:p>
        </p:txBody>
      </p:sp>
      <p:pic>
        <p:nvPicPr>
          <p:cNvPr id="19" name="Picture 18"/>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696920" y="2817747"/>
            <a:ext cx="3044345" cy="577740"/>
          </a:xfrm>
          <a:prstGeom prst="rect">
            <a:avLst/>
          </a:prstGeom>
        </p:spPr>
      </p:pic>
      <p:pic>
        <p:nvPicPr>
          <p:cNvPr id="18" name="Picture 17"/>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1773715" y="1940711"/>
            <a:ext cx="5050287" cy="593142"/>
          </a:xfrm>
          <a:prstGeom prst="rect">
            <a:avLst/>
          </a:prstGeom>
        </p:spPr>
      </p:pic>
    </p:spTree>
    <p:extLst>
      <p:ext uri="{BB962C8B-B14F-4D97-AF65-F5344CB8AC3E}">
        <p14:creationId xmlns:p14="http://schemas.microsoft.com/office/powerpoint/2010/main" val="209445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2"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990599" y="2127472"/>
            <a:ext cx="7924801" cy="523220"/>
          </a:xfrm>
          <a:prstGeom prst="rect">
            <a:avLst/>
          </a:prstGeom>
          <a:solidFill>
            <a:srgbClr val="002060"/>
          </a:solidFill>
        </p:spPr>
        <p:txBody>
          <a:bodyPr wrap="square" rtlCol="0">
            <a:spAutoFit/>
          </a:bodyPr>
          <a:lstStyle/>
          <a:p>
            <a:r>
              <a:rPr lang="en-US" sz="2800" dirty="0" smtClean="0">
                <a:solidFill>
                  <a:srgbClr val="FFFF00"/>
                </a:solidFill>
              </a:rPr>
              <a:t> </a:t>
            </a:r>
            <a:endParaRPr lang="en-US" sz="2800" dirty="0">
              <a:solidFill>
                <a:srgbClr val="FF0000"/>
              </a:solidFill>
            </a:endParaRPr>
          </a:p>
        </p:txBody>
      </p:sp>
      <p:sp>
        <p:nvSpPr>
          <p:cNvPr id="3" name="Slide Number Placeholder 2"/>
          <p:cNvSpPr>
            <a:spLocks noGrp="1"/>
          </p:cNvSpPr>
          <p:nvPr>
            <p:ph type="sldNum" sz="quarter" idx="12"/>
          </p:nvPr>
        </p:nvSpPr>
        <p:spPr/>
        <p:txBody>
          <a:bodyPr/>
          <a:lstStyle/>
          <a:p>
            <a:fld id="{8CC33826-6C47-413F-88A8-05EB57E6DE90}" type="slidenum">
              <a:rPr lang="en-US" smtClean="0"/>
              <a:pPr/>
              <a:t>14</a:t>
            </a:fld>
            <a:endParaRPr lang="en-US" dirty="0"/>
          </a:p>
        </p:txBody>
      </p:sp>
      <p:sp>
        <p:nvSpPr>
          <p:cNvPr id="16" name="TextBox 15"/>
          <p:cNvSpPr txBox="1"/>
          <p:nvPr/>
        </p:nvSpPr>
        <p:spPr>
          <a:xfrm>
            <a:off x="1000263" y="3429000"/>
            <a:ext cx="6720875" cy="523220"/>
          </a:xfrm>
          <a:prstGeom prst="rect">
            <a:avLst/>
          </a:prstGeom>
          <a:noFill/>
        </p:spPr>
        <p:txBody>
          <a:bodyPr wrap="square" rtlCol="0">
            <a:spAutoFit/>
          </a:bodyPr>
          <a:lstStyle/>
          <a:p>
            <a:r>
              <a:rPr lang="en-US" sz="2800" dirty="0"/>
              <a:t>Application to knot </a:t>
            </a:r>
            <a:r>
              <a:rPr lang="en-US" sz="2800" dirty="0" smtClean="0"/>
              <a:t>homology </a:t>
            </a:r>
            <a:endParaRPr lang="en-US" sz="2800" dirty="0"/>
          </a:p>
        </p:txBody>
      </p:sp>
      <p:sp>
        <p:nvSpPr>
          <p:cNvPr id="21" name="Oval 20"/>
          <p:cNvSpPr/>
          <p:nvPr/>
        </p:nvSpPr>
        <p:spPr>
          <a:xfrm>
            <a:off x="70104" y="442667"/>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a:t>
            </a:r>
            <a:endParaRPr lang="en-US" dirty="0"/>
          </a:p>
        </p:txBody>
      </p:sp>
      <p:sp>
        <p:nvSpPr>
          <p:cNvPr id="20" name="Rectangle 19"/>
          <p:cNvSpPr/>
          <p:nvPr/>
        </p:nvSpPr>
        <p:spPr>
          <a:xfrm>
            <a:off x="838200" y="1447800"/>
            <a:ext cx="324128" cy="830997"/>
          </a:xfrm>
          <a:prstGeom prst="rect">
            <a:avLst/>
          </a:prstGeom>
        </p:spPr>
        <p:txBody>
          <a:bodyPr wrap="none">
            <a:spAutoFit/>
          </a:bodyPr>
          <a:lstStyle/>
          <a:p>
            <a:pPr marL="342900" indent="-342900"/>
            <a:r>
              <a:rPr lang="en-US" sz="4800" dirty="0" smtClean="0"/>
              <a:t> </a:t>
            </a:r>
          </a:p>
        </p:txBody>
      </p:sp>
      <p:sp>
        <p:nvSpPr>
          <p:cNvPr id="25" name="Oval 24"/>
          <p:cNvSpPr/>
          <p:nvPr/>
        </p:nvSpPr>
        <p:spPr>
          <a:xfrm>
            <a:off x="48768" y="2204425"/>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t>
            </a:r>
            <a:endParaRPr lang="en-US" dirty="0"/>
          </a:p>
        </p:txBody>
      </p:sp>
      <p:sp>
        <p:nvSpPr>
          <p:cNvPr id="32" name="Oval 31"/>
          <p:cNvSpPr/>
          <p:nvPr/>
        </p:nvSpPr>
        <p:spPr>
          <a:xfrm>
            <a:off x="48768" y="3547351"/>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3</a:t>
            </a:r>
            <a:endParaRPr lang="en-US" dirty="0"/>
          </a:p>
        </p:txBody>
      </p:sp>
      <p:sp>
        <p:nvSpPr>
          <p:cNvPr id="34" name="Oval 33"/>
          <p:cNvSpPr/>
          <p:nvPr/>
        </p:nvSpPr>
        <p:spPr>
          <a:xfrm>
            <a:off x="70104" y="4811687"/>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4</a:t>
            </a:r>
            <a:endParaRPr lang="en-US" dirty="0"/>
          </a:p>
        </p:txBody>
      </p:sp>
      <p:sp>
        <p:nvSpPr>
          <p:cNvPr id="42" name="TextBox 41"/>
          <p:cNvSpPr txBox="1"/>
          <p:nvPr/>
        </p:nvSpPr>
        <p:spPr>
          <a:xfrm>
            <a:off x="818173" y="4737630"/>
            <a:ext cx="9525000" cy="523220"/>
          </a:xfrm>
          <a:prstGeom prst="rect">
            <a:avLst/>
          </a:prstGeom>
          <a:noFill/>
        </p:spPr>
        <p:txBody>
          <a:bodyPr wrap="square" rtlCol="0">
            <a:spAutoFit/>
          </a:bodyPr>
          <a:lstStyle/>
          <a:p>
            <a:r>
              <a:rPr lang="en-US" sz="2800" dirty="0" smtClean="0"/>
              <a:t>  </a:t>
            </a:r>
            <a:r>
              <a:rPr lang="en-US" sz="2800" dirty="0" err="1" smtClean="0"/>
              <a:t>Semiclassical</a:t>
            </a:r>
            <a:r>
              <a:rPr lang="en-US" sz="2800" dirty="0" smtClean="0"/>
              <a:t> BPS States &amp; Generalized Sen Conjecture</a:t>
            </a:r>
            <a:endParaRPr lang="en-US" sz="2800" dirty="0"/>
          </a:p>
        </p:txBody>
      </p:sp>
      <p:sp>
        <p:nvSpPr>
          <p:cNvPr id="17" name="TextBox 16"/>
          <p:cNvSpPr txBox="1"/>
          <p:nvPr/>
        </p:nvSpPr>
        <p:spPr>
          <a:xfrm>
            <a:off x="1000263" y="2150530"/>
            <a:ext cx="8143737" cy="523220"/>
          </a:xfrm>
          <a:prstGeom prst="rect">
            <a:avLst/>
          </a:prstGeom>
          <a:noFill/>
        </p:spPr>
        <p:txBody>
          <a:bodyPr wrap="square" rtlCol="0">
            <a:spAutoFit/>
          </a:bodyPr>
          <a:lstStyle/>
          <a:p>
            <a:r>
              <a:rPr lang="en-US" sz="2800" dirty="0" smtClean="0">
                <a:solidFill>
                  <a:srgbClr val="FFFF00"/>
                </a:solidFill>
              </a:rPr>
              <a:t>Interfaces </a:t>
            </a:r>
            <a:r>
              <a:rPr lang="en-US" sz="2800" dirty="0">
                <a:solidFill>
                  <a:srgbClr val="FFFF00"/>
                </a:solidFill>
              </a:rPr>
              <a:t>in 2d </a:t>
            </a:r>
            <a:r>
              <a:rPr lang="en-US" sz="2800" dirty="0" smtClean="0">
                <a:solidFill>
                  <a:srgbClr val="FFFF00"/>
                </a:solidFill>
              </a:rPr>
              <a:t>N=2 LG models &amp; Categorical CV-WCF</a:t>
            </a:r>
            <a:endParaRPr lang="en-US" sz="2800" dirty="0">
              <a:solidFill>
                <a:srgbClr val="FFFF00"/>
              </a:solidFill>
            </a:endParaRPr>
          </a:p>
        </p:txBody>
      </p:sp>
      <p:sp>
        <p:nvSpPr>
          <p:cNvPr id="19" name="Oval 18"/>
          <p:cNvSpPr/>
          <p:nvPr/>
        </p:nvSpPr>
        <p:spPr>
          <a:xfrm>
            <a:off x="72163" y="628647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5</a:t>
            </a:r>
            <a:endParaRPr lang="en-US" dirty="0"/>
          </a:p>
        </p:txBody>
      </p:sp>
      <p:sp>
        <p:nvSpPr>
          <p:cNvPr id="22" name="TextBox 21"/>
          <p:cNvSpPr txBox="1"/>
          <p:nvPr/>
        </p:nvSpPr>
        <p:spPr>
          <a:xfrm>
            <a:off x="1000263" y="6220450"/>
            <a:ext cx="8305800" cy="523220"/>
          </a:xfrm>
          <a:prstGeom prst="rect">
            <a:avLst/>
          </a:prstGeom>
          <a:noFill/>
        </p:spPr>
        <p:txBody>
          <a:bodyPr wrap="square" rtlCol="0">
            <a:spAutoFit/>
          </a:bodyPr>
          <a:lstStyle/>
          <a:p>
            <a:r>
              <a:rPr lang="en-US" sz="2800" dirty="0" smtClean="0"/>
              <a:t>Conclusion</a:t>
            </a:r>
            <a:endParaRPr lang="en-US" sz="2800" dirty="0"/>
          </a:p>
        </p:txBody>
      </p:sp>
      <p:sp>
        <p:nvSpPr>
          <p:cNvPr id="2" name="TextBox 1"/>
          <p:cNvSpPr txBox="1"/>
          <p:nvPr/>
        </p:nvSpPr>
        <p:spPr>
          <a:xfrm>
            <a:off x="1749794" y="1378495"/>
            <a:ext cx="6558811" cy="461665"/>
          </a:xfrm>
          <a:prstGeom prst="rect">
            <a:avLst/>
          </a:prstGeom>
          <a:noFill/>
        </p:spPr>
        <p:txBody>
          <a:bodyPr wrap="square" rtlCol="0">
            <a:spAutoFit/>
          </a:bodyPr>
          <a:lstStyle/>
          <a:p>
            <a:r>
              <a:rPr lang="en-US" sz="2400" dirty="0" smtClean="0"/>
              <a:t>(with D. </a:t>
            </a:r>
            <a:r>
              <a:rPr lang="en-US" sz="2400" dirty="0" err="1" smtClean="0"/>
              <a:t>Gaiotto</a:t>
            </a:r>
            <a:r>
              <a:rPr lang="en-US" sz="2400" dirty="0"/>
              <a:t> </a:t>
            </a:r>
            <a:r>
              <a:rPr lang="en-US" sz="2400" dirty="0" smtClean="0"/>
              <a:t>&amp; </a:t>
            </a:r>
            <a:r>
              <a:rPr lang="en-US" sz="2400" dirty="0"/>
              <a:t>A. </a:t>
            </a:r>
            <a:r>
              <a:rPr lang="en-US" sz="2400" dirty="0" err="1" smtClean="0"/>
              <a:t>Neitzke</a:t>
            </a:r>
            <a:r>
              <a:rPr lang="en-US" sz="2400" dirty="0" smtClean="0"/>
              <a:t>, 2010, … ) </a:t>
            </a:r>
            <a:endParaRPr lang="en-US" sz="2400" dirty="0"/>
          </a:p>
        </p:txBody>
      </p:sp>
      <p:sp>
        <p:nvSpPr>
          <p:cNvPr id="15" name="TextBox 14"/>
          <p:cNvSpPr txBox="1"/>
          <p:nvPr/>
        </p:nvSpPr>
        <p:spPr>
          <a:xfrm>
            <a:off x="1778626" y="2767252"/>
            <a:ext cx="6558811" cy="461665"/>
          </a:xfrm>
          <a:prstGeom prst="rect">
            <a:avLst/>
          </a:prstGeom>
          <a:noFill/>
        </p:spPr>
        <p:txBody>
          <a:bodyPr wrap="square" rtlCol="0">
            <a:spAutoFit/>
          </a:bodyPr>
          <a:lstStyle/>
          <a:p>
            <a:r>
              <a:rPr lang="en-US" sz="2400" dirty="0" smtClean="0"/>
              <a:t>(with D. </a:t>
            </a:r>
            <a:r>
              <a:rPr lang="en-US" sz="2400" dirty="0" err="1" smtClean="0"/>
              <a:t>Gaiotto</a:t>
            </a:r>
            <a:r>
              <a:rPr lang="en-US" sz="2400" dirty="0" smtClean="0"/>
              <a:t> &amp; E. Witten, 2015) </a:t>
            </a:r>
            <a:endParaRPr lang="en-US" sz="2400" dirty="0"/>
          </a:p>
        </p:txBody>
      </p:sp>
      <p:sp>
        <p:nvSpPr>
          <p:cNvPr id="23" name="TextBox 22"/>
          <p:cNvSpPr txBox="1"/>
          <p:nvPr/>
        </p:nvSpPr>
        <p:spPr>
          <a:xfrm>
            <a:off x="2105335" y="4064670"/>
            <a:ext cx="6558811" cy="461665"/>
          </a:xfrm>
          <a:prstGeom prst="rect">
            <a:avLst/>
          </a:prstGeom>
          <a:noFill/>
        </p:spPr>
        <p:txBody>
          <a:bodyPr wrap="square" rtlCol="0">
            <a:spAutoFit/>
          </a:bodyPr>
          <a:lstStyle/>
          <a:p>
            <a:r>
              <a:rPr lang="en-US" sz="2400" dirty="0" smtClean="0"/>
              <a:t>(with D. </a:t>
            </a:r>
            <a:r>
              <a:rPr lang="en-US" sz="2400" dirty="0" err="1" smtClean="0"/>
              <a:t>Galakhov</a:t>
            </a:r>
            <a:r>
              <a:rPr lang="en-US" sz="2400" dirty="0" smtClean="0"/>
              <a:t>, 2016) </a:t>
            </a:r>
            <a:endParaRPr lang="en-US" sz="2400" dirty="0"/>
          </a:p>
        </p:txBody>
      </p:sp>
      <p:sp>
        <p:nvSpPr>
          <p:cNvPr id="24" name="TextBox 23"/>
          <p:cNvSpPr txBox="1"/>
          <p:nvPr/>
        </p:nvSpPr>
        <p:spPr>
          <a:xfrm>
            <a:off x="479854" y="5472146"/>
            <a:ext cx="8206946" cy="461665"/>
          </a:xfrm>
          <a:prstGeom prst="rect">
            <a:avLst/>
          </a:prstGeom>
          <a:noFill/>
        </p:spPr>
        <p:txBody>
          <a:bodyPr wrap="square" rtlCol="0">
            <a:spAutoFit/>
          </a:bodyPr>
          <a:lstStyle/>
          <a:p>
            <a:r>
              <a:rPr lang="en-US" sz="2400" dirty="0" smtClean="0"/>
              <a:t>(with D. van den </a:t>
            </a:r>
            <a:r>
              <a:rPr lang="en-US" sz="2400" dirty="0" err="1" smtClean="0"/>
              <a:t>Bleeken</a:t>
            </a:r>
            <a:r>
              <a:rPr lang="en-US" sz="2400" dirty="0" smtClean="0"/>
              <a:t> &amp; A. Royston, 2015; D. Brennan, 2016) </a:t>
            </a:r>
            <a:endParaRPr lang="en-US" sz="2400" dirty="0"/>
          </a:p>
        </p:txBody>
      </p:sp>
      <p:sp>
        <p:nvSpPr>
          <p:cNvPr id="28" name="TextBox 27"/>
          <p:cNvSpPr txBox="1"/>
          <p:nvPr/>
        </p:nvSpPr>
        <p:spPr>
          <a:xfrm>
            <a:off x="838200" y="397894"/>
            <a:ext cx="8153401" cy="523220"/>
          </a:xfrm>
          <a:prstGeom prst="rect">
            <a:avLst/>
          </a:prstGeom>
          <a:noFill/>
        </p:spPr>
        <p:txBody>
          <a:bodyPr wrap="square" rtlCol="0">
            <a:spAutoFit/>
          </a:bodyPr>
          <a:lstStyle/>
          <a:p>
            <a:r>
              <a:rPr lang="en-US" sz="2800" dirty="0" smtClean="0">
                <a:solidFill>
                  <a:srgbClr val="FF0000"/>
                </a:solidFill>
              </a:rPr>
              <a:t>Review Derivation Of KS-WCF Using Framed BPS States</a:t>
            </a:r>
            <a:endParaRPr lang="en-US" sz="2800" dirty="0">
              <a:solidFill>
                <a:srgbClr val="FF0000"/>
              </a:solidFill>
            </a:endParaRPr>
          </a:p>
        </p:txBody>
      </p:sp>
    </p:spTree>
    <p:extLst>
      <p:ext uri="{BB962C8B-B14F-4D97-AF65-F5344CB8AC3E}">
        <p14:creationId xmlns:p14="http://schemas.microsoft.com/office/powerpoint/2010/main" val="16397225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SQM &amp; Morse Theory</a:t>
            </a:r>
            <a:br>
              <a:rPr lang="en-US" dirty="0" smtClean="0"/>
            </a:br>
            <a:r>
              <a:rPr lang="en-US" dirty="0" smtClean="0"/>
              <a:t>(Witten: 1982) </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228600" y="1371600"/>
                <a:ext cx="8229600" cy="584775"/>
              </a:xfrm>
              <a:prstGeom prst="rect">
                <a:avLst/>
              </a:prstGeom>
              <a:noFill/>
            </p:spPr>
            <p:txBody>
              <a:bodyPr wrap="square" rtlCol="0">
                <a:spAutoFit/>
              </a:bodyPr>
              <a:lstStyle/>
              <a:p>
                <a:r>
                  <a:rPr lang="en-US" sz="3200" i="1" dirty="0" smtClean="0">
                    <a:solidFill>
                      <a:srgbClr val="0000FF"/>
                    </a:solidFill>
                  </a:rPr>
                  <a:t>M</a:t>
                </a:r>
                <a:r>
                  <a:rPr lang="en-US" sz="3200" dirty="0" smtClean="0">
                    <a:solidFill>
                      <a:srgbClr val="0000FF"/>
                    </a:solidFill>
                  </a:rPr>
                  <a:t>: Riemannian;  h: </a:t>
                </a:r>
                <a:r>
                  <a:rPr lang="en-US" sz="3200" i="1" dirty="0" smtClean="0">
                    <a:solidFill>
                      <a:srgbClr val="0000FF"/>
                    </a:solidFill>
                  </a:rPr>
                  <a:t>M</a:t>
                </a:r>
                <a:r>
                  <a:rPr lang="en-US" sz="3200" dirty="0" smtClean="0">
                    <a:solidFill>
                      <a:srgbClr val="0000FF"/>
                    </a:solidFill>
                  </a:rPr>
                  <a:t> </a:t>
                </a:r>
                <a14:m>
                  <m:oMath xmlns:m="http://schemas.openxmlformats.org/officeDocument/2006/math">
                    <m:r>
                      <a:rPr lang="en-US" sz="3200" i="1" dirty="0" smtClean="0">
                        <a:solidFill>
                          <a:srgbClr val="0000FF"/>
                        </a:solidFill>
                        <a:latin typeface="Cambria Math" panose="02040503050406030204" pitchFamily="18" charset="0"/>
                        <a:ea typeface="Cambria Math" panose="02040503050406030204" pitchFamily="18" charset="0"/>
                        <a:sym typeface="Mathematica1"/>
                      </a:rPr>
                      <m:t>→</m:t>
                    </m:r>
                    <m:r>
                      <a:rPr lang="en-US" sz="3200" i="1" dirty="0" smtClean="0">
                        <a:solidFill>
                          <a:srgbClr val="0000FF"/>
                        </a:solidFill>
                        <a:latin typeface="Cambria Math" panose="02040503050406030204" pitchFamily="18" charset="0"/>
                        <a:ea typeface="Cambria Math" panose="02040503050406030204" pitchFamily="18" charset="0"/>
                      </a:rPr>
                      <m:t>ℝ</m:t>
                    </m:r>
                  </m:oMath>
                </a14:m>
                <a:r>
                  <a:rPr lang="en-US" sz="3200" dirty="0" smtClean="0">
                    <a:solidFill>
                      <a:srgbClr val="0000FF"/>
                    </a:solidFill>
                  </a:rPr>
                  <a:t>,  Morse function</a:t>
                </a:r>
                <a:endParaRPr lang="en-US" sz="3200" dirty="0">
                  <a:solidFill>
                    <a:srgbClr val="0000FF"/>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28600" y="1371600"/>
                <a:ext cx="8229600" cy="584775"/>
              </a:xfrm>
              <a:prstGeom prst="rect">
                <a:avLst/>
              </a:prstGeom>
              <a:blipFill rotWithShape="0">
                <a:blip r:embed="rId14"/>
                <a:stretch>
                  <a:fillRect l="-1926" t="-12500" b="-34375"/>
                </a:stretch>
              </a:blipFill>
            </p:spPr>
            <p:txBody>
              <a:bodyPr/>
              <a:lstStyle/>
              <a:p>
                <a:r>
                  <a:rPr lang="en-US">
                    <a:noFill/>
                  </a:rPr>
                  <a:t> </a:t>
                </a:r>
              </a:p>
            </p:txBody>
          </p:sp>
        </mc:Fallback>
      </mc:AlternateContent>
      <p:sp>
        <p:nvSpPr>
          <p:cNvPr id="6" name="TextBox 5"/>
          <p:cNvSpPr txBox="1"/>
          <p:nvPr/>
        </p:nvSpPr>
        <p:spPr>
          <a:xfrm>
            <a:off x="13504" y="2209800"/>
            <a:ext cx="1524000" cy="646331"/>
          </a:xfrm>
          <a:prstGeom prst="rect">
            <a:avLst/>
          </a:prstGeom>
          <a:noFill/>
        </p:spPr>
        <p:txBody>
          <a:bodyPr wrap="square" rtlCol="0">
            <a:spAutoFit/>
          </a:bodyPr>
          <a:lstStyle/>
          <a:p>
            <a:r>
              <a:rPr lang="en-US" sz="3600" dirty="0" smtClean="0">
                <a:solidFill>
                  <a:srgbClr val="FF0000"/>
                </a:solidFill>
              </a:rPr>
              <a:t>SQM: </a:t>
            </a:r>
            <a:endParaRPr lang="en-US" sz="3600" dirty="0">
              <a:solidFill>
                <a:srgbClr val="FF0000"/>
              </a:solidFill>
            </a:endParaRPr>
          </a:p>
        </p:txBody>
      </p:sp>
      <p:pic>
        <p:nvPicPr>
          <p:cNvPr id="4" name="Picture 3"/>
          <p:cNvPicPr>
            <a:picLocks noChangeAspect="1"/>
          </p:cNvPicPr>
          <p:nvPr>
            <p:custDataLst>
              <p:tags r:id="rId1"/>
            </p:custDataLst>
          </p:nvPr>
        </p:nvPicPr>
        <p:blipFill>
          <a:blip r:embed="rId15" cstate="print">
            <a:extLst>
              <a:ext uri="{28A0092B-C50C-407E-A947-70E740481C1C}">
                <a14:useLocalDpi xmlns:a14="http://schemas.microsoft.com/office/drawing/2010/main" val="0"/>
              </a:ext>
            </a:extLst>
          </a:blip>
          <a:stretch>
            <a:fillRect/>
          </a:stretch>
        </p:blipFill>
        <p:spPr>
          <a:xfrm>
            <a:off x="1524000" y="2286000"/>
            <a:ext cx="3139440" cy="449580"/>
          </a:xfrm>
          <a:prstGeom prst="rect">
            <a:avLst/>
          </a:prstGeom>
        </p:spPr>
      </p:pic>
      <p:pic>
        <p:nvPicPr>
          <p:cNvPr id="7" name="Picture 6"/>
          <p:cNvPicPr>
            <a:picLocks noChangeAspect="1"/>
          </p:cNvPicPr>
          <p:nvPr>
            <p:custDataLst>
              <p:tags r:id="rId2"/>
            </p:custDataLst>
          </p:nvPr>
        </p:nvPicPr>
        <p:blipFill>
          <a:blip r:embed="rId16" cstate="print">
            <a:extLst>
              <a:ext uri="{28A0092B-C50C-407E-A947-70E740481C1C}">
                <a14:useLocalDpi xmlns:a14="http://schemas.microsoft.com/office/drawing/2010/main" val="0"/>
              </a:ext>
            </a:extLst>
          </a:blip>
          <a:stretch>
            <a:fillRect/>
          </a:stretch>
        </p:blipFill>
        <p:spPr>
          <a:xfrm>
            <a:off x="5029200" y="2209800"/>
            <a:ext cx="4038600" cy="473881"/>
          </a:xfrm>
          <a:prstGeom prst="rect">
            <a:avLst/>
          </a:prstGeom>
        </p:spPr>
      </p:pic>
      <p:pic>
        <p:nvPicPr>
          <p:cNvPr id="8" name="Picture 7"/>
          <p:cNvPicPr>
            <a:picLocks noChangeAspect="1"/>
          </p:cNvPicPr>
          <p:nvPr>
            <p:custDataLst>
              <p:tags r:id="rId3"/>
            </p:custDataLst>
          </p:nvPr>
        </p:nvPicPr>
        <p:blipFill>
          <a:blip r:embed="rId17" cstate="print">
            <a:extLst>
              <a:ext uri="{28A0092B-C50C-407E-A947-70E740481C1C}">
                <a14:useLocalDpi xmlns:a14="http://schemas.microsoft.com/office/drawing/2010/main" val="0"/>
              </a:ext>
            </a:extLst>
          </a:blip>
          <a:stretch>
            <a:fillRect/>
          </a:stretch>
        </p:blipFill>
        <p:spPr>
          <a:xfrm>
            <a:off x="1828800" y="2895600"/>
            <a:ext cx="5767633" cy="533400"/>
          </a:xfrm>
          <a:prstGeom prst="rect">
            <a:avLst/>
          </a:prstGeom>
        </p:spPr>
      </p:pic>
      <p:pic>
        <p:nvPicPr>
          <p:cNvPr id="9" name="Picture 8"/>
          <p:cNvPicPr>
            <a:picLocks noChangeAspect="1"/>
          </p:cNvPicPr>
          <p:nvPr>
            <p:custDataLst>
              <p:tags r:id="rId4"/>
            </p:custDataLst>
          </p:nvPr>
        </p:nvPicPr>
        <p:blipFill>
          <a:blip r:embed="rId18" cstate="print">
            <a:extLst>
              <a:ext uri="{28A0092B-C50C-407E-A947-70E740481C1C}">
                <a14:useLocalDpi xmlns:a14="http://schemas.microsoft.com/office/drawing/2010/main" val="0"/>
              </a:ext>
            </a:extLst>
          </a:blip>
          <a:stretch>
            <a:fillRect/>
          </a:stretch>
        </p:blipFill>
        <p:spPr>
          <a:xfrm>
            <a:off x="1066800" y="3657600"/>
            <a:ext cx="4648200" cy="353060"/>
          </a:xfrm>
          <a:prstGeom prst="rect">
            <a:avLst/>
          </a:prstGeom>
        </p:spPr>
      </p:pic>
      <p:pic>
        <p:nvPicPr>
          <p:cNvPr id="10" name="Picture 9"/>
          <p:cNvPicPr>
            <a:picLocks noChangeAspect="1"/>
          </p:cNvPicPr>
          <p:nvPr>
            <p:custDataLst>
              <p:tags r:id="rId5"/>
            </p:custDataLst>
          </p:nvPr>
        </p:nvPicPr>
        <p:blipFill>
          <a:blip r:embed="rId19" cstate="print">
            <a:extLst>
              <a:ext uri="{28A0092B-C50C-407E-A947-70E740481C1C}">
                <a14:useLocalDpi xmlns:a14="http://schemas.microsoft.com/office/drawing/2010/main" val="0"/>
              </a:ext>
            </a:extLst>
          </a:blip>
          <a:stretch>
            <a:fillRect/>
          </a:stretch>
        </p:blipFill>
        <p:spPr>
          <a:xfrm>
            <a:off x="5943600" y="3657600"/>
            <a:ext cx="2667000" cy="328646"/>
          </a:xfrm>
          <a:prstGeom prst="rect">
            <a:avLst/>
          </a:prstGeom>
        </p:spPr>
      </p:pic>
      <p:sp>
        <p:nvSpPr>
          <p:cNvPr id="16" name="TextBox 15"/>
          <p:cNvSpPr txBox="1"/>
          <p:nvPr/>
        </p:nvSpPr>
        <p:spPr>
          <a:xfrm>
            <a:off x="152400" y="4267200"/>
            <a:ext cx="3124200" cy="1077218"/>
          </a:xfrm>
          <a:prstGeom prst="rect">
            <a:avLst/>
          </a:prstGeom>
          <a:noFill/>
        </p:spPr>
        <p:txBody>
          <a:bodyPr wrap="square" rtlCol="0">
            <a:spAutoFit/>
          </a:bodyPr>
          <a:lstStyle/>
          <a:p>
            <a:r>
              <a:rPr lang="en-US" sz="3200" dirty="0" err="1" smtClean="0">
                <a:solidFill>
                  <a:srgbClr val="0000FF"/>
                </a:solidFill>
              </a:rPr>
              <a:t>Perturbative</a:t>
            </a:r>
            <a:r>
              <a:rPr lang="en-US" sz="3200" dirty="0" smtClean="0">
                <a:solidFill>
                  <a:srgbClr val="0000FF"/>
                </a:solidFill>
              </a:rPr>
              <a:t> </a:t>
            </a:r>
            <a:r>
              <a:rPr lang="en-US" sz="3200" dirty="0" err="1" smtClean="0">
                <a:solidFill>
                  <a:srgbClr val="0000FF"/>
                </a:solidFill>
              </a:rPr>
              <a:t>vacua</a:t>
            </a:r>
            <a:r>
              <a:rPr lang="en-US" sz="3200" dirty="0" smtClean="0">
                <a:solidFill>
                  <a:srgbClr val="0000FF"/>
                </a:solidFill>
              </a:rPr>
              <a:t>: </a:t>
            </a:r>
            <a:endParaRPr lang="en-US" sz="3200" dirty="0">
              <a:solidFill>
                <a:srgbClr val="0000FF"/>
              </a:solidFill>
            </a:endParaRPr>
          </a:p>
        </p:txBody>
      </p:sp>
      <p:pic>
        <p:nvPicPr>
          <p:cNvPr id="11" name="Picture 10"/>
          <p:cNvPicPr>
            <a:picLocks noChangeAspect="1"/>
          </p:cNvPicPr>
          <p:nvPr>
            <p:custDataLst>
              <p:tags r:id="rId6"/>
            </p:custDataLst>
          </p:nvPr>
        </p:nvPicPr>
        <p:blipFill>
          <a:blip r:embed="rId20" cstate="print">
            <a:extLst>
              <a:ext uri="{28A0092B-C50C-407E-A947-70E740481C1C}">
                <a14:useLocalDpi xmlns:a14="http://schemas.microsoft.com/office/drawing/2010/main" val="0"/>
              </a:ext>
            </a:extLst>
          </a:blip>
          <a:stretch>
            <a:fillRect/>
          </a:stretch>
        </p:blipFill>
        <p:spPr>
          <a:xfrm>
            <a:off x="3048000" y="4419600"/>
            <a:ext cx="1962666" cy="505904"/>
          </a:xfrm>
          <a:prstGeom prst="rect">
            <a:avLst/>
          </a:prstGeom>
        </p:spPr>
      </p:pic>
      <p:pic>
        <p:nvPicPr>
          <p:cNvPr id="15" name="Picture 14"/>
          <p:cNvPicPr>
            <a:picLocks noChangeAspect="1"/>
          </p:cNvPicPr>
          <p:nvPr>
            <p:custDataLst>
              <p:tags r:id="rId7"/>
            </p:custDataLst>
          </p:nvPr>
        </p:nvPicPr>
        <p:blipFill>
          <a:blip r:embed="rId21" cstate="print">
            <a:extLst>
              <a:ext uri="{28A0092B-C50C-407E-A947-70E740481C1C}">
                <a14:useLocalDpi xmlns:a14="http://schemas.microsoft.com/office/drawing/2010/main" val="0"/>
              </a:ext>
            </a:extLst>
          </a:blip>
          <a:stretch>
            <a:fillRect/>
          </a:stretch>
        </p:blipFill>
        <p:spPr>
          <a:xfrm>
            <a:off x="3733801" y="5257800"/>
            <a:ext cx="966095" cy="502857"/>
          </a:xfrm>
          <a:prstGeom prst="rect">
            <a:avLst/>
          </a:prstGeom>
        </p:spPr>
      </p:pic>
      <p:sp>
        <p:nvSpPr>
          <p:cNvPr id="19" name="Right Arrow 18"/>
          <p:cNvSpPr/>
          <p:nvPr/>
        </p:nvSpPr>
        <p:spPr>
          <a:xfrm>
            <a:off x="2362200" y="5410200"/>
            <a:ext cx="990600" cy="228600"/>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custDataLst>
              <p:tags r:id="rId8"/>
            </p:custDataLst>
          </p:nvPr>
        </p:nvPicPr>
        <p:blipFill>
          <a:blip r:embed="rId22" cstate="print">
            <a:extLst>
              <a:ext uri="{28A0092B-C50C-407E-A947-70E740481C1C}">
                <a14:useLocalDpi xmlns:a14="http://schemas.microsoft.com/office/drawing/2010/main" val="0"/>
              </a:ext>
            </a:extLst>
          </a:blip>
          <a:stretch>
            <a:fillRect/>
          </a:stretch>
        </p:blipFill>
        <p:spPr>
          <a:xfrm>
            <a:off x="152400" y="6095999"/>
            <a:ext cx="6061714" cy="609524"/>
          </a:xfrm>
          <a:prstGeom prst="rect">
            <a:avLst/>
          </a:prstGeom>
        </p:spPr>
      </p:pic>
      <p:grpSp>
        <p:nvGrpSpPr>
          <p:cNvPr id="34" name="Group 33"/>
          <p:cNvGrpSpPr/>
          <p:nvPr/>
        </p:nvGrpSpPr>
        <p:grpSpPr>
          <a:xfrm>
            <a:off x="5867400" y="4267200"/>
            <a:ext cx="2525066" cy="2361638"/>
            <a:chOff x="5867400" y="4267200"/>
            <a:chExt cx="2525066" cy="2361638"/>
          </a:xfrm>
        </p:grpSpPr>
        <p:grpSp>
          <p:nvGrpSpPr>
            <p:cNvPr id="33" name="Group 32"/>
            <p:cNvGrpSpPr/>
            <p:nvPr/>
          </p:nvGrpSpPr>
          <p:grpSpPr>
            <a:xfrm>
              <a:off x="5867400" y="4267200"/>
              <a:ext cx="2525066" cy="2361638"/>
              <a:chOff x="5867400" y="4267200"/>
              <a:chExt cx="2525066" cy="2361638"/>
            </a:xfrm>
          </p:grpSpPr>
          <p:pic>
            <p:nvPicPr>
              <p:cNvPr id="32" name="Picture 31"/>
              <p:cNvPicPr>
                <a:picLocks noChangeAspect="1"/>
              </p:cNvPicPr>
              <p:nvPr>
                <p:custDataLst>
                  <p:tags r:id="rId9"/>
                </p:custDataLst>
              </p:nvPr>
            </p:nvPicPr>
            <p:blipFill>
              <a:blip r:embed="rId23" cstate="print">
                <a:extLst>
                  <a:ext uri="{28A0092B-C50C-407E-A947-70E740481C1C}">
                    <a14:useLocalDpi xmlns:a14="http://schemas.microsoft.com/office/drawing/2010/main" val="0"/>
                  </a:ext>
                </a:extLst>
              </a:blip>
              <a:stretch>
                <a:fillRect/>
              </a:stretch>
            </p:blipFill>
            <p:spPr>
              <a:xfrm>
                <a:off x="7997253" y="4267200"/>
                <a:ext cx="395213" cy="226316"/>
              </a:xfrm>
              <a:prstGeom prst="rect">
                <a:avLst/>
              </a:prstGeom>
            </p:spPr>
          </p:pic>
          <p:pic>
            <p:nvPicPr>
              <p:cNvPr id="31" name="Picture 30"/>
              <p:cNvPicPr>
                <a:picLocks noChangeAspect="1"/>
              </p:cNvPicPr>
              <p:nvPr>
                <p:custDataLst>
                  <p:tags r:id="rId10"/>
                </p:custDataLst>
              </p:nvPr>
            </p:nvPicPr>
            <p:blipFill>
              <a:blip r:embed="rId24" cstate="print">
                <a:extLst>
                  <a:ext uri="{28A0092B-C50C-407E-A947-70E740481C1C}">
                    <a14:useLocalDpi xmlns:a14="http://schemas.microsoft.com/office/drawing/2010/main" val="0"/>
                  </a:ext>
                </a:extLst>
              </a:blip>
              <a:stretch>
                <a:fillRect/>
              </a:stretch>
            </p:blipFill>
            <p:spPr>
              <a:xfrm>
                <a:off x="6214120" y="4307873"/>
                <a:ext cx="390012" cy="226316"/>
              </a:xfrm>
              <a:prstGeom prst="rect">
                <a:avLst/>
              </a:prstGeom>
            </p:spPr>
          </p:pic>
          <p:pic>
            <p:nvPicPr>
              <p:cNvPr id="20" name="Picture 19"/>
              <p:cNvPicPr>
                <a:picLocks noChangeAspect="1"/>
              </p:cNvPicPr>
              <p:nvPr>
                <p:custDataLst>
                  <p:tags r:id="rId11"/>
                </p:custDataLst>
              </p:nvPr>
            </p:nvPicPr>
            <p:blipFill>
              <a:blip r:embed="rId25" cstate="print">
                <a:extLst>
                  <a:ext uri="{28A0092B-C50C-407E-A947-70E740481C1C}">
                    <a14:useLocalDpi xmlns:a14="http://schemas.microsoft.com/office/drawing/2010/main" val="0"/>
                  </a:ext>
                </a:extLst>
              </a:blip>
              <a:stretch>
                <a:fillRect/>
              </a:stretch>
            </p:blipFill>
            <p:spPr>
              <a:xfrm>
                <a:off x="6995497" y="4994226"/>
                <a:ext cx="387412" cy="226316"/>
              </a:xfrm>
              <a:prstGeom prst="rect">
                <a:avLst/>
              </a:prstGeom>
            </p:spPr>
          </p:pic>
          <p:pic>
            <p:nvPicPr>
              <p:cNvPr id="18" name="Picture 17"/>
              <p:cNvPicPr>
                <a:picLocks noChangeAspect="1"/>
              </p:cNvPicPr>
              <p:nvPr>
                <p:custDataLst>
                  <p:tags r:id="rId12"/>
                </p:custDataLst>
              </p:nvPr>
            </p:nvPicPr>
            <p:blipFill>
              <a:blip r:embed="rId26" cstate="print">
                <a:extLst>
                  <a:ext uri="{28A0092B-C50C-407E-A947-70E740481C1C}">
                    <a14:useLocalDpi xmlns:a14="http://schemas.microsoft.com/office/drawing/2010/main" val="0"/>
                  </a:ext>
                </a:extLst>
              </a:blip>
              <a:stretch>
                <a:fillRect/>
              </a:stretch>
            </p:blipFill>
            <p:spPr>
              <a:xfrm>
                <a:off x="6965347" y="6402522"/>
                <a:ext cx="377012" cy="226316"/>
              </a:xfrm>
              <a:prstGeom prst="rect">
                <a:avLst/>
              </a:prstGeom>
            </p:spPr>
          </p:pic>
          <p:sp>
            <p:nvSpPr>
              <p:cNvPr id="26" name="Freeform 25"/>
              <p:cNvSpPr/>
              <p:nvPr/>
            </p:nvSpPr>
            <p:spPr>
              <a:xfrm>
                <a:off x="5867400" y="4559634"/>
                <a:ext cx="2514600" cy="1718479"/>
              </a:xfrm>
              <a:custGeom>
                <a:avLst/>
                <a:gdLst>
                  <a:gd name="connsiteX0" fmla="*/ 661092 w 4421144"/>
                  <a:gd name="connsiteY0" fmla="*/ 298274 h 3679484"/>
                  <a:gd name="connsiteX1" fmla="*/ 1251401 w 4421144"/>
                  <a:gd name="connsiteY1" fmla="*/ 506618 h 3679484"/>
                  <a:gd name="connsiteX2" fmla="*/ 1679664 w 4421144"/>
                  <a:gd name="connsiteY2" fmla="*/ 1675661 h 3679484"/>
                  <a:gd name="connsiteX3" fmla="*/ 2617213 w 4421144"/>
                  <a:gd name="connsiteY3" fmla="*/ 1710385 h 3679484"/>
                  <a:gd name="connsiteX4" fmla="*/ 3068626 w 4421144"/>
                  <a:gd name="connsiteY4" fmla="*/ 738112 h 3679484"/>
                  <a:gd name="connsiteX5" fmla="*/ 3647360 w 4421144"/>
                  <a:gd name="connsiteY5" fmla="*/ 8907 h 3679484"/>
                  <a:gd name="connsiteX6" fmla="*/ 4307117 w 4421144"/>
                  <a:gd name="connsiteY6" fmla="*/ 414021 h 3679484"/>
                  <a:gd name="connsiteX7" fmla="*/ 4307117 w 4421144"/>
                  <a:gd name="connsiteY7" fmla="*/ 1571489 h 3679484"/>
                  <a:gd name="connsiteX8" fmla="*/ 3172798 w 4421144"/>
                  <a:gd name="connsiteY8" fmla="*/ 3226669 h 3679484"/>
                  <a:gd name="connsiteX9" fmla="*/ 2154226 w 4421144"/>
                  <a:gd name="connsiteY9" fmla="*/ 3678081 h 3679484"/>
                  <a:gd name="connsiteX10" fmla="*/ 1320849 w 4421144"/>
                  <a:gd name="connsiteY10" fmla="*/ 3307691 h 3679484"/>
                  <a:gd name="connsiteX11" fmla="*/ 128656 w 4421144"/>
                  <a:gd name="connsiteY11" fmla="*/ 1860856 h 3679484"/>
                  <a:gd name="connsiteX12" fmla="*/ 93932 w 4421144"/>
                  <a:gd name="connsiteY12" fmla="*/ 529767 h 3679484"/>
                  <a:gd name="connsiteX13" fmla="*/ 661092 w 4421144"/>
                  <a:gd name="connsiteY13" fmla="*/ 298274 h 3679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21144" h="3679484">
                    <a:moveTo>
                      <a:pt x="661092" y="298274"/>
                    </a:moveTo>
                    <a:cubicBezTo>
                      <a:pt x="854003" y="294416"/>
                      <a:pt x="1081639" y="277054"/>
                      <a:pt x="1251401" y="506618"/>
                    </a:cubicBezTo>
                    <a:cubicBezTo>
                      <a:pt x="1421163" y="736182"/>
                      <a:pt x="1452029" y="1475033"/>
                      <a:pt x="1679664" y="1675661"/>
                    </a:cubicBezTo>
                    <a:cubicBezTo>
                      <a:pt x="1907299" y="1876289"/>
                      <a:pt x="2385719" y="1866643"/>
                      <a:pt x="2617213" y="1710385"/>
                    </a:cubicBezTo>
                    <a:cubicBezTo>
                      <a:pt x="2848707" y="1554127"/>
                      <a:pt x="2896935" y="1021692"/>
                      <a:pt x="3068626" y="738112"/>
                    </a:cubicBezTo>
                    <a:cubicBezTo>
                      <a:pt x="3240317" y="454532"/>
                      <a:pt x="3440945" y="62922"/>
                      <a:pt x="3647360" y="8907"/>
                    </a:cubicBezTo>
                    <a:cubicBezTo>
                      <a:pt x="3853775" y="-45108"/>
                      <a:pt x="4197158" y="153591"/>
                      <a:pt x="4307117" y="414021"/>
                    </a:cubicBezTo>
                    <a:cubicBezTo>
                      <a:pt x="4417076" y="674451"/>
                      <a:pt x="4496170" y="1102714"/>
                      <a:pt x="4307117" y="1571489"/>
                    </a:cubicBezTo>
                    <a:cubicBezTo>
                      <a:pt x="4118064" y="2040264"/>
                      <a:pt x="3531613" y="2875570"/>
                      <a:pt x="3172798" y="3226669"/>
                    </a:cubicBezTo>
                    <a:cubicBezTo>
                      <a:pt x="2813983" y="3577768"/>
                      <a:pt x="2462884" y="3664577"/>
                      <a:pt x="2154226" y="3678081"/>
                    </a:cubicBezTo>
                    <a:cubicBezTo>
                      <a:pt x="1845568" y="3691585"/>
                      <a:pt x="1658444" y="3610562"/>
                      <a:pt x="1320849" y="3307691"/>
                    </a:cubicBezTo>
                    <a:cubicBezTo>
                      <a:pt x="983254" y="3004820"/>
                      <a:pt x="333142" y="2323843"/>
                      <a:pt x="128656" y="1860856"/>
                    </a:cubicBezTo>
                    <a:cubicBezTo>
                      <a:pt x="-75830" y="1397869"/>
                      <a:pt x="3264" y="792126"/>
                      <a:pt x="93932" y="529767"/>
                    </a:cubicBezTo>
                    <a:cubicBezTo>
                      <a:pt x="184600" y="267408"/>
                      <a:pt x="468181" y="302132"/>
                      <a:pt x="661092" y="298274"/>
                    </a:cubicBezTo>
                    <a:close/>
                  </a:path>
                </a:pathLst>
              </a:cu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3" name="Freeform 2"/>
              <p:cNvSpPr/>
              <p:nvPr/>
            </p:nvSpPr>
            <p:spPr>
              <a:xfrm>
                <a:off x="7268901" y="5405377"/>
                <a:ext cx="267996" cy="844952"/>
              </a:xfrm>
              <a:custGeom>
                <a:avLst/>
                <a:gdLst>
                  <a:gd name="connsiteX0" fmla="*/ 0 w 267996"/>
                  <a:gd name="connsiteY0" fmla="*/ 0 h 844952"/>
                  <a:gd name="connsiteX1" fmla="*/ 243069 w 267996"/>
                  <a:gd name="connsiteY1" fmla="*/ 196770 h 844952"/>
                  <a:gd name="connsiteX2" fmla="*/ 243069 w 267996"/>
                  <a:gd name="connsiteY2" fmla="*/ 578734 h 844952"/>
                  <a:gd name="connsiteX3" fmla="*/ 92598 w 267996"/>
                  <a:gd name="connsiteY3" fmla="*/ 844952 h 844952"/>
                  <a:gd name="connsiteX4" fmla="*/ 92598 w 267996"/>
                  <a:gd name="connsiteY4" fmla="*/ 844952 h 844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96" h="844952">
                    <a:moveTo>
                      <a:pt x="0" y="0"/>
                    </a:moveTo>
                    <a:cubicBezTo>
                      <a:pt x="101279" y="50157"/>
                      <a:pt x="202558" y="100314"/>
                      <a:pt x="243069" y="196770"/>
                    </a:cubicBezTo>
                    <a:cubicBezTo>
                      <a:pt x="283580" y="293226"/>
                      <a:pt x="268147" y="470704"/>
                      <a:pt x="243069" y="578734"/>
                    </a:cubicBezTo>
                    <a:cubicBezTo>
                      <a:pt x="217991" y="686764"/>
                      <a:pt x="92598" y="844952"/>
                      <a:pt x="92598" y="844952"/>
                    </a:cubicBezTo>
                    <a:lnTo>
                      <a:pt x="92598" y="844952"/>
                    </a:lnTo>
                  </a:path>
                </a:pathLst>
              </a:cu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Oval 27"/>
            <p:cNvSpPr/>
            <p:nvPr/>
          </p:nvSpPr>
          <p:spPr>
            <a:xfrm>
              <a:off x="6156334" y="4641728"/>
              <a:ext cx="130020" cy="1067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27" name="Oval 26"/>
            <p:cNvSpPr/>
            <p:nvPr/>
          </p:nvSpPr>
          <p:spPr>
            <a:xfrm>
              <a:off x="7933275" y="4534962"/>
              <a:ext cx="130020" cy="1067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30" name="Oval 29"/>
            <p:cNvSpPr/>
            <p:nvPr/>
          </p:nvSpPr>
          <p:spPr>
            <a:xfrm>
              <a:off x="7023134" y="5353502"/>
              <a:ext cx="130020" cy="1067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29" name="Oval 28"/>
            <p:cNvSpPr/>
            <p:nvPr/>
          </p:nvSpPr>
          <p:spPr>
            <a:xfrm>
              <a:off x="7012007" y="6207631"/>
              <a:ext cx="130020" cy="10676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44187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6" grpId="0"/>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787"/>
            <a:ext cx="8229600" cy="1143000"/>
          </a:xfrm>
        </p:spPr>
        <p:txBody>
          <a:bodyPr/>
          <a:lstStyle/>
          <a:p>
            <a:r>
              <a:rPr lang="en-US" dirty="0" smtClean="0"/>
              <a:t> </a:t>
            </a:r>
            <a:r>
              <a:rPr lang="en-US" dirty="0" err="1" smtClean="0"/>
              <a:t>Instantons</a:t>
            </a:r>
            <a:r>
              <a:rPr lang="en-US" dirty="0" smtClean="0"/>
              <a:t> &amp; MSW Complex</a:t>
            </a:r>
            <a:endParaRPr lang="en-US" dirty="0"/>
          </a:p>
        </p:txBody>
      </p:sp>
      <p:sp>
        <p:nvSpPr>
          <p:cNvPr id="3" name="TextBox 2"/>
          <p:cNvSpPr txBox="1"/>
          <p:nvPr/>
        </p:nvSpPr>
        <p:spPr>
          <a:xfrm>
            <a:off x="0" y="3962400"/>
            <a:ext cx="1828800" cy="1077218"/>
          </a:xfrm>
          <a:prstGeom prst="rect">
            <a:avLst/>
          </a:prstGeom>
          <a:noFill/>
        </p:spPr>
        <p:txBody>
          <a:bodyPr wrap="square" rtlCol="0">
            <a:spAutoFit/>
          </a:bodyPr>
          <a:lstStyle/>
          <a:p>
            <a:r>
              <a:rPr lang="en-US" sz="3200" dirty="0" smtClean="0">
                <a:solidFill>
                  <a:srgbClr val="0000FF"/>
                </a:solidFill>
              </a:rPr>
              <a:t>MSW complex: </a:t>
            </a:r>
            <a:endParaRPr lang="en-US" sz="3200" dirty="0">
              <a:solidFill>
                <a:srgbClr val="0000FF"/>
              </a:solidFill>
            </a:endParaRPr>
          </a:p>
        </p:txBody>
      </p:sp>
      <p:pic>
        <p:nvPicPr>
          <p:cNvPr id="8" name="Picture 7"/>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209800" y="4191000"/>
            <a:ext cx="6530966" cy="678301"/>
          </a:xfrm>
          <a:prstGeom prst="rect">
            <a:avLst/>
          </a:prstGeom>
        </p:spPr>
      </p:pic>
      <p:pic>
        <p:nvPicPr>
          <p:cNvPr id="10" name="Picture 9"/>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76200" y="5334000"/>
            <a:ext cx="8949690" cy="624840"/>
          </a:xfrm>
          <a:prstGeom prst="rect">
            <a:avLst/>
          </a:prstGeom>
        </p:spPr>
      </p:pic>
      <p:pic>
        <p:nvPicPr>
          <p:cNvPr id="6" name="Picture 5"/>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3124200" y="1447801"/>
            <a:ext cx="3409950" cy="904875"/>
          </a:xfrm>
          <a:prstGeom prst="rect">
            <a:avLst/>
          </a:prstGeom>
        </p:spPr>
      </p:pic>
      <p:sp>
        <p:nvSpPr>
          <p:cNvPr id="14" name="TextBox 13"/>
          <p:cNvSpPr txBox="1"/>
          <p:nvPr/>
        </p:nvSpPr>
        <p:spPr>
          <a:xfrm>
            <a:off x="609600" y="1295400"/>
            <a:ext cx="2590800" cy="1077218"/>
          </a:xfrm>
          <a:prstGeom prst="rect">
            <a:avLst/>
          </a:prstGeom>
          <a:noFill/>
        </p:spPr>
        <p:txBody>
          <a:bodyPr wrap="square" rtlCol="0">
            <a:spAutoFit/>
          </a:bodyPr>
          <a:lstStyle/>
          <a:p>
            <a:r>
              <a:rPr lang="en-US" sz="3200" dirty="0" err="1" smtClean="0">
                <a:solidFill>
                  <a:srgbClr val="FF0000"/>
                </a:solidFill>
              </a:rPr>
              <a:t>Instanton</a:t>
            </a:r>
            <a:r>
              <a:rPr lang="en-US" sz="3200" dirty="0" smtClean="0">
                <a:solidFill>
                  <a:srgbClr val="FF0000"/>
                </a:solidFill>
              </a:rPr>
              <a:t> equation: </a:t>
            </a:r>
            <a:endParaRPr lang="en-US" sz="3200" dirty="0">
              <a:solidFill>
                <a:srgbClr val="FF0000"/>
              </a:solidFill>
            </a:endParaRPr>
          </a:p>
        </p:txBody>
      </p:sp>
      <p:sp>
        <p:nvSpPr>
          <p:cNvPr id="17" name="TextBox 16"/>
          <p:cNvSpPr txBox="1"/>
          <p:nvPr/>
        </p:nvSpPr>
        <p:spPr>
          <a:xfrm>
            <a:off x="1295400" y="2662178"/>
            <a:ext cx="8991600" cy="584775"/>
          </a:xfrm>
          <a:prstGeom prst="rect">
            <a:avLst/>
          </a:prstGeom>
          <a:noFill/>
        </p:spPr>
        <p:txBody>
          <a:bodyPr wrap="square" rtlCol="0">
            <a:spAutoFit/>
          </a:bodyPr>
          <a:lstStyle/>
          <a:p>
            <a:r>
              <a:rPr lang="en-US" sz="3200" dirty="0" smtClean="0">
                <a:solidFill>
                  <a:srgbClr val="7030A0"/>
                </a:solidFill>
              </a:rPr>
              <a:t>Instantons lift some vacuum degeneracy. </a:t>
            </a:r>
            <a:endParaRPr lang="en-US" sz="3200" dirty="0">
              <a:solidFill>
                <a:srgbClr val="7030A0"/>
              </a:solidFill>
            </a:endParaRPr>
          </a:p>
        </p:txBody>
      </p:sp>
      <p:sp>
        <p:nvSpPr>
          <p:cNvPr id="5" name="TextBox 4"/>
          <p:cNvSpPr txBox="1"/>
          <p:nvPr/>
        </p:nvSpPr>
        <p:spPr>
          <a:xfrm>
            <a:off x="228600" y="6248400"/>
            <a:ext cx="8839200" cy="523220"/>
          </a:xfrm>
          <a:prstGeom prst="rect">
            <a:avLst/>
          </a:prstGeom>
          <a:noFill/>
        </p:spPr>
        <p:txBody>
          <a:bodyPr wrap="square" rtlCol="0">
            <a:spAutoFit/>
          </a:bodyPr>
          <a:lstStyle/>
          <a:p>
            <a:r>
              <a:rPr lang="en-US" sz="2800" dirty="0" smtClean="0">
                <a:solidFill>
                  <a:srgbClr val="009900"/>
                </a:solidFill>
              </a:rPr>
              <a:t>Space of </a:t>
            </a:r>
            <a:r>
              <a:rPr lang="en-US" sz="2800" dirty="0" err="1" smtClean="0">
                <a:solidFill>
                  <a:srgbClr val="009900"/>
                </a:solidFill>
              </a:rPr>
              <a:t>groundstates</a:t>
            </a:r>
            <a:r>
              <a:rPr lang="en-US" sz="2800" dirty="0" smtClean="0">
                <a:solidFill>
                  <a:srgbClr val="009900"/>
                </a:solidFill>
              </a:rPr>
              <a:t> (BPS states) is the </a:t>
            </a:r>
            <a:r>
              <a:rPr lang="en-US" sz="2800" i="1" u="sng" dirty="0" err="1" smtClean="0">
                <a:solidFill>
                  <a:srgbClr val="009900"/>
                </a:solidFill>
              </a:rPr>
              <a:t>cohomology</a:t>
            </a:r>
            <a:r>
              <a:rPr lang="en-US" sz="2800" dirty="0" smtClean="0">
                <a:solidFill>
                  <a:srgbClr val="009900"/>
                </a:solidFill>
              </a:rPr>
              <a:t>. </a:t>
            </a:r>
            <a:endParaRPr lang="en-US" sz="2800" dirty="0">
              <a:solidFill>
                <a:srgbClr val="009900"/>
              </a:solidFill>
            </a:endParaRPr>
          </a:p>
        </p:txBody>
      </p:sp>
      <p:sp>
        <p:nvSpPr>
          <p:cNvPr id="7" name="TextBox 6"/>
          <p:cNvSpPr txBox="1"/>
          <p:nvPr/>
        </p:nvSpPr>
        <p:spPr>
          <a:xfrm>
            <a:off x="2209800" y="3239572"/>
            <a:ext cx="7620000" cy="584775"/>
          </a:xfrm>
          <a:prstGeom prst="rect">
            <a:avLst/>
          </a:prstGeom>
          <a:noFill/>
        </p:spPr>
        <p:txBody>
          <a:bodyPr wrap="square" rtlCol="0">
            <a:spAutoFit/>
          </a:bodyPr>
          <a:lstStyle/>
          <a:p>
            <a:r>
              <a:rPr lang="en-US" sz="3200" dirty="0">
                <a:solidFill>
                  <a:srgbClr val="7030A0"/>
                </a:solidFill>
              </a:rPr>
              <a:t>To compute exact </a:t>
            </a:r>
            <a:r>
              <a:rPr lang="en-US" sz="3200" dirty="0" err="1">
                <a:solidFill>
                  <a:srgbClr val="7030A0"/>
                </a:solidFill>
              </a:rPr>
              <a:t>vacua</a:t>
            </a:r>
            <a:r>
              <a:rPr lang="en-US" sz="3200" dirty="0">
                <a:solidFill>
                  <a:srgbClr val="7030A0"/>
                </a:solidFill>
              </a:rPr>
              <a:t>:</a:t>
            </a:r>
            <a:endParaRPr lang="en-US" sz="3200" dirty="0"/>
          </a:p>
        </p:txBody>
      </p:sp>
    </p:spTree>
    <p:extLst>
      <p:ext uri="{BB962C8B-B14F-4D97-AF65-F5344CB8AC3E}">
        <p14:creationId xmlns:p14="http://schemas.microsoft.com/office/powerpoint/2010/main" val="131272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7" grpId="0"/>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LG Models </a:t>
            </a:r>
            <a:endParaRPr lang="en-US" dirty="0"/>
          </a:p>
        </p:txBody>
      </p:sp>
      <p:sp>
        <p:nvSpPr>
          <p:cNvPr id="3" name="TextBox 2"/>
          <p:cNvSpPr txBox="1"/>
          <p:nvPr/>
        </p:nvSpPr>
        <p:spPr>
          <a:xfrm>
            <a:off x="3183636" y="950010"/>
            <a:ext cx="4800600" cy="646331"/>
          </a:xfrm>
          <a:prstGeom prst="rect">
            <a:avLst/>
          </a:prstGeom>
          <a:noFill/>
        </p:spPr>
        <p:txBody>
          <a:bodyPr wrap="square" rtlCol="0">
            <a:spAutoFit/>
          </a:bodyPr>
          <a:lstStyle/>
          <a:p>
            <a:r>
              <a:rPr lang="en-US" sz="3600" dirty="0" smtClean="0">
                <a:solidFill>
                  <a:srgbClr val="C00000"/>
                </a:solidFill>
              </a:rPr>
              <a:t> </a:t>
            </a:r>
            <a:r>
              <a:rPr lang="en-US" sz="3600" dirty="0" err="1" smtClean="0">
                <a:solidFill>
                  <a:srgbClr val="C00000"/>
                </a:solidFill>
              </a:rPr>
              <a:t>Kähler</a:t>
            </a:r>
            <a:r>
              <a:rPr lang="en-US" sz="3600" dirty="0" smtClean="0">
                <a:solidFill>
                  <a:srgbClr val="C00000"/>
                </a:solidFill>
              </a:rPr>
              <a:t> manifold.   </a:t>
            </a:r>
            <a:endParaRPr lang="en-US" sz="3600" dirty="0">
              <a:solidFill>
                <a:srgbClr val="C00000"/>
              </a:solidFill>
            </a:endParaRPr>
          </a:p>
        </p:txBody>
      </p:sp>
      <p:sp>
        <p:nvSpPr>
          <p:cNvPr id="4" name="TextBox 3"/>
          <p:cNvSpPr txBox="1"/>
          <p:nvPr/>
        </p:nvSpPr>
        <p:spPr>
          <a:xfrm>
            <a:off x="3124200" y="1823773"/>
            <a:ext cx="8458200" cy="523220"/>
          </a:xfrm>
          <a:prstGeom prst="rect">
            <a:avLst/>
          </a:prstGeom>
          <a:noFill/>
        </p:spPr>
        <p:txBody>
          <a:bodyPr wrap="square" rtlCol="0">
            <a:spAutoFit/>
          </a:bodyPr>
          <a:lstStyle/>
          <a:p>
            <a:r>
              <a:rPr lang="en-US" sz="2800" dirty="0" err="1" smtClean="0">
                <a:solidFill>
                  <a:srgbClr val="800080"/>
                </a:solidFill>
                <a:ea typeface="Mathematica7Mono" pitchFamily="2" charset="0"/>
                <a:sym typeface="Mathematica1"/>
              </a:rPr>
              <a:t>Superpotential</a:t>
            </a:r>
            <a:r>
              <a:rPr lang="en-US" sz="2800" dirty="0" smtClean="0">
                <a:solidFill>
                  <a:srgbClr val="800080"/>
                </a:solidFill>
                <a:ea typeface="Mathematica7Mono" pitchFamily="2" charset="0"/>
                <a:sym typeface="Mathematica1"/>
              </a:rPr>
              <a:t>   </a:t>
            </a:r>
            <a:r>
              <a:rPr lang="en-US" sz="2000" dirty="0" smtClean="0">
                <a:solidFill>
                  <a:srgbClr val="800080"/>
                </a:solidFill>
                <a:ea typeface="Mathematica7Mono" pitchFamily="2" charset="0"/>
                <a:sym typeface="Mathematica1"/>
              </a:rPr>
              <a:t>(A </a:t>
            </a:r>
            <a:r>
              <a:rPr lang="en-US" sz="2000" u="sng" dirty="0" smtClean="0">
                <a:solidFill>
                  <a:srgbClr val="800080"/>
                </a:solidFill>
                <a:ea typeface="Mathematica7Mono" pitchFamily="2" charset="0"/>
                <a:sym typeface="Mathematica1"/>
              </a:rPr>
              <a:t>holomorphic</a:t>
            </a:r>
            <a:r>
              <a:rPr lang="en-US" sz="2000" dirty="0" smtClean="0">
                <a:solidFill>
                  <a:srgbClr val="800080"/>
                </a:solidFill>
                <a:ea typeface="Mathematica7Mono" pitchFamily="2" charset="0"/>
                <a:sym typeface="Mathematica1"/>
              </a:rPr>
              <a:t> </a:t>
            </a:r>
            <a:r>
              <a:rPr lang="en-US" sz="2000" u="sng" dirty="0" smtClean="0">
                <a:solidFill>
                  <a:srgbClr val="800080"/>
                </a:solidFill>
                <a:ea typeface="Mathematica7Mono" pitchFamily="2" charset="0"/>
                <a:sym typeface="Mathematica1"/>
              </a:rPr>
              <a:t>Morse</a:t>
            </a:r>
            <a:r>
              <a:rPr lang="en-US" sz="2000" dirty="0" smtClean="0">
                <a:solidFill>
                  <a:srgbClr val="800080"/>
                </a:solidFill>
                <a:ea typeface="Mathematica7Mono" pitchFamily="2" charset="0"/>
                <a:sym typeface="Mathematica1"/>
              </a:rPr>
              <a:t> function)</a:t>
            </a:r>
            <a:endParaRPr lang="en-US" sz="2800" dirty="0">
              <a:solidFill>
                <a:srgbClr val="800080"/>
              </a:solidFill>
            </a:endParaRPr>
          </a:p>
        </p:txBody>
      </p:sp>
      <p:pic>
        <p:nvPicPr>
          <p:cNvPr id="18" name="Picture 17"/>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989928" y="2712320"/>
            <a:ext cx="2511238" cy="524191"/>
          </a:xfrm>
          <a:prstGeom prst="rect">
            <a:avLst/>
          </a:prstGeom>
        </p:spPr>
      </p:pic>
      <p:pic>
        <p:nvPicPr>
          <p:cNvPr id="6" name="Picture 5"/>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1641348" y="1052103"/>
            <a:ext cx="1283048" cy="502857"/>
          </a:xfrm>
          <a:prstGeom prst="rect">
            <a:avLst/>
          </a:prstGeom>
        </p:spPr>
      </p:pic>
      <p:pic>
        <p:nvPicPr>
          <p:cNvPr id="5" name="Picture 4"/>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228600" y="1931477"/>
            <a:ext cx="2535620" cy="365714"/>
          </a:xfrm>
          <a:prstGeom prst="rect">
            <a:avLst/>
          </a:prstGeom>
        </p:spPr>
      </p:pic>
      <p:sp>
        <p:nvSpPr>
          <p:cNvPr id="10" name="TextBox 9"/>
          <p:cNvSpPr txBox="1"/>
          <p:nvPr/>
        </p:nvSpPr>
        <p:spPr>
          <a:xfrm>
            <a:off x="666750" y="4550682"/>
            <a:ext cx="8305800" cy="646331"/>
          </a:xfrm>
          <a:prstGeom prst="rect">
            <a:avLst/>
          </a:prstGeom>
          <a:noFill/>
        </p:spPr>
        <p:txBody>
          <a:bodyPr wrap="square" rtlCol="0">
            <a:spAutoFit/>
          </a:bodyPr>
          <a:lstStyle/>
          <a:p>
            <a:r>
              <a:rPr lang="en-US" sz="3600" dirty="0" smtClean="0">
                <a:solidFill>
                  <a:srgbClr val="0000FF"/>
                </a:solidFill>
              </a:rPr>
              <a:t>Massive </a:t>
            </a:r>
            <a:r>
              <a:rPr lang="en-US" sz="3600" dirty="0" err="1" smtClean="0">
                <a:solidFill>
                  <a:srgbClr val="0000FF"/>
                </a:solidFill>
              </a:rPr>
              <a:t>vacua</a:t>
            </a:r>
            <a:r>
              <a:rPr lang="en-US" sz="3600" dirty="0" smtClean="0">
                <a:solidFill>
                  <a:srgbClr val="0000FF"/>
                </a:solidFill>
              </a:rPr>
              <a:t> are Morse critical points:  </a:t>
            </a:r>
            <a:endParaRPr lang="en-US" sz="3600" dirty="0">
              <a:solidFill>
                <a:srgbClr val="0000FF"/>
              </a:solidFill>
            </a:endParaRPr>
          </a:p>
        </p:txBody>
      </p:sp>
      <p:pic>
        <p:nvPicPr>
          <p:cNvPr id="11" name="Picture 10"/>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1517746" y="3648794"/>
            <a:ext cx="6286500" cy="594360"/>
          </a:xfrm>
          <a:prstGeom prst="rect">
            <a:avLst/>
          </a:prstGeom>
        </p:spPr>
      </p:pic>
      <p:pic>
        <p:nvPicPr>
          <p:cNvPr id="13" name="Picture 12"/>
          <p:cNvPicPr>
            <a:picLocks noChangeAspect="1"/>
          </p:cNvPicPr>
          <p:nvPr>
            <p:custDataLst>
              <p:tags r:id="rId5"/>
            </p:custDataLst>
          </p:nvPr>
        </p:nvPicPr>
        <p:blipFill>
          <a:blip r:embed="rId12">
            <a:extLst>
              <a:ext uri="{28A0092B-C50C-407E-A947-70E740481C1C}">
                <a14:useLocalDpi xmlns:a14="http://schemas.microsoft.com/office/drawing/2010/main" val="0"/>
              </a:ext>
            </a:extLst>
          </a:blip>
          <a:stretch>
            <a:fillRect/>
          </a:stretch>
        </p:blipFill>
        <p:spPr>
          <a:xfrm>
            <a:off x="990600" y="5747610"/>
            <a:ext cx="3048000" cy="638175"/>
          </a:xfrm>
          <a:prstGeom prst="rect">
            <a:avLst/>
          </a:prstGeom>
        </p:spPr>
      </p:pic>
      <p:pic>
        <p:nvPicPr>
          <p:cNvPr id="14" name="Picture 13"/>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4931685" y="5776185"/>
            <a:ext cx="3052551" cy="609600"/>
          </a:xfrm>
          <a:prstGeom prst="rect">
            <a:avLst/>
          </a:prstGeom>
        </p:spPr>
      </p:pic>
    </p:spTree>
    <p:extLst>
      <p:ext uri="{BB962C8B-B14F-4D97-AF65-F5344CB8AC3E}">
        <p14:creationId xmlns:p14="http://schemas.microsoft.com/office/powerpoint/2010/main" val="121527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1+1 LG Model as SQM</a:t>
            </a:r>
            <a:endParaRPr lang="en-US" dirty="0"/>
          </a:p>
        </p:txBody>
      </p:sp>
      <p:sp>
        <p:nvSpPr>
          <p:cNvPr id="7" name="TextBox 6"/>
          <p:cNvSpPr txBox="1"/>
          <p:nvPr/>
        </p:nvSpPr>
        <p:spPr>
          <a:xfrm>
            <a:off x="2895600" y="1074958"/>
            <a:ext cx="4038600" cy="523220"/>
          </a:xfrm>
          <a:prstGeom prst="rect">
            <a:avLst/>
          </a:prstGeom>
          <a:noFill/>
        </p:spPr>
        <p:txBody>
          <a:bodyPr wrap="square" rtlCol="0">
            <a:spAutoFit/>
          </a:bodyPr>
          <a:lstStyle/>
          <a:p>
            <a:r>
              <a:rPr lang="en-US" sz="2800" dirty="0" smtClean="0">
                <a:solidFill>
                  <a:srgbClr val="FF0000"/>
                </a:solidFill>
              </a:rPr>
              <a:t>Target space for SQM: </a:t>
            </a:r>
          </a:p>
        </p:txBody>
      </p:sp>
      <p:pic>
        <p:nvPicPr>
          <p:cNvPr id="6" name="Picture 5"/>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557810" y="2938185"/>
            <a:ext cx="7840000" cy="765714"/>
          </a:xfrm>
          <a:prstGeom prst="rect">
            <a:avLst/>
          </a:prstGeom>
        </p:spPr>
      </p:pic>
      <p:pic>
        <p:nvPicPr>
          <p:cNvPr id="5" name="Picture 4"/>
          <p:cNvPicPr>
            <a:picLocks noChangeAspect="1"/>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a:xfrm>
            <a:off x="3657600" y="3890367"/>
            <a:ext cx="1905000" cy="447675"/>
          </a:xfrm>
          <a:prstGeom prst="rect">
            <a:avLst/>
          </a:prstGeom>
        </p:spPr>
      </p:pic>
      <p:sp>
        <p:nvSpPr>
          <p:cNvPr id="3" name="TextBox 2"/>
          <p:cNvSpPr txBox="1"/>
          <p:nvPr/>
        </p:nvSpPr>
        <p:spPr>
          <a:xfrm>
            <a:off x="1967166" y="4585966"/>
            <a:ext cx="10134600" cy="584775"/>
          </a:xfrm>
          <a:prstGeom prst="rect">
            <a:avLst/>
          </a:prstGeom>
          <a:noFill/>
        </p:spPr>
        <p:txBody>
          <a:bodyPr wrap="square" rtlCol="0">
            <a:spAutoFit/>
          </a:bodyPr>
          <a:lstStyle/>
          <a:p>
            <a:r>
              <a:rPr lang="en-US" sz="3200" dirty="0" smtClean="0">
                <a:solidFill>
                  <a:srgbClr val="C00000"/>
                </a:solidFill>
              </a:rPr>
              <a:t>Recover the standard 1+1 LG  </a:t>
            </a:r>
            <a:endParaRPr lang="en-US" sz="3200" dirty="0">
              <a:solidFill>
                <a:srgbClr val="C00000"/>
              </a:solidFill>
            </a:endParaRPr>
          </a:p>
        </p:txBody>
      </p:sp>
      <p:pic>
        <p:nvPicPr>
          <p:cNvPr id="57" name="Picture 56"/>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838200" y="6185471"/>
            <a:ext cx="3360814" cy="470514"/>
          </a:xfrm>
          <a:prstGeom prst="rect">
            <a:avLst/>
          </a:prstGeom>
        </p:spPr>
      </p:pic>
      <p:pic>
        <p:nvPicPr>
          <p:cNvPr id="58" name="Picture 57"/>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5257800" y="6185471"/>
            <a:ext cx="2971800" cy="479650"/>
          </a:xfrm>
          <a:prstGeom prst="rect">
            <a:avLst/>
          </a:prstGeom>
        </p:spPr>
      </p:pic>
      <p:pic>
        <p:nvPicPr>
          <p:cNvPr id="9" name="Picture 8"/>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1957133" y="1904139"/>
            <a:ext cx="5077333" cy="502857"/>
          </a:xfrm>
          <a:prstGeom prst="rect">
            <a:avLst/>
          </a:prstGeom>
        </p:spPr>
      </p:pic>
      <p:sp>
        <p:nvSpPr>
          <p:cNvPr id="10" name="TextBox 9"/>
          <p:cNvSpPr txBox="1"/>
          <p:nvPr/>
        </p:nvSpPr>
        <p:spPr>
          <a:xfrm>
            <a:off x="3048000" y="5334008"/>
            <a:ext cx="3200400" cy="584775"/>
          </a:xfrm>
          <a:prstGeom prst="rect">
            <a:avLst/>
          </a:prstGeom>
          <a:noFill/>
        </p:spPr>
        <p:txBody>
          <a:bodyPr wrap="square" rtlCol="0">
            <a:spAutoFit/>
          </a:bodyPr>
          <a:lstStyle/>
          <a:p>
            <a:r>
              <a:rPr lang="en-US" sz="3200" dirty="0" smtClean="0">
                <a:solidFill>
                  <a:srgbClr val="C00000"/>
                </a:solidFill>
              </a:rPr>
              <a:t> </a:t>
            </a:r>
            <a:r>
              <a:rPr lang="en-US" sz="3200" dirty="0" smtClean="0">
                <a:solidFill>
                  <a:srgbClr val="C00000"/>
                </a:solidFill>
                <a:sym typeface="Symbol" panose="05050102010706020507" pitchFamily="18" charset="2"/>
              </a:rPr>
              <a:t>Manifest </a:t>
            </a:r>
            <a:r>
              <a:rPr lang="en-US" sz="3200" dirty="0" err="1" smtClean="0">
                <a:solidFill>
                  <a:srgbClr val="C00000"/>
                </a:solidFill>
                <a:sym typeface="Symbol" panose="05050102010706020507" pitchFamily="18" charset="2"/>
              </a:rPr>
              <a:t>susy</a:t>
            </a:r>
            <a:r>
              <a:rPr lang="en-US" sz="3200" dirty="0" smtClean="0">
                <a:solidFill>
                  <a:srgbClr val="C00000"/>
                </a:solidFill>
                <a:sym typeface="Symbol" panose="05050102010706020507" pitchFamily="18" charset="2"/>
              </a:rPr>
              <a:t>: </a:t>
            </a:r>
            <a:endParaRPr lang="en-US" sz="3200" dirty="0">
              <a:solidFill>
                <a:srgbClr val="C00000"/>
              </a:solidFill>
            </a:endParaRPr>
          </a:p>
        </p:txBody>
      </p:sp>
    </p:spTree>
    <p:extLst>
      <p:ext uri="{BB962C8B-B14F-4D97-AF65-F5344CB8AC3E}">
        <p14:creationId xmlns:p14="http://schemas.microsoft.com/office/powerpoint/2010/main" val="237370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Fields Preserving </a:t>
            </a:r>
            <a:r>
              <a:rPr lang="en-US" dirty="0" smtClean="0">
                <a:sym typeface="Symbol" panose="05050102010706020507" pitchFamily="18" charset="2"/>
              </a:rPr>
              <a:t>-SUSY</a:t>
            </a:r>
            <a:endParaRPr lang="en-US" dirty="0"/>
          </a:p>
        </p:txBody>
      </p:sp>
      <p:pic>
        <p:nvPicPr>
          <p:cNvPr id="3" name="Picture 2"/>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4861560" y="2083520"/>
            <a:ext cx="3535680" cy="792480"/>
          </a:xfrm>
          <a:prstGeom prst="rect">
            <a:avLst/>
          </a:prstGeom>
        </p:spPr>
      </p:pic>
      <p:grpSp>
        <p:nvGrpSpPr>
          <p:cNvPr id="10" name="Group 9"/>
          <p:cNvGrpSpPr/>
          <p:nvPr/>
        </p:nvGrpSpPr>
        <p:grpSpPr>
          <a:xfrm>
            <a:off x="1371600" y="5214091"/>
            <a:ext cx="6553200" cy="1447800"/>
            <a:chOff x="1219200" y="3389840"/>
            <a:chExt cx="6553200" cy="1447800"/>
          </a:xfrm>
        </p:grpSpPr>
        <p:sp>
          <p:nvSpPr>
            <p:cNvPr id="8" name="Rectangle 7"/>
            <p:cNvSpPr/>
            <p:nvPr/>
          </p:nvSpPr>
          <p:spPr>
            <a:xfrm>
              <a:off x="1219200" y="3389840"/>
              <a:ext cx="6553200" cy="14478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a:xfrm>
              <a:off x="1676400" y="3717500"/>
              <a:ext cx="5414010" cy="792480"/>
            </a:xfrm>
            <a:prstGeom prst="rect">
              <a:avLst/>
            </a:prstGeom>
          </p:spPr>
        </p:pic>
      </p:grpSp>
      <p:sp>
        <p:nvSpPr>
          <p:cNvPr id="7" name="TextBox 6"/>
          <p:cNvSpPr txBox="1"/>
          <p:nvPr/>
        </p:nvSpPr>
        <p:spPr>
          <a:xfrm>
            <a:off x="819150" y="1100085"/>
            <a:ext cx="8763000" cy="646331"/>
          </a:xfrm>
          <a:prstGeom prst="rect">
            <a:avLst/>
          </a:prstGeom>
          <a:noFill/>
        </p:spPr>
        <p:txBody>
          <a:bodyPr wrap="square" rtlCol="0">
            <a:spAutoFit/>
          </a:bodyPr>
          <a:lstStyle/>
          <a:p>
            <a:r>
              <a:rPr lang="en-US" sz="3600" dirty="0" smtClean="0">
                <a:solidFill>
                  <a:srgbClr val="0000FF"/>
                </a:solidFill>
              </a:rPr>
              <a:t>Stationary points: </a:t>
            </a:r>
            <a:r>
              <a:rPr lang="en-US" sz="3600" dirty="0" smtClean="0">
                <a:solidFill>
                  <a:srgbClr val="0000FF"/>
                </a:solidFill>
                <a:sym typeface="Symbol" panose="05050102010706020507" pitchFamily="18" charset="2"/>
              </a:rPr>
              <a:t>-</a:t>
            </a:r>
            <a:r>
              <a:rPr lang="en-US" sz="3600" i="1" u="sng" dirty="0" smtClean="0">
                <a:solidFill>
                  <a:srgbClr val="0000FF"/>
                </a:solidFill>
                <a:sym typeface="Symbol" panose="05050102010706020507" pitchFamily="18" charset="2"/>
              </a:rPr>
              <a:t>soliton</a:t>
            </a:r>
            <a:r>
              <a:rPr lang="en-US" sz="3600" dirty="0" smtClean="0">
                <a:solidFill>
                  <a:srgbClr val="0000FF"/>
                </a:solidFill>
                <a:sym typeface="Symbol" panose="05050102010706020507" pitchFamily="18" charset="2"/>
              </a:rPr>
              <a:t> equation: </a:t>
            </a:r>
            <a:endParaRPr lang="en-US" sz="3600" dirty="0">
              <a:solidFill>
                <a:srgbClr val="0000FF"/>
              </a:solidFill>
            </a:endParaRPr>
          </a:p>
        </p:txBody>
      </p:sp>
      <p:pic>
        <p:nvPicPr>
          <p:cNvPr id="5" name="Picture 4"/>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800100" y="2262546"/>
            <a:ext cx="1426286" cy="371810"/>
          </a:xfrm>
          <a:prstGeom prst="rect">
            <a:avLst/>
          </a:prstGeom>
        </p:spPr>
      </p:pic>
      <p:sp>
        <p:nvSpPr>
          <p:cNvPr id="12" name="TextBox 11"/>
          <p:cNvSpPr txBox="1"/>
          <p:nvPr/>
        </p:nvSpPr>
        <p:spPr>
          <a:xfrm>
            <a:off x="838200" y="3310251"/>
            <a:ext cx="5181600" cy="646331"/>
          </a:xfrm>
          <a:prstGeom prst="rect">
            <a:avLst/>
          </a:prstGeom>
          <a:noFill/>
        </p:spPr>
        <p:txBody>
          <a:bodyPr wrap="square" rtlCol="0">
            <a:spAutoFit/>
          </a:bodyPr>
          <a:lstStyle/>
          <a:p>
            <a:r>
              <a:rPr lang="en-US" sz="3600" dirty="0" smtClean="0">
                <a:solidFill>
                  <a:srgbClr val="FF0000"/>
                </a:solidFill>
              </a:rPr>
              <a:t>Gradient flow: </a:t>
            </a:r>
            <a:endParaRPr lang="en-US" sz="3600" dirty="0">
              <a:solidFill>
                <a:srgbClr val="FF0000"/>
              </a:solidFill>
            </a:endParaRPr>
          </a:p>
        </p:txBody>
      </p:sp>
      <p:pic>
        <p:nvPicPr>
          <p:cNvPr id="15" name="Picture 14"/>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4392930" y="3194216"/>
            <a:ext cx="1902857" cy="805714"/>
          </a:xfrm>
          <a:prstGeom prst="rect">
            <a:avLst/>
          </a:prstGeom>
        </p:spPr>
      </p:pic>
      <p:sp>
        <p:nvSpPr>
          <p:cNvPr id="16" name="TextBox 15"/>
          <p:cNvSpPr txBox="1"/>
          <p:nvPr/>
        </p:nvSpPr>
        <p:spPr>
          <a:xfrm>
            <a:off x="2133600" y="4261535"/>
            <a:ext cx="8991600" cy="584775"/>
          </a:xfrm>
          <a:prstGeom prst="rect">
            <a:avLst/>
          </a:prstGeom>
          <a:noFill/>
        </p:spPr>
        <p:txBody>
          <a:bodyPr wrap="square" rtlCol="0">
            <a:spAutoFit/>
          </a:bodyPr>
          <a:lstStyle/>
          <a:p>
            <a:r>
              <a:rPr lang="en-US" sz="3200" dirty="0" smtClean="0">
                <a:solidFill>
                  <a:srgbClr val="C00000"/>
                </a:solidFill>
                <a:latin typeface="Monotype Corsiva" panose="03010101010201010101" pitchFamily="66" charset="0"/>
              </a:rPr>
              <a:t> </a:t>
            </a:r>
            <a:r>
              <a:rPr lang="en-US" sz="3200" dirty="0" smtClean="0">
                <a:solidFill>
                  <a:srgbClr val="C00000"/>
                </a:solidFill>
                <a:sym typeface="Symbol" panose="05050102010706020507" pitchFamily="18" charset="2"/>
              </a:rPr>
              <a:t> -</a:t>
            </a:r>
            <a:r>
              <a:rPr lang="en-US" sz="3200" i="1" u="sng" dirty="0" smtClean="0">
                <a:solidFill>
                  <a:srgbClr val="C00000"/>
                </a:solidFill>
                <a:sym typeface="Symbol" panose="05050102010706020507" pitchFamily="18" charset="2"/>
              </a:rPr>
              <a:t>instanton</a:t>
            </a:r>
            <a:r>
              <a:rPr lang="en-US" sz="3200" dirty="0" smtClean="0">
                <a:solidFill>
                  <a:srgbClr val="C00000"/>
                </a:solidFill>
                <a:sym typeface="Symbol" panose="05050102010706020507" pitchFamily="18" charset="2"/>
              </a:rPr>
              <a:t> equation: </a:t>
            </a:r>
            <a:endParaRPr lang="en-US" sz="3200" dirty="0">
              <a:solidFill>
                <a:srgbClr val="C00000"/>
              </a:solidFill>
            </a:endParaRPr>
          </a:p>
        </p:txBody>
      </p:sp>
      <p:sp>
        <p:nvSpPr>
          <p:cNvPr id="17" name="Left-Right Arrow 16"/>
          <p:cNvSpPr/>
          <p:nvPr/>
        </p:nvSpPr>
        <p:spPr>
          <a:xfrm>
            <a:off x="3086773" y="2281540"/>
            <a:ext cx="914400" cy="333822"/>
          </a:xfrm>
          <a:prstGeom prst="leftRightArrow">
            <a:avLst/>
          </a:prstGeom>
          <a:solidFill>
            <a:srgbClr val="FF3399"/>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312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6" grpId="0"/>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914400" y="409657"/>
            <a:ext cx="8229600" cy="523220"/>
          </a:xfrm>
          <a:prstGeom prst="rect">
            <a:avLst/>
          </a:prstGeom>
          <a:solidFill>
            <a:srgbClr val="002060"/>
          </a:solidFill>
        </p:spPr>
        <p:txBody>
          <a:bodyPr wrap="square" rtlCol="0">
            <a:spAutoFit/>
          </a:bodyPr>
          <a:lstStyle/>
          <a:p>
            <a:r>
              <a:rPr lang="en-US" sz="2800" dirty="0" smtClean="0">
                <a:solidFill>
                  <a:srgbClr val="FFFF00"/>
                </a:solidFill>
              </a:rPr>
              <a:t> Review Derivation Of KS-WCF Using Framed BPS States</a:t>
            </a:r>
            <a:endParaRPr lang="en-US" sz="2800" dirty="0">
              <a:solidFill>
                <a:srgbClr val="FFFF00"/>
              </a:solidFill>
            </a:endParaRPr>
          </a:p>
        </p:txBody>
      </p:sp>
      <p:sp>
        <p:nvSpPr>
          <p:cNvPr id="3" name="Slide Number Placeholder 2"/>
          <p:cNvSpPr>
            <a:spLocks noGrp="1"/>
          </p:cNvSpPr>
          <p:nvPr>
            <p:ph type="sldNum" sz="quarter" idx="12"/>
          </p:nvPr>
        </p:nvSpPr>
        <p:spPr/>
        <p:txBody>
          <a:bodyPr/>
          <a:lstStyle/>
          <a:p>
            <a:fld id="{8CC33826-6C47-413F-88A8-05EB57E6DE90}" type="slidenum">
              <a:rPr lang="en-US" smtClean="0"/>
              <a:pPr/>
              <a:t>2</a:t>
            </a:fld>
            <a:endParaRPr lang="en-US" dirty="0"/>
          </a:p>
        </p:txBody>
      </p:sp>
      <p:sp>
        <p:nvSpPr>
          <p:cNvPr id="16" name="TextBox 15"/>
          <p:cNvSpPr txBox="1"/>
          <p:nvPr/>
        </p:nvSpPr>
        <p:spPr>
          <a:xfrm>
            <a:off x="1000263" y="3429000"/>
            <a:ext cx="6720875" cy="523220"/>
          </a:xfrm>
          <a:prstGeom prst="rect">
            <a:avLst/>
          </a:prstGeom>
          <a:noFill/>
        </p:spPr>
        <p:txBody>
          <a:bodyPr wrap="square" rtlCol="0">
            <a:spAutoFit/>
          </a:bodyPr>
          <a:lstStyle/>
          <a:p>
            <a:r>
              <a:rPr lang="en-US" sz="2800" dirty="0"/>
              <a:t>Application to knot </a:t>
            </a:r>
            <a:r>
              <a:rPr lang="en-US" sz="2800" dirty="0" smtClean="0"/>
              <a:t>homology </a:t>
            </a:r>
            <a:endParaRPr lang="en-US" sz="2800" dirty="0"/>
          </a:p>
        </p:txBody>
      </p:sp>
      <p:sp>
        <p:nvSpPr>
          <p:cNvPr id="21" name="Oval 20"/>
          <p:cNvSpPr/>
          <p:nvPr/>
        </p:nvSpPr>
        <p:spPr>
          <a:xfrm>
            <a:off x="70104" y="442667"/>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a:t>
            </a:r>
            <a:endParaRPr lang="en-US" dirty="0"/>
          </a:p>
        </p:txBody>
      </p:sp>
      <p:sp>
        <p:nvSpPr>
          <p:cNvPr id="20" name="Rectangle 19"/>
          <p:cNvSpPr/>
          <p:nvPr/>
        </p:nvSpPr>
        <p:spPr>
          <a:xfrm>
            <a:off x="838200" y="1447800"/>
            <a:ext cx="324128" cy="830997"/>
          </a:xfrm>
          <a:prstGeom prst="rect">
            <a:avLst/>
          </a:prstGeom>
        </p:spPr>
        <p:txBody>
          <a:bodyPr wrap="none">
            <a:spAutoFit/>
          </a:bodyPr>
          <a:lstStyle/>
          <a:p>
            <a:pPr marL="342900" indent="-342900"/>
            <a:r>
              <a:rPr lang="en-US" sz="4800" dirty="0" smtClean="0"/>
              <a:t> </a:t>
            </a:r>
          </a:p>
        </p:txBody>
      </p:sp>
      <p:sp>
        <p:nvSpPr>
          <p:cNvPr id="25" name="Oval 24"/>
          <p:cNvSpPr/>
          <p:nvPr/>
        </p:nvSpPr>
        <p:spPr>
          <a:xfrm>
            <a:off x="48768" y="2204425"/>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t>
            </a:r>
            <a:endParaRPr lang="en-US" dirty="0"/>
          </a:p>
        </p:txBody>
      </p:sp>
      <p:sp>
        <p:nvSpPr>
          <p:cNvPr id="32" name="Oval 31"/>
          <p:cNvSpPr/>
          <p:nvPr/>
        </p:nvSpPr>
        <p:spPr>
          <a:xfrm>
            <a:off x="48768" y="3547351"/>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3</a:t>
            </a:r>
            <a:endParaRPr lang="en-US" dirty="0"/>
          </a:p>
        </p:txBody>
      </p:sp>
      <p:sp>
        <p:nvSpPr>
          <p:cNvPr id="34" name="Oval 33"/>
          <p:cNvSpPr/>
          <p:nvPr/>
        </p:nvSpPr>
        <p:spPr>
          <a:xfrm>
            <a:off x="70104" y="4811687"/>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4</a:t>
            </a:r>
            <a:endParaRPr lang="en-US" dirty="0"/>
          </a:p>
        </p:txBody>
      </p:sp>
      <p:sp>
        <p:nvSpPr>
          <p:cNvPr id="42" name="TextBox 41"/>
          <p:cNvSpPr txBox="1"/>
          <p:nvPr/>
        </p:nvSpPr>
        <p:spPr>
          <a:xfrm>
            <a:off x="818173" y="4737630"/>
            <a:ext cx="9525000" cy="523220"/>
          </a:xfrm>
          <a:prstGeom prst="rect">
            <a:avLst/>
          </a:prstGeom>
          <a:noFill/>
        </p:spPr>
        <p:txBody>
          <a:bodyPr wrap="square" rtlCol="0">
            <a:spAutoFit/>
          </a:bodyPr>
          <a:lstStyle/>
          <a:p>
            <a:r>
              <a:rPr lang="en-US" sz="2800" dirty="0" smtClean="0"/>
              <a:t>  </a:t>
            </a:r>
            <a:r>
              <a:rPr lang="en-US" sz="2800" dirty="0" err="1" smtClean="0"/>
              <a:t>Semiclassical</a:t>
            </a:r>
            <a:r>
              <a:rPr lang="en-US" sz="2800" dirty="0" smtClean="0"/>
              <a:t> BPS States &amp; Generalized Sen Conjecture</a:t>
            </a:r>
            <a:endParaRPr lang="en-US" sz="2800" dirty="0"/>
          </a:p>
        </p:txBody>
      </p:sp>
      <p:sp>
        <p:nvSpPr>
          <p:cNvPr id="17" name="TextBox 16"/>
          <p:cNvSpPr txBox="1"/>
          <p:nvPr/>
        </p:nvSpPr>
        <p:spPr>
          <a:xfrm>
            <a:off x="1000263" y="2150530"/>
            <a:ext cx="8143737" cy="523220"/>
          </a:xfrm>
          <a:prstGeom prst="rect">
            <a:avLst/>
          </a:prstGeom>
          <a:noFill/>
        </p:spPr>
        <p:txBody>
          <a:bodyPr wrap="square" rtlCol="0">
            <a:spAutoFit/>
          </a:bodyPr>
          <a:lstStyle/>
          <a:p>
            <a:r>
              <a:rPr lang="en-US" sz="2800" dirty="0" smtClean="0"/>
              <a:t>Interfaces </a:t>
            </a:r>
            <a:r>
              <a:rPr lang="en-US" sz="2800" dirty="0"/>
              <a:t>in 2d </a:t>
            </a:r>
            <a:r>
              <a:rPr lang="en-US" sz="2800" dirty="0" smtClean="0"/>
              <a:t>N=2 LG models &amp; Categorical CV-WCF</a:t>
            </a:r>
            <a:endParaRPr lang="en-US" sz="2800" dirty="0"/>
          </a:p>
        </p:txBody>
      </p:sp>
      <p:sp>
        <p:nvSpPr>
          <p:cNvPr id="19" name="Oval 18"/>
          <p:cNvSpPr/>
          <p:nvPr/>
        </p:nvSpPr>
        <p:spPr>
          <a:xfrm>
            <a:off x="72163" y="628647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5</a:t>
            </a:r>
            <a:endParaRPr lang="en-US" dirty="0"/>
          </a:p>
        </p:txBody>
      </p:sp>
      <p:sp>
        <p:nvSpPr>
          <p:cNvPr id="22" name="TextBox 21"/>
          <p:cNvSpPr txBox="1"/>
          <p:nvPr/>
        </p:nvSpPr>
        <p:spPr>
          <a:xfrm>
            <a:off x="1000263" y="6220450"/>
            <a:ext cx="8305800" cy="523220"/>
          </a:xfrm>
          <a:prstGeom prst="rect">
            <a:avLst/>
          </a:prstGeom>
          <a:noFill/>
        </p:spPr>
        <p:txBody>
          <a:bodyPr wrap="square" rtlCol="0">
            <a:spAutoFit/>
          </a:bodyPr>
          <a:lstStyle/>
          <a:p>
            <a:r>
              <a:rPr lang="en-US" sz="2800" dirty="0" smtClean="0"/>
              <a:t>Conclusion</a:t>
            </a:r>
            <a:endParaRPr lang="en-US" sz="2800" dirty="0"/>
          </a:p>
        </p:txBody>
      </p:sp>
      <p:sp>
        <p:nvSpPr>
          <p:cNvPr id="2" name="TextBox 1"/>
          <p:cNvSpPr txBox="1"/>
          <p:nvPr/>
        </p:nvSpPr>
        <p:spPr>
          <a:xfrm>
            <a:off x="1749794" y="1378495"/>
            <a:ext cx="6558811" cy="461665"/>
          </a:xfrm>
          <a:prstGeom prst="rect">
            <a:avLst/>
          </a:prstGeom>
          <a:noFill/>
        </p:spPr>
        <p:txBody>
          <a:bodyPr wrap="square" rtlCol="0">
            <a:spAutoFit/>
          </a:bodyPr>
          <a:lstStyle/>
          <a:p>
            <a:r>
              <a:rPr lang="en-US" sz="2400" dirty="0" smtClean="0"/>
              <a:t>(with D. </a:t>
            </a:r>
            <a:r>
              <a:rPr lang="en-US" sz="2400" dirty="0" err="1" smtClean="0"/>
              <a:t>Gaiotto</a:t>
            </a:r>
            <a:r>
              <a:rPr lang="en-US" sz="2400" dirty="0"/>
              <a:t> </a:t>
            </a:r>
            <a:r>
              <a:rPr lang="en-US" sz="2400" dirty="0" smtClean="0"/>
              <a:t>&amp; </a:t>
            </a:r>
            <a:r>
              <a:rPr lang="en-US" sz="2400" dirty="0"/>
              <a:t>A. </a:t>
            </a:r>
            <a:r>
              <a:rPr lang="en-US" sz="2400" dirty="0" err="1" smtClean="0"/>
              <a:t>Neitzke</a:t>
            </a:r>
            <a:r>
              <a:rPr lang="en-US" sz="2400" dirty="0" smtClean="0"/>
              <a:t>, 2010, … ) </a:t>
            </a:r>
            <a:endParaRPr lang="en-US" sz="2400" dirty="0"/>
          </a:p>
        </p:txBody>
      </p:sp>
      <p:sp>
        <p:nvSpPr>
          <p:cNvPr id="15" name="TextBox 14"/>
          <p:cNvSpPr txBox="1"/>
          <p:nvPr/>
        </p:nvSpPr>
        <p:spPr>
          <a:xfrm>
            <a:off x="1778626" y="2767252"/>
            <a:ext cx="6558811" cy="461665"/>
          </a:xfrm>
          <a:prstGeom prst="rect">
            <a:avLst/>
          </a:prstGeom>
          <a:noFill/>
        </p:spPr>
        <p:txBody>
          <a:bodyPr wrap="square" rtlCol="0">
            <a:spAutoFit/>
          </a:bodyPr>
          <a:lstStyle/>
          <a:p>
            <a:r>
              <a:rPr lang="en-US" sz="2400" dirty="0" smtClean="0"/>
              <a:t>(with D. </a:t>
            </a:r>
            <a:r>
              <a:rPr lang="en-US" sz="2400" dirty="0" err="1" smtClean="0"/>
              <a:t>Gaiotto</a:t>
            </a:r>
            <a:r>
              <a:rPr lang="en-US" sz="2400" dirty="0" smtClean="0"/>
              <a:t> &amp; E. Witten, 2015) </a:t>
            </a:r>
            <a:endParaRPr lang="en-US" sz="2400" dirty="0"/>
          </a:p>
        </p:txBody>
      </p:sp>
      <p:sp>
        <p:nvSpPr>
          <p:cNvPr id="23" name="TextBox 22"/>
          <p:cNvSpPr txBox="1"/>
          <p:nvPr/>
        </p:nvSpPr>
        <p:spPr>
          <a:xfrm>
            <a:off x="2105335" y="4064670"/>
            <a:ext cx="6558811" cy="461665"/>
          </a:xfrm>
          <a:prstGeom prst="rect">
            <a:avLst/>
          </a:prstGeom>
          <a:noFill/>
        </p:spPr>
        <p:txBody>
          <a:bodyPr wrap="square" rtlCol="0">
            <a:spAutoFit/>
          </a:bodyPr>
          <a:lstStyle/>
          <a:p>
            <a:r>
              <a:rPr lang="en-US" sz="2400" dirty="0" smtClean="0"/>
              <a:t>(with D. </a:t>
            </a:r>
            <a:r>
              <a:rPr lang="en-US" sz="2400" dirty="0" err="1" smtClean="0"/>
              <a:t>Galakhov</a:t>
            </a:r>
            <a:r>
              <a:rPr lang="en-US" sz="2400" dirty="0" smtClean="0"/>
              <a:t>, 2016) </a:t>
            </a:r>
            <a:endParaRPr lang="en-US" sz="2400" dirty="0"/>
          </a:p>
        </p:txBody>
      </p:sp>
      <p:sp>
        <p:nvSpPr>
          <p:cNvPr id="24" name="TextBox 23"/>
          <p:cNvSpPr txBox="1"/>
          <p:nvPr/>
        </p:nvSpPr>
        <p:spPr>
          <a:xfrm>
            <a:off x="479854" y="5472146"/>
            <a:ext cx="8206946" cy="461665"/>
          </a:xfrm>
          <a:prstGeom prst="rect">
            <a:avLst/>
          </a:prstGeom>
          <a:noFill/>
        </p:spPr>
        <p:txBody>
          <a:bodyPr wrap="square" rtlCol="0">
            <a:spAutoFit/>
          </a:bodyPr>
          <a:lstStyle/>
          <a:p>
            <a:r>
              <a:rPr lang="en-US" sz="2400" dirty="0" smtClean="0"/>
              <a:t>(with D. van den </a:t>
            </a:r>
            <a:r>
              <a:rPr lang="en-US" sz="2400" dirty="0" err="1" smtClean="0"/>
              <a:t>Bleeken</a:t>
            </a:r>
            <a:r>
              <a:rPr lang="en-US" sz="2400" dirty="0" smtClean="0"/>
              <a:t> &amp; A. Royston, 2015; D. Brennan, 2016) </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MSW Complex Of (Vanilla) Solitons</a:t>
            </a:r>
            <a:endParaRPr lang="en-US" dirty="0"/>
          </a:p>
        </p:txBody>
      </p:sp>
      <p:cxnSp>
        <p:nvCxnSpPr>
          <p:cNvPr id="35" name="Straight Arrow Connector 34"/>
          <p:cNvCxnSpPr/>
          <p:nvPr/>
        </p:nvCxnSpPr>
        <p:spPr>
          <a:xfrm>
            <a:off x="609600" y="2133600"/>
            <a:ext cx="7620000" cy="0"/>
          </a:xfrm>
          <a:prstGeom prst="straightConnector1">
            <a:avLst/>
          </a:prstGeom>
          <a:ln w="57150">
            <a:solidFill>
              <a:srgbClr val="0066FF"/>
            </a:solidFill>
            <a:tailEnd type="arrow"/>
          </a:ln>
        </p:spPr>
        <p:style>
          <a:lnRef idx="1">
            <a:schemeClr val="accent1"/>
          </a:lnRef>
          <a:fillRef idx="0">
            <a:schemeClr val="accent1"/>
          </a:fillRef>
          <a:effectRef idx="0">
            <a:schemeClr val="accent1"/>
          </a:effectRef>
          <a:fontRef idx="minor">
            <a:schemeClr val="tx1"/>
          </a:fontRef>
        </p:style>
      </p:cxnSp>
      <p:sp>
        <p:nvSpPr>
          <p:cNvPr id="36" name="Freeform 6"/>
          <p:cNvSpPr>
            <a:spLocks noChangeAspect="1"/>
          </p:cNvSpPr>
          <p:nvPr>
            <p:custDataLst>
              <p:tags r:id="rId1"/>
            </p:custDataLst>
          </p:nvPr>
        </p:nvSpPr>
        <p:spPr bwMode="auto">
          <a:xfrm>
            <a:off x="8458200" y="1905000"/>
            <a:ext cx="320523" cy="304800"/>
          </a:xfrm>
          <a:custGeom>
            <a:avLst/>
            <a:gdLst/>
            <a:ahLst/>
            <a:cxnLst>
              <a:cxn ang="0">
                <a:pos x="1439" y="30"/>
              </a:cxn>
              <a:cxn ang="0">
                <a:pos x="1718" y="190"/>
              </a:cxn>
              <a:cxn ang="0">
                <a:pos x="1923" y="478"/>
              </a:cxn>
              <a:cxn ang="0">
                <a:pos x="2100" y="234"/>
              </a:cxn>
              <a:cxn ang="0">
                <a:pos x="2406" y="27"/>
              </a:cxn>
              <a:cxn ang="0">
                <a:pos x="2726" y="12"/>
              </a:cxn>
              <a:cxn ang="0">
                <a:pos x="2997" y="113"/>
              </a:cxn>
              <a:cxn ang="0">
                <a:pos x="3168" y="345"/>
              </a:cxn>
              <a:cxn ang="0">
                <a:pos x="3119" y="659"/>
              </a:cxn>
              <a:cxn ang="0">
                <a:pos x="2919" y="814"/>
              </a:cxn>
              <a:cxn ang="0">
                <a:pos x="2691" y="793"/>
              </a:cxn>
              <a:cxn ang="0">
                <a:pos x="2591" y="626"/>
              </a:cxn>
              <a:cxn ang="0">
                <a:pos x="2692" y="346"/>
              </a:cxn>
              <a:cxn ang="0">
                <a:pos x="2805" y="187"/>
              </a:cxn>
              <a:cxn ang="0">
                <a:pos x="2579" y="147"/>
              </a:cxn>
              <a:cxn ang="0">
                <a:pos x="2257" y="278"/>
              </a:cxn>
              <a:cxn ang="0">
                <a:pos x="2062" y="562"/>
              </a:cxn>
              <a:cxn ang="0">
                <a:pos x="1966" y="849"/>
              </a:cxn>
              <a:cxn ang="0">
                <a:pos x="1694" y="1995"/>
              </a:cxn>
              <a:cxn ang="0">
                <a:pos x="1623" y="2355"/>
              </a:cxn>
              <a:cxn ang="0">
                <a:pos x="1650" y="2641"/>
              </a:cxn>
              <a:cxn ang="0">
                <a:pos x="1809" y="2841"/>
              </a:cxn>
              <a:cxn ang="0">
                <a:pos x="2066" y="2868"/>
              </a:cxn>
              <a:cxn ang="0">
                <a:pos x="2350" y="2742"/>
              </a:cxn>
              <a:cxn ang="0">
                <a:pos x="2647" y="2411"/>
              </a:cxn>
              <a:cxn ang="0">
                <a:pos x="2828" y="1969"/>
              </a:cxn>
              <a:cxn ang="0">
                <a:pos x="2917" y="1933"/>
              </a:cxn>
              <a:cxn ang="0">
                <a:pos x="2978" y="1995"/>
              </a:cxn>
              <a:cxn ang="0">
                <a:pos x="2907" y="2239"/>
              </a:cxn>
              <a:cxn ang="0">
                <a:pos x="2697" y="2599"/>
              </a:cxn>
              <a:cxn ang="0">
                <a:pos x="2354" y="2914"/>
              </a:cxn>
              <a:cxn ang="0">
                <a:pos x="1893" y="3022"/>
              </a:cxn>
              <a:cxn ang="0">
                <a:pos x="1522" y="2879"/>
              </a:cxn>
              <a:cxn ang="0">
                <a:pos x="1303" y="2606"/>
              </a:cxn>
              <a:cxn ang="0">
                <a:pos x="1219" y="2605"/>
              </a:cxn>
              <a:cxn ang="0">
                <a:pos x="1033" y="2836"/>
              </a:cxn>
              <a:cxn ang="0">
                <a:pos x="714" y="3012"/>
              </a:cxn>
              <a:cxn ang="0">
                <a:pos x="364" y="2992"/>
              </a:cxn>
              <a:cxn ang="0">
                <a:pos x="93" y="2834"/>
              </a:cxn>
              <a:cxn ang="0">
                <a:pos x="2" y="2532"/>
              </a:cxn>
              <a:cxn ang="0">
                <a:pos x="174" y="2250"/>
              </a:cxn>
              <a:cxn ang="0">
                <a:pos x="422" y="2204"/>
              </a:cxn>
              <a:cxn ang="0">
                <a:pos x="569" y="2322"/>
              </a:cxn>
              <a:cxn ang="0">
                <a:pos x="539" y="2611"/>
              </a:cxn>
              <a:cxn ang="0">
                <a:pos x="289" y="2793"/>
              </a:cxn>
              <a:cxn ang="0">
                <a:pos x="567" y="2876"/>
              </a:cxn>
              <a:cxn ang="0">
                <a:pos x="866" y="2788"/>
              </a:cxn>
              <a:cxn ang="0">
                <a:pos x="1135" y="2413"/>
              </a:cxn>
              <a:cxn ang="0">
                <a:pos x="1338" y="1680"/>
              </a:cxn>
              <a:cxn ang="0">
                <a:pos x="1490" y="1042"/>
              </a:cxn>
              <a:cxn ang="0">
                <a:pos x="1555" y="667"/>
              </a:cxn>
              <a:cxn ang="0">
                <a:pos x="1519" y="356"/>
              </a:cxn>
              <a:cxn ang="0">
                <a:pos x="1374" y="186"/>
              </a:cxn>
              <a:cxn ang="0">
                <a:pos x="1210" y="148"/>
              </a:cxn>
              <a:cxn ang="0">
                <a:pos x="958" y="210"/>
              </a:cxn>
              <a:cxn ang="0">
                <a:pos x="658" y="446"/>
              </a:cxn>
              <a:cxn ang="0">
                <a:pos x="389" y="926"/>
              </a:cxn>
              <a:cxn ang="0">
                <a:pos x="299" y="1091"/>
              </a:cxn>
              <a:cxn ang="0">
                <a:pos x="224" y="1079"/>
              </a:cxn>
              <a:cxn ang="0">
                <a:pos x="213" y="950"/>
              </a:cxn>
              <a:cxn ang="0">
                <a:pos x="344" y="637"/>
              </a:cxn>
              <a:cxn ang="0">
                <a:pos x="615" y="275"/>
              </a:cxn>
              <a:cxn ang="0">
                <a:pos x="1018" y="30"/>
              </a:cxn>
            </a:cxnLst>
            <a:rect l="0" t="0" r="r" b="b"/>
            <a:pathLst>
              <a:path w="3179" h="3024">
                <a:moveTo>
                  <a:pt x="1230" y="0"/>
                </a:moveTo>
                <a:lnTo>
                  <a:pt x="1259" y="1"/>
                </a:lnTo>
                <a:lnTo>
                  <a:pt x="1291" y="3"/>
                </a:lnTo>
                <a:lnTo>
                  <a:pt x="1326" y="6"/>
                </a:lnTo>
                <a:lnTo>
                  <a:pt x="1362" y="11"/>
                </a:lnTo>
                <a:lnTo>
                  <a:pt x="1399" y="20"/>
                </a:lnTo>
                <a:lnTo>
                  <a:pt x="1439" y="30"/>
                </a:lnTo>
                <a:lnTo>
                  <a:pt x="1479" y="42"/>
                </a:lnTo>
                <a:lnTo>
                  <a:pt x="1519" y="58"/>
                </a:lnTo>
                <a:lnTo>
                  <a:pt x="1560" y="76"/>
                </a:lnTo>
                <a:lnTo>
                  <a:pt x="1601" y="99"/>
                </a:lnTo>
                <a:lnTo>
                  <a:pt x="1640" y="125"/>
                </a:lnTo>
                <a:lnTo>
                  <a:pt x="1680" y="155"/>
                </a:lnTo>
                <a:lnTo>
                  <a:pt x="1718" y="190"/>
                </a:lnTo>
                <a:lnTo>
                  <a:pt x="1755" y="229"/>
                </a:lnTo>
                <a:lnTo>
                  <a:pt x="1792" y="273"/>
                </a:lnTo>
                <a:lnTo>
                  <a:pt x="1824" y="323"/>
                </a:lnTo>
                <a:lnTo>
                  <a:pt x="1856" y="378"/>
                </a:lnTo>
                <a:lnTo>
                  <a:pt x="1883" y="438"/>
                </a:lnTo>
                <a:lnTo>
                  <a:pt x="1909" y="505"/>
                </a:lnTo>
                <a:lnTo>
                  <a:pt x="1923" y="478"/>
                </a:lnTo>
                <a:lnTo>
                  <a:pt x="1941" y="449"/>
                </a:lnTo>
                <a:lnTo>
                  <a:pt x="1960" y="416"/>
                </a:lnTo>
                <a:lnTo>
                  <a:pt x="1984" y="381"/>
                </a:lnTo>
                <a:lnTo>
                  <a:pt x="2008" y="345"/>
                </a:lnTo>
                <a:lnTo>
                  <a:pt x="2036" y="308"/>
                </a:lnTo>
                <a:lnTo>
                  <a:pt x="2066" y="270"/>
                </a:lnTo>
                <a:lnTo>
                  <a:pt x="2100" y="234"/>
                </a:lnTo>
                <a:lnTo>
                  <a:pt x="2135" y="197"/>
                </a:lnTo>
                <a:lnTo>
                  <a:pt x="2173" y="162"/>
                </a:lnTo>
                <a:lnTo>
                  <a:pt x="2215" y="129"/>
                </a:lnTo>
                <a:lnTo>
                  <a:pt x="2258" y="98"/>
                </a:lnTo>
                <a:lnTo>
                  <a:pt x="2305" y="71"/>
                </a:lnTo>
                <a:lnTo>
                  <a:pt x="2355" y="47"/>
                </a:lnTo>
                <a:lnTo>
                  <a:pt x="2406" y="27"/>
                </a:lnTo>
                <a:lnTo>
                  <a:pt x="2461" y="12"/>
                </a:lnTo>
                <a:lnTo>
                  <a:pt x="2519" y="4"/>
                </a:lnTo>
                <a:lnTo>
                  <a:pt x="2579" y="0"/>
                </a:lnTo>
                <a:lnTo>
                  <a:pt x="2613" y="1"/>
                </a:lnTo>
                <a:lnTo>
                  <a:pt x="2649" y="4"/>
                </a:lnTo>
                <a:lnTo>
                  <a:pt x="2686" y="8"/>
                </a:lnTo>
                <a:lnTo>
                  <a:pt x="2726" y="12"/>
                </a:lnTo>
                <a:lnTo>
                  <a:pt x="2766" y="21"/>
                </a:lnTo>
                <a:lnTo>
                  <a:pt x="2805" y="30"/>
                </a:lnTo>
                <a:lnTo>
                  <a:pt x="2846" y="42"/>
                </a:lnTo>
                <a:lnTo>
                  <a:pt x="2885" y="56"/>
                </a:lnTo>
                <a:lnTo>
                  <a:pt x="2924" y="72"/>
                </a:lnTo>
                <a:lnTo>
                  <a:pt x="2961" y="91"/>
                </a:lnTo>
                <a:lnTo>
                  <a:pt x="2997" y="113"/>
                </a:lnTo>
                <a:lnTo>
                  <a:pt x="3031" y="137"/>
                </a:lnTo>
                <a:lnTo>
                  <a:pt x="3062" y="164"/>
                </a:lnTo>
                <a:lnTo>
                  <a:pt x="3091" y="193"/>
                </a:lnTo>
                <a:lnTo>
                  <a:pt x="3116" y="226"/>
                </a:lnTo>
                <a:lnTo>
                  <a:pt x="3138" y="263"/>
                </a:lnTo>
                <a:lnTo>
                  <a:pt x="3155" y="302"/>
                </a:lnTo>
                <a:lnTo>
                  <a:pt x="3168" y="345"/>
                </a:lnTo>
                <a:lnTo>
                  <a:pt x="3176" y="391"/>
                </a:lnTo>
                <a:lnTo>
                  <a:pt x="3179" y="441"/>
                </a:lnTo>
                <a:lnTo>
                  <a:pt x="3176" y="491"/>
                </a:lnTo>
                <a:lnTo>
                  <a:pt x="3168" y="539"/>
                </a:lnTo>
                <a:lnTo>
                  <a:pt x="3157" y="583"/>
                </a:lnTo>
                <a:lnTo>
                  <a:pt x="3140" y="622"/>
                </a:lnTo>
                <a:lnTo>
                  <a:pt x="3119" y="659"/>
                </a:lnTo>
                <a:lnTo>
                  <a:pt x="3096" y="692"/>
                </a:lnTo>
                <a:lnTo>
                  <a:pt x="3070" y="721"/>
                </a:lnTo>
                <a:lnTo>
                  <a:pt x="3042" y="747"/>
                </a:lnTo>
                <a:lnTo>
                  <a:pt x="3013" y="769"/>
                </a:lnTo>
                <a:lnTo>
                  <a:pt x="2982" y="787"/>
                </a:lnTo>
                <a:lnTo>
                  <a:pt x="2951" y="803"/>
                </a:lnTo>
                <a:lnTo>
                  <a:pt x="2919" y="814"/>
                </a:lnTo>
                <a:lnTo>
                  <a:pt x="2888" y="823"/>
                </a:lnTo>
                <a:lnTo>
                  <a:pt x="2857" y="827"/>
                </a:lnTo>
                <a:lnTo>
                  <a:pt x="2830" y="830"/>
                </a:lnTo>
                <a:lnTo>
                  <a:pt x="2789" y="827"/>
                </a:lnTo>
                <a:lnTo>
                  <a:pt x="2753" y="820"/>
                </a:lnTo>
                <a:lnTo>
                  <a:pt x="2720" y="808"/>
                </a:lnTo>
                <a:lnTo>
                  <a:pt x="2691" y="793"/>
                </a:lnTo>
                <a:lnTo>
                  <a:pt x="2667" y="775"/>
                </a:lnTo>
                <a:lnTo>
                  <a:pt x="2646" y="754"/>
                </a:lnTo>
                <a:lnTo>
                  <a:pt x="2628" y="731"/>
                </a:lnTo>
                <a:lnTo>
                  <a:pt x="2613" y="705"/>
                </a:lnTo>
                <a:lnTo>
                  <a:pt x="2603" y="680"/>
                </a:lnTo>
                <a:lnTo>
                  <a:pt x="2596" y="653"/>
                </a:lnTo>
                <a:lnTo>
                  <a:pt x="2591" y="626"/>
                </a:lnTo>
                <a:lnTo>
                  <a:pt x="2589" y="599"/>
                </a:lnTo>
                <a:lnTo>
                  <a:pt x="2592" y="554"/>
                </a:lnTo>
                <a:lnTo>
                  <a:pt x="2601" y="509"/>
                </a:lnTo>
                <a:lnTo>
                  <a:pt x="2617" y="465"/>
                </a:lnTo>
                <a:lnTo>
                  <a:pt x="2636" y="422"/>
                </a:lnTo>
                <a:lnTo>
                  <a:pt x="2662" y="383"/>
                </a:lnTo>
                <a:lnTo>
                  <a:pt x="2692" y="346"/>
                </a:lnTo>
                <a:lnTo>
                  <a:pt x="2726" y="313"/>
                </a:lnTo>
                <a:lnTo>
                  <a:pt x="2764" y="285"/>
                </a:lnTo>
                <a:lnTo>
                  <a:pt x="2806" y="262"/>
                </a:lnTo>
                <a:lnTo>
                  <a:pt x="2852" y="243"/>
                </a:lnTo>
                <a:lnTo>
                  <a:pt x="2899" y="231"/>
                </a:lnTo>
                <a:lnTo>
                  <a:pt x="2852" y="207"/>
                </a:lnTo>
                <a:lnTo>
                  <a:pt x="2805" y="187"/>
                </a:lnTo>
                <a:lnTo>
                  <a:pt x="2761" y="173"/>
                </a:lnTo>
                <a:lnTo>
                  <a:pt x="2718" y="162"/>
                </a:lnTo>
                <a:lnTo>
                  <a:pt x="2678" y="155"/>
                </a:lnTo>
                <a:lnTo>
                  <a:pt x="2645" y="151"/>
                </a:lnTo>
                <a:lnTo>
                  <a:pt x="2615" y="148"/>
                </a:lnTo>
                <a:lnTo>
                  <a:pt x="2593" y="148"/>
                </a:lnTo>
                <a:lnTo>
                  <a:pt x="2579" y="147"/>
                </a:lnTo>
                <a:lnTo>
                  <a:pt x="2525" y="151"/>
                </a:lnTo>
                <a:lnTo>
                  <a:pt x="2472" y="159"/>
                </a:lnTo>
                <a:lnTo>
                  <a:pt x="2423" y="174"/>
                </a:lnTo>
                <a:lnTo>
                  <a:pt x="2378" y="193"/>
                </a:lnTo>
                <a:lnTo>
                  <a:pt x="2335" y="218"/>
                </a:lnTo>
                <a:lnTo>
                  <a:pt x="2295" y="246"/>
                </a:lnTo>
                <a:lnTo>
                  <a:pt x="2257" y="278"/>
                </a:lnTo>
                <a:lnTo>
                  <a:pt x="2222" y="312"/>
                </a:lnTo>
                <a:lnTo>
                  <a:pt x="2190" y="350"/>
                </a:lnTo>
                <a:lnTo>
                  <a:pt x="2159" y="390"/>
                </a:lnTo>
                <a:lnTo>
                  <a:pt x="2133" y="432"/>
                </a:lnTo>
                <a:lnTo>
                  <a:pt x="2107" y="474"/>
                </a:lnTo>
                <a:lnTo>
                  <a:pt x="2084" y="518"/>
                </a:lnTo>
                <a:lnTo>
                  <a:pt x="2062" y="562"/>
                </a:lnTo>
                <a:lnTo>
                  <a:pt x="2043" y="607"/>
                </a:lnTo>
                <a:lnTo>
                  <a:pt x="2025" y="651"/>
                </a:lnTo>
                <a:lnTo>
                  <a:pt x="2010" y="694"/>
                </a:lnTo>
                <a:lnTo>
                  <a:pt x="1996" y="737"/>
                </a:lnTo>
                <a:lnTo>
                  <a:pt x="1985" y="777"/>
                </a:lnTo>
                <a:lnTo>
                  <a:pt x="1975" y="815"/>
                </a:lnTo>
                <a:lnTo>
                  <a:pt x="1966" y="849"/>
                </a:lnTo>
                <a:lnTo>
                  <a:pt x="1959" y="882"/>
                </a:lnTo>
                <a:lnTo>
                  <a:pt x="1953" y="911"/>
                </a:lnTo>
                <a:lnTo>
                  <a:pt x="1949" y="935"/>
                </a:lnTo>
                <a:lnTo>
                  <a:pt x="1949" y="935"/>
                </a:lnTo>
                <a:lnTo>
                  <a:pt x="1729" y="1849"/>
                </a:lnTo>
                <a:lnTo>
                  <a:pt x="1710" y="1925"/>
                </a:lnTo>
                <a:lnTo>
                  <a:pt x="1694" y="1995"/>
                </a:lnTo>
                <a:lnTo>
                  <a:pt x="1679" y="2059"/>
                </a:lnTo>
                <a:lnTo>
                  <a:pt x="1665" y="2118"/>
                </a:lnTo>
                <a:lnTo>
                  <a:pt x="1653" y="2171"/>
                </a:lnTo>
                <a:lnTo>
                  <a:pt x="1643" y="2222"/>
                </a:lnTo>
                <a:lnTo>
                  <a:pt x="1634" y="2269"/>
                </a:lnTo>
                <a:lnTo>
                  <a:pt x="1627" y="2313"/>
                </a:lnTo>
                <a:lnTo>
                  <a:pt x="1623" y="2355"/>
                </a:lnTo>
                <a:lnTo>
                  <a:pt x="1619" y="2396"/>
                </a:lnTo>
                <a:lnTo>
                  <a:pt x="1619" y="2437"/>
                </a:lnTo>
                <a:lnTo>
                  <a:pt x="1621" y="2479"/>
                </a:lnTo>
                <a:lnTo>
                  <a:pt x="1624" y="2522"/>
                </a:lnTo>
                <a:lnTo>
                  <a:pt x="1630" y="2562"/>
                </a:lnTo>
                <a:lnTo>
                  <a:pt x="1638" y="2603"/>
                </a:lnTo>
                <a:lnTo>
                  <a:pt x="1650" y="2641"/>
                </a:lnTo>
                <a:lnTo>
                  <a:pt x="1664" y="2677"/>
                </a:lnTo>
                <a:lnTo>
                  <a:pt x="1681" y="2711"/>
                </a:lnTo>
                <a:lnTo>
                  <a:pt x="1700" y="2743"/>
                </a:lnTo>
                <a:lnTo>
                  <a:pt x="1723" y="2773"/>
                </a:lnTo>
                <a:lnTo>
                  <a:pt x="1749" y="2798"/>
                </a:lnTo>
                <a:lnTo>
                  <a:pt x="1776" y="2821"/>
                </a:lnTo>
                <a:lnTo>
                  <a:pt x="1809" y="2841"/>
                </a:lnTo>
                <a:lnTo>
                  <a:pt x="1844" y="2857"/>
                </a:lnTo>
                <a:lnTo>
                  <a:pt x="1882" y="2868"/>
                </a:lnTo>
                <a:lnTo>
                  <a:pt x="1924" y="2875"/>
                </a:lnTo>
                <a:lnTo>
                  <a:pt x="1968" y="2878"/>
                </a:lnTo>
                <a:lnTo>
                  <a:pt x="1999" y="2876"/>
                </a:lnTo>
                <a:lnTo>
                  <a:pt x="2031" y="2873"/>
                </a:lnTo>
                <a:lnTo>
                  <a:pt x="2066" y="2868"/>
                </a:lnTo>
                <a:lnTo>
                  <a:pt x="2102" y="2859"/>
                </a:lnTo>
                <a:lnTo>
                  <a:pt x="2141" y="2848"/>
                </a:lnTo>
                <a:lnTo>
                  <a:pt x="2181" y="2834"/>
                </a:lnTo>
                <a:lnTo>
                  <a:pt x="2222" y="2817"/>
                </a:lnTo>
                <a:lnTo>
                  <a:pt x="2264" y="2796"/>
                </a:lnTo>
                <a:lnTo>
                  <a:pt x="2307" y="2771"/>
                </a:lnTo>
                <a:lnTo>
                  <a:pt x="2350" y="2742"/>
                </a:lnTo>
                <a:lnTo>
                  <a:pt x="2394" y="2709"/>
                </a:lnTo>
                <a:lnTo>
                  <a:pt x="2437" y="2672"/>
                </a:lnTo>
                <a:lnTo>
                  <a:pt x="2480" y="2630"/>
                </a:lnTo>
                <a:lnTo>
                  <a:pt x="2523" y="2583"/>
                </a:lnTo>
                <a:lnTo>
                  <a:pt x="2565" y="2531"/>
                </a:lnTo>
                <a:lnTo>
                  <a:pt x="2607" y="2473"/>
                </a:lnTo>
                <a:lnTo>
                  <a:pt x="2647" y="2411"/>
                </a:lnTo>
                <a:lnTo>
                  <a:pt x="2685" y="2342"/>
                </a:lnTo>
                <a:lnTo>
                  <a:pt x="2721" y="2268"/>
                </a:lnTo>
                <a:lnTo>
                  <a:pt x="2756" y="2187"/>
                </a:lnTo>
                <a:lnTo>
                  <a:pt x="2789" y="2099"/>
                </a:lnTo>
                <a:lnTo>
                  <a:pt x="2819" y="2005"/>
                </a:lnTo>
                <a:lnTo>
                  <a:pt x="2824" y="1984"/>
                </a:lnTo>
                <a:lnTo>
                  <a:pt x="2828" y="1969"/>
                </a:lnTo>
                <a:lnTo>
                  <a:pt x="2835" y="1955"/>
                </a:lnTo>
                <a:lnTo>
                  <a:pt x="2846" y="1944"/>
                </a:lnTo>
                <a:lnTo>
                  <a:pt x="2859" y="1938"/>
                </a:lnTo>
                <a:lnTo>
                  <a:pt x="2876" y="1933"/>
                </a:lnTo>
                <a:lnTo>
                  <a:pt x="2899" y="1932"/>
                </a:lnTo>
                <a:lnTo>
                  <a:pt x="2906" y="1932"/>
                </a:lnTo>
                <a:lnTo>
                  <a:pt x="2917" y="1933"/>
                </a:lnTo>
                <a:lnTo>
                  <a:pt x="2928" y="1934"/>
                </a:lnTo>
                <a:lnTo>
                  <a:pt x="2940" y="1938"/>
                </a:lnTo>
                <a:lnTo>
                  <a:pt x="2952" y="1943"/>
                </a:lnTo>
                <a:lnTo>
                  <a:pt x="2962" y="1951"/>
                </a:lnTo>
                <a:lnTo>
                  <a:pt x="2971" y="1962"/>
                </a:lnTo>
                <a:lnTo>
                  <a:pt x="2977" y="1977"/>
                </a:lnTo>
                <a:lnTo>
                  <a:pt x="2978" y="1995"/>
                </a:lnTo>
                <a:lnTo>
                  <a:pt x="2977" y="2017"/>
                </a:lnTo>
                <a:lnTo>
                  <a:pt x="2973" y="2043"/>
                </a:lnTo>
                <a:lnTo>
                  <a:pt x="2966" y="2075"/>
                </a:lnTo>
                <a:lnTo>
                  <a:pt x="2955" y="2110"/>
                </a:lnTo>
                <a:lnTo>
                  <a:pt x="2942" y="2151"/>
                </a:lnTo>
                <a:lnTo>
                  <a:pt x="2926" y="2193"/>
                </a:lnTo>
                <a:lnTo>
                  <a:pt x="2907" y="2239"/>
                </a:lnTo>
                <a:lnTo>
                  <a:pt x="2885" y="2286"/>
                </a:lnTo>
                <a:lnTo>
                  <a:pt x="2861" y="2336"/>
                </a:lnTo>
                <a:lnTo>
                  <a:pt x="2834" y="2389"/>
                </a:lnTo>
                <a:lnTo>
                  <a:pt x="2804" y="2440"/>
                </a:lnTo>
                <a:lnTo>
                  <a:pt x="2771" y="2494"/>
                </a:lnTo>
                <a:lnTo>
                  <a:pt x="2735" y="2547"/>
                </a:lnTo>
                <a:lnTo>
                  <a:pt x="2697" y="2599"/>
                </a:lnTo>
                <a:lnTo>
                  <a:pt x="2656" y="2650"/>
                </a:lnTo>
                <a:lnTo>
                  <a:pt x="2612" y="2700"/>
                </a:lnTo>
                <a:lnTo>
                  <a:pt x="2565" y="2749"/>
                </a:lnTo>
                <a:lnTo>
                  <a:pt x="2517" y="2795"/>
                </a:lnTo>
                <a:lnTo>
                  <a:pt x="2465" y="2839"/>
                </a:lnTo>
                <a:lnTo>
                  <a:pt x="2411" y="2878"/>
                </a:lnTo>
                <a:lnTo>
                  <a:pt x="2354" y="2914"/>
                </a:lnTo>
                <a:lnTo>
                  <a:pt x="2294" y="2946"/>
                </a:lnTo>
                <a:lnTo>
                  <a:pt x="2233" y="2973"/>
                </a:lnTo>
                <a:lnTo>
                  <a:pt x="2167" y="2995"/>
                </a:lnTo>
                <a:lnTo>
                  <a:pt x="2101" y="3011"/>
                </a:lnTo>
                <a:lnTo>
                  <a:pt x="2031" y="3021"/>
                </a:lnTo>
                <a:lnTo>
                  <a:pt x="1959" y="3024"/>
                </a:lnTo>
                <a:lnTo>
                  <a:pt x="1893" y="3022"/>
                </a:lnTo>
                <a:lnTo>
                  <a:pt x="1831" y="3013"/>
                </a:lnTo>
                <a:lnTo>
                  <a:pt x="1772" y="3001"/>
                </a:lnTo>
                <a:lnTo>
                  <a:pt x="1716" y="2984"/>
                </a:lnTo>
                <a:lnTo>
                  <a:pt x="1662" y="2963"/>
                </a:lnTo>
                <a:lnTo>
                  <a:pt x="1612" y="2939"/>
                </a:lnTo>
                <a:lnTo>
                  <a:pt x="1566" y="2911"/>
                </a:lnTo>
                <a:lnTo>
                  <a:pt x="1522" y="2879"/>
                </a:lnTo>
                <a:lnTo>
                  <a:pt x="1482" y="2846"/>
                </a:lnTo>
                <a:lnTo>
                  <a:pt x="1444" y="2809"/>
                </a:lnTo>
                <a:lnTo>
                  <a:pt x="1410" y="2771"/>
                </a:lnTo>
                <a:lnTo>
                  <a:pt x="1378" y="2731"/>
                </a:lnTo>
                <a:lnTo>
                  <a:pt x="1351" y="2691"/>
                </a:lnTo>
                <a:lnTo>
                  <a:pt x="1325" y="2648"/>
                </a:lnTo>
                <a:lnTo>
                  <a:pt x="1303" y="2606"/>
                </a:lnTo>
                <a:lnTo>
                  <a:pt x="1284" y="2564"/>
                </a:lnTo>
                <a:lnTo>
                  <a:pt x="1269" y="2521"/>
                </a:lnTo>
                <a:lnTo>
                  <a:pt x="1264" y="2528"/>
                </a:lnTo>
                <a:lnTo>
                  <a:pt x="1257" y="2540"/>
                </a:lnTo>
                <a:lnTo>
                  <a:pt x="1247" y="2559"/>
                </a:lnTo>
                <a:lnTo>
                  <a:pt x="1234" y="2580"/>
                </a:lnTo>
                <a:lnTo>
                  <a:pt x="1219" y="2605"/>
                </a:lnTo>
                <a:lnTo>
                  <a:pt x="1200" y="2634"/>
                </a:lnTo>
                <a:lnTo>
                  <a:pt x="1179" y="2665"/>
                </a:lnTo>
                <a:lnTo>
                  <a:pt x="1156" y="2698"/>
                </a:lnTo>
                <a:lnTo>
                  <a:pt x="1129" y="2732"/>
                </a:lnTo>
                <a:lnTo>
                  <a:pt x="1099" y="2766"/>
                </a:lnTo>
                <a:lnTo>
                  <a:pt x="1068" y="2802"/>
                </a:lnTo>
                <a:lnTo>
                  <a:pt x="1033" y="2836"/>
                </a:lnTo>
                <a:lnTo>
                  <a:pt x="996" y="2869"/>
                </a:lnTo>
                <a:lnTo>
                  <a:pt x="955" y="2901"/>
                </a:lnTo>
                <a:lnTo>
                  <a:pt x="912" y="2930"/>
                </a:lnTo>
                <a:lnTo>
                  <a:pt x="866" y="2956"/>
                </a:lnTo>
                <a:lnTo>
                  <a:pt x="818" y="2979"/>
                </a:lnTo>
                <a:lnTo>
                  <a:pt x="768" y="2999"/>
                </a:lnTo>
                <a:lnTo>
                  <a:pt x="714" y="3012"/>
                </a:lnTo>
                <a:lnTo>
                  <a:pt x="657" y="3021"/>
                </a:lnTo>
                <a:lnTo>
                  <a:pt x="599" y="3024"/>
                </a:lnTo>
                <a:lnTo>
                  <a:pt x="552" y="3023"/>
                </a:lnTo>
                <a:lnTo>
                  <a:pt x="505" y="3019"/>
                </a:lnTo>
                <a:lnTo>
                  <a:pt x="457" y="3013"/>
                </a:lnTo>
                <a:lnTo>
                  <a:pt x="410" y="3003"/>
                </a:lnTo>
                <a:lnTo>
                  <a:pt x="364" y="2992"/>
                </a:lnTo>
                <a:lnTo>
                  <a:pt x="318" y="2978"/>
                </a:lnTo>
                <a:lnTo>
                  <a:pt x="275" y="2961"/>
                </a:lnTo>
                <a:lnTo>
                  <a:pt x="233" y="2941"/>
                </a:lnTo>
                <a:lnTo>
                  <a:pt x="194" y="2918"/>
                </a:lnTo>
                <a:lnTo>
                  <a:pt x="157" y="2892"/>
                </a:lnTo>
                <a:lnTo>
                  <a:pt x="123" y="2864"/>
                </a:lnTo>
                <a:lnTo>
                  <a:pt x="93" y="2834"/>
                </a:lnTo>
                <a:lnTo>
                  <a:pt x="66" y="2799"/>
                </a:lnTo>
                <a:lnTo>
                  <a:pt x="43" y="2762"/>
                </a:lnTo>
                <a:lnTo>
                  <a:pt x="24" y="2721"/>
                </a:lnTo>
                <a:lnTo>
                  <a:pt x="10" y="2678"/>
                </a:lnTo>
                <a:lnTo>
                  <a:pt x="2" y="2632"/>
                </a:lnTo>
                <a:lnTo>
                  <a:pt x="0" y="2583"/>
                </a:lnTo>
                <a:lnTo>
                  <a:pt x="2" y="2532"/>
                </a:lnTo>
                <a:lnTo>
                  <a:pt x="11" y="2482"/>
                </a:lnTo>
                <a:lnTo>
                  <a:pt x="27" y="2434"/>
                </a:lnTo>
                <a:lnTo>
                  <a:pt x="47" y="2389"/>
                </a:lnTo>
                <a:lnTo>
                  <a:pt x="73" y="2347"/>
                </a:lnTo>
                <a:lnTo>
                  <a:pt x="103" y="2311"/>
                </a:lnTo>
                <a:lnTo>
                  <a:pt x="137" y="2278"/>
                </a:lnTo>
                <a:lnTo>
                  <a:pt x="174" y="2250"/>
                </a:lnTo>
                <a:lnTo>
                  <a:pt x="214" y="2226"/>
                </a:lnTo>
                <a:lnTo>
                  <a:pt x="257" y="2209"/>
                </a:lnTo>
                <a:lnTo>
                  <a:pt x="302" y="2198"/>
                </a:lnTo>
                <a:lnTo>
                  <a:pt x="349" y="2195"/>
                </a:lnTo>
                <a:lnTo>
                  <a:pt x="373" y="2196"/>
                </a:lnTo>
                <a:lnTo>
                  <a:pt x="398" y="2200"/>
                </a:lnTo>
                <a:lnTo>
                  <a:pt x="422" y="2204"/>
                </a:lnTo>
                <a:lnTo>
                  <a:pt x="448" y="2212"/>
                </a:lnTo>
                <a:lnTo>
                  <a:pt x="472" y="2223"/>
                </a:lnTo>
                <a:lnTo>
                  <a:pt x="495" y="2236"/>
                </a:lnTo>
                <a:lnTo>
                  <a:pt x="517" y="2252"/>
                </a:lnTo>
                <a:lnTo>
                  <a:pt x="537" y="2272"/>
                </a:lnTo>
                <a:lnTo>
                  <a:pt x="555" y="2295"/>
                </a:lnTo>
                <a:lnTo>
                  <a:pt x="569" y="2322"/>
                </a:lnTo>
                <a:lnTo>
                  <a:pt x="580" y="2352"/>
                </a:lnTo>
                <a:lnTo>
                  <a:pt x="587" y="2386"/>
                </a:lnTo>
                <a:lnTo>
                  <a:pt x="590" y="2426"/>
                </a:lnTo>
                <a:lnTo>
                  <a:pt x="586" y="2476"/>
                </a:lnTo>
                <a:lnTo>
                  <a:pt x="576" y="2525"/>
                </a:lnTo>
                <a:lnTo>
                  <a:pt x="560" y="2570"/>
                </a:lnTo>
                <a:lnTo>
                  <a:pt x="539" y="2611"/>
                </a:lnTo>
                <a:lnTo>
                  <a:pt x="514" y="2650"/>
                </a:lnTo>
                <a:lnTo>
                  <a:pt x="484" y="2686"/>
                </a:lnTo>
                <a:lnTo>
                  <a:pt x="450" y="2716"/>
                </a:lnTo>
                <a:lnTo>
                  <a:pt x="413" y="2743"/>
                </a:lnTo>
                <a:lnTo>
                  <a:pt x="373" y="2765"/>
                </a:lnTo>
                <a:lnTo>
                  <a:pt x="332" y="2782"/>
                </a:lnTo>
                <a:lnTo>
                  <a:pt x="289" y="2793"/>
                </a:lnTo>
                <a:lnTo>
                  <a:pt x="332" y="2818"/>
                </a:lnTo>
                <a:lnTo>
                  <a:pt x="378" y="2837"/>
                </a:lnTo>
                <a:lnTo>
                  <a:pt x="421" y="2852"/>
                </a:lnTo>
                <a:lnTo>
                  <a:pt x="463" y="2863"/>
                </a:lnTo>
                <a:lnTo>
                  <a:pt x="502" y="2870"/>
                </a:lnTo>
                <a:lnTo>
                  <a:pt x="537" y="2874"/>
                </a:lnTo>
                <a:lnTo>
                  <a:pt x="567" y="2876"/>
                </a:lnTo>
                <a:lnTo>
                  <a:pt x="592" y="2878"/>
                </a:lnTo>
                <a:lnTo>
                  <a:pt x="609" y="2878"/>
                </a:lnTo>
                <a:lnTo>
                  <a:pt x="664" y="2874"/>
                </a:lnTo>
                <a:lnTo>
                  <a:pt x="718" y="2863"/>
                </a:lnTo>
                <a:lnTo>
                  <a:pt x="770" y="2845"/>
                </a:lnTo>
                <a:lnTo>
                  <a:pt x="819" y="2820"/>
                </a:lnTo>
                <a:lnTo>
                  <a:pt x="866" y="2788"/>
                </a:lnTo>
                <a:lnTo>
                  <a:pt x="912" y="2751"/>
                </a:lnTo>
                <a:lnTo>
                  <a:pt x="956" y="2708"/>
                </a:lnTo>
                <a:lnTo>
                  <a:pt x="997" y="2659"/>
                </a:lnTo>
                <a:lnTo>
                  <a:pt x="1035" y="2605"/>
                </a:lnTo>
                <a:lnTo>
                  <a:pt x="1071" y="2545"/>
                </a:lnTo>
                <a:lnTo>
                  <a:pt x="1105" y="2482"/>
                </a:lnTo>
                <a:lnTo>
                  <a:pt x="1135" y="2413"/>
                </a:lnTo>
                <a:lnTo>
                  <a:pt x="1163" y="2341"/>
                </a:lnTo>
                <a:lnTo>
                  <a:pt x="1188" y="2264"/>
                </a:lnTo>
                <a:lnTo>
                  <a:pt x="1210" y="2185"/>
                </a:lnTo>
                <a:lnTo>
                  <a:pt x="1245" y="2048"/>
                </a:lnTo>
                <a:lnTo>
                  <a:pt x="1277" y="1919"/>
                </a:lnTo>
                <a:lnTo>
                  <a:pt x="1309" y="1795"/>
                </a:lnTo>
                <a:lnTo>
                  <a:pt x="1338" y="1680"/>
                </a:lnTo>
                <a:lnTo>
                  <a:pt x="1366" y="1570"/>
                </a:lnTo>
                <a:lnTo>
                  <a:pt x="1390" y="1468"/>
                </a:lnTo>
                <a:lnTo>
                  <a:pt x="1415" y="1371"/>
                </a:lnTo>
                <a:lnTo>
                  <a:pt x="1435" y="1279"/>
                </a:lnTo>
                <a:lnTo>
                  <a:pt x="1456" y="1195"/>
                </a:lnTo>
                <a:lnTo>
                  <a:pt x="1474" y="1116"/>
                </a:lnTo>
                <a:lnTo>
                  <a:pt x="1490" y="1042"/>
                </a:lnTo>
                <a:lnTo>
                  <a:pt x="1505" y="974"/>
                </a:lnTo>
                <a:lnTo>
                  <a:pt x="1518" y="911"/>
                </a:lnTo>
                <a:lnTo>
                  <a:pt x="1529" y="853"/>
                </a:lnTo>
                <a:lnTo>
                  <a:pt x="1538" y="799"/>
                </a:lnTo>
                <a:lnTo>
                  <a:pt x="1545" y="750"/>
                </a:lnTo>
                <a:lnTo>
                  <a:pt x="1551" y="706"/>
                </a:lnTo>
                <a:lnTo>
                  <a:pt x="1555" y="667"/>
                </a:lnTo>
                <a:lnTo>
                  <a:pt x="1558" y="631"/>
                </a:lnTo>
                <a:lnTo>
                  <a:pt x="1559" y="599"/>
                </a:lnTo>
                <a:lnTo>
                  <a:pt x="1557" y="540"/>
                </a:lnTo>
                <a:lnTo>
                  <a:pt x="1552" y="487"/>
                </a:lnTo>
                <a:lnTo>
                  <a:pt x="1544" y="439"/>
                </a:lnTo>
                <a:lnTo>
                  <a:pt x="1532" y="395"/>
                </a:lnTo>
                <a:lnTo>
                  <a:pt x="1519" y="356"/>
                </a:lnTo>
                <a:lnTo>
                  <a:pt x="1503" y="320"/>
                </a:lnTo>
                <a:lnTo>
                  <a:pt x="1484" y="289"/>
                </a:lnTo>
                <a:lnTo>
                  <a:pt x="1465" y="262"/>
                </a:lnTo>
                <a:lnTo>
                  <a:pt x="1444" y="239"/>
                </a:lnTo>
                <a:lnTo>
                  <a:pt x="1422" y="218"/>
                </a:lnTo>
                <a:lnTo>
                  <a:pt x="1398" y="201"/>
                </a:lnTo>
                <a:lnTo>
                  <a:pt x="1374" y="186"/>
                </a:lnTo>
                <a:lnTo>
                  <a:pt x="1349" y="175"/>
                </a:lnTo>
                <a:lnTo>
                  <a:pt x="1325" y="165"/>
                </a:lnTo>
                <a:lnTo>
                  <a:pt x="1301" y="158"/>
                </a:lnTo>
                <a:lnTo>
                  <a:pt x="1276" y="153"/>
                </a:lnTo>
                <a:lnTo>
                  <a:pt x="1253" y="149"/>
                </a:lnTo>
                <a:lnTo>
                  <a:pt x="1231" y="148"/>
                </a:lnTo>
                <a:lnTo>
                  <a:pt x="1210" y="148"/>
                </a:lnTo>
                <a:lnTo>
                  <a:pt x="1179" y="148"/>
                </a:lnTo>
                <a:lnTo>
                  <a:pt x="1147" y="152"/>
                </a:lnTo>
                <a:lnTo>
                  <a:pt x="1112" y="158"/>
                </a:lnTo>
                <a:lnTo>
                  <a:pt x="1076" y="166"/>
                </a:lnTo>
                <a:lnTo>
                  <a:pt x="1038" y="177"/>
                </a:lnTo>
                <a:lnTo>
                  <a:pt x="999" y="192"/>
                </a:lnTo>
                <a:lnTo>
                  <a:pt x="958" y="210"/>
                </a:lnTo>
                <a:lnTo>
                  <a:pt x="917" y="232"/>
                </a:lnTo>
                <a:lnTo>
                  <a:pt x="873" y="257"/>
                </a:lnTo>
                <a:lnTo>
                  <a:pt x="830" y="286"/>
                </a:lnTo>
                <a:lnTo>
                  <a:pt x="787" y="319"/>
                </a:lnTo>
                <a:lnTo>
                  <a:pt x="744" y="357"/>
                </a:lnTo>
                <a:lnTo>
                  <a:pt x="701" y="400"/>
                </a:lnTo>
                <a:lnTo>
                  <a:pt x="658" y="446"/>
                </a:lnTo>
                <a:lnTo>
                  <a:pt x="616" y="499"/>
                </a:lnTo>
                <a:lnTo>
                  <a:pt x="576" y="555"/>
                </a:lnTo>
                <a:lnTo>
                  <a:pt x="535" y="618"/>
                </a:lnTo>
                <a:lnTo>
                  <a:pt x="496" y="686"/>
                </a:lnTo>
                <a:lnTo>
                  <a:pt x="459" y="760"/>
                </a:lnTo>
                <a:lnTo>
                  <a:pt x="423" y="840"/>
                </a:lnTo>
                <a:lnTo>
                  <a:pt x="389" y="926"/>
                </a:lnTo>
                <a:lnTo>
                  <a:pt x="359" y="1019"/>
                </a:lnTo>
                <a:lnTo>
                  <a:pt x="354" y="1042"/>
                </a:lnTo>
                <a:lnTo>
                  <a:pt x="347" y="1061"/>
                </a:lnTo>
                <a:lnTo>
                  <a:pt x="339" y="1074"/>
                </a:lnTo>
                <a:lnTo>
                  <a:pt x="329" y="1083"/>
                </a:lnTo>
                <a:lnTo>
                  <a:pt x="315" y="1089"/>
                </a:lnTo>
                <a:lnTo>
                  <a:pt x="299" y="1091"/>
                </a:lnTo>
                <a:lnTo>
                  <a:pt x="279" y="1093"/>
                </a:lnTo>
                <a:lnTo>
                  <a:pt x="274" y="1093"/>
                </a:lnTo>
                <a:lnTo>
                  <a:pt x="267" y="1091"/>
                </a:lnTo>
                <a:lnTo>
                  <a:pt x="257" y="1090"/>
                </a:lnTo>
                <a:lnTo>
                  <a:pt x="246" y="1089"/>
                </a:lnTo>
                <a:lnTo>
                  <a:pt x="235" y="1084"/>
                </a:lnTo>
                <a:lnTo>
                  <a:pt x="224" y="1079"/>
                </a:lnTo>
                <a:lnTo>
                  <a:pt x="214" y="1071"/>
                </a:lnTo>
                <a:lnTo>
                  <a:pt x="207" y="1060"/>
                </a:lnTo>
                <a:lnTo>
                  <a:pt x="201" y="1046"/>
                </a:lnTo>
                <a:lnTo>
                  <a:pt x="199" y="1029"/>
                </a:lnTo>
                <a:lnTo>
                  <a:pt x="200" y="1008"/>
                </a:lnTo>
                <a:lnTo>
                  <a:pt x="204" y="981"/>
                </a:lnTo>
                <a:lnTo>
                  <a:pt x="213" y="950"/>
                </a:lnTo>
                <a:lnTo>
                  <a:pt x="222" y="914"/>
                </a:lnTo>
                <a:lnTo>
                  <a:pt x="236" y="874"/>
                </a:lnTo>
                <a:lnTo>
                  <a:pt x="252" y="831"/>
                </a:lnTo>
                <a:lnTo>
                  <a:pt x="271" y="786"/>
                </a:lnTo>
                <a:lnTo>
                  <a:pt x="293" y="738"/>
                </a:lnTo>
                <a:lnTo>
                  <a:pt x="317" y="688"/>
                </a:lnTo>
                <a:lnTo>
                  <a:pt x="344" y="637"/>
                </a:lnTo>
                <a:lnTo>
                  <a:pt x="374" y="584"/>
                </a:lnTo>
                <a:lnTo>
                  <a:pt x="408" y="531"/>
                </a:lnTo>
                <a:lnTo>
                  <a:pt x="444" y="478"/>
                </a:lnTo>
                <a:lnTo>
                  <a:pt x="482" y="425"/>
                </a:lnTo>
                <a:lnTo>
                  <a:pt x="523" y="374"/>
                </a:lnTo>
                <a:lnTo>
                  <a:pt x="567" y="324"/>
                </a:lnTo>
                <a:lnTo>
                  <a:pt x="615" y="275"/>
                </a:lnTo>
                <a:lnTo>
                  <a:pt x="664" y="230"/>
                </a:lnTo>
                <a:lnTo>
                  <a:pt x="716" y="187"/>
                </a:lnTo>
                <a:lnTo>
                  <a:pt x="771" y="147"/>
                </a:lnTo>
                <a:lnTo>
                  <a:pt x="829" y="110"/>
                </a:lnTo>
                <a:lnTo>
                  <a:pt x="889" y="78"/>
                </a:lnTo>
                <a:lnTo>
                  <a:pt x="951" y="52"/>
                </a:lnTo>
                <a:lnTo>
                  <a:pt x="1018" y="30"/>
                </a:lnTo>
                <a:lnTo>
                  <a:pt x="1085" y="14"/>
                </a:lnTo>
                <a:lnTo>
                  <a:pt x="1156" y="4"/>
                </a:lnTo>
                <a:lnTo>
                  <a:pt x="123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8" name="Group 9"/>
          <p:cNvGrpSpPr>
            <a:grpSpLocks noChangeAspect="1"/>
          </p:cNvGrpSpPr>
          <p:nvPr>
            <p:custDataLst>
              <p:tags r:id="rId2"/>
            </p:custDataLst>
          </p:nvPr>
        </p:nvGrpSpPr>
        <p:grpSpPr bwMode="auto">
          <a:xfrm>
            <a:off x="685800" y="2531469"/>
            <a:ext cx="1526789" cy="495300"/>
            <a:chOff x="408" y="2631"/>
            <a:chExt cx="4294" cy="1393"/>
          </a:xfrm>
        </p:grpSpPr>
        <p:sp>
          <p:nvSpPr>
            <p:cNvPr id="39" name="Freeform 38"/>
            <p:cNvSpPr>
              <a:spLocks noEditPoints="1"/>
            </p:cNvSpPr>
            <p:nvPr/>
          </p:nvSpPr>
          <p:spPr bwMode="auto">
            <a:xfrm>
              <a:off x="408" y="2631"/>
              <a:ext cx="828" cy="1393"/>
            </a:xfrm>
            <a:custGeom>
              <a:avLst/>
              <a:gdLst/>
              <a:ahLst/>
              <a:cxnLst>
                <a:cxn ang="0">
                  <a:pos x="353" y="1061"/>
                </a:cxn>
                <a:cxn ang="0">
                  <a:pos x="491" y="1024"/>
                </a:cxn>
                <a:cxn ang="0">
                  <a:pos x="599" y="944"/>
                </a:cxn>
                <a:cxn ang="0">
                  <a:pos x="675" y="837"/>
                </a:cxn>
                <a:cxn ang="0">
                  <a:pos x="716" y="717"/>
                </a:cxn>
                <a:cxn ang="0">
                  <a:pos x="722" y="599"/>
                </a:cxn>
                <a:cxn ang="0">
                  <a:pos x="685" y="505"/>
                </a:cxn>
                <a:cxn ang="0">
                  <a:pos x="614" y="446"/>
                </a:cxn>
                <a:cxn ang="0">
                  <a:pos x="516" y="423"/>
                </a:cxn>
                <a:cxn ang="0">
                  <a:pos x="474" y="423"/>
                </a:cxn>
                <a:cxn ang="0">
                  <a:pos x="327" y="466"/>
                </a:cxn>
                <a:cxn ang="0">
                  <a:pos x="216" y="555"/>
                </a:cxn>
                <a:cxn ang="0">
                  <a:pos x="142" y="673"/>
                </a:cxn>
                <a:cxn ang="0">
                  <a:pos x="107" y="804"/>
                </a:cxn>
                <a:cxn ang="0">
                  <a:pos x="115" y="922"/>
                </a:cxn>
                <a:cxn ang="0">
                  <a:pos x="162" y="1000"/>
                </a:cxn>
                <a:cxn ang="0">
                  <a:pos x="233" y="1045"/>
                </a:cxn>
                <a:cxn ang="0">
                  <a:pos x="312" y="1061"/>
                </a:cxn>
                <a:cxn ang="0">
                  <a:pos x="606" y="1"/>
                </a:cxn>
                <a:cxn ang="0">
                  <a:pos x="615" y="7"/>
                </a:cxn>
                <a:cxn ang="0">
                  <a:pos x="618" y="13"/>
                </a:cxn>
                <a:cxn ang="0">
                  <a:pos x="617" y="20"/>
                </a:cxn>
                <a:cxn ang="0">
                  <a:pos x="613" y="37"/>
                </a:cxn>
                <a:cxn ang="0">
                  <a:pos x="618" y="404"/>
                </a:cxn>
                <a:cxn ang="0">
                  <a:pos x="722" y="456"/>
                </a:cxn>
                <a:cxn ang="0">
                  <a:pos x="789" y="527"/>
                </a:cxn>
                <a:cxn ang="0">
                  <a:pos x="823" y="612"/>
                </a:cxn>
                <a:cxn ang="0">
                  <a:pos x="824" y="720"/>
                </a:cxn>
                <a:cxn ang="0">
                  <a:pos x="759" y="870"/>
                </a:cxn>
                <a:cxn ang="0">
                  <a:pos x="635" y="995"/>
                </a:cxn>
                <a:cxn ang="0">
                  <a:pos x="470" y="1075"/>
                </a:cxn>
                <a:cxn ang="0">
                  <a:pos x="286" y="1324"/>
                </a:cxn>
                <a:cxn ang="0">
                  <a:pos x="275" y="1371"/>
                </a:cxn>
                <a:cxn ang="0">
                  <a:pos x="265" y="1391"/>
                </a:cxn>
                <a:cxn ang="0">
                  <a:pos x="256" y="1393"/>
                </a:cxn>
                <a:cxn ang="0">
                  <a:pos x="245" y="1393"/>
                </a:cxn>
                <a:cxn ang="0">
                  <a:pos x="237" y="1389"/>
                </a:cxn>
                <a:cxn ang="0">
                  <a:pos x="233" y="1376"/>
                </a:cxn>
                <a:cxn ang="0">
                  <a:pos x="241" y="1343"/>
                </a:cxn>
                <a:cxn ang="0">
                  <a:pos x="260" y="1270"/>
                </a:cxn>
                <a:cxn ang="0">
                  <a:pos x="291" y="1143"/>
                </a:cxn>
                <a:cxn ang="0">
                  <a:pos x="207" y="1078"/>
                </a:cxn>
                <a:cxn ang="0">
                  <a:pos x="94" y="1018"/>
                </a:cxn>
                <a:cxn ang="0">
                  <a:pos x="24" y="927"/>
                </a:cxn>
                <a:cxn ang="0">
                  <a:pos x="0" y="815"/>
                </a:cxn>
                <a:cxn ang="0">
                  <a:pos x="41" y="661"/>
                </a:cxn>
                <a:cxn ang="0">
                  <a:pos x="148" y="526"/>
                </a:cxn>
                <a:cxn ang="0">
                  <a:pos x="303" y="429"/>
                </a:cxn>
                <a:cxn ang="0">
                  <a:pos x="483" y="388"/>
                </a:cxn>
                <a:cxn ang="0">
                  <a:pos x="584" y="7"/>
                </a:cxn>
              </a:cxnLst>
              <a:rect l="0" t="0" r="r" b="b"/>
              <a:pathLst>
                <a:path w="828" h="1393">
                  <a:moveTo>
                    <a:pt x="516" y="423"/>
                  </a:moveTo>
                  <a:lnTo>
                    <a:pt x="516" y="423"/>
                  </a:lnTo>
                  <a:lnTo>
                    <a:pt x="353" y="1061"/>
                  </a:lnTo>
                  <a:lnTo>
                    <a:pt x="403" y="1054"/>
                  </a:lnTo>
                  <a:lnTo>
                    <a:pt x="448" y="1041"/>
                  </a:lnTo>
                  <a:lnTo>
                    <a:pt x="491" y="1024"/>
                  </a:lnTo>
                  <a:lnTo>
                    <a:pt x="530" y="1001"/>
                  </a:lnTo>
                  <a:lnTo>
                    <a:pt x="567" y="973"/>
                  </a:lnTo>
                  <a:lnTo>
                    <a:pt x="599" y="944"/>
                  </a:lnTo>
                  <a:lnTo>
                    <a:pt x="627" y="910"/>
                  </a:lnTo>
                  <a:lnTo>
                    <a:pt x="653" y="874"/>
                  </a:lnTo>
                  <a:lnTo>
                    <a:pt x="675" y="837"/>
                  </a:lnTo>
                  <a:lnTo>
                    <a:pt x="692" y="797"/>
                  </a:lnTo>
                  <a:lnTo>
                    <a:pt x="707" y="758"/>
                  </a:lnTo>
                  <a:lnTo>
                    <a:pt x="716" y="717"/>
                  </a:lnTo>
                  <a:lnTo>
                    <a:pt x="723" y="677"/>
                  </a:lnTo>
                  <a:lnTo>
                    <a:pt x="724" y="637"/>
                  </a:lnTo>
                  <a:lnTo>
                    <a:pt x="722" y="599"/>
                  </a:lnTo>
                  <a:lnTo>
                    <a:pt x="715" y="563"/>
                  </a:lnTo>
                  <a:lnTo>
                    <a:pt x="701" y="532"/>
                  </a:lnTo>
                  <a:lnTo>
                    <a:pt x="685" y="505"/>
                  </a:lnTo>
                  <a:lnTo>
                    <a:pt x="665" y="481"/>
                  </a:lnTo>
                  <a:lnTo>
                    <a:pt x="641" y="462"/>
                  </a:lnTo>
                  <a:lnTo>
                    <a:pt x="614" y="446"/>
                  </a:lnTo>
                  <a:lnTo>
                    <a:pt x="583" y="434"/>
                  </a:lnTo>
                  <a:lnTo>
                    <a:pt x="551" y="426"/>
                  </a:lnTo>
                  <a:lnTo>
                    <a:pt x="516" y="423"/>
                  </a:lnTo>
                  <a:lnTo>
                    <a:pt x="516" y="423"/>
                  </a:lnTo>
                  <a:lnTo>
                    <a:pt x="516" y="423"/>
                  </a:lnTo>
                  <a:close/>
                  <a:moveTo>
                    <a:pt x="474" y="423"/>
                  </a:moveTo>
                  <a:lnTo>
                    <a:pt x="421" y="430"/>
                  </a:lnTo>
                  <a:lnTo>
                    <a:pt x="373" y="445"/>
                  </a:lnTo>
                  <a:lnTo>
                    <a:pt x="327" y="466"/>
                  </a:lnTo>
                  <a:lnTo>
                    <a:pt x="287" y="491"/>
                  </a:lnTo>
                  <a:lnTo>
                    <a:pt x="249" y="522"/>
                  </a:lnTo>
                  <a:lnTo>
                    <a:pt x="216" y="555"/>
                  </a:lnTo>
                  <a:lnTo>
                    <a:pt x="187" y="592"/>
                  </a:lnTo>
                  <a:lnTo>
                    <a:pt x="162" y="632"/>
                  </a:lnTo>
                  <a:lnTo>
                    <a:pt x="142" y="673"/>
                  </a:lnTo>
                  <a:lnTo>
                    <a:pt x="125" y="717"/>
                  </a:lnTo>
                  <a:lnTo>
                    <a:pt x="115" y="760"/>
                  </a:lnTo>
                  <a:lnTo>
                    <a:pt x="107" y="804"/>
                  </a:lnTo>
                  <a:lnTo>
                    <a:pt x="105" y="846"/>
                  </a:lnTo>
                  <a:lnTo>
                    <a:pt x="108" y="886"/>
                  </a:lnTo>
                  <a:lnTo>
                    <a:pt x="115" y="922"/>
                  </a:lnTo>
                  <a:lnTo>
                    <a:pt x="127" y="952"/>
                  </a:lnTo>
                  <a:lnTo>
                    <a:pt x="143" y="977"/>
                  </a:lnTo>
                  <a:lnTo>
                    <a:pt x="162" y="1000"/>
                  </a:lnTo>
                  <a:lnTo>
                    <a:pt x="183" y="1018"/>
                  </a:lnTo>
                  <a:lnTo>
                    <a:pt x="207" y="1033"/>
                  </a:lnTo>
                  <a:lnTo>
                    <a:pt x="233" y="1045"/>
                  </a:lnTo>
                  <a:lnTo>
                    <a:pt x="260" y="1053"/>
                  </a:lnTo>
                  <a:lnTo>
                    <a:pt x="287" y="1058"/>
                  </a:lnTo>
                  <a:lnTo>
                    <a:pt x="312" y="1061"/>
                  </a:lnTo>
                  <a:lnTo>
                    <a:pt x="474" y="423"/>
                  </a:lnTo>
                  <a:close/>
                  <a:moveTo>
                    <a:pt x="600" y="0"/>
                  </a:moveTo>
                  <a:lnTo>
                    <a:pt x="606" y="1"/>
                  </a:lnTo>
                  <a:lnTo>
                    <a:pt x="610" y="3"/>
                  </a:lnTo>
                  <a:lnTo>
                    <a:pt x="613" y="4"/>
                  </a:lnTo>
                  <a:lnTo>
                    <a:pt x="615" y="7"/>
                  </a:lnTo>
                  <a:lnTo>
                    <a:pt x="617" y="9"/>
                  </a:lnTo>
                  <a:lnTo>
                    <a:pt x="617" y="12"/>
                  </a:lnTo>
                  <a:lnTo>
                    <a:pt x="618" y="13"/>
                  </a:lnTo>
                  <a:lnTo>
                    <a:pt x="618" y="15"/>
                  </a:lnTo>
                  <a:lnTo>
                    <a:pt x="618" y="15"/>
                  </a:lnTo>
                  <a:lnTo>
                    <a:pt x="617" y="20"/>
                  </a:lnTo>
                  <a:lnTo>
                    <a:pt x="614" y="33"/>
                  </a:lnTo>
                  <a:lnTo>
                    <a:pt x="613" y="37"/>
                  </a:lnTo>
                  <a:lnTo>
                    <a:pt x="613" y="37"/>
                  </a:lnTo>
                  <a:lnTo>
                    <a:pt x="526" y="388"/>
                  </a:lnTo>
                  <a:lnTo>
                    <a:pt x="574" y="395"/>
                  </a:lnTo>
                  <a:lnTo>
                    <a:pt x="618" y="404"/>
                  </a:lnTo>
                  <a:lnTo>
                    <a:pt x="657" y="419"/>
                  </a:lnTo>
                  <a:lnTo>
                    <a:pt x="691" y="436"/>
                  </a:lnTo>
                  <a:lnTo>
                    <a:pt x="722" y="456"/>
                  </a:lnTo>
                  <a:lnTo>
                    <a:pt x="747" y="477"/>
                  </a:lnTo>
                  <a:lnTo>
                    <a:pt x="770" y="502"/>
                  </a:lnTo>
                  <a:lnTo>
                    <a:pt x="789" y="527"/>
                  </a:lnTo>
                  <a:lnTo>
                    <a:pt x="804" y="555"/>
                  </a:lnTo>
                  <a:lnTo>
                    <a:pt x="814" y="583"/>
                  </a:lnTo>
                  <a:lnTo>
                    <a:pt x="823" y="612"/>
                  </a:lnTo>
                  <a:lnTo>
                    <a:pt x="827" y="640"/>
                  </a:lnTo>
                  <a:lnTo>
                    <a:pt x="828" y="669"/>
                  </a:lnTo>
                  <a:lnTo>
                    <a:pt x="824" y="720"/>
                  </a:lnTo>
                  <a:lnTo>
                    <a:pt x="810" y="772"/>
                  </a:lnTo>
                  <a:lnTo>
                    <a:pt x="789" y="822"/>
                  </a:lnTo>
                  <a:lnTo>
                    <a:pt x="759" y="870"/>
                  </a:lnTo>
                  <a:lnTo>
                    <a:pt x="724" y="915"/>
                  </a:lnTo>
                  <a:lnTo>
                    <a:pt x="683" y="958"/>
                  </a:lnTo>
                  <a:lnTo>
                    <a:pt x="635" y="995"/>
                  </a:lnTo>
                  <a:lnTo>
                    <a:pt x="584" y="1028"/>
                  </a:lnTo>
                  <a:lnTo>
                    <a:pt x="528" y="1054"/>
                  </a:lnTo>
                  <a:lnTo>
                    <a:pt x="470" y="1075"/>
                  </a:lnTo>
                  <a:lnTo>
                    <a:pt x="408" y="1089"/>
                  </a:lnTo>
                  <a:lnTo>
                    <a:pt x="345" y="1095"/>
                  </a:lnTo>
                  <a:lnTo>
                    <a:pt x="286" y="1324"/>
                  </a:lnTo>
                  <a:lnTo>
                    <a:pt x="283" y="1339"/>
                  </a:lnTo>
                  <a:lnTo>
                    <a:pt x="279" y="1356"/>
                  </a:lnTo>
                  <a:lnTo>
                    <a:pt x="275" y="1371"/>
                  </a:lnTo>
                  <a:lnTo>
                    <a:pt x="271" y="1383"/>
                  </a:lnTo>
                  <a:lnTo>
                    <a:pt x="268" y="1388"/>
                  </a:lnTo>
                  <a:lnTo>
                    <a:pt x="265" y="1391"/>
                  </a:lnTo>
                  <a:lnTo>
                    <a:pt x="263" y="1392"/>
                  </a:lnTo>
                  <a:lnTo>
                    <a:pt x="260" y="1393"/>
                  </a:lnTo>
                  <a:lnTo>
                    <a:pt x="256" y="1393"/>
                  </a:lnTo>
                  <a:lnTo>
                    <a:pt x="251" y="1393"/>
                  </a:lnTo>
                  <a:lnTo>
                    <a:pt x="248" y="1393"/>
                  </a:lnTo>
                  <a:lnTo>
                    <a:pt x="245" y="1393"/>
                  </a:lnTo>
                  <a:lnTo>
                    <a:pt x="242" y="1392"/>
                  </a:lnTo>
                  <a:lnTo>
                    <a:pt x="240" y="1391"/>
                  </a:lnTo>
                  <a:lnTo>
                    <a:pt x="237" y="1389"/>
                  </a:lnTo>
                  <a:lnTo>
                    <a:pt x="236" y="1385"/>
                  </a:lnTo>
                  <a:lnTo>
                    <a:pt x="234" y="1381"/>
                  </a:lnTo>
                  <a:lnTo>
                    <a:pt x="233" y="1376"/>
                  </a:lnTo>
                  <a:lnTo>
                    <a:pt x="234" y="1371"/>
                  </a:lnTo>
                  <a:lnTo>
                    <a:pt x="237" y="1360"/>
                  </a:lnTo>
                  <a:lnTo>
                    <a:pt x="241" y="1343"/>
                  </a:lnTo>
                  <a:lnTo>
                    <a:pt x="247" y="1322"/>
                  </a:lnTo>
                  <a:lnTo>
                    <a:pt x="253" y="1298"/>
                  </a:lnTo>
                  <a:lnTo>
                    <a:pt x="260" y="1270"/>
                  </a:lnTo>
                  <a:lnTo>
                    <a:pt x="268" y="1240"/>
                  </a:lnTo>
                  <a:lnTo>
                    <a:pt x="280" y="1192"/>
                  </a:lnTo>
                  <a:lnTo>
                    <a:pt x="291" y="1143"/>
                  </a:lnTo>
                  <a:lnTo>
                    <a:pt x="303" y="1095"/>
                  </a:lnTo>
                  <a:lnTo>
                    <a:pt x="253" y="1090"/>
                  </a:lnTo>
                  <a:lnTo>
                    <a:pt x="207" y="1078"/>
                  </a:lnTo>
                  <a:lnTo>
                    <a:pt x="166" y="1063"/>
                  </a:lnTo>
                  <a:lnTo>
                    <a:pt x="128" y="1042"/>
                  </a:lnTo>
                  <a:lnTo>
                    <a:pt x="94" y="1018"/>
                  </a:lnTo>
                  <a:lnTo>
                    <a:pt x="66" y="992"/>
                  </a:lnTo>
                  <a:lnTo>
                    <a:pt x="43" y="962"/>
                  </a:lnTo>
                  <a:lnTo>
                    <a:pt x="24" y="927"/>
                  </a:lnTo>
                  <a:lnTo>
                    <a:pt x="11" y="891"/>
                  </a:lnTo>
                  <a:lnTo>
                    <a:pt x="3" y="854"/>
                  </a:lnTo>
                  <a:lnTo>
                    <a:pt x="0" y="815"/>
                  </a:lnTo>
                  <a:lnTo>
                    <a:pt x="6" y="763"/>
                  </a:lnTo>
                  <a:lnTo>
                    <a:pt x="19" y="710"/>
                  </a:lnTo>
                  <a:lnTo>
                    <a:pt x="41" y="661"/>
                  </a:lnTo>
                  <a:lnTo>
                    <a:pt x="70" y="612"/>
                  </a:lnTo>
                  <a:lnTo>
                    <a:pt x="107" y="567"/>
                  </a:lnTo>
                  <a:lnTo>
                    <a:pt x="148" y="526"/>
                  </a:lnTo>
                  <a:lnTo>
                    <a:pt x="195" y="489"/>
                  </a:lnTo>
                  <a:lnTo>
                    <a:pt x="248" y="456"/>
                  </a:lnTo>
                  <a:lnTo>
                    <a:pt x="303" y="429"/>
                  </a:lnTo>
                  <a:lnTo>
                    <a:pt x="361" y="408"/>
                  </a:lnTo>
                  <a:lnTo>
                    <a:pt x="421" y="395"/>
                  </a:lnTo>
                  <a:lnTo>
                    <a:pt x="483" y="388"/>
                  </a:lnTo>
                  <a:lnTo>
                    <a:pt x="576" y="31"/>
                  </a:lnTo>
                  <a:lnTo>
                    <a:pt x="580" y="15"/>
                  </a:lnTo>
                  <a:lnTo>
                    <a:pt x="584" y="7"/>
                  </a:lnTo>
                  <a:lnTo>
                    <a:pt x="590" y="1"/>
                  </a:lnTo>
                  <a:lnTo>
                    <a:pt x="60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p:cNvSpPr>
            <p:nvPr/>
          </p:nvSpPr>
          <p:spPr bwMode="auto">
            <a:xfrm>
              <a:off x="1808" y="2726"/>
              <a:ext cx="1054" cy="362"/>
            </a:xfrm>
            <a:custGeom>
              <a:avLst/>
              <a:gdLst/>
              <a:ahLst/>
              <a:cxnLst>
                <a:cxn ang="0">
                  <a:pos x="1040" y="4"/>
                </a:cxn>
                <a:cxn ang="0">
                  <a:pos x="1052" y="30"/>
                </a:cxn>
                <a:cxn ang="0">
                  <a:pos x="1054" y="52"/>
                </a:cxn>
                <a:cxn ang="0">
                  <a:pos x="1046" y="124"/>
                </a:cxn>
                <a:cxn ang="0">
                  <a:pos x="1023" y="195"/>
                </a:cxn>
                <a:cxn ang="0">
                  <a:pos x="985" y="260"/>
                </a:cxn>
                <a:cxn ang="0">
                  <a:pos x="933" y="313"/>
                </a:cxn>
                <a:cxn ang="0">
                  <a:pos x="868" y="349"/>
                </a:cxn>
                <a:cxn ang="0">
                  <a:pos x="789" y="362"/>
                </a:cxn>
                <a:cxn ang="0">
                  <a:pos x="712" y="350"/>
                </a:cxn>
                <a:cxn ang="0">
                  <a:pos x="642" y="317"/>
                </a:cxn>
                <a:cxn ang="0">
                  <a:pos x="579" y="272"/>
                </a:cxn>
                <a:cxn ang="0">
                  <a:pos x="518" y="220"/>
                </a:cxn>
                <a:cxn ang="0">
                  <a:pos x="460" y="171"/>
                </a:cxn>
                <a:cxn ang="0">
                  <a:pos x="401" y="129"/>
                </a:cxn>
                <a:cxn ang="0">
                  <a:pos x="336" y="97"/>
                </a:cxn>
                <a:cxn ang="0">
                  <a:pos x="265" y="87"/>
                </a:cxn>
                <a:cxn ang="0">
                  <a:pos x="217" y="92"/>
                </a:cxn>
                <a:cxn ang="0">
                  <a:pos x="167" y="110"/>
                </a:cxn>
                <a:cxn ang="0">
                  <a:pos x="121" y="142"/>
                </a:cxn>
                <a:cxn ang="0">
                  <a:pos x="83" y="187"/>
                </a:cxn>
                <a:cxn ang="0">
                  <a:pos x="56" y="248"/>
                </a:cxn>
                <a:cxn ang="0">
                  <a:pos x="46" y="325"/>
                </a:cxn>
                <a:cxn ang="0">
                  <a:pos x="42" y="339"/>
                </a:cxn>
                <a:cxn ang="0">
                  <a:pos x="32" y="358"/>
                </a:cxn>
                <a:cxn ang="0">
                  <a:pos x="20" y="362"/>
                </a:cxn>
                <a:cxn ang="0">
                  <a:pos x="13" y="358"/>
                </a:cxn>
                <a:cxn ang="0">
                  <a:pos x="4" y="343"/>
                </a:cxn>
                <a:cxn ang="0">
                  <a:pos x="0" y="310"/>
                </a:cxn>
                <a:cxn ang="0">
                  <a:pos x="8" y="239"/>
                </a:cxn>
                <a:cxn ang="0">
                  <a:pos x="31" y="169"/>
                </a:cxn>
                <a:cxn ang="0">
                  <a:pos x="69" y="104"/>
                </a:cxn>
                <a:cxn ang="0">
                  <a:pos x="121" y="49"/>
                </a:cxn>
                <a:cxn ang="0">
                  <a:pos x="187" y="14"/>
                </a:cxn>
                <a:cxn ang="0">
                  <a:pos x="265" y="0"/>
                </a:cxn>
                <a:cxn ang="0">
                  <a:pos x="342" y="12"/>
                </a:cxn>
                <a:cxn ang="0">
                  <a:pos x="410" y="45"/>
                </a:cxn>
                <a:cxn ang="0">
                  <a:pos x="474" y="90"/>
                </a:cxn>
                <a:cxn ang="0">
                  <a:pos x="536" y="142"/>
                </a:cxn>
                <a:cxn ang="0">
                  <a:pos x="593" y="192"/>
                </a:cxn>
                <a:cxn ang="0">
                  <a:pos x="654" y="235"/>
                </a:cxn>
                <a:cxn ang="0">
                  <a:pos x="719" y="265"/>
                </a:cxn>
                <a:cxn ang="0">
                  <a:pos x="789" y="276"/>
                </a:cxn>
                <a:cxn ang="0">
                  <a:pos x="853" y="267"/>
                </a:cxn>
                <a:cxn ang="0">
                  <a:pos x="911" y="236"/>
                </a:cxn>
                <a:cxn ang="0">
                  <a:pos x="960" y="188"/>
                </a:cxn>
                <a:cxn ang="0">
                  <a:pos x="993" y="124"/>
                </a:cxn>
                <a:cxn ang="0">
                  <a:pos x="1009" y="41"/>
                </a:cxn>
                <a:cxn ang="0">
                  <a:pos x="1019" y="11"/>
                </a:cxn>
                <a:cxn ang="0">
                  <a:pos x="1031" y="0"/>
                </a:cxn>
              </a:cxnLst>
              <a:rect l="0" t="0" r="r" b="b"/>
              <a:pathLst>
                <a:path w="1054" h="362">
                  <a:moveTo>
                    <a:pt x="1031" y="0"/>
                  </a:moveTo>
                  <a:lnTo>
                    <a:pt x="1040" y="4"/>
                  </a:lnTo>
                  <a:lnTo>
                    <a:pt x="1047" y="14"/>
                  </a:lnTo>
                  <a:lnTo>
                    <a:pt x="1052" y="30"/>
                  </a:lnTo>
                  <a:lnTo>
                    <a:pt x="1054" y="52"/>
                  </a:lnTo>
                  <a:lnTo>
                    <a:pt x="1054" y="52"/>
                  </a:lnTo>
                  <a:lnTo>
                    <a:pt x="1052" y="88"/>
                  </a:lnTo>
                  <a:lnTo>
                    <a:pt x="1046" y="124"/>
                  </a:lnTo>
                  <a:lnTo>
                    <a:pt x="1036" y="161"/>
                  </a:lnTo>
                  <a:lnTo>
                    <a:pt x="1023" y="195"/>
                  </a:lnTo>
                  <a:lnTo>
                    <a:pt x="1005" y="228"/>
                  </a:lnTo>
                  <a:lnTo>
                    <a:pt x="985" y="260"/>
                  </a:lnTo>
                  <a:lnTo>
                    <a:pt x="961" y="288"/>
                  </a:lnTo>
                  <a:lnTo>
                    <a:pt x="933" y="313"/>
                  </a:lnTo>
                  <a:lnTo>
                    <a:pt x="902" y="333"/>
                  </a:lnTo>
                  <a:lnTo>
                    <a:pt x="868" y="349"/>
                  </a:lnTo>
                  <a:lnTo>
                    <a:pt x="830" y="358"/>
                  </a:lnTo>
                  <a:lnTo>
                    <a:pt x="789" y="362"/>
                  </a:lnTo>
                  <a:lnTo>
                    <a:pt x="748" y="358"/>
                  </a:lnTo>
                  <a:lnTo>
                    <a:pt x="712" y="350"/>
                  </a:lnTo>
                  <a:lnTo>
                    <a:pt x="676" y="335"/>
                  </a:lnTo>
                  <a:lnTo>
                    <a:pt x="642" y="317"/>
                  </a:lnTo>
                  <a:lnTo>
                    <a:pt x="610" y="296"/>
                  </a:lnTo>
                  <a:lnTo>
                    <a:pt x="579" y="272"/>
                  </a:lnTo>
                  <a:lnTo>
                    <a:pt x="548" y="247"/>
                  </a:lnTo>
                  <a:lnTo>
                    <a:pt x="518" y="220"/>
                  </a:lnTo>
                  <a:lnTo>
                    <a:pt x="490" y="195"/>
                  </a:lnTo>
                  <a:lnTo>
                    <a:pt x="460" y="171"/>
                  </a:lnTo>
                  <a:lnTo>
                    <a:pt x="431" y="149"/>
                  </a:lnTo>
                  <a:lnTo>
                    <a:pt x="401" y="129"/>
                  </a:lnTo>
                  <a:lnTo>
                    <a:pt x="369" y="112"/>
                  </a:lnTo>
                  <a:lnTo>
                    <a:pt x="336" y="97"/>
                  </a:lnTo>
                  <a:lnTo>
                    <a:pt x="301" y="89"/>
                  </a:lnTo>
                  <a:lnTo>
                    <a:pt x="265" y="87"/>
                  </a:lnTo>
                  <a:lnTo>
                    <a:pt x="241" y="88"/>
                  </a:lnTo>
                  <a:lnTo>
                    <a:pt x="217" y="92"/>
                  </a:lnTo>
                  <a:lnTo>
                    <a:pt x="191" y="100"/>
                  </a:lnTo>
                  <a:lnTo>
                    <a:pt x="167" y="110"/>
                  </a:lnTo>
                  <a:lnTo>
                    <a:pt x="143" y="124"/>
                  </a:lnTo>
                  <a:lnTo>
                    <a:pt x="121" y="142"/>
                  </a:lnTo>
                  <a:lnTo>
                    <a:pt x="101" y="162"/>
                  </a:lnTo>
                  <a:lnTo>
                    <a:pt x="83" y="187"/>
                  </a:lnTo>
                  <a:lnTo>
                    <a:pt x="69" y="216"/>
                  </a:lnTo>
                  <a:lnTo>
                    <a:pt x="56" y="248"/>
                  </a:lnTo>
                  <a:lnTo>
                    <a:pt x="48" y="285"/>
                  </a:lnTo>
                  <a:lnTo>
                    <a:pt x="46" y="325"/>
                  </a:lnTo>
                  <a:lnTo>
                    <a:pt x="44" y="330"/>
                  </a:lnTo>
                  <a:lnTo>
                    <a:pt x="42" y="339"/>
                  </a:lnTo>
                  <a:lnTo>
                    <a:pt x="38" y="350"/>
                  </a:lnTo>
                  <a:lnTo>
                    <a:pt x="32" y="358"/>
                  </a:lnTo>
                  <a:lnTo>
                    <a:pt x="23" y="362"/>
                  </a:lnTo>
                  <a:lnTo>
                    <a:pt x="20" y="362"/>
                  </a:lnTo>
                  <a:lnTo>
                    <a:pt x="17" y="361"/>
                  </a:lnTo>
                  <a:lnTo>
                    <a:pt x="13" y="358"/>
                  </a:lnTo>
                  <a:lnTo>
                    <a:pt x="8" y="353"/>
                  </a:lnTo>
                  <a:lnTo>
                    <a:pt x="4" y="343"/>
                  </a:lnTo>
                  <a:lnTo>
                    <a:pt x="1" y="329"/>
                  </a:lnTo>
                  <a:lnTo>
                    <a:pt x="0" y="310"/>
                  </a:lnTo>
                  <a:lnTo>
                    <a:pt x="3" y="275"/>
                  </a:lnTo>
                  <a:lnTo>
                    <a:pt x="8" y="239"/>
                  </a:lnTo>
                  <a:lnTo>
                    <a:pt x="17" y="203"/>
                  </a:lnTo>
                  <a:lnTo>
                    <a:pt x="31" y="169"/>
                  </a:lnTo>
                  <a:lnTo>
                    <a:pt x="48" y="134"/>
                  </a:lnTo>
                  <a:lnTo>
                    <a:pt x="69" y="104"/>
                  </a:lnTo>
                  <a:lnTo>
                    <a:pt x="93" y="75"/>
                  </a:lnTo>
                  <a:lnTo>
                    <a:pt x="121" y="49"/>
                  </a:lnTo>
                  <a:lnTo>
                    <a:pt x="152" y="30"/>
                  </a:lnTo>
                  <a:lnTo>
                    <a:pt x="187" y="14"/>
                  </a:lnTo>
                  <a:lnTo>
                    <a:pt x="225" y="4"/>
                  </a:lnTo>
                  <a:lnTo>
                    <a:pt x="265" y="0"/>
                  </a:lnTo>
                  <a:lnTo>
                    <a:pt x="304" y="4"/>
                  </a:lnTo>
                  <a:lnTo>
                    <a:pt x="342" y="12"/>
                  </a:lnTo>
                  <a:lnTo>
                    <a:pt x="377" y="27"/>
                  </a:lnTo>
                  <a:lnTo>
                    <a:pt x="410" y="45"/>
                  </a:lnTo>
                  <a:lnTo>
                    <a:pt x="443" y="67"/>
                  </a:lnTo>
                  <a:lnTo>
                    <a:pt x="474" y="90"/>
                  </a:lnTo>
                  <a:lnTo>
                    <a:pt x="505" y="116"/>
                  </a:lnTo>
                  <a:lnTo>
                    <a:pt x="536" y="142"/>
                  </a:lnTo>
                  <a:lnTo>
                    <a:pt x="565" y="167"/>
                  </a:lnTo>
                  <a:lnTo>
                    <a:pt x="593" y="192"/>
                  </a:lnTo>
                  <a:lnTo>
                    <a:pt x="623" y="215"/>
                  </a:lnTo>
                  <a:lnTo>
                    <a:pt x="654" y="235"/>
                  </a:lnTo>
                  <a:lnTo>
                    <a:pt x="685" y="252"/>
                  </a:lnTo>
                  <a:lnTo>
                    <a:pt x="719" y="265"/>
                  </a:lnTo>
                  <a:lnTo>
                    <a:pt x="752" y="273"/>
                  </a:lnTo>
                  <a:lnTo>
                    <a:pt x="789" y="276"/>
                  </a:lnTo>
                  <a:lnTo>
                    <a:pt x="821" y="273"/>
                  </a:lnTo>
                  <a:lnTo>
                    <a:pt x="853" y="267"/>
                  </a:lnTo>
                  <a:lnTo>
                    <a:pt x="883" y="253"/>
                  </a:lnTo>
                  <a:lnTo>
                    <a:pt x="911" y="236"/>
                  </a:lnTo>
                  <a:lnTo>
                    <a:pt x="937" y="215"/>
                  </a:lnTo>
                  <a:lnTo>
                    <a:pt x="960" y="188"/>
                  </a:lnTo>
                  <a:lnTo>
                    <a:pt x="978" y="158"/>
                  </a:lnTo>
                  <a:lnTo>
                    <a:pt x="993" y="124"/>
                  </a:lnTo>
                  <a:lnTo>
                    <a:pt x="1004" y="85"/>
                  </a:lnTo>
                  <a:lnTo>
                    <a:pt x="1009" y="41"/>
                  </a:lnTo>
                  <a:lnTo>
                    <a:pt x="1012" y="23"/>
                  </a:lnTo>
                  <a:lnTo>
                    <a:pt x="1019" y="11"/>
                  </a:lnTo>
                  <a:lnTo>
                    <a:pt x="1025" y="3"/>
                  </a:lnTo>
                  <a:lnTo>
                    <a:pt x="103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noEditPoints="1"/>
            </p:cNvSpPr>
            <p:nvPr/>
          </p:nvSpPr>
          <p:spPr bwMode="auto">
            <a:xfrm>
              <a:off x="1811" y="3214"/>
              <a:ext cx="1048" cy="360"/>
            </a:xfrm>
            <a:custGeom>
              <a:avLst/>
              <a:gdLst/>
              <a:ahLst/>
              <a:cxnLst>
                <a:cxn ang="0">
                  <a:pos x="52" y="299"/>
                </a:cxn>
                <a:cxn ang="0">
                  <a:pos x="994" y="299"/>
                </a:cxn>
                <a:cxn ang="0">
                  <a:pos x="1006" y="299"/>
                </a:cxn>
                <a:cxn ang="0">
                  <a:pos x="1018" y="300"/>
                </a:cxn>
                <a:cxn ang="0">
                  <a:pos x="1031" y="303"/>
                </a:cxn>
                <a:cxn ang="0">
                  <a:pos x="1040" y="308"/>
                </a:cxn>
                <a:cxn ang="0">
                  <a:pos x="1045" y="318"/>
                </a:cxn>
                <a:cxn ang="0">
                  <a:pos x="1048" y="331"/>
                </a:cxn>
                <a:cxn ang="0">
                  <a:pos x="1045" y="343"/>
                </a:cxn>
                <a:cxn ang="0">
                  <a:pos x="1040" y="352"/>
                </a:cxn>
                <a:cxn ang="0">
                  <a:pos x="1031" y="356"/>
                </a:cxn>
                <a:cxn ang="0">
                  <a:pos x="1020" y="359"/>
                </a:cxn>
                <a:cxn ang="0">
                  <a:pos x="1008" y="360"/>
                </a:cxn>
                <a:cxn ang="0">
                  <a:pos x="996" y="360"/>
                </a:cxn>
                <a:cxn ang="0">
                  <a:pos x="52" y="360"/>
                </a:cxn>
                <a:cxn ang="0">
                  <a:pos x="40" y="360"/>
                </a:cxn>
                <a:cxn ang="0">
                  <a:pos x="28" y="359"/>
                </a:cxn>
                <a:cxn ang="0">
                  <a:pos x="17" y="356"/>
                </a:cxn>
                <a:cxn ang="0">
                  <a:pos x="9" y="352"/>
                </a:cxn>
                <a:cxn ang="0">
                  <a:pos x="2" y="343"/>
                </a:cxn>
                <a:cxn ang="0">
                  <a:pos x="0" y="331"/>
                </a:cxn>
                <a:cxn ang="0">
                  <a:pos x="2" y="318"/>
                </a:cxn>
                <a:cxn ang="0">
                  <a:pos x="9" y="308"/>
                </a:cxn>
                <a:cxn ang="0">
                  <a:pos x="17" y="303"/>
                </a:cxn>
                <a:cxn ang="0">
                  <a:pos x="28" y="300"/>
                </a:cxn>
                <a:cxn ang="0">
                  <a:pos x="40" y="299"/>
                </a:cxn>
                <a:cxn ang="0">
                  <a:pos x="52" y="299"/>
                </a:cxn>
                <a:cxn ang="0">
                  <a:pos x="52" y="0"/>
                </a:cxn>
                <a:cxn ang="0">
                  <a:pos x="996" y="0"/>
                </a:cxn>
                <a:cxn ang="0">
                  <a:pos x="1008" y="0"/>
                </a:cxn>
                <a:cxn ang="0">
                  <a:pos x="1020" y="0"/>
                </a:cxn>
                <a:cxn ang="0">
                  <a:pos x="1031" y="2"/>
                </a:cxn>
                <a:cxn ang="0">
                  <a:pos x="1040" y="8"/>
                </a:cxn>
                <a:cxn ang="0">
                  <a:pos x="1045" y="16"/>
                </a:cxn>
                <a:cxn ang="0">
                  <a:pos x="1048" y="29"/>
                </a:cxn>
                <a:cxn ang="0">
                  <a:pos x="1045" y="42"/>
                </a:cxn>
                <a:cxn ang="0">
                  <a:pos x="1040" y="50"/>
                </a:cxn>
                <a:cxn ang="0">
                  <a:pos x="1031" y="57"/>
                </a:cxn>
                <a:cxn ang="0">
                  <a:pos x="1018" y="59"/>
                </a:cxn>
                <a:cxn ang="0">
                  <a:pos x="1006" y="59"/>
                </a:cxn>
                <a:cxn ang="0">
                  <a:pos x="994" y="61"/>
                </a:cxn>
                <a:cxn ang="0">
                  <a:pos x="52" y="61"/>
                </a:cxn>
                <a:cxn ang="0">
                  <a:pos x="40" y="59"/>
                </a:cxn>
                <a:cxn ang="0">
                  <a:pos x="28" y="59"/>
                </a:cxn>
                <a:cxn ang="0">
                  <a:pos x="17" y="57"/>
                </a:cxn>
                <a:cxn ang="0">
                  <a:pos x="9" y="50"/>
                </a:cxn>
                <a:cxn ang="0">
                  <a:pos x="2" y="42"/>
                </a:cxn>
                <a:cxn ang="0">
                  <a:pos x="0" y="29"/>
                </a:cxn>
                <a:cxn ang="0">
                  <a:pos x="2" y="16"/>
                </a:cxn>
                <a:cxn ang="0">
                  <a:pos x="9" y="8"/>
                </a:cxn>
                <a:cxn ang="0">
                  <a:pos x="17" y="2"/>
                </a:cxn>
                <a:cxn ang="0">
                  <a:pos x="28" y="0"/>
                </a:cxn>
                <a:cxn ang="0">
                  <a:pos x="40" y="0"/>
                </a:cxn>
                <a:cxn ang="0">
                  <a:pos x="52" y="0"/>
                </a:cxn>
              </a:cxnLst>
              <a:rect l="0" t="0" r="r" b="b"/>
              <a:pathLst>
                <a:path w="1048" h="360">
                  <a:moveTo>
                    <a:pt x="52" y="299"/>
                  </a:moveTo>
                  <a:lnTo>
                    <a:pt x="994" y="299"/>
                  </a:lnTo>
                  <a:lnTo>
                    <a:pt x="1006" y="299"/>
                  </a:lnTo>
                  <a:lnTo>
                    <a:pt x="1018" y="300"/>
                  </a:lnTo>
                  <a:lnTo>
                    <a:pt x="1031" y="303"/>
                  </a:lnTo>
                  <a:lnTo>
                    <a:pt x="1040" y="308"/>
                  </a:lnTo>
                  <a:lnTo>
                    <a:pt x="1045" y="318"/>
                  </a:lnTo>
                  <a:lnTo>
                    <a:pt x="1048" y="331"/>
                  </a:lnTo>
                  <a:lnTo>
                    <a:pt x="1045" y="343"/>
                  </a:lnTo>
                  <a:lnTo>
                    <a:pt x="1040" y="352"/>
                  </a:lnTo>
                  <a:lnTo>
                    <a:pt x="1031" y="356"/>
                  </a:lnTo>
                  <a:lnTo>
                    <a:pt x="1020" y="359"/>
                  </a:lnTo>
                  <a:lnTo>
                    <a:pt x="1008" y="360"/>
                  </a:lnTo>
                  <a:lnTo>
                    <a:pt x="996" y="360"/>
                  </a:lnTo>
                  <a:lnTo>
                    <a:pt x="52" y="360"/>
                  </a:lnTo>
                  <a:lnTo>
                    <a:pt x="40" y="360"/>
                  </a:lnTo>
                  <a:lnTo>
                    <a:pt x="28" y="359"/>
                  </a:lnTo>
                  <a:lnTo>
                    <a:pt x="17" y="356"/>
                  </a:lnTo>
                  <a:lnTo>
                    <a:pt x="9" y="352"/>
                  </a:lnTo>
                  <a:lnTo>
                    <a:pt x="2" y="343"/>
                  </a:lnTo>
                  <a:lnTo>
                    <a:pt x="0" y="331"/>
                  </a:lnTo>
                  <a:lnTo>
                    <a:pt x="2" y="318"/>
                  </a:lnTo>
                  <a:lnTo>
                    <a:pt x="9" y="308"/>
                  </a:lnTo>
                  <a:lnTo>
                    <a:pt x="17" y="303"/>
                  </a:lnTo>
                  <a:lnTo>
                    <a:pt x="28" y="300"/>
                  </a:lnTo>
                  <a:lnTo>
                    <a:pt x="40" y="299"/>
                  </a:lnTo>
                  <a:lnTo>
                    <a:pt x="52" y="299"/>
                  </a:lnTo>
                  <a:close/>
                  <a:moveTo>
                    <a:pt x="52" y="0"/>
                  </a:moveTo>
                  <a:lnTo>
                    <a:pt x="996" y="0"/>
                  </a:lnTo>
                  <a:lnTo>
                    <a:pt x="1008" y="0"/>
                  </a:lnTo>
                  <a:lnTo>
                    <a:pt x="1020" y="0"/>
                  </a:lnTo>
                  <a:lnTo>
                    <a:pt x="1031" y="2"/>
                  </a:lnTo>
                  <a:lnTo>
                    <a:pt x="1040" y="8"/>
                  </a:lnTo>
                  <a:lnTo>
                    <a:pt x="1045" y="16"/>
                  </a:lnTo>
                  <a:lnTo>
                    <a:pt x="1048" y="29"/>
                  </a:lnTo>
                  <a:lnTo>
                    <a:pt x="1045" y="42"/>
                  </a:lnTo>
                  <a:lnTo>
                    <a:pt x="1040" y="50"/>
                  </a:lnTo>
                  <a:lnTo>
                    <a:pt x="1031" y="57"/>
                  </a:lnTo>
                  <a:lnTo>
                    <a:pt x="1018" y="59"/>
                  </a:lnTo>
                  <a:lnTo>
                    <a:pt x="1006" y="59"/>
                  </a:lnTo>
                  <a:lnTo>
                    <a:pt x="994" y="61"/>
                  </a:lnTo>
                  <a:lnTo>
                    <a:pt x="52" y="61"/>
                  </a:lnTo>
                  <a:lnTo>
                    <a:pt x="40" y="59"/>
                  </a:lnTo>
                  <a:lnTo>
                    <a:pt x="28" y="59"/>
                  </a:lnTo>
                  <a:lnTo>
                    <a:pt x="17" y="57"/>
                  </a:lnTo>
                  <a:lnTo>
                    <a:pt x="9" y="50"/>
                  </a:lnTo>
                  <a:lnTo>
                    <a:pt x="2" y="42"/>
                  </a:lnTo>
                  <a:lnTo>
                    <a:pt x="0" y="29"/>
                  </a:lnTo>
                  <a:lnTo>
                    <a:pt x="2" y="16"/>
                  </a:lnTo>
                  <a:lnTo>
                    <a:pt x="9" y="8"/>
                  </a:lnTo>
                  <a:lnTo>
                    <a:pt x="17" y="2"/>
                  </a:lnTo>
                  <a:lnTo>
                    <a:pt x="28" y="0"/>
                  </a:lnTo>
                  <a:lnTo>
                    <a:pt x="40" y="0"/>
                  </a:lnTo>
                  <a:lnTo>
                    <a:pt x="5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1"/>
            <p:cNvSpPr>
              <a:spLocks noEditPoints="1"/>
            </p:cNvSpPr>
            <p:nvPr/>
          </p:nvSpPr>
          <p:spPr bwMode="auto">
            <a:xfrm>
              <a:off x="3454" y="2631"/>
              <a:ext cx="828" cy="1393"/>
            </a:xfrm>
            <a:custGeom>
              <a:avLst/>
              <a:gdLst/>
              <a:ahLst/>
              <a:cxnLst>
                <a:cxn ang="0">
                  <a:pos x="353" y="1061"/>
                </a:cxn>
                <a:cxn ang="0">
                  <a:pos x="490" y="1024"/>
                </a:cxn>
                <a:cxn ang="0">
                  <a:pos x="599" y="944"/>
                </a:cxn>
                <a:cxn ang="0">
                  <a:pos x="674" y="837"/>
                </a:cxn>
                <a:cxn ang="0">
                  <a:pos x="716" y="717"/>
                </a:cxn>
                <a:cxn ang="0">
                  <a:pos x="721" y="599"/>
                </a:cxn>
                <a:cxn ang="0">
                  <a:pos x="685" y="505"/>
                </a:cxn>
                <a:cxn ang="0">
                  <a:pos x="614" y="446"/>
                </a:cxn>
                <a:cxn ang="0">
                  <a:pos x="515" y="423"/>
                </a:cxn>
                <a:cxn ang="0">
                  <a:pos x="474" y="423"/>
                </a:cxn>
                <a:cxn ang="0">
                  <a:pos x="327" y="466"/>
                </a:cxn>
                <a:cxn ang="0">
                  <a:pos x="215" y="555"/>
                </a:cxn>
                <a:cxn ang="0">
                  <a:pos x="141" y="673"/>
                </a:cxn>
                <a:cxn ang="0">
                  <a:pos x="106" y="804"/>
                </a:cxn>
                <a:cxn ang="0">
                  <a:pos x="114" y="922"/>
                </a:cxn>
                <a:cxn ang="0">
                  <a:pos x="161" y="1000"/>
                </a:cxn>
                <a:cxn ang="0">
                  <a:pos x="233" y="1045"/>
                </a:cxn>
                <a:cxn ang="0">
                  <a:pos x="312" y="1061"/>
                </a:cxn>
                <a:cxn ang="0">
                  <a:pos x="606" y="1"/>
                </a:cxn>
                <a:cxn ang="0">
                  <a:pos x="614" y="7"/>
                </a:cxn>
                <a:cxn ang="0">
                  <a:pos x="618" y="13"/>
                </a:cxn>
                <a:cxn ang="0">
                  <a:pos x="616" y="20"/>
                </a:cxn>
                <a:cxn ang="0">
                  <a:pos x="526" y="388"/>
                </a:cxn>
                <a:cxn ang="0">
                  <a:pos x="655" y="419"/>
                </a:cxn>
                <a:cxn ang="0">
                  <a:pos x="747" y="477"/>
                </a:cxn>
                <a:cxn ang="0">
                  <a:pos x="802" y="555"/>
                </a:cxn>
                <a:cxn ang="0">
                  <a:pos x="826" y="640"/>
                </a:cxn>
                <a:cxn ang="0">
                  <a:pos x="810" y="772"/>
                </a:cxn>
                <a:cxn ang="0">
                  <a:pos x="724" y="915"/>
                </a:cxn>
                <a:cxn ang="0">
                  <a:pos x="583" y="1028"/>
                </a:cxn>
                <a:cxn ang="0">
                  <a:pos x="408" y="1089"/>
                </a:cxn>
                <a:cxn ang="0">
                  <a:pos x="281" y="1339"/>
                </a:cxn>
                <a:cxn ang="0">
                  <a:pos x="270" y="1383"/>
                </a:cxn>
                <a:cxn ang="0">
                  <a:pos x="262" y="1392"/>
                </a:cxn>
                <a:cxn ang="0">
                  <a:pos x="250" y="1393"/>
                </a:cxn>
                <a:cxn ang="0">
                  <a:pos x="242" y="1392"/>
                </a:cxn>
                <a:cxn ang="0">
                  <a:pos x="234" y="1385"/>
                </a:cxn>
                <a:cxn ang="0">
                  <a:pos x="234" y="1371"/>
                </a:cxn>
                <a:cxn ang="0">
                  <a:pos x="246" y="1322"/>
                </a:cxn>
                <a:cxn ang="0">
                  <a:pos x="268" y="1240"/>
                </a:cxn>
                <a:cxn ang="0">
                  <a:pos x="303" y="1095"/>
                </a:cxn>
                <a:cxn ang="0">
                  <a:pos x="164" y="1063"/>
                </a:cxn>
                <a:cxn ang="0">
                  <a:pos x="66" y="992"/>
                </a:cxn>
                <a:cxn ang="0">
                  <a:pos x="11" y="891"/>
                </a:cxn>
                <a:cxn ang="0">
                  <a:pos x="5" y="763"/>
                </a:cxn>
                <a:cxn ang="0">
                  <a:pos x="70" y="612"/>
                </a:cxn>
                <a:cxn ang="0">
                  <a:pos x="195" y="489"/>
                </a:cxn>
                <a:cxn ang="0">
                  <a:pos x="361" y="408"/>
                </a:cxn>
                <a:cxn ang="0">
                  <a:pos x="575" y="31"/>
                </a:cxn>
                <a:cxn ang="0">
                  <a:pos x="589" y="1"/>
                </a:cxn>
              </a:cxnLst>
              <a:rect l="0" t="0" r="r" b="b"/>
              <a:pathLst>
                <a:path w="828" h="1393">
                  <a:moveTo>
                    <a:pt x="515" y="423"/>
                  </a:moveTo>
                  <a:lnTo>
                    <a:pt x="515" y="423"/>
                  </a:lnTo>
                  <a:lnTo>
                    <a:pt x="353" y="1061"/>
                  </a:lnTo>
                  <a:lnTo>
                    <a:pt x="401" y="1054"/>
                  </a:lnTo>
                  <a:lnTo>
                    <a:pt x="448" y="1041"/>
                  </a:lnTo>
                  <a:lnTo>
                    <a:pt x="490" y="1024"/>
                  </a:lnTo>
                  <a:lnTo>
                    <a:pt x="530" y="1001"/>
                  </a:lnTo>
                  <a:lnTo>
                    <a:pt x="565" y="973"/>
                  </a:lnTo>
                  <a:lnTo>
                    <a:pt x="599" y="944"/>
                  </a:lnTo>
                  <a:lnTo>
                    <a:pt x="627" y="910"/>
                  </a:lnTo>
                  <a:lnTo>
                    <a:pt x="653" y="874"/>
                  </a:lnTo>
                  <a:lnTo>
                    <a:pt x="674" y="837"/>
                  </a:lnTo>
                  <a:lnTo>
                    <a:pt x="692" y="797"/>
                  </a:lnTo>
                  <a:lnTo>
                    <a:pt x="705" y="758"/>
                  </a:lnTo>
                  <a:lnTo>
                    <a:pt x="716" y="717"/>
                  </a:lnTo>
                  <a:lnTo>
                    <a:pt x="721" y="677"/>
                  </a:lnTo>
                  <a:lnTo>
                    <a:pt x="724" y="637"/>
                  </a:lnTo>
                  <a:lnTo>
                    <a:pt x="721" y="599"/>
                  </a:lnTo>
                  <a:lnTo>
                    <a:pt x="713" y="563"/>
                  </a:lnTo>
                  <a:lnTo>
                    <a:pt x="701" y="532"/>
                  </a:lnTo>
                  <a:lnTo>
                    <a:pt x="685" y="505"/>
                  </a:lnTo>
                  <a:lnTo>
                    <a:pt x="665" y="481"/>
                  </a:lnTo>
                  <a:lnTo>
                    <a:pt x="641" y="462"/>
                  </a:lnTo>
                  <a:lnTo>
                    <a:pt x="614" y="446"/>
                  </a:lnTo>
                  <a:lnTo>
                    <a:pt x="583" y="434"/>
                  </a:lnTo>
                  <a:lnTo>
                    <a:pt x="550" y="426"/>
                  </a:lnTo>
                  <a:lnTo>
                    <a:pt x="515" y="423"/>
                  </a:lnTo>
                  <a:lnTo>
                    <a:pt x="515" y="423"/>
                  </a:lnTo>
                  <a:lnTo>
                    <a:pt x="515" y="423"/>
                  </a:lnTo>
                  <a:close/>
                  <a:moveTo>
                    <a:pt x="474" y="423"/>
                  </a:moveTo>
                  <a:lnTo>
                    <a:pt x="421" y="430"/>
                  </a:lnTo>
                  <a:lnTo>
                    <a:pt x="373" y="445"/>
                  </a:lnTo>
                  <a:lnTo>
                    <a:pt x="327" y="466"/>
                  </a:lnTo>
                  <a:lnTo>
                    <a:pt x="285" y="491"/>
                  </a:lnTo>
                  <a:lnTo>
                    <a:pt x="249" y="522"/>
                  </a:lnTo>
                  <a:lnTo>
                    <a:pt x="215" y="555"/>
                  </a:lnTo>
                  <a:lnTo>
                    <a:pt x="187" y="592"/>
                  </a:lnTo>
                  <a:lnTo>
                    <a:pt x="161" y="632"/>
                  </a:lnTo>
                  <a:lnTo>
                    <a:pt x="141" y="673"/>
                  </a:lnTo>
                  <a:lnTo>
                    <a:pt x="125" y="717"/>
                  </a:lnTo>
                  <a:lnTo>
                    <a:pt x="113" y="760"/>
                  </a:lnTo>
                  <a:lnTo>
                    <a:pt x="106" y="804"/>
                  </a:lnTo>
                  <a:lnTo>
                    <a:pt x="105" y="846"/>
                  </a:lnTo>
                  <a:lnTo>
                    <a:pt x="106" y="886"/>
                  </a:lnTo>
                  <a:lnTo>
                    <a:pt x="114" y="922"/>
                  </a:lnTo>
                  <a:lnTo>
                    <a:pt x="126" y="952"/>
                  </a:lnTo>
                  <a:lnTo>
                    <a:pt x="143" y="977"/>
                  </a:lnTo>
                  <a:lnTo>
                    <a:pt x="161" y="1000"/>
                  </a:lnTo>
                  <a:lnTo>
                    <a:pt x="183" y="1018"/>
                  </a:lnTo>
                  <a:lnTo>
                    <a:pt x="207" y="1033"/>
                  </a:lnTo>
                  <a:lnTo>
                    <a:pt x="233" y="1045"/>
                  </a:lnTo>
                  <a:lnTo>
                    <a:pt x="258" y="1053"/>
                  </a:lnTo>
                  <a:lnTo>
                    <a:pt x="285" y="1058"/>
                  </a:lnTo>
                  <a:lnTo>
                    <a:pt x="312" y="1061"/>
                  </a:lnTo>
                  <a:lnTo>
                    <a:pt x="474" y="423"/>
                  </a:lnTo>
                  <a:close/>
                  <a:moveTo>
                    <a:pt x="600" y="0"/>
                  </a:moveTo>
                  <a:lnTo>
                    <a:pt x="606" y="1"/>
                  </a:lnTo>
                  <a:lnTo>
                    <a:pt x="610" y="3"/>
                  </a:lnTo>
                  <a:lnTo>
                    <a:pt x="612" y="4"/>
                  </a:lnTo>
                  <a:lnTo>
                    <a:pt x="614" y="7"/>
                  </a:lnTo>
                  <a:lnTo>
                    <a:pt x="616" y="9"/>
                  </a:lnTo>
                  <a:lnTo>
                    <a:pt x="616" y="12"/>
                  </a:lnTo>
                  <a:lnTo>
                    <a:pt x="618" y="13"/>
                  </a:lnTo>
                  <a:lnTo>
                    <a:pt x="618" y="15"/>
                  </a:lnTo>
                  <a:lnTo>
                    <a:pt x="618" y="15"/>
                  </a:lnTo>
                  <a:lnTo>
                    <a:pt x="616" y="20"/>
                  </a:lnTo>
                  <a:lnTo>
                    <a:pt x="614" y="33"/>
                  </a:lnTo>
                  <a:lnTo>
                    <a:pt x="612" y="37"/>
                  </a:lnTo>
                  <a:lnTo>
                    <a:pt x="526" y="388"/>
                  </a:lnTo>
                  <a:lnTo>
                    <a:pt x="573" y="395"/>
                  </a:lnTo>
                  <a:lnTo>
                    <a:pt x="616" y="404"/>
                  </a:lnTo>
                  <a:lnTo>
                    <a:pt x="655" y="419"/>
                  </a:lnTo>
                  <a:lnTo>
                    <a:pt x="690" y="436"/>
                  </a:lnTo>
                  <a:lnTo>
                    <a:pt x="720" y="456"/>
                  </a:lnTo>
                  <a:lnTo>
                    <a:pt x="747" y="477"/>
                  </a:lnTo>
                  <a:lnTo>
                    <a:pt x="770" y="502"/>
                  </a:lnTo>
                  <a:lnTo>
                    <a:pt x="787" y="527"/>
                  </a:lnTo>
                  <a:lnTo>
                    <a:pt x="802" y="555"/>
                  </a:lnTo>
                  <a:lnTo>
                    <a:pt x="814" y="583"/>
                  </a:lnTo>
                  <a:lnTo>
                    <a:pt x="822" y="612"/>
                  </a:lnTo>
                  <a:lnTo>
                    <a:pt x="826" y="640"/>
                  </a:lnTo>
                  <a:lnTo>
                    <a:pt x="828" y="669"/>
                  </a:lnTo>
                  <a:lnTo>
                    <a:pt x="824" y="720"/>
                  </a:lnTo>
                  <a:lnTo>
                    <a:pt x="810" y="772"/>
                  </a:lnTo>
                  <a:lnTo>
                    <a:pt x="789" y="822"/>
                  </a:lnTo>
                  <a:lnTo>
                    <a:pt x="759" y="870"/>
                  </a:lnTo>
                  <a:lnTo>
                    <a:pt x="724" y="915"/>
                  </a:lnTo>
                  <a:lnTo>
                    <a:pt x="682" y="958"/>
                  </a:lnTo>
                  <a:lnTo>
                    <a:pt x="635" y="995"/>
                  </a:lnTo>
                  <a:lnTo>
                    <a:pt x="583" y="1028"/>
                  </a:lnTo>
                  <a:lnTo>
                    <a:pt x="527" y="1054"/>
                  </a:lnTo>
                  <a:lnTo>
                    <a:pt x="470" y="1075"/>
                  </a:lnTo>
                  <a:lnTo>
                    <a:pt x="408" y="1089"/>
                  </a:lnTo>
                  <a:lnTo>
                    <a:pt x="344" y="1095"/>
                  </a:lnTo>
                  <a:lnTo>
                    <a:pt x="285" y="1324"/>
                  </a:lnTo>
                  <a:lnTo>
                    <a:pt x="281" y="1339"/>
                  </a:lnTo>
                  <a:lnTo>
                    <a:pt x="277" y="1356"/>
                  </a:lnTo>
                  <a:lnTo>
                    <a:pt x="273" y="1371"/>
                  </a:lnTo>
                  <a:lnTo>
                    <a:pt x="270" y="1383"/>
                  </a:lnTo>
                  <a:lnTo>
                    <a:pt x="268" y="1388"/>
                  </a:lnTo>
                  <a:lnTo>
                    <a:pt x="265" y="1391"/>
                  </a:lnTo>
                  <a:lnTo>
                    <a:pt x="262" y="1392"/>
                  </a:lnTo>
                  <a:lnTo>
                    <a:pt x="260" y="1393"/>
                  </a:lnTo>
                  <a:lnTo>
                    <a:pt x="256" y="1393"/>
                  </a:lnTo>
                  <a:lnTo>
                    <a:pt x="250" y="1393"/>
                  </a:lnTo>
                  <a:lnTo>
                    <a:pt x="248" y="1393"/>
                  </a:lnTo>
                  <a:lnTo>
                    <a:pt x="245" y="1393"/>
                  </a:lnTo>
                  <a:lnTo>
                    <a:pt x="242" y="1392"/>
                  </a:lnTo>
                  <a:lnTo>
                    <a:pt x="239" y="1391"/>
                  </a:lnTo>
                  <a:lnTo>
                    <a:pt x="237" y="1389"/>
                  </a:lnTo>
                  <a:lnTo>
                    <a:pt x="234" y="1385"/>
                  </a:lnTo>
                  <a:lnTo>
                    <a:pt x="234" y="1381"/>
                  </a:lnTo>
                  <a:lnTo>
                    <a:pt x="233" y="1376"/>
                  </a:lnTo>
                  <a:lnTo>
                    <a:pt x="234" y="1371"/>
                  </a:lnTo>
                  <a:lnTo>
                    <a:pt x="237" y="1360"/>
                  </a:lnTo>
                  <a:lnTo>
                    <a:pt x="241" y="1343"/>
                  </a:lnTo>
                  <a:lnTo>
                    <a:pt x="246" y="1322"/>
                  </a:lnTo>
                  <a:lnTo>
                    <a:pt x="252" y="1298"/>
                  </a:lnTo>
                  <a:lnTo>
                    <a:pt x="260" y="1270"/>
                  </a:lnTo>
                  <a:lnTo>
                    <a:pt x="268" y="1240"/>
                  </a:lnTo>
                  <a:lnTo>
                    <a:pt x="280" y="1192"/>
                  </a:lnTo>
                  <a:lnTo>
                    <a:pt x="291" y="1143"/>
                  </a:lnTo>
                  <a:lnTo>
                    <a:pt x="303" y="1095"/>
                  </a:lnTo>
                  <a:lnTo>
                    <a:pt x="253" y="1090"/>
                  </a:lnTo>
                  <a:lnTo>
                    <a:pt x="206" y="1078"/>
                  </a:lnTo>
                  <a:lnTo>
                    <a:pt x="164" y="1063"/>
                  </a:lnTo>
                  <a:lnTo>
                    <a:pt x="128" y="1042"/>
                  </a:lnTo>
                  <a:lnTo>
                    <a:pt x="94" y="1018"/>
                  </a:lnTo>
                  <a:lnTo>
                    <a:pt x="66" y="992"/>
                  </a:lnTo>
                  <a:lnTo>
                    <a:pt x="43" y="962"/>
                  </a:lnTo>
                  <a:lnTo>
                    <a:pt x="24" y="927"/>
                  </a:lnTo>
                  <a:lnTo>
                    <a:pt x="11" y="891"/>
                  </a:lnTo>
                  <a:lnTo>
                    <a:pt x="3" y="854"/>
                  </a:lnTo>
                  <a:lnTo>
                    <a:pt x="0" y="815"/>
                  </a:lnTo>
                  <a:lnTo>
                    <a:pt x="5" y="763"/>
                  </a:lnTo>
                  <a:lnTo>
                    <a:pt x="19" y="710"/>
                  </a:lnTo>
                  <a:lnTo>
                    <a:pt x="40" y="661"/>
                  </a:lnTo>
                  <a:lnTo>
                    <a:pt x="70" y="612"/>
                  </a:lnTo>
                  <a:lnTo>
                    <a:pt x="106" y="567"/>
                  </a:lnTo>
                  <a:lnTo>
                    <a:pt x="148" y="526"/>
                  </a:lnTo>
                  <a:lnTo>
                    <a:pt x="195" y="489"/>
                  </a:lnTo>
                  <a:lnTo>
                    <a:pt x="246" y="456"/>
                  </a:lnTo>
                  <a:lnTo>
                    <a:pt x="303" y="429"/>
                  </a:lnTo>
                  <a:lnTo>
                    <a:pt x="361" y="408"/>
                  </a:lnTo>
                  <a:lnTo>
                    <a:pt x="421" y="395"/>
                  </a:lnTo>
                  <a:lnTo>
                    <a:pt x="483" y="388"/>
                  </a:lnTo>
                  <a:lnTo>
                    <a:pt x="575" y="31"/>
                  </a:lnTo>
                  <a:lnTo>
                    <a:pt x="580" y="15"/>
                  </a:lnTo>
                  <a:lnTo>
                    <a:pt x="584" y="7"/>
                  </a:lnTo>
                  <a:lnTo>
                    <a:pt x="589" y="1"/>
                  </a:lnTo>
                  <a:lnTo>
                    <a:pt x="60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2"/>
            <p:cNvSpPr>
              <a:spLocks noEditPoints="1"/>
            </p:cNvSpPr>
            <p:nvPr/>
          </p:nvSpPr>
          <p:spPr bwMode="auto">
            <a:xfrm>
              <a:off x="4362" y="3204"/>
              <a:ext cx="340" cy="737"/>
            </a:xfrm>
            <a:custGeom>
              <a:avLst/>
              <a:gdLst/>
              <a:ahLst/>
              <a:cxnLst>
                <a:cxn ang="0">
                  <a:pos x="217" y="257"/>
                </a:cxn>
                <a:cxn ang="0">
                  <a:pos x="264" y="313"/>
                </a:cxn>
                <a:cxn ang="0">
                  <a:pos x="263" y="371"/>
                </a:cxn>
                <a:cxn ang="0">
                  <a:pos x="249" y="408"/>
                </a:cxn>
                <a:cxn ang="0">
                  <a:pos x="226" y="467"/>
                </a:cxn>
                <a:cxn ang="0">
                  <a:pos x="209" y="510"/>
                </a:cxn>
                <a:cxn ang="0">
                  <a:pos x="156" y="645"/>
                </a:cxn>
                <a:cxn ang="0">
                  <a:pos x="158" y="693"/>
                </a:cxn>
                <a:cxn ang="0">
                  <a:pos x="181" y="708"/>
                </a:cxn>
                <a:cxn ang="0">
                  <a:pos x="239" y="682"/>
                </a:cxn>
                <a:cxn ang="0">
                  <a:pos x="288" y="608"/>
                </a:cxn>
                <a:cxn ang="0">
                  <a:pos x="307" y="562"/>
                </a:cxn>
                <a:cxn ang="0">
                  <a:pos x="323" y="557"/>
                </a:cxn>
                <a:cxn ang="0">
                  <a:pos x="331" y="558"/>
                </a:cxn>
                <a:cxn ang="0">
                  <a:pos x="338" y="563"/>
                </a:cxn>
                <a:cxn ang="0">
                  <a:pos x="338" y="578"/>
                </a:cxn>
                <a:cxn ang="0">
                  <a:pos x="319" y="628"/>
                </a:cxn>
                <a:cxn ang="0">
                  <a:pos x="276" y="690"/>
                </a:cxn>
                <a:cxn ang="0">
                  <a:pos x="208" y="734"/>
                </a:cxn>
                <a:cxn ang="0">
                  <a:pos x="124" y="725"/>
                </a:cxn>
                <a:cxn ang="0">
                  <a:pos x="76" y="669"/>
                </a:cxn>
                <a:cxn ang="0">
                  <a:pos x="77" y="612"/>
                </a:cxn>
                <a:cxn ang="0">
                  <a:pos x="151" y="423"/>
                </a:cxn>
                <a:cxn ang="0">
                  <a:pos x="178" y="358"/>
                </a:cxn>
                <a:cxn ang="0">
                  <a:pos x="186" y="324"/>
                </a:cxn>
                <a:cxn ang="0">
                  <a:pos x="182" y="287"/>
                </a:cxn>
                <a:cxn ang="0">
                  <a:pos x="159" y="273"/>
                </a:cxn>
                <a:cxn ang="0">
                  <a:pos x="104" y="297"/>
                </a:cxn>
                <a:cxn ang="0">
                  <a:pos x="54" y="370"/>
                </a:cxn>
                <a:cxn ang="0">
                  <a:pos x="38" y="416"/>
                </a:cxn>
                <a:cxn ang="0">
                  <a:pos x="30" y="424"/>
                </a:cxn>
                <a:cxn ang="0">
                  <a:pos x="18" y="426"/>
                </a:cxn>
                <a:cxn ang="0">
                  <a:pos x="10" y="424"/>
                </a:cxn>
                <a:cxn ang="0">
                  <a:pos x="2" y="418"/>
                </a:cxn>
                <a:cxn ang="0">
                  <a:pos x="2" y="403"/>
                </a:cxn>
                <a:cxn ang="0">
                  <a:pos x="22" y="353"/>
                </a:cxn>
                <a:cxn ang="0">
                  <a:pos x="65" y="291"/>
                </a:cxn>
                <a:cxn ang="0">
                  <a:pos x="135" y="248"/>
                </a:cxn>
                <a:cxn ang="0">
                  <a:pos x="283" y="3"/>
                </a:cxn>
                <a:cxn ang="0">
                  <a:pos x="309" y="31"/>
                </a:cxn>
                <a:cxn ang="0">
                  <a:pos x="298" y="76"/>
                </a:cxn>
                <a:cxn ang="0">
                  <a:pos x="248" y="102"/>
                </a:cxn>
                <a:cxn ang="0">
                  <a:pos x="210" y="83"/>
                </a:cxn>
                <a:cxn ang="0">
                  <a:pos x="208" y="42"/>
                </a:cxn>
                <a:cxn ang="0">
                  <a:pos x="248" y="3"/>
                </a:cxn>
              </a:cxnLst>
              <a:rect l="0" t="0" r="r" b="b"/>
              <a:pathLst>
                <a:path w="340" h="737">
                  <a:moveTo>
                    <a:pt x="165" y="244"/>
                  </a:moveTo>
                  <a:lnTo>
                    <a:pt x="193" y="248"/>
                  </a:lnTo>
                  <a:lnTo>
                    <a:pt x="217" y="257"/>
                  </a:lnTo>
                  <a:lnTo>
                    <a:pt x="239" y="272"/>
                  </a:lnTo>
                  <a:lnTo>
                    <a:pt x="255" y="291"/>
                  </a:lnTo>
                  <a:lnTo>
                    <a:pt x="264" y="313"/>
                  </a:lnTo>
                  <a:lnTo>
                    <a:pt x="268" y="337"/>
                  </a:lnTo>
                  <a:lnTo>
                    <a:pt x="267" y="354"/>
                  </a:lnTo>
                  <a:lnTo>
                    <a:pt x="263" y="371"/>
                  </a:lnTo>
                  <a:lnTo>
                    <a:pt x="260" y="379"/>
                  </a:lnTo>
                  <a:lnTo>
                    <a:pt x="255" y="392"/>
                  </a:lnTo>
                  <a:lnTo>
                    <a:pt x="249" y="408"/>
                  </a:lnTo>
                  <a:lnTo>
                    <a:pt x="241" y="427"/>
                  </a:lnTo>
                  <a:lnTo>
                    <a:pt x="233" y="447"/>
                  </a:lnTo>
                  <a:lnTo>
                    <a:pt x="226" y="467"/>
                  </a:lnTo>
                  <a:lnTo>
                    <a:pt x="218" y="485"/>
                  </a:lnTo>
                  <a:lnTo>
                    <a:pt x="213" y="500"/>
                  </a:lnTo>
                  <a:lnTo>
                    <a:pt x="209" y="510"/>
                  </a:lnTo>
                  <a:lnTo>
                    <a:pt x="171" y="598"/>
                  </a:lnTo>
                  <a:lnTo>
                    <a:pt x="162" y="622"/>
                  </a:lnTo>
                  <a:lnTo>
                    <a:pt x="156" y="645"/>
                  </a:lnTo>
                  <a:lnTo>
                    <a:pt x="154" y="669"/>
                  </a:lnTo>
                  <a:lnTo>
                    <a:pt x="155" y="682"/>
                  </a:lnTo>
                  <a:lnTo>
                    <a:pt x="158" y="693"/>
                  </a:lnTo>
                  <a:lnTo>
                    <a:pt x="162" y="701"/>
                  </a:lnTo>
                  <a:lnTo>
                    <a:pt x="170" y="706"/>
                  </a:lnTo>
                  <a:lnTo>
                    <a:pt x="181" y="708"/>
                  </a:lnTo>
                  <a:lnTo>
                    <a:pt x="201" y="705"/>
                  </a:lnTo>
                  <a:lnTo>
                    <a:pt x="220" y="697"/>
                  </a:lnTo>
                  <a:lnTo>
                    <a:pt x="239" y="682"/>
                  </a:lnTo>
                  <a:lnTo>
                    <a:pt x="257" y="664"/>
                  </a:lnTo>
                  <a:lnTo>
                    <a:pt x="274" y="639"/>
                  </a:lnTo>
                  <a:lnTo>
                    <a:pt x="288" y="608"/>
                  </a:lnTo>
                  <a:lnTo>
                    <a:pt x="300" y="574"/>
                  </a:lnTo>
                  <a:lnTo>
                    <a:pt x="303" y="567"/>
                  </a:lnTo>
                  <a:lnTo>
                    <a:pt x="307" y="562"/>
                  </a:lnTo>
                  <a:lnTo>
                    <a:pt x="313" y="558"/>
                  </a:lnTo>
                  <a:lnTo>
                    <a:pt x="322" y="557"/>
                  </a:lnTo>
                  <a:lnTo>
                    <a:pt x="323" y="557"/>
                  </a:lnTo>
                  <a:lnTo>
                    <a:pt x="326" y="557"/>
                  </a:lnTo>
                  <a:lnTo>
                    <a:pt x="329" y="557"/>
                  </a:lnTo>
                  <a:lnTo>
                    <a:pt x="331" y="558"/>
                  </a:lnTo>
                  <a:lnTo>
                    <a:pt x="334" y="559"/>
                  </a:lnTo>
                  <a:lnTo>
                    <a:pt x="335" y="561"/>
                  </a:lnTo>
                  <a:lnTo>
                    <a:pt x="338" y="563"/>
                  </a:lnTo>
                  <a:lnTo>
                    <a:pt x="340" y="567"/>
                  </a:lnTo>
                  <a:lnTo>
                    <a:pt x="340" y="571"/>
                  </a:lnTo>
                  <a:lnTo>
                    <a:pt x="338" y="578"/>
                  </a:lnTo>
                  <a:lnTo>
                    <a:pt x="335" y="591"/>
                  </a:lnTo>
                  <a:lnTo>
                    <a:pt x="329" y="608"/>
                  </a:lnTo>
                  <a:lnTo>
                    <a:pt x="319" y="628"/>
                  </a:lnTo>
                  <a:lnTo>
                    <a:pt x="309" y="649"/>
                  </a:lnTo>
                  <a:lnTo>
                    <a:pt x="294" y="671"/>
                  </a:lnTo>
                  <a:lnTo>
                    <a:pt x="276" y="690"/>
                  </a:lnTo>
                  <a:lnTo>
                    <a:pt x="256" y="709"/>
                  </a:lnTo>
                  <a:lnTo>
                    <a:pt x="233" y="724"/>
                  </a:lnTo>
                  <a:lnTo>
                    <a:pt x="208" y="734"/>
                  </a:lnTo>
                  <a:lnTo>
                    <a:pt x="179" y="737"/>
                  </a:lnTo>
                  <a:lnTo>
                    <a:pt x="150" y="734"/>
                  </a:lnTo>
                  <a:lnTo>
                    <a:pt x="124" y="725"/>
                  </a:lnTo>
                  <a:lnTo>
                    <a:pt x="103" y="710"/>
                  </a:lnTo>
                  <a:lnTo>
                    <a:pt x="87" y="692"/>
                  </a:lnTo>
                  <a:lnTo>
                    <a:pt x="76" y="669"/>
                  </a:lnTo>
                  <a:lnTo>
                    <a:pt x="72" y="644"/>
                  </a:lnTo>
                  <a:lnTo>
                    <a:pt x="74" y="628"/>
                  </a:lnTo>
                  <a:lnTo>
                    <a:pt x="77" y="612"/>
                  </a:lnTo>
                  <a:lnTo>
                    <a:pt x="82" y="598"/>
                  </a:lnTo>
                  <a:lnTo>
                    <a:pt x="82" y="598"/>
                  </a:lnTo>
                  <a:lnTo>
                    <a:pt x="151" y="423"/>
                  </a:lnTo>
                  <a:lnTo>
                    <a:pt x="163" y="396"/>
                  </a:lnTo>
                  <a:lnTo>
                    <a:pt x="171" y="375"/>
                  </a:lnTo>
                  <a:lnTo>
                    <a:pt x="178" y="358"/>
                  </a:lnTo>
                  <a:lnTo>
                    <a:pt x="182" y="345"/>
                  </a:lnTo>
                  <a:lnTo>
                    <a:pt x="185" y="333"/>
                  </a:lnTo>
                  <a:lnTo>
                    <a:pt x="186" y="324"/>
                  </a:lnTo>
                  <a:lnTo>
                    <a:pt x="186" y="313"/>
                  </a:lnTo>
                  <a:lnTo>
                    <a:pt x="185" y="297"/>
                  </a:lnTo>
                  <a:lnTo>
                    <a:pt x="182" y="287"/>
                  </a:lnTo>
                  <a:lnTo>
                    <a:pt x="177" y="279"/>
                  </a:lnTo>
                  <a:lnTo>
                    <a:pt x="169" y="275"/>
                  </a:lnTo>
                  <a:lnTo>
                    <a:pt x="159" y="273"/>
                  </a:lnTo>
                  <a:lnTo>
                    <a:pt x="140" y="276"/>
                  </a:lnTo>
                  <a:lnTo>
                    <a:pt x="123" y="284"/>
                  </a:lnTo>
                  <a:lnTo>
                    <a:pt x="104" y="297"/>
                  </a:lnTo>
                  <a:lnTo>
                    <a:pt x="87" y="316"/>
                  </a:lnTo>
                  <a:lnTo>
                    <a:pt x="69" y="340"/>
                  </a:lnTo>
                  <a:lnTo>
                    <a:pt x="54" y="370"/>
                  </a:lnTo>
                  <a:lnTo>
                    <a:pt x="39" y="408"/>
                  </a:lnTo>
                  <a:lnTo>
                    <a:pt x="39" y="412"/>
                  </a:lnTo>
                  <a:lnTo>
                    <a:pt x="38" y="416"/>
                  </a:lnTo>
                  <a:lnTo>
                    <a:pt x="35" y="420"/>
                  </a:lnTo>
                  <a:lnTo>
                    <a:pt x="34" y="422"/>
                  </a:lnTo>
                  <a:lnTo>
                    <a:pt x="30" y="424"/>
                  </a:lnTo>
                  <a:lnTo>
                    <a:pt x="26" y="424"/>
                  </a:lnTo>
                  <a:lnTo>
                    <a:pt x="21" y="426"/>
                  </a:lnTo>
                  <a:lnTo>
                    <a:pt x="18" y="426"/>
                  </a:lnTo>
                  <a:lnTo>
                    <a:pt x="15" y="424"/>
                  </a:lnTo>
                  <a:lnTo>
                    <a:pt x="12" y="424"/>
                  </a:lnTo>
                  <a:lnTo>
                    <a:pt x="10" y="424"/>
                  </a:lnTo>
                  <a:lnTo>
                    <a:pt x="7" y="423"/>
                  </a:lnTo>
                  <a:lnTo>
                    <a:pt x="4" y="420"/>
                  </a:lnTo>
                  <a:lnTo>
                    <a:pt x="2" y="418"/>
                  </a:lnTo>
                  <a:lnTo>
                    <a:pt x="0" y="415"/>
                  </a:lnTo>
                  <a:lnTo>
                    <a:pt x="0" y="411"/>
                  </a:lnTo>
                  <a:lnTo>
                    <a:pt x="2" y="403"/>
                  </a:lnTo>
                  <a:lnTo>
                    <a:pt x="6" y="390"/>
                  </a:lnTo>
                  <a:lnTo>
                    <a:pt x="12" y="373"/>
                  </a:lnTo>
                  <a:lnTo>
                    <a:pt x="22" y="353"/>
                  </a:lnTo>
                  <a:lnTo>
                    <a:pt x="34" y="332"/>
                  </a:lnTo>
                  <a:lnTo>
                    <a:pt x="47" y="310"/>
                  </a:lnTo>
                  <a:lnTo>
                    <a:pt x="65" y="291"/>
                  </a:lnTo>
                  <a:lnTo>
                    <a:pt x="87" y="272"/>
                  </a:lnTo>
                  <a:lnTo>
                    <a:pt x="109" y="257"/>
                  </a:lnTo>
                  <a:lnTo>
                    <a:pt x="135" y="248"/>
                  </a:lnTo>
                  <a:lnTo>
                    <a:pt x="165" y="244"/>
                  </a:lnTo>
                  <a:close/>
                  <a:moveTo>
                    <a:pt x="266" y="0"/>
                  </a:moveTo>
                  <a:lnTo>
                    <a:pt x="283" y="3"/>
                  </a:lnTo>
                  <a:lnTo>
                    <a:pt x="295" y="10"/>
                  </a:lnTo>
                  <a:lnTo>
                    <a:pt x="303" y="20"/>
                  </a:lnTo>
                  <a:lnTo>
                    <a:pt x="309" y="31"/>
                  </a:lnTo>
                  <a:lnTo>
                    <a:pt x="310" y="42"/>
                  </a:lnTo>
                  <a:lnTo>
                    <a:pt x="307" y="60"/>
                  </a:lnTo>
                  <a:lnTo>
                    <a:pt x="298" y="76"/>
                  </a:lnTo>
                  <a:lnTo>
                    <a:pt x="284" y="91"/>
                  </a:lnTo>
                  <a:lnTo>
                    <a:pt x="267" y="100"/>
                  </a:lnTo>
                  <a:lnTo>
                    <a:pt x="248" y="102"/>
                  </a:lnTo>
                  <a:lnTo>
                    <a:pt x="232" y="100"/>
                  </a:lnTo>
                  <a:lnTo>
                    <a:pt x="220" y="93"/>
                  </a:lnTo>
                  <a:lnTo>
                    <a:pt x="210" y="83"/>
                  </a:lnTo>
                  <a:lnTo>
                    <a:pt x="205" y="71"/>
                  </a:lnTo>
                  <a:lnTo>
                    <a:pt x="204" y="59"/>
                  </a:lnTo>
                  <a:lnTo>
                    <a:pt x="208" y="42"/>
                  </a:lnTo>
                  <a:lnTo>
                    <a:pt x="217" y="24"/>
                  </a:lnTo>
                  <a:lnTo>
                    <a:pt x="231" y="12"/>
                  </a:lnTo>
                  <a:lnTo>
                    <a:pt x="248" y="3"/>
                  </a:lnTo>
                  <a:lnTo>
                    <a:pt x="26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4" name="Group 18"/>
          <p:cNvGrpSpPr>
            <a:grpSpLocks noChangeAspect="1"/>
          </p:cNvGrpSpPr>
          <p:nvPr>
            <p:custDataLst>
              <p:tags r:id="rId3"/>
            </p:custDataLst>
          </p:nvPr>
        </p:nvGrpSpPr>
        <p:grpSpPr bwMode="auto">
          <a:xfrm>
            <a:off x="6324600" y="2590800"/>
            <a:ext cx="1361610" cy="495300"/>
            <a:chOff x="4008" y="2686"/>
            <a:chExt cx="4393" cy="1598"/>
          </a:xfrm>
        </p:grpSpPr>
        <p:sp>
          <p:nvSpPr>
            <p:cNvPr id="45" name="Freeform 20"/>
            <p:cNvSpPr>
              <a:spLocks noEditPoints="1"/>
            </p:cNvSpPr>
            <p:nvPr/>
          </p:nvSpPr>
          <p:spPr bwMode="auto">
            <a:xfrm>
              <a:off x="4008" y="2686"/>
              <a:ext cx="828" cy="1461"/>
            </a:xfrm>
            <a:custGeom>
              <a:avLst/>
              <a:gdLst/>
              <a:ahLst/>
              <a:cxnLst>
                <a:cxn ang="0">
                  <a:pos x="353" y="1114"/>
                </a:cxn>
                <a:cxn ang="0">
                  <a:pos x="491" y="1073"/>
                </a:cxn>
                <a:cxn ang="0">
                  <a:pos x="599" y="990"/>
                </a:cxn>
                <a:cxn ang="0">
                  <a:pos x="675" y="877"/>
                </a:cxn>
                <a:cxn ang="0">
                  <a:pos x="716" y="752"/>
                </a:cxn>
                <a:cxn ang="0">
                  <a:pos x="722" y="627"/>
                </a:cxn>
                <a:cxn ang="0">
                  <a:pos x="685" y="529"/>
                </a:cxn>
                <a:cxn ang="0">
                  <a:pos x="614" y="468"/>
                </a:cxn>
                <a:cxn ang="0">
                  <a:pos x="516" y="443"/>
                </a:cxn>
                <a:cxn ang="0">
                  <a:pos x="474" y="443"/>
                </a:cxn>
                <a:cxn ang="0">
                  <a:pos x="327" y="489"/>
                </a:cxn>
                <a:cxn ang="0">
                  <a:pos x="216" y="582"/>
                </a:cxn>
                <a:cxn ang="0">
                  <a:pos x="142" y="705"/>
                </a:cxn>
                <a:cxn ang="0">
                  <a:pos x="107" y="843"/>
                </a:cxn>
                <a:cxn ang="0">
                  <a:pos x="115" y="966"/>
                </a:cxn>
                <a:cxn ang="0">
                  <a:pos x="162" y="1048"/>
                </a:cxn>
                <a:cxn ang="0">
                  <a:pos x="233" y="1096"/>
                </a:cxn>
                <a:cxn ang="0">
                  <a:pos x="312" y="1114"/>
                </a:cxn>
                <a:cxn ang="0">
                  <a:pos x="606" y="1"/>
                </a:cxn>
                <a:cxn ang="0">
                  <a:pos x="615" y="7"/>
                </a:cxn>
                <a:cxn ang="0">
                  <a:pos x="618" y="14"/>
                </a:cxn>
                <a:cxn ang="0">
                  <a:pos x="617" y="21"/>
                </a:cxn>
                <a:cxn ang="0">
                  <a:pos x="613" y="39"/>
                </a:cxn>
                <a:cxn ang="0">
                  <a:pos x="618" y="423"/>
                </a:cxn>
                <a:cxn ang="0">
                  <a:pos x="722" y="477"/>
                </a:cxn>
                <a:cxn ang="0">
                  <a:pos x="789" y="552"/>
                </a:cxn>
                <a:cxn ang="0">
                  <a:pos x="823" y="641"/>
                </a:cxn>
                <a:cxn ang="0">
                  <a:pos x="824" y="755"/>
                </a:cxn>
                <a:cxn ang="0">
                  <a:pos x="759" y="912"/>
                </a:cxn>
                <a:cxn ang="0">
                  <a:pos x="635" y="1043"/>
                </a:cxn>
                <a:cxn ang="0">
                  <a:pos x="470" y="1127"/>
                </a:cxn>
                <a:cxn ang="0">
                  <a:pos x="286" y="1389"/>
                </a:cxn>
                <a:cxn ang="0">
                  <a:pos x="275" y="1437"/>
                </a:cxn>
                <a:cxn ang="0">
                  <a:pos x="265" y="1458"/>
                </a:cxn>
                <a:cxn ang="0">
                  <a:pos x="256" y="1461"/>
                </a:cxn>
                <a:cxn ang="0">
                  <a:pos x="245" y="1461"/>
                </a:cxn>
                <a:cxn ang="0">
                  <a:pos x="237" y="1457"/>
                </a:cxn>
                <a:cxn ang="0">
                  <a:pos x="233" y="1443"/>
                </a:cxn>
                <a:cxn ang="0">
                  <a:pos x="241" y="1408"/>
                </a:cxn>
                <a:cxn ang="0">
                  <a:pos x="260" y="1332"/>
                </a:cxn>
                <a:cxn ang="0">
                  <a:pos x="291" y="1198"/>
                </a:cxn>
                <a:cxn ang="0">
                  <a:pos x="207" y="1130"/>
                </a:cxn>
                <a:cxn ang="0">
                  <a:pos x="94" y="1068"/>
                </a:cxn>
                <a:cxn ang="0">
                  <a:pos x="24" y="972"/>
                </a:cxn>
                <a:cxn ang="0">
                  <a:pos x="0" y="855"/>
                </a:cxn>
                <a:cxn ang="0">
                  <a:pos x="41" y="693"/>
                </a:cxn>
                <a:cxn ang="0">
                  <a:pos x="148" y="551"/>
                </a:cxn>
                <a:cxn ang="0">
                  <a:pos x="303" y="450"/>
                </a:cxn>
                <a:cxn ang="0">
                  <a:pos x="483" y="407"/>
                </a:cxn>
                <a:cxn ang="0">
                  <a:pos x="584" y="7"/>
                </a:cxn>
              </a:cxnLst>
              <a:rect l="0" t="0" r="r" b="b"/>
              <a:pathLst>
                <a:path w="828" h="1461">
                  <a:moveTo>
                    <a:pt x="516" y="443"/>
                  </a:moveTo>
                  <a:lnTo>
                    <a:pt x="516" y="443"/>
                  </a:lnTo>
                  <a:lnTo>
                    <a:pt x="353" y="1114"/>
                  </a:lnTo>
                  <a:lnTo>
                    <a:pt x="403" y="1105"/>
                  </a:lnTo>
                  <a:lnTo>
                    <a:pt x="448" y="1091"/>
                  </a:lnTo>
                  <a:lnTo>
                    <a:pt x="491" y="1073"/>
                  </a:lnTo>
                  <a:lnTo>
                    <a:pt x="530" y="1050"/>
                  </a:lnTo>
                  <a:lnTo>
                    <a:pt x="567" y="1022"/>
                  </a:lnTo>
                  <a:lnTo>
                    <a:pt x="599" y="990"/>
                  </a:lnTo>
                  <a:lnTo>
                    <a:pt x="627" y="955"/>
                  </a:lnTo>
                  <a:lnTo>
                    <a:pt x="653" y="918"/>
                  </a:lnTo>
                  <a:lnTo>
                    <a:pt x="675" y="877"/>
                  </a:lnTo>
                  <a:lnTo>
                    <a:pt x="692" y="836"/>
                  </a:lnTo>
                  <a:lnTo>
                    <a:pt x="707" y="794"/>
                  </a:lnTo>
                  <a:lnTo>
                    <a:pt x="716" y="752"/>
                  </a:lnTo>
                  <a:lnTo>
                    <a:pt x="723" y="709"/>
                  </a:lnTo>
                  <a:lnTo>
                    <a:pt x="724" y="668"/>
                  </a:lnTo>
                  <a:lnTo>
                    <a:pt x="722" y="627"/>
                  </a:lnTo>
                  <a:lnTo>
                    <a:pt x="715" y="590"/>
                  </a:lnTo>
                  <a:lnTo>
                    <a:pt x="701" y="558"/>
                  </a:lnTo>
                  <a:lnTo>
                    <a:pt x="685" y="529"/>
                  </a:lnTo>
                  <a:lnTo>
                    <a:pt x="665" y="504"/>
                  </a:lnTo>
                  <a:lnTo>
                    <a:pt x="641" y="484"/>
                  </a:lnTo>
                  <a:lnTo>
                    <a:pt x="614" y="468"/>
                  </a:lnTo>
                  <a:lnTo>
                    <a:pt x="583" y="455"/>
                  </a:lnTo>
                  <a:lnTo>
                    <a:pt x="551" y="447"/>
                  </a:lnTo>
                  <a:lnTo>
                    <a:pt x="516" y="443"/>
                  </a:lnTo>
                  <a:lnTo>
                    <a:pt x="516" y="443"/>
                  </a:lnTo>
                  <a:lnTo>
                    <a:pt x="516" y="443"/>
                  </a:lnTo>
                  <a:close/>
                  <a:moveTo>
                    <a:pt x="474" y="443"/>
                  </a:moveTo>
                  <a:lnTo>
                    <a:pt x="421" y="451"/>
                  </a:lnTo>
                  <a:lnTo>
                    <a:pt x="373" y="468"/>
                  </a:lnTo>
                  <a:lnTo>
                    <a:pt x="327" y="489"/>
                  </a:lnTo>
                  <a:lnTo>
                    <a:pt x="287" y="515"/>
                  </a:lnTo>
                  <a:lnTo>
                    <a:pt x="249" y="547"/>
                  </a:lnTo>
                  <a:lnTo>
                    <a:pt x="216" y="582"/>
                  </a:lnTo>
                  <a:lnTo>
                    <a:pt x="187" y="621"/>
                  </a:lnTo>
                  <a:lnTo>
                    <a:pt x="162" y="662"/>
                  </a:lnTo>
                  <a:lnTo>
                    <a:pt x="142" y="705"/>
                  </a:lnTo>
                  <a:lnTo>
                    <a:pt x="125" y="751"/>
                  </a:lnTo>
                  <a:lnTo>
                    <a:pt x="115" y="797"/>
                  </a:lnTo>
                  <a:lnTo>
                    <a:pt x="107" y="843"/>
                  </a:lnTo>
                  <a:lnTo>
                    <a:pt x="105" y="887"/>
                  </a:lnTo>
                  <a:lnTo>
                    <a:pt x="108" y="929"/>
                  </a:lnTo>
                  <a:lnTo>
                    <a:pt x="115" y="966"/>
                  </a:lnTo>
                  <a:lnTo>
                    <a:pt x="127" y="998"/>
                  </a:lnTo>
                  <a:lnTo>
                    <a:pt x="143" y="1025"/>
                  </a:lnTo>
                  <a:lnTo>
                    <a:pt x="162" y="1048"/>
                  </a:lnTo>
                  <a:lnTo>
                    <a:pt x="183" y="1068"/>
                  </a:lnTo>
                  <a:lnTo>
                    <a:pt x="207" y="1083"/>
                  </a:lnTo>
                  <a:lnTo>
                    <a:pt x="233" y="1096"/>
                  </a:lnTo>
                  <a:lnTo>
                    <a:pt x="260" y="1104"/>
                  </a:lnTo>
                  <a:lnTo>
                    <a:pt x="287" y="1111"/>
                  </a:lnTo>
                  <a:lnTo>
                    <a:pt x="312" y="1114"/>
                  </a:lnTo>
                  <a:lnTo>
                    <a:pt x="474" y="443"/>
                  </a:lnTo>
                  <a:close/>
                  <a:moveTo>
                    <a:pt x="600" y="0"/>
                  </a:moveTo>
                  <a:lnTo>
                    <a:pt x="606" y="1"/>
                  </a:lnTo>
                  <a:lnTo>
                    <a:pt x="610" y="2"/>
                  </a:lnTo>
                  <a:lnTo>
                    <a:pt x="613" y="4"/>
                  </a:lnTo>
                  <a:lnTo>
                    <a:pt x="615" y="7"/>
                  </a:lnTo>
                  <a:lnTo>
                    <a:pt x="617" y="9"/>
                  </a:lnTo>
                  <a:lnTo>
                    <a:pt x="617" y="12"/>
                  </a:lnTo>
                  <a:lnTo>
                    <a:pt x="618" y="14"/>
                  </a:lnTo>
                  <a:lnTo>
                    <a:pt x="618" y="15"/>
                  </a:lnTo>
                  <a:lnTo>
                    <a:pt x="618" y="16"/>
                  </a:lnTo>
                  <a:lnTo>
                    <a:pt x="617" y="21"/>
                  </a:lnTo>
                  <a:lnTo>
                    <a:pt x="614" y="34"/>
                  </a:lnTo>
                  <a:lnTo>
                    <a:pt x="613" y="39"/>
                  </a:lnTo>
                  <a:lnTo>
                    <a:pt x="613" y="39"/>
                  </a:lnTo>
                  <a:lnTo>
                    <a:pt x="526" y="407"/>
                  </a:lnTo>
                  <a:lnTo>
                    <a:pt x="574" y="414"/>
                  </a:lnTo>
                  <a:lnTo>
                    <a:pt x="618" y="423"/>
                  </a:lnTo>
                  <a:lnTo>
                    <a:pt x="657" y="439"/>
                  </a:lnTo>
                  <a:lnTo>
                    <a:pt x="691" y="457"/>
                  </a:lnTo>
                  <a:lnTo>
                    <a:pt x="722" y="477"/>
                  </a:lnTo>
                  <a:lnTo>
                    <a:pt x="747" y="500"/>
                  </a:lnTo>
                  <a:lnTo>
                    <a:pt x="770" y="526"/>
                  </a:lnTo>
                  <a:lnTo>
                    <a:pt x="789" y="552"/>
                  </a:lnTo>
                  <a:lnTo>
                    <a:pt x="804" y="582"/>
                  </a:lnTo>
                  <a:lnTo>
                    <a:pt x="814" y="611"/>
                  </a:lnTo>
                  <a:lnTo>
                    <a:pt x="823" y="641"/>
                  </a:lnTo>
                  <a:lnTo>
                    <a:pt x="827" y="672"/>
                  </a:lnTo>
                  <a:lnTo>
                    <a:pt x="828" y="701"/>
                  </a:lnTo>
                  <a:lnTo>
                    <a:pt x="824" y="755"/>
                  </a:lnTo>
                  <a:lnTo>
                    <a:pt x="810" y="809"/>
                  </a:lnTo>
                  <a:lnTo>
                    <a:pt x="789" y="862"/>
                  </a:lnTo>
                  <a:lnTo>
                    <a:pt x="759" y="912"/>
                  </a:lnTo>
                  <a:lnTo>
                    <a:pt x="724" y="959"/>
                  </a:lnTo>
                  <a:lnTo>
                    <a:pt x="683" y="1004"/>
                  </a:lnTo>
                  <a:lnTo>
                    <a:pt x="635" y="1043"/>
                  </a:lnTo>
                  <a:lnTo>
                    <a:pt x="584" y="1077"/>
                  </a:lnTo>
                  <a:lnTo>
                    <a:pt x="528" y="1105"/>
                  </a:lnTo>
                  <a:lnTo>
                    <a:pt x="470" y="1127"/>
                  </a:lnTo>
                  <a:lnTo>
                    <a:pt x="408" y="1141"/>
                  </a:lnTo>
                  <a:lnTo>
                    <a:pt x="345" y="1148"/>
                  </a:lnTo>
                  <a:lnTo>
                    <a:pt x="286" y="1389"/>
                  </a:lnTo>
                  <a:lnTo>
                    <a:pt x="283" y="1405"/>
                  </a:lnTo>
                  <a:lnTo>
                    <a:pt x="279" y="1422"/>
                  </a:lnTo>
                  <a:lnTo>
                    <a:pt x="275" y="1437"/>
                  </a:lnTo>
                  <a:lnTo>
                    <a:pt x="271" y="1450"/>
                  </a:lnTo>
                  <a:lnTo>
                    <a:pt x="268" y="1455"/>
                  </a:lnTo>
                  <a:lnTo>
                    <a:pt x="265" y="1458"/>
                  </a:lnTo>
                  <a:lnTo>
                    <a:pt x="263" y="1459"/>
                  </a:lnTo>
                  <a:lnTo>
                    <a:pt x="260" y="1461"/>
                  </a:lnTo>
                  <a:lnTo>
                    <a:pt x="256" y="1461"/>
                  </a:lnTo>
                  <a:lnTo>
                    <a:pt x="251" y="1461"/>
                  </a:lnTo>
                  <a:lnTo>
                    <a:pt x="248" y="1461"/>
                  </a:lnTo>
                  <a:lnTo>
                    <a:pt x="245" y="1461"/>
                  </a:lnTo>
                  <a:lnTo>
                    <a:pt x="242" y="1459"/>
                  </a:lnTo>
                  <a:lnTo>
                    <a:pt x="240" y="1458"/>
                  </a:lnTo>
                  <a:lnTo>
                    <a:pt x="237" y="1457"/>
                  </a:lnTo>
                  <a:lnTo>
                    <a:pt x="236" y="1454"/>
                  </a:lnTo>
                  <a:lnTo>
                    <a:pt x="234" y="1448"/>
                  </a:lnTo>
                  <a:lnTo>
                    <a:pt x="233" y="1443"/>
                  </a:lnTo>
                  <a:lnTo>
                    <a:pt x="234" y="1437"/>
                  </a:lnTo>
                  <a:lnTo>
                    <a:pt x="237" y="1426"/>
                  </a:lnTo>
                  <a:lnTo>
                    <a:pt x="241" y="1408"/>
                  </a:lnTo>
                  <a:lnTo>
                    <a:pt x="247" y="1387"/>
                  </a:lnTo>
                  <a:lnTo>
                    <a:pt x="253" y="1361"/>
                  </a:lnTo>
                  <a:lnTo>
                    <a:pt x="260" y="1332"/>
                  </a:lnTo>
                  <a:lnTo>
                    <a:pt x="268" y="1300"/>
                  </a:lnTo>
                  <a:lnTo>
                    <a:pt x="280" y="1250"/>
                  </a:lnTo>
                  <a:lnTo>
                    <a:pt x="291" y="1198"/>
                  </a:lnTo>
                  <a:lnTo>
                    <a:pt x="303" y="1148"/>
                  </a:lnTo>
                  <a:lnTo>
                    <a:pt x="253" y="1143"/>
                  </a:lnTo>
                  <a:lnTo>
                    <a:pt x="207" y="1130"/>
                  </a:lnTo>
                  <a:lnTo>
                    <a:pt x="166" y="1115"/>
                  </a:lnTo>
                  <a:lnTo>
                    <a:pt x="128" y="1093"/>
                  </a:lnTo>
                  <a:lnTo>
                    <a:pt x="94" y="1068"/>
                  </a:lnTo>
                  <a:lnTo>
                    <a:pt x="66" y="1040"/>
                  </a:lnTo>
                  <a:lnTo>
                    <a:pt x="43" y="1008"/>
                  </a:lnTo>
                  <a:lnTo>
                    <a:pt x="24" y="972"/>
                  </a:lnTo>
                  <a:lnTo>
                    <a:pt x="11" y="936"/>
                  </a:lnTo>
                  <a:lnTo>
                    <a:pt x="3" y="896"/>
                  </a:lnTo>
                  <a:lnTo>
                    <a:pt x="0" y="855"/>
                  </a:lnTo>
                  <a:lnTo>
                    <a:pt x="6" y="800"/>
                  </a:lnTo>
                  <a:lnTo>
                    <a:pt x="19" y="746"/>
                  </a:lnTo>
                  <a:lnTo>
                    <a:pt x="41" y="693"/>
                  </a:lnTo>
                  <a:lnTo>
                    <a:pt x="70" y="641"/>
                  </a:lnTo>
                  <a:lnTo>
                    <a:pt x="107" y="594"/>
                  </a:lnTo>
                  <a:lnTo>
                    <a:pt x="148" y="551"/>
                  </a:lnTo>
                  <a:lnTo>
                    <a:pt x="195" y="512"/>
                  </a:lnTo>
                  <a:lnTo>
                    <a:pt x="248" y="477"/>
                  </a:lnTo>
                  <a:lnTo>
                    <a:pt x="303" y="450"/>
                  </a:lnTo>
                  <a:lnTo>
                    <a:pt x="361" y="429"/>
                  </a:lnTo>
                  <a:lnTo>
                    <a:pt x="421" y="414"/>
                  </a:lnTo>
                  <a:lnTo>
                    <a:pt x="483" y="407"/>
                  </a:lnTo>
                  <a:lnTo>
                    <a:pt x="576" y="32"/>
                  </a:lnTo>
                  <a:lnTo>
                    <a:pt x="580" y="15"/>
                  </a:lnTo>
                  <a:lnTo>
                    <a:pt x="584" y="7"/>
                  </a:lnTo>
                  <a:lnTo>
                    <a:pt x="590" y="1"/>
                  </a:lnTo>
                  <a:lnTo>
                    <a:pt x="60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21"/>
            <p:cNvSpPr>
              <a:spLocks/>
            </p:cNvSpPr>
            <p:nvPr/>
          </p:nvSpPr>
          <p:spPr bwMode="auto">
            <a:xfrm>
              <a:off x="5408" y="2786"/>
              <a:ext cx="1054" cy="379"/>
            </a:xfrm>
            <a:custGeom>
              <a:avLst/>
              <a:gdLst/>
              <a:ahLst/>
              <a:cxnLst>
                <a:cxn ang="0">
                  <a:pos x="1040" y="4"/>
                </a:cxn>
                <a:cxn ang="0">
                  <a:pos x="1052" y="30"/>
                </a:cxn>
                <a:cxn ang="0">
                  <a:pos x="1054" y="54"/>
                </a:cxn>
                <a:cxn ang="0">
                  <a:pos x="1046" y="129"/>
                </a:cxn>
                <a:cxn ang="0">
                  <a:pos x="1023" y="204"/>
                </a:cxn>
                <a:cxn ang="0">
                  <a:pos x="985" y="272"/>
                </a:cxn>
                <a:cxn ang="0">
                  <a:pos x="933" y="327"/>
                </a:cxn>
                <a:cxn ang="0">
                  <a:pos x="868" y="365"/>
                </a:cxn>
                <a:cxn ang="0">
                  <a:pos x="789" y="379"/>
                </a:cxn>
                <a:cxn ang="0">
                  <a:pos x="712" y="366"/>
                </a:cxn>
                <a:cxn ang="0">
                  <a:pos x="642" y="332"/>
                </a:cxn>
                <a:cxn ang="0">
                  <a:pos x="579" y="284"/>
                </a:cxn>
                <a:cxn ang="0">
                  <a:pos x="518" y="230"/>
                </a:cxn>
                <a:cxn ang="0">
                  <a:pos x="460" y="179"/>
                </a:cxn>
                <a:cxn ang="0">
                  <a:pos x="401" y="134"/>
                </a:cxn>
                <a:cxn ang="0">
                  <a:pos x="336" y="102"/>
                </a:cxn>
                <a:cxn ang="0">
                  <a:pos x="265" y="90"/>
                </a:cxn>
                <a:cxn ang="0">
                  <a:pos x="217" y="96"/>
                </a:cxn>
                <a:cxn ang="0">
                  <a:pos x="167" y="115"/>
                </a:cxn>
                <a:cxn ang="0">
                  <a:pos x="121" y="148"/>
                </a:cxn>
                <a:cxn ang="0">
                  <a:pos x="83" y="196"/>
                </a:cxn>
                <a:cxn ang="0">
                  <a:pos x="56" y="259"/>
                </a:cxn>
                <a:cxn ang="0">
                  <a:pos x="46" y="340"/>
                </a:cxn>
                <a:cxn ang="0">
                  <a:pos x="42" y="357"/>
                </a:cxn>
                <a:cxn ang="0">
                  <a:pos x="32" y="375"/>
                </a:cxn>
                <a:cxn ang="0">
                  <a:pos x="20" y="379"/>
                </a:cxn>
                <a:cxn ang="0">
                  <a:pos x="13" y="375"/>
                </a:cxn>
                <a:cxn ang="0">
                  <a:pos x="4" y="359"/>
                </a:cxn>
                <a:cxn ang="0">
                  <a:pos x="0" y="325"/>
                </a:cxn>
                <a:cxn ang="0">
                  <a:pos x="8" y="250"/>
                </a:cxn>
                <a:cxn ang="0">
                  <a:pos x="31" y="176"/>
                </a:cxn>
                <a:cxn ang="0">
                  <a:pos x="69" y="108"/>
                </a:cxn>
                <a:cxn ang="0">
                  <a:pos x="121" y="52"/>
                </a:cxn>
                <a:cxn ang="0">
                  <a:pos x="187" y="14"/>
                </a:cxn>
                <a:cxn ang="0">
                  <a:pos x="265" y="0"/>
                </a:cxn>
                <a:cxn ang="0">
                  <a:pos x="342" y="12"/>
                </a:cxn>
                <a:cxn ang="0">
                  <a:pos x="410" y="47"/>
                </a:cxn>
                <a:cxn ang="0">
                  <a:pos x="474" y="94"/>
                </a:cxn>
                <a:cxn ang="0">
                  <a:pos x="536" y="148"/>
                </a:cxn>
                <a:cxn ang="0">
                  <a:pos x="593" y="201"/>
                </a:cxn>
                <a:cxn ang="0">
                  <a:pos x="654" y="246"/>
                </a:cxn>
                <a:cxn ang="0">
                  <a:pos x="719" y="277"/>
                </a:cxn>
                <a:cxn ang="0">
                  <a:pos x="789" y="289"/>
                </a:cxn>
                <a:cxn ang="0">
                  <a:pos x="853" y="279"/>
                </a:cxn>
                <a:cxn ang="0">
                  <a:pos x="911" y="247"/>
                </a:cxn>
                <a:cxn ang="0">
                  <a:pos x="960" y="197"/>
                </a:cxn>
                <a:cxn ang="0">
                  <a:pos x="993" y="129"/>
                </a:cxn>
                <a:cxn ang="0">
                  <a:pos x="1009" y="44"/>
                </a:cxn>
                <a:cxn ang="0">
                  <a:pos x="1019" y="11"/>
                </a:cxn>
                <a:cxn ang="0">
                  <a:pos x="1031" y="0"/>
                </a:cxn>
              </a:cxnLst>
              <a:rect l="0" t="0" r="r" b="b"/>
              <a:pathLst>
                <a:path w="1054" h="379">
                  <a:moveTo>
                    <a:pt x="1031" y="0"/>
                  </a:moveTo>
                  <a:lnTo>
                    <a:pt x="1040" y="4"/>
                  </a:lnTo>
                  <a:lnTo>
                    <a:pt x="1047" y="14"/>
                  </a:lnTo>
                  <a:lnTo>
                    <a:pt x="1052" y="30"/>
                  </a:lnTo>
                  <a:lnTo>
                    <a:pt x="1054" y="54"/>
                  </a:lnTo>
                  <a:lnTo>
                    <a:pt x="1054" y="54"/>
                  </a:lnTo>
                  <a:lnTo>
                    <a:pt x="1052" y="91"/>
                  </a:lnTo>
                  <a:lnTo>
                    <a:pt x="1046" y="129"/>
                  </a:lnTo>
                  <a:lnTo>
                    <a:pt x="1036" y="168"/>
                  </a:lnTo>
                  <a:lnTo>
                    <a:pt x="1023" y="204"/>
                  </a:lnTo>
                  <a:lnTo>
                    <a:pt x="1005" y="239"/>
                  </a:lnTo>
                  <a:lnTo>
                    <a:pt x="985" y="272"/>
                  </a:lnTo>
                  <a:lnTo>
                    <a:pt x="961" y="301"/>
                  </a:lnTo>
                  <a:lnTo>
                    <a:pt x="933" y="327"/>
                  </a:lnTo>
                  <a:lnTo>
                    <a:pt x="902" y="348"/>
                  </a:lnTo>
                  <a:lnTo>
                    <a:pt x="868" y="365"/>
                  </a:lnTo>
                  <a:lnTo>
                    <a:pt x="830" y="375"/>
                  </a:lnTo>
                  <a:lnTo>
                    <a:pt x="789" y="379"/>
                  </a:lnTo>
                  <a:lnTo>
                    <a:pt x="748" y="375"/>
                  </a:lnTo>
                  <a:lnTo>
                    <a:pt x="712" y="366"/>
                  </a:lnTo>
                  <a:lnTo>
                    <a:pt x="676" y="351"/>
                  </a:lnTo>
                  <a:lnTo>
                    <a:pt x="642" y="332"/>
                  </a:lnTo>
                  <a:lnTo>
                    <a:pt x="610" y="309"/>
                  </a:lnTo>
                  <a:lnTo>
                    <a:pt x="579" y="284"/>
                  </a:lnTo>
                  <a:lnTo>
                    <a:pt x="548" y="258"/>
                  </a:lnTo>
                  <a:lnTo>
                    <a:pt x="518" y="230"/>
                  </a:lnTo>
                  <a:lnTo>
                    <a:pt x="490" y="204"/>
                  </a:lnTo>
                  <a:lnTo>
                    <a:pt x="460" y="179"/>
                  </a:lnTo>
                  <a:lnTo>
                    <a:pt x="431" y="155"/>
                  </a:lnTo>
                  <a:lnTo>
                    <a:pt x="401" y="134"/>
                  </a:lnTo>
                  <a:lnTo>
                    <a:pt x="369" y="116"/>
                  </a:lnTo>
                  <a:lnTo>
                    <a:pt x="336" y="102"/>
                  </a:lnTo>
                  <a:lnTo>
                    <a:pt x="301" y="93"/>
                  </a:lnTo>
                  <a:lnTo>
                    <a:pt x="265" y="90"/>
                  </a:lnTo>
                  <a:lnTo>
                    <a:pt x="241" y="91"/>
                  </a:lnTo>
                  <a:lnTo>
                    <a:pt x="217" y="96"/>
                  </a:lnTo>
                  <a:lnTo>
                    <a:pt x="191" y="104"/>
                  </a:lnTo>
                  <a:lnTo>
                    <a:pt x="167" y="115"/>
                  </a:lnTo>
                  <a:lnTo>
                    <a:pt x="143" y="129"/>
                  </a:lnTo>
                  <a:lnTo>
                    <a:pt x="121" y="148"/>
                  </a:lnTo>
                  <a:lnTo>
                    <a:pt x="101" y="169"/>
                  </a:lnTo>
                  <a:lnTo>
                    <a:pt x="83" y="196"/>
                  </a:lnTo>
                  <a:lnTo>
                    <a:pt x="69" y="226"/>
                  </a:lnTo>
                  <a:lnTo>
                    <a:pt x="56" y="259"/>
                  </a:lnTo>
                  <a:lnTo>
                    <a:pt x="48" y="298"/>
                  </a:lnTo>
                  <a:lnTo>
                    <a:pt x="46" y="340"/>
                  </a:lnTo>
                  <a:lnTo>
                    <a:pt x="44" y="347"/>
                  </a:lnTo>
                  <a:lnTo>
                    <a:pt x="42" y="357"/>
                  </a:lnTo>
                  <a:lnTo>
                    <a:pt x="38" y="366"/>
                  </a:lnTo>
                  <a:lnTo>
                    <a:pt x="32" y="375"/>
                  </a:lnTo>
                  <a:lnTo>
                    <a:pt x="23" y="379"/>
                  </a:lnTo>
                  <a:lnTo>
                    <a:pt x="20" y="379"/>
                  </a:lnTo>
                  <a:lnTo>
                    <a:pt x="17" y="377"/>
                  </a:lnTo>
                  <a:lnTo>
                    <a:pt x="13" y="375"/>
                  </a:lnTo>
                  <a:lnTo>
                    <a:pt x="8" y="369"/>
                  </a:lnTo>
                  <a:lnTo>
                    <a:pt x="4" y="359"/>
                  </a:lnTo>
                  <a:lnTo>
                    <a:pt x="1" y="344"/>
                  </a:lnTo>
                  <a:lnTo>
                    <a:pt x="0" y="325"/>
                  </a:lnTo>
                  <a:lnTo>
                    <a:pt x="3" y="287"/>
                  </a:lnTo>
                  <a:lnTo>
                    <a:pt x="8" y="250"/>
                  </a:lnTo>
                  <a:lnTo>
                    <a:pt x="17" y="212"/>
                  </a:lnTo>
                  <a:lnTo>
                    <a:pt x="31" y="176"/>
                  </a:lnTo>
                  <a:lnTo>
                    <a:pt x="48" y="140"/>
                  </a:lnTo>
                  <a:lnTo>
                    <a:pt x="69" y="108"/>
                  </a:lnTo>
                  <a:lnTo>
                    <a:pt x="93" y="77"/>
                  </a:lnTo>
                  <a:lnTo>
                    <a:pt x="121" y="52"/>
                  </a:lnTo>
                  <a:lnTo>
                    <a:pt x="152" y="30"/>
                  </a:lnTo>
                  <a:lnTo>
                    <a:pt x="187" y="14"/>
                  </a:lnTo>
                  <a:lnTo>
                    <a:pt x="225" y="4"/>
                  </a:lnTo>
                  <a:lnTo>
                    <a:pt x="265" y="0"/>
                  </a:lnTo>
                  <a:lnTo>
                    <a:pt x="304" y="4"/>
                  </a:lnTo>
                  <a:lnTo>
                    <a:pt x="342" y="12"/>
                  </a:lnTo>
                  <a:lnTo>
                    <a:pt x="377" y="27"/>
                  </a:lnTo>
                  <a:lnTo>
                    <a:pt x="410" y="47"/>
                  </a:lnTo>
                  <a:lnTo>
                    <a:pt x="443" y="69"/>
                  </a:lnTo>
                  <a:lnTo>
                    <a:pt x="474" y="94"/>
                  </a:lnTo>
                  <a:lnTo>
                    <a:pt x="505" y="121"/>
                  </a:lnTo>
                  <a:lnTo>
                    <a:pt x="536" y="148"/>
                  </a:lnTo>
                  <a:lnTo>
                    <a:pt x="565" y="175"/>
                  </a:lnTo>
                  <a:lnTo>
                    <a:pt x="593" y="201"/>
                  </a:lnTo>
                  <a:lnTo>
                    <a:pt x="623" y="225"/>
                  </a:lnTo>
                  <a:lnTo>
                    <a:pt x="654" y="246"/>
                  </a:lnTo>
                  <a:lnTo>
                    <a:pt x="685" y="264"/>
                  </a:lnTo>
                  <a:lnTo>
                    <a:pt x="719" y="277"/>
                  </a:lnTo>
                  <a:lnTo>
                    <a:pt x="752" y="286"/>
                  </a:lnTo>
                  <a:lnTo>
                    <a:pt x="789" y="289"/>
                  </a:lnTo>
                  <a:lnTo>
                    <a:pt x="821" y="286"/>
                  </a:lnTo>
                  <a:lnTo>
                    <a:pt x="853" y="279"/>
                  </a:lnTo>
                  <a:lnTo>
                    <a:pt x="883" y="265"/>
                  </a:lnTo>
                  <a:lnTo>
                    <a:pt x="911" y="247"/>
                  </a:lnTo>
                  <a:lnTo>
                    <a:pt x="937" y="225"/>
                  </a:lnTo>
                  <a:lnTo>
                    <a:pt x="960" y="197"/>
                  </a:lnTo>
                  <a:lnTo>
                    <a:pt x="978" y="165"/>
                  </a:lnTo>
                  <a:lnTo>
                    <a:pt x="993" y="129"/>
                  </a:lnTo>
                  <a:lnTo>
                    <a:pt x="1004" y="89"/>
                  </a:lnTo>
                  <a:lnTo>
                    <a:pt x="1009" y="44"/>
                  </a:lnTo>
                  <a:lnTo>
                    <a:pt x="1012" y="23"/>
                  </a:lnTo>
                  <a:lnTo>
                    <a:pt x="1019" y="11"/>
                  </a:lnTo>
                  <a:lnTo>
                    <a:pt x="1025" y="2"/>
                  </a:lnTo>
                  <a:lnTo>
                    <a:pt x="103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22"/>
            <p:cNvSpPr>
              <a:spLocks noEditPoints="1"/>
            </p:cNvSpPr>
            <p:nvPr/>
          </p:nvSpPr>
          <p:spPr bwMode="auto">
            <a:xfrm>
              <a:off x="5411" y="3297"/>
              <a:ext cx="1048" cy="378"/>
            </a:xfrm>
            <a:custGeom>
              <a:avLst/>
              <a:gdLst/>
              <a:ahLst/>
              <a:cxnLst>
                <a:cxn ang="0">
                  <a:pos x="52" y="314"/>
                </a:cxn>
                <a:cxn ang="0">
                  <a:pos x="994" y="314"/>
                </a:cxn>
                <a:cxn ang="0">
                  <a:pos x="1006" y="314"/>
                </a:cxn>
                <a:cxn ang="0">
                  <a:pos x="1018" y="315"/>
                </a:cxn>
                <a:cxn ang="0">
                  <a:pos x="1031" y="318"/>
                </a:cxn>
                <a:cxn ang="0">
                  <a:pos x="1040" y="323"/>
                </a:cxn>
                <a:cxn ang="0">
                  <a:pos x="1045" y="333"/>
                </a:cxn>
                <a:cxn ang="0">
                  <a:pos x="1048" y="347"/>
                </a:cxn>
                <a:cxn ang="0">
                  <a:pos x="1045" y="360"/>
                </a:cxn>
                <a:cxn ang="0">
                  <a:pos x="1040" y="369"/>
                </a:cxn>
                <a:cxn ang="0">
                  <a:pos x="1031" y="373"/>
                </a:cxn>
                <a:cxn ang="0">
                  <a:pos x="1020" y="376"/>
                </a:cxn>
                <a:cxn ang="0">
                  <a:pos x="1008" y="378"/>
                </a:cxn>
                <a:cxn ang="0">
                  <a:pos x="996" y="378"/>
                </a:cxn>
                <a:cxn ang="0">
                  <a:pos x="52" y="378"/>
                </a:cxn>
                <a:cxn ang="0">
                  <a:pos x="40" y="378"/>
                </a:cxn>
                <a:cxn ang="0">
                  <a:pos x="28" y="376"/>
                </a:cxn>
                <a:cxn ang="0">
                  <a:pos x="17" y="373"/>
                </a:cxn>
                <a:cxn ang="0">
                  <a:pos x="9" y="369"/>
                </a:cxn>
                <a:cxn ang="0">
                  <a:pos x="2" y="360"/>
                </a:cxn>
                <a:cxn ang="0">
                  <a:pos x="0" y="347"/>
                </a:cxn>
                <a:cxn ang="0">
                  <a:pos x="2" y="333"/>
                </a:cxn>
                <a:cxn ang="0">
                  <a:pos x="9" y="323"/>
                </a:cxn>
                <a:cxn ang="0">
                  <a:pos x="17" y="318"/>
                </a:cxn>
                <a:cxn ang="0">
                  <a:pos x="28" y="315"/>
                </a:cxn>
                <a:cxn ang="0">
                  <a:pos x="40" y="314"/>
                </a:cxn>
                <a:cxn ang="0">
                  <a:pos x="52" y="314"/>
                </a:cxn>
                <a:cxn ang="0">
                  <a:pos x="52" y="0"/>
                </a:cxn>
                <a:cxn ang="0">
                  <a:pos x="996" y="0"/>
                </a:cxn>
                <a:cxn ang="0">
                  <a:pos x="1008" y="0"/>
                </a:cxn>
                <a:cxn ang="0">
                  <a:pos x="1020" y="1"/>
                </a:cxn>
                <a:cxn ang="0">
                  <a:pos x="1031" y="3"/>
                </a:cxn>
                <a:cxn ang="0">
                  <a:pos x="1040" y="8"/>
                </a:cxn>
                <a:cxn ang="0">
                  <a:pos x="1045" y="16"/>
                </a:cxn>
                <a:cxn ang="0">
                  <a:pos x="1048" y="30"/>
                </a:cxn>
                <a:cxn ang="0">
                  <a:pos x="1045" y="44"/>
                </a:cxn>
                <a:cxn ang="0">
                  <a:pos x="1040" y="54"/>
                </a:cxn>
                <a:cxn ang="0">
                  <a:pos x="1031" y="60"/>
                </a:cxn>
                <a:cxn ang="0">
                  <a:pos x="1018" y="62"/>
                </a:cxn>
                <a:cxn ang="0">
                  <a:pos x="1006" y="64"/>
                </a:cxn>
                <a:cxn ang="0">
                  <a:pos x="994" y="64"/>
                </a:cxn>
                <a:cxn ang="0">
                  <a:pos x="52" y="64"/>
                </a:cxn>
                <a:cxn ang="0">
                  <a:pos x="40" y="64"/>
                </a:cxn>
                <a:cxn ang="0">
                  <a:pos x="28" y="62"/>
                </a:cxn>
                <a:cxn ang="0">
                  <a:pos x="17" y="60"/>
                </a:cxn>
                <a:cxn ang="0">
                  <a:pos x="9" y="54"/>
                </a:cxn>
                <a:cxn ang="0">
                  <a:pos x="2" y="44"/>
                </a:cxn>
                <a:cxn ang="0">
                  <a:pos x="0" y="30"/>
                </a:cxn>
                <a:cxn ang="0">
                  <a:pos x="2" y="16"/>
                </a:cxn>
                <a:cxn ang="0">
                  <a:pos x="9" y="8"/>
                </a:cxn>
                <a:cxn ang="0">
                  <a:pos x="17" y="3"/>
                </a:cxn>
                <a:cxn ang="0">
                  <a:pos x="28" y="1"/>
                </a:cxn>
                <a:cxn ang="0">
                  <a:pos x="40" y="0"/>
                </a:cxn>
                <a:cxn ang="0">
                  <a:pos x="52" y="0"/>
                </a:cxn>
              </a:cxnLst>
              <a:rect l="0" t="0" r="r" b="b"/>
              <a:pathLst>
                <a:path w="1048" h="378">
                  <a:moveTo>
                    <a:pt x="52" y="314"/>
                  </a:moveTo>
                  <a:lnTo>
                    <a:pt x="994" y="314"/>
                  </a:lnTo>
                  <a:lnTo>
                    <a:pt x="1006" y="314"/>
                  </a:lnTo>
                  <a:lnTo>
                    <a:pt x="1018" y="315"/>
                  </a:lnTo>
                  <a:lnTo>
                    <a:pt x="1031" y="318"/>
                  </a:lnTo>
                  <a:lnTo>
                    <a:pt x="1040" y="323"/>
                  </a:lnTo>
                  <a:lnTo>
                    <a:pt x="1045" y="333"/>
                  </a:lnTo>
                  <a:lnTo>
                    <a:pt x="1048" y="347"/>
                  </a:lnTo>
                  <a:lnTo>
                    <a:pt x="1045" y="360"/>
                  </a:lnTo>
                  <a:lnTo>
                    <a:pt x="1040" y="369"/>
                  </a:lnTo>
                  <a:lnTo>
                    <a:pt x="1031" y="373"/>
                  </a:lnTo>
                  <a:lnTo>
                    <a:pt x="1020" y="376"/>
                  </a:lnTo>
                  <a:lnTo>
                    <a:pt x="1008" y="378"/>
                  </a:lnTo>
                  <a:lnTo>
                    <a:pt x="996" y="378"/>
                  </a:lnTo>
                  <a:lnTo>
                    <a:pt x="52" y="378"/>
                  </a:lnTo>
                  <a:lnTo>
                    <a:pt x="40" y="378"/>
                  </a:lnTo>
                  <a:lnTo>
                    <a:pt x="28" y="376"/>
                  </a:lnTo>
                  <a:lnTo>
                    <a:pt x="17" y="373"/>
                  </a:lnTo>
                  <a:lnTo>
                    <a:pt x="9" y="369"/>
                  </a:lnTo>
                  <a:lnTo>
                    <a:pt x="2" y="360"/>
                  </a:lnTo>
                  <a:lnTo>
                    <a:pt x="0" y="347"/>
                  </a:lnTo>
                  <a:lnTo>
                    <a:pt x="2" y="333"/>
                  </a:lnTo>
                  <a:lnTo>
                    <a:pt x="9" y="323"/>
                  </a:lnTo>
                  <a:lnTo>
                    <a:pt x="17" y="318"/>
                  </a:lnTo>
                  <a:lnTo>
                    <a:pt x="28" y="315"/>
                  </a:lnTo>
                  <a:lnTo>
                    <a:pt x="40" y="314"/>
                  </a:lnTo>
                  <a:lnTo>
                    <a:pt x="52" y="314"/>
                  </a:lnTo>
                  <a:close/>
                  <a:moveTo>
                    <a:pt x="52" y="0"/>
                  </a:moveTo>
                  <a:lnTo>
                    <a:pt x="996" y="0"/>
                  </a:lnTo>
                  <a:lnTo>
                    <a:pt x="1008" y="0"/>
                  </a:lnTo>
                  <a:lnTo>
                    <a:pt x="1020" y="1"/>
                  </a:lnTo>
                  <a:lnTo>
                    <a:pt x="1031" y="3"/>
                  </a:lnTo>
                  <a:lnTo>
                    <a:pt x="1040" y="8"/>
                  </a:lnTo>
                  <a:lnTo>
                    <a:pt x="1045" y="16"/>
                  </a:lnTo>
                  <a:lnTo>
                    <a:pt x="1048" y="30"/>
                  </a:lnTo>
                  <a:lnTo>
                    <a:pt x="1045" y="44"/>
                  </a:lnTo>
                  <a:lnTo>
                    <a:pt x="1040" y="54"/>
                  </a:lnTo>
                  <a:lnTo>
                    <a:pt x="1031" y="60"/>
                  </a:lnTo>
                  <a:lnTo>
                    <a:pt x="1018" y="62"/>
                  </a:lnTo>
                  <a:lnTo>
                    <a:pt x="1006" y="64"/>
                  </a:lnTo>
                  <a:lnTo>
                    <a:pt x="994" y="64"/>
                  </a:lnTo>
                  <a:lnTo>
                    <a:pt x="52" y="64"/>
                  </a:lnTo>
                  <a:lnTo>
                    <a:pt x="40" y="64"/>
                  </a:lnTo>
                  <a:lnTo>
                    <a:pt x="28" y="62"/>
                  </a:lnTo>
                  <a:lnTo>
                    <a:pt x="17" y="60"/>
                  </a:lnTo>
                  <a:lnTo>
                    <a:pt x="9" y="54"/>
                  </a:lnTo>
                  <a:lnTo>
                    <a:pt x="2" y="44"/>
                  </a:lnTo>
                  <a:lnTo>
                    <a:pt x="0" y="30"/>
                  </a:lnTo>
                  <a:lnTo>
                    <a:pt x="2" y="16"/>
                  </a:lnTo>
                  <a:lnTo>
                    <a:pt x="9" y="8"/>
                  </a:lnTo>
                  <a:lnTo>
                    <a:pt x="17" y="3"/>
                  </a:lnTo>
                  <a:lnTo>
                    <a:pt x="28" y="1"/>
                  </a:lnTo>
                  <a:lnTo>
                    <a:pt x="40" y="0"/>
                  </a:lnTo>
                  <a:lnTo>
                    <a:pt x="5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23"/>
            <p:cNvSpPr>
              <a:spLocks noEditPoints="1"/>
            </p:cNvSpPr>
            <p:nvPr/>
          </p:nvSpPr>
          <p:spPr bwMode="auto">
            <a:xfrm>
              <a:off x="7054" y="2686"/>
              <a:ext cx="828" cy="1461"/>
            </a:xfrm>
            <a:custGeom>
              <a:avLst/>
              <a:gdLst/>
              <a:ahLst/>
              <a:cxnLst>
                <a:cxn ang="0">
                  <a:pos x="353" y="1114"/>
                </a:cxn>
                <a:cxn ang="0">
                  <a:pos x="490" y="1073"/>
                </a:cxn>
                <a:cxn ang="0">
                  <a:pos x="599" y="990"/>
                </a:cxn>
                <a:cxn ang="0">
                  <a:pos x="674" y="877"/>
                </a:cxn>
                <a:cxn ang="0">
                  <a:pos x="716" y="752"/>
                </a:cxn>
                <a:cxn ang="0">
                  <a:pos x="721" y="627"/>
                </a:cxn>
                <a:cxn ang="0">
                  <a:pos x="685" y="529"/>
                </a:cxn>
                <a:cxn ang="0">
                  <a:pos x="614" y="468"/>
                </a:cxn>
                <a:cxn ang="0">
                  <a:pos x="515" y="443"/>
                </a:cxn>
                <a:cxn ang="0">
                  <a:pos x="474" y="443"/>
                </a:cxn>
                <a:cxn ang="0">
                  <a:pos x="327" y="489"/>
                </a:cxn>
                <a:cxn ang="0">
                  <a:pos x="215" y="582"/>
                </a:cxn>
                <a:cxn ang="0">
                  <a:pos x="141" y="705"/>
                </a:cxn>
                <a:cxn ang="0">
                  <a:pos x="106" y="843"/>
                </a:cxn>
                <a:cxn ang="0">
                  <a:pos x="114" y="966"/>
                </a:cxn>
                <a:cxn ang="0">
                  <a:pos x="161" y="1048"/>
                </a:cxn>
                <a:cxn ang="0">
                  <a:pos x="233" y="1096"/>
                </a:cxn>
                <a:cxn ang="0">
                  <a:pos x="312" y="1114"/>
                </a:cxn>
                <a:cxn ang="0">
                  <a:pos x="606" y="1"/>
                </a:cxn>
                <a:cxn ang="0">
                  <a:pos x="614" y="7"/>
                </a:cxn>
                <a:cxn ang="0">
                  <a:pos x="618" y="14"/>
                </a:cxn>
                <a:cxn ang="0">
                  <a:pos x="616" y="21"/>
                </a:cxn>
                <a:cxn ang="0">
                  <a:pos x="526" y="407"/>
                </a:cxn>
                <a:cxn ang="0">
                  <a:pos x="655" y="439"/>
                </a:cxn>
                <a:cxn ang="0">
                  <a:pos x="747" y="500"/>
                </a:cxn>
                <a:cxn ang="0">
                  <a:pos x="802" y="582"/>
                </a:cxn>
                <a:cxn ang="0">
                  <a:pos x="826" y="672"/>
                </a:cxn>
                <a:cxn ang="0">
                  <a:pos x="810" y="809"/>
                </a:cxn>
                <a:cxn ang="0">
                  <a:pos x="724" y="959"/>
                </a:cxn>
                <a:cxn ang="0">
                  <a:pos x="583" y="1077"/>
                </a:cxn>
                <a:cxn ang="0">
                  <a:pos x="408" y="1141"/>
                </a:cxn>
                <a:cxn ang="0">
                  <a:pos x="281" y="1405"/>
                </a:cxn>
                <a:cxn ang="0">
                  <a:pos x="270" y="1450"/>
                </a:cxn>
                <a:cxn ang="0">
                  <a:pos x="262" y="1459"/>
                </a:cxn>
                <a:cxn ang="0">
                  <a:pos x="250" y="1461"/>
                </a:cxn>
                <a:cxn ang="0">
                  <a:pos x="242" y="1459"/>
                </a:cxn>
                <a:cxn ang="0">
                  <a:pos x="234" y="1454"/>
                </a:cxn>
                <a:cxn ang="0">
                  <a:pos x="234" y="1437"/>
                </a:cxn>
                <a:cxn ang="0">
                  <a:pos x="246" y="1387"/>
                </a:cxn>
                <a:cxn ang="0">
                  <a:pos x="268" y="1300"/>
                </a:cxn>
                <a:cxn ang="0">
                  <a:pos x="303" y="1148"/>
                </a:cxn>
                <a:cxn ang="0">
                  <a:pos x="164" y="1115"/>
                </a:cxn>
                <a:cxn ang="0">
                  <a:pos x="66" y="1040"/>
                </a:cxn>
                <a:cxn ang="0">
                  <a:pos x="11" y="936"/>
                </a:cxn>
                <a:cxn ang="0">
                  <a:pos x="5" y="800"/>
                </a:cxn>
                <a:cxn ang="0">
                  <a:pos x="70" y="641"/>
                </a:cxn>
                <a:cxn ang="0">
                  <a:pos x="195" y="512"/>
                </a:cxn>
                <a:cxn ang="0">
                  <a:pos x="361" y="429"/>
                </a:cxn>
                <a:cxn ang="0">
                  <a:pos x="575" y="32"/>
                </a:cxn>
                <a:cxn ang="0">
                  <a:pos x="589" y="1"/>
                </a:cxn>
              </a:cxnLst>
              <a:rect l="0" t="0" r="r" b="b"/>
              <a:pathLst>
                <a:path w="828" h="1461">
                  <a:moveTo>
                    <a:pt x="515" y="443"/>
                  </a:moveTo>
                  <a:lnTo>
                    <a:pt x="515" y="443"/>
                  </a:lnTo>
                  <a:lnTo>
                    <a:pt x="353" y="1114"/>
                  </a:lnTo>
                  <a:lnTo>
                    <a:pt x="401" y="1105"/>
                  </a:lnTo>
                  <a:lnTo>
                    <a:pt x="448" y="1091"/>
                  </a:lnTo>
                  <a:lnTo>
                    <a:pt x="490" y="1073"/>
                  </a:lnTo>
                  <a:lnTo>
                    <a:pt x="530" y="1050"/>
                  </a:lnTo>
                  <a:lnTo>
                    <a:pt x="565" y="1022"/>
                  </a:lnTo>
                  <a:lnTo>
                    <a:pt x="599" y="990"/>
                  </a:lnTo>
                  <a:lnTo>
                    <a:pt x="627" y="955"/>
                  </a:lnTo>
                  <a:lnTo>
                    <a:pt x="653" y="918"/>
                  </a:lnTo>
                  <a:lnTo>
                    <a:pt x="674" y="877"/>
                  </a:lnTo>
                  <a:lnTo>
                    <a:pt x="692" y="836"/>
                  </a:lnTo>
                  <a:lnTo>
                    <a:pt x="705" y="794"/>
                  </a:lnTo>
                  <a:lnTo>
                    <a:pt x="716" y="752"/>
                  </a:lnTo>
                  <a:lnTo>
                    <a:pt x="721" y="709"/>
                  </a:lnTo>
                  <a:lnTo>
                    <a:pt x="724" y="668"/>
                  </a:lnTo>
                  <a:lnTo>
                    <a:pt x="721" y="627"/>
                  </a:lnTo>
                  <a:lnTo>
                    <a:pt x="713" y="590"/>
                  </a:lnTo>
                  <a:lnTo>
                    <a:pt x="701" y="558"/>
                  </a:lnTo>
                  <a:lnTo>
                    <a:pt x="685" y="529"/>
                  </a:lnTo>
                  <a:lnTo>
                    <a:pt x="665" y="504"/>
                  </a:lnTo>
                  <a:lnTo>
                    <a:pt x="641" y="484"/>
                  </a:lnTo>
                  <a:lnTo>
                    <a:pt x="614" y="468"/>
                  </a:lnTo>
                  <a:lnTo>
                    <a:pt x="583" y="455"/>
                  </a:lnTo>
                  <a:lnTo>
                    <a:pt x="550" y="447"/>
                  </a:lnTo>
                  <a:lnTo>
                    <a:pt x="515" y="443"/>
                  </a:lnTo>
                  <a:lnTo>
                    <a:pt x="515" y="443"/>
                  </a:lnTo>
                  <a:lnTo>
                    <a:pt x="515" y="443"/>
                  </a:lnTo>
                  <a:close/>
                  <a:moveTo>
                    <a:pt x="474" y="443"/>
                  </a:moveTo>
                  <a:lnTo>
                    <a:pt x="421" y="451"/>
                  </a:lnTo>
                  <a:lnTo>
                    <a:pt x="373" y="468"/>
                  </a:lnTo>
                  <a:lnTo>
                    <a:pt x="327" y="489"/>
                  </a:lnTo>
                  <a:lnTo>
                    <a:pt x="285" y="515"/>
                  </a:lnTo>
                  <a:lnTo>
                    <a:pt x="249" y="547"/>
                  </a:lnTo>
                  <a:lnTo>
                    <a:pt x="215" y="582"/>
                  </a:lnTo>
                  <a:lnTo>
                    <a:pt x="187" y="621"/>
                  </a:lnTo>
                  <a:lnTo>
                    <a:pt x="161" y="662"/>
                  </a:lnTo>
                  <a:lnTo>
                    <a:pt x="141" y="705"/>
                  </a:lnTo>
                  <a:lnTo>
                    <a:pt x="125" y="751"/>
                  </a:lnTo>
                  <a:lnTo>
                    <a:pt x="113" y="797"/>
                  </a:lnTo>
                  <a:lnTo>
                    <a:pt x="106" y="843"/>
                  </a:lnTo>
                  <a:lnTo>
                    <a:pt x="105" y="887"/>
                  </a:lnTo>
                  <a:lnTo>
                    <a:pt x="106" y="929"/>
                  </a:lnTo>
                  <a:lnTo>
                    <a:pt x="114" y="966"/>
                  </a:lnTo>
                  <a:lnTo>
                    <a:pt x="126" y="998"/>
                  </a:lnTo>
                  <a:lnTo>
                    <a:pt x="143" y="1025"/>
                  </a:lnTo>
                  <a:lnTo>
                    <a:pt x="161" y="1048"/>
                  </a:lnTo>
                  <a:lnTo>
                    <a:pt x="183" y="1068"/>
                  </a:lnTo>
                  <a:lnTo>
                    <a:pt x="207" y="1083"/>
                  </a:lnTo>
                  <a:lnTo>
                    <a:pt x="233" y="1096"/>
                  </a:lnTo>
                  <a:lnTo>
                    <a:pt x="258" y="1104"/>
                  </a:lnTo>
                  <a:lnTo>
                    <a:pt x="285" y="1111"/>
                  </a:lnTo>
                  <a:lnTo>
                    <a:pt x="312" y="1114"/>
                  </a:lnTo>
                  <a:lnTo>
                    <a:pt x="474" y="443"/>
                  </a:lnTo>
                  <a:close/>
                  <a:moveTo>
                    <a:pt x="600" y="0"/>
                  </a:moveTo>
                  <a:lnTo>
                    <a:pt x="606" y="1"/>
                  </a:lnTo>
                  <a:lnTo>
                    <a:pt x="610" y="2"/>
                  </a:lnTo>
                  <a:lnTo>
                    <a:pt x="612" y="4"/>
                  </a:lnTo>
                  <a:lnTo>
                    <a:pt x="614" y="7"/>
                  </a:lnTo>
                  <a:lnTo>
                    <a:pt x="616" y="9"/>
                  </a:lnTo>
                  <a:lnTo>
                    <a:pt x="616" y="12"/>
                  </a:lnTo>
                  <a:lnTo>
                    <a:pt x="618" y="14"/>
                  </a:lnTo>
                  <a:lnTo>
                    <a:pt x="618" y="15"/>
                  </a:lnTo>
                  <a:lnTo>
                    <a:pt x="618" y="16"/>
                  </a:lnTo>
                  <a:lnTo>
                    <a:pt x="616" y="21"/>
                  </a:lnTo>
                  <a:lnTo>
                    <a:pt x="614" y="34"/>
                  </a:lnTo>
                  <a:lnTo>
                    <a:pt x="612" y="39"/>
                  </a:lnTo>
                  <a:lnTo>
                    <a:pt x="526" y="407"/>
                  </a:lnTo>
                  <a:lnTo>
                    <a:pt x="573" y="414"/>
                  </a:lnTo>
                  <a:lnTo>
                    <a:pt x="616" y="423"/>
                  </a:lnTo>
                  <a:lnTo>
                    <a:pt x="655" y="439"/>
                  </a:lnTo>
                  <a:lnTo>
                    <a:pt x="690" y="457"/>
                  </a:lnTo>
                  <a:lnTo>
                    <a:pt x="720" y="477"/>
                  </a:lnTo>
                  <a:lnTo>
                    <a:pt x="747" y="500"/>
                  </a:lnTo>
                  <a:lnTo>
                    <a:pt x="770" y="526"/>
                  </a:lnTo>
                  <a:lnTo>
                    <a:pt x="787" y="552"/>
                  </a:lnTo>
                  <a:lnTo>
                    <a:pt x="802" y="582"/>
                  </a:lnTo>
                  <a:lnTo>
                    <a:pt x="814" y="611"/>
                  </a:lnTo>
                  <a:lnTo>
                    <a:pt x="822" y="641"/>
                  </a:lnTo>
                  <a:lnTo>
                    <a:pt x="826" y="672"/>
                  </a:lnTo>
                  <a:lnTo>
                    <a:pt x="828" y="701"/>
                  </a:lnTo>
                  <a:lnTo>
                    <a:pt x="824" y="755"/>
                  </a:lnTo>
                  <a:lnTo>
                    <a:pt x="810" y="809"/>
                  </a:lnTo>
                  <a:lnTo>
                    <a:pt x="789" y="862"/>
                  </a:lnTo>
                  <a:lnTo>
                    <a:pt x="759" y="912"/>
                  </a:lnTo>
                  <a:lnTo>
                    <a:pt x="724" y="959"/>
                  </a:lnTo>
                  <a:lnTo>
                    <a:pt x="682" y="1004"/>
                  </a:lnTo>
                  <a:lnTo>
                    <a:pt x="635" y="1043"/>
                  </a:lnTo>
                  <a:lnTo>
                    <a:pt x="583" y="1077"/>
                  </a:lnTo>
                  <a:lnTo>
                    <a:pt x="527" y="1105"/>
                  </a:lnTo>
                  <a:lnTo>
                    <a:pt x="470" y="1127"/>
                  </a:lnTo>
                  <a:lnTo>
                    <a:pt x="408" y="1141"/>
                  </a:lnTo>
                  <a:lnTo>
                    <a:pt x="344" y="1148"/>
                  </a:lnTo>
                  <a:lnTo>
                    <a:pt x="285" y="1389"/>
                  </a:lnTo>
                  <a:lnTo>
                    <a:pt x="281" y="1405"/>
                  </a:lnTo>
                  <a:lnTo>
                    <a:pt x="277" y="1422"/>
                  </a:lnTo>
                  <a:lnTo>
                    <a:pt x="273" y="1437"/>
                  </a:lnTo>
                  <a:lnTo>
                    <a:pt x="270" y="1450"/>
                  </a:lnTo>
                  <a:lnTo>
                    <a:pt x="268" y="1455"/>
                  </a:lnTo>
                  <a:lnTo>
                    <a:pt x="265" y="1458"/>
                  </a:lnTo>
                  <a:lnTo>
                    <a:pt x="262" y="1459"/>
                  </a:lnTo>
                  <a:lnTo>
                    <a:pt x="260" y="1461"/>
                  </a:lnTo>
                  <a:lnTo>
                    <a:pt x="256" y="1461"/>
                  </a:lnTo>
                  <a:lnTo>
                    <a:pt x="250" y="1461"/>
                  </a:lnTo>
                  <a:lnTo>
                    <a:pt x="248" y="1461"/>
                  </a:lnTo>
                  <a:lnTo>
                    <a:pt x="245" y="1461"/>
                  </a:lnTo>
                  <a:lnTo>
                    <a:pt x="242" y="1459"/>
                  </a:lnTo>
                  <a:lnTo>
                    <a:pt x="239" y="1458"/>
                  </a:lnTo>
                  <a:lnTo>
                    <a:pt x="237" y="1457"/>
                  </a:lnTo>
                  <a:lnTo>
                    <a:pt x="234" y="1454"/>
                  </a:lnTo>
                  <a:lnTo>
                    <a:pt x="234" y="1448"/>
                  </a:lnTo>
                  <a:lnTo>
                    <a:pt x="233" y="1443"/>
                  </a:lnTo>
                  <a:lnTo>
                    <a:pt x="234" y="1437"/>
                  </a:lnTo>
                  <a:lnTo>
                    <a:pt x="237" y="1426"/>
                  </a:lnTo>
                  <a:lnTo>
                    <a:pt x="241" y="1408"/>
                  </a:lnTo>
                  <a:lnTo>
                    <a:pt x="246" y="1387"/>
                  </a:lnTo>
                  <a:lnTo>
                    <a:pt x="252" y="1361"/>
                  </a:lnTo>
                  <a:lnTo>
                    <a:pt x="260" y="1332"/>
                  </a:lnTo>
                  <a:lnTo>
                    <a:pt x="268" y="1300"/>
                  </a:lnTo>
                  <a:lnTo>
                    <a:pt x="280" y="1250"/>
                  </a:lnTo>
                  <a:lnTo>
                    <a:pt x="291" y="1198"/>
                  </a:lnTo>
                  <a:lnTo>
                    <a:pt x="303" y="1148"/>
                  </a:lnTo>
                  <a:lnTo>
                    <a:pt x="253" y="1143"/>
                  </a:lnTo>
                  <a:lnTo>
                    <a:pt x="206" y="1130"/>
                  </a:lnTo>
                  <a:lnTo>
                    <a:pt x="164" y="1115"/>
                  </a:lnTo>
                  <a:lnTo>
                    <a:pt x="128" y="1093"/>
                  </a:lnTo>
                  <a:lnTo>
                    <a:pt x="94" y="1068"/>
                  </a:lnTo>
                  <a:lnTo>
                    <a:pt x="66" y="1040"/>
                  </a:lnTo>
                  <a:lnTo>
                    <a:pt x="43" y="1008"/>
                  </a:lnTo>
                  <a:lnTo>
                    <a:pt x="24" y="972"/>
                  </a:lnTo>
                  <a:lnTo>
                    <a:pt x="11" y="936"/>
                  </a:lnTo>
                  <a:lnTo>
                    <a:pt x="3" y="896"/>
                  </a:lnTo>
                  <a:lnTo>
                    <a:pt x="0" y="855"/>
                  </a:lnTo>
                  <a:lnTo>
                    <a:pt x="5" y="800"/>
                  </a:lnTo>
                  <a:lnTo>
                    <a:pt x="19" y="746"/>
                  </a:lnTo>
                  <a:lnTo>
                    <a:pt x="40" y="693"/>
                  </a:lnTo>
                  <a:lnTo>
                    <a:pt x="70" y="641"/>
                  </a:lnTo>
                  <a:lnTo>
                    <a:pt x="106" y="594"/>
                  </a:lnTo>
                  <a:lnTo>
                    <a:pt x="148" y="551"/>
                  </a:lnTo>
                  <a:lnTo>
                    <a:pt x="195" y="512"/>
                  </a:lnTo>
                  <a:lnTo>
                    <a:pt x="246" y="477"/>
                  </a:lnTo>
                  <a:lnTo>
                    <a:pt x="303" y="450"/>
                  </a:lnTo>
                  <a:lnTo>
                    <a:pt x="361" y="429"/>
                  </a:lnTo>
                  <a:lnTo>
                    <a:pt x="421" y="414"/>
                  </a:lnTo>
                  <a:lnTo>
                    <a:pt x="483" y="407"/>
                  </a:lnTo>
                  <a:lnTo>
                    <a:pt x="575" y="32"/>
                  </a:lnTo>
                  <a:lnTo>
                    <a:pt x="580" y="15"/>
                  </a:lnTo>
                  <a:lnTo>
                    <a:pt x="584" y="7"/>
                  </a:lnTo>
                  <a:lnTo>
                    <a:pt x="589" y="1"/>
                  </a:lnTo>
                  <a:lnTo>
                    <a:pt x="60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24"/>
            <p:cNvSpPr>
              <a:spLocks noEditPoints="1"/>
            </p:cNvSpPr>
            <p:nvPr/>
          </p:nvSpPr>
          <p:spPr bwMode="auto">
            <a:xfrm>
              <a:off x="7910" y="3287"/>
              <a:ext cx="491" cy="997"/>
            </a:xfrm>
            <a:custGeom>
              <a:avLst/>
              <a:gdLst/>
              <a:ahLst/>
              <a:cxnLst>
                <a:cxn ang="0">
                  <a:pos x="358" y="258"/>
                </a:cxn>
                <a:cxn ang="0">
                  <a:pos x="405" y="278"/>
                </a:cxn>
                <a:cxn ang="0">
                  <a:pos x="437" y="314"/>
                </a:cxn>
                <a:cxn ang="0">
                  <a:pos x="449" y="364"/>
                </a:cxn>
                <a:cxn ang="0">
                  <a:pos x="447" y="392"/>
                </a:cxn>
                <a:cxn ang="0">
                  <a:pos x="342" y="817"/>
                </a:cxn>
                <a:cxn ang="0">
                  <a:pos x="315" y="883"/>
                </a:cxn>
                <a:cxn ang="0">
                  <a:pos x="274" y="933"/>
                </a:cxn>
                <a:cxn ang="0">
                  <a:pos x="227" y="967"/>
                </a:cxn>
                <a:cxn ang="0">
                  <a:pos x="178" y="988"/>
                </a:cxn>
                <a:cxn ang="0">
                  <a:pos x="132" y="997"/>
                </a:cxn>
                <a:cxn ang="0">
                  <a:pos x="81" y="996"/>
                </a:cxn>
                <a:cxn ang="0">
                  <a:pos x="31" y="978"/>
                </a:cxn>
                <a:cxn ang="0">
                  <a:pos x="4" y="945"/>
                </a:cxn>
                <a:cxn ang="0">
                  <a:pos x="4" y="903"/>
                </a:cxn>
                <a:cxn ang="0">
                  <a:pos x="27" y="871"/>
                </a:cxn>
                <a:cxn ang="0">
                  <a:pos x="64" y="857"/>
                </a:cxn>
                <a:cxn ang="0">
                  <a:pos x="89" y="864"/>
                </a:cxn>
                <a:cxn ang="0">
                  <a:pos x="105" y="885"/>
                </a:cxn>
                <a:cxn ang="0">
                  <a:pos x="106" y="911"/>
                </a:cxn>
                <a:cxn ang="0">
                  <a:pos x="95" y="936"/>
                </a:cxn>
                <a:cxn ang="0">
                  <a:pos x="70" y="957"/>
                </a:cxn>
                <a:cxn ang="0">
                  <a:pos x="109" y="965"/>
                </a:cxn>
                <a:cxn ang="0">
                  <a:pos x="164" y="950"/>
                </a:cxn>
                <a:cxn ang="0">
                  <a:pos x="210" y="910"/>
                </a:cxn>
                <a:cxn ang="0">
                  <a:pos x="243" y="851"/>
                </a:cxn>
                <a:cxn ang="0">
                  <a:pos x="253" y="818"/>
                </a:cxn>
                <a:cxn ang="0">
                  <a:pos x="363" y="370"/>
                </a:cxn>
                <a:cxn ang="0">
                  <a:pos x="365" y="343"/>
                </a:cxn>
                <a:cxn ang="0">
                  <a:pos x="359" y="308"/>
                </a:cxn>
                <a:cxn ang="0">
                  <a:pos x="342" y="289"/>
                </a:cxn>
                <a:cxn ang="0">
                  <a:pos x="300" y="290"/>
                </a:cxn>
                <a:cxn ang="0">
                  <a:pos x="249" y="321"/>
                </a:cxn>
                <a:cxn ang="0">
                  <a:pos x="207" y="368"/>
                </a:cxn>
                <a:cxn ang="0">
                  <a:pos x="176" y="425"/>
                </a:cxn>
                <a:cxn ang="0">
                  <a:pos x="167" y="442"/>
                </a:cxn>
                <a:cxn ang="0">
                  <a:pos x="153" y="446"/>
                </a:cxn>
                <a:cxn ang="0">
                  <a:pos x="149" y="446"/>
                </a:cxn>
                <a:cxn ang="0">
                  <a:pos x="144" y="445"/>
                </a:cxn>
                <a:cxn ang="0">
                  <a:pos x="139" y="440"/>
                </a:cxn>
                <a:cxn ang="0">
                  <a:pos x="134" y="435"/>
                </a:cxn>
                <a:cxn ang="0">
                  <a:pos x="136" y="422"/>
                </a:cxn>
                <a:cxn ang="0">
                  <a:pos x="149" y="392"/>
                </a:cxn>
                <a:cxn ang="0">
                  <a:pos x="176" y="349"/>
                </a:cxn>
                <a:cxn ang="0">
                  <a:pos x="217" y="304"/>
                </a:cxn>
                <a:cxn ang="0">
                  <a:pos x="268" y="270"/>
                </a:cxn>
                <a:cxn ang="0">
                  <a:pos x="330" y="256"/>
                </a:cxn>
                <a:cxn ang="0">
                  <a:pos x="463" y="3"/>
                </a:cxn>
                <a:cxn ang="0">
                  <a:pos x="484" y="20"/>
                </a:cxn>
                <a:cxn ang="0">
                  <a:pos x="491" y="45"/>
                </a:cxn>
                <a:cxn ang="0">
                  <a:pos x="478" y="81"/>
                </a:cxn>
                <a:cxn ang="0">
                  <a:pos x="447" y="104"/>
                </a:cxn>
                <a:cxn ang="0">
                  <a:pos x="412" y="104"/>
                </a:cxn>
                <a:cxn ang="0">
                  <a:pos x="392" y="86"/>
                </a:cxn>
                <a:cxn ang="0">
                  <a:pos x="385" y="61"/>
                </a:cxn>
                <a:cxn ang="0">
                  <a:pos x="397" y="26"/>
                </a:cxn>
                <a:cxn ang="0">
                  <a:pos x="428" y="4"/>
                </a:cxn>
              </a:cxnLst>
              <a:rect l="0" t="0" r="r" b="b"/>
              <a:pathLst>
                <a:path w="491" h="997">
                  <a:moveTo>
                    <a:pt x="330" y="256"/>
                  </a:moveTo>
                  <a:lnTo>
                    <a:pt x="358" y="258"/>
                  </a:lnTo>
                  <a:lnTo>
                    <a:pt x="383" y="267"/>
                  </a:lnTo>
                  <a:lnTo>
                    <a:pt x="405" y="278"/>
                  </a:lnTo>
                  <a:lnTo>
                    <a:pt x="424" y="295"/>
                  </a:lnTo>
                  <a:lnTo>
                    <a:pt x="437" y="314"/>
                  </a:lnTo>
                  <a:lnTo>
                    <a:pt x="445" y="338"/>
                  </a:lnTo>
                  <a:lnTo>
                    <a:pt x="449" y="364"/>
                  </a:lnTo>
                  <a:lnTo>
                    <a:pt x="448" y="379"/>
                  </a:lnTo>
                  <a:lnTo>
                    <a:pt x="447" y="392"/>
                  </a:lnTo>
                  <a:lnTo>
                    <a:pt x="444" y="404"/>
                  </a:lnTo>
                  <a:lnTo>
                    <a:pt x="342" y="817"/>
                  </a:lnTo>
                  <a:lnTo>
                    <a:pt x="331" y="851"/>
                  </a:lnTo>
                  <a:lnTo>
                    <a:pt x="315" y="883"/>
                  </a:lnTo>
                  <a:lnTo>
                    <a:pt x="296" y="910"/>
                  </a:lnTo>
                  <a:lnTo>
                    <a:pt x="274" y="933"/>
                  </a:lnTo>
                  <a:lnTo>
                    <a:pt x="252" y="951"/>
                  </a:lnTo>
                  <a:lnTo>
                    <a:pt x="227" y="967"/>
                  </a:lnTo>
                  <a:lnTo>
                    <a:pt x="202" y="979"/>
                  </a:lnTo>
                  <a:lnTo>
                    <a:pt x="178" y="988"/>
                  </a:lnTo>
                  <a:lnTo>
                    <a:pt x="153" y="993"/>
                  </a:lnTo>
                  <a:lnTo>
                    <a:pt x="132" y="997"/>
                  </a:lnTo>
                  <a:lnTo>
                    <a:pt x="112" y="997"/>
                  </a:lnTo>
                  <a:lnTo>
                    <a:pt x="81" y="996"/>
                  </a:lnTo>
                  <a:lnTo>
                    <a:pt x="54" y="989"/>
                  </a:lnTo>
                  <a:lnTo>
                    <a:pt x="31" y="978"/>
                  </a:lnTo>
                  <a:lnTo>
                    <a:pt x="15" y="964"/>
                  </a:lnTo>
                  <a:lnTo>
                    <a:pt x="4" y="945"/>
                  </a:lnTo>
                  <a:lnTo>
                    <a:pt x="0" y="924"/>
                  </a:lnTo>
                  <a:lnTo>
                    <a:pt x="4" y="903"/>
                  </a:lnTo>
                  <a:lnTo>
                    <a:pt x="13" y="885"/>
                  </a:lnTo>
                  <a:lnTo>
                    <a:pt x="27" y="871"/>
                  </a:lnTo>
                  <a:lnTo>
                    <a:pt x="44" y="861"/>
                  </a:lnTo>
                  <a:lnTo>
                    <a:pt x="64" y="857"/>
                  </a:lnTo>
                  <a:lnTo>
                    <a:pt x="78" y="858"/>
                  </a:lnTo>
                  <a:lnTo>
                    <a:pt x="89" y="864"/>
                  </a:lnTo>
                  <a:lnTo>
                    <a:pt x="98" y="874"/>
                  </a:lnTo>
                  <a:lnTo>
                    <a:pt x="105" y="885"/>
                  </a:lnTo>
                  <a:lnTo>
                    <a:pt x="108" y="900"/>
                  </a:lnTo>
                  <a:lnTo>
                    <a:pt x="106" y="911"/>
                  </a:lnTo>
                  <a:lnTo>
                    <a:pt x="102" y="924"/>
                  </a:lnTo>
                  <a:lnTo>
                    <a:pt x="95" y="936"/>
                  </a:lnTo>
                  <a:lnTo>
                    <a:pt x="85" y="947"/>
                  </a:lnTo>
                  <a:lnTo>
                    <a:pt x="70" y="957"/>
                  </a:lnTo>
                  <a:lnTo>
                    <a:pt x="89" y="963"/>
                  </a:lnTo>
                  <a:lnTo>
                    <a:pt x="109" y="965"/>
                  </a:lnTo>
                  <a:lnTo>
                    <a:pt x="137" y="961"/>
                  </a:lnTo>
                  <a:lnTo>
                    <a:pt x="164" y="950"/>
                  </a:lnTo>
                  <a:lnTo>
                    <a:pt x="188" y="932"/>
                  </a:lnTo>
                  <a:lnTo>
                    <a:pt x="210" y="910"/>
                  </a:lnTo>
                  <a:lnTo>
                    <a:pt x="229" y="882"/>
                  </a:lnTo>
                  <a:lnTo>
                    <a:pt x="243" y="851"/>
                  </a:lnTo>
                  <a:lnTo>
                    <a:pt x="253" y="818"/>
                  </a:lnTo>
                  <a:lnTo>
                    <a:pt x="253" y="818"/>
                  </a:lnTo>
                  <a:lnTo>
                    <a:pt x="362" y="379"/>
                  </a:lnTo>
                  <a:lnTo>
                    <a:pt x="363" y="370"/>
                  </a:lnTo>
                  <a:lnTo>
                    <a:pt x="365" y="357"/>
                  </a:lnTo>
                  <a:lnTo>
                    <a:pt x="365" y="343"/>
                  </a:lnTo>
                  <a:lnTo>
                    <a:pt x="363" y="324"/>
                  </a:lnTo>
                  <a:lnTo>
                    <a:pt x="359" y="308"/>
                  </a:lnTo>
                  <a:lnTo>
                    <a:pt x="352" y="296"/>
                  </a:lnTo>
                  <a:lnTo>
                    <a:pt x="342" y="289"/>
                  </a:lnTo>
                  <a:lnTo>
                    <a:pt x="327" y="286"/>
                  </a:lnTo>
                  <a:lnTo>
                    <a:pt x="300" y="290"/>
                  </a:lnTo>
                  <a:lnTo>
                    <a:pt x="273" y="303"/>
                  </a:lnTo>
                  <a:lnTo>
                    <a:pt x="249" y="321"/>
                  </a:lnTo>
                  <a:lnTo>
                    <a:pt x="226" y="343"/>
                  </a:lnTo>
                  <a:lnTo>
                    <a:pt x="207" y="368"/>
                  </a:lnTo>
                  <a:lnTo>
                    <a:pt x="190" y="396"/>
                  </a:lnTo>
                  <a:lnTo>
                    <a:pt x="176" y="425"/>
                  </a:lnTo>
                  <a:lnTo>
                    <a:pt x="171" y="436"/>
                  </a:lnTo>
                  <a:lnTo>
                    <a:pt x="167" y="442"/>
                  </a:lnTo>
                  <a:lnTo>
                    <a:pt x="161" y="445"/>
                  </a:lnTo>
                  <a:lnTo>
                    <a:pt x="153" y="446"/>
                  </a:lnTo>
                  <a:lnTo>
                    <a:pt x="152" y="446"/>
                  </a:lnTo>
                  <a:lnTo>
                    <a:pt x="149" y="446"/>
                  </a:lnTo>
                  <a:lnTo>
                    <a:pt x="147" y="445"/>
                  </a:lnTo>
                  <a:lnTo>
                    <a:pt x="144" y="445"/>
                  </a:lnTo>
                  <a:lnTo>
                    <a:pt x="141" y="443"/>
                  </a:lnTo>
                  <a:lnTo>
                    <a:pt x="139" y="440"/>
                  </a:lnTo>
                  <a:lnTo>
                    <a:pt x="136" y="438"/>
                  </a:lnTo>
                  <a:lnTo>
                    <a:pt x="134" y="435"/>
                  </a:lnTo>
                  <a:lnTo>
                    <a:pt x="134" y="431"/>
                  </a:lnTo>
                  <a:lnTo>
                    <a:pt x="136" y="422"/>
                  </a:lnTo>
                  <a:lnTo>
                    <a:pt x="141" y="410"/>
                  </a:lnTo>
                  <a:lnTo>
                    <a:pt x="149" y="392"/>
                  </a:lnTo>
                  <a:lnTo>
                    <a:pt x="161" y="371"/>
                  </a:lnTo>
                  <a:lnTo>
                    <a:pt x="176" y="349"/>
                  </a:lnTo>
                  <a:lnTo>
                    <a:pt x="195" y="326"/>
                  </a:lnTo>
                  <a:lnTo>
                    <a:pt x="217" y="304"/>
                  </a:lnTo>
                  <a:lnTo>
                    <a:pt x="241" y="285"/>
                  </a:lnTo>
                  <a:lnTo>
                    <a:pt x="268" y="270"/>
                  </a:lnTo>
                  <a:lnTo>
                    <a:pt x="297" y="260"/>
                  </a:lnTo>
                  <a:lnTo>
                    <a:pt x="330" y="256"/>
                  </a:lnTo>
                  <a:close/>
                  <a:moveTo>
                    <a:pt x="447" y="0"/>
                  </a:moveTo>
                  <a:lnTo>
                    <a:pt x="463" y="3"/>
                  </a:lnTo>
                  <a:lnTo>
                    <a:pt x="475" y="10"/>
                  </a:lnTo>
                  <a:lnTo>
                    <a:pt x="484" y="20"/>
                  </a:lnTo>
                  <a:lnTo>
                    <a:pt x="490" y="32"/>
                  </a:lnTo>
                  <a:lnTo>
                    <a:pt x="491" y="45"/>
                  </a:lnTo>
                  <a:lnTo>
                    <a:pt x="487" y="64"/>
                  </a:lnTo>
                  <a:lnTo>
                    <a:pt x="478" y="81"/>
                  </a:lnTo>
                  <a:lnTo>
                    <a:pt x="464" y="95"/>
                  </a:lnTo>
                  <a:lnTo>
                    <a:pt x="447" y="104"/>
                  </a:lnTo>
                  <a:lnTo>
                    <a:pt x="429" y="108"/>
                  </a:lnTo>
                  <a:lnTo>
                    <a:pt x="412" y="104"/>
                  </a:lnTo>
                  <a:lnTo>
                    <a:pt x="400" y="97"/>
                  </a:lnTo>
                  <a:lnTo>
                    <a:pt x="392" y="86"/>
                  </a:lnTo>
                  <a:lnTo>
                    <a:pt x="386" y="75"/>
                  </a:lnTo>
                  <a:lnTo>
                    <a:pt x="385" y="61"/>
                  </a:lnTo>
                  <a:lnTo>
                    <a:pt x="387" y="43"/>
                  </a:lnTo>
                  <a:lnTo>
                    <a:pt x="397" y="26"/>
                  </a:lnTo>
                  <a:lnTo>
                    <a:pt x="410" y="13"/>
                  </a:lnTo>
                  <a:lnTo>
                    <a:pt x="428" y="4"/>
                  </a:lnTo>
                  <a:lnTo>
                    <a:pt x="44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50" name="Picture 49"/>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2788920" y="1188720"/>
            <a:ext cx="3535680" cy="792480"/>
          </a:xfrm>
          <a:prstGeom prst="rect">
            <a:avLst/>
          </a:prstGeom>
        </p:spPr>
      </p:pic>
      <p:sp>
        <p:nvSpPr>
          <p:cNvPr id="51" name="TextBox 50"/>
          <p:cNvSpPr txBox="1"/>
          <p:nvPr/>
        </p:nvSpPr>
        <p:spPr>
          <a:xfrm>
            <a:off x="126379" y="3239161"/>
            <a:ext cx="7142328" cy="584775"/>
          </a:xfrm>
          <a:prstGeom prst="rect">
            <a:avLst/>
          </a:prstGeom>
          <a:noFill/>
        </p:spPr>
        <p:txBody>
          <a:bodyPr wrap="square" rtlCol="0">
            <a:spAutoFit/>
          </a:bodyPr>
          <a:lstStyle/>
          <a:p>
            <a:r>
              <a:rPr lang="en-US" sz="3200" dirty="0" smtClean="0">
                <a:solidFill>
                  <a:srgbClr val="FF0000"/>
                </a:solidFill>
              </a:rPr>
              <a:t>Solutions to BVP only exist when  </a:t>
            </a:r>
            <a:endParaRPr lang="en-US" sz="3200" dirty="0">
              <a:solidFill>
                <a:srgbClr val="FF0000"/>
              </a:solidFill>
            </a:endParaRPr>
          </a:p>
        </p:txBody>
      </p:sp>
      <p:pic>
        <p:nvPicPr>
          <p:cNvPr id="5" name="Picture 4"/>
          <p:cNvPicPr>
            <a:picLocks noChangeAspect="1"/>
          </p:cNvPicPr>
          <p:nvPr>
            <p:custDataLst>
              <p:tags r:id="rId5"/>
            </p:custDataLst>
          </p:nvPr>
        </p:nvPicPr>
        <p:blipFill>
          <a:blip r:embed="rId10" cstate="print">
            <a:extLst>
              <a:ext uri="{28A0092B-C50C-407E-A947-70E740481C1C}">
                <a14:useLocalDpi xmlns:a14="http://schemas.microsoft.com/office/drawing/2010/main" val="0"/>
              </a:ext>
            </a:extLst>
          </a:blip>
          <a:stretch>
            <a:fillRect/>
          </a:stretch>
        </p:blipFill>
        <p:spPr>
          <a:xfrm>
            <a:off x="1066800" y="4033795"/>
            <a:ext cx="2703237" cy="530286"/>
          </a:xfrm>
          <a:prstGeom prst="rect">
            <a:avLst/>
          </a:prstGeom>
        </p:spPr>
      </p:pic>
      <p:pic>
        <p:nvPicPr>
          <p:cNvPr id="6" name="Picture 5"/>
          <p:cNvPicPr>
            <a:picLocks noChangeAspect="1"/>
          </p:cNvPicPr>
          <p:nvPr>
            <p:custDataLst>
              <p:tags r:id="rId6"/>
            </p:custDataLst>
          </p:nvPr>
        </p:nvPicPr>
        <p:blipFill>
          <a:blip r:embed="rId11" cstate="print">
            <a:extLst>
              <a:ext uri="{28A0092B-C50C-407E-A947-70E740481C1C}">
                <a14:useLocalDpi xmlns:a14="http://schemas.microsoft.com/office/drawing/2010/main" val="0"/>
              </a:ext>
            </a:extLst>
          </a:blip>
          <a:stretch>
            <a:fillRect/>
          </a:stretch>
        </p:blipFill>
        <p:spPr>
          <a:xfrm>
            <a:off x="285301" y="4859311"/>
            <a:ext cx="5007237" cy="527238"/>
          </a:xfrm>
          <a:prstGeom prst="rect">
            <a:avLst/>
          </a:prstGeom>
        </p:spPr>
      </p:pic>
      <mc:AlternateContent xmlns:mc="http://schemas.openxmlformats.org/markup-compatibility/2006" xmlns:a14="http://schemas.microsoft.com/office/drawing/2010/main">
        <mc:Choice Requires="a14">
          <p:sp>
            <p:nvSpPr>
              <p:cNvPr id="65" name="TextBox 64"/>
              <p:cNvSpPr txBox="1"/>
              <p:nvPr/>
            </p:nvSpPr>
            <p:spPr>
              <a:xfrm>
                <a:off x="-50015" y="5735776"/>
                <a:ext cx="6841349" cy="1077218"/>
              </a:xfrm>
              <a:prstGeom prst="rect">
                <a:avLst/>
              </a:prstGeom>
              <a:noFill/>
            </p:spPr>
            <p:txBody>
              <a:bodyPr wrap="square" rtlCol="0">
                <a:spAutoFit/>
              </a:bodyPr>
              <a:lstStyle/>
              <a:p>
                <a:r>
                  <a:rPr lang="en-US" sz="3200" dirty="0" smtClean="0">
                    <a:solidFill>
                      <a:srgbClr val="7030A0"/>
                    </a:solidFill>
                  </a:rPr>
                  <a:t>Matrix elements of the differential: </a:t>
                </a:r>
              </a:p>
              <a:p>
                <a:r>
                  <a:rPr lang="en-US" sz="3200" dirty="0" smtClean="0">
                    <a:solidFill>
                      <a:srgbClr val="7030A0"/>
                    </a:solidFill>
                  </a:rPr>
                  <a:t>                 Count </a:t>
                </a:r>
                <a14:m>
                  <m:oMath xmlns:m="http://schemas.openxmlformats.org/officeDocument/2006/math">
                    <m:r>
                      <a:rPr lang="en-US" sz="3200" i="1" dirty="0" smtClean="0">
                        <a:solidFill>
                          <a:srgbClr val="7030A0"/>
                        </a:solidFill>
                        <a:latin typeface="Cambria Math" panose="02040503050406030204" pitchFamily="18" charset="0"/>
                        <a:ea typeface="Cambria Math" panose="02040503050406030204" pitchFamily="18" charset="0"/>
                      </a:rPr>
                      <m:t>𝜁</m:t>
                    </m:r>
                  </m:oMath>
                </a14:m>
                <a:r>
                  <a:rPr lang="en-US" sz="3200" dirty="0" smtClean="0">
                    <a:solidFill>
                      <a:srgbClr val="7030A0"/>
                    </a:solidFill>
                  </a:rPr>
                  <a:t> -instantons  </a:t>
                </a:r>
                <a:endParaRPr lang="en-US" sz="3200" dirty="0">
                  <a:solidFill>
                    <a:srgbClr val="7030A0"/>
                  </a:solidFill>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50015" y="5735776"/>
                <a:ext cx="6841349" cy="1077218"/>
              </a:xfrm>
              <a:prstGeom prst="rect">
                <a:avLst/>
              </a:prstGeom>
              <a:blipFill rotWithShape="0">
                <a:blip r:embed="rId12"/>
                <a:stretch>
                  <a:fillRect l="-2317" t="-7345" b="-18079"/>
                </a:stretch>
              </a:blipFill>
            </p:spPr>
            <p:txBody>
              <a:bodyPr/>
              <a:lstStyle/>
              <a:p>
                <a:r>
                  <a:rPr lang="en-US">
                    <a:noFill/>
                  </a:rPr>
                  <a:t> </a:t>
                </a:r>
              </a:p>
            </p:txBody>
          </p:sp>
        </mc:Fallback>
      </mc:AlternateContent>
      <p:pic>
        <p:nvPicPr>
          <p:cNvPr id="23" name="Picture 2" descr="Afficher l'image d'origin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21385" y="4432962"/>
            <a:ext cx="3177463" cy="2380032"/>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4114800" y="3313933"/>
            <a:ext cx="5097300" cy="978138"/>
            <a:chOff x="4114800" y="3313933"/>
            <a:chExt cx="5097300" cy="978138"/>
          </a:xfrm>
        </p:grpSpPr>
        <p:pic>
          <p:nvPicPr>
            <p:cNvPr id="1026" name="Picture 2" descr="Afficher l'image d'origin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938501" y="3373196"/>
              <a:ext cx="642738" cy="8442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758530" y="3313933"/>
              <a:ext cx="2453570" cy="954107"/>
            </a:xfrm>
            <a:prstGeom prst="rect">
              <a:avLst/>
            </a:prstGeom>
            <a:noFill/>
          </p:spPr>
          <p:txBody>
            <a:bodyPr wrap="square" rtlCol="0">
              <a:spAutoFit/>
            </a:bodyPr>
            <a:lstStyle/>
            <a:p>
              <a:r>
                <a:rPr lang="en-US" sz="2800" dirty="0" smtClean="0"/>
                <a:t>You must remember this</a:t>
              </a:r>
              <a:endParaRPr lang="en-US" sz="2800" dirty="0"/>
            </a:p>
          </p:txBody>
        </p:sp>
        <p:cxnSp>
          <p:nvCxnSpPr>
            <p:cNvPr id="7" name="Straight Arrow Connector 6"/>
            <p:cNvCxnSpPr/>
            <p:nvPr/>
          </p:nvCxnSpPr>
          <p:spPr>
            <a:xfrm flipH="1">
              <a:off x="4114800" y="4292071"/>
              <a:ext cx="160020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547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5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Arrow Connector 54"/>
          <p:cNvCxnSpPr/>
          <p:nvPr/>
        </p:nvCxnSpPr>
        <p:spPr>
          <a:xfrm>
            <a:off x="1066800" y="609600"/>
            <a:ext cx="7620000" cy="0"/>
          </a:xfrm>
          <a:prstGeom prst="straightConnector1">
            <a:avLst/>
          </a:prstGeom>
          <a:ln w="57150">
            <a:solidFill>
              <a:srgbClr val="0066FF"/>
            </a:solidFill>
            <a:tailEnd type="arrow"/>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a:off x="685800" y="6172200"/>
            <a:ext cx="7620000" cy="0"/>
          </a:xfrm>
          <a:prstGeom prst="straightConnector1">
            <a:avLst/>
          </a:prstGeom>
          <a:ln w="57150">
            <a:solidFill>
              <a:srgbClr val="0066FF"/>
            </a:solidFill>
            <a:tailEnd type="arrow"/>
          </a:ln>
        </p:spPr>
        <p:style>
          <a:lnRef idx="1">
            <a:schemeClr val="accent1"/>
          </a:lnRef>
          <a:fillRef idx="0">
            <a:schemeClr val="accent1"/>
          </a:fillRef>
          <a:effectRef idx="0">
            <a:schemeClr val="accent1"/>
          </a:effectRef>
          <a:fontRef idx="minor">
            <a:schemeClr val="tx1"/>
          </a:fontRef>
        </p:style>
      </p:cxnSp>
      <p:sp>
        <p:nvSpPr>
          <p:cNvPr id="4" name="Freeform 6 1"/>
          <p:cNvSpPr>
            <a:spLocks noChangeAspect="1"/>
          </p:cNvSpPr>
          <p:nvPr>
            <p:custDataLst>
              <p:tags r:id="rId1"/>
            </p:custDataLst>
          </p:nvPr>
        </p:nvSpPr>
        <p:spPr bwMode="auto">
          <a:xfrm>
            <a:off x="8458200" y="5943600"/>
            <a:ext cx="320523" cy="304800"/>
          </a:xfrm>
          <a:custGeom>
            <a:avLst/>
            <a:gdLst/>
            <a:ahLst/>
            <a:cxnLst>
              <a:cxn ang="0">
                <a:pos x="1439" y="30"/>
              </a:cxn>
              <a:cxn ang="0">
                <a:pos x="1718" y="190"/>
              </a:cxn>
              <a:cxn ang="0">
                <a:pos x="1923" y="478"/>
              </a:cxn>
              <a:cxn ang="0">
                <a:pos x="2100" y="234"/>
              </a:cxn>
              <a:cxn ang="0">
                <a:pos x="2406" y="27"/>
              </a:cxn>
              <a:cxn ang="0">
                <a:pos x="2726" y="12"/>
              </a:cxn>
              <a:cxn ang="0">
                <a:pos x="2997" y="113"/>
              </a:cxn>
              <a:cxn ang="0">
                <a:pos x="3168" y="345"/>
              </a:cxn>
              <a:cxn ang="0">
                <a:pos x="3119" y="659"/>
              </a:cxn>
              <a:cxn ang="0">
                <a:pos x="2919" y="814"/>
              </a:cxn>
              <a:cxn ang="0">
                <a:pos x="2691" y="793"/>
              </a:cxn>
              <a:cxn ang="0">
                <a:pos x="2591" y="626"/>
              </a:cxn>
              <a:cxn ang="0">
                <a:pos x="2692" y="346"/>
              </a:cxn>
              <a:cxn ang="0">
                <a:pos x="2805" y="187"/>
              </a:cxn>
              <a:cxn ang="0">
                <a:pos x="2579" y="147"/>
              </a:cxn>
              <a:cxn ang="0">
                <a:pos x="2257" y="278"/>
              </a:cxn>
              <a:cxn ang="0">
                <a:pos x="2062" y="562"/>
              </a:cxn>
              <a:cxn ang="0">
                <a:pos x="1966" y="849"/>
              </a:cxn>
              <a:cxn ang="0">
                <a:pos x="1694" y="1995"/>
              </a:cxn>
              <a:cxn ang="0">
                <a:pos x="1623" y="2355"/>
              </a:cxn>
              <a:cxn ang="0">
                <a:pos x="1650" y="2641"/>
              </a:cxn>
              <a:cxn ang="0">
                <a:pos x="1809" y="2841"/>
              </a:cxn>
              <a:cxn ang="0">
                <a:pos x="2066" y="2868"/>
              </a:cxn>
              <a:cxn ang="0">
                <a:pos x="2350" y="2742"/>
              </a:cxn>
              <a:cxn ang="0">
                <a:pos x="2647" y="2411"/>
              </a:cxn>
              <a:cxn ang="0">
                <a:pos x="2828" y="1969"/>
              </a:cxn>
              <a:cxn ang="0">
                <a:pos x="2917" y="1933"/>
              </a:cxn>
              <a:cxn ang="0">
                <a:pos x="2978" y="1995"/>
              </a:cxn>
              <a:cxn ang="0">
                <a:pos x="2907" y="2239"/>
              </a:cxn>
              <a:cxn ang="0">
                <a:pos x="2697" y="2599"/>
              </a:cxn>
              <a:cxn ang="0">
                <a:pos x="2354" y="2914"/>
              </a:cxn>
              <a:cxn ang="0">
                <a:pos x="1893" y="3022"/>
              </a:cxn>
              <a:cxn ang="0">
                <a:pos x="1522" y="2879"/>
              </a:cxn>
              <a:cxn ang="0">
                <a:pos x="1303" y="2606"/>
              </a:cxn>
              <a:cxn ang="0">
                <a:pos x="1219" y="2605"/>
              </a:cxn>
              <a:cxn ang="0">
                <a:pos x="1033" y="2836"/>
              </a:cxn>
              <a:cxn ang="0">
                <a:pos x="714" y="3012"/>
              </a:cxn>
              <a:cxn ang="0">
                <a:pos x="364" y="2992"/>
              </a:cxn>
              <a:cxn ang="0">
                <a:pos x="93" y="2834"/>
              </a:cxn>
              <a:cxn ang="0">
                <a:pos x="2" y="2532"/>
              </a:cxn>
              <a:cxn ang="0">
                <a:pos x="174" y="2250"/>
              </a:cxn>
              <a:cxn ang="0">
                <a:pos x="422" y="2204"/>
              </a:cxn>
              <a:cxn ang="0">
                <a:pos x="569" y="2322"/>
              </a:cxn>
              <a:cxn ang="0">
                <a:pos x="539" y="2611"/>
              </a:cxn>
              <a:cxn ang="0">
                <a:pos x="289" y="2793"/>
              </a:cxn>
              <a:cxn ang="0">
                <a:pos x="567" y="2876"/>
              </a:cxn>
              <a:cxn ang="0">
                <a:pos x="866" y="2788"/>
              </a:cxn>
              <a:cxn ang="0">
                <a:pos x="1135" y="2413"/>
              </a:cxn>
              <a:cxn ang="0">
                <a:pos x="1338" y="1680"/>
              </a:cxn>
              <a:cxn ang="0">
                <a:pos x="1490" y="1042"/>
              </a:cxn>
              <a:cxn ang="0">
                <a:pos x="1555" y="667"/>
              </a:cxn>
              <a:cxn ang="0">
                <a:pos x="1519" y="356"/>
              </a:cxn>
              <a:cxn ang="0">
                <a:pos x="1374" y="186"/>
              </a:cxn>
              <a:cxn ang="0">
                <a:pos x="1210" y="148"/>
              </a:cxn>
              <a:cxn ang="0">
                <a:pos x="958" y="210"/>
              </a:cxn>
              <a:cxn ang="0">
                <a:pos x="658" y="446"/>
              </a:cxn>
              <a:cxn ang="0">
                <a:pos x="389" y="926"/>
              </a:cxn>
              <a:cxn ang="0">
                <a:pos x="299" y="1091"/>
              </a:cxn>
              <a:cxn ang="0">
                <a:pos x="224" y="1079"/>
              </a:cxn>
              <a:cxn ang="0">
                <a:pos x="213" y="950"/>
              </a:cxn>
              <a:cxn ang="0">
                <a:pos x="344" y="637"/>
              </a:cxn>
              <a:cxn ang="0">
                <a:pos x="615" y="275"/>
              </a:cxn>
              <a:cxn ang="0">
                <a:pos x="1018" y="30"/>
              </a:cxn>
            </a:cxnLst>
            <a:rect l="0" t="0" r="r" b="b"/>
            <a:pathLst>
              <a:path w="3179" h="3024">
                <a:moveTo>
                  <a:pt x="1230" y="0"/>
                </a:moveTo>
                <a:lnTo>
                  <a:pt x="1259" y="1"/>
                </a:lnTo>
                <a:lnTo>
                  <a:pt x="1291" y="3"/>
                </a:lnTo>
                <a:lnTo>
                  <a:pt x="1326" y="6"/>
                </a:lnTo>
                <a:lnTo>
                  <a:pt x="1362" y="11"/>
                </a:lnTo>
                <a:lnTo>
                  <a:pt x="1399" y="20"/>
                </a:lnTo>
                <a:lnTo>
                  <a:pt x="1439" y="30"/>
                </a:lnTo>
                <a:lnTo>
                  <a:pt x="1479" y="42"/>
                </a:lnTo>
                <a:lnTo>
                  <a:pt x="1519" y="58"/>
                </a:lnTo>
                <a:lnTo>
                  <a:pt x="1560" y="76"/>
                </a:lnTo>
                <a:lnTo>
                  <a:pt x="1601" y="99"/>
                </a:lnTo>
                <a:lnTo>
                  <a:pt x="1640" y="125"/>
                </a:lnTo>
                <a:lnTo>
                  <a:pt x="1680" y="155"/>
                </a:lnTo>
                <a:lnTo>
                  <a:pt x="1718" y="190"/>
                </a:lnTo>
                <a:lnTo>
                  <a:pt x="1755" y="229"/>
                </a:lnTo>
                <a:lnTo>
                  <a:pt x="1792" y="273"/>
                </a:lnTo>
                <a:lnTo>
                  <a:pt x="1824" y="323"/>
                </a:lnTo>
                <a:lnTo>
                  <a:pt x="1856" y="378"/>
                </a:lnTo>
                <a:lnTo>
                  <a:pt x="1883" y="438"/>
                </a:lnTo>
                <a:lnTo>
                  <a:pt x="1909" y="505"/>
                </a:lnTo>
                <a:lnTo>
                  <a:pt x="1923" y="478"/>
                </a:lnTo>
                <a:lnTo>
                  <a:pt x="1941" y="449"/>
                </a:lnTo>
                <a:lnTo>
                  <a:pt x="1960" y="416"/>
                </a:lnTo>
                <a:lnTo>
                  <a:pt x="1984" y="381"/>
                </a:lnTo>
                <a:lnTo>
                  <a:pt x="2008" y="345"/>
                </a:lnTo>
                <a:lnTo>
                  <a:pt x="2036" y="308"/>
                </a:lnTo>
                <a:lnTo>
                  <a:pt x="2066" y="270"/>
                </a:lnTo>
                <a:lnTo>
                  <a:pt x="2100" y="234"/>
                </a:lnTo>
                <a:lnTo>
                  <a:pt x="2135" y="197"/>
                </a:lnTo>
                <a:lnTo>
                  <a:pt x="2173" y="162"/>
                </a:lnTo>
                <a:lnTo>
                  <a:pt x="2215" y="129"/>
                </a:lnTo>
                <a:lnTo>
                  <a:pt x="2258" y="98"/>
                </a:lnTo>
                <a:lnTo>
                  <a:pt x="2305" y="71"/>
                </a:lnTo>
                <a:lnTo>
                  <a:pt x="2355" y="47"/>
                </a:lnTo>
                <a:lnTo>
                  <a:pt x="2406" y="27"/>
                </a:lnTo>
                <a:lnTo>
                  <a:pt x="2461" y="12"/>
                </a:lnTo>
                <a:lnTo>
                  <a:pt x="2519" y="4"/>
                </a:lnTo>
                <a:lnTo>
                  <a:pt x="2579" y="0"/>
                </a:lnTo>
                <a:lnTo>
                  <a:pt x="2613" y="1"/>
                </a:lnTo>
                <a:lnTo>
                  <a:pt x="2649" y="4"/>
                </a:lnTo>
                <a:lnTo>
                  <a:pt x="2686" y="8"/>
                </a:lnTo>
                <a:lnTo>
                  <a:pt x="2726" y="12"/>
                </a:lnTo>
                <a:lnTo>
                  <a:pt x="2766" y="21"/>
                </a:lnTo>
                <a:lnTo>
                  <a:pt x="2805" y="30"/>
                </a:lnTo>
                <a:lnTo>
                  <a:pt x="2846" y="42"/>
                </a:lnTo>
                <a:lnTo>
                  <a:pt x="2885" y="56"/>
                </a:lnTo>
                <a:lnTo>
                  <a:pt x="2924" y="72"/>
                </a:lnTo>
                <a:lnTo>
                  <a:pt x="2961" y="91"/>
                </a:lnTo>
                <a:lnTo>
                  <a:pt x="2997" y="113"/>
                </a:lnTo>
                <a:lnTo>
                  <a:pt x="3031" y="137"/>
                </a:lnTo>
                <a:lnTo>
                  <a:pt x="3062" y="164"/>
                </a:lnTo>
                <a:lnTo>
                  <a:pt x="3091" y="193"/>
                </a:lnTo>
                <a:lnTo>
                  <a:pt x="3116" y="226"/>
                </a:lnTo>
                <a:lnTo>
                  <a:pt x="3138" y="263"/>
                </a:lnTo>
                <a:lnTo>
                  <a:pt x="3155" y="302"/>
                </a:lnTo>
                <a:lnTo>
                  <a:pt x="3168" y="345"/>
                </a:lnTo>
                <a:lnTo>
                  <a:pt x="3176" y="391"/>
                </a:lnTo>
                <a:lnTo>
                  <a:pt x="3179" y="441"/>
                </a:lnTo>
                <a:lnTo>
                  <a:pt x="3176" y="491"/>
                </a:lnTo>
                <a:lnTo>
                  <a:pt x="3168" y="539"/>
                </a:lnTo>
                <a:lnTo>
                  <a:pt x="3157" y="583"/>
                </a:lnTo>
                <a:lnTo>
                  <a:pt x="3140" y="622"/>
                </a:lnTo>
                <a:lnTo>
                  <a:pt x="3119" y="659"/>
                </a:lnTo>
                <a:lnTo>
                  <a:pt x="3096" y="692"/>
                </a:lnTo>
                <a:lnTo>
                  <a:pt x="3070" y="721"/>
                </a:lnTo>
                <a:lnTo>
                  <a:pt x="3042" y="747"/>
                </a:lnTo>
                <a:lnTo>
                  <a:pt x="3013" y="769"/>
                </a:lnTo>
                <a:lnTo>
                  <a:pt x="2982" y="787"/>
                </a:lnTo>
                <a:lnTo>
                  <a:pt x="2951" y="803"/>
                </a:lnTo>
                <a:lnTo>
                  <a:pt x="2919" y="814"/>
                </a:lnTo>
                <a:lnTo>
                  <a:pt x="2888" y="823"/>
                </a:lnTo>
                <a:lnTo>
                  <a:pt x="2857" y="827"/>
                </a:lnTo>
                <a:lnTo>
                  <a:pt x="2830" y="830"/>
                </a:lnTo>
                <a:lnTo>
                  <a:pt x="2789" y="827"/>
                </a:lnTo>
                <a:lnTo>
                  <a:pt x="2753" y="820"/>
                </a:lnTo>
                <a:lnTo>
                  <a:pt x="2720" y="808"/>
                </a:lnTo>
                <a:lnTo>
                  <a:pt x="2691" y="793"/>
                </a:lnTo>
                <a:lnTo>
                  <a:pt x="2667" y="775"/>
                </a:lnTo>
                <a:lnTo>
                  <a:pt x="2646" y="754"/>
                </a:lnTo>
                <a:lnTo>
                  <a:pt x="2628" y="731"/>
                </a:lnTo>
                <a:lnTo>
                  <a:pt x="2613" y="705"/>
                </a:lnTo>
                <a:lnTo>
                  <a:pt x="2603" y="680"/>
                </a:lnTo>
                <a:lnTo>
                  <a:pt x="2596" y="653"/>
                </a:lnTo>
                <a:lnTo>
                  <a:pt x="2591" y="626"/>
                </a:lnTo>
                <a:lnTo>
                  <a:pt x="2589" y="599"/>
                </a:lnTo>
                <a:lnTo>
                  <a:pt x="2592" y="554"/>
                </a:lnTo>
                <a:lnTo>
                  <a:pt x="2601" y="509"/>
                </a:lnTo>
                <a:lnTo>
                  <a:pt x="2617" y="465"/>
                </a:lnTo>
                <a:lnTo>
                  <a:pt x="2636" y="422"/>
                </a:lnTo>
                <a:lnTo>
                  <a:pt x="2662" y="383"/>
                </a:lnTo>
                <a:lnTo>
                  <a:pt x="2692" y="346"/>
                </a:lnTo>
                <a:lnTo>
                  <a:pt x="2726" y="313"/>
                </a:lnTo>
                <a:lnTo>
                  <a:pt x="2764" y="285"/>
                </a:lnTo>
                <a:lnTo>
                  <a:pt x="2806" y="262"/>
                </a:lnTo>
                <a:lnTo>
                  <a:pt x="2852" y="243"/>
                </a:lnTo>
                <a:lnTo>
                  <a:pt x="2899" y="231"/>
                </a:lnTo>
                <a:lnTo>
                  <a:pt x="2852" y="207"/>
                </a:lnTo>
                <a:lnTo>
                  <a:pt x="2805" y="187"/>
                </a:lnTo>
                <a:lnTo>
                  <a:pt x="2761" y="173"/>
                </a:lnTo>
                <a:lnTo>
                  <a:pt x="2718" y="162"/>
                </a:lnTo>
                <a:lnTo>
                  <a:pt x="2678" y="155"/>
                </a:lnTo>
                <a:lnTo>
                  <a:pt x="2645" y="151"/>
                </a:lnTo>
                <a:lnTo>
                  <a:pt x="2615" y="148"/>
                </a:lnTo>
                <a:lnTo>
                  <a:pt x="2593" y="148"/>
                </a:lnTo>
                <a:lnTo>
                  <a:pt x="2579" y="147"/>
                </a:lnTo>
                <a:lnTo>
                  <a:pt x="2525" y="151"/>
                </a:lnTo>
                <a:lnTo>
                  <a:pt x="2472" y="159"/>
                </a:lnTo>
                <a:lnTo>
                  <a:pt x="2423" y="174"/>
                </a:lnTo>
                <a:lnTo>
                  <a:pt x="2378" y="193"/>
                </a:lnTo>
                <a:lnTo>
                  <a:pt x="2335" y="218"/>
                </a:lnTo>
                <a:lnTo>
                  <a:pt x="2295" y="246"/>
                </a:lnTo>
                <a:lnTo>
                  <a:pt x="2257" y="278"/>
                </a:lnTo>
                <a:lnTo>
                  <a:pt x="2222" y="312"/>
                </a:lnTo>
                <a:lnTo>
                  <a:pt x="2190" y="350"/>
                </a:lnTo>
                <a:lnTo>
                  <a:pt x="2159" y="390"/>
                </a:lnTo>
                <a:lnTo>
                  <a:pt x="2133" y="432"/>
                </a:lnTo>
                <a:lnTo>
                  <a:pt x="2107" y="474"/>
                </a:lnTo>
                <a:lnTo>
                  <a:pt x="2084" y="518"/>
                </a:lnTo>
                <a:lnTo>
                  <a:pt x="2062" y="562"/>
                </a:lnTo>
                <a:lnTo>
                  <a:pt x="2043" y="607"/>
                </a:lnTo>
                <a:lnTo>
                  <a:pt x="2025" y="651"/>
                </a:lnTo>
                <a:lnTo>
                  <a:pt x="2010" y="694"/>
                </a:lnTo>
                <a:lnTo>
                  <a:pt x="1996" y="737"/>
                </a:lnTo>
                <a:lnTo>
                  <a:pt x="1985" y="777"/>
                </a:lnTo>
                <a:lnTo>
                  <a:pt x="1975" y="815"/>
                </a:lnTo>
                <a:lnTo>
                  <a:pt x="1966" y="849"/>
                </a:lnTo>
                <a:lnTo>
                  <a:pt x="1959" y="882"/>
                </a:lnTo>
                <a:lnTo>
                  <a:pt x="1953" y="911"/>
                </a:lnTo>
                <a:lnTo>
                  <a:pt x="1949" y="935"/>
                </a:lnTo>
                <a:lnTo>
                  <a:pt x="1949" y="935"/>
                </a:lnTo>
                <a:lnTo>
                  <a:pt x="1729" y="1849"/>
                </a:lnTo>
                <a:lnTo>
                  <a:pt x="1710" y="1925"/>
                </a:lnTo>
                <a:lnTo>
                  <a:pt x="1694" y="1995"/>
                </a:lnTo>
                <a:lnTo>
                  <a:pt x="1679" y="2059"/>
                </a:lnTo>
                <a:lnTo>
                  <a:pt x="1665" y="2118"/>
                </a:lnTo>
                <a:lnTo>
                  <a:pt x="1653" y="2171"/>
                </a:lnTo>
                <a:lnTo>
                  <a:pt x="1643" y="2222"/>
                </a:lnTo>
                <a:lnTo>
                  <a:pt x="1634" y="2269"/>
                </a:lnTo>
                <a:lnTo>
                  <a:pt x="1627" y="2313"/>
                </a:lnTo>
                <a:lnTo>
                  <a:pt x="1623" y="2355"/>
                </a:lnTo>
                <a:lnTo>
                  <a:pt x="1619" y="2396"/>
                </a:lnTo>
                <a:lnTo>
                  <a:pt x="1619" y="2437"/>
                </a:lnTo>
                <a:lnTo>
                  <a:pt x="1621" y="2479"/>
                </a:lnTo>
                <a:lnTo>
                  <a:pt x="1624" y="2522"/>
                </a:lnTo>
                <a:lnTo>
                  <a:pt x="1630" y="2562"/>
                </a:lnTo>
                <a:lnTo>
                  <a:pt x="1638" y="2603"/>
                </a:lnTo>
                <a:lnTo>
                  <a:pt x="1650" y="2641"/>
                </a:lnTo>
                <a:lnTo>
                  <a:pt x="1664" y="2677"/>
                </a:lnTo>
                <a:lnTo>
                  <a:pt x="1681" y="2711"/>
                </a:lnTo>
                <a:lnTo>
                  <a:pt x="1700" y="2743"/>
                </a:lnTo>
                <a:lnTo>
                  <a:pt x="1723" y="2773"/>
                </a:lnTo>
                <a:lnTo>
                  <a:pt x="1749" y="2798"/>
                </a:lnTo>
                <a:lnTo>
                  <a:pt x="1776" y="2821"/>
                </a:lnTo>
                <a:lnTo>
                  <a:pt x="1809" y="2841"/>
                </a:lnTo>
                <a:lnTo>
                  <a:pt x="1844" y="2857"/>
                </a:lnTo>
                <a:lnTo>
                  <a:pt x="1882" y="2868"/>
                </a:lnTo>
                <a:lnTo>
                  <a:pt x="1924" y="2875"/>
                </a:lnTo>
                <a:lnTo>
                  <a:pt x="1968" y="2878"/>
                </a:lnTo>
                <a:lnTo>
                  <a:pt x="1999" y="2876"/>
                </a:lnTo>
                <a:lnTo>
                  <a:pt x="2031" y="2873"/>
                </a:lnTo>
                <a:lnTo>
                  <a:pt x="2066" y="2868"/>
                </a:lnTo>
                <a:lnTo>
                  <a:pt x="2102" y="2859"/>
                </a:lnTo>
                <a:lnTo>
                  <a:pt x="2141" y="2848"/>
                </a:lnTo>
                <a:lnTo>
                  <a:pt x="2181" y="2834"/>
                </a:lnTo>
                <a:lnTo>
                  <a:pt x="2222" y="2817"/>
                </a:lnTo>
                <a:lnTo>
                  <a:pt x="2264" y="2796"/>
                </a:lnTo>
                <a:lnTo>
                  <a:pt x="2307" y="2771"/>
                </a:lnTo>
                <a:lnTo>
                  <a:pt x="2350" y="2742"/>
                </a:lnTo>
                <a:lnTo>
                  <a:pt x="2394" y="2709"/>
                </a:lnTo>
                <a:lnTo>
                  <a:pt x="2437" y="2672"/>
                </a:lnTo>
                <a:lnTo>
                  <a:pt x="2480" y="2630"/>
                </a:lnTo>
                <a:lnTo>
                  <a:pt x="2523" y="2583"/>
                </a:lnTo>
                <a:lnTo>
                  <a:pt x="2565" y="2531"/>
                </a:lnTo>
                <a:lnTo>
                  <a:pt x="2607" y="2473"/>
                </a:lnTo>
                <a:lnTo>
                  <a:pt x="2647" y="2411"/>
                </a:lnTo>
                <a:lnTo>
                  <a:pt x="2685" y="2342"/>
                </a:lnTo>
                <a:lnTo>
                  <a:pt x="2721" y="2268"/>
                </a:lnTo>
                <a:lnTo>
                  <a:pt x="2756" y="2187"/>
                </a:lnTo>
                <a:lnTo>
                  <a:pt x="2789" y="2099"/>
                </a:lnTo>
                <a:lnTo>
                  <a:pt x="2819" y="2005"/>
                </a:lnTo>
                <a:lnTo>
                  <a:pt x="2824" y="1984"/>
                </a:lnTo>
                <a:lnTo>
                  <a:pt x="2828" y="1969"/>
                </a:lnTo>
                <a:lnTo>
                  <a:pt x="2835" y="1955"/>
                </a:lnTo>
                <a:lnTo>
                  <a:pt x="2846" y="1944"/>
                </a:lnTo>
                <a:lnTo>
                  <a:pt x="2859" y="1938"/>
                </a:lnTo>
                <a:lnTo>
                  <a:pt x="2876" y="1933"/>
                </a:lnTo>
                <a:lnTo>
                  <a:pt x="2899" y="1932"/>
                </a:lnTo>
                <a:lnTo>
                  <a:pt x="2906" y="1932"/>
                </a:lnTo>
                <a:lnTo>
                  <a:pt x="2917" y="1933"/>
                </a:lnTo>
                <a:lnTo>
                  <a:pt x="2928" y="1934"/>
                </a:lnTo>
                <a:lnTo>
                  <a:pt x="2940" y="1938"/>
                </a:lnTo>
                <a:lnTo>
                  <a:pt x="2952" y="1943"/>
                </a:lnTo>
                <a:lnTo>
                  <a:pt x="2962" y="1951"/>
                </a:lnTo>
                <a:lnTo>
                  <a:pt x="2971" y="1962"/>
                </a:lnTo>
                <a:lnTo>
                  <a:pt x="2977" y="1977"/>
                </a:lnTo>
                <a:lnTo>
                  <a:pt x="2978" y="1995"/>
                </a:lnTo>
                <a:lnTo>
                  <a:pt x="2977" y="2017"/>
                </a:lnTo>
                <a:lnTo>
                  <a:pt x="2973" y="2043"/>
                </a:lnTo>
                <a:lnTo>
                  <a:pt x="2966" y="2075"/>
                </a:lnTo>
                <a:lnTo>
                  <a:pt x="2955" y="2110"/>
                </a:lnTo>
                <a:lnTo>
                  <a:pt x="2942" y="2151"/>
                </a:lnTo>
                <a:lnTo>
                  <a:pt x="2926" y="2193"/>
                </a:lnTo>
                <a:lnTo>
                  <a:pt x="2907" y="2239"/>
                </a:lnTo>
                <a:lnTo>
                  <a:pt x="2885" y="2286"/>
                </a:lnTo>
                <a:lnTo>
                  <a:pt x="2861" y="2336"/>
                </a:lnTo>
                <a:lnTo>
                  <a:pt x="2834" y="2389"/>
                </a:lnTo>
                <a:lnTo>
                  <a:pt x="2804" y="2440"/>
                </a:lnTo>
                <a:lnTo>
                  <a:pt x="2771" y="2494"/>
                </a:lnTo>
                <a:lnTo>
                  <a:pt x="2735" y="2547"/>
                </a:lnTo>
                <a:lnTo>
                  <a:pt x="2697" y="2599"/>
                </a:lnTo>
                <a:lnTo>
                  <a:pt x="2656" y="2650"/>
                </a:lnTo>
                <a:lnTo>
                  <a:pt x="2612" y="2700"/>
                </a:lnTo>
                <a:lnTo>
                  <a:pt x="2565" y="2749"/>
                </a:lnTo>
                <a:lnTo>
                  <a:pt x="2517" y="2795"/>
                </a:lnTo>
                <a:lnTo>
                  <a:pt x="2465" y="2839"/>
                </a:lnTo>
                <a:lnTo>
                  <a:pt x="2411" y="2878"/>
                </a:lnTo>
                <a:lnTo>
                  <a:pt x="2354" y="2914"/>
                </a:lnTo>
                <a:lnTo>
                  <a:pt x="2294" y="2946"/>
                </a:lnTo>
                <a:lnTo>
                  <a:pt x="2233" y="2973"/>
                </a:lnTo>
                <a:lnTo>
                  <a:pt x="2167" y="2995"/>
                </a:lnTo>
                <a:lnTo>
                  <a:pt x="2101" y="3011"/>
                </a:lnTo>
                <a:lnTo>
                  <a:pt x="2031" y="3021"/>
                </a:lnTo>
                <a:lnTo>
                  <a:pt x="1959" y="3024"/>
                </a:lnTo>
                <a:lnTo>
                  <a:pt x="1893" y="3022"/>
                </a:lnTo>
                <a:lnTo>
                  <a:pt x="1831" y="3013"/>
                </a:lnTo>
                <a:lnTo>
                  <a:pt x="1772" y="3001"/>
                </a:lnTo>
                <a:lnTo>
                  <a:pt x="1716" y="2984"/>
                </a:lnTo>
                <a:lnTo>
                  <a:pt x="1662" y="2963"/>
                </a:lnTo>
                <a:lnTo>
                  <a:pt x="1612" y="2939"/>
                </a:lnTo>
                <a:lnTo>
                  <a:pt x="1566" y="2911"/>
                </a:lnTo>
                <a:lnTo>
                  <a:pt x="1522" y="2879"/>
                </a:lnTo>
                <a:lnTo>
                  <a:pt x="1482" y="2846"/>
                </a:lnTo>
                <a:lnTo>
                  <a:pt x="1444" y="2809"/>
                </a:lnTo>
                <a:lnTo>
                  <a:pt x="1410" y="2771"/>
                </a:lnTo>
                <a:lnTo>
                  <a:pt x="1378" y="2731"/>
                </a:lnTo>
                <a:lnTo>
                  <a:pt x="1351" y="2691"/>
                </a:lnTo>
                <a:lnTo>
                  <a:pt x="1325" y="2648"/>
                </a:lnTo>
                <a:lnTo>
                  <a:pt x="1303" y="2606"/>
                </a:lnTo>
                <a:lnTo>
                  <a:pt x="1284" y="2564"/>
                </a:lnTo>
                <a:lnTo>
                  <a:pt x="1269" y="2521"/>
                </a:lnTo>
                <a:lnTo>
                  <a:pt x="1264" y="2528"/>
                </a:lnTo>
                <a:lnTo>
                  <a:pt x="1257" y="2540"/>
                </a:lnTo>
                <a:lnTo>
                  <a:pt x="1247" y="2559"/>
                </a:lnTo>
                <a:lnTo>
                  <a:pt x="1234" y="2580"/>
                </a:lnTo>
                <a:lnTo>
                  <a:pt x="1219" y="2605"/>
                </a:lnTo>
                <a:lnTo>
                  <a:pt x="1200" y="2634"/>
                </a:lnTo>
                <a:lnTo>
                  <a:pt x="1179" y="2665"/>
                </a:lnTo>
                <a:lnTo>
                  <a:pt x="1156" y="2698"/>
                </a:lnTo>
                <a:lnTo>
                  <a:pt x="1129" y="2732"/>
                </a:lnTo>
                <a:lnTo>
                  <a:pt x="1099" y="2766"/>
                </a:lnTo>
                <a:lnTo>
                  <a:pt x="1068" y="2802"/>
                </a:lnTo>
                <a:lnTo>
                  <a:pt x="1033" y="2836"/>
                </a:lnTo>
                <a:lnTo>
                  <a:pt x="996" y="2869"/>
                </a:lnTo>
                <a:lnTo>
                  <a:pt x="955" y="2901"/>
                </a:lnTo>
                <a:lnTo>
                  <a:pt x="912" y="2930"/>
                </a:lnTo>
                <a:lnTo>
                  <a:pt x="866" y="2956"/>
                </a:lnTo>
                <a:lnTo>
                  <a:pt x="818" y="2979"/>
                </a:lnTo>
                <a:lnTo>
                  <a:pt x="768" y="2999"/>
                </a:lnTo>
                <a:lnTo>
                  <a:pt x="714" y="3012"/>
                </a:lnTo>
                <a:lnTo>
                  <a:pt x="657" y="3021"/>
                </a:lnTo>
                <a:lnTo>
                  <a:pt x="599" y="3024"/>
                </a:lnTo>
                <a:lnTo>
                  <a:pt x="552" y="3023"/>
                </a:lnTo>
                <a:lnTo>
                  <a:pt x="505" y="3019"/>
                </a:lnTo>
                <a:lnTo>
                  <a:pt x="457" y="3013"/>
                </a:lnTo>
                <a:lnTo>
                  <a:pt x="410" y="3003"/>
                </a:lnTo>
                <a:lnTo>
                  <a:pt x="364" y="2992"/>
                </a:lnTo>
                <a:lnTo>
                  <a:pt x="318" y="2978"/>
                </a:lnTo>
                <a:lnTo>
                  <a:pt x="275" y="2961"/>
                </a:lnTo>
                <a:lnTo>
                  <a:pt x="233" y="2941"/>
                </a:lnTo>
                <a:lnTo>
                  <a:pt x="194" y="2918"/>
                </a:lnTo>
                <a:lnTo>
                  <a:pt x="157" y="2892"/>
                </a:lnTo>
                <a:lnTo>
                  <a:pt x="123" y="2864"/>
                </a:lnTo>
                <a:lnTo>
                  <a:pt x="93" y="2834"/>
                </a:lnTo>
                <a:lnTo>
                  <a:pt x="66" y="2799"/>
                </a:lnTo>
                <a:lnTo>
                  <a:pt x="43" y="2762"/>
                </a:lnTo>
                <a:lnTo>
                  <a:pt x="24" y="2721"/>
                </a:lnTo>
                <a:lnTo>
                  <a:pt x="10" y="2678"/>
                </a:lnTo>
                <a:lnTo>
                  <a:pt x="2" y="2632"/>
                </a:lnTo>
                <a:lnTo>
                  <a:pt x="0" y="2583"/>
                </a:lnTo>
                <a:lnTo>
                  <a:pt x="2" y="2532"/>
                </a:lnTo>
                <a:lnTo>
                  <a:pt x="11" y="2482"/>
                </a:lnTo>
                <a:lnTo>
                  <a:pt x="27" y="2434"/>
                </a:lnTo>
                <a:lnTo>
                  <a:pt x="47" y="2389"/>
                </a:lnTo>
                <a:lnTo>
                  <a:pt x="73" y="2347"/>
                </a:lnTo>
                <a:lnTo>
                  <a:pt x="103" y="2311"/>
                </a:lnTo>
                <a:lnTo>
                  <a:pt x="137" y="2278"/>
                </a:lnTo>
                <a:lnTo>
                  <a:pt x="174" y="2250"/>
                </a:lnTo>
                <a:lnTo>
                  <a:pt x="214" y="2226"/>
                </a:lnTo>
                <a:lnTo>
                  <a:pt x="257" y="2209"/>
                </a:lnTo>
                <a:lnTo>
                  <a:pt x="302" y="2198"/>
                </a:lnTo>
                <a:lnTo>
                  <a:pt x="349" y="2195"/>
                </a:lnTo>
                <a:lnTo>
                  <a:pt x="373" y="2196"/>
                </a:lnTo>
                <a:lnTo>
                  <a:pt x="398" y="2200"/>
                </a:lnTo>
                <a:lnTo>
                  <a:pt x="422" y="2204"/>
                </a:lnTo>
                <a:lnTo>
                  <a:pt x="448" y="2212"/>
                </a:lnTo>
                <a:lnTo>
                  <a:pt x="472" y="2223"/>
                </a:lnTo>
                <a:lnTo>
                  <a:pt x="495" y="2236"/>
                </a:lnTo>
                <a:lnTo>
                  <a:pt x="517" y="2252"/>
                </a:lnTo>
                <a:lnTo>
                  <a:pt x="537" y="2272"/>
                </a:lnTo>
                <a:lnTo>
                  <a:pt x="555" y="2295"/>
                </a:lnTo>
                <a:lnTo>
                  <a:pt x="569" y="2322"/>
                </a:lnTo>
                <a:lnTo>
                  <a:pt x="580" y="2352"/>
                </a:lnTo>
                <a:lnTo>
                  <a:pt x="587" y="2386"/>
                </a:lnTo>
                <a:lnTo>
                  <a:pt x="590" y="2426"/>
                </a:lnTo>
                <a:lnTo>
                  <a:pt x="586" y="2476"/>
                </a:lnTo>
                <a:lnTo>
                  <a:pt x="576" y="2525"/>
                </a:lnTo>
                <a:lnTo>
                  <a:pt x="560" y="2570"/>
                </a:lnTo>
                <a:lnTo>
                  <a:pt x="539" y="2611"/>
                </a:lnTo>
                <a:lnTo>
                  <a:pt x="514" y="2650"/>
                </a:lnTo>
                <a:lnTo>
                  <a:pt x="484" y="2686"/>
                </a:lnTo>
                <a:lnTo>
                  <a:pt x="450" y="2716"/>
                </a:lnTo>
                <a:lnTo>
                  <a:pt x="413" y="2743"/>
                </a:lnTo>
                <a:lnTo>
                  <a:pt x="373" y="2765"/>
                </a:lnTo>
                <a:lnTo>
                  <a:pt x="332" y="2782"/>
                </a:lnTo>
                <a:lnTo>
                  <a:pt x="289" y="2793"/>
                </a:lnTo>
                <a:lnTo>
                  <a:pt x="332" y="2818"/>
                </a:lnTo>
                <a:lnTo>
                  <a:pt x="378" y="2837"/>
                </a:lnTo>
                <a:lnTo>
                  <a:pt x="421" y="2852"/>
                </a:lnTo>
                <a:lnTo>
                  <a:pt x="463" y="2863"/>
                </a:lnTo>
                <a:lnTo>
                  <a:pt x="502" y="2870"/>
                </a:lnTo>
                <a:lnTo>
                  <a:pt x="537" y="2874"/>
                </a:lnTo>
                <a:lnTo>
                  <a:pt x="567" y="2876"/>
                </a:lnTo>
                <a:lnTo>
                  <a:pt x="592" y="2878"/>
                </a:lnTo>
                <a:lnTo>
                  <a:pt x="609" y="2878"/>
                </a:lnTo>
                <a:lnTo>
                  <a:pt x="664" y="2874"/>
                </a:lnTo>
                <a:lnTo>
                  <a:pt x="718" y="2863"/>
                </a:lnTo>
                <a:lnTo>
                  <a:pt x="770" y="2845"/>
                </a:lnTo>
                <a:lnTo>
                  <a:pt x="819" y="2820"/>
                </a:lnTo>
                <a:lnTo>
                  <a:pt x="866" y="2788"/>
                </a:lnTo>
                <a:lnTo>
                  <a:pt x="912" y="2751"/>
                </a:lnTo>
                <a:lnTo>
                  <a:pt x="956" y="2708"/>
                </a:lnTo>
                <a:lnTo>
                  <a:pt x="997" y="2659"/>
                </a:lnTo>
                <a:lnTo>
                  <a:pt x="1035" y="2605"/>
                </a:lnTo>
                <a:lnTo>
                  <a:pt x="1071" y="2545"/>
                </a:lnTo>
                <a:lnTo>
                  <a:pt x="1105" y="2482"/>
                </a:lnTo>
                <a:lnTo>
                  <a:pt x="1135" y="2413"/>
                </a:lnTo>
                <a:lnTo>
                  <a:pt x="1163" y="2341"/>
                </a:lnTo>
                <a:lnTo>
                  <a:pt x="1188" y="2264"/>
                </a:lnTo>
                <a:lnTo>
                  <a:pt x="1210" y="2185"/>
                </a:lnTo>
                <a:lnTo>
                  <a:pt x="1245" y="2048"/>
                </a:lnTo>
                <a:lnTo>
                  <a:pt x="1277" y="1919"/>
                </a:lnTo>
                <a:lnTo>
                  <a:pt x="1309" y="1795"/>
                </a:lnTo>
                <a:lnTo>
                  <a:pt x="1338" y="1680"/>
                </a:lnTo>
                <a:lnTo>
                  <a:pt x="1366" y="1570"/>
                </a:lnTo>
                <a:lnTo>
                  <a:pt x="1390" y="1468"/>
                </a:lnTo>
                <a:lnTo>
                  <a:pt x="1415" y="1371"/>
                </a:lnTo>
                <a:lnTo>
                  <a:pt x="1435" y="1279"/>
                </a:lnTo>
                <a:lnTo>
                  <a:pt x="1456" y="1195"/>
                </a:lnTo>
                <a:lnTo>
                  <a:pt x="1474" y="1116"/>
                </a:lnTo>
                <a:lnTo>
                  <a:pt x="1490" y="1042"/>
                </a:lnTo>
                <a:lnTo>
                  <a:pt x="1505" y="974"/>
                </a:lnTo>
                <a:lnTo>
                  <a:pt x="1518" y="911"/>
                </a:lnTo>
                <a:lnTo>
                  <a:pt x="1529" y="853"/>
                </a:lnTo>
                <a:lnTo>
                  <a:pt x="1538" y="799"/>
                </a:lnTo>
                <a:lnTo>
                  <a:pt x="1545" y="750"/>
                </a:lnTo>
                <a:lnTo>
                  <a:pt x="1551" y="706"/>
                </a:lnTo>
                <a:lnTo>
                  <a:pt x="1555" y="667"/>
                </a:lnTo>
                <a:lnTo>
                  <a:pt x="1558" y="631"/>
                </a:lnTo>
                <a:lnTo>
                  <a:pt x="1559" y="599"/>
                </a:lnTo>
                <a:lnTo>
                  <a:pt x="1557" y="540"/>
                </a:lnTo>
                <a:lnTo>
                  <a:pt x="1552" y="487"/>
                </a:lnTo>
                <a:lnTo>
                  <a:pt x="1544" y="439"/>
                </a:lnTo>
                <a:lnTo>
                  <a:pt x="1532" y="395"/>
                </a:lnTo>
                <a:lnTo>
                  <a:pt x="1519" y="356"/>
                </a:lnTo>
                <a:lnTo>
                  <a:pt x="1503" y="320"/>
                </a:lnTo>
                <a:lnTo>
                  <a:pt x="1484" y="289"/>
                </a:lnTo>
                <a:lnTo>
                  <a:pt x="1465" y="262"/>
                </a:lnTo>
                <a:lnTo>
                  <a:pt x="1444" y="239"/>
                </a:lnTo>
                <a:lnTo>
                  <a:pt x="1422" y="218"/>
                </a:lnTo>
                <a:lnTo>
                  <a:pt x="1398" y="201"/>
                </a:lnTo>
                <a:lnTo>
                  <a:pt x="1374" y="186"/>
                </a:lnTo>
                <a:lnTo>
                  <a:pt x="1349" y="175"/>
                </a:lnTo>
                <a:lnTo>
                  <a:pt x="1325" y="165"/>
                </a:lnTo>
                <a:lnTo>
                  <a:pt x="1301" y="158"/>
                </a:lnTo>
                <a:lnTo>
                  <a:pt x="1276" y="153"/>
                </a:lnTo>
                <a:lnTo>
                  <a:pt x="1253" y="149"/>
                </a:lnTo>
                <a:lnTo>
                  <a:pt x="1231" y="148"/>
                </a:lnTo>
                <a:lnTo>
                  <a:pt x="1210" y="148"/>
                </a:lnTo>
                <a:lnTo>
                  <a:pt x="1179" y="148"/>
                </a:lnTo>
                <a:lnTo>
                  <a:pt x="1147" y="152"/>
                </a:lnTo>
                <a:lnTo>
                  <a:pt x="1112" y="158"/>
                </a:lnTo>
                <a:lnTo>
                  <a:pt x="1076" y="166"/>
                </a:lnTo>
                <a:lnTo>
                  <a:pt x="1038" y="177"/>
                </a:lnTo>
                <a:lnTo>
                  <a:pt x="999" y="192"/>
                </a:lnTo>
                <a:lnTo>
                  <a:pt x="958" y="210"/>
                </a:lnTo>
                <a:lnTo>
                  <a:pt x="917" y="232"/>
                </a:lnTo>
                <a:lnTo>
                  <a:pt x="873" y="257"/>
                </a:lnTo>
                <a:lnTo>
                  <a:pt x="830" y="286"/>
                </a:lnTo>
                <a:lnTo>
                  <a:pt x="787" y="319"/>
                </a:lnTo>
                <a:lnTo>
                  <a:pt x="744" y="357"/>
                </a:lnTo>
                <a:lnTo>
                  <a:pt x="701" y="400"/>
                </a:lnTo>
                <a:lnTo>
                  <a:pt x="658" y="446"/>
                </a:lnTo>
                <a:lnTo>
                  <a:pt x="616" y="499"/>
                </a:lnTo>
                <a:lnTo>
                  <a:pt x="576" y="555"/>
                </a:lnTo>
                <a:lnTo>
                  <a:pt x="535" y="618"/>
                </a:lnTo>
                <a:lnTo>
                  <a:pt x="496" y="686"/>
                </a:lnTo>
                <a:lnTo>
                  <a:pt x="459" y="760"/>
                </a:lnTo>
                <a:lnTo>
                  <a:pt x="423" y="840"/>
                </a:lnTo>
                <a:lnTo>
                  <a:pt x="389" y="926"/>
                </a:lnTo>
                <a:lnTo>
                  <a:pt x="359" y="1019"/>
                </a:lnTo>
                <a:lnTo>
                  <a:pt x="354" y="1042"/>
                </a:lnTo>
                <a:lnTo>
                  <a:pt x="347" y="1061"/>
                </a:lnTo>
                <a:lnTo>
                  <a:pt x="339" y="1074"/>
                </a:lnTo>
                <a:lnTo>
                  <a:pt x="329" y="1083"/>
                </a:lnTo>
                <a:lnTo>
                  <a:pt x="315" y="1089"/>
                </a:lnTo>
                <a:lnTo>
                  <a:pt x="299" y="1091"/>
                </a:lnTo>
                <a:lnTo>
                  <a:pt x="279" y="1093"/>
                </a:lnTo>
                <a:lnTo>
                  <a:pt x="274" y="1093"/>
                </a:lnTo>
                <a:lnTo>
                  <a:pt x="267" y="1091"/>
                </a:lnTo>
                <a:lnTo>
                  <a:pt x="257" y="1090"/>
                </a:lnTo>
                <a:lnTo>
                  <a:pt x="246" y="1089"/>
                </a:lnTo>
                <a:lnTo>
                  <a:pt x="235" y="1084"/>
                </a:lnTo>
                <a:lnTo>
                  <a:pt x="224" y="1079"/>
                </a:lnTo>
                <a:lnTo>
                  <a:pt x="214" y="1071"/>
                </a:lnTo>
                <a:lnTo>
                  <a:pt x="207" y="1060"/>
                </a:lnTo>
                <a:lnTo>
                  <a:pt x="201" y="1046"/>
                </a:lnTo>
                <a:lnTo>
                  <a:pt x="199" y="1029"/>
                </a:lnTo>
                <a:lnTo>
                  <a:pt x="200" y="1008"/>
                </a:lnTo>
                <a:lnTo>
                  <a:pt x="204" y="981"/>
                </a:lnTo>
                <a:lnTo>
                  <a:pt x="213" y="950"/>
                </a:lnTo>
                <a:lnTo>
                  <a:pt x="222" y="914"/>
                </a:lnTo>
                <a:lnTo>
                  <a:pt x="236" y="874"/>
                </a:lnTo>
                <a:lnTo>
                  <a:pt x="252" y="831"/>
                </a:lnTo>
                <a:lnTo>
                  <a:pt x="271" y="786"/>
                </a:lnTo>
                <a:lnTo>
                  <a:pt x="293" y="738"/>
                </a:lnTo>
                <a:lnTo>
                  <a:pt x="317" y="688"/>
                </a:lnTo>
                <a:lnTo>
                  <a:pt x="344" y="637"/>
                </a:lnTo>
                <a:lnTo>
                  <a:pt x="374" y="584"/>
                </a:lnTo>
                <a:lnTo>
                  <a:pt x="408" y="531"/>
                </a:lnTo>
                <a:lnTo>
                  <a:pt x="444" y="478"/>
                </a:lnTo>
                <a:lnTo>
                  <a:pt x="482" y="425"/>
                </a:lnTo>
                <a:lnTo>
                  <a:pt x="523" y="374"/>
                </a:lnTo>
                <a:lnTo>
                  <a:pt x="567" y="324"/>
                </a:lnTo>
                <a:lnTo>
                  <a:pt x="615" y="275"/>
                </a:lnTo>
                <a:lnTo>
                  <a:pt x="664" y="230"/>
                </a:lnTo>
                <a:lnTo>
                  <a:pt x="716" y="187"/>
                </a:lnTo>
                <a:lnTo>
                  <a:pt x="771" y="147"/>
                </a:lnTo>
                <a:lnTo>
                  <a:pt x="829" y="110"/>
                </a:lnTo>
                <a:lnTo>
                  <a:pt x="889" y="78"/>
                </a:lnTo>
                <a:lnTo>
                  <a:pt x="951" y="52"/>
                </a:lnTo>
                <a:lnTo>
                  <a:pt x="1018" y="30"/>
                </a:lnTo>
                <a:lnTo>
                  <a:pt x="1085" y="14"/>
                </a:lnTo>
                <a:lnTo>
                  <a:pt x="1156" y="4"/>
                </a:lnTo>
                <a:lnTo>
                  <a:pt x="123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Oval 4"/>
          <p:cNvSpPr/>
          <p:nvPr/>
        </p:nvSpPr>
        <p:spPr>
          <a:xfrm>
            <a:off x="4419600" y="5943600"/>
            <a:ext cx="533400" cy="381000"/>
          </a:xfrm>
          <a:prstGeom prst="ellipse">
            <a:avLst/>
          </a:prstGeom>
          <a:solidFill>
            <a:schemeClr val="tx1"/>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 name="Straight Arrow Connector 5"/>
          <p:cNvCxnSpPr/>
          <p:nvPr/>
        </p:nvCxnSpPr>
        <p:spPr>
          <a:xfrm flipV="1">
            <a:off x="457200" y="0"/>
            <a:ext cx="0" cy="1905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7" name="Group 19"/>
          <p:cNvGrpSpPr>
            <a:grpSpLocks noChangeAspect="1"/>
          </p:cNvGrpSpPr>
          <p:nvPr>
            <p:custDataLst>
              <p:tags r:id="rId2"/>
            </p:custDataLst>
          </p:nvPr>
        </p:nvGrpSpPr>
        <p:grpSpPr bwMode="auto">
          <a:xfrm>
            <a:off x="762000" y="228600"/>
            <a:ext cx="1371600" cy="264233"/>
            <a:chOff x="1780" y="973"/>
            <a:chExt cx="5684" cy="1095"/>
          </a:xfrm>
        </p:grpSpPr>
        <p:sp>
          <p:nvSpPr>
            <p:cNvPr id="8" name="Freeform 21 1"/>
            <p:cNvSpPr>
              <a:spLocks/>
            </p:cNvSpPr>
            <p:nvPr/>
          </p:nvSpPr>
          <p:spPr bwMode="auto">
            <a:xfrm>
              <a:off x="1780" y="1223"/>
              <a:ext cx="766" cy="728"/>
            </a:xfrm>
            <a:custGeom>
              <a:avLst/>
              <a:gdLst/>
              <a:ahLst/>
              <a:cxnLst>
                <a:cxn ang="0">
                  <a:pos x="704" y="0"/>
                </a:cxn>
                <a:cxn ang="0">
                  <a:pos x="732" y="2"/>
                </a:cxn>
                <a:cxn ang="0">
                  <a:pos x="756" y="13"/>
                </a:cxn>
                <a:cxn ang="0">
                  <a:pos x="766" y="39"/>
                </a:cxn>
                <a:cxn ang="0">
                  <a:pos x="754" y="76"/>
                </a:cxn>
                <a:cxn ang="0">
                  <a:pos x="727" y="93"/>
                </a:cxn>
                <a:cxn ang="0">
                  <a:pos x="699" y="97"/>
                </a:cxn>
                <a:cxn ang="0">
                  <a:pos x="422" y="97"/>
                </a:cxn>
                <a:cxn ang="0">
                  <a:pos x="315" y="669"/>
                </a:cxn>
                <a:cxn ang="0">
                  <a:pos x="307" y="696"/>
                </a:cxn>
                <a:cxn ang="0">
                  <a:pos x="287" y="719"/>
                </a:cxn>
                <a:cxn ang="0">
                  <a:pos x="251" y="728"/>
                </a:cxn>
                <a:cxn ang="0">
                  <a:pos x="221" y="717"/>
                </a:cxn>
                <a:cxn ang="0">
                  <a:pos x="208" y="695"/>
                </a:cxn>
                <a:cxn ang="0">
                  <a:pos x="208" y="674"/>
                </a:cxn>
                <a:cxn ang="0">
                  <a:pos x="217" y="641"/>
                </a:cxn>
                <a:cxn ang="0">
                  <a:pos x="378" y="97"/>
                </a:cxn>
                <a:cxn ang="0">
                  <a:pos x="232" y="97"/>
                </a:cxn>
                <a:cxn ang="0">
                  <a:pos x="189" y="104"/>
                </a:cxn>
                <a:cxn ang="0">
                  <a:pos x="134" y="128"/>
                </a:cxn>
                <a:cxn ang="0">
                  <a:pos x="75" y="182"/>
                </a:cxn>
                <a:cxn ang="0">
                  <a:pos x="41" y="228"/>
                </a:cxn>
                <a:cxn ang="0">
                  <a:pos x="34" y="237"/>
                </a:cxn>
                <a:cxn ang="0">
                  <a:pos x="25" y="241"/>
                </a:cxn>
                <a:cxn ang="0">
                  <a:pos x="14" y="241"/>
                </a:cxn>
                <a:cxn ang="0">
                  <a:pos x="5" y="237"/>
                </a:cxn>
                <a:cxn ang="0">
                  <a:pos x="2" y="232"/>
                </a:cxn>
                <a:cxn ang="0">
                  <a:pos x="0" y="226"/>
                </a:cxn>
                <a:cxn ang="0">
                  <a:pos x="4" y="217"/>
                </a:cxn>
                <a:cxn ang="0">
                  <a:pos x="21" y="182"/>
                </a:cxn>
                <a:cxn ang="0">
                  <a:pos x="55" y="132"/>
                </a:cxn>
                <a:cxn ang="0">
                  <a:pos x="98" y="78"/>
                </a:cxn>
                <a:cxn ang="0">
                  <a:pos x="164" y="24"/>
                </a:cxn>
                <a:cxn ang="0">
                  <a:pos x="219" y="4"/>
                </a:cxn>
                <a:cxn ang="0">
                  <a:pos x="262" y="0"/>
                </a:cxn>
              </a:cxnLst>
              <a:rect l="0" t="0" r="r" b="b"/>
              <a:pathLst>
                <a:path w="766" h="728">
                  <a:moveTo>
                    <a:pt x="262" y="0"/>
                  </a:moveTo>
                  <a:lnTo>
                    <a:pt x="704" y="0"/>
                  </a:lnTo>
                  <a:lnTo>
                    <a:pt x="718" y="2"/>
                  </a:lnTo>
                  <a:lnTo>
                    <a:pt x="732" y="2"/>
                  </a:lnTo>
                  <a:lnTo>
                    <a:pt x="745" y="6"/>
                  </a:lnTo>
                  <a:lnTo>
                    <a:pt x="756" y="13"/>
                  </a:lnTo>
                  <a:lnTo>
                    <a:pt x="763" y="24"/>
                  </a:lnTo>
                  <a:lnTo>
                    <a:pt x="766" y="39"/>
                  </a:lnTo>
                  <a:lnTo>
                    <a:pt x="763" y="61"/>
                  </a:lnTo>
                  <a:lnTo>
                    <a:pt x="754" y="76"/>
                  </a:lnTo>
                  <a:lnTo>
                    <a:pt x="741" y="85"/>
                  </a:lnTo>
                  <a:lnTo>
                    <a:pt x="727" y="93"/>
                  </a:lnTo>
                  <a:lnTo>
                    <a:pt x="713" y="95"/>
                  </a:lnTo>
                  <a:lnTo>
                    <a:pt x="699" y="97"/>
                  </a:lnTo>
                  <a:lnTo>
                    <a:pt x="688" y="97"/>
                  </a:lnTo>
                  <a:lnTo>
                    <a:pt x="422" y="97"/>
                  </a:lnTo>
                  <a:lnTo>
                    <a:pt x="319" y="656"/>
                  </a:lnTo>
                  <a:lnTo>
                    <a:pt x="315" y="669"/>
                  </a:lnTo>
                  <a:lnTo>
                    <a:pt x="312" y="682"/>
                  </a:lnTo>
                  <a:lnTo>
                    <a:pt x="307" y="696"/>
                  </a:lnTo>
                  <a:lnTo>
                    <a:pt x="298" y="708"/>
                  </a:lnTo>
                  <a:lnTo>
                    <a:pt x="287" y="719"/>
                  </a:lnTo>
                  <a:lnTo>
                    <a:pt x="271" y="726"/>
                  </a:lnTo>
                  <a:lnTo>
                    <a:pt x="251" y="728"/>
                  </a:lnTo>
                  <a:lnTo>
                    <a:pt x="233" y="726"/>
                  </a:lnTo>
                  <a:lnTo>
                    <a:pt x="221" y="717"/>
                  </a:lnTo>
                  <a:lnTo>
                    <a:pt x="212" y="706"/>
                  </a:lnTo>
                  <a:lnTo>
                    <a:pt x="208" y="695"/>
                  </a:lnTo>
                  <a:lnTo>
                    <a:pt x="207" y="682"/>
                  </a:lnTo>
                  <a:lnTo>
                    <a:pt x="208" y="674"/>
                  </a:lnTo>
                  <a:lnTo>
                    <a:pt x="212" y="658"/>
                  </a:lnTo>
                  <a:lnTo>
                    <a:pt x="217" y="641"/>
                  </a:lnTo>
                  <a:lnTo>
                    <a:pt x="221" y="622"/>
                  </a:lnTo>
                  <a:lnTo>
                    <a:pt x="378" y="97"/>
                  </a:lnTo>
                  <a:lnTo>
                    <a:pt x="246" y="97"/>
                  </a:lnTo>
                  <a:lnTo>
                    <a:pt x="232" y="97"/>
                  </a:lnTo>
                  <a:lnTo>
                    <a:pt x="212" y="98"/>
                  </a:lnTo>
                  <a:lnTo>
                    <a:pt x="189" y="104"/>
                  </a:lnTo>
                  <a:lnTo>
                    <a:pt x="162" y="113"/>
                  </a:lnTo>
                  <a:lnTo>
                    <a:pt x="134" y="128"/>
                  </a:lnTo>
                  <a:lnTo>
                    <a:pt x="105" y="150"/>
                  </a:lnTo>
                  <a:lnTo>
                    <a:pt x="75" y="182"/>
                  </a:lnTo>
                  <a:lnTo>
                    <a:pt x="44" y="222"/>
                  </a:lnTo>
                  <a:lnTo>
                    <a:pt x="41" y="228"/>
                  </a:lnTo>
                  <a:lnTo>
                    <a:pt x="37" y="234"/>
                  </a:lnTo>
                  <a:lnTo>
                    <a:pt x="34" y="237"/>
                  </a:lnTo>
                  <a:lnTo>
                    <a:pt x="30" y="239"/>
                  </a:lnTo>
                  <a:lnTo>
                    <a:pt x="25" y="241"/>
                  </a:lnTo>
                  <a:lnTo>
                    <a:pt x="20" y="241"/>
                  </a:lnTo>
                  <a:lnTo>
                    <a:pt x="14" y="241"/>
                  </a:lnTo>
                  <a:lnTo>
                    <a:pt x="9" y="239"/>
                  </a:lnTo>
                  <a:lnTo>
                    <a:pt x="5" y="237"/>
                  </a:lnTo>
                  <a:lnTo>
                    <a:pt x="4" y="234"/>
                  </a:lnTo>
                  <a:lnTo>
                    <a:pt x="2" y="232"/>
                  </a:lnTo>
                  <a:lnTo>
                    <a:pt x="0" y="230"/>
                  </a:lnTo>
                  <a:lnTo>
                    <a:pt x="0" y="226"/>
                  </a:lnTo>
                  <a:lnTo>
                    <a:pt x="0" y="226"/>
                  </a:lnTo>
                  <a:lnTo>
                    <a:pt x="4" y="217"/>
                  </a:lnTo>
                  <a:lnTo>
                    <a:pt x="11" y="202"/>
                  </a:lnTo>
                  <a:lnTo>
                    <a:pt x="21" y="182"/>
                  </a:lnTo>
                  <a:lnTo>
                    <a:pt x="37" y="158"/>
                  </a:lnTo>
                  <a:lnTo>
                    <a:pt x="55" y="132"/>
                  </a:lnTo>
                  <a:lnTo>
                    <a:pt x="75" y="104"/>
                  </a:lnTo>
                  <a:lnTo>
                    <a:pt x="98" y="78"/>
                  </a:lnTo>
                  <a:lnTo>
                    <a:pt x="132" y="47"/>
                  </a:lnTo>
                  <a:lnTo>
                    <a:pt x="164" y="24"/>
                  </a:lnTo>
                  <a:lnTo>
                    <a:pt x="192" y="11"/>
                  </a:lnTo>
                  <a:lnTo>
                    <a:pt x="219" y="4"/>
                  </a:lnTo>
                  <a:lnTo>
                    <a:pt x="242" y="2"/>
                  </a:lnTo>
                  <a:lnTo>
                    <a:pt x="26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1"/>
            <p:cNvSpPr>
              <a:spLocks noEditPoints="1"/>
            </p:cNvSpPr>
            <p:nvPr/>
          </p:nvSpPr>
          <p:spPr bwMode="auto">
            <a:xfrm>
              <a:off x="3143" y="1331"/>
              <a:ext cx="1052" cy="381"/>
            </a:xfrm>
            <a:custGeom>
              <a:avLst/>
              <a:gdLst/>
              <a:ahLst/>
              <a:cxnLst>
                <a:cxn ang="0">
                  <a:pos x="52" y="316"/>
                </a:cxn>
                <a:cxn ang="0">
                  <a:pos x="997" y="316"/>
                </a:cxn>
                <a:cxn ang="0">
                  <a:pos x="1009" y="316"/>
                </a:cxn>
                <a:cxn ang="0">
                  <a:pos x="1022" y="318"/>
                </a:cxn>
                <a:cxn ang="0">
                  <a:pos x="1032" y="320"/>
                </a:cxn>
                <a:cxn ang="0">
                  <a:pos x="1043" y="326"/>
                </a:cxn>
                <a:cxn ang="0">
                  <a:pos x="1048" y="337"/>
                </a:cxn>
                <a:cxn ang="0">
                  <a:pos x="1052" y="350"/>
                </a:cxn>
                <a:cxn ang="0">
                  <a:pos x="1048" y="363"/>
                </a:cxn>
                <a:cxn ang="0">
                  <a:pos x="1043" y="372"/>
                </a:cxn>
                <a:cxn ang="0">
                  <a:pos x="1034" y="377"/>
                </a:cxn>
                <a:cxn ang="0">
                  <a:pos x="1022" y="379"/>
                </a:cxn>
                <a:cxn ang="0">
                  <a:pos x="1011" y="381"/>
                </a:cxn>
                <a:cxn ang="0">
                  <a:pos x="999" y="381"/>
                </a:cxn>
                <a:cxn ang="0">
                  <a:pos x="52" y="381"/>
                </a:cxn>
                <a:cxn ang="0">
                  <a:pos x="41" y="381"/>
                </a:cxn>
                <a:cxn ang="0">
                  <a:pos x="29" y="379"/>
                </a:cxn>
                <a:cxn ang="0">
                  <a:pos x="18" y="377"/>
                </a:cxn>
                <a:cxn ang="0">
                  <a:pos x="9" y="372"/>
                </a:cxn>
                <a:cxn ang="0">
                  <a:pos x="2" y="363"/>
                </a:cxn>
                <a:cxn ang="0">
                  <a:pos x="0" y="350"/>
                </a:cxn>
                <a:cxn ang="0">
                  <a:pos x="2" y="337"/>
                </a:cxn>
                <a:cxn ang="0">
                  <a:pos x="9" y="326"/>
                </a:cxn>
                <a:cxn ang="0">
                  <a:pos x="18" y="320"/>
                </a:cxn>
                <a:cxn ang="0">
                  <a:pos x="29" y="318"/>
                </a:cxn>
                <a:cxn ang="0">
                  <a:pos x="41" y="316"/>
                </a:cxn>
                <a:cxn ang="0">
                  <a:pos x="52" y="316"/>
                </a:cxn>
                <a:cxn ang="0">
                  <a:pos x="52" y="0"/>
                </a:cxn>
                <a:cxn ang="0">
                  <a:pos x="999" y="0"/>
                </a:cxn>
                <a:cxn ang="0">
                  <a:pos x="1011" y="0"/>
                </a:cxn>
                <a:cxn ang="0">
                  <a:pos x="1022" y="0"/>
                </a:cxn>
                <a:cxn ang="0">
                  <a:pos x="1034" y="3"/>
                </a:cxn>
                <a:cxn ang="0">
                  <a:pos x="1043" y="9"/>
                </a:cxn>
                <a:cxn ang="0">
                  <a:pos x="1048" y="16"/>
                </a:cxn>
                <a:cxn ang="0">
                  <a:pos x="1052" y="29"/>
                </a:cxn>
                <a:cxn ang="0">
                  <a:pos x="1048" y="44"/>
                </a:cxn>
                <a:cxn ang="0">
                  <a:pos x="1043" y="53"/>
                </a:cxn>
                <a:cxn ang="0">
                  <a:pos x="1032" y="59"/>
                </a:cxn>
                <a:cxn ang="0">
                  <a:pos x="1022" y="63"/>
                </a:cxn>
                <a:cxn ang="0">
                  <a:pos x="1009" y="63"/>
                </a:cxn>
                <a:cxn ang="0">
                  <a:pos x="997" y="63"/>
                </a:cxn>
                <a:cxn ang="0">
                  <a:pos x="52" y="63"/>
                </a:cxn>
                <a:cxn ang="0">
                  <a:pos x="41" y="63"/>
                </a:cxn>
                <a:cxn ang="0">
                  <a:pos x="29" y="63"/>
                </a:cxn>
                <a:cxn ang="0">
                  <a:pos x="18" y="59"/>
                </a:cxn>
                <a:cxn ang="0">
                  <a:pos x="9" y="53"/>
                </a:cxn>
                <a:cxn ang="0">
                  <a:pos x="2" y="44"/>
                </a:cxn>
                <a:cxn ang="0">
                  <a:pos x="0" y="29"/>
                </a:cxn>
                <a:cxn ang="0">
                  <a:pos x="2" y="16"/>
                </a:cxn>
                <a:cxn ang="0">
                  <a:pos x="9" y="9"/>
                </a:cxn>
                <a:cxn ang="0">
                  <a:pos x="18" y="3"/>
                </a:cxn>
                <a:cxn ang="0">
                  <a:pos x="29" y="0"/>
                </a:cxn>
                <a:cxn ang="0">
                  <a:pos x="41" y="0"/>
                </a:cxn>
                <a:cxn ang="0">
                  <a:pos x="52" y="0"/>
                </a:cxn>
              </a:cxnLst>
              <a:rect l="0" t="0" r="r" b="b"/>
              <a:pathLst>
                <a:path w="1052" h="381">
                  <a:moveTo>
                    <a:pt x="52" y="316"/>
                  </a:moveTo>
                  <a:lnTo>
                    <a:pt x="997" y="316"/>
                  </a:lnTo>
                  <a:lnTo>
                    <a:pt x="1009" y="316"/>
                  </a:lnTo>
                  <a:lnTo>
                    <a:pt x="1022" y="318"/>
                  </a:lnTo>
                  <a:lnTo>
                    <a:pt x="1032" y="320"/>
                  </a:lnTo>
                  <a:lnTo>
                    <a:pt x="1043" y="326"/>
                  </a:lnTo>
                  <a:lnTo>
                    <a:pt x="1048" y="337"/>
                  </a:lnTo>
                  <a:lnTo>
                    <a:pt x="1052" y="350"/>
                  </a:lnTo>
                  <a:lnTo>
                    <a:pt x="1048" y="363"/>
                  </a:lnTo>
                  <a:lnTo>
                    <a:pt x="1043" y="372"/>
                  </a:lnTo>
                  <a:lnTo>
                    <a:pt x="1034" y="377"/>
                  </a:lnTo>
                  <a:lnTo>
                    <a:pt x="1022" y="379"/>
                  </a:lnTo>
                  <a:lnTo>
                    <a:pt x="1011" y="381"/>
                  </a:lnTo>
                  <a:lnTo>
                    <a:pt x="999" y="381"/>
                  </a:lnTo>
                  <a:lnTo>
                    <a:pt x="52" y="381"/>
                  </a:lnTo>
                  <a:lnTo>
                    <a:pt x="41" y="381"/>
                  </a:lnTo>
                  <a:lnTo>
                    <a:pt x="29" y="379"/>
                  </a:lnTo>
                  <a:lnTo>
                    <a:pt x="18" y="377"/>
                  </a:lnTo>
                  <a:lnTo>
                    <a:pt x="9" y="372"/>
                  </a:lnTo>
                  <a:lnTo>
                    <a:pt x="2" y="363"/>
                  </a:lnTo>
                  <a:lnTo>
                    <a:pt x="0" y="350"/>
                  </a:lnTo>
                  <a:lnTo>
                    <a:pt x="2" y="337"/>
                  </a:lnTo>
                  <a:lnTo>
                    <a:pt x="9" y="326"/>
                  </a:lnTo>
                  <a:lnTo>
                    <a:pt x="18" y="320"/>
                  </a:lnTo>
                  <a:lnTo>
                    <a:pt x="29" y="318"/>
                  </a:lnTo>
                  <a:lnTo>
                    <a:pt x="41" y="316"/>
                  </a:lnTo>
                  <a:lnTo>
                    <a:pt x="52" y="316"/>
                  </a:lnTo>
                  <a:close/>
                  <a:moveTo>
                    <a:pt x="52" y="0"/>
                  </a:moveTo>
                  <a:lnTo>
                    <a:pt x="999" y="0"/>
                  </a:lnTo>
                  <a:lnTo>
                    <a:pt x="1011" y="0"/>
                  </a:lnTo>
                  <a:lnTo>
                    <a:pt x="1022" y="0"/>
                  </a:lnTo>
                  <a:lnTo>
                    <a:pt x="1034" y="3"/>
                  </a:lnTo>
                  <a:lnTo>
                    <a:pt x="1043" y="9"/>
                  </a:lnTo>
                  <a:lnTo>
                    <a:pt x="1048" y="16"/>
                  </a:lnTo>
                  <a:lnTo>
                    <a:pt x="1052" y="29"/>
                  </a:lnTo>
                  <a:lnTo>
                    <a:pt x="1048" y="44"/>
                  </a:lnTo>
                  <a:lnTo>
                    <a:pt x="1043" y="53"/>
                  </a:lnTo>
                  <a:lnTo>
                    <a:pt x="1032" y="59"/>
                  </a:lnTo>
                  <a:lnTo>
                    <a:pt x="1022" y="63"/>
                  </a:lnTo>
                  <a:lnTo>
                    <a:pt x="1009" y="63"/>
                  </a:lnTo>
                  <a:lnTo>
                    <a:pt x="997" y="63"/>
                  </a:lnTo>
                  <a:lnTo>
                    <a:pt x="52" y="63"/>
                  </a:lnTo>
                  <a:lnTo>
                    <a:pt x="41" y="63"/>
                  </a:lnTo>
                  <a:lnTo>
                    <a:pt x="29" y="63"/>
                  </a:lnTo>
                  <a:lnTo>
                    <a:pt x="18" y="59"/>
                  </a:lnTo>
                  <a:lnTo>
                    <a:pt x="9" y="53"/>
                  </a:lnTo>
                  <a:lnTo>
                    <a:pt x="2" y="44"/>
                  </a:lnTo>
                  <a:lnTo>
                    <a:pt x="0" y="29"/>
                  </a:lnTo>
                  <a:lnTo>
                    <a:pt x="2" y="16"/>
                  </a:lnTo>
                  <a:lnTo>
                    <a:pt x="9" y="9"/>
                  </a:lnTo>
                  <a:lnTo>
                    <a:pt x="18" y="3"/>
                  </a:lnTo>
                  <a:lnTo>
                    <a:pt x="29" y="0"/>
                  </a:lnTo>
                  <a:lnTo>
                    <a:pt x="41" y="0"/>
                  </a:lnTo>
                  <a:lnTo>
                    <a:pt x="5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3 1"/>
            <p:cNvSpPr>
              <a:spLocks/>
            </p:cNvSpPr>
            <p:nvPr/>
          </p:nvSpPr>
          <p:spPr bwMode="auto">
            <a:xfrm>
              <a:off x="4821" y="973"/>
              <a:ext cx="1051" cy="1095"/>
            </a:xfrm>
            <a:custGeom>
              <a:avLst/>
              <a:gdLst/>
              <a:ahLst/>
              <a:cxnLst>
                <a:cxn ang="0">
                  <a:pos x="527" y="0"/>
                </a:cxn>
                <a:cxn ang="0">
                  <a:pos x="540" y="4"/>
                </a:cxn>
                <a:cxn ang="0">
                  <a:pos x="549" y="10"/>
                </a:cxn>
                <a:cxn ang="0">
                  <a:pos x="552" y="19"/>
                </a:cxn>
                <a:cxn ang="0">
                  <a:pos x="556" y="30"/>
                </a:cxn>
                <a:cxn ang="0">
                  <a:pos x="556" y="43"/>
                </a:cxn>
                <a:cxn ang="0">
                  <a:pos x="558" y="56"/>
                </a:cxn>
                <a:cxn ang="0">
                  <a:pos x="558" y="515"/>
                </a:cxn>
                <a:cxn ang="0">
                  <a:pos x="1000" y="515"/>
                </a:cxn>
                <a:cxn ang="0">
                  <a:pos x="1010" y="515"/>
                </a:cxn>
                <a:cxn ang="0">
                  <a:pos x="1023" y="515"/>
                </a:cxn>
                <a:cxn ang="0">
                  <a:pos x="1033" y="519"/>
                </a:cxn>
                <a:cxn ang="0">
                  <a:pos x="1042" y="524"/>
                </a:cxn>
                <a:cxn ang="0">
                  <a:pos x="1049" y="534"/>
                </a:cxn>
                <a:cxn ang="0">
                  <a:pos x="1051" y="548"/>
                </a:cxn>
                <a:cxn ang="0">
                  <a:pos x="1049" y="561"/>
                </a:cxn>
                <a:cxn ang="0">
                  <a:pos x="1042" y="571"/>
                </a:cxn>
                <a:cxn ang="0">
                  <a:pos x="1033" y="578"/>
                </a:cxn>
                <a:cxn ang="0">
                  <a:pos x="1023" y="580"/>
                </a:cxn>
                <a:cxn ang="0">
                  <a:pos x="1010" y="582"/>
                </a:cxn>
                <a:cxn ang="0">
                  <a:pos x="1000" y="582"/>
                </a:cxn>
                <a:cxn ang="0">
                  <a:pos x="558" y="582"/>
                </a:cxn>
                <a:cxn ang="0">
                  <a:pos x="558" y="1041"/>
                </a:cxn>
                <a:cxn ang="0">
                  <a:pos x="556" y="1052"/>
                </a:cxn>
                <a:cxn ang="0">
                  <a:pos x="556" y="1065"/>
                </a:cxn>
                <a:cxn ang="0">
                  <a:pos x="552" y="1076"/>
                </a:cxn>
                <a:cxn ang="0">
                  <a:pos x="549" y="1085"/>
                </a:cxn>
                <a:cxn ang="0">
                  <a:pos x="540" y="1093"/>
                </a:cxn>
                <a:cxn ang="0">
                  <a:pos x="527" y="1095"/>
                </a:cxn>
                <a:cxn ang="0">
                  <a:pos x="513" y="1093"/>
                </a:cxn>
                <a:cxn ang="0">
                  <a:pos x="504" y="1085"/>
                </a:cxn>
                <a:cxn ang="0">
                  <a:pos x="499" y="1076"/>
                </a:cxn>
                <a:cxn ang="0">
                  <a:pos x="495" y="1065"/>
                </a:cxn>
                <a:cxn ang="0">
                  <a:pos x="495" y="1052"/>
                </a:cxn>
                <a:cxn ang="0">
                  <a:pos x="495" y="1041"/>
                </a:cxn>
                <a:cxn ang="0">
                  <a:pos x="495" y="582"/>
                </a:cxn>
                <a:cxn ang="0">
                  <a:pos x="53" y="582"/>
                </a:cxn>
                <a:cxn ang="0">
                  <a:pos x="41" y="582"/>
                </a:cxn>
                <a:cxn ang="0">
                  <a:pos x="30" y="580"/>
                </a:cxn>
                <a:cxn ang="0">
                  <a:pos x="17" y="578"/>
                </a:cxn>
                <a:cxn ang="0">
                  <a:pos x="9" y="571"/>
                </a:cxn>
                <a:cxn ang="0">
                  <a:pos x="3" y="561"/>
                </a:cxn>
                <a:cxn ang="0">
                  <a:pos x="0" y="548"/>
                </a:cxn>
                <a:cxn ang="0">
                  <a:pos x="3" y="534"/>
                </a:cxn>
                <a:cxn ang="0">
                  <a:pos x="9" y="524"/>
                </a:cxn>
                <a:cxn ang="0">
                  <a:pos x="17" y="519"/>
                </a:cxn>
                <a:cxn ang="0">
                  <a:pos x="30" y="515"/>
                </a:cxn>
                <a:cxn ang="0">
                  <a:pos x="41" y="515"/>
                </a:cxn>
                <a:cxn ang="0">
                  <a:pos x="53" y="515"/>
                </a:cxn>
                <a:cxn ang="0">
                  <a:pos x="495" y="515"/>
                </a:cxn>
                <a:cxn ang="0">
                  <a:pos x="495" y="56"/>
                </a:cxn>
                <a:cxn ang="0">
                  <a:pos x="495" y="43"/>
                </a:cxn>
                <a:cxn ang="0">
                  <a:pos x="495" y="30"/>
                </a:cxn>
                <a:cxn ang="0">
                  <a:pos x="499" y="19"/>
                </a:cxn>
                <a:cxn ang="0">
                  <a:pos x="504" y="10"/>
                </a:cxn>
                <a:cxn ang="0">
                  <a:pos x="513" y="4"/>
                </a:cxn>
                <a:cxn ang="0">
                  <a:pos x="527" y="0"/>
                </a:cxn>
              </a:cxnLst>
              <a:rect l="0" t="0" r="r" b="b"/>
              <a:pathLst>
                <a:path w="1051" h="1095">
                  <a:moveTo>
                    <a:pt x="527" y="0"/>
                  </a:moveTo>
                  <a:lnTo>
                    <a:pt x="540" y="4"/>
                  </a:lnTo>
                  <a:lnTo>
                    <a:pt x="549" y="10"/>
                  </a:lnTo>
                  <a:lnTo>
                    <a:pt x="552" y="19"/>
                  </a:lnTo>
                  <a:lnTo>
                    <a:pt x="556" y="30"/>
                  </a:lnTo>
                  <a:lnTo>
                    <a:pt x="556" y="43"/>
                  </a:lnTo>
                  <a:lnTo>
                    <a:pt x="558" y="56"/>
                  </a:lnTo>
                  <a:lnTo>
                    <a:pt x="558" y="515"/>
                  </a:lnTo>
                  <a:lnTo>
                    <a:pt x="1000" y="515"/>
                  </a:lnTo>
                  <a:lnTo>
                    <a:pt x="1010" y="515"/>
                  </a:lnTo>
                  <a:lnTo>
                    <a:pt x="1023" y="515"/>
                  </a:lnTo>
                  <a:lnTo>
                    <a:pt x="1033" y="519"/>
                  </a:lnTo>
                  <a:lnTo>
                    <a:pt x="1042" y="524"/>
                  </a:lnTo>
                  <a:lnTo>
                    <a:pt x="1049" y="534"/>
                  </a:lnTo>
                  <a:lnTo>
                    <a:pt x="1051" y="548"/>
                  </a:lnTo>
                  <a:lnTo>
                    <a:pt x="1049" y="561"/>
                  </a:lnTo>
                  <a:lnTo>
                    <a:pt x="1042" y="571"/>
                  </a:lnTo>
                  <a:lnTo>
                    <a:pt x="1033" y="578"/>
                  </a:lnTo>
                  <a:lnTo>
                    <a:pt x="1023" y="580"/>
                  </a:lnTo>
                  <a:lnTo>
                    <a:pt x="1010" y="582"/>
                  </a:lnTo>
                  <a:lnTo>
                    <a:pt x="1000" y="582"/>
                  </a:lnTo>
                  <a:lnTo>
                    <a:pt x="558" y="582"/>
                  </a:lnTo>
                  <a:lnTo>
                    <a:pt x="558" y="1041"/>
                  </a:lnTo>
                  <a:lnTo>
                    <a:pt x="556" y="1052"/>
                  </a:lnTo>
                  <a:lnTo>
                    <a:pt x="556" y="1065"/>
                  </a:lnTo>
                  <a:lnTo>
                    <a:pt x="552" y="1076"/>
                  </a:lnTo>
                  <a:lnTo>
                    <a:pt x="549" y="1085"/>
                  </a:lnTo>
                  <a:lnTo>
                    <a:pt x="540" y="1093"/>
                  </a:lnTo>
                  <a:lnTo>
                    <a:pt x="527" y="1095"/>
                  </a:lnTo>
                  <a:lnTo>
                    <a:pt x="513" y="1093"/>
                  </a:lnTo>
                  <a:lnTo>
                    <a:pt x="504" y="1085"/>
                  </a:lnTo>
                  <a:lnTo>
                    <a:pt x="499" y="1076"/>
                  </a:lnTo>
                  <a:lnTo>
                    <a:pt x="495" y="1065"/>
                  </a:lnTo>
                  <a:lnTo>
                    <a:pt x="495" y="1052"/>
                  </a:lnTo>
                  <a:lnTo>
                    <a:pt x="495" y="1041"/>
                  </a:lnTo>
                  <a:lnTo>
                    <a:pt x="495" y="582"/>
                  </a:lnTo>
                  <a:lnTo>
                    <a:pt x="53" y="582"/>
                  </a:lnTo>
                  <a:lnTo>
                    <a:pt x="41" y="582"/>
                  </a:lnTo>
                  <a:lnTo>
                    <a:pt x="30" y="580"/>
                  </a:lnTo>
                  <a:lnTo>
                    <a:pt x="17" y="578"/>
                  </a:lnTo>
                  <a:lnTo>
                    <a:pt x="9" y="571"/>
                  </a:lnTo>
                  <a:lnTo>
                    <a:pt x="3" y="561"/>
                  </a:lnTo>
                  <a:lnTo>
                    <a:pt x="0" y="548"/>
                  </a:lnTo>
                  <a:lnTo>
                    <a:pt x="3" y="534"/>
                  </a:lnTo>
                  <a:lnTo>
                    <a:pt x="9" y="524"/>
                  </a:lnTo>
                  <a:lnTo>
                    <a:pt x="17" y="519"/>
                  </a:lnTo>
                  <a:lnTo>
                    <a:pt x="30" y="515"/>
                  </a:lnTo>
                  <a:lnTo>
                    <a:pt x="41" y="515"/>
                  </a:lnTo>
                  <a:lnTo>
                    <a:pt x="53" y="515"/>
                  </a:lnTo>
                  <a:lnTo>
                    <a:pt x="495" y="515"/>
                  </a:lnTo>
                  <a:lnTo>
                    <a:pt x="495" y="56"/>
                  </a:lnTo>
                  <a:lnTo>
                    <a:pt x="495" y="43"/>
                  </a:lnTo>
                  <a:lnTo>
                    <a:pt x="495" y="30"/>
                  </a:lnTo>
                  <a:lnTo>
                    <a:pt x="499" y="19"/>
                  </a:lnTo>
                  <a:lnTo>
                    <a:pt x="504" y="10"/>
                  </a:lnTo>
                  <a:lnTo>
                    <a:pt x="513" y="4"/>
                  </a:lnTo>
                  <a:lnTo>
                    <a:pt x="52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4 1"/>
            <p:cNvSpPr>
              <a:spLocks noEditPoints="1"/>
            </p:cNvSpPr>
            <p:nvPr/>
          </p:nvSpPr>
          <p:spPr bwMode="auto">
            <a:xfrm>
              <a:off x="6058" y="1207"/>
              <a:ext cx="1406" cy="742"/>
            </a:xfrm>
            <a:custGeom>
              <a:avLst/>
              <a:gdLst/>
              <a:ahLst/>
              <a:cxnLst>
                <a:cxn ang="0">
                  <a:pos x="194" y="98"/>
                </a:cxn>
                <a:cxn ang="0">
                  <a:pos x="92" y="183"/>
                </a:cxn>
                <a:cxn ang="0">
                  <a:pos x="39" y="318"/>
                </a:cxn>
                <a:cxn ang="0">
                  <a:pos x="44" y="453"/>
                </a:cxn>
                <a:cxn ang="0">
                  <a:pos x="87" y="570"/>
                </a:cxn>
                <a:cxn ang="0">
                  <a:pos x="169" y="657"/>
                </a:cxn>
                <a:cxn ang="0">
                  <a:pos x="288" y="690"/>
                </a:cxn>
                <a:cxn ang="0">
                  <a:pos x="433" y="651"/>
                </a:cxn>
                <a:cxn ang="0">
                  <a:pos x="545" y="557"/>
                </a:cxn>
                <a:cxn ang="0">
                  <a:pos x="627" y="442"/>
                </a:cxn>
                <a:cxn ang="0">
                  <a:pos x="586" y="322"/>
                </a:cxn>
                <a:cxn ang="0">
                  <a:pos x="524" y="238"/>
                </a:cxn>
                <a:cxn ang="0">
                  <a:pos x="477" y="183"/>
                </a:cxn>
                <a:cxn ang="0">
                  <a:pos x="415" y="127"/>
                </a:cxn>
                <a:cxn ang="0">
                  <a:pos x="319" y="83"/>
                </a:cxn>
                <a:cxn ang="0">
                  <a:pos x="1065" y="55"/>
                </a:cxn>
                <a:cxn ang="0">
                  <a:pos x="932" y="118"/>
                </a:cxn>
                <a:cxn ang="0">
                  <a:pos x="830" y="222"/>
                </a:cxn>
                <a:cxn ang="0">
                  <a:pos x="757" y="335"/>
                </a:cxn>
                <a:cxn ang="0">
                  <a:pos x="819" y="418"/>
                </a:cxn>
                <a:cxn ang="0">
                  <a:pos x="884" y="503"/>
                </a:cxn>
                <a:cxn ang="0">
                  <a:pos x="930" y="559"/>
                </a:cxn>
                <a:cxn ang="0">
                  <a:pos x="992" y="614"/>
                </a:cxn>
                <a:cxn ang="0">
                  <a:pos x="1087" y="659"/>
                </a:cxn>
                <a:cxn ang="0">
                  <a:pos x="1213" y="644"/>
                </a:cxn>
                <a:cxn ang="0">
                  <a:pos x="1315" y="559"/>
                </a:cxn>
                <a:cxn ang="0">
                  <a:pos x="1367" y="424"/>
                </a:cxn>
                <a:cxn ang="0">
                  <a:pos x="1363" y="288"/>
                </a:cxn>
                <a:cxn ang="0">
                  <a:pos x="1319" y="172"/>
                </a:cxn>
                <a:cxn ang="0">
                  <a:pos x="1237" y="85"/>
                </a:cxn>
                <a:cxn ang="0">
                  <a:pos x="1119" y="51"/>
                </a:cxn>
                <a:cxn ang="0">
                  <a:pos x="406" y="14"/>
                </a:cxn>
                <a:cxn ang="0">
                  <a:pos x="565" y="101"/>
                </a:cxn>
                <a:cxn ang="0">
                  <a:pos x="611" y="148"/>
                </a:cxn>
                <a:cxn ang="0">
                  <a:pos x="663" y="211"/>
                </a:cxn>
                <a:cxn ang="0">
                  <a:pos x="741" y="240"/>
                </a:cxn>
                <a:cxn ang="0">
                  <a:pos x="836" y="124"/>
                </a:cxn>
                <a:cxn ang="0">
                  <a:pos x="959" y="35"/>
                </a:cxn>
                <a:cxn ang="0">
                  <a:pos x="1108" y="0"/>
                </a:cxn>
                <a:cxn ang="0">
                  <a:pos x="1240" y="37"/>
                </a:cxn>
                <a:cxn ang="0">
                  <a:pos x="1338" y="133"/>
                </a:cxn>
                <a:cxn ang="0">
                  <a:pos x="1395" y="270"/>
                </a:cxn>
                <a:cxn ang="0">
                  <a:pos x="1404" y="422"/>
                </a:cxn>
                <a:cxn ang="0">
                  <a:pos x="1361" y="566"/>
                </a:cxn>
                <a:cxn ang="0">
                  <a:pos x="1274" y="679"/>
                </a:cxn>
                <a:cxn ang="0">
                  <a:pos x="1149" y="738"/>
                </a:cxn>
                <a:cxn ang="0">
                  <a:pos x="1001" y="727"/>
                </a:cxn>
                <a:cxn ang="0">
                  <a:pos x="843" y="638"/>
                </a:cxn>
                <a:cxn ang="0">
                  <a:pos x="796" y="594"/>
                </a:cxn>
                <a:cxn ang="0">
                  <a:pos x="743" y="531"/>
                </a:cxn>
                <a:cxn ang="0">
                  <a:pos x="666" y="501"/>
                </a:cxn>
                <a:cxn ang="0">
                  <a:pos x="572" y="616"/>
                </a:cxn>
                <a:cxn ang="0">
                  <a:pos x="449" y="707"/>
                </a:cxn>
                <a:cxn ang="0">
                  <a:pos x="299" y="742"/>
                </a:cxn>
                <a:cxn ang="0">
                  <a:pos x="165" y="705"/>
                </a:cxn>
                <a:cxn ang="0">
                  <a:pos x="67" y="607"/>
                </a:cxn>
                <a:cxn ang="0">
                  <a:pos x="12" y="472"/>
                </a:cxn>
                <a:cxn ang="0">
                  <a:pos x="3" y="318"/>
                </a:cxn>
                <a:cxn ang="0">
                  <a:pos x="44" y="176"/>
                </a:cxn>
                <a:cxn ang="0">
                  <a:pos x="131" y="63"/>
                </a:cxn>
                <a:cxn ang="0">
                  <a:pos x="256" y="3"/>
                </a:cxn>
              </a:cxnLst>
              <a:rect l="0" t="0" r="r" b="b"/>
              <a:pathLst>
                <a:path w="1406" h="742">
                  <a:moveTo>
                    <a:pt x="281" y="79"/>
                  </a:moveTo>
                  <a:lnTo>
                    <a:pt x="237" y="83"/>
                  </a:lnTo>
                  <a:lnTo>
                    <a:pt x="194" y="98"/>
                  </a:lnTo>
                  <a:lnTo>
                    <a:pt x="155" y="120"/>
                  </a:lnTo>
                  <a:lnTo>
                    <a:pt x="121" y="148"/>
                  </a:lnTo>
                  <a:lnTo>
                    <a:pt x="92" y="183"/>
                  </a:lnTo>
                  <a:lnTo>
                    <a:pt x="67" y="224"/>
                  </a:lnTo>
                  <a:lnTo>
                    <a:pt x="50" y="270"/>
                  </a:lnTo>
                  <a:lnTo>
                    <a:pt x="39" y="318"/>
                  </a:lnTo>
                  <a:lnTo>
                    <a:pt x="35" y="370"/>
                  </a:lnTo>
                  <a:lnTo>
                    <a:pt x="37" y="412"/>
                  </a:lnTo>
                  <a:lnTo>
                    <a:pt x="44" y="453"/>
                  </a:lnTo>
                  <a:lnTo>
                    <a:pt x="53" y="494"/>
                  </a:lnTo>
                  <a:lnTo>
                    <a:pt x="69" y="533"/>
                  </a:lnTo>
                  <a:lnTo>
                    <a:pt x="87" y="570"/>
                  </a:lnTo>
                  <a:lnTo>
                    <a:pt x="110" y="603"/>
                  </a:lnTo>
                  <a:lnTo>
                    <a:pt x="137" y="633"/>
                  </a:lnTo>
                  <a:lnTo>
                    <a:pt x="169" y="657"/>
                  </a:lnTo>
                  <a:lnTo>
                    <a:pt x="205" y="675"/>
                  </a:lnTo>
                  <a:lnTo>
                    <a:pt x="244" y="686"/>
                  </a:lnTo>
                  <a:lnTo>
                    <a:pt x="288" y="690"/>
                  </a:lnTo>
                  <a:lnTo>
                    <a:pt x="340" y="686"/>
                  </a:lnTo>
                  <a:lnTo>
                    <a:pt x="388" y="672"/>
                  </a:lnTo>
                  <a:lnTo>
                    <a:pt x="433" y="651"/>
                  </a:lnTo>
                  <a:lnTo>
                    <a:pt x="474" y="624"/>
                  </a:lnTo>
                  <a:lnTo>
                    <a:pt x="511" y="592"/>
                  </a:lnTo>
                  <a:lnTo>
                    <a:pt x="545" y="557"/>
                  </a:lnTo>
                  <a:lnTo>
                    <a:pt x="575" y="520"/>
                  </a:lnTo>
                  <a:lnTo>
                    <a:pt x="604" y="481"/>
                  </a:lnTo>
                  <a:lnTo>
                    <a:pt x="627" y="442"/>
                  </a:lnTo>
                  <a:lnTo>
                    <a:pt x="648" y="407"/>
                  </a:lnTo>
                  <a:lnTo>
                    <a:pt x="615" y="361"/>
                  </a:lnTo>
                  <a:lnTo>
                    <a:pt x="586" y="322"/>
                  </a:lnTo>
                  <a:lnTo>
                    <a:pt x="563" y="290"/>
                  </a:lnTo>
                  <a:lnTo>
                    <a:pt x="541" y="263"/>
                  </a:lnTo>
                  <a:lnTo>
                    <a:pt x="524" y="238"/>
                  </a:lnTo>
                  <a:lnTo>
                    <a:pt x="508" y="218"/>
                  </a:lnTo>
                  <a:lnTo>
                    <a:pt x="492" y="200"/>
                  </a:lnTo>
                  <a:lnTo>
                    <a:pt x="477" y="183"/>
                  </a:lnTo>
                  <a:lnTo>
                    <a:pt x="459" y="164"/>
                  </a:lnTo>
                  <a:lnTo>
                    <a:pt x="440" y="146"/>
                  </a:lnTo>
                  <a:lnTo>
                    <a:pt x="415" y="127"/>
                  </a:lnTo>
                  <a:lnTo>
                    <a:pt x="386" y="109"/>
                  </a:lnTo>
                  <a:lnTo>
                    <a:pt x="354" y="94"/>
                  </a:lnTo>
                  <a:lnTo>
                    <a:pt x="319" y="83"/>
                  </a:lnTo>
                  <a:lnTo>
                    <a:pt x="281" y="79"/>
                  </a:lnTo>
                  <a:close/>
                  <a:moveTo>
                    <a:pt x="1119" y="51"/>
                  </a:moveTo>
                  <a:lnTo>
                    <a:pt x="1065" y="55"/>
                  </a:lnTo>
                  <a:lnTo>
                    <a:pt x="1017" y="70"/>
                  </a:lnTo>
                  <a:lnTo>
                    <a:pt x="973" y="90"/>
                  </a:lnTo>
                  <a:lnTo>
                    <a:pt x="932" y="118"/>
                  </a:lnTo>
                  <a:lnTo>
                    <a:pt x="894" y="150"/>
                  </a:lnTo>
                  <a:lnTo>
                    <a:pt x="860" y="185"/>
                  </a:lnTo>
                  <a:lnTo>
                    <a:pt x="830" y="222"/>
                  </a:lnTo>
                  <a:lnTo>
                    <a:pt x="803" y="261"/>
                  </a:lnTo>
                  <a:lnTo>
                    <a:pt x="778" y="298"/>
                  </a:lnTo>
                  <a:lnTo>
                    <a:pt x="757" y="335"/>
                  </a:lnTo>
                  <a:lnTo>
                    <a:pt x="757" y="335"/>
                  </a:lnTo>
                  <a:lnTo>
                    <a:pt x="791" y="381"/>
                  </a:lnTo>
                  <a:lnTo>
                    <a:pt x="819" y="418"/>
                  </a:lnTo>
                  <a:lnTo>
                    <a:pt x="844" y="451"/>
                  </a:lnTo>
                  <a:lnTo>
                    <a:pt x="866" y="479"/>
                  </a:lnTo>
                  <a:lnTo>
                    <a:pt x="884" y="503"/>
                  </a:lnTo>
                  <a:lnTo>
                    <a:pt x="900" y="524"/>
                  </a:lnTo>
                  <a:lnTo>
                    <a:pt x="916" y="542"/>
                  </a:lnTo>
                  <a:lnTo>
                    <a:pt x="930" y="559"/>
                  </a:lnTo>
                  <a:lnTo>
                    <a:pt x="946" y="575"/>
                  </a:lnTo>
                  <a:lnTo>
                    <a:pt x="967" y="596"/>
                  </a:lnTo>
                  <a:lnTo>
                    <a:pt x="992" y="614"/>
                  </a:lnTo>
                  <a:lnTo>
                    <a:pt x="1021" y="633"/>
                  </a:lnTo>
                  <a:lnTo>
                    <a:pt x="1053" y="648"/>
                  </a:lnTo>
                  <a:lnTo>
                    <a:pt x="1087" y="659"/>
                  </a:lnTo>
                  <a:lnTo>
                    <a:pt x="1126" y="662"/>
                  </a:lnTo>
                  <a:lnTo>
                    <a:pt x="1171" y="657"/>
                  </a:lnTo>
                  <a:lnTo>
                    <a:pt x="1213" y="644"/>
                  </a:lnTo>
                  <a:lnTo>
                    <a:pt x="1251" y="622"/>
                  </a:lnTo>
                  <a:lnTo>
                    <a:pt x="1285" y="594"/>
                  </a:lnTo>
                  <a:lnTo>
                    <a:pt x="1315" y="559"/>
                  </a:lnTo>
                  <a:lnTo>
                    <a:pt x="1338" y="518"/>
                  </a:lnTo>
                  <a:lnTo>
                    <a:pt x="1356" y="472"/>
                  </a:lnTo>
                  <a:lnTo>
                    <a:pt x="1367" y="424"/>
                  </a:lnTo>
                  <a:lnTo>
                    <a:pt x="1372" y="370"/>
                  </a:lnTo>
                  <a:lnTo>
                    <a:pt x="1368" y="329"/>
                  </a:lnTo>
                  <a:lnTo>
                    <a:pt x="1363" y="288"/>
                  </a:lnTo>
                  <a:lnTo>
                    <a:pt x="1352" y="248"/>
                  </a:lnTo>
                  <a:lnTo>
                    <a:pt x="1338" y="209"/>
                  </a:lnTo>
                  <a:lnTo>
                    <a:pt x="1319" y="172"/>
                  </a:lnTo>
                  <a:lnTo>
                    <a:pt x="1295" y="138"/>
                  </a:lnTo>
                  <a:lnTo>
                    <a:pt x="1269" y="109"/>
                  </a:lnTo>
                  <a:lnTo>
                    <a:pt x="1237" y="85"/>
                  </a:lnTo>
                  <a:lnTo>
                    <a:pt x="1203" y="66"/>
                  </a:lnTo>
                  <a:lnTo>
                    <a:pt x="1162" y="55"/>
                  </a:lnTo>
                  <a:lnTo>
                    <a:pt x="1119" y="51"/>
                  </a:lnTo>
                  <a:close/>
                  <a:moveTo>
                    <a:pt x="306" y="0"/>
                  </a:moveTo>
                  <a:lnTo>
                    <a:pt x="354" y="3"/>
                  </a:lnTo>
                  <a:lnTo>
                    <a:pt x="406" y="14"/>
                  </a:lnTo>
                  <a:lnTo>
                    <a:pt x="458" y="33"/>
                  </a:lnTo>
                  <a:lnTo>
                    <a:pt x="511" y="63"/>
                  </a:lnTo>
                  <a:lnTo>
                    <a:pt x="565" y="101"/>
                  </a:lnTo>
                  <a:lnTo>
                    <a:pt x="581" y="116"/>
                  </a:lnTo>
                  <a:lnTo>
                    <a:pt x="597" y="131"/>
                  </a:lnTo>
                  <a:lnTo>
                    <a:pt x="611" y="148"/>
                  </a:lnTo>
                  <a:lnTo>
                    <a:pt x="625" y="164"/>
                  </a:lnTo>
                  <a:lnTo>
                    <a:pt x="643" y="185"/>
                  </a:lnTo>
                  <a:lnTo>
                    <a:pt x="663" y="211"/>
                  </a:lnTo>
                  <a:lnTo>
                    <a:pt x="688" y="242"/>
                  </a:lnTo>
                  <a:lnTo>
                    <a:pt x="716" y="281"/>
                  </a:lnTo>
                  <a:lnTo>
                    <a:pt x="741" y="240"/>
                  </a:lnTo>
                  <a:lnTo>
                    <a:pt x="770" y="201"/>
                  </a:lnTo>
                  <a:lnTo>
                    <a:pt x="802" y="161"/>
                  </a:lnTo>
                  <a:lnTo>
                    <a:pt x="836" y="124"/>
                  </a:lnTo>
                  <a:lnTo>
                    <a:pt x="873" y="90"/>
                  </a:lnTo>
                  <a:lnTo>
                    <a:pt x="914" y="61"/>
                  </a:lnTo>
                  <a:lnTo>
                    <a:pt x="959" y="35"/>
                  </a:lnTo>
                  <a:lnTo>
                    <a:pt x="1005" y="16"/>
                  </a:lnTo>
                  <a:lnTo>
                    <a:pt x="1055" y="3"/>
                  </a:lnTo>
                  <a:lnTo>
                    <a:pt x="1108" y="0"/>
                  </a:lnTo>
                  <a:lnTo>
                    <a:pt x="1156" y="3"/>
                  </a:lnTo>
                  <a:lnTo>
                    <a:pt x="1201" y="16"/>
                  </a:lnTo>
                  <a:lnTo>
                    <a:pt x="1240" y="37"/>
                  </a:lnTo>
                  <a:lnTo>
                    <a:pt x="1278" y="63"/>
                  </a:lnTo>
                  <a:lnTo>
                    <a:pt x="1310" y="96"/>
                  </a:lnTo>
                  <a:lnTo>
                    <a:pt x="1338" y="133"/>
                  </a:lnTo>
                  <a:lnTo>
                    <a:pt x="1363" y="176"/>
                  </a:lnTo>
                  <a:lnTo>
                    <a:pt x="1381" y="222"/>
                  </a:lnTo>
                  <a:lnTo>
                    <a:pt x="1395" y="270"/>
                  </a:lnTo>
                  <a:lnTo>
                    <a:pt x="1404" y="320"/>
                  </a:lnTo>
                  <a:lnTo>
                    <a:pt x="1406" y="370"/>
                  </a:lnTo>
                  <a:lnTo>
                    <a:pt x="1404" y="422"/>
                  </a:lnTo>
                  <a:lnTo>
                    <a:pt x="1395" y="474"/>
                  </a:lnTo>
                  <a:lnTo>
                    <a:pt x="1381" y="522"/>
                  </a:lnTo>
                  <a:lnTo>
                    <a:pt x="1361" y="566"/>
                  </a:lnTo>
                  <a:lnTo>
                    <a:pt x="1336" y="609"/>
                  </a:lnTo>
                  <a:lnTo>
                    <a:pt x="1308" y="646"/>
                  </a:lnTo>
                  <a:lnTo>
                    <a:pt x="1274" y="679"/>
                  </a:lnTo>
                  <a:lnTo>
                    <a:pt x="1237" y="705"/>
                  </a:lnTo>
                  <a:lnTo>
                    <a:pt x="1196" y="725"/>
                  </a:lnTo>
                  <a:lnTo>
                    <a:pt x="1149" y="738"/>
                  </a:lnTo>
                  <a:lnTo>
                    <a:pt x="1101" y="742"/>
                  </a:lnTo>
                  <a:lnTo>
                    <a:pt x="1051" y="738"/>
                  </a:lnTo>
                  <a:lnTo>
                    <a:pt x="1001" y="727"/>
                  </a:lnTo>
                  <a:lnTo>
                    <a:pt x="950" y="707"/>
                  </a:lnTo>
                  <a:lnTo>
                    <a:pt x="896" y="679"/>
                  </a:lnTo>
                  <a:lnTo>
                    <a:pt x="843" y="638"/>
                  </a:lnTo>
                  <a:lnTo>
                    <a:pt x="825" y="624"/>
                  </a:lnTo>
                  <a:lnTo>
                    <a:pt x="811" y="611"/>
                  </a:lnTo>
                  <a:lnTo>
                    <a:pt x="796" y="594"/>
                  </a:lnTo>
                  <a:lnTo>
                    <a:pt x="780" y="577"/>
                  </a:lnTo>
                  <a:lnTo>
                    <a:pt x="764" y="557"/>
                  </a:lnTo>
                  <a:lnTo>
                    <a:pt x="743" y="531"/>
                  </a:lnTo>
                  <a:lnTo>
                    <a:pt x="720" y="499"/>
                  </a:lnTo>
                  <a:lnTo>
                    <a:pt x="691" y="461"/>
                  </a:lnTo>
                  <a:lnTo>
                    <a:pt x="666" y="501"/>
                  </a:lnTo>
                  <a:lnTo>
                    <a:pt x="638" y="540"/>
                  </a:lnTo>
                  <a:lnTo>
                    <a:pt x="606" y="579"/>
                  </a:lnTo>
                  <a:lnTo>
                    <a:pt x="572" y="616"/>
                  </a:lnTo>
                  <a:lnTo>
                    <a:pt x="534" y="651"/>
                  </a:lnTo>
                  <a:lnTo>
                    <a:pt x="493" y="681"/>
                  </a:lnTo>
                  <a:lnTo>
                    <a:pt x="449" y="707"/>
                  </a:lnTo>
                  <a:lnTo>
                    <a:pt x="402" y="725"/>
                  </a:lnTo>
                  <a:lnTo>
                    <a:pt x="353" y="738"/>
                  </a:lnTo>
                  <a:lnTo>
                    <a:pt x="299" y="742"/>
                  </a:lnTo>
                  <a:lnTo>
                    <a:pt x="251" y="738"/>
                  </a:lnTo>
                  <a:lnTo>
                    <a:pt x="206" y="725"/>
                  </a:lnTo>
                  <a:lnTo>
                    <a:pt x="165" y="705"/>
                  </a:lnTo>
                  <a:lnTo>
                    <a:pt x="128" y="677"/>
                  </a:lnTo>
                  <a:lnTo>
                    <a:pt x="96" y="646"/>
                  </a:lnTo>
                  <a:lnTo>
                    <a:pt x="67" y="607"/>
                  </a:lnTo>
                  <a:lnTo>
                    <a:pt x="44" y="566"/>
                  </a:lnTo>
                  <a:lnTo>
                    <a:pt x="25" y="520"/>
                  </a:lnTo>
                  <a:lnTo>
                    <a:pt x="12" y="472"/>
                  </a:lnTo>
                  <a:lnTo>
                    <a:pt x="3" y="422"/>
                  </a:lnTo>
                  <a:lnTo>
                    <a:pt x="0" y="370"/>
                  </a:lnTo>
                  <a:lnTo>
                    <a:pt x="3" y="318"/>
                  </a:lnTo>
                  <a:lnTo>
                    <a:pt x="12" y="268"/>
                  </a:lnTo>
                  <a:lnTo>
                    <a:pt x="26" y="220"/>
                  </a:lnTo>
                  <a:lnTo>
                    <a:pt x="44" y="176"/>
                  </a:lnTo>
                  <a:lnTo>
                    <a:pt x="69" y="133"/>
                  </a:lnTo>
                  <a:lnTo>
                    <a:pt x="98" y="96"/>
                  </a:lnTo>
                  <a:lnTo>
                    <a:pt x="131" y="63"/>
                  </a:lnTo>
                  <a:lnTo>
                    <a:pt x="169" y="37"/>
                  </a:lnTo>
                  <a:lnTo>
                    <a:pt x="212" y="16"/>
                  </a:lnTo>
                  <a:lnTo>
                    <a:pt x="256" y="3"/>
                  </a:lnTo>
                  <a:lnTo>
                    <a:pt x="30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31" name="Straight Arrow Connector 30"/>
          <p:cNvCxnSpPr/>
          <p:nvPr/>
        </p:nvCxnSpPr>
        <p:spPr>
          <a:xfrm>
            <a:off x="304800" y="5410200"/>
            <a:ext cx="0" cy="14478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4419600" y="381000"/>
            <a:ext cx="533400" cy="381000"/>
          </a:xfrm>
          <a:prstGeom prst="ellipse">
            <a:avLst/>
          </a:prstGeom>
          <a:solidFill>
            <a:schemeClr val="tx1"/>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6 3"/>
          <p:cNvSpPr>
            <a:spLocks noChangeAspect="1"/>
          </p:cNvSpPr>
          <p:nvPr>
            <p:custDataLst>
              <p:tags r:id="rId3"/>
            </p:custDataLst>
          </p:nvPr>
        </p:nvSpPr>
        <p:spPr bwMode="auto">
          <a:xfrm>
            <a:off x="8458200" y="838200"/>
            <a:ext cx="320523" cy="304800"/>
          </a:xfrm>
          <a:custGeom>
            <a:avLst/>
            <a:gdLst/>
            <a:ahLst/>
            <a:cxnLst>
              <a:cxn ang="0">
                <a:pos x="1439" y="30"/>
              </a:cxn>
              <a:cxn ang="0">
                <a:pos x="1718" y="190"/>
              </a:cxn>
              <a:cxn ang="0">
                <a:pos x="1923" y="478"/>
              </a:cxn>
              <a:cxn ang="0">
                <a:pos x="2100" y="234"/>
              </a:cxn>
              <a:cxn ang="0">
                <a:pos x="2406" y="27"/>
              </a:cxn>
              <a:cxn ang="0">
                <a:pos x="2726" y="12"/>
              </a:cxn>
              <a:cxn ang="0">
                <a:pos x="2997" y="113"/>
              </a:cxn>
              <a:cxn ang="0">
                <a:pos x="3168" y="345"/>
              </a:cxn>
              <a:cxn ang="0">
                <a:pos x="3119" y="659"/>
              </a:cxn>
              <a:cxn ang="0">
                <a:pos x="2919" y="814"/>
              </a:cxn>
              <a:cxn ang="0">
                <a:pos x="2691" y="793"/>
              </a:cxn>
              <a:cxn ang="0">
                <a:pos x="2591" y="626"/>
              </a:cxn>
              <a:cxn ang="0">
                <a:pos x="2692" y="346"/>
              </a:cxn>
              <a:cxn ang="0">
                <a:pos x="2805" y="187"/>
              </a:cxn>
              <a:cxn ang="0">
                <a:pos x="2579" y="147"/>
              </a:cxn>
              <a:cxn ang="0">
                <a:pos x="2257" y="278"/>
              </a:cxn>
              <a:cxn ang="0">
                <a:pos x="2062" y="562"/>
              </a:cxn>
              <a:cxn ang="0">
                <a:pos x="1966" y="849"/>
              </a:cxn>
              <a:cxn ang="0">
                <a:pos x="1694" y="1995"/>
              </a:cxn>
              <a:cxn ang="0">
                <a:pos x="1623" y="2355"/>
              </a:cxn>
              <a:cxn ang="0">
                <a:pos x="1650" y="2641"/>
              </a:cxn>
              <a:cxn ang="0">
                <a:pos x="1809" y="2841"/>
              </a:cxn>
              <a:cxn ang="0">
                <a:pos x="2066" y="2868"/>
              </a:cxn>
              <a:cxn ang="0">
                <a:pos x="2350" y="2742"/>
              </a:cxn>
              <a:cxn ang="0">
                <a:pos x="2647" y="2411"/>
              </a:cxn>
              <a:cxn ang="0">
                <a:pos x="2828" y="1969"/>
              </a:cxn>
              <a:cxn ang="0">
                <a:pos x="2917" y="1933"/>
              </a:cxn>
              <a:cxn ang="0">
                <a:pos x="2978" y="1995"/>
              </a:cxn>
              <a:cxn ang="0">
                <a:pos x="2907" y="2239"/>
              </a:cxn>
              <a:cxn ang="0">
                <a:pos x="2697" y="2599"/>
              </a:cxn>
              <a:cxn ang="0">
                <a:pos x="2354" y="2914"/>
              </a:cxn>
              <a:cxn ang="0">
                <a:pos x="1893" y="3022"/>
              </a:cxn>
              <a:cxn ang="0">
                <a:pos x="1522" y="2879"/>
              </a:cxn>
              <a:cxn ang="0">
                <a:pos x="1303" y="2606"/>
              </a:cxn>
              <a:cxn ang="0">
                <a:pos x="1219" y="2605"/>
              </a:cxn>
              <a:cxn ang="0">
                <a:pos x="1033" y="2836"/>
              </a:cxn>
              <a:cxn ang="0">
                <a:pos x="714" y="3012"/>
              </a:cxn>
              <a:cxn ang="0">
                <a:pos x="364" y="2992"/>
              </a:cxn>
              <a:cxn ang="0">
                <a:pos x="93" y="2834"/>
              </a:cxn>
              <a:cxn ang="0">
                <a:pos x="2" y="2532"/>
              </a:cxn>
              <a:cxn ang="0">
                <a:pos x="174" y="2250"/>
              </a:cxn>
              <a:cxn ang="0">
                <a:pos x="422" y="2204"/>
              </a:cxn>
              <a:cxn ang="0">
                <a:pos x="569" y="2322"/>
              </a:cxn>
              <a:cxn ang="0">
                <a:pos x="539" y="2611"/>
              </a:cxn>
              <a:cxn ang="0">
                <a:pos x="289" y="2793"/>
              </a:cxn>
              <a:cxn ang="0">
                <a:pos x="567" y="2876"/>
              </a:cxn>
              <a:cxn ang="0">
                <a:pos x="866" y="2788"/>
              </a:cxn>
              <a:cxn ang="0">
                <a:pos x="1135" y="2413"/>
              </a:cxn>
              <a:cxn ang="0">
                <a:pos x="1338" y="1680"/>
              </a:cxn>
              <a:cxn ang="0">
                <a:pos x="1490" y="1042"/>
              </a:cxn>
              <a:cxn ang="0">
                <a:pos x="1555" y="667"/>
              </a:cxn>
              <a:cxn ang="0">
                <a:pos x="1519" y="356"/>
              </a:cxn>
              <a:cxn ang="0">
                <a:pos x="1374" y="186"/>
              </a:cxn>
              <a:cxn ang="0">
                <a:pos x="1210" y="148"/>
              </a:cxn>
              <a:cxn ang="0">
                <a:pos x="958" y="210"/>
              </a:cxn>
              <a:cxn ang="0">
                <a:pos x="658" y="446"/>
              </a:cxn>
              <a:cxn ang="0">
                <a:pos x="389" y="926"/>
              </a:cxn>
              <a:cxn ang="0">
                <a:pos x="299" y="1091"/>
              </a:cxn>
              <a:cxn ang="0">
                <a:pos x="224" y="1079"/>
              </a:cxn>
              <a:cxn ang="0">
                <a:pos x="213" y="950"/>
              </a:cxn>
              <a:cxn ang="0">
                <a:pos x="344" y="637"/>
              </a:cxn>
              <a:cxn ang="0">
                <a:pos x="615" y="275"/>
              </a:cxn>
              <a:cxn ang="0">
                <a:pos x="1018" y="30"/>
              </a:cxn>
            </a:cxnLst>
            <a:rect l="0" t="0" r="r" b="b"/>
            <a:pathLst>
              <a:path w="3179" h="3024">
                <a:moveTo>
                  <a:pt x="1230" y="0"/>
                </a:moveTo>
                <a:lnTo>
                  <a:pt x="1259" y="1"/>
                </a:lnTo>
                <a:lnTo>
                  <a:pt x="1291" y="3"/>
                </a:lnTo>
                <a:lnTo>
                  <a:pt x="1326" y="6"/>
                </a:lnTo>
                <a:lnTo>
                  <a:pt x="1362" y="11"/>
                </a:lnTo>
                <a:lnTo>
                  <a:pt x="1399" y="20"/>
                </a:lnTo>
                <a:lnTo>
                  <a:pt x="1439" y="30"/>
                </a:lnTo>
                <a:lnTo>
                  <a:pt x="1479" y="42"/>
                </a:lnTo>
                <a:lnTo>
                  <a:pt x="1519" y="58"/>
                </a:lnTo>
                <a:lnTo>
                  <a:pt x="1560" y="76"/>
                </a:lnTo>
                <a:lnTo>
                  <a:pt x="1601" y="99"/>
                </a:lnTo>
                <a:lnTo>
                  <a:pt x="1640" y="125"/>
                </a:lnTo>
                <a:lnTo>
                  <a:pt x="1680" y="155"/>
                </a:lnTo>
                <a:lnTo>
                  <a:pt x="1718" y="190"/>
                </a:lnTo>
                <a:lnTo>
                  <a:pt x="1755" y="229"/>
                </a:lnTo>
                <a:lnTo>
                  <a:pt x="1792" y="273"/>
                </a:lnTo>
                <a:lnTo>
                  <a:pt x="1824" y="323"/>
                </a:lnTo>
                <a:lnTo>
                  <a:pt x="1856" y="378"/>
                </a:lnTo>
                <a:lnTo>
                  <a:pt x="1883" y="438"/>
                </a:lnTo>
                <a:lnTo>
                  <a:pt x="1909" y="505"/>
                </a:lnTo>
                <a:lnTo>
                  <a:pt x="1923" y="478"/>
                </a:lnTo>
                <a:lnTo>
                  <a:pt x="1941" y="449"/>
                </a:lnTo>
                <a:lnTo>
                  <a:pt x="1960" y="416"/>
                </a:lnTo>
                <a:lnTo>
                  <a:pt x="1984" y="381"/>
                </a:lnTo>
                <a:lnTo>
                  <a:pt x="2008" y="345"/>
                </a:lnTo>
                <a:lnTo>
                  <a:pt x="2036" y="308"/>
                </a:lnTo>
                <a:lnTo>
                  <a:pt x="2066" y="270"/>
                </a:lnTo>
                <a:lnTo>
                  <a:pt x="2100" y="234"/>
                </a:lnTo>
                <a:lnTo>
                  <a:pt x="2135" y="197"/>
                </a:lnTo>
                <a:lnTo>
                  <a:pt x="2173" y="162"/>
                </a:lnTo>
                <a:lnTo>
                  <a:pt x="2215" y="129"/>
                </a:lnTo>
                <a:lnTo>
                  <a:pt x="2258" y="98"/>
                </a:lnTo>
                <a:lnTo>
                  <a:pt x="2305" y="71"/>
                </a:lnTo>
                <a:lnTo>
                  <a:pt x="2355" y="47"/>
                </a:lnTo>
                <a:lnTo>
                  <a:pt x="2406" y="27"/>
                </a:lnTo>
                <a:lnTo>
                  <a:pt x="2461" y="12"/>
                </a:lnTo>
                <a:lnTo>
                  <a:pt x="2519" y="4"/>
                </a:lnTo>
                <a:lnTo>
                  <a:pt x="2579" y="0"/>
                </a:lnTo>
                <a:lnTo>
                  <a:pt x="2613" y="1"/>
                </a:lnTo>
                <a:lnTo>
                  <a:pt x="2649" y="4"/>
                </a:lnTo>
                <a:lnTo>
                  <a:pt x="2686" y="8"/>
                </a:lnTo>
                <a:lnTo>
                  <a:pt x="2726" y="12"/>
                </a:lnTo>
                <a:lnTo>
                  <a:pt x="2766" y="21"/>
                </a:lnTo>
                <a:lnTo>
                  <a:pt x="2805" y="30"/>
                </a:lnTo>
                <a:lnTo>
                  <a:pt x="2846" y="42"/>
                </a:lnTo>
                <a:lnTo>
                  <a:pt x="2885" y="56"/>
                </a:lnTo>
                <a:lnTo>
                  <a:pt x="2924" y="72"/>
                </a:lnTo>
                <a:lnTo>
                  <a:pt x="2961" y="91"/>
                </a:lnTo>
                <a:lnTo>
                  <a:pt x="2997" y="113"/>
                </a:lnTo>
                <a:lnTo>
                  <a:pt x="3031" y="137"/>
                </a:lnTo>
                <a:lnTo>
                  <a:pt x="3062" y="164"/>
                </a:lnTo>
                <a:lnTo>
                  <a:pt x="3091" y="193"/>
                </a:lnTo>
                <a:lnTo>
                  <a:pt x="3116" y="226"/>
                </a:lnTo>
                <a:lnTo>
                  <a:pt x="3138" y="263"/>
                </a:lnTo>
                <a:lnTo>
                  <a:pt x="3155" y="302"/>
                </a:lnTo>
                <a:lnTo>
                  <a:pt x="3168" y="345"/>
                </a:lnTo>
                <a:lnTo>
                  <a:pt x="3176" y="391"/>
                </a:lnTo>
                <a:lnTo>
                  <a:pt x="3179" y="441"/>
                </a:lnTo>
                <a:lnTo>
                  <a:pt x="3176" y="491"/>
                </a:lnTo>
                <a:lnTo>
                  <a:pt x="3168" y="539"/>
                </a:lnTo>
                <a:lnTo>
                  <a:pt x="3157" y="583"/>
                </a:lnTo>
                <a:lnTo>
                  <a:pt x="3140" y="622"/>
                </a:lnTo>
                <a:lnTo>
                  <a:pt x="3119" y="659"/>
                </a:lnTo>
                <a:lnTo>
                  <a:pt x="3096" y="692"/>
                </a:lnTo>
                <a:lnTo>
                  <a:pt x="3070" y="721"/>
                </a:lnTo>
                <a:lnTo>
                  <a:pt x="3042" y="747"/>
                </a:lnTo>
                <a:lnTo>
                  <a:pt x="3013" y="769"/>
                </a:lnTo>
                <a:lnTo>
                  <a:pt x="2982" y="787"/>
                </a:lnTo>
                <a:lnTo>
                  <a:pt x="2951" y="803"/>
                </a:lnTo>
                <a:lnTo>
                  <a:pt x="2919" y="814"/>
                </a:lnTo>
                <a:lnTo>
                  <a:pt x="2888" y="823"/>
                </a:lnTo>
                <a:lnTo>
                  <a:pt x="2857" y="827"/>
                </a:lnTo>
                <a:lnTo>
                  <a:pt x="2830" y="830"/>
                </a:lnTo>
                <a:lnTo>
                  <a:pt x="2789" y="827"/>
                </a:lnTo>
                <a:lnTo>
                  <a:pt x="2753" y="820"/>
                </a:lnTo>
                <a:lnTo>
                  <a:pt x="2720" y="808"/>
                </a:lnTo>
                <a:lnTo>
                  <a:pt x="2691" y="793"/>
                </a:lnTo>
                <a:lnTo>
                  <a:pt x="2667" y="775"/>
                </a:lnTo>
                <a:lnTo>
                  <a:pt x="2646" y="754"/>
                </a:lnTo>
                <a:lnTo>
                  <a:pt x="2628" y="731"/>
                </a:lnTo>
                <a:lnTo>
                  <a:pt x="2613" y="705"/>
                </a:lnTo>
                <a:lnTo>
                  <a:pt x="2603" y="680"/>
                </a:lnTo>
                <a:lnTo>
                  <a:pt x="2596" y="653"/>
                </a:lnTo>
                <a:lnTo>
                  <a:pt x="2591" y="626"/>
                </a:lnTo>
                <a:lnTo>
                  <a:pt x="2589" y="599"/>
                </a:lnTo>
                <a:lnTo>
                  <a:pt x="2592" y="554"/>
                </a:lnTo>
                <a:lnTo>
                  <a:pt x="2601" y="509"/>
                </a:lnTo>
                <a:lnTo>
                  <a:pt x="2617" y="465"/>
                </a:lnTo>
                <a:lnTo>
                  <a:pt x="2636" y="422"/>
                </a:lnTo>
                <a:lnTo>
                  <a:pt x="2662" y="383"/>
                </a:lnTo>
                <a:lnTo>
                  <a:pt x="2692" y="346"/>
                </a:lnTo>
                <a:lnTo>
                  <a:pt x="2726" y="313"/>
                </a:lnTo>
                <a:lnTo>
                  <a:pt x="2764" y="285"/>
                </a:lnTo>
                <a:lnTo>
                  <a:pt x="2806" y="262"/>
                </a:lnTo>
                <a:lnTo>
                  <a:pt x="2852" y="243"/>
                </a:lnTo>
                <a:lnTo>
                  <a:pt x="2899" y="231"/>
                </a:lnTo>
                <a:lnTo>
                  <a:pt x="2852" y="207"/>
                </a:lnTo>
                <a:lnTo>
                  <a:pt x="2805" y="187"/>
                </a:lnTo>
                <a:lnTo>
                  <a:pt x="2761" y="173"/>
                </a:lnTo>
                <a:lnTo>
                  <a:pt x="2718" y="162"/>
                </a:lnTo>
                <a:lnTo>
                  <a:pt x="2678" y="155"/>
                </a:lnTo>
                <a:lnTo>
                  <a:pt x="2645" y="151"/>
                </a:lnTo>
                <a:lnTo>
                  <a:pt x="2615" y="148"/>
                </a:lnTo>
                <a:lnTo>
                  <a:pt x="2593" y="148"/>
                </a:lnTo>
                <a:lnTo>
                  <a:pt x="2579" y="147"/>
                </a:lnTo>
                <a:lnTo>
                  <a:pt x="2525" y="151"/>
                </a:lnTo>
                <a:lnTo>
                  <a:pt x="2472" y="159"/>
                </a:lnTo>
                <a:lnTo>
                  <a:pt x="2423" y="174"/>
                </a:lnTo>
                <a:lnTo>
                  <a:pt x="2378" y="193"/>
                </a:lnTo>
                <a:lnTo>
                  <a:pt x="2335" y="218"/>
                </a:lnTo>
                <a:lnTo>
                  <a:pt x="2295" y="246"/>
                </a:lnTo>
                <a:lnTo>
                  <a:pt x="2257" y="278"/>
                </a:lnTo>
                <a:lnTo>
                  <a:pt x="2222" y="312"/>
                </a:lnTo>
                <a:lnTo>
                  <a:pt x="2190" y="350"/>
                </a:lnTo>
                <a:lnTo>
                  <a:pt x="2159" y="390"/>
                </a:lnTo>
                <a:lnTo>
                  <a:pt x="2133" y="432"/>
                </a:lnTo>
                <a:lnTo>
                  <a:pt x="2107" y="474"/>
                </a:lnTo>
                <a:lnTo>
                  <a:pt x="2084" y="518"/>
                </a:lnTo>
                <a:lnTo>
                  <a:pt x="2062" y="562"/>
                </a:lnTo>
                <a:lnTo>
                  <a:pt x="2043" y="607"/>
                </a:lnTo>
                <a:lnTo>
                  <a:pt x="2025" y="651"/>
                </a:lnTo>
                <a:lnTo>
                  <a:pt x="2010" y="694"/>
                </a:lnTo>
                <a:lnTo>
                  <a:pt x="1996" y="737"/>
                </a:lnTo>
                <a:lnTo>
                  <a:pt x="1985" y="777"/>
                </a:lnTo>
                <a:lnTo>
                  <a:pt x="1975" y="815"/>
                </a:lnTo>
                <a:lnTo>
                  <a:pt x="1966" y="849"/>
                </a:lnTo>
                <a:lnTo>
                  <a:pt x="1959" y="882"/>
                </a:lnTo>
                <a:lnTo>
                  <a:pt x="1953" y="911"/>
                </a:lnTo>
                <a:lnTo>
                  <a:pt x="1949" y="935"/>
                </a:lnTo>
                <a:lnTo>
                  <a:pt x="1949" y="935"/>
                </a:lnTo>
                <a:lnTo>
                  <a:pt x="1729" y="1849"/>
                </a:lnTo>
                <a:lnTo>
                  <a:pt x="1710" y="1925"/>
                </a:lnTo>
                <a:lnTo>
                  <a:pt x="1694" y="1995"/>
                </a:lnTo>
                <a:lnTo>
                  <a:pt x="1679" y="2059"/>
                </a:lnTo>
                <a:lnTo>
                  <a:pt x="1665" y="2118"/>
                </a:lnTo>
                <a:lnTo>
                  <a:pt x="1653" y="2171"/>
                </a:lnTo>
                <a:lnTo>
                  <a:pt x="1643" y="2222"/>
                </a:lnTo>
                <a:lnTo>
                  <a:pt x="1634" y="2269"/>
                </a:lnTo>
                <a:lnTo>
                  <a:pt x="1627" y="2313"/>
                </a:lnTo>
                <a:lnTo>
                  <a:pt x="1623" y="2355"/>
                </a:lnTo>
                <a:lnTo>
                  <a:pt x="1619" y="2396"/>
                </a:lnTo>
                <a:lnTo>
                  <a:pt x="1619" y="2437"/>
                </a:lnTo>
                <a:lnTo>
                  <a:pt x="1621" y="2479"/>
                </a:lnTo>
                <a:lnTo>
                  <a:pt x="1624" y="2522"/>
                </a:lnTo>
                <a:lnTo>
                  <a:pt x="1630" y="2562"/>
                </a:lnTo>
                <a:lnTo>
                  <a:pt x="1638" y="2603"/>
                </a:lnTo>
                <a:lnTo>
                  <a:pt x="1650" y="2641"/>
                </a:lnTo>
                <a:lnTo>
                  <a:pt x="1664" y="2677"/>
                </a:lnTo>
                <a:lnTo>
                  <a:pt x="1681" y="2711"/>
                </a:lnTo>
                <a:lnTo>
                  <a:pt x="1700" y="2743"/>
                </a:lnTo>
                <a:lnTo>
                  <a:pt x="1723" y="2773"/>
                </a:lnTo>
                <a:lnTo>
                  <a:pt x="1749" y="2798"/>
                </a:lnTo>
                <a:lnTo>
                  <a:pt x="1776" y="2821"/>
                </a:lnTo>
                <a:lnTo>
                  <a:pt x="1809" y="2841"/>
                </a:lnTo>
                <a:lnTo>
                  <a:pt x="1844" y="2857"/>
                </a:lnTo>
                <a:lnTo>
                  <a:pt x="1882" y="2868"/>
                </a:lnTo>
                <a:lnTo>
                  <a:pt x="1924" y="2875"/>
                </a:lnTo>
                <a:lnTo>
                  <a:pt x="1968" y="2878"/>
                </a:lnTo>
                <a:lnTo>
                  <a:pt x="1999" y="2876"/>
                </a:lnTo>
                <a:lnTo>
                  <a:pt x="2031" y="2873"/>
                </a:lnTo>
                <a:lnTo>
                  <a:pt x="2066" y="2868"/>
                </a:lnTo>
                <a:lnTo>
                  <a:pt x="2102" y="2859"/>
                </a:lnTo>
                <a:lnTo>
                  <a:pt x="2141" y="2848"/>
                </a:lnTo>
                <a:lnTo>
                  <a:pt x="2181" y="2834"/>
                </a:lnTo>
                <a:lnTo>
                  <a:pt x="2222" y="2817"/>
                </a:lnTo>
                <a:lnTo>
                  <a:pt x="2264" y="2796"/>
                </a:lnTo>
                <a:lnTo>
                  <a:pt x="2307" y="2771"/>
                </a:lnTo>
                <a:lnTo>
                  <a:pt x="2350" y="2742"/>
                </a:lnTo>
                <a:lnTo>
                  <a:pt x="2394" y="2709"/>
                </a:lnTo>
                <a:lnTo>
                  <a:pt x="2437" y="2672"/>
                </a:lnTo>
                <a:lnTo>
                  <a:pt x="2480" y="2630"/>
                </a:lnTo>
                <a:lnTo>
                  <a:pt x="2523" y="2583"/>
                </a:lnTo>
                <a:lnTo>
                  <a:pt x="2565" y="2531"/>
                </a:lnTo>
                <a:lnTo>
                  <a:pt x="2607" y="2473"/>
                </a:lnTo>
                <a:lnTo>
                  <a:pt x="2647" y="2411"/>
                </a:lnTo>
                <a:lnTo>
                  <a:pt x="2685" y="2342"/>
                </a:lnTo>
                <a:lnTo>
                  <a:pt x="2721" y="2268"/>
                </a:lnTo>
                <a:lnTo>
                  <a:pt x="2756" y="2187"/>
                </a:lnTo>
                <a:lnTo>
                  <a:pt x="2789" y="2099"/>
                </a:lnTo>
                <a:lnTo>
                  <a:pt x="2819" y="2005"/>
                </a:lnTo>
                <a:lnTo>
                  <a:pt x="2824" y="1984"/>
                </a:lnTo>
                <a:lnTo>
                  <a:pt x="2828" y="1969"/>
                </a:lnTo>
                <a:lnTo>
                  <a:pt x="2835" y="1955"/>
                </a:lnTo>
                <a:lnTo>
                  <a:pt x="2846" y="1944"/>
                </a:lnTo>
                <a:lnTo>
                  <a:pt x="2859" y="1938"/>
                </a:lnTo>
                <a:lnTo>
                  <a:pt x="2876" y="1933"/>
                </a:lnTo>
                <a:lnTo>
                  <a:pt x="2899" y="1932"/>
                </a:lnTo>
                <a:lnTo>
                  <a:pt x="2906" y="1932"/>
                </a:lnTo>
                <a:lnTo>
                  <a:pt x="2917" y="1933"/>
                </a:lnTo>
                <a:lnTo>
                  <a:pt x="2928" y="1934"/>
                </a:lnTo>
                <a:lnTo>
                  <a:pt x="2940" y="1938"/>
                </a:lnTo>
                <a:lnTo>
                  <a:pt x="2952" y="1943"/>
                </a:lnTo>
                <a:lnTo>
                  <a:pt x="2962" y="1951"/>
                </a:lnTo>
                <a:lnTo>
                  <a:pt x="2971" y="1962"/>
                </a:lnTo>
                <a:lnTo>
                  <a:pt x="2977" y="1977"/>
                </a:lnTo>
                <a:lnTo>
                  <a:pt x="2978" y="1995"/>
                </a:lnTo>
                <a:lnTo>
                  <a:pt x="2977" y="2017"/>
                </a:lnTo>
                <a:lnTo>
                  <a:pt x="2973" y="2043"/>
                </a:lnTo>
                <a:lnTo>
                  <a:pt x="2966" y="2075"/>
                </a:lnTo>
                <a:lnTo>
                  <a:pt x="2955" y="2110"/>
                </a:lnTo>
                <a:lnTo>
                  <a:pt x="2942" y="2151"/>
                </a:lnTo>
                <a:lnTo>
                  <a:pt x="2926" y="2193"/>
                </a:lnTo>
                <a:lnTo>
                  <a:pt x="2907" y="2239"/>
                </a:lnTo>
                <a:lnTo>
                  <a:pt x="2885" y="2286"/>
                </a:lnTo>
                <a:lnTo>
                  <a:pt x="2861" y="2336"/>
                </a:lnTo>
                <a:lnTo>
                  <a:pt x="2834" y="2389"/>
                </a:lnTo>
                <a:lnTo>
                  <a:pt x="2804" y="2440"/>
                </a:lnTo>
                <a:lnTo>
                  <a:pt x="2771" y="2494"/>
                </a:lnTo>
                <a:lnTo>
                  <a:pt x="2735" y="2547"/>
                </a:lnTo>
                <a:lnTo>
                  <a:pt x="2697" y="2599"/>
                </a:lnTo>
                <a:lnTo>
                  <a:pt x="2656" y="2650"/>
                </a:lnTo>
                <a:lnTo>
                  <a:pt x="2612" y="2700"/>
                </a:lnTo>
                <a:lnTo>
                  <a:pt x="2565" y="2749"/>
                </a:lnTo>
                <a:lnTo>
                  <a:pt x="2517" y="2795"/>
                </a:lnTo>
                <a:lnTo>
                  <a:pt x="2465" y="2839"/>
                </a:lnTo>
                <a:lnTo>
                  <a:pt x="2411" y="2878"/>
                </a:lnTo>
                <a:lnTo>
                  <a:pt x="2354" y="2914"/>
                </a:lnTo>
                <a:lnTo>
                  <a:pt x="2294" y="2946"/>
                </a:lnTo>
                <a:lnTo>
                  <a:pt x="2233" y="2973"/>
                </a:lnTo>
                <a:lnTo>
                  <a:pt x="2167" y="2995"/>
                </a:lnTo>
                <a:lnTo>
                  <a:pt x="2101" y="3011"/>
                </a:lnTo>
                <a:lnTo>
                  <a:pt x="2031" y="3021"/>
                </a:lnTo>
                <a:lnTo>
                  <a:pt x="1959" y="3024"/>
                </a:lnTo>
                <a:lnTo>
                  <a:pt x="1893" y="3022"/>
                </a:lnTo>
                <a:lnTo>
                  <a:pt x="1831" y="3013"/>
                </a:lnTo>
                <a:lnTo>
                  <a:pt x="1772" y="3001"/>
                </a:lnTo>
                <a:lnTo>
                  <a:pt x="1716" y="2984"/>
                </a:lnTo>
                <a:lnTo>
                  <a:pt x="1662" y="2963"/>
                </a:lnTo>
                <a:lnTo>
                  <a:pt x="1612" y="2939"/>
                </a:lnTo>
                <a:lnTo>
                  <a:pt x="1566" y="2911"/>
                </a:lnTo>
                <a:lnTo>
                  <a:pt x="1522" y="2879"/>
                </a:lnTo>
                <a:lnTo>
                  <a:pt x="1482" y="2846"/>
                </a:lnTo>
                <a:lnTo>
                  <a:pt x="1444" y="2809"/>
                </a:lnTo>
                <a:lnTo>
                  <a:pt x="1410" y="2771"/>
                </a:lnTo>
                <a:lnTo>
                  <a:pt x="1378" y="2731"/>
                </a:lnTo>
                <a:lnTo>
                  <a:pt x="1351" y="2691"/>
                </a:lnTo>
                <a:lnTo>
                  <a:pt x="1325" y="2648"/>
                </a:lnTo>
                <a:lnTo>
                  <a:pt x="1303" y="2606"/>
                </a:lnTo>
                <a:lnTo>
                  <a:pt x="1284" y="2564"/>
                </a:lnTo>
                <a:lnTo>
                  <a:pt x="1269" y="2521"/>
                </a:lnTo>
                <a:lnTo>
                  <a:pt x="1264" y="2528"/>
                </a:lnTo>
                <a:lnTo>
                  <a:pt x="1257" y="2540"/>
                </a:lnTo>
                <a:lnTo>
                  <a:pt x="1247" y="2559"/>
                </a:lnTo>
                <a:lnTo>
                  <a:pt x="1234" y="2580"/>
                </a:lnTo>
                <a:lnTo>
                  <a:pt x="1219" y="2605"/>
                </a:lnTo>
                <a:lnTo>
                  <a:pt x="1200" y="2634"/>
                </a:lnTo>
                <a:lnTo>
                  <a:pt x="1179" y="2665"/>
                </a:lnTo>
                <a:lnTo>
                  <a:pt x="1156" y="2698"/>
                </a:lnTo>
                <a:lnTo>
                  <a:pt x="1129" y="2732"/>
                </a:lnTo>
                <a:lnTo>
                  <a:pt x="1099" y="2766"/>
                </a:lnTo>
                <a:lnTo>
                  <a:pt x="1068" y="2802"/>
                </a:lnTo>
                <a:lnTo>
                  <a:pt x="1033" y="2836"/>
                </a:lnTo>
                <a:lnTo>
                  <a:pt x="996" y="2869"/>
                </a:lnTo>
                <a:lnTo>
                  <a:pt x="955" y="2901"/>
                </a:lnTo>
                <a:lnTo>
                  <a:pt x="912" y="2930"/>
                </a:lnTo>
                <a:lnTo>
                  <a:pt x="866" y="2956"/>
                </a:lnTo>
                <a:lnTo>
                  <a:pt x="818" y="2979"/>
                </a:lnTo>
                <a:lnTo>
                  <a:pt x="768" y="2999"/>
                </a:lnTo>
                <a:lnTo>
                  <a:pt x="714" y="3012"/>
                </a:lnTo>
                <a:lnTo>
                  <a:pt x="657" y="3021"/>
                </a:lnTo>
                <a:lnTo>
                  <a:pt x="599" y="3024"/>
                </a:lnTo>
                <a:lnTo>
                  <a:pt x="552" y="3023"/>
                </a:lnTo>
                <a:lnTo>
                  <a:pt x="505" y="3019"/>
                </a:lnTo>
                <a:lnTo>
                  <a:pt x="457" y="3013"/>
                </a:lnTo>
                <a:lnTo>
                  <a:pt x="410" y="3003"/>
                </a:lnTo>
                <a:lnTo>
                  <a:pt x="364" y="2992"/>
                </a:lnTo>
                <a:lnTo>
                  <a:pt x="318" y="2978"/>
                </a:lnTo>
                <a:lnTo>
                  <a:pt x="275" y="2961"/>
                </a:lnTo>
                <a:lnTo>
                  <a:pt x="233" y="2941"/>
                </a:lnTo>
                <a:lnTo>
                  <a:pt x="194" y="2918"/>
                </a:lnTo>
                <a:lnTo>
                  <a:pt x="157" y="2892"/>
                </a:lnTo>
                <a:lnTo>
                  <a:pt x="123" y="2864"/>
                </a:lnTo>
                <a:lnTo>
                  <a:pt x="93" y="2834"/>
                </a:lnTo>
                <a:lnTo>
                  <a:pt x="66" y="2799"/>
                </a:lnTo>
                <a:lnTo>
                  <a:pt x="43" y="2762"/>
                </a:lnTo>
                <a:lnTo>
                  <a:pt x="24" y="2721"/>
                </a:lnTo>
                <a:lnTo>
                  <a:pt x="10" y="2678"/>
                </a:lnTo>
                <a:lnTo>
                  <a:pt x="2" y="2632"/>
                </a:lnTo>
                <a:lnTo>
                  <a:pt x="0" y="2583"/>
                </a:lnTo>
                <a:lnTo>
                  <a:pt x="2" y="2532"/>
                </a:lnTo>
                <a:lnTo>
                  <a:pt x="11" y="2482"/>
                </a:lnTo>
                <a:lnTo>
                  <a:pt x="27" y="2434"/>
                </a:lnTo>
                <a:lnTo>
                  <a:pt x="47" y="2389"/>
                </a:lnTo>
                <a:lnTo>
                  <a:pt x="73" y="2347"/>
                </a:lnTo>
                <a:lnTo>
                  <a:pt x="103" y="2311"/>
                </a:lnTo>
                <a:lnTo>
                  <a:pt x="137" y="2278"/>
                </a:lnTo>
                <a:lnTo>
                  <a:pt x="174" y="2250"/>
                </a:lnTo>
                <a:lnTo>
                  <a:pt x="214" y="2226"/>
                </a:lnTo>
                <a:lnTo>
                  <a:pt x="257" y="2209"/>
                </a:lnTo>
                <a:lnTo>
                  <a:pt x="302" y="2198"/>
                </a:lnTo>
                <a:lnTo>
                  <a:pt x="349" y="2195"/>
                </a:lnTo>
                <a:lnTo>
                  <a:pt x="373" y="2196"/>
                </a:lnTo>
                <a:lnTo>
                  <a:pt x="398" y="2200"/>
                </a:lnTo>
                <a:lnTo>
                  <a:pt x="422" y="2204"/>
                </a:lnTo>
                <a:lnTo>
                  <a:pt x="448" y="2212"/>
                </a:lnTo>
                <a:lnTo>
                  <a:pt x="472" y="2223"/>
                </a:lnTo>
                <a:lnTo>
                  <a:pt x="495" y="2236"/>
                </a:lnTo>
                <a:lnTo>
                  <a:pt x="517" y="2252"/>
                </a:lnTo>
                <a:lnTo>
                  <a:pt x="537" y="2272"/>
                </a:lnTo>
                <a:lnTo>
                  <a:pt x="555" y="2295"/>
                </a:lnTo>
                <a:lnTo>
                  <a:pt x="569" y="2322"/>
                </a:lnTo>
                <a:lnTo>
                  <a:pt x="580" y="2352"/>
                </a:lnTo>
                <a:lnTo>
                  <a:pt x="587" y="2386"/>
                </a:lnTo>
                <a:lnTo>
                  <a:pt x="590" y="2426"/>
                </a:lnTo>
                <a:lnTo>
                  <a:pt x="586" y="2476"/>
                </a:lnTo>
                <a:lnTo>
                  <a:pt x="576" y="2525"/>
                </a:lnTo>
                <a:lnTo>
                  <a:pt x="560" y="2570"/>
                </a:lnTo>
                <a:lnTo>
                  <a:pt x="539" y="2611"/>
                </a:lnTo>
                <a:lnTo>
                  <a:pt x="514" y="2650"/>
                </a:lnTo>
                <a:lnTo>
                  <a:pt x="484" y="2686"/>
                </a:lnTo>
                <a:lnTo>
                  <a:pt x="450" y="2716"/>
                </a:lnTo>
                <a:lnTo>
                  <a:pt x="413" y="2743"/>
                </a:lnTo>
                <a:lnTo>
                  <a:pt x="373" y="2765"/>
                </a:lnTo>
                <a:lnTo>
                  <a:pt x="332" y="2782"/>
                </a:lnTo>
                <a:lnTo>
                  <a:pt x="289" y="2793"/>
                </a:lnTo>
                <a:lnTo>
                  <a:pt x="332" y="2818"/>
                </a:lnTo>
                <a:lnTo>
                  <a:pt x="378" y="2837"/>
                </a:lnTo>
                <a:lnTo>
                  <a:pt x="421" y="2852"/>
                </a:lnTo>
                <a:lnTo>
                  <a:pt x="463" y="2863"/>
                </a:lnTo>
                <a:lnTo>
                  <a:pt x="502" y="2870"/>
                </a:lnTo>
                <a:lnTo>
                  <a:pt x="537" y="2874"/>
                </a:lnTo>
                <a:lnTo>
                  <a:pt x="567" y="2876"/>
                </a:lnTo>
                <a:lnTo>
                  <a:pt x="592" y="2878"/>
                </a:lnTo>
                <a:lnTo>
                  <a:pt x="609" y="2878"/>
                </a:lnTo>
                <a:lnTo>
                  <a:pt x="664" y="2874"/>
                </a:lnTo>
                <a:lnTo>
                  <a:pt x="718" y="2863"/>
                </a:lnTo>
                <a:lnTo>
                  <a:pt x="770" y="2845"/>
                </a:lnTo>
                <a:lnTo>
                  <a:pt x="819" y="2820"/>
                </a:lnTo>
                <a:lnTo>
                  <a:pt x="866" y="2788"/>
                </a:lnTo>
                <a:lnTo>
                  <a:pt x="912" y="2751"/>
                </a:lnTo>
                <a:lnTo>
                  <a:pt x="956" y="2708"/>
                </a:lnTo>
                <a:lnTo>
                  <a:pt x="997" y="2659"/>
                </a:lnTo>
                <a:lnTo>
                  <a:pt x="1035" y="2605"/>
                </a:lnTo>
                <a:lnTo>
                  <a:pt x="1071" y="2545"/>
                </a:lnTo>
                <a:lnTo>
                  <a:pt x="1105" y="2482"/>
                </a:lnTo>
                <a:lnTo>
                  <a:pt x="1135" y="2413"/>
                </a:lnTo>
                <a:lnTo>
                  <a:pt x="1163" y="2341"/>
                </a:lnTo>
                <a:lnTo>
                  <a:pt x="1188" y="2264"/>
                </a:lnTo>
                <a:lnTo>
                  <a:pt x="1210" y="2185"/>
                </a:lnTo>
                <a:lnTo>
                  <a:pt x="1245" y="2048"/>
                </a:lnTo>
                <a:lnTo>
                  <a:pt x="1277" y="1919"/>
                </a:lnTo>
                <a:lnTo>
                  <a:pt x="1309" y="1795"/>
                </a:lnTo>
                <a:lnTo>
                  <a:pt x="1338" y="1680"/>
                </a:lnTo>
                <a:lnTo>
                  <a:pt x="1366" y="1570"/>
                </a:lnTo>
                <a:lnTo>
                  <a:pt x="1390" y="1468"/>
                </a:lnTo>
                <a:lnTo>
                  <a:pt x="1415" y="1371"/>
                </a:lnTo>
                <a:lnTo>
                  <a:pt x="1435" y="1279"/>
                </a:lnTo>
                <a:lnTo>
                  <a:pt x="1456" y="1195"/>
                </a:lnTo>
                <a:lnTo>
                  <a:pt x="1474" y="1116"/>
                </a:lnTo>
                <a:lnTo>
                  <a:pt x="1490" y="1042"/>
                </a:lnTo>
                <a:lnTo>
                  <a:pt x="1505" y="974"/>
                </a:lnTo>
                <a:lnTo>
                  <a:pt x="1518" y="911"/>
                </a:lnTo>
                <a:lnTo>
                  <a:pt x="1529" y="853"/>
                </a:lnTo>
                <a:lnTo>
                  <a:pt x="1538" y="799"/>
                </a:lnTo>
                <a:lnTo>
                  <a:pt x="1545" y="750"/>
                </a:lnTo>
                <a:lnTo>
                  <a:pt x="1551" y="706"/>
                </a:lnTo>
                <a:lnTo>
                  <a:pt x="1555" y="667"/>
                </a:lnTo>
                <a:lnTo>
                  <a:pt x="1558" y="631"/>
                </a:lnTo>
                <a:lnTo>
                  <a:pt x="1559" y="599"/>
                </a:lnTo>
                <a:lnTo>
                  <a:pt x="1557" y="540"/>
                </a:lnTo>
                <a:lnTo>
                  <a:pt x="1552" y="487"/>
                </a:lnTo>
                <a:lnTo>
                  <a:pt x="1544" y="439"/>
                </a:lnTo>
                <a:lnTo>
                  <a:pt x="1532" y="395"/>
                </a:lnTo>
                <a:lnTo>
                  <a:pt x="1519" y="356"/>
                </a:lnTo>
                <a:lnTo>
                  <a:pt x="1503" y="320"/>
                </a:lnTo>
                <a:lnTo>
                  <a:pt x="1484" y="289"/>
                </a:lnTo>
                <a:lnTo>
                  <a:pt x="1465" y="262"/>
                </a:lnTo>
                <a:lnTo>
                  <a:pt x="1444" y="239"/>
                </a:lnTo>
                <a:lnTo>
                  <a:pt x="1422" y="218"/>
                </a:lnTo>
                <a:lnTo>
                  <a:pt x="1398" y="201"/>
                </a:lnTo>
                <a:lnTo>
                  <a:pt x="1374" y="186"/>
                </a:lnTo>
                <a:lnTo>
                  <a:pt x="1349" y="175"/>
                </a:lnTo>
                <a:lnTo>
                  <a:pt x="1325" y="165"/>
                </a:lnTo>
                <a:lnTo>
                  <a:pt x="1301" y="158"/>
                </a:lnTo>
                <a:lnTo>
                  <a:pt x="1276" y="153"/>
                </a:lnTo>
                <a:lnTo>
                  <a:pt x="1253" y="149"/>
                </a:lnTo>
                <a:lnTo>
                  <a:pt x="1231" y="148"/>
                </a:lnTo>
                <a:lnTo>
                  <a:pt x="1210" y="148"/>
                </a:lnTo>
                <a:lnTo>
                  <a:pt x="1179" y="148"/>
                </a:lnTo>
                <a:lnTo>
                  <a:pt x="1147" y="152"/>
                </a:lnTo>
                <a:lnTo>
                  <a:pt x="1112" y="158"/>
                </a:lnTo>
                <a:lnTo>
                  <a:pt x="1076" y="166"/>
                </a:lnTo>
                <a:lnTo>
                  <a:pt x="1038" y="177"/>
                </a:lnTo>
                <a:lnTo>
                  <a:pt x="999" y="192"/>
                </a:lnTo>
                <a:lnTo>
                  <a:pt x="958" y="210"/>
                </a:lnTo>
                <a:lnTo>
                  <a:pt x="917" y="232"/>
                </a:lnTo>
                <a:lnTo>
                  <a:pt x="873" y="257"/>
                </a:lnTo>
                <a:lnTo>
                  <a:pt x="830" y="286"/>
                </a:lnTo>
                <a:lnTo>
                  <a:pt x="787" y="319"/>
                </a:lnTo>
                <a:lnTo>
                  <a:pt x="744" y="357"/>
                </a:lnTo>
                <a:lnTo>
                  <a:pt x="701" y="400"/>
                </a:lnTo>
                <a:lnTo>
                  <a:pt x="658" y="446"/>
                </a:lnTo>
                <a:lnTo>
                  <a:pt x="616" y="499"/>
                </a:lnTo>
                <a:lnTo>
                  <a:pt x="576" y="555"/>
                </a:lnTo>
                <a:lnTo>
                  <a:pt x="535" y="618"/>
                </a:lnTo>
                <a:lnTo>
                  <a:pt x="496" y="686"/>
                </a:lnTo>
                <a:lnTo>
                  <a:pt x="459" y="760"/>
                </a:lnTo>
                <a:lnTo>
                  <a:pt x="423" y="840"/>
                </a:lnTo>
                <a:lnTo>
                  <a:pt x="389" y="926"/>
                </a:lnTo>
                <a:lnTo>
                  <a:pt x="359" y="1019"/>
                </a:lnTo>
                <a:lnTo>
                  <a:pt x="354" y="1042"/>
                </a:lnTo>
                <a:lnTo>
                  <a:pt x="347" y="1061"/>
                </a:lnTo>
                <a:lnTo>
                  <a:pt x="339" y="1074"/>
                </a:lnTo>
                <a:lnTo>
                  <a:pt x="329" y="1083"/>
                </a:lnTo>
                <a:lnTo>
                  <a:pt x="315" y="1089"/>
                </a:lnTo>
                <a:lnTo>
                  <a:pt x="299" y="1091"/>
                </a:lnTo>
                <a:lnTo>
                  <a:pt x="279" y="1093"/>
                </a:lnTo>
                <a:lnTo>
                  <a:pt x="274" y="1093"/>
                </a:lnTo>
                <a:lnTo>
                  <a:pt x="267" y="1091"/>
                </a:lnTo>
                <a:lnTo>
                  <a:pt x="257" y="1090"/>
                </a:lnTo>
                <a:lnTo>
                  <a:pt x="246" y="1089"/>
                </a:lnTo>
                <a:lnTo>
                  <a:pt x="235" y="1084"/>
                </a:lnTo>
                <a:lnTo>
                  <a:pt x="224" y="1079"/>
                </a:lnTo>
                <a:lnTo>
                  <a:pt x="214" y="1071"/>
                </a:lnTo>
                <a:lnTo>
                  <a:pt x="207" y="1060"/>
                </a:lnTo>
                <a:lnTo>
                  <a:pt x="201" y="1046"/>
                </a:lnTo>
                <a:lnTo>
                  <a:pt x="199" y="1029"/>
                </a:lnTo>
                <a:lnTo>
                  <a:pt x="200" y="1008"/>
                </a:lnTo>
                <a:lnTo>
                  <a:pt x="204" y="981"/>
                </a:lnTo>
                <a:lnTo>
                  <a:pt x="213" y="950"/>
                </a:lnTo>
                <a:lnTo>
                  <a:pt x="222" y="914"/>
                </a:lnTo>
                <a:lnTo>
                  <a:pt x="236" y="874"/>
                </a:lnTo>
                <a:lnTo>
                  <a:pt x="252" y="831"/>
                </a:lnTo>
                <a:lnTo>
                  <a:pt x="271" y="786"/>
                </a:lnTo>
                <a:lnTo>
                  <a:pt x="293" y="738"/>
                </a:lnTo>
                <a:lnTo>
                  <a:pt x="317" y="688"/>
                </a:lnTo>
                <a:lnTo>
                  <a:pt x="344" y="637"/>
                </a:lnTo>
                <a:lnTo>
                  <a:pt x="374" y="584"/>
                </a:lnTo>
                <a:lnTo>
                  <a:pt x="408" y="531"/>
                </a:lnTo>
                <a:lnTo>
                  <a:pt x="444" y="478"/>
                </a:lnTo>
                <a:lnTo>
                  <a:pt x="482" y="425"/>
                </a:lnTo>
                <a:lnTo>
                  <a:pt x="523" y="374"/>
                </a:lnTo>
                <a:lnTo>
                  <a:pt x="567" y="324"/>
                </a:lnTo>
                <a:lnTo>
                  <a:pt x="615" y="275"/>
                </a:lnTo>
                <a:lnTo>
                  <a:pt x="664" y="230"/>
                </a:lnTo>
                <a:lnTo>
                  <a:pt x="716" y="187"/>
                </a:lnTo>
                <a:lnTo>
                  <a:pt x="771" y="147"/>
                </a:lnTo>
                <a:lnTo>
                  <a:pt x="829" y="110"/>
                </a:lnTo>
                <a:lnTo>
                  <a:pt x="889" y="78"/>
                </a:lnTo>
                <a:lnTo>
                  <a:pt x="951" y="52"/>
                </a:lnTo>
                <a:lnTo>
                  <a:pt x="1018" y="30"/>
                </a:lnTo>
                <a:lnTo>
                  <a:pt x="1085" y="14"/>
                </a:lnTo>
                <a:lnTo>
                  <a:pt x="1156" y="4"/>
                </a:lnTo>
                <a:lnTo>
                  <a:pt x="123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Rectangle 59"/>
          <p:cNvSpPr/>
          <p:nvPr/>
        </p:nvSpPr>
        <p:spPr>
          <a:xfrm>
            <a:off x="4419600" y="609600"/>
            <a:ext cx="533400" cy="5562600"/>
          </a:xfrm>
          <a:prstGeom prst="rect">
            <a:avLst/>
          </a:prstGeom>
          <a:solidFill>
            <a:schemeClr val="tx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4038600" y="2819400"/>
            <a:ext cx="1447800" cy="8382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9"/>
          <p:cNvGrpSpPr>
            <a:grpSpLocks noChangeAspect="1"/>
          </p:cNvGrpSpPr>
          <p:nvPr>
            <p:custDataLst>
              <p:tags r:id="rId4"/>
            </p:custDataLst>
          </p:nvPr>
        </p:nvGrpSpPr>
        <p:grpSpPr bwMode="auto">
          <a:xfrm>
            <a:off x="304800" y="3810000"/>
            <a:ext cx="1526789" cy="495300"/>
            <a:chOff x="408" y="2631"/>
            <a:chExt cx="4294" cy="1393"/>
          </a:xfrm>
        </p:grpSpPr>
        <p:sp>
          <p:nvSpPr>
            <p:cNvPr id="63" name="Freeform 62"/>
            <p:cNvSpPr>
              <a:spLocks noEditPoints="1"/>
            </p:cNvSpPr>
            <p:nvPr/>
          </p:nvSpPr>
          <p:spPr bwMode="auto">
            <a:xfrm>
              <a:off x="408" y="2631"/>
              <a:ext cx="828" cy="1393"/>
            </a:xfrm>
            <a:custGeom>
              <a:avLst/>
              <a:gdLst/>
              <a:ahLst/>
              <a:cxnLst>
                <a:cxn ang="0">
                  <a:pos x="353" y="1061"/>
                </a:cxn>
                <a:cxn ang="0">
                  <a:pos x="491" y="1024"/>
                </a:cxn>
                <a:cxn ang="0">
                  <a:pos x="599" y="944"/>
                </a:cxn>
                <a:cxn ang="0">
                  <a:pos x="675" y="837"/>
                </a:cxn>
                <a:cxn ang="0">
                  <a:pos x="716" y="717"/>
                </a:cxn>
                <a:cxn ang="0">
                  <a:pos x="722" y="599"/>
                </a:cxn>
                <a:cxn ang="0">
                  <a:pos x="685" y="505"/>
                </a:cxn>
                <a:cxn ang="0">
                  <a:pos x="614" y="446"/>
                </a:cxn>
                <a:cxn ang="0">
                  <a:pos x="516" y="423"/>
                </a:cxn>
                <a:cxn ang="0">
                  <a:pos x="474" y="423"/>
                </a:cxn>
                <a:cxn ang="0">
                  <a:pos x="327" y="466"/>
                </a:cxn>
                <a:cxn ang="0">
                  <a:pos x="216" y="555"/>
                </a:cxn>
                <a:cxn ang="0">
                  <a:pos x="142" y="673"/>
                </a:cxn>
                <a:cxn ang="0">
                  <a:pos x="107" y="804"/>
                </a:cxn>
                <a:cxn ang="0">
                  <a:pos x="115" y="922"/>
                </a:cxn>
                <a:cxn ang="0">
                  <a:pos x="162" y="1000"/>
                </a:cxn>
                <a:cxn ang="0">
                  <a:pos x="233" y="1045"/>
                </a:cxn>
                <a:cxn ang="0">
                  <a:pos x="312" y="1061"/>
                </a:cxn>
                <a:cxn ang="0">
                  <a:pos x="606" y="1"/>
                </a:cxn>
                <a:cxn ang="0">
                  <a:pos x="615" y="7"/>
                </a:cxn>
                <a:cxn ang="0">
                  <a:pos x="618" y="13"/>
                </a:cxn>
                <a:cxn ang="0">
                  <a:pos x="617" y="20"/>
                </a:cxn>
                <a:cxn ang="0">
                  <a:pos x="613" y="37"/>
                </a:cxn>
                <a:cxn ang="0">
                  <a:pos x="618" y="404"/>
                </a:cxn>
                <a:cxn ang="0">
                  <a:pos x="722" y="456"/>
                </a:cxn>
                <a:cxn ang="0">
                  <a:pos x="789" y="527"/>
                </a:cxn>
                <a:cxn ang="0">
                  <a:pos x="823" y="612"/>
                </a:cxn>
                <a:cxn ang="0">
                  <a:pos x="824" y="720"/>
                </a:cxn>
                <a:cxn ang="0">
                  <a:pos x="759" y="870"/>
                </a:cxn>
                <a:cxn ang="0">
                  <a:pos x="635" y="995"/>
                </a:cxn>
                <a:cxn ang="0">
                  <a:pos x="470" y="1075"/>
                </a:cxn>
                <a:cxn ang="0">
                  <a:pos x="286" y="1324"/>
                </a:cxn>
                <a:cxn ang="0">
                  <a:pos x="275" y="1371"/>
                </a:cxn>
                <a:cxn ang="0">
                  <a:pos x="265" y="1391"/>
                </a:cxn>
                <a:cxn ang="0">
                  <a:pos x="256" y="1393"/>
                </a:cxn>
                <a:cxn ang="0">
                  <a:pos x="245" y="1393"/>
                </a:cxn>
                <a:cxn ang="0">
                  <a:pos x="237" y="1389"/>
                </a:cxn>
                <a:cxn ang="0">
                  <a:pos x="233" y="1376"/>
                </a:cxn>
                <a:cxn ang="0">
                  <a:pos x="241" y="1343"/>
                </a:cxn>
                <a:cxn ang="0">
                  <a:pos x="260" y="1270"/>
                </a:cxn>
                <a:cxn ang="0">
                  <a:pos x="291" y="1143"/>
                </a:cxn>
                <a:cxn ang="0">
                  <a:pos x="207" y="1078"/>
                </a:cxn>
                <a:cxn ang="0">
                  <a:pos x="94" y="1018"/>
                </a:cxn>
                <a:cxn ang="0">
                  <a:pos x="24" y="927"/>
                </a:cxn>
                <a:cxn ang="0">
                  <a:pos x="0" y="815"/>
                </a:cxn>
                <a:cxn ang="0">
                  <a:pos x="41" y="661"/>
                </a:cxn>
                <a:cxn ang="0">
                  <a:pos x="148" y="526"/>
                </a:cxn>
                <a:cxn ang="0">
                  <a:pos x="303" y="429"/>
                </a:cxn>
                <a:cxn ang="0">
                  <a:pos x="483" y="388"/>
                </a:cxn>
                <a:cxn ang="0">
                  <a:pos x="584" y="7"/>
                </a:cxn>
              </a:cxnLst>
              <a:rect l="0" t="0" r="r" b="b"/>
              <a:pathLst>
                <a:path w="828" h="1393">
                  <a:moveTo>
                    <a:pt x="516" y="423"/>
                  </a:moveTo>
                  <a:lnTo>
                    <a:pt x="516" y="423"/>
                  </a:lnTo>
                  <a:lnTo>
                    <a:pt x="353" y="1061"/>
                  </a:lnTo>
                  <a:lnTo>
                    <a:pt x="403" y="1054"/>
                  </a:lnTo>
                  <a:lnTo>
                    <a:pt x="448" y="1041"/>
                  </a:lnTo>
                  <a:lnTo>
                    <a:pt x="491" y="1024"/>
                  </a:lnTo>
                  <a:lnTo>
                    <a:pt x="530" y="1001"/>
                  </a:lnTo>
                  <a:lnTo>
                    <a:pt x="567" y="973"/>
                  </a:lnTo>
                  <a:lnTo>
                    <a:pt x="599" y="944"/>
                  </a:lnTo>
                  <a:lnTo>
                    <a:pt x="627" y="910"/>
                  </a:lnTo>
                  <a:lnTo>
                    <a:pt x="653" y="874"/>
                  </a:lnTo>
                  <a:lnTo>
                    <a:pt x="675" y="837"/>
                  </a:lnTo>
                  <a:lnTo>
                    <a:pt x="692" y="797"/>
                  </a:lnTo>
                  <a:lnTo>
                    <a:pt x="707" y="758"/>
                  </a:lnTo>
                  <a:lnTo>
                    <a:pt x="716" y="717"/>
                  </a:lnTo>
                  <a:lnTo>
                    <a:pt x="723" y="677"/>
                  </a:lnTo>
                  <a:lnTo>
                    <a:pt x="724" y="637"/>
                  </a:lnTo>
                  <a:lnTo>
                    <a:pt x="722" y="599"/>
                  </a:lnTo>
                  <a:lnTo>
                    <a:pt x="715" y="563"/>
                  </a:lnTo>
                  <a:lnTo>
                    <a:pt x="701" y="532"/>
                  </a:lnTo>
                  <a:lnTo>
                    <a:pt x="685" y="505"/>
                  </a:lnTo>
                  <a:lnTo>
                    <a:pt x="665" y="481"/>
                  </a:lnTo>
                  <a:lnTo>
                    <a:pt x="641" y="462"/>
                  </a:lnTo>
                  <a:lnTo>
                    <a:pt x="614" y="446"/>
                  </a:lnTo>
                  <a:lnTo>
                    <a:pt x="583" y="434"/>
                  </a:lnTo>
                  <a:lnTo>
                    <a:pt x="551" y="426"/>
                  </a:lnTo>
                  <a:lnTo>
                    <a:pt x="516" y="423"/>
                  </a:lnTo>
                  <a:lnTo>
                    <a:pt x="516" y="423"/>
                  </a:lnTo>
                  <a:lnTo>
                    <a:pt x="516" y="423"/>
                  </a:lnTo>
                  <a:close/>
                  <a:moveTo>
                    <a:pt x="474" y="423"/>
                  </a:moveTo>
                  <a:lnTo>
                    <a:pt x="421" y="430"/>
                  </a:lnTo>
                  <a:lnTo>
                    <a:pt x="373" y="445"/>
                  </a:lnTo>
                  <a:lnTo>
                    <a:pt x="327" y="466"/>
                  </a:lnTo>
                  <a:lnTo>
                    <a:pt x="287" y="491"/>
                  </a:lnTo>
                  <a:lnTo>
                    <a:pt x="249" y="522"/>
                  </a:lnTo>
                  <a:lnTo>
                    <a:pt x="216" y="555"/>
                  </a:lnTo>
                  <a:lnTo>
                    <a:pt x="187" y="592"/>
                  </a:lnTo>
                  <a:lnTo>
                    <a:pt x="162" y="632"/>
                  </a:lnTo>
                  <a:lnTo>
                    <a:pt x="142" y="673"/>
                  </a:lnTo>
                  <a:lnTo>
                    <a:pt x="125" y="717"/>
                  </a:lnTo>
                  <a:lnTo>
                    <a:pt x="115" y="760"/>
                  </a:lnTo>
                  <a:lnTo>
                    <a:pt x="107" y="804"/>
                  </a:lnTo>
                  <a:lnTo>
                    <a:pt x="105" y="846"/>
                  </a:lnTo>
                  <a:lnTo>
                    <a:pt x="108" y="886"/>
                  </a:lnTo>
                  <a:lnTo>
                    <a:pt x="115" y="922"/>
                  </a:lnTo>
                  <a:lnTo>
                    <a:pt x="127" y="952"/>
                  </a:lnTo>
                  <a:lnTo>
                    <a:pt x="143" y="977"/>
                  </a:lnTo>
                  <a:lnTo>
                    <a:pt x="162" y="1000"/>
                  </a:lnTo>
                  <a:lnTo>
                    <a:pt x="183" y="1018"/>
                  </a:lnTo>
                  <a:lnTo>
                    <a:pt x="207" y="1033"/>
                  </a:lnTo>
                  <a:lnTo>
                    <a:pt x="233" y="1045"/>
                  </a:lnTo>
                  <a:lnTo>
                    <a:pt x="260" y="1053"/>
                  </a:lnTo>
                  <a:lnTo>
                    <a:pt x="287" y="1058"/>
                  </a:lnTo>
                  <a:lnTo>
                    <a:pt x="312" y="1061"/>
                  </a:lnTo>
                  <a:lnTo>
                    <a:pt x="474" y="423"/>
                  </a:lnTo>
                  <a:close/>
                  <a:moveTo>
                    <a:pt x="600" y="0"/>
                  </a:moveTo>
                  <a:lnTo>
                    <a:pt x="606" y="1"/>
                  </a:lnTo>
                  <a:lnTo>
                    <a:pt x="610" y="3"/>
                  </a:lnTo>
                  <a:lnTo>
                    <a:pt x="613" y="4"/>
                  </a:lnTo>
                  <a:lnTo>
                    <a:pt x="615" y="7"/>
                  </a:lnTo>
                  <a:lnTo>
                    <a:pt x="617" y="9"/>
                  </a:lnTo>
                  <a:lnTo>
                    <a:pt x="617" y="12"/>
                  </a:lnTo>
                  <a:lnTo>
                    <a:pt x="618" y="13"/>
                  </a:lnTo>
                  <a:lnTo>
                    <a:pt x="618" y="15"/>
                  </a:lnTo>
                  <a:lnTo>
                    <a:pt x="618" y="15"/>
                  </a:lnTo>
                  <a:lnTo>
                    <a:pt x="617" y="20"/>
                  </a:lnTo>
                  <a:lnTo>
                    <a:pt x="614" y="33"/>
                  </a:lnTo>
                  <a:lnTo>
                    <a:pt x="613" y="37"/>
                  </a:lnTo>
                  <a:lnTo>
                    <a:pt x="613" y="37"/>
                  </a:lnTo>
                  <a:lnTo>
                    <a:pt x="526" y="388"/>
                  </a:lnTo>
                  <a:lnTo>
                    <a:pt x="574" y="395"/>
                  </a:lnTo>
                  <a:lnTo>
                    <a:pt x="618" y="404"/>
                  </a:lnTo>
                  <a:lnTo>
                    <a:pt x="657" y="419"/>
                  </a:lnTo>
                  <a:lnTo>
                    <a:pt x="691" y="436"/>
                  </a:lnTo>
                  <a:lnTo>
                    <a:pt x="722" y="456"/>
                  </a:lnTo>
                  <a:lnTo>
                    <a:pt x="747" y="477"/>
                  </a:lnTo>
                  <a:lnTo>
                    <a:pt x="770" y="502"/>
                  </a:lnTo>
                  <a:lnTo>
                    <a:pt x="789" y="527"/>
                  </a:lnTo>
                  <a:lnTo>
                    <a:pt x="804" y="555"/>
                  </a:lnTo>
                  <a:lnTo>
                    <a:pt x="814" y="583"/>
                  </a:lnTo>
                  <a:lnTo>
                    <a:pt x="823" y="612"/>
                  </a:lnTo>
                  <a:lnTo>
                    <a:pt x="827" y="640"/>
                  </a:lnTo>
                  <a:lnTo>
                    <a:pt x="828" y="669"/>
                  </a:lnTo>
                  <a:lnTo>
                    <a:pt x="824" y="720"/>
                  </a:lnTo>
                  <a:lnTo>
                    <a:pt x="810" y="772"/>
                  </a:lnTo>
                  <a:lnTo>
                    <a:pt x="789" y="822"/>
                  </a:lnTo>
                  <a:lnTo>
                    <a:pt x="759" y="870"/>
                  </a:lnTo>
                  <a:lnTo>
                    <a:pt x="724" y="915"/>
                  </a:lnTo>
                  <a:lnTo>
                    <a:pt x="683" y="958"/>
                  </a:lnTo>
                  <a:lnTo>
                    <a:pt x="635" y="995"/>
                  </a:lnTo>
                  <a:lnTo>
                    <a:pt x="584" y="1028"/>
                  </a:lnTo>
                  <a:lnTo>
                    <a:pt x="528" y="1054"/>
                  </a:lnTo>
                  <a:lnTo>
                    <a:pt x="470" y="1075"/>
                  </a:lnTo>
                  <a:lnTo>
                    <a:pt x="408" y="1089"/>
                  </a:lnTo>
                  <a:lnTo>
                    <a:pt x="345" y="1095"/>
                  </a:lnTo>
                  <a:lnTo>
                    <a:pt x="286" y="1324"/>
                  </a:lnTo>
                  <a:lnTo>
                    <a:pt x="283" y="1339"/>
                  </a:lnTo>
                  <a:lnTo>
                    <a:pt x="279" y="1356"/>
                  </a:lnTo>
                  <a:lnTo>
                    <a:pt x="275" y="1371"/>
                  </a:lnTo>
                  <a:lnTo>
                    <a:pt x="271" y="1383"/>
                  </a:lnTo>
                  <a:lnTo>
                    <a:pt x="268" y="1388"/>
                  </a:lnTo>
                  <a:lnTo>
                    <a:pt x="265" y="1391"/>
                  </a:lnTo>
                  <a:lnTo>
                    <a:pt x="263" y="1392"/>
                  </a:lnTo>
                  <a:lnTo>
                    <a:pt x="260" y="1393"/>
                  </a:lnTo>
                  <a:lnTo>
                    <a:pt x="256" y="1393"/>
                  </a:lnTo>
                  <a:lnTo>
                    <a:pt x="251" y="1393"/>
                  </a:lnTo>
                  <a:lnTo>
                    <a:pt x="248" y="1393"/>
                  </a:lnTo>
                  <a:lnTo>
                    <a:pt x="245" y="1393"/>
                  </a:lnTo>
                  <a:lnTo>
                    <a:pt x="242" y="1392"/>
                  </a:lnTo>
                  <a:lnTo>
                    <a:pt x="240" y="1391"/>
                  </a:lnTo>
                  <a:lnTo>
                    <a:pt x="237" y="1389"/>
                  </a:lnTo>
                  <a:lnTo>
                    <a:pt x="236" y="1385"/>
                  </a:lnTo>
                  <a:lnTo>
                    <a:pt x="234" y="1381"/>
                  </a:lnTo>
                  <a:lnTo>
                    <a:pt x="233" y="1376"/>
                  </a:lnTo>
                  <a:lnTo>
                    <a:pt x="234" y="1371"/>
                  </a:lnTo>
                  <a:lnTo>
                    <a:pt x="237" y="1360"/>
                  </a:lnTo>
                  <a:lnTo>
                    <a:pt x="241" y="1343"/>
                  </a:lnTo>
                  <a:lnTo>
                    <a:pt x="247" y="1322"/>
                  </a:lnTo>
                  <a:lnTo>
                    <a:pt x="253" y="1298"/>
                  </a:lnTo>
                  <a:lnTo>
                    <a:pt x="260" y="1270"/>
                  </a:lnTo>
                  <a:lnTo>
                    <a:pt x="268" y="1240"/>
                  </a:lnTo>
                  <a:lnTo>
                    <a:pt x="280" y="1192"/>
                  </a:lnTo>
                  <a:lnTo>
                    <a:pt x="291" y="1143"/>
                  </a:lnTo>
                  <a:lnTo>
                    <a:pt x="303" y="1095"/>
                  </a:lnTo>
                  <a:lnTo>
                    <a:pt x="253" y="1090"/>
                  </a:lnTo>
                  <a:lnTo>
                    <a:pt x="207" y="1078"/>
                  </a:lnTo>
                  <a:lnTo>
                    <a:pt x="166" y="1063"/>
                  </a:lnTo>
                  <a:lnTo>
                    <a:pt x="128" y="1042"/>
                  </a:lnTo>
                  <a:lnTo>
                    <a:pt x="94" y="1018"/>
                  </a:lnTo>
                  <a:lnTo>
                    <a:pt x="66" y="992"/>
                  </a:lnTo>
                  <a:lnTo>
                    <a:pt x="43" y="962"/>
                  </a:lnTo>
                  <a:lnTo>
                    <a:pt x="24" y="927"/>
                  </a:lnTo>
                  <a:lnTo>
                    <a:pt x="11" y="891"/>
                  </a:lnTo>
                  <a:lnTo>
                    <a:pt x="3" y="854"/>
                  </a:lnTo>
                  <a:lnTo>
                    <a:pt x="0" y="815"/>
                  </a:lnTo>
                  <a:lnTo>
                    <a:pt x="6" y="763"/>
                  </a:lnTo>
                  <a:lnTo>
                    <a:pt x="19" y="710"/>
                  </a:lnTo>
                  <a:lnTo>
                    <a:pt x="41" y="661"/>
                  </a:lnTo>
                  <a:lnTo>
                    <a:pt x="70" y="612"/>
                  </a:lnTo>
                  <a:lnTo>
                    <a:pt x="107" y="567"/>
                  </a:lnTo>
                  <a:lnTo>
                    <a:pt x="148" y="526"/>
                  </a:lnTo>
                  <a:lnTo>
                    <a:pt x="195" y="489"/>
                  </a:lnTo>
                  <a:lnTo>
                    <a:pt x="248" y="456"/>
                  </a:lnTo>
                  <a:lnTo>
                    <a:pt x="303" y="429"/>
                  </a:lnTo>
                  <a:lnTo>
                    <a:pt x="361" y="408"/>
                  </a:lnTo>
                  <a:lnTo>
                    <a:pt x="421" y="395"/>
                  </a:lnTo>
                  <a:lnTo>
                    <a:pt x="483" y="388"/>
                  </a:lnTo>
                  <a:lnTo>
                    <a:pt x="576" y="31"/>
                  </a:lnTo>
                  <a:lnTo>
                    <a:pt x="580" y="15"/>
                  </a:lnTo>
                  <a:lnTo>
                    <a:pt x="584" y="7"/>
                  </a:lnTo>
                  <a:lnTo>
                    <a:pt x="590" y="1"/>
                  </a:lnTo>
                  <a:lnTo>
                    <a:pt x="60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63"/>
            <p:cNvSpPr>
              <a:spLocks/>
            </p:cNvSpPr>
            <p:nvPr/>
          </p:nvSpPr>
          <p:spPr bwMode="auto">
            <a:xfrm>
              <a:off x="1808" y="2726"/>
              <a:ext cx="1054" cy="362"/>
            </a:xfrm>
            <a:custGeom>
              <a:avLst/>
              <a:gdLst/>
              <a:ahLst/>
              <a:cxnLst>
                <a:cxn ang="0">
                  <a:pos x="1040" y="4"/>
                </a:cxn>
                <a:cxn ang="0">
                  <a:pos x="1052" y="30"/>
                </a:cxn>
                <a:cxn ang="0">
                  <a:pos x="1054" y="52"/>
                </a:cxn>
                <a:cxn ang="0">
                  <a:pos x="1046" y="124"/>
                </a:cxn>
                <a:cxn ang="0">
                  <a:pos x="1023" y="195"/>
                </a:cxn>
                <a:cxn ang="0">
                  <a:pos x="985" y="260"/>
                </a:cxn>
                <a:cxn ang="0">
                  <a:pos x="933" y="313"/>
                </a:cxn>
                <a:cxn ang="0">
                  <a:pos x="868" y="349"/>
                </a:cxn>
                <a:cxn ang="0">
                  <a:pos x="789" y="362"/>
                </a:cxn>
                <a:cxn ang="0">
                  <a:pos x="712" y="350"/>
                </a:cxn>
                <a:cxn ang="0">
                  <a:pos x="642" y="317"/>
                </a:cxn>
                <a:cxn ang="0">
                  <a:pos x="579" y="272"/>
                </a:cxn>
                <a:cxn ang="0">
                  <a:pos x="518" y="220"/>
                </a:cxn>
                <a:cxn ang="0">
                  <a:pos x="460" y="171"/>
                </a:cxn>
                <a:cxn ang="0">
                  <a:pos x="401" y="129"/>
                </a:cxn>
                <a:cxn ang="0">
                  <a:pos x="336" y="97"/>
                </a:cxn>
                <a:cxn ang="0">
                  <a:pos x="265" y="87"/>
                </a:cxn>
                <a:cxn ang="0">
                  <a:pos x="217" y="92"/>
                </a:cxn>
                <a:cxn ang="0">
                  <a:pos x="167" y="110"/>
                </a:cxn>
                <a:cxn ang="0">
                  <a:pos x="121" y="142"/>
                </a:cxn>
                <a:cxn ang="0">
                  <a:pos x="83" y="187"/>
                </a:cxn>
                <a:cxn ang="0">
                  <a:pos x="56" y="248"/>
                </a:cxn>
                <a:cxn ang="0">
                  <a:pos x="46" y="325"/>
                </a:cxn>
                <a:cxn ang="0">
                  <a:pos x="42" y="339"/>
                </a:cxn>
                <a:cxn ang="0">
                  <a:pos x="32" y="358"/>
                </a:cxn>
                <a:cxn ang="0">
                  <a:pos x="20" y="362"/>
                </a:cxn>
                <a:cxn ang="0">
                  <a:pos x="13" y="358"/>
                </a:cxn>
                <a:cxn ang="0">
                  <a:pos x="4" y="343"/>
                </a:cxn>
                <a:cxn ang="0">
                  <a:pos x="0" y="310"/>
                </a:cxn>
                <a:cxn ang="0">
                  <a:pos x="8" y="239"/>
                </a:cxn>
                <a:cxn ang="0">
                  <a:pos x="31" y="169"/>
                </a:cxn>
                <a:cxn ang="0">
                  <a:pos x="69" y="104"/>
                </a:cxn>
                <a:cxn ang="0">
                  <a:pos x="121" y="49"/>
                </a:cxn>
                <a:cxn ang="0">
                  <a:pos x="187" y="14"/>
                </a:cxn>
                <a:cxn ang="0">
                  <a:pos x="265" y="0"/>
                </a:cxn>
                <a:cxn ang="0">
                  <a:pos x="342" y="12"/>
                </a:cxn>
                <a:cxn ang="0">
                  <a:pos x="410" y="45"/>
                </a:cxn>
                <a:cxn ang="0">
                  <a:pos x="474" y="90"/>
                </a:cxn>
                <a:cxn ang="0">
                  <a:pos x="536" y="142"/>
                </a:cxn>
                <a:cxn ang="0">
                  <a:pos x="593" y="192"/>
                </a:cxn>
                <a:cxn ang="0">
                  <a:pos x="654" y="235"/>
                </a:cxn>
                <a:cxn ang="0">
                  <a:pos x="719" y="265"/>
                </a:cxn>
                <a:cxn ang="0">
                  <a:pos x="789" y="276"/>
                </a:cxn>
                <a:cxn ang="0">
                  <a:pos x="853" y="267"/>
                </a:cxn>
                <a:cxn ang="0">
                  <a:pos x="911" y="236"/>
                </a:cxn>
                <a:cxn ang="0">
                  <a:pos x="960" y="188"/>
                </a:cxn>
                <a:cxn ang="0">
                  <a:pos x="993" y="124"/>
                </a:cxn>
                <a:cxn ang="0">
                  <a:pos x="1009" y="41"/>
                </a:cxn>
                <a:cxn ang="0">
                  <a:pos x="1019" y="11"/>
                </a:cxn>
                <a:cxn ang="0">
                  <a:pos x="1031" y="0"/>
                </a:cxn>
              </a:cxnLst>
              <a:rect l="0" t="0" r="r" b="b"/>
              <a:pathLst>
                <a:path w="1054" h="362">
                  <a:moveTo>
                    <a:pt x="1031" y="0"/>
                  </a:moveTo>
                  <a:lnTo>
                    <a:pt x="1040" y="4"/>
                  </a:lnTo>
                  <a:lnTo>
                    <a:pt x="1047" y="14"/>
                  </a:lnTo>
                  <a:lnTo>
                    <a:pt x="1052" y="30"/>
                  </a:lnTo>
                  <a:lnTo>
                    <a:pt x="1054" y="52"/>
                  </a:lnTo>
                  <a:lnTo>
                    <a:pt x="1054" y="52"/>
                  </a:lnTo>
                  <a:lnTo>
                    <a:pt x="1052" y="88"/>
                  </a:lnTo>
                  <a:lnTo>
                    <a:pt x="1046" y="124"/>
                  </a:lnTo>
                  <a:lnTo>
                    <a:pt x="1036" y="161"/>
                  </a:lnTo>
                  <a:lnTo>
                    <a:pt x="1023" y="195"/>
                  </a:lnTo>
                  <a:lnTo>
                    <a:pt x="1005" y="228"/>
                  </a:lnTo>
                  <a:lnTo>
                    <a:pt x="985" y="260"/>
                  </a:lnTo>
                  <a:lnTo>
                    <a:pt x="961" y="288"/>
                  </a:lnTo>
                  <a:lnTo>
                    <a:pt x="933" y="313"/>
                  </a:lnTo>
                  <a:lnTo>
                    <a:pt x="902" y="333"/>
                  </a:lnTo>
                  <a:lnTo>
                    <a:pt x="868" y="349"/>
                  </a:lnTo>
                  <a:lnTo>
                    <a:pt x="830" y="358"/>
                  </a:lnTo>
                  <a:lnTo>
                    <a:pt x="789" y="362"/>
                  </a:lnTo>
                  <a:lnTo>
                    <a:pt x="748" y="358"/>
                  </a:lnTo>
                  <a:lnTo>
                    <a:pt x="712" y="350"/>
                  </a:lnTo>
                  <a:lnTo>
                    <a:pt x="676" y="335"/>
                  </a:lnTo>
                  <a:lnTo>
                    <a:pt x="642" y="317"/>
                  </a:lnTo>
                  <a:lnTo>
                    <a:pt x="610" y="296"/>
                  </a:lnTo>
                  <a:lnTo>
                    <a:pt x="579" y="272"/>
                  </a:lnTo>
                  <a:lnTo>
                    <a:pt x="548" y="247"/>
                  </a:lnTo>
                  <a:lnTo>
                    <a:pt x="518" y="220"/>
                  </a:lnTo>
                  <a:lnTo>
                    <a:pt x="490" y="195"/>
                  </a:lnTo>
                  <a:lnTo>
                    <a:pt x="460" y="171"/>
                  </a:lnTo>
                  <a:lnTo>
                    <a:pt x="431" y="149"/>
                  </a:lnTo>
                  <a:lnTo>
                    <a:pt x="401" y="129"/>
                  </a:lnTo>
                  <a:lnTo>
                    <a:pt x="369" y="112"/>
                  </a:lnTo>
                  <a:lnTo>
                    <a:pt x="336" y="97"/>
                  </a:lnTo>
                  <a:lnTo>
                    <a:pt x="301" y="89"/>
                  </a:lnTo>
                  <a:lnTo>
                    <a:pt x="265" y="87"/>
                  </a:lnTo>
                  <a:lnTo>
                    <a:pt x="241" y="88"/>
                  </a:lnTo>
                  <a:lnTo>
                    <a:pt x="217" y="92"/>
                  </a:lnTo>
                  <a:lnTo>
                    <a:pt x="191" y="100"/>
                  </a:lnTo>
                  <a:lnTo>
                    <a:pt x="167" y="110"/>
                  </a:lnTo>
                  <a:lnTo>
                    <a:pt x="143" y="124"/>
                  </a:lnTo>
                  <a:lnTo>
                    <a:pt x="121" y="142"/>
                  </a:lnTo>
                  <a:lnTo>
                    <a:pt x="101" y="162"/>
                  </a:lnTo>
                  <a:lnTo>
                    <a:pt x="83" y="187"/>
                  </a:lnTo>
                  <a:lnTo>
                    <a:pt x="69" y="216"/>
                  </a:lnTo>
                  <a:lnTo>
                    <a:pt x="56" y="248"/>
                  </a:lnTo>
                  <a:lnTo>
                    <a:pt x="48" y="285"/>
                  </a:lnTo>
                  <a:lnTo>
                    <a:pt x="46" y="325"/>
                  </a:lnTo>
                  <a:lnTo>
                    <a:pt x="44" y="330"/>
                  </a:lnTo>
                  <a:lnTo>
                    <a:pt x="42" y="339"/>
                  </a:lnTo>
                  <a:lnTo>
                    <a:pt x="38" y="350"/>
                  </a:lnTo>
                  <a:lnTo>
                    <a:pt x="32" y="358"/>
                  </a:lnTo>
                  <a:lnTo>
                    <a:pt x="23" y="362"/>
                  </a:lnTo>
                  <a:lnTo>
                    <a:pt x="20" y="362"/>
                  </a:lnTo>
                  <a:lnTo>
                    <a:pt x="17" y="361"/>
                  </a:lnTo>
                  <a:lnTo>
                    <a:pt x="13" y="358"/>
                  </a:lnTo>
                  <a:lnTo>
                    <a:pt x="8" y="353"/>
                  </a:lnTo>
                  <a:lnTo>
                    <a:pt x="4" y="343"/>
                  </a:lnTo>
                  <a:lnTo>
                    <a:pt x="1" y="329"/>
                  </a:lnTo>
                  <a:lnTo>
                    <a:pt x="0" y="310"/>
                  </a:lnTo>
                  <a:lnTo>
                    <a:pt x="3" y="275"/>
                  </a:lnTo>
                  <a:lnTo>
                    <a:pt x="8" y="239"/>
                  </a:lnTo>
                  <a:lnTo>
                    <a:pt x="17" y="203"/>
                  </a:lnTo>
                  <a:lnTo>
                    <a:pt x="31" y="169"/>
                  </a:lnTo>
                  <a:lnTo>
                    <a:pt x="48" y="134"/>
                  </a:lnTo>
                  <a:lnTo>
                    <a:pt x="69" y="104"/>
                  </a:lnTo>
                  <a:lnTo>
                    <a:pt x="93" y="75"/>
                  </a:lnTo>
                  <a:lnTo>
                    <a:pt x="121" y="49"/>
                  </a:lnTo>
                  <a:lnTo>
                    <a:pt x="152" y="30"/>
                  </a:lnTo>
                  <a:lnTo>
                    <a:pt x="187" y="14"/>
                  </a:lnTo>
                  <a:lnTo>
                    <a:pt x="225" y="4"/>
                  </a:lnTo>
                  <a:lnTo>
                    <a:pt x="265" y="0"/>
                  </a:lnTo>
                  <a:lnTo>
                    <a:pt x="304" y="4"/>
                  </a:lnTo>
                  <a:lnTo>
                    <a:pt x="342" y="12"/>
                  </a:lnTo>
                  <a:lnTo>
                    <a:pt x="377" y="27"/>
                  </a:lnTo>
                  <a:lnTo>
                    <a:pt x="410" y="45"/>
                  </a:lnTo>
                  <a:lnTo>
                    <a:pt x="443" y="67"/>
                  </a:lnTo>
                  <a:lnTo>
                    <a:pt x="474" y="90"/>
                  </a:lnTo>
                  <a:lnTo>
                    <a:pt x="505" y="116"/>
                  </a:lnTo>
                  <a:lnTo>
                    <a:pt x="536" y="142"/>
                  </a:lnTo>
                  <a:lnTo>
                    <a:pt x="565" y="167"/>
                  </a:lnTo>
                  <a:lnTo>
                    <a:pt x="593" y="192"/>
                  </a:lnTo>
                  <a:lnTo>
                    <a:pt x="623" y="215"/>
                  </a:lnTo>
                  <a:lnTo>
                    <a:pt x="654" y="235"/>
                  </a:lnTo>
                  <a:lnTo>
                    <a:pt x="685" y="252"/>
                  </a:lnTo>
                  <a:lnTo>
                    <a:pt x="719" y="265"/>
                  </a:lnTo>
                  <a:lnTo>
                    <a:pt x="752" y="273"/>
                  </a:lnTo>
                  <a:lnTo>
                    <a:pt x="789" y="276"/>
                  </a:lnTo>
                  <a:lnTo>
                    <a:pt x="821" y="273"/>
                  </a:lnTo>
                  <a:lnTo>
                    <a:pt x="853" y="267"/>
                  </a:lnTo>
                  <a:lnTo>
                    <a:pt x="883" y="253"/>
                  </a:lnTo>
                  <a:lnTo>
                    <a:pt x="911" y="236"/>
                  </a:lnTo>
                  <a:lnTo>
                    <a:pt x="937" y="215"/>
                  </a:lnTo>
                  <a:lnTo>
                    <a:pt x="960" y="188"/>
                  </a:lnTo>
                  <a:lnTo>
                    <a:pt x="978" y="158"/>
                  </a:lnTo>
                  <a:lnTo>
                    <a:pt x="993" y="124"/>
                  </a:lnTo>
                  <a:lnTo>
                    <a:pt x="1004" y="85"/>
                  </a:lnTo>
                  <a:lnTo>
                    <a:pt x="1009" y="41"/>
                  </a:lnTo>
                  <a:lnTo>
                    <a:pt x="1012" y="23"/>
                  </a:lnTo>
                  <a:lnTo>
                    <a:pt x="1019" y="11"/>
                  </a:lnTo>
                  <a:lnTo>
                    <a:pt x="1025" y="3"/>
                  </a:lnTo>
                  <a:lnTo>
                    <a:pt x="103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4"/>
            <p:cNvSpPr>
              <a:spLocks noEditPoints="1"/>
            </p:cNvSpPr>
            <p:nvPr/>
          </p:nvSpPr>
          <p:spPr bwMode="auto">
            <a:xfrm>
              <a:off x="1811" y="3214"/>
              <a:ext cx="1048" cy="360"/>
            </a:xfrm>
            <a:custGeom>
              <a:avLst/>
              <a:gdLst/>
              <a:ahLst/>
              <a:cxnLst>
                <a:cxn ang="0">
                  <a:pos x="52" y="299"/>
                </a:cxn>
                <a:cxn ang="0">
                  <a:pos x="994" y="299"/>
                </a:cxn>
                <a:cxn ang="0">
                  <a:pos x="1006" y="299"/>
                </a:cxn>
                <a:cxn ang="0">
                  <a:pos x="1018" y="300"/>
                </a:cxn>
                <a:cxn ang="0">
                  <a:pos x="1031" y="303"/>
                </a:cxn>
                <a:cxn ang="0">
                  <a:pos x="1040" y="308"/>
                </a:cxn>
                <a:cxn ang="0">
                  <a:pos x="1045" y="318"/>
                </a:cxn>
                <a:cxn ang="0">
                  <a:pos x="1048" y="331"/>
                </a:cxn>
                <a:cxn ang="0">
                  <a:pos x="1045" y="343"/>
                </a:cxn>
                <a:cxn ang="0">
                  <a:pos x="1040" y="352"/>
                </a:cxn>
                <a:cxn ang="0">
                  <a:pos x="1031" y="356"/>
                </a:cxn>
                <a:cxn ang="0">
                  <a:pos x="1020" y="359"/>
                </a:cxn>
                <a:cxn ang="0">
                  <a:pos x="1008" y="360"/>
                </a:cxn>
                <a:cxn ang="0">
                  <a:pos x="996" y="360"/>
                </a:cxn>
                <a:cxn ang="0">
                  <a:pos x="52" y="360"/>
                </a:cxn>
                <a:cxn ang="0">
                  <a:pos x="40" y="360"/>
                </a:cxn>
                <a:cxn ang="0">
                  <a:pos x="28" y="359"/>
                </a:cxn>
                <a:cxn ang="0">
                  <a:pos x="17" y="356"/>
                </a:cxn>
                <a:cxn ang="0">
                  <a:pos x="9" y="352"/>
                </a:cxn>
                <a:cxn ang="0">
                  <a:pos x="2" y="343"/>
                </a:cxn>
                <a:cxn ang="0">
                  <a:pos x="0" y="331"/>
                </a:cxn>
                <a:cxn ang="0">
                  <a:pos x="2" y="318"/>
                </a:cxn>
                <a:cxn ang="0">
                  <a:pos x="9" y="308"/>
                </a:cxn>
                <a:cxn ang="0">
                  <a:pos x="17" y="303"/>
                </a:cxn>
                <a:cxn ang="0">
                  <a:pos x="28" y="300"/>
                </a:cxn>
                <a:cxn ang="0">
                  <a:pos x="40" y="299"/>
                </a:cxn>
                <a:cxn ang="0">
                  <a:pos x="52" y="299"/>
                </a:cxn>
                <a:cxn ang="0">
                  <a:pos x="52" y="0"/>
                </a:cxn>
                <a:cxn ang="0">
                  <a:pos x="996" y="0"/>
                </a:cxn>
                <a:cxn ang="0">
                  <a:pos x="1008" y="0"/>
                </a:cxn>
                <a:cxn ang="0">
                  <a:pos x="1020" y="0"/>
                </a:cxn>
                <a:cxn ang="0">
                  <a:pos x="1031" y="2"/>
                </a:cxn>
                <a:cxn ang="0">
                  <a:pos x="1040" y="8"/>
                </a:cxn>
                <a:cxn ang="0">
                  <a:pos x="1045" y="16"/>
                </a:cxn>
                <a:cxn ang="0">
                  <a:pos x="1048" y="29"/>
                </a:cxn>
                <a:cxn ang="0">
                  <a:pos x="1045" y="42"/>
                </a:cxn>
                <a:cxn ang="0">
                  <a:pos x="1040" y="50"/>
                </a:cxn>
                <a:cxn ang="0">
                  <a:pos x="1031" y="57"/>
                </a:cxn>
                <a:cxn ang="0">
                  <a:pos x="1018" y="59"/>
                </a:cxn>
                <a:cxn ang="0">
                  <a:pos x="1006" y="59"/>
                </a:cxn>
                <a:cxn ang="0">
                  <a:pos x="994" y="61"/>
                </a:cxn>
                <a:cxn ang="0">
                  <a:pos x="52" y="61"/>
                </a:cxn>
                <a:cxn ang="0">
                  <a:pos x="40" y="59"/>
                </a:cxn>
                <a:cxn ang="0">
                  <a:pos x="28" y="59"/>
                </a:cxn>
                <a:cxn ang="0">
                  <a:pos x="17" y="57"/>
                </a:cxn>
                <a:cxn ang="0">
                  <a:pos x="9" y="50"/>
                </a:cxn>
                <a:cxn ang="0">
                  <a:pos x="2" y="42"/>
                </a:cxn>
                <a:cxn ang="0">
                  <a:pos x="0" y="29"/>
                </a:cxn>
                <a:cxn ang="0">
                  <a:pos x="2" y="16"/>
                </a:cxn>
                <a:cxn ang="0">
                  <a:pos x="9" y="8"/>
                </a:cxn>
                <a:cxn ang="0">
                  <a:pos x="17" y="2"/>
                </a:cxn>
                <a:cxn ang="0">
                  <a:pos x="28" y="0"/>
                </a:cxn>
                <a:cxn ang="0">
                  <a:pos x="40" y="0"/>
                </a:cxn>
                <a:cxn ang="0">
                  <a:pos x="52" y="0"/>
                </a:cxn>
              </a:cxnLst>
              <a:rect l="0" t="0" r="r" b="b"/>
              <a:pathLst>
                <a:path w="1048" h="360">
                  <a:moveTo>
                    <a:pt x="52" y="299"/>
                  </a:moveTo>
                  <a:lnTo>
                    <a:pt x="994" y="299"/>
                  </a:lnTo>
                  <a:lnTo>
                    <a:pt x="1006" y="299"/>
                  </a:lnTo>
                  <a:lnTo>
                    <a:pt x="1018" y="300"/>
                  </a:lnTo>
                  <a:lnTo>
                    <a:pt x="1031" y="303"/>
                  </a:lnTo>
                  <a:lnTo>
                    <a:pt x="1040" y="308"/>
                  </a:lnTo>
                  <a:lnTo>
                    <a:pt x="1045" y="318"/>
                  </a:lnTo>
                  <a:lnTo>
                    <a:pt x="1048" y="331"/>
                  </a:lnTo>
                  <a:lnTo>
                    <a:pt x="1045" y="343"/>
                  </a:lnTo>
                  <a:lnTo>
                    <a:pt x="1040" y="352"/>
                  </a:lnTo>
                  <a:lnTo>
                    <a:pt x="1031" y="356"/>
                  </a:lnTo>
                  <a:lnTo>
                    <a:pt x="1020" y="359"/>
                  </a:lnTo>
                  <a:lnTo>
                    <a:pt x="1008" y="360"/>
                  </a:lnTo>
                  <a:lnTo>
                    <a:pt x="996" y="360"/>
                  </a:lnTo>
                  <a:lnTo>
                    <a:pt x="52" y="360"/>
                  </a:lnTo>
                  <a:lnTo>
                    <a:pt x="40" y="360"/>
                  </a:lnTo>
                  <a:lnTo>
                    <a:pt x="28" y="359"/>
                  </a:lnTo>
                  <a:lnTo>
                    <a:pt x="17" y="356"/>
                  </a:lnTo>
                  <a:lnTo>
                    <a:pt x="9" y="352"/>
                  </a:lnTo>
                  <a:lnTo>
                    <a:pt x="2" y="343"/>
                  </a:lnTo>
                  <a:lnTo>
                    <a:pt x="0" y="331"/>
                  </a:lnTo>
                  <a:lnTo>
                    <a:pt x="2" y="318"/>
                  </a:lnTo>
                  <a:lnTo>
                    <a:pt x="9" y="308"/>
                  </a:lnTo>
                  <a:lnTo>
                    <a:pt x="17" y="303"/>
                  </a:lnTo>
                  <a:lnTo>
                    <a:pt x="28" y="300"/>
                  </a:lnTo>
                  <a:lnTo>
                    <a:pt x="40" y="299"/>
                  </a:lnTo>
                  <a:lnTo>
                    <a:pt x="52" y="299"/>
                  </a:lnTo>
                  <a:close/>
                  <a:moveTo>
                    <a:pt x="52" y="0"/>
                  </a:moveTo>
                  <a:lnTo>
                    <a:pt x="996" y="0"/>
                  </a:lnTo>
                  <a:lnTo>
                    <a:pt x="1008" y="0"/>
                  </a:lnTo>
                  <a:lnTo>
                    <a:pt x="1020" y="0"/>
                  </a:lnTo>
                  <a:lnTo>
                    <a:pt x="1031" y="2"/>
                  </a:lnTo>
                  <a:lnTo>
                    <a:pt x="1040" y="8"/>
                  </a:lnTo>
                  <a:lnTo>
                    <a:pt x="1045" y="16"/>
                  </a:lnTo>
                  <a:lnTo>
                    <a:pt x="1048" y="29"/>
                  </a:lnTo>
                  <a:lnTo>
                    <a:pt x="1045" y="42"/>
                  </a:lnTo>
                  <a:lnTo>
                    <a:pt x="1040" y="50"/>
                  </a:lnTo>
                  <a:lnTo>
                    <a:pt x="1031" y="57"/>
                  </a:lnTo>
                  <a:lnTo>
                    <a:pt x="1018" y="59"/>
                  </a:lnTo>
                  <a:lnTo>
                    <a:pt x="1006" y="59"/>
                  </a:lnTo>
                  <a:lnTo>
                    <a:pt x="994" y="61"/>
                  </a:lnTo>
                  <a:lnTo>
                    <a:pt x="52" y="61"/>
                  </a:lnTo>
                  <a:lnTo>
                    <a:pt x="40" y="59"/>
                  </a:lnTo>
                  <a:lnTo>
                    <a:pt x="28" y="59"/>
                  </a:lnTo>
                  <a:lnTo>
                    <a:pt x="17" y="57"/>
                  </a:lnTo>
                  <a:lnTo>
                    <a:pt x="9" y="50"/>
                  </a:lnTo>
                  <a:lnTo>
                    <a:pt x="2" y="42"/>
                  </a:lnTo>
                  <a:lnTo>
                    <a:pt x="0" y="29"/>
                  </a:lnTo>
                  <a:lnTo>
                    <a:pt x="2" y="16"/>
                  </a:lnTo>
                  <a:lnTo>
                    <a:pt x="9" y="8"/>
                  </a:lnTo>
                  <a:lnTo>
                    <a:pt x="17" y="2"/>
                  </a:lnTo>
                  <a:lnTo>
                    <a:pt x="28" y="0"/>
                  </a:lnTo>
                  <a:lnTo>
                    <a:pt x="40" y="0"/>
                  </a:lnTo>
                  <a:lnTo>
                    <a:pt x="5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5"/>
            <p:cNvSpPr>
              <a:spLocks noEditPoints="1"/>
            </p:cNvSpPr>
            <p:nvPr/>
          </p:nvSpPr>
          <p:spPr bwMode="auto">
            <a:xfrm>
              <a:off x="3454" y="2631"/>
              <a:ext cx="828" cy="1393"/>
            </a:xfrm>
            <a:custGeom>
              <a:avLst/>
              <a:gdLst/>
              <a:ahLst/>
              <a:cxnLst>
                <a:cxn ang="0">
                  <a:pos x="353" y="1061"/>
                </a:cxn>
                <a:cxn ang="0">
                  <a:pos x="490" y="1024"/>
                </a:cxn>
                <a:cxn ang="0">
                  <a:pos x="599" y="944"/>
                </a:cxn>
                <a:cxn ang="0">
                  <a:pos x="674" y="837"/>
                </a:cxn>
                <a:cxn ang="0">
                  <a:pos x="716" y="717"/>
                </a:cxn>
                <a:cxn ang="0">
                  <a:pos x="721" y="599"/>
                </a:cxn>
                <a:cxn ang="0">
                  <a:pos x="685" y="505"/>
                </a:cxn>
                <a:cxn ang="0">
                  <a:pos x="614" y="446"/>
                </a:cxn>
                <a:cxn ang="0">
                  <a:pos x="515" y="423"/>
                </a:cxn>
                <a:cxn ang="0">
                  <a:pos x="474" y="423"/>
                </a:cxn>
                <a:cxn ang="0">
                  <a:pos x="327" y="466"/>
                </a:cxn>
                <a:cxn ang="0">
                  <a:pos x="215" y="555"/>
                </a:cxn>
                <a:cxn ang="0">
                  <a:pos x="141" y="673"/>
                </a:cxn>
                <a:cxn ang="0">
                  <a:pos x="106" y="804"/>
                </a:cxn>
                <a:cxn ang="0">
                  <a:pos x="114" y="922"/>
                </a:cxn>
                <a:cxn ang="0">
                  <a:pos x="161" y="1000"/>
                </a:cxn>
                <a:cxn ang="0">
                  <a:pos x="233" y="1045"/>
                </a:cxn>
                <a:cxn ang="0">
                  <a:pos x="312" y="1061"/>
                </a:cxn>
                <a:cxn ang="0">
                  <a:pos x="606" y="1"/>
                </a:cxn>
                <a:cxn ang="0">
                  <a:pos x="614" y="7"/>
                </a:cxn>
                <a:cxn ang="0">
                  <a:pos x="618" y="13"/>
                </a:cxn>
                <a:cxn ang="0">
                  <a:pos x="616" y="20"/>
                </a:cxn>
                <a:cxn ang="0">
                  <a:pos x="526" y="388"/>
                </a:cxn>
                <a:cxn ang="0">
                  <a:pos x="655" y="419"/>
                </a:cxn>
                <a:cxn ang="0">
                  <a:pos x="747" y="477"/>
                </a:cxn>
                <a:cxn ang="0">
                  <a:pos x="802" y="555"/>
                </a:cxn>
                <a:cxn ang="0">
                  <a:pos x="826" y="640"/>
                </a:cxn>
                <a:cxn ang="0">
                  <a:pos x="810" y="772"/>
                </a:cxn>
                <a:cxn ang="0">
                  <a:pos x="724" y="915"/>
                </a:cxn>
                <a:cxn ang="0">
                  <a:pos x="583" y="1028"/>
                </a:cxn>
                <a:cxn ang="0">
                  <a:pos x="408" y="1089"/>
                </a:cxn>
                <a:cxn ang="0">
                  <a:pos x="281" y="1339"/>
                </a:cxn>
                <a:cxn ang="0">
                  <a:pos x="270" y="1383"/>
                </a:cxn>
                <a:cxn ang="0">
                  <a:pos x="262" y="1392"/>
                </a:cxn>
                <a:cxn ang="0">
                  <a:pos x="250" y="1393"/>
                </a:cxn>
                <a:cxn ang="0">
                  <a:pos x="242" y="1392"/>
                </a:cxn>
                <a:cxn ang="0">
                  <a:pos x="234" y="1385"/>
                </a:cxn>
                <a:cxn ang="0">
                  <a:pos x="234" y="1371"/>
                </a:cxn>
                <a:cxn ang="0">
                  <a:pos x="246" y="1322"/>
                </a:cxn>
                <a:cxn ang="0">
                  <a:pos x="268" y="1240"/>
                </a:cxn>
                <a:cxn ang="0">
                  <a:pos x="303" y="1095"/>
                </a:cxn>
                <a:cxn ang="0">
                  <a:pos x="164" y="1063"/>
                </a:cxn>
                <a:cxn ang="0">
                  <a:pos x="66" y="992"/>
                </a:cxn>
                <a:cxn ang="0">
                  <a:pos x="11" y="891"/>
                </a:cxn>
                <a:cxn ang="0">
                  <a:pos x="5" y="763"/>
                </a:cxn>
                <a:cxn ang="0">
                  <a:pos x="70" y="612"/>
                </a:cxn>
                <a:cxn ang="0">
                  <a:pos x="195" y="489"/>
                </a:cxn>
                <a:cxn ang="0">
                  <a:pos x="361" y="408"/>
                </a:cxn>
                <a:cxn ang="0">
                  <a:pos x="575" y="31"/>
                </a:cxn>
                <a:cxn ang="0">
                  <a:pos x="589" y="1"/>
                </a:cxn>
              </a:cxnLst>
              <a:rect l="0" t="0" r="r" b="b"/>
              <a:pathLst>
                <a:path w="828" h="1393">
                  <a:moveTo>
                    <a:pt x="515" y="423"/>
                  </a:moveTo>
                  <a:lnTo>
                    <a:pt x="515" y="423"/>
                  </a:lnTo>
                  <a:lnTo>
                    <a:pt x="353" y="1061"/>
                  </a:lnTo>
                  <a:lnTo>
                    <a:pt x="401" y="1054"/>
                  </a:lnTo>
                  <a:lnTo>
                    <a:pt x="448" y="1041"/>
                  </a:lnTo>
                  <a:lnTo>
                    <a:pt x="490" y="1024"/>
                  </a:lnTo>
                  <a:lnTo>
                    <a:pt x="530" y="1001"/>
                  </a:lnTo>
                  <a:lnTo>
                    <a:pt x="565" y="973"/>
                  </a:lnTo>
                  <a:lnTo>
                    <a:pt x="599" y="944"/>
                  </a:lnTo>
                  <a:lnTo>
                    <a:pt x="627" y="910"/>
                  </a:lnTo>
                  <a:lnTo>
                    <a:pt x="653" y="874"/>
                  </a:lnTo>
                  <a:lnTo>
                    <a:pt x="674" y="837"/>
                  </a:lnTo>
                  <a:lnTo>
                    <a:pt x="692" y="797"/>
                  </a:lnTo>
                  <a:lnTo>
                    <a:pt x="705" y="758"/>
                  </a:lnTo>
                  <a:lnTo>
                    <a:pt x="716" y="717"/>
                  </a:lnTo>
                  <a:lnTo>
                    <a:pt x="721" y="677"/>
                  </a:lnTo>
                  <a:lnTo>
                    <a:pt x="724" y="637"/>
                  </a:lnTo>
                  <a:lnTo>
                    <a:pt x="721" y="599"/>
                  </a:lnTo>
                  <a:lnTo>
                    <a:pt x="713" y="563"/>
                  </a:lnTo>
                  <a:lnTo>
                    <a:pt x="701" y="532"/>
                  </a:lnTo>
                  <a:lnTo>
                    <a:pt x="685" y="505"/>
                  </a:lnTo>
                  <a:lnTo>
                    <a:pt x="665" y="481"/>
                  </a:lnTo>
                  <a:lnTo>
                    <a:pt x="641" y="462"/>
                  </a:lnTo>
                  <a:lnTo>
                    <a:pt x="614" y="446"/>
                  </a:lnTo>
                  <a:lnTo>
                    <a:pt x="583" y="434"/>
                  </a:lnTo>
                  <a:lnTo>
                    <a:pt x="550" y="426"/>
                  </a:lnTo>
                  <a:lnTo>
                    <a:pt x="515" y="423"/>
                  </a:lnTo>
                  <a:lnTo>
                    <a:pt x="515" y="423"/>
                  </a:lnTo>
                  <a:lnTo>
                    <a:pt x="515" y="423"/>
                  </a:lnTo>
                  <a:close/>
                  <a:moveTo>
                    <a:pt x="474" y="423"/>
                  </a:moveTo>
                  <a:lnTo>
                    <a:pt x="421" y="430"/>
                  </a:lnTo>
                  <a:lnTo>
                    <a:pt x="373" y="445"/>
                  </a:lnTo>
                  <a:lnTo>
                    <a:pt x="327" y="466"/>
                  </a:lnTo>
                  <a:lnTo>
                    <a:pt x="285" y="491"/>
                  </a:lnTo>
                  <a:lnTo>
                    <a:pt x="249" y="522"/>
                  </a:lnTo>
                  <a:lnTo>
                    <a:pt x="215" y="555"/>
                  </a:lnTo>
                  <a:lnTo>
                    <a:pt x="187" y="592"/>
                  </a:lnTo>
                  <a:lnTo>
                    <a:pt x="161" y="632"/>
                  </a:lnTo>
                  <a:lnTo>
                    <a:pt x="141" y="673"/>
                  </a:lnTo>
                  <a:lnTo>
                    <a:pt x="125" y="717"/>
                  </a:lnTo>
                  <a:lnTo>
                    <a:pt x="113" y="760"/>
                  </a:lnTo>
                  <a:lnTo>
                    <a:pt x="106" y="804"/>
                  </a:lnTo>
                  <a:lnTo>
                    <a:pt x="105" y="846"/>
                  </a:lnTo>
                  <a:lnTo>
                    <a:pt x="106" y="886"/>
                  </a:lnTo>
                  <a:lnTo>
                    <a:pt x="114" y="922"/>
                  </a:lnTo>
                  <a:lnTo>
                    <a:pt x="126" y="952"/>
                  </a:lnTo>
                  <a:lnTo>
                    <a:pt x="143" y="977"/>
                  </a:lnTo>
                  <a:lnTo>
                    <a:pt x="161" y="1000"/>
                  </a:lnTo>
                  <a:lnTo>
                    <a:pt x="183" y="1018"/>
                  </a:lnTo>
                  <a:lnTo>
                    <a:pt x="207" y="1033"/>
                  </a:lnTo>
                  <a:lnTo>
                    <a:pt x="233" y="1045"/>
                  </a:lnTo>
                  <a:lnTo>
                    <a:pt x="258" y="1053"/>
                  </a:lnTo>
                  <a:lnTo>
                    <a:pt x="285" y="1058"/>
                  </a:lnTo>
                  <a:lnTo>
                    <a:pt x="312" y="1061"/>
                  </a:lnTo>
                  <a:lnTo>
                    <a:pt x="474" y="423"/>
                  </a:lnTo>
                  <a:close/>
                  <a:moveTo>
                    <a:pt x="600" y="0"/>
                  </a:moveTo>
                  <a:lnTo>
                    <a:pt x="606" y="1"/>
                  </a:lnTo>
                  <a:lnTo>
                    <a:pt x="610" y="3"/>
                  </a:lnTo>
                  <a:lnTo>
                    <a:pt x="612" y="4"/>
                  </a:lnTo>
                  <a:lnTo>
                    <a:pt x="614" y="7"/>
                  </a:lnTo>
                  <a:lnTo>
                    <a:pt x="616" y="9"/>
                  </a:lnTo>
                  <a:lnTo>
                    <a:pt x="616" y="12"/>
                  </a:lnTo>
                  <a:lnTo>
                    <a:pt x="618" y="13"/>
                  </a:lnTo>
                  <a:lnTo>
                    <a:pt x="618" y="15"/>
                  </a:lnTo>
                  <a:lnTo>
                    <a:pt x="618" y="15"/>
                  </a:lnTo>
                  <a:lnTo>
                    <a:pt x="616" y="20"/>
                  </a:lnTo>
                  <a:lnTo>
                    <a:pt x="614" y="33"/>
                  </a:lnTo>
                  <a:lnTo>
                    <a:pt x="612" y="37"/>
                  </a:lnTo>
                  <a:lnTo>
                    <a:pt x="526" y="388"/>
                  </a:lnTo>
                  <a:lnTo>
                    <a:pt x="573" y="395"/>
                  </a:lnTo>
                  <a:lnTo>
                    <a:pt x="616" y="404"/>
                  </a:lnTo>
                  <a:lnTo>
                    <a:pt x="655" y="419"/>
                  </a:lnTo>
                  <a:lnTo>
                    <a:pt x="690" y="436"/>
                  </a:lnTo>
                  <a:lnTo>
                    <a:pt x="720" y="456"/>
                  </a:lnTo>
                  <a:lnTo>
                    <a:pt x="747" y="477"/>
                  </a:lnTo>
                  <a:lnTo>
                    <a:pt x="770" y="502"/>
                  </a:lnTo>
                  <a:lnTo>
                    <a:pt x="787" y="527"/>
                  </a:lnTo>
                  <a:lnTo>
                    <a:pt x="802" y="555"/>
                  </a:lnTo>
                  <a:lnTo>
                    <a:pt x="814" y="583"/>
                  </a:lnTo>
                  <a:lnTo>
                    <a:pt x="822" y="612"/>
                  </a:lnTo>
                  <a:lnTo>
                    <a:pt x="826" y="640"/>
                  </a:lnTo>
                  <a:lnTo>
                    <a:pt x="828" y="669"/>
                  </a:lnTo>
                  <a:lnTo>
                    <a:pt x="824" y="720"/>
                  </a:lnTo>
                  <a:lnTo>
                    <a:pt x="810" y="772"/>
                  </a:lnTo>
                  <a:lnTo>
                    <a:pt x="789" y="822"/>
                  </a:lnTo>
                  <a:lnTo>
                    <a:pt x="759" y="870"/>
                  </a:lnTo>
                  <a:lnTo>
                    <a:pt x="724" y="915"/>
                  </a:lnTo>
                  <a:lnTo>
                    <a:pt x="682" y="958"/>
                  </a:lnTo>
                  <a:lnTo>
                    <a:pt x="635" y="995"/>
                  </a:lnTo>
                  <a:lnTo>
                    <a:pt x="583" y="1028"/>
                  </a:lnTo>
                  <a:lnTo>
                    <a:pt x="527" y="1054"/>
                  </a:lnTo>
                  <a:lnTo>
                    <a:pt x="470" y="1075"/>
                  </a:lnTo>
                  <a:lnTo>
                    <a:pt x="408" y="1089"/>
                  </a:lnTo>
                  <a:lnTo>
                    <a:pt x="344" y="1095"/>
                  </a:lnTo>
                  <a:lnTo>
                    <a:pt x="285" y="1324"/>
                  </a:lnTo>
                  <a:lnTo>
                    <a:pt x="281" y="1339"/>
                  </a:lnTo>
                  <a:lnTo>
                    <a:pt x="277" y="1356"/>
                  </a:lnTo>
                  <a:lnTo>
                    <a:pt x="273" y="1371"/>
                  </a:lnTo>
                  <a:lnTo>
                    <a:pt x="270" y="1383"/>
                  </a:lnTo>
                  <a:lnTo>
                    <a:pt x="268" y="1388"/>
                  </a:lnTo>
                  <a:lnTo>
                    <a:pt x="265" y="1391"/>
                  </a:lnTo>
                  <a:lnTo>
                    <a:pt x="262" y="1392"/>
                  </a:lnTo>
                  <a:lnTo>
                    <a:pt x="260" y="1393"/>
                  </a:lnTo>
                  <a:lnTo>
                    <a:pt x="256" y="1393"/>
                  </a:lnTo>
                  <a:lnTo>
                    <a:pt x="250" y="1393"/>
                  </a:lnTo>
                  <a:lnTo>
                    <a:pt x="248" y="1393"/>
                  </a:lnTo>
                  <a:lnTo>
                    <a:pt x="245" y="1393"/>
                  </a:lnTo>
                  <a:lnTo>
                    <a:pt x="242" y="1392"/>
                  </a:lnTo>
                  <a:lnTo>
                    <a:pt x="239" y="1391"/>
                  </a:lnTo>
                  <a:lnTo>
                    <a:pt x="237" y="1389"/>
                  </a:lnTo>
                  <a:lnTo>
                    <a:pt x="234" y="1385"/>
                  </a:lnTo>
                  <a:lnTo>
                    <a:pt x="234" y="1381"/>
                  </a:lnTo>
                  <a:lnTo>
                    <a:pt x="233" y="1376"/>
                  </a:lnTo>
                  <a:lnTo>
                    <a:pt x="234" y="1371"/>
                  </a:lnTo>
                  <a:lnTo>
                    <a:pt x="237" y="1360"/>
                  </a:lnTo>
                  <a:lnTo>
                    <a:pt x="241" y="1343"/>
                  </a:lnTo>
                  <a:lnTo>
                    <a:pt x="246" y="1322"/>
                  </a:lnTo>
                  <a:lnTo>
                    <a:pt x="252" y="1298"/>
                  </a:lnTo>
                  <a:lnTo>
                    <a:pt x="260" y="1270"/>
                  </a:lnTo>
                  <a:lnTo>
                    <a:pt x="268" y="1240"/>
                  </a:lnTo>
                  <a:lnTo>
                    <a:pt x="280" y="1192"/>
                  </a:lnTo>
                  <a:lnTo>
                    <a:pt x="291" y="1143"/>
                  </a:lnTo>
                  <a:lnTo>
                    <a:pt x="303" y="1095"/>
                  </a:lnTo>
                  <a:lnTo>
                    <a:pt x="253" y="1090"/>
                  </a:lnTo>
                  <a:lnTo>
                    <a:pt x="206" y="1078"/>
                  </a:lnTo>
                  <a:lnTo>
                    <a:pt x="164" y="1063"/>
                  </a:lnTo>
                  <a:lnTo>
                    <a:pt x="128" y="1042"/>
                  </a:lnTo>
                  <a:lnTo>
                    <a:pt x="94" y="1018"/>
                  </a:lnTo>
                  <a:lnTo>
                    <a:pt x="66" y="992"/>
                  </a:lnTo>
                  <a:lnTo>
                    <a:pt x="43" y="962"/>
                  </a:lnTo>
                  <a:lnTo>
                    <a:pt x="24" y="927"/>
                  </a:lnTo>
                  <a:lnTo>
                    <a:pt x="11" y="891"/>
                  </a:lnTo>
                  <a:lnTo>
                    <a:pt x="3" y="854"/>
                  </a:lnTo>
                  <a:lnTo>
                    <a:pt x="0" y="815"/>
                  </a:lnTo>
                  <a:lnTo>
                    <a:pt x="5" y="763"/>
                  </a:lnTo>
                  <a:lnTo>
                    <a:pt x="19" y="710"/>
                  </a:lnTo>
                  <a:lnTo>
                    <a:pt x="40" y="661"/>
                  </a:lnTo>
                  <a:lnTo>
                    <a:pt x="70" y="612"/>
                  </a:lnTo>
                  <a:lnTo>
                    <a:pt x="106" y="567"/>
                  </a:lnTo>
                  <a:lnTo>
                    <a:pt x="148" y="526"/>
                  </a:lnTo>
                  <a:lnTo>
                    <a:pt x="195" y="489"/>
                  </a:lnTo>
                  <a:lnTo>
                    <a:pt x="246" y="456"/>
                  </a:lnTo>
                  <a:lnTo>
                    <a:pt x="303" y="429"/>
                  </a:lnTo>
                  <a:lnTo>
                    <a:pt x="361" y="408"/>
                  </a:lnTo>
                  <a:lnTo>
                    <a:pt x="421" y="395"/>
                  </a:lnTo>
                  <a:lnTo>
                    <a:pt x="483" y="388"/>
                  </a:lnTo>
                  <a:lnTo>
                    <a:pt x="575" y="31"/>
                  </a:lnTo>
                  <a:lnTo>
                    <a:pt x="580" y="15"/>
                  </a:lnTo>
                  <a:lnTo>
                    <a:pt x="584" y="7"/>
                  </a:lnTo>
                  <a:lnTo>
                    <a:pt x="589" y="1"/>
                  </a:lnTo>
                  <a:lnTo>
                    <a:pt x="60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66"/>
            <p:cNvSpPr>
              <a:spLocks noEditPoints="1"/>
            </p:cNvSpPr>
            <p:nvPr/>
          </p:nvSpPr>
          <p:spPr bwMode="auto">
            <a:xfrm>
              <a:off x="4362" y="3204"/>
              <a:ext cx="340" cy="737"/>
            </a:xfrm>
            <a:custGeom>
              <a:avLst/>
              <a:gdLst/>
              <a:ahLst/>
              <a:cxnLst>
                <a:cxn ang="0">
                  <a:pos x="217" y="257"/>
                </a:cxn>
                <a:cxn ang="0">
                  <a:pos x="264" y="313"/>
                </a:cxn>
                <a:cxn ang="0">
                  <a:pos x="263" y="371"/>
                </a:cxn>
                <a:cxn ang="0">
                  <a:pos x="249" y="408"/>
                </a:cxn>
                <a:cxn ang="0">
                  <a:pos x="226" y="467"/>
                </a:cxn>
                <a:cxn ang="0">
                  <a:pos x="209" y="510"/>
                </a:cxn>
                <a:cxn ang="0">
                  <a:pos x="156" y="645"/>
                </a:cxn>
                <a:cxn ang="0">
                  <a:pos x="158" y="693"/>
                </a:cxn>
                <a:cxn ang="0">
                  <a:pos x="181" y="708"/>
                </a:cxn>
                <a:cxn ang="0">
                  <a:pos x="239" y="682"/>
                </a:cxn>
                <a:cxn ang="0">
                  <a:pos x="288" y="608"/>
                </a:cxn>
                <a:cxn ang="0">
                  <a:pos x="307" y="562"/>
                </a:cxn>
                <a:cxn ang="0">
                  <a:pos x="323" y="557"/>
                </a:cxn>
                <a:cxn ang="0">
                  <a:pos x="331" y="558"/>
                </a:cxn>
                <a:cxn ang="0">
                  <a:pos x="338" y="563"/>
                </a:cxn>
                <a:cxn ang="0">
                  <a:pos x="338" y="578"/>
                </a:cxn>
                <a:cxn ang="0">
                  <a:pos x="319" y="628"/>
                </a:cxn>
                <a:cxn ang="0">
                  <a:pos x="276" y="690"/>
                </a:cxn>
                <a:cxn ang="0">
                  <a:pos x="208" y="734"/>
                </a:cxn>
                <a:cxn ang="0">
                  <a:pos x="124" y="725"/>
                </a:cxn>
                <a:cxn ang="0">
                  <a:pos x="76" y="669"/>
                </a:cxn>
                <a:cxn ang="0">
                  <a:pos x="77" y="612"/>
                </a:cxn>
                <a:cxn ang="0">
                  <a:pos x="151" y="423"/>
                </a:cxn>
                <a:cxn ang="0">
                  <a:pos x="178" y="358"/>
                </a:cxn>
                <a:cxn ang="0">
                  <a:pos x="186" y="324"/>
                </a:cxn>
                <a:cxn ang="0">
                  <a:pos x="182" y="287"/>
                </a:cxn>
                <a:cxn ang="0">
                  <a:pos x="159" y="273"/>
                </a:cxn>
                <a:cxn ang="0">
                  <a:pos x="104" y="297"/>
                </a:cxn>
                <a:cxn ang="0">
                  <a:pos x="54" y="370"/>
                </a:cxn>
                <a:cxn ang="0">
                  <a:pos x="38" y="416"/>
                </a:cxn>
                <a:cxn ang="0">
                  <a:pos x="30" y="424"/>
                </a:cxn>
                <a:cxn ang="0">
                  <a:pos x="18" y="426"/>
                </a:cxn>
                <a:cxn ang="0">
                  <a:pos x="10" y="424"/>
                </a:cxn>
                <a:cxn ang="0">
                  <a:pos x="2" y="418"/>
                </a:cxn>
                <a:cxn ang="0">
                  <a:pos x="2" y="403"/>
                </a:cxn>
                <a:cxn ang="0">
                  <a:pos x="22" y="353"/>
                </a:cxn>
                <a:cxn ang="0">
                  <a:pos x="65" y="291"/>
                </a:cxn>
                <a:cxn ang="0">
                  <a:pos x="135" y="248"/>
                </a:cxn>
                <a:cxn ang="0">
                  <a:pos x="283" y="3"/>
                </a:cxn>
                <a:cxn ang="0">
                  <a:pos x="309" y="31"/>
                </a:cxn>
                <a:cxn ang="0">
                  <a:pos x="298" y="76"/>
                </a:cxn>
                <a:cxn ang="0">
                  <a:pos x="248" y="102"/>
                </a:cxn>
                <a:cxn ang="0">
                  <a:pos x="210" y="83"/>
                </a:cxn>
                <a:cxn ang="0">
                  <a:pos x="208" y="42"/>
                </a:cxn>
                <a:cxn ang="0">
                  <a:pos x="248" y="3"/>
                </a:cxn>
              </a:cxnLst>
              <a:rect l="0" t="0" r="r" b="b"/>
              <a:pathLst>
                <a:path w="340" h="737">
                  <a:moveTo>
                    <a:pt x="165" y="244"/>
                  </a:moveTo>
                  <a:lnTo>
                    <a:pt x="193" y="248"/>
                  </a:lnTo>
                  <a:lnTo>
                    <a:pt x="217" y="257"/>
                  </a:lnTo>
                  <a:lnTo>
                    <a:pt x="239" y="272"/>
                  </a:lnTo>
                  <a:lnTo>
                    <a:pt x="255" y="291"/>
                  </a:lnTo>
                  <a:lnTo>
                    <a:pt x="264" y="313"/>
                  </a:lnTo>
                  <a:lnTo>
                    <a:pt x="268" y="337"/>
                  </a:lnTo>
                  <a:lnTo>
                    <a:pt x="267" y="354"/>
                  </a:lnTo>
                  <a:lnTo>
                    <a:pt x="263" y="371"/>
                  </a:lnTo>
                  <a:lnTo>
                    <a:pt x="260" y="379"/>
                  </a:lnTo>
                  <a:lnTo>
                    <a:pt x="255" y="392"/>
                  </a:lnTo>
                  <a:lnTo>
                    <a:pt x="249" y="408"/>
                  </a:lnTo>
                  <a:lnTo>
                    <a:pt x="241" y="427"/>
                  </a:lnTo>
                  <a:lnTo>
                    <a:pt x="233" y="447"/>
                  </a:lnTo>
                  <a:lnTo>
                    <a:pt x="226" y="467"/>
                  </a:lnTo>
                  <a:lnTo>
                    <a:pt x="218" y="485"/>
                  </a:lnTo>
                  <a:lnTo>
                    <a:pt x="213" y="500"/>
                  </a:lnTo>
                  <a:lnTo>
                    <a:pt x="209" y="510"/>
                  </a:lnTo>
                  <a:lnTo>
                    <a:pt x="171" y="598"/>
                  </a:lnTo>
                  <a:lnTo>
                    <a:pt x="162" y="622"/>
                  </a:lnTo>
                  <a:lnTo>
                    <a:pt x="156" y="645"/>
                  </a:lnTo>
                  <a:lnTo>
                    <a:pt x="154" y="669"/>
                  </a:lnTo>
                  <a:lnTo>
                    <a:pt x="155" y="682"/>
                  </a:lnTo>
                  <a:lnTo>
                    <a:pt x="158" y="693"/>
                  </a:lnTo>
                  <a:lnTo>
                    <a:pt x="162" y="701"/>
                  </a:lnTo>
                  <a:lnTo>
                    <a:pt x="170" y="706"/>
                  </a:lnTo>
                  <a:lnTo>
                    <a:pt x="181" y="708"/>
                  </a:lnTo>
                  <a:lnTo>
                    <a:pt x="201" y="705"/>
                  </a:lnTo>
                  <a:lnTo>
                    <a:pt x="220" y="697"/>
                  </a:lnTo>
                  <a:lnTo>
                    <a:pt x="239" y="682"/>
                  </a:lnTo>
                  <a:lnTo>
                    <a:pt x="257" y="664"/>
                  </a:lnTo>
                  <a:lnTo>
                    <a:pt x="274" y="639"/>
                  </a:lnTo>
                  <a:lnTo>
                    <a:pt x="288" y="608"/>
                  </a:lnTo>
                  <a:lnTo>
                    <a:pt x="300" y="574"/>
                  </a:lnTo>
                  <a:lnTo>
                    <a:pt x="303" y="567"/>
                  </a:lnTo>
                  <a:lnTo>
                    <a:pt x="307" y="562"/>
                  </a:lnTo>
                  <a:lnTo>
                    <a:pt x="313" y="558"/>
                  </a:lnTo>
                  <a:lnTo>
                    <a:pt x="322" y="557"/>
                  </a:lnTo>
                  <a:lnTo>
                    <a:pt x="323" y="557"/>
                  </a:lnTo>
                  <a:lnTo>
                    <a:pt x="326" y="557"/>
                  </a:lnTo>
                  <a:lnTo>
                    <a:pt x="329" y="557"/>
                  </a:lnTo>
                  <a:lnTo>
                    <a:pt x="331" y="558"/>
                  </a:lnTo>
                  <a:lnTo>
                    <a:pt x="334" y="559"/>
                  </a:lnTo>
                  <a:lnTo>
                    <a:pt x="335" y="561"/>
                  </a:lnTo>
                  <a:lnTo>
                    <a:pt x="338" y="563"/>
                  </a:lnTo>
                  <a:lnTo>
                    <a:pt x="340" y="567"/>
                  </a:lnTo>
                  <a:lnTo>
                    <a:pt x="340" y="571"/>
                  </a:lnTo>
                  <a:lnTo>
                    <a:pt x="338" y="578"/>
                  </a:lnTo>
                  <a:lnTo>
                    <a:pt x="335" y="591"/>
                  </a:lnTo>
                  <a:lnTo>
                    <a:pt x="329" y="608"/>
                  </a:lnTo>
                  <a:lnTo>
                    <a:pt x="319" y="628"/>
                  </a:lnTo>
                  <a:lnTo>
                    <a:pt x="309" y="649"/>
                  </a:lnTo>
                  <a:lnTo>
                    <a:pt x="294" y="671"/>
                  </a:lnTo>
                  <a:lnTo>
                    <a:pt x="276" y="690"/>
                  </a:lnTo>
                  <a:lnTo>
                    <a:pt x="256" y="709"/>
                  </a:lnTo>
                  <a:lnTo>
                    <a:pt x="233" y="724"/>
                  </a:lnTo>
                  <a:lnTo>
                    <a:pt x="208" y="734"/>
                  </a:lnTo>
                  <a:lnTo>
                    <a:pt x="179" y="737"/>
                  </a:lnTo>
                  <a:lnTo>
                    <a:pt x="150" y="734"/>
                  </a:lnTo>
                  <a:lnTo>
                    <a:pt x="124" y="725"/>
                  </a:lnTo>
                  <a:lnTo>
                    <a:pt x="103" y="710"/>
                  </a:lnTo>
                  <a:lnTo>
                    <a:pt x="87" y="692"/>
                  </a:lnTo>
                  <a:lnTo>
                    <a:pt x="76" y="669"/>
                  </a:lnTo>
                  <a:lnTo>
                    <a:pt x="72" y="644"/>
                  </a:lnTo>
                  <a:lnTo>
                    <a:pt x="74" y="628"/>
                  </a:lnTo>
                  <a:lnTo>
                    <a:pt x="77" y="612"/>
                  </a:lnTo>
                  <a:lnTo>
                    <a:pt x="82" y="598"/>
                  </a:lnTo>
                  <a:lnTo>
                    <a:pt x="82" y="598"/>
                  </a:lnTo>
                  <a:lnTo>
                    <a:pt x="151" y="423"/>
                  </a:lnTo>
                  <a:lnTo>
                    <a:pt x="163" y="396"/>
                  </a:lnTo>
                  <a:lnTo>
                    <a:pt x="171" y="375"/>
                  </a:lnTo>
                  <a:lnTo>
                    <a:pt x="178" y="358"/>
                  </a:lnTo>
                  <a:lnTo>
                    <a:pt x="182" y="345"/>
                  </a:lnTo>
                  <a:lnTo>
                    <a:pt x="185" y="333"/>
                  </a:lnTo>
                  <a:lnTo>
                    <a:pt x="186" y="324"/>
                  </a:lnTo>
                  <a:lnTo>
                    <a:pt x="186" y="313"/>
                  </a:lnTo>
                  <a:lnTo>
                    <a:pt x="185" y="297"/>
                  </a:lnTo>
                  <a:lnTo>
                    <a:pt x="182" y="287"/>
                  </a:lnTo>
                  <a:lnTo>
                    <a:pt x="177" y="279"/>
                  </a:lnTo>
                  <a:lnTo>
                    <a:pt x="169" y="275"/>
                  </a:lnTo>
                  <a:lnTo>
                    <a:pt x="159" y="273"/>
                  </a:lnTo>
                  <a:lnTo>
                    <a:pt x="140" y="276"/>
                  </a:lnTo>
                  <a:lnTo>
                    <a:pt x="123" y="284"/>
                  </a:lnTo>
                  <a:lnTo>
                    <a:pt x="104" y="297"/>
                  </a:lnTo>
                  <a:lnTo>
                    <a:pt x="87" y="316"/>
                  </a:lnTo>
                  <a:lnTo>
                    <a:pt x="69" y="340"/>
                  </a:lnTo>
                  <a:lnTo>
                    <a:pt x="54" y="370"/>
                  </a:lnTo>
                  <a:lnTo>
                    <a:pt x="39" y="408"/>
                  </a:lnTo>
                  <a:lnTo>
                    <a:pt x="39" y="412"/>
                  </a:lnTo>
                  <a:lnTo>
                    <a:pt x="38" y="416"/>
                  </a:lnTo>
                  <a:lnTo>
                    <a:pt x="35" y="420"/>
                  </a:lnTo>
                  <a:lnTo>
                    <a:pt x="34" y="422"/>
                  </a:lnTo>
                  <a:lnTo>
                    <a:pt x="30" y="424"/>
                  </a:lnTo>
                  <a:lnTo>
                    <a:pt x="26" y="424"/>
                  </a:lnTo>
                  <a:lnTo>
                    <a:pt x="21" y="426"/>
                  </a:lnTo>
                  <a:lnTo>
                    <a:pt x="18" y="426"/>
                  </a:lnTo>
                  <a:lnTo>
                    <a:pt x="15" y="424"/>
                  </a:lnTo>
                  <a:lnTo>
                    <a:pt x="12" y="424"/>
                  </a:lnTo>
                  <a:lnTo>
                    <a:pt x="10" y="424"/>
                  </a:lnTo>
                  <a:lnTo>
                    <a:pt x="7" y="423"/>
                  </a:lnTo>
                  <a:lnTo>
                    <a:pt x="4" y="420"/>
                  </a:lnTo>
                  <a:lnTo>
                    <a:pt x="2" y="418"/>
                  </a:lnTo>
                  <a:lnTo>
                    <a:pt x="0" y="415"/>
                  </a:lnTo>
                  <a:lnTo>
                    <a:pt x="0" y="411"/>
                  </a:lnTo>
                  <a:lnTo>
                    <a:pt x="2" y="403"/>
                  </a:lnTo>
                  <a:lnTo>
                    <a:pt x="6" y="390"/>
                  </a:lnTo>
                  <a:lnTo>
                    <a:pt x="12" y="373"/>
                  </a:lnTo>
                  <a:lnTo>
                    <a:pt x="22" y="353"/>
                  </a:lnTo>
                  <a:lnTo>
                    <a:pt x="34" y="332"/>
                  </a:lnTo>
                  <a:lnTo>
                    <a:pt x="47" y="310"/>
                  </a:lnTo>
                  <a:lnTo>
                    <a:pt x="65" y="291"/>
                  </a:lnTo>
                  <a:lnTo>
                    <a:pt x="87" y="272"/>
                  </a:lnTo>
                  <a:lnTo>
                    <a:pt x="109" y="257"/>
                  </a:lnTo>
                  <a:lnTo>
                    <a:pt x="135" y="248"/>
                  </a:lnTo>
                  <a:lnTo>
                    <a:pt x="165" y="244"/>
                  </a:lnTo>
                  <a:close/>
                  <a:moveTo>
                    <a:pt x="266" y="0"/>
                  </a:moveTo>
                  <a:lnTo>
                    <a:pt x="283" y="3"/>
                  </a:lnTo>
                  <a:lnTo>
                    <a:pt x="295" y="10"/>
                  </a:lnTo>
                  <a:lnTo>
                    <a:pt x="303" y="20"/>
                  </a:lnTo>
                  <a:lnTo>
                    <a:pt x="309" y="31"/>
                  </a:lnTo>
                  <a:lnTo>
                    <a:pt x="310" y="42"/>
                  </a:lnTo>
                  <a:lnTo>
                    <a:pt x="307" y="60"/>
                  </a:lnTo>
                  <a:lnTo>
                    <a:pt x="298" y="76"/>
                  </a:lnTo>
                  <a:lnTo>
                    <a:pt x="284" y="91"/>
                  </a:lnTo>
                  <a:lnTo>
                    <a:pt x="267" y="100"/>
                  </a:lnTo>
                  <a:lnTo>
                    <a:pt x="248" y="102"/>
                  </a:lnTo>
                  <a:lnTo>
                    <a:pt x="232" y="100"/>
                  </a:lnTo>
                  <a:lnTo>
                    <a:pt x="220" y="93"/>
                  </a:lnTo>
                  <a:lnTo>
                    <a:pt x="210" y="83"/>
                  </a:lnTo>
                  <a:lnTo>
                    <a:pt x="205" y="71"/>
                  </a:lnTo>
                  <a:lnTo>
                    <a:pt x="204" y="59"/>
                  </a:lnTo>
                  <a:lnTo>
                    <a:pt x="208" y="42"/>
                  </a:lnTo>
                  <a:lnTo>
                    <a:pt x="217" y="24"/>
                  </a:lnTo>
                  <a:lnTo>
                    <a:pt x="231" y="12"/>
                  </a:lnTo>
                  <a:lnTo>
                    <a:pt x="248" y="3"/>
                  </a:lnTo>
                  <a:lnTo>
                    <a:pt x="26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8" name="Group 18"/>
          <p:cNvGrpSpPr>
            <a:grpSpLocks noChangeAspect="1"/>
          </p:cNvGrpSpPr>
          <p:nvPr>
            <p:custDataLst>
              <p:tags r:id="rId5"/>
            </p:custDataLst>
          </p:nvPr>
        </p:nvGrpSpPr>
        <p:grpSpPr bwMode="auto">
          <a:xfrm>
            <a:off x="7315200" y="3810000"/>
            <a:ext cx="1361610" cy="495300"/>
            <a:chOff x="4008" y="2686"/>
            <a:chExt cx="4393" cy="1598"/>
          </a:xfrm>
        </p:grpSpPr>
        <p:sp>
          <p:nvSpPr>
            <p:cNvPr id="69" name="Freeform 20 2"/>
            <p:cNvSpPr>
              <a:spLocks noEditPoints="1"/>
            </p:cNvSpPr>
            <p:nvPr/>
          </p:nvSpPr>
          <p:spPr bwMode="auto">
            <a:xfrm>
              <a:off x="4008" y="2686"/>
              <a:ext cx="828" cy="1461"/>
            </a:xfrm>
            <a:custGeom>
              <a:avLst/>
              <a:gdLst/>
              <a:ahLst/>
              <a:cxnLst>
                <a:cxn ang="0">
                  <a:pos x="353" y="1114"/>
                </a:cxn>
                <a:cxn ang="0">
                  <a:pos x="491" y="1073"/>
                </a:cxn>
                <a:cxn ang="0">
                  <a:pos x="599" y="990"/>
                </a:cxn>
                <a:cxn ang="0">
                  <a:pos x="675" y="877"/>
                </a:cxn>
                <a:cxn ang="0">
                  <a:pos x="716" y="752"/>
                </a:cxn>
                <a:cxn ang="0">
                  <a:pos x="722" y="627"/>
                </a:cxn>
                <a:cxn ang="0">
                  <a:pos x="685" y="529"/>
                </a:cxn>
                <a:cxn ang="0">
                  <a:pos x="614" y="468"/>
                </a:cxn>
                <a:cxn ang="0">
                  <a:pos x="516" y="443"/>
                </a:cxn>
                <a:cxn ang="0">
                  <a:pos x="474" y="443"/>
                </a:cxn>
                <a:cxn ang="0">
                  <a:pos x="327" y="489"/>
                </a:cxn>
                <a:cxn ang="0">
                  <a:pos x="216" y="582"/>
                </a:cxn>
                <a:cxn ang="0">
                  <a:pos x="142" y="705"/>
                </a:cxn>
                <a:cxn ang="0">
                  <a:pos x="107" y="843"/>
                </a:cxn>
                <a:cxn ang="0">
                  <a:pos x="115" y="966"/>
                </a:cxn>
                <a:cxn ang="0">
                  <a:pos x="162" y="1048"/>
                </a:cxn>
                <a:cxn ang="0">
                  <a:pos x="233" y="1096"/>
                </a:cxn>
                <a:cxn ang="0">
                  <a:pos x="312" y="1114"/>
                </a:cxn>
                <a:cxn ang="0">
                  <a:pos x="606" y="1"/>
                </a:cxn>
                <a:cxn ang="0">
                  <a:pos x="615" y="7"/>
                </a:cxn>
                <a:cxn ang="0">
                  <a:pos x="618" y="14"/>
                </a:cxn>
                <a:cxn ang="0">
                  <a:pos x="617" y="21"/>
                </a:cxn>
                <a:cxn ang="0">
                  <a:pos x="613" y="39"/>
                </a:cxn>
                <a:cxn ang="0">
                  <a:pos x="618" y="423"/>
                </a:cxn>
                <a:cxn ang="0">
                  <a:pos x="722" y="477"/>
                </a:cxn>
                <a:cxn ang="0">
                  <a:pos x="789" y="552"/>
                </a:cxn>
                <a:cxn ang="0">
                  <a:pos x="823" y="641"/>
                </a:cxn>
                <a:cxn ang="0">
                  <a:pos x="824" y="755"/>
                </a:cxn>
                <a:cxn ang="0">
                  <a:pos x="759" y="912"/>
                </a:cxn>
                <a:cxn ang="0">
                  <a:pos x="635" y="1043"/>
                </a:cxn>
                <a:cxn ang="0">
                  <a:pos x="470" y="1127"/>
                </a:cxn>
                <a:cxn ang="0">
                  <a:pos x="286" y="1389"/>
                </a:cxn>
                <a:cxn ang="0">
                  <a:pos x="275" y="1437"/>
                </a:cxn>
                <a:cxn ang="0">
                  <a:pos x="265" y="1458"/>
                </a:cxn>
                <a:cxn ang="0">
                  <a:pos x="256" y="1461"/>
                </a:cxn>
                <a:cxn ang="0">
                  <a:pos x="245" y="1461"/>
                </a:cxn>
                <a:cxn ang="0">
                  <a:pos x="237" y="1457"/>
                </a:cxn>
                <a:cxn ang="0">
                  <a:pos x="233" y="1443"/>
                </a:cxn>
                <a:cxn ang="0">
                  <a:pos x="241" y="1408"/>
                </a:cxn>
                <a:cxn ang="0">
                  <a:pos x="260" y="1332"/>
                </a:cxn>
                <a:cxn ang="0">
                  <a:pos x="291" y="1198"/>
                </a:cxn>
                <a:cxn ang="0">
                  <a:pos x="207" y="1130"/>
                </a:cxn>
                <a:cxn ang="0">
                  <a:pos x="94" y="1068"/>
                </a:cxn>
                <a:cxn ang="0">
                  <a:pos x="24" y="972"/>
                </a:cxn>
                <a:cxn ang="0">
                  <a:pos x="0" y="855"/>
                </a:cxn>
                <a:cxn ang="0">
                  <a:pos x="41" y="693"/>
                </a:cxn>
                <a:cxn ang="0">
                  <a:pos x="148" y="551"/>
                </a:cxn>
                <a:cxn ang="0">
                  <a:pos x="303" y="450"/>
                </a:cxn>
                <a:cxn ang="0">
                  <a:pos x="483" y="407"/>
                </a:cxn>
                <a:cxn ang="0">
                  <a:pos x="584" y="7"/>
                </a:cxn>
              </a:cxnLst>
              <a:rect l="0" t="0" r="r" b="b"/>
              <a:pathLst>
                <a:path w="828" h="1461">
                  <a:moveTo>
                    <a:pt x="516" y="443"/>
                  </a:moveTo>
                  <a:lnTo>
                    <a:pt x="516" y="443"/>
                  </a:lnTo>
                  <a:lnTo>
                    <a:pt x="353" y="1114"/>
                  </a:lnTo>
                  <a:lnTo>
                    <a:pt x="403" y="1105"/>
                  </a:lnTo>
                  <a:lnTo>
                    <a:pt x="448" y="1091"/>
                  </a:lnTo>
                  <a:lnTo>
                    <a:pt x="491" y="1073"/>
                  </a:lnTo>
                  <a:lnTo>
                    <a:pt x="530" y="1050"/>
                  </a:lnTo>
                  <a:lnTo>
                    <a:pt x="567" y="1022"/>
                  </a:lnTo>
                  <a:lnTo>
                    <a:pt x="599" y="990"/>
                  </a:lnTo>
                  <a:lnTo>
                    <a:pt x="627" y="955"/>
                  </a:lnTo>
                  <a:lnTo>
                    <a:pt x="653" y="918"/>
                  </a:lnTo>
                  <a:lnTo>
                    <a:pt x="675" y="877"/>
                  </a:lnTo>
                  <a:lnTo>
                    <a:pt x="692" y="836"/>
                  </a:lnTo>
                  <a:lnTo>
                    <a:pt x="707" y="794"/>
                  </a:lnTo>
                  <a:lnTo>
                    <a:pt x="716" y="752"/>
                  </a:lnTo>
                  <a:lnTo>
                    <a:pt x="723" y="709"/>
                  </a:lnTo>
                  <a:lnTo>
                    <a:pt x="724" y="668"/>
                  </a:lnTo>
                  <a:lnTo>
                    <a:pt x="722" y="627"/>
                  </a:lnTo>
                  <a:lnTo>
                    <a:pt x="715" y="590"/>
                  </a:lnTo>
                  <a:lnTo>
                    <a:pt x="701" y="558"/>
                  </a:lnTo>
                  <a:lnTo>
                    <a:pt x="685" y="529"/>
                  </a:lnTo>
                  <a:lnTo>
                    <a:pt x="665" y="504"/>
                  </a:lnTo>
                  <a:lnTo>
                    <a:pt x="641" y="484"/>
                  </a:lnTo>
                  <a:lnTo>
                    <a:pt x="614" y="468"/>
                  </a:lnTo>
                  <a:lnTo>
                    <a:pt x="583" y="455"/>
                  </a:lnTo>
                  <a:lnTo>
                    <a:pt x="551" y="447"/>
                  </a:lnTo>
                  <a:lnTo>
                    <a:pt x="516" y="443"/>
                  </a:lnTo>
                  <a:lnTo>
                    <a:pt x="516" y="443"/>
                  </a:lnTo>
                  <a:lnTo>
                    <a:pt x="516" y="443"/>
                  </a:lnTo>
                  <a:close/>
                  <a:moveTo>
                    <a:pt x="474" y="443"/>
                  </a:moveTo>
                  <a:lnTo>
                    <a:pt x="421" y="451"/>
                  </a:lnTo>
                  <a:lnTo>
                    <a:pt x="373" y="468"/>
                  </a:lnTo>
                  <a:lnTo>
                    <a:pt x="327" y="489"/>
                  </a:lnTo>
                  <a:lnTo>
                    <a:pt x="287" y="515"/>
                  </a:lnTo>
                  <a:lnTo>
                    <a:pt x="249" y="547"/>
                  </a:lnTo>
                  <a:lnTo>
                    <a:pt x="216" y="582"/>
                  </a:lnTo>
                  <a:lnTo>
                    <a:pt x="187" y="621"/>
                  </a:lnTo>
                  <a:lnTo>
                    <a:pt x="162" y="662"/>
                  </a:lnTo>
                  <a:lnTo>
                    <a:pt x="142" y="705"/>
                  </a:lnTo>
                  <a:lnTo>
                    <a:pt x="125" y="751"/>
                  </a:lnTo>
                  <a:lnTo>
                    <a:pt x="115" y="797"/>
                  </a:lnTo>
                  <a:lnTo>
                    <a:pt x="107" y="843"/>
                  </a:lnTo>
                  <a:lnTo>
                    <a:pt x="105" y="887"/>
                  </a:lnTo>
                  <a:lnTo>
                    <a:pt x="108" y="929"/>
                  </a:lnTo>
                  <a:lnTo>
                    <a:pt x="115" y="966"/>
                  </a:lnTo>
                  <a:lnTo>
                    <a:pt x="127" y="998"/>
                  </a:lnTo>
                  <a:lnTo>
                    <a:pt x="143" y="1025"/>
                  </a:lnTo>
                  <a:lnTo>
                    <a:pt x="162" y="1048"/>
                  </a:lnTo>
                  <a:lnTo>
                    <a:pt x="183" y="1068"/>
                  </a:lnTo>
                  <a:lnTo>
                    <a:pt x="207" y="1083"/>
                  </a:lnTo>
                  <a:lnTo>
                    <a:pt x="233" y="1096"/>
                  </a:lnTo>
                  <a:lnTo>
                    <a:pt x="260" y="1104"/>
                  </a:lnTo>
                  <a:lnTo>
                    <a:pt x="287" y="1111"/>
                  </a:lnTo>
                  <a:lnTo>
                    <a:pt x="312" y="1114"/>
                  </a:lnTo>
                  <a:lnTo>
                    <a:pt x="474" y="443"/>
                  </a:lnTo>
                  <a:close/>
                  <a:moveTo>
                    <a:pt x="600" y="0"/>
                  </a:moveTo>
                  <a:lnTo>
                    <a:pt x="606" y="1"/>
                  </a:lnTo>
                  <a:lnTo>
                    <a:pt x="610" y="2"/>
                  </a:lnTo>
                  <a:lnTo>
                    <a:pt x="613" y="4"/>
                  </a:lnTo>
                  <a:lnTo>
                    <a:pt x="615" y="7"/>
                  </a:lnTo>
                  <a:lnTo>
                    <a:pt x="617" y="9"/>
                  </a:lnTo>
                  <a:lnTo>
                    <a:pt x="617" y="12"/>
                  </a:lnTo>
                  <a:lnTo>
                    <a:pt x="618" y="14"/>
                  </a:lnTo>
                  <a:lnTo>
                    <a:pt x="618" y="15"/>
                  </a:lnTo>
                  <a:lnTo>
                    <a:pt x="618" y="16"/>
                  </a:lnTo>
                  <a:lnTo>
                    <a:pt x="617" y="21"/>
                  </a:lnTo>
                  <a:lnTo>
                    <a:pt x="614" y="34"/>
                  </a:lnTo>
                  <a:lnTo>
                    <a:pt x="613" y="39"/>
                  </a:lnTo>
                  <a:lnTo>
                    <a:pt x="613" y="39"/>
                  </a:lnTo>
                  <a:lnTo>
                    <a:pt x="526" y="407"/>
                  </a:lnTo>
                  <a:lnTo>
                    <a:pt x="574" y="414"/>
                  </a:lnTo>
                  <a:lnTo>
                    <a:pt x="618" y="423"/>
                  </a:lnTo>
                  <a:lnTo>
                    <a:pt x="657" y="439"/>
                  </a:lnTo>
                  <a:lnTo>
                    <a:pt x="691" y="457"/>
                  </a:lnTo>
                  <a:lnTo>
                    <a:pt x="722" y="477"/>
                  </a:lnTo>
                  <a:lnTo>
                    <a:pt x="747" y="500"/>
                  </a:lnTo>
                  <a:lnTo>
                    <a:pt x="770" y="526"/>
                  </a:lnTo>
                  <a:lnTo>
                    <a:pt x="789" y="552"/>
                  </a:lnTo>
                  <a:lnTo>
                    <a:pt x="804" y="582"/>
                  </a:lnTo>
                  <a:lnTo>
                    <a:pt x="814" y="611"/>
                  </a:lnTo>
                  <a:lnTo>
                    <a:pt x="823" y="641"/>
                  </a:lnTo>
                  <a:lnTo>
                    <a:pt x="827" y="672"/>
                  </a:lnTo>
                  <a:lnTo>
                    <a:pt x="828" y="701"/>
                  </a:lnTo>
                  <a:lnTo>
                    <a:pt x="824" y="755"/>
                  </a:lnTo>
                  <a:lnTo>
                    <a:pt x="810" y="809"/>
                  </a:lnTo>
                  <a:lnTo>
                    <a:pt x="789" y="862"/>
                  </a:lnTo>
                  <a:lnTo>
                    <a:pt x="759" y="912"/>
                  </a:lnTo>
                  <a:lnTo>
                    <a:pt x="724" y="959"/>
                  </a:lnTo>
                  <a:lnTo>
                    <a:pt x="683" y="1004"/>
                  </a:lnTo>
                  <a:lnTo>
                    <a:pt x="635" y="1043"/>
                  </a:lnTo>
                  <a:lnTo>
                    <a:pt x="584" y="1077"/>
                  </a:lnTo>
                  <a:lnTo>
                    <a:pt x="528" y="1105"/>
                  </a:lnTo>
                  <a:lnTo>
                    <a:pt x="470" y="1127"/>
                  </a:lnTo>
                  <a:lnTo>
                    <a:pt x="408" y="1141"/>
                  </a:lnTo>
                  <a:lnTo>
                    <a:pt x="345" y="1148"/>
                  </a:lnTo>
                  <a:lnTo>
                    <a:pt x="286" y="1389"/>
                  </a:lnTo>
                  <a:lnTo>
                    <a:pt x="283" y="1405"/>
                  </a:lnTo>
                  <a:lnTo>
                    <a:pt x="279" y="1422"/>
                  </a:lnTo>
                  <a:lnTo>
                    <a:pt x="275" y="1437"/>
                  </a:lnTo>
                  <a:lnTo>
                    <a:pt x="271" y="1450"/>
                  </a:lnTo>
                  <a:lnTo>
                    <a:pt x="268" y="1455"/>
                  </a:lnTo>
                  <a:lnTo>
                    <a:pt x="265" y="1458"/>
                  </a:lnTo>
                  <a:lnTo>
                    <a:pt x="263" y="1459"/>
                  </a:lnTo>
                  <a:lnTo>
                    <a:pt x="260" y="1461"/>
                  </a:lnTo>
                  <a:lnTo>
                    <a:pt x="256" y="1461"/>
                  </a:lnTo>
                  <a:lnTo>
                    <a:pt x="251" y="1461"/>
                  </a:lnTo>
                  <a:lnTo>
                    <a:pt x="248" y="1461"/>
                  </a:lnTo>
                  <a:lnTo>
                    <a:pt x="245" y="1461"/>
                  </a:lnTo>
                  <a:lnTo>
                    <a:pt x="242" y="1459"/>
                  </a:lnTo>
                  <a:lnTo>
                    <a:pt x="240" y="1458"/>
                  </a:lnTo>
                  <a:lnTo>
                    <a:pt x="237" y="1457"/>
                  </a:lnTo>
                  <a:lnTo>
                    <a:pt x="236" y="1454"/>
                  </a:lnTo>
                  <a:lnTo>
                    <a:pt x="234" y="1448"/>
                  </a:lnTo>
                  <a:lnTo>
                    <a:pt x="233" y="1443"/>
                  </a:lnTo>
                  <a:lnTo>
                    <a:pt x="234" y="1437"/>
                  </a:lnTo>
                  <a:lnTo>
                    <a:pt x="237" y="1426"/>
                  </a:lnTo>
                  <a:lnTo>
                    <a:pt x="241" y="1408"/>
                  </a:lnTo>
                  <a:lnTo>
                    <a:pt x="247" y="1387"/>
                  </a:lnTo>
                  <a:lnTo>
                    <a:pt x="253" y="1361"/>
                  </a:lnTo>
                  <a:lnTo>
                    <a:pt x="260" y="1332"/>
                  </a:lnTo>
                  <a:lnTo>
                    <a:pt x="268" y="1300"/>
                  </a:lnTo>
                  <a:lnTo>
                    <a:pt x="280" y="1250"/>
                  </a:lnTo>
                  <a:lnTo>
                    <a:pt x="291" y="1198"/>
                  </a:lnTo>
                  <a:lnTo>
                    <a:pt x="303" y="1148"/>
                  </a:lnTo>
                  <a:lnTo>
                    <a:pt x="253" y="1143"/>
                  </a:lnTo>
                  <a:lnTo>
                    <a:pt x="207" y="1130"/>
                  </a:lnTo>
                  <a:lnTo>
                    <a:pt x="166" y="1115"/>
                  </a:lnTo>
                  <a:lnTo>
                    <a:pt x="128" y="1093"/>
                  </a:lnTo>
                  <a:lnTo>
                    <a:pt x="94" y="1068"/>
                  </a:lnTo>
                  <a:lnTo>
                    <a:pt x="66" y="1040"/>
                  </a:lnTo>
                  <a:lnTo>
                    <a:pt x="43" y="1008"/>
                  </a:lnTo>
                  <a:lnTo>
                    <a:pt x="24" y="972"/>
                  </a:lnTo>
                  <a:lnTo>
                    <a:pt x="11" y="936"/>
                  </a:lnTo>
                  <a:lnTo>
                    <a:pt x="3" y="896"/>
                  </a:lnTo>
                  <a:lnTo>
                    <a:pt x="0" y="855"/>
                  </a:lnTo>
                  <a:lnTo>
                    <a:pt x="6" y="800"/>
                  </a:lnTo>
                  <a:lnTo>
                    <a:pt x="19" y="746"/>
                  </a:lnTo>
                  <a:lnTo>
                    <a:pt x="41" y="693"/>
                  </a:lnTo>
                  <a:lnTo>
                    <a:pt x="70" y="641"/>
                  </a:lnTo>
                  <a:lnTo>
                    <a:pt x="107" y="594"/>
                  </a:lnTo>
                  <a:lnTo>
                    <a:pt x="148" y="551"/>
                  </a:lnTo>
                  <a:lnTo>
                    <a:pt x="195" y="512"/>
                  </a:lnTo>
                  <a:lnTo>
                    <a:pt x="248" y="477"/>
                  </a:lnTo>
                  <a:lnTo>
                    <a:pt x="303" y="450"/>
                  </a:lnTo>
                  <a:lnTo>
                    <a:pt x="361" y="429"/>
                  </a:lnTo>
                  <a:lnTo>
                    <a:pt x="421" y="414"/>
                  </a:lnTo>
                  <a:lnTo>
                    <a:pt x="483" y="407"/>
                  </a:lnTo>
                  <a:lnTo>
                    <a:pt x="576" y="32"/>
                  </a:lnTo>
                  <a:lnTo>
                    <a:pt x="580" y="15"/>
                  </a:lnTo>
                  <a:lnTo>
                    <a:pt x="584" y="7"/>
                  </a:lnTo>
                  <a:lnTo>
                    <a:pt x="590" y="1"/>
                  </a:lnTo>
                  <a:lnTo>
                    <a:pt x="60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21 3"/>
            <p:cNvSpPr>
              <a:spLocks/>
            </p:cNvSpPr>
            <p:nvPr/>
          </p:nvSpPr>
          <p:spPr bwMode="auto">
            <a:xfrm>
              <a:off x="5408" y="2786"/>
              <a:ext cx="1054" cy="379"/>
            </a:xfrm>
            <a:custGeom>
              <a:avLst/>
              <a:gdLst/>
              <a:ahLst/>
              <a:cxnLst>
                <a:cxn ang="0">
                  <a:pos x="1040" y="4"/>
                </a:cxn>
                <a:cxn ang="0">
                  <a:pos x="1052" y="30"/>
                </a:cxn>
                <a:cxn ang="0">
                  <a:pos x="1054" y="54"/>
                </a:cxn>
                <a:cxn ang="0">
                  <a:pos x="1046" y="129"/>
                </a:cxn>
                <a:cxn ang="0">
                  <a:pos x="1023" y="204"/>
                </a:cxn>
                <a:cxn ang="0">
                  <a:pos x="985" y="272"/>
                </a:cxn>
                <a:cxn ang="0">
                  <a:pos x="933" y="327"/>
                </a:cxn>
                <a:cxn ang="0">
                  <a:pos x="868" y="365"/>
                </a:cxn>
                <a:cxn ang="0">
                  <a:pos x="789" y="379"/>
                </a:cxn>
                <a:cxn ang="0">
                  <a:pos x="712" y="366"/>
                </a:cxn>
                <a:cxn ang="0">
                  <a:pos x="642" y="332"/>
                </a:cxn>
                <a:cxn ang="0">
                  <a:pos x="579" y="284"/>
                </a:cxn>
                <a:cxn ang="0">
                  <a:pos x="518" y="230"/>
                </a:cxn>
                <a:cxn ang="0">
                  <a:pos x="460" y="179"/>
                </a:cxn>
                <a:cxn ang="0">
                  <a:pos x="401" y="134"/>
                </a:cxn>
                <a:cxn ang="0">
                  <a:pos x="336" y="102"/>
                </a:cxn>
                <a:cxn ang="0">
                  <a:pos x="265" y="90"/>
                </a:cxn>
                <a:cxn ang="0">
                  <a:pos x="217" y="96"/>
                </a:cxn>
                <a:cxn ang="0">
                  <a:pos x="167" y="115"/>
                </a:cxn>
                <a:cxn ang="0">
                  <a:pos x="121" y="148"/>
                </a:cxn>
                <a:cxn ang="0">
                  <a:pos x="83" y="196"/>
                </a:cxn>
                <a:cxn ang="0">
                  <a:pos x="56" y="259"/>
                </a:cxn>
                <a:cxn ang="0">
                  <a:pos x="46" y="340"/>
                </a:cxn>
                <a:cxn ang="0">
                  <a:pos x="42" y="357"/>
                </a:cxn>
                <a:cxn ang="0">
                  <a:pos x="32" y="375"/>
                </a:cxn>
                <a:cxn ang="0">
                  <a:pos x="20" y="379"/>
                </a:cxn>
                <a:cxn ang="0">
                  <a:pos x="13" y="375"/>
                </a:cxn>
                <a:cxn ang="0">
                  <a:pos x="4" y="359"/>
                </a:cxn>
                <a:cxn ang="0">
                  <a:pos x="0" y="325"/>
                </a:cxn>
                <a:cxn ang="0">
                  <a:pos x="8" y="250"/>
                </a:cxn>
                <a:cxn ang="0">
                  <a:pos x="31" y="176"/>
                </a:cxn>
                <a:cxn ang="0">
                  <a:pos x="69" y="108"/>
                </a:cxn>
                <a:cxn ang="0">
                  <a:pos x="121" y="52"/>
                </a:cxn>
                <a:cxn ang="0">
                  <a:pos x="187" y="14"/>
                </a:cxn>
                <a:cxn ang="0">
                  <a:pos x="265" y="0"/>
                </a:cxn>
                <a:cxn ang="0">
                  <a:pos x="342" y="12"/>
                </a:cxn>
                <a:cxn ang="0">
                  <a:pos x="410" y="47"/>
                </a:cxn>
                <a:cxn ang="0">
                  <a:pos x="474" y="94"/>
                </a:cxn>
                <a:cxn ang="0">
                  <a:pos x="536" y="148"/>
                </a:cxn>
                <a:cxn ang="0">
                  <a:pos x="593" y="201"/>
                </a:cxn>
                <a:cxn ang="0">
                  <a:pos x="654" y="246"/>
                </a:cxn>
                <a:cxn ang="0">
                  <a:pos x="719" y="277"/>
                </a:cxn>
                <a:cxn ang="0">
                  <a:pos x="789" y="289"/>
                </a:cxn>
                <a:cxn ang="0">
                  <a:pos x="853" y="279"/>
                </a:cxn>
                <a:cxn ang="0">
                  <a:pos x="911" y="247"/>
                </a:cxn>
                <a:cxn ang="0">
                  <a:pos x="960" y="197"/>
                </a:cxn>
                <a:cxn ang="0">
                  <a:pos x="993" y="129"/>
                </a:cxn>
                <a:cxn ang="0">
                  <a:pos x="1009" y="44"/>
                </a:cxn>
                <a:cxn ang="0">
                  <a:pos x="1019" y="11"/>
                </a:cxn>
                <a:cxn ang="0">
                  <a:pos x="1031" y="0"/>
                </a:cxn>
              </a:cxnLst>
              <a:rect l="0" t="0" r="r" b="b"/>
              <a:pathLst>
                <a:path w="1054" h="379">
                  <a:moveTo>
                    <a:pt x="1031" y="0"/>
                  </a:moveTo>
                  <a:lnTo>
                    <a:pt x="1040" y="4"/>
                  </a:lnTo>
                  <a:lnTo>
                    <a:pt x="1047" y="14"/>
                  </a:lnTo>
                  <a:lnTo>
                    <a:pt x="1052" y="30"/>
                  </a:lnTo>
                  <a:lnTo>
                    <a:pt x="1054" y="54"/>
                  </a:lnTo>
                  <a:lnTo>
                    <a:pt x="1054" y="54"/>
                  </a:lnTo>
                  <a:lnTo>
                    <a:pt x="1052" y="91"/>
                  </a:lnTo>
                  <a:lnTo>
                    <a:pt x="1046" y="129"/>
                  </a:lnTo>
                  <a:lnTo>
                    <a:pt x="1036" y="168"/>
                  </a:lnTo>
                  <a:lnTo>
                    <a:pt x="1023" y="204"/>
                  </a:lnTo>
                  <a:lnTo>
                    <a:pt x="1005" y="239"/>
                  </a:lnTo>
                  <a:lnTo>
                    <a:pt x="985" y="272"/>
                  </a:lnTo>
                  <a:lnTo>
                    <a:pt x="961" y="301"/>
                  </a:lnTo>
                  <a:lnTo>
                    <a:pt x="933" y="327"/>
                  </a:lnTo>
                  <a:lnTo>
                    <a:pt x="902" y="348"/>
                  </a:lnTo>
                  <a:lnTo>
                    <a:pt x="868" y="365"/>
                  </a:lnTo>
                  <a:lnTo>
                    <a:pt x="830" y="375"/>
                  </a:lnTo>
                  <a:lnTo>
                    <a:pt x="789" y="379"/>
                  </a:lnTo>
                  <a:lnTo>
                    <a:pt x="748" y="375"/>
                  </a:lnTo>
                  <a:lnTo>
                    <a:pt x="712" y="366"/>
                  </a:lnTo>
                  <a:lnTo>
                    <a:pt x="676" y="351"/>
                  </a:lnTo>
                  <a:lnTo>
                    <a:pt x="642" y="332"/>
                  </a:lnTo>
                  <a:lnTo>
                    <a:pt x="610" y="309"/>
                  </a:lnTo>
                  <a:lnTo>
                    <a:pt x="579" y="284"/>
                  </a:lnTo>
                  <a:lnTo>
                    <a:pt x="548" y="258"/>
                  </a:lnTo>
                  <a:lnTo>
                    <a:pt x="518" y="230"/>
                  </a:lnTo>
                  <a:lnTo>
                    <a:pt x="490" y="204"/>
                  </a:lnTo>
                  <a:lnTo>
                    <a:pt x="460" y="179"/>
                  </a:lnTo>
                  <a:lnTo>
                    <a:pt x="431" y="155"/>
                  </a:lnTo>
                  <a:lnTo>
                    <a:pt x="401" y="134"/>
                  </a:lnTo>
                  <a:lnTo>
                    <a:pt x="369" y="116"/>
                  </a:lnTo>
                  <a:lnTo>
                    <a:pt x="336" y="102"/>
                  </a:lnTo>
                  <a:lnTo>
                    <a:pt x="301" y="93"/>
                  </a:lnTo>
                  <a:lnTo>
                    <a:pt x="265" y="90"/>
                  </a:lnTo>
                  <a:lnTo>
                    <a:pt x="241" y="91"/>
                  </a:lnTo>
                  <a:lnTo>
                    <a:pt x="217" y="96"/>
                  </a:lnTo>
                  <a:lnTo>
                    <a:pt x="191" y="104"/>
                  </a:lnTo>
                  <a:lnTo>
                    <a:pt x="167" y="115"/>
                  </a:lnTo>
                  <a:lnTo>
                    <a:pt x="143" y="129"/>
                  </a:lnTo>
                  <a:lnTo>
                    <a:pt x="121" y="148"/>
                  </a:lnTo>
                  <a:lnTo>
                    <a:pt x="101" y="169"/>
                  </a:lnTo>
                  <a:lnTo>
                    <a:pt x="83" y="196"/>
                  </a:lnTo>
                  <a:lnTo>
                    <a:pt x="69" y="226"/>
                  </a:lnTo>
                  <a:lnTo>
                    <a:pt x="56" y="259"/>
                  </a:lnTo>
                  <a:lnTo>
                    <a:pt x="48" y="298"/>
                  </a:lnTo>
                  <a:lnTo>
                    <a:pt x="46" y="340"/>
                  </a:lnTo>
                  <a:lnTo>
                    <a:pt x="44" y="347"/>
                  </a:lnTo>
                  <a:lnTo>
                    <a:pt x="42" y="357"/>
                  </a:lnTo>
                  <a:lnTo>
                    <a:pt x="38" y="366"/>
                  </a:lnTo>
                  <a:lnTo>
                    <a:pt x="32" y="375"/>
                  </a:lnTo>
                  <a:lnTo>
                    <a:pt x="23" y="379"/>
                  </a:lnTo>
                  <a:lnTo>
                    <a:pt x="20" y="379"/>
                  </a:lnTo>
                  <a:lnTo>
                    <a:pt x="17" y="377"/>
                  </a:lnTo>
                  <a:lnTo>
                    <a:pt x="13" y="375"/>
                  </a:lnTo>
                  <a:lnTo>
                    <a:pt x="8" y="369"/>
                  </a:lnTo>
                  <a:lnTo>
                    <a:pt x="4" y="359"/>
                  </a:lnTo>
                  <a:lnTo>
                    <a:pt x="1" y="344"/>
                  </a:lnTo>
                  <a:lnTo>
                    <a:pt x="0" y="325"/>
                  </a:lnTo>
                  <a:lnTo>
                    <a:pt x="3" y="287"/>
                  </a:lnTo>
                  <a:lnTo>
                    <a:pt x="8" y="250"/>
                  </a:lnTo>
                  <a:lnTo>
                    <a:pt x="17" y="212"/>
                  </a:lnTo>
                  <a:lnTo>
                    <a:pt x="31" y="176"/>
                  </a:lnTo>
                  <a:lnTo>
                    <a:pt x="48" y="140"/>
                  </a:lnTo>
                  <a:lnTo>
                    <a:pt x="69" y="108"/>
                  </a:lnTo>
                  <a:lnTo>
                    <a:pt x="93" y="77"/>
                  </a:lnTo>
                  <a:lnTo>
                    <a:pt x="121" y="52"/>
                  </a:lnTo>
                  <a:lnTo>
                    <a:pt x="152" y="30"/>
                  </a:lnTo>
                  <a:lnTo>
                    <a:pt x="187" y="14"/>
                  </a:lnTo>
                  <a:lnTo>
                    <a:pt x="225" y="4"/>
                  </a:lnTo>
                  <a:lnTo>
                    <a:pt x="265" y="0"/>
                  </a:lnTo>
                  <a:lnTo>
                    <a:pt x="304" y="4"/>
                  </a:lnTo>
                  <a:lnTo>
                    <a:pt x="342" y="12"/>
                  </a:lnTo>
                  <a:lnTo>
                    <a:pt x="377" y="27"/>
                  </a:lnTo>
                  <a:lnTo>
                    <a:pt x="410" y="47"/>
                  </a:lnTo>
                  <a:lnTo>
                    <a:pt x="443" y="69"/>
                  </a:lnTo>
                  <a:lnTo>
                    <a:pt x="474" y="94"/>
                  </a:lnTo>
                  <a:lnTo>
                    <a:pt x="505" y="121"/>
                  </a:lnTo>
                  <a:lnTo>
                    <a:pt x="536" y="148"/>
                  </a:lnTo>
                  <a:lnTo>
                    <a:pt x="565" y="175"/>
                  </a:lnTo>
                  <a:lnTo>
                    <a:pt x="593" y="201"/>
                  </a:lnTo>
                  <a:lnTo>
                    <a:pt x="623" y="225"/>
                  </a:lnTo>
                  <a:lnTo>
                    <a:pt x="654" y="246"/>
                  </a:lnTo>
                  <a:lnTo>
                    <a:pt x="685" y="264"/>
                  </a:lnTo>
                  <a:lnTo>
                    <a:pt x="719" y="277"/>
                  </a:lnTo>
                  <a:lnTo>
                    <a:pt x="752" y="286"/>
                  </a:lnTo>
                  <a:lnTo>
                    <a:pt x="789" y="289"/>
                  </a:lnTo>
                  <a:lnTo>
                    <a:pt x="821" y="286"/>
                  </a:lnTo>
                  <a:lnTo>
                    <a:pt x="853" y="279"/>
                  </a:lnTo>
                  <a:lnTo>
                    <a:pt x="883" y="265"/>
                  </a:lnTo>
                  <a:lnTo>
                    <a:pt x="911" y="247"/>
                  </a:lnTo>
                  <a:lnTo>
                    <a:pt x="937" y="225"/>
                  </a:lnTo>
                  <a:lnTo>
                    <a:pt x="960" y="197"/>
                  </a:lnTo>
                  <a:lnTo>
                    <a:pt x="978" y="165"/>
                  </a:lnTo>
                  <a:lnTo>
                    <a:pt x="993" y="129"/>
                  </a:lnTo>
                  <a:lnTo>
                    <a:pt x="1004" y="89"/>
                  </a:lnTo>
                  <a:lnTo>
                    <a:pt x="1009" y="44"/>
                  </a:lnTo>
                  <a:lnTo>
                    <a:pt x="1012" y="23"/>
                  </a:lnTo>
                  <a:lnTo>
                    <a:pt x="1019" y="11"/>
                  </a:lnTo>
                  <a:lnTo>
                    <a:pt x="1025" y="2"/>
                  </a:lnTo>
                  <a:lnTo>
                    <a:pt x="103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22 2"/>
            <p:cNvSpPr>
              <a:spLocks noEditPoints="1"/>
            </p:cNvSpPr>
            <p:nvPr/>
          </p:nvSpPr>
          <p:spPr bwMode="auto">
            <a:xfrm>
              <a:off x="5411" y="3297"/>
              <a:ext cx="1048" cy="378"/>
            </a:xfrm>
            <a:custGeom>
              <a:avLst/>
              <a:gdLst/>
              <a:ahLst/>
              <a:cxnLst>
                <a:cxn ang="0">
                  <a:pos x="52" y="314"/>
                </a:cxn>
                <a:cxn ang="0">
                  <a:pos x="994" y="314"/>
                </a:cxn>
                <a:cxn ang="0">
                  <a:pos x="1006" y="314"/>
                </a:cxn>
                <a:cxn ang="0">
                  <a:pos x="1018" y="315"/>
                </a:cxn>
                <a:cxn ang="0">
                  <a:pos x="1031" y="318"/>
                </a:cxn>
                <a:cxn ang="0">
                  <a:pos x="1040" y="323"/>
                </a:cxn>
                <a:cxn ang="0">
                  <a:pos x="1045" y="333"/>
                </a:cxn>
                <a:cxn ang="0">
                  <a:pos x="1048" y="347"/>
                </a:cxn>
                <a:cxn ang="0">
                  <a:pos x="1045" y="360"/>
                </a:cxn>
                <a:cxn ang="0">
                  <a:pos x="1040" y="369"/>
                </a:cxn>
                <a:cxn ang="0">
                  <a:pos x="1031" y="373"/>
                </a:cxn>
                <a:cxn ang="0">
                  <a:pos x="1020" y="376"/>
                </a:cxn>
                <a:cxn ang="0">
                  <a:pos x="1008" y="378"/>
                </a:cxn>
                <a:cxn ang="0">
                  <a:pos x="996" y="378"/>
                </a:cxn>
                <a:cxn ang="0">
                  <a:pos x="52" y="378"/>
                </a:cxn>
                <a:cxn ang="0">
                  <a:pos x="40" y="378"/>
                </a:cxn>
                <a:cxn ang="0">
                  <a:pos x="28" y="376"/>
                </a:cxn>
                <a:cxn ang="0">
                  <a:pos x="17" y="373"/>
                </a:cxn>
                <a:cxn ang="0">
                  <a:pos x="9" y="369"/>
                </a:cxn>
                <a:cxn ang="0">
                  <a:pos x="2" y="360"/>
                </a:cxn>
                <a:cxn ang="0">
                  <a:pos x="0" y="347"/>
                </a:cxn>
                <a:cxn ang="0">
                  <a:pos x="2" y="333"/>
                </a:cxn>
                <a:cxn ang="0">
                  <a:pos x="9" y="323"/>
                </a:cxn>
                <a:cxn ang="0">
                  <a:pos x="17" y="318"/>
                </a:cxn>
                <a:cxn ang="0">
                  <a:pos x="28" y="315"/>
                </a:cxn>
                <a:cxn ang="0">
                  <a:pos x="40" y="314"/>
                </a:cxn>
                <a:cxn ang="0">
                  <a:pos x="52" y="314"/>
                </a:cxn>
                <a:cxn ang="0">
                  <a:pos x="52" y="0"/>
                </a:cxn>
                <a:cxn ang="0">
                  <a:pos x="996" y="0"/>
                </a:cxn>
                <a:cxn ang="0">
                  <a:pos x="1008" y="0"/>
                </a:cxn>
                <a:cxn ang="0">
                  <a:pos x="1020" y="1"/>
                </a:cxn>
                <a:cxn ang="0">
                  <a:pos x="1031" y="3"/>
                </a:cxn>
                <a:cxn ang="0">
                  <a:pos x="1040" y="8"/>
                </a:cxn>
                <a:cxn ang="0">
                  <a:pos x="1045" y="16"/>
                </a:cxn>
                <a:cxn ang="0">
                  <a:pos x="1048" y="30"/>
                </a:cxn>
                <a:cxn ang="0">
                  <a:pos x="1045" y="44"/>
                </a:cxn>
                <a:cxn ang="0">
                  <a:pos x="1040" y="54"/>
                </a:cxn>
                <a:cxn ang="0">
                  <a:pos x="1031" y="60"/>
                </a:cxn>
                <a:cxn ang="0">
                  <a:pos x="1018" y="62"/>
                </a:cxn>
                <a:cxn ang="0">
                  <a:pos x="1006" y="64"/>
                </a:cxn>
                <a:cxn ang="0">
                  <a:pos x="994" y="64"/>
                </a:cxn>
                <a:cxn ang="0">
                  <a:pos x="52" y="64"/>
                </a:cxn>
                <a:cxn ang="0">
                  <a:pos x="40" y="64"/>
                </a:cxn>
                <a:cxn ang="0">
                  <a:pos x="28" y="62"/>
                </a:cxn>
                <a:cxn ang="0">
                  <a:pos x="17" y="60"/>
                </a:cxn>
                <a:cxn ang="0">
                  <a:pos x="9" y="54"/>
                </a:cxn>
                <a:cxn ang="0">
                  <a:pos x="2" y="44"/>
                </a:cxn>
                <a:cxn ang="0">
                  <a:pos x="0" y="30"/>
                </a:cxn>
                <a:cxn ang="0">
                  <a:pos x="2" y="16"/>
                </a:cxn>
                <a:cxn ang="0">
                  <a:pos x="9" y="8"/>
                </a:cxn>
                <a:cxn ang="0">
                  <a:pos x="17" y="3"/>
                </a:cxn>
                <a:cxn ang="0">
                  <a:pos x="28" y="1"/>
                </a:cxn>
                <a:cxn ang="0">
                  <a:pos x="40" y="0"/>
                </a:cxn>
                <a:cxn ang="0">
                  <a:pos x="52" y="0"/>
                </a:cxn>
              </a:cxnLst>
              <a:rect l="0" t="0" r="r" b="b"/>
              <a:pathLst>
                <a:path w="1048" h="378">
                  <a:moveTo>
                    <a:pt x="52" y="314"/>
                  </a:moveTo>
                  <a:lnTo>
                    <a:pt x="994" y="314"/>
                  </a:lnTo>
                  <a:lnTo>
                    <a:pt x="1006" y="314"/>
                  </a:lnTo>
                  <a:lnTo>
                    <a:pt x="1018" y="315"/>
                  </a:lnTo>
                  <a:lnTo>
                    <a:pt x="1031" y="318"/>
                  </a:lnTo>
                  <a:lnTo>
                    <a:pt x="1040" y="323"/>
                  </a:lnTo>
                  <a:lnTo>
                    <a:pt x="1045" y="333"/>
                  </a:lnTo>
                  <a:lnTo>
                    <a:pt x="1048" y="347"/>
                  </a:lnTo>
                  <a:lnTo>
                    <a:pt x="1045" y="360"/>
                  </a:lnTo>
                  <a:lnTo>
                    <a:pt x="1040" y="369"/>
                  </a:lnTo>
                  <a:lnTo>
                    <a:pt x="1031" y="373"/>
                  </a:lnTo>
                  <a:lnTo>
                    <a:pt x="1020" y="376"/>
                  </a:lnTo>
                  <a:lnTo>
                    <a:pt x="1008" y="378"/>
                  </a:lnTo>
                  <a:lnTo>
                    <a:pt x="996" y="378"/>
                  </a:lnTo>
                  <a:lnTo>
                    <a:pt x="52" y="378"/>
                  </a:lnTo>
                  <a:lnTo>
                    <a:pt x="40" y="378"/>
                  </a:lnTo>
                  <a:lnTo>
                    <a:pt x="28" y="376"/>
                  </a:lnTo>
                  <a:lnTo>
                    <a:pt x="17" y="373"/>
                  </a:lnTo>
                  <a:lnTo>
                    <a:pt x="9" y="369"/>
                  </a:lnTo>
                  <a:lnTo>
                    <a:pt x="2" y="360"/>
                  </a:lnTo>
                  <a:lnTo>
                    <a:pt x="0" y="347"/>
                  </a:lnTo>
                  <a:lnTo>
                    <a:pt x="2" y="333"/>
                  </a:lnTo>
                  <a:lnTo>
                    <a:pt x="9" y="323"/>
                  </a:lnTo>
                  <a:lnTo>
                    <a:pt x="17" y="318"/>
                  </a:lnTo>
                  <a:lnTo>
                    <a:pt x="28" y="315"/>
                  </a:lnTo>
                  <a:lnTo>
                    <a:pt x="40" y="314"/>
                  </a:lnTo>
                  <a:lnTo>
                    <a:pt x="52" y="314"/>
                  </a:lnTo>
                  <a:close/>
                  <a:moveTo>
                    <a:pt x="52" y="0"/>
                  </a:moveTo>
                  <a:lnTo>
                    <a:pt x="996" y="0"/>
                  </a:lnTo>
                  <a:lnTo>
                    <a:pt x="1008" y="0"/>
                  </a:lnTo>
                  <a:lnTo>
                    <a:pt x="1020" y="1"/>
                  </a:lnTo>
                  <a:lnTo>
                    <a:pt x="1031" y="3"/>
                  </a:lnTo>
                  <a:lnTo>
                    <a:pt x="1040" y="8"/>
                  </a:lnTo>
                  <a:lnTo>
                    <a:pt x="1045" y="16"/>
                  </a:lnTo>
                  <a:lnTo>
                    <a:pt x="1048" y="30"/>
                  </a:lnTo>
                  <a:lnTo>
                    <a:pt x="1045" y="44"/>
                  </a:lnTo>
                  <a:lnTo>
                    <a:pt x="1040" y="54"/>
                  </a:lnTo>
                  <a:lnTo>
                    <a:pt x="1031" y="60"/>
                  </a:lnTo>
                  <a:lnTo>
                    <a:pt x="1018" y="62"/>
                  </a:lnTo>
                  <a:lnTo>
                    <a:pt x="1006" y="64"/>
                  </a:lnTo>
                  <a:lnTo>
                    <a:pt x="994" y="64"/>
                  </a:lnTo>
                  <a:lnTo>
                    <a:pt x="52" y="64"/>
                  </a:lnTo>
                  <a:lnTo>
                    <a:pt x="40" y="64"/>
                  </a:lnTo>
                  <a:lnTo>
                    <a:pt x="28" y="62"/>
                  </a:lnTo>
                  <a:lnTo>
                    <a:pt x="17" y="60"/>
                  </a:lnTo>
                  <a:lnTo>
                    <a:pt x="9" y="54"/>
                  </a:lnTo>
                  <a:lnTo>
                    <a:pt x="2" y="44"/>
                  </a:lnTo>
                  <a:lnTo>
                    <a:pt x="0" y="30"/>
                  </a:lnTo>
                  <a:lnTo>
                    <a:pt x="2" y="16"/>
                  </a:lnTo>
                  <a:lnTo>
                    <a:pt x="9" y="8"/>
                  </a:lnTo>
                  <a:lnTo>
                    <a:pt x="17" y="3"/>
                  </a:lnTo>
                  <a:lnTo>
                    <a:pt x="28" y="1"/>
                  </a:lnTo>
                  <a:lnTo>
                    <a:pt x="40" y="0"/>
                  </a:lnTo>
                  <a:lnTo>
                    <a:pt x="5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23 2"/>
            <p:cNvSpPr>
              <a:spLocks noEditPoints="1"/>
            </p:cNvSpPr>
            <p:nvPr/>
          </p:nvSpPr>
          <p:spPr bwMode="auto">
            <a:xfrm>
              <a:off x="7054" y="2686"/>
              <a:ext cx="828" cy="1461"/>
            </a:xfrm>
            <a:custGeom>
              <a:avLst/>
              <a:gdLst/>
              <a:ahLst/>
              <a:cxnLst>
                <a:cxn ang="0">
                  <a:pos x="353" y="1114"/>
                </a:cxn>
                <a:cxn ang="0">
                  <a:pos x="490" y="1073"/>
                </a:cxn>
                <a:cxn ang="0">
                  <a:pos x="599" y="990"/>
                </a:cxn>
                <a:cxn ang="0">
                  <a:pos x="674" y="877"/>
                </a:cxn>
                <a:cxn ang="0">
                  <a:pos x="716" y="752"/>
                </a:cxn>
                <a:cxn ang="0">
                  <a:pos x="721" y="627"/>
                </a:cxn>
                <a:cxn ang="0">
                  <a:pos x="685" y="529"/>
                </a:cxn>
                <a:cxn ang="0">
                  <a:pos x="614" y="468"/>
                </a:cxn>
                <a:cxn ang="0">
                  <a:pos x="515" y="443"/>
                </a:cxn>
                <a:cxn ang="0">
                  <a:pos x="474" y="443"/>
                </a:cxn>
                <a:cxn ang="0">
                  <a:pos x="327" y="489"/>
                </a:cxn>
                <a:cxn ang="0">
                  <a:pos x="215" y="582"/>
                </a:cxn>
                <a:cxn ang="0">
                  <a:pos x="141" y="705"/>
                </a:cxn>
                <a:cxn ang="0">
                  <a:pos x="106" y="843"/>
                </a:cxn>
                <a:cxn ang="0">
                  <a:pos x="114" y="966"/>
                </a:cxn>
                <a:cxn ang="0">
                  <a:pos x="161" y="1048"/>
                </a:cxn>
                <a:cxn ang="0">
                  <a:pos x="233" y="1096"/>
                </a:cxn>
                <a:cxn ang="0">
                  <a:pos x="312" y="1114"/>
                </a:cxn>
                <a:cxn ang="0">
                  <a:pos x="606" y="1"/>
                </a:cxn>
                <a:cxn ang="0">
                  <a:pos x="614" y="7"/>
                </a:cxn>
                <a:cxn ang="0">
                  <a:pos x="618" y="14"/>
                </a:cxn>
                <a:cxn ang="0">
                  <a:pos x="616" y="21"/>
                </a:cxn>
                <a:cxn ang="0">
                  <a:pos x="526" y="407"/>
                </a:cxn>
                <a:cxn ang="0">
                  <a:pos x="655" y="439"/>
                </a:cxn>
                <a:cxn ang="0">
                  <a:pos x="747" y="500"/>
                </a:cxn>
                <a:cxn ang="0">
                  <a:pos x="802" y="582"/>
                </a:cxn>
                <a:cxn ang="0">
                  <a:pos x="826" y="672"/>
                </a:cxn>
                <a:cxn ang="0">
                  <a:pos x="810" y="809"/>
                </a:cxn>
                <a:cxn ang="0">
                  <a:pos x="724" y="959"/>
                </a:cxn>
                <a:cxn ang="0">
                  <a:pos x="583" y="1077"/>
                </a:cxn>
                <a:cxn ang="0">
                  <a:pos x="408" y="1141"/>
                </a:cxn>
                <a:cxn ang="0">
                  <a:pos x="281" y="1405"/>
                </a:cxn>
                <a:cxn ang="0">
                  <a:pos x="270" y="1450"/>
                </a:cxn>
                <a:cxn ang="0">
                  <a:pos x="262" y="1459"/>
                </a:cxn>
                <a:cxn ang="0">
                  <a:pos x="250" y="1461"/>
                </a:cxn>
                <a:cxn ang="0">
                  <a:pos x="242" y="1459"/>
                </a:cxn>
                <a:cxn ang="0">
                  <a:pos x="234" y="1454"/>
                </a:cxn>
                <a:cxn ang="0">
                  <a:pos x="234" y="1437"/>
                </a:cxn>
                <a:cxn ang="0">
                  <a:pos x="246" y="1387"/>
                </a:cxn>
                <a:cxn ang="0">
                  <a:pos x="268" y="1300"/>
                </a:cxn>
                <a:cxn ang="0">
                  <a:pos x="303" y="1148"/>
                </a:cxn>
                <a:cxn ang="0">
                  <a:pos x="164" y="1115"/>
                </a:cxn>
                <a:cxn ang="0">
                  <a:pos x="66" y="1040"/>
                </a:cxn>
                <a:cxn ang="0">
                  <a:pos x="11" y="936"/>
                </a:cxn>
                <a:cxn ang="0">
                  <a:pos x="5" y="800"/>
                </a:cxn>
                <a:cxn ang="0">
                  <a:pos x="70" y="641"/>
                </a:cxn>
                <a:cxn ang="0">
                  <a:pos x="195" y="512"/>
                </a:cxn>
                <a:cxn ang="0">
                  <a:pos x="361" y="429"/>
                </a:cxn>
                <a:cxn ang="0">
                  <a:pos x="575" y="32"/>
                </a:cxn>
                <a:cxn ang="0">
                  <a:pos x="589" y="1"/>
                </a:cxn>
              </a:cxnLst>
              <a:rect l="0" t="0" r="r" b="b"/>
              <a:pathLst>
                <a:path w="828" h="1461">
                  <a:moveTo>
                    <a:pt x="515" y="443"/>
                  </a:moveTo>
                  <a:lnTo>
                    <a:pt x="515" y="443"/>
                  </a:lnTo>
                  <a:lnTo>
                    <a:pt x="353" y="1114"/>
                  </a:lnTo>
                  <a:lnTo>
                    <a:pt x="401" y="1105"/>
                  </a:lnTo>
                  <a:lnTo>
                    <a:pt x="448" y="1091"/>
                  </a:lnTo>
                  <a:lnTo>
                    <a:pt x="490" y="1073"/>
                  </a:lnTo>
                  <a:lnTo>
                    <a:pt x="530" y="1050"/>
                  </a:lnTo>
                  <a:lnTo>
                    <a:pt x="565" y="1022"/>
                  </a:lnTo>
                  <a:lnTo>
                    <a:pt x="599" y="990"/>
                  </a:lnTo>
                  <a:lnTo>
                    <a:pt x="627" y="955"/>
                  </a:lnTo>
                  <a:lnTo>
                    <a:pt x="653" y="918"/>
                  </a:lnTo>
                  <a:lnTo>
                    <a:pt x="674" y="877"/>
                  </a:lnTo>
                  <a:lnTo>
                    <a:pt x="692" y="836"/>
                  </a:lnTo>
                  <a:lnTo>
                    <a:pt x="705" y="794"/>
                  </a:lnTo>
                  <a:lnTo>
                    <a:pt x="716" y="752"/>
                  </a:lnTo>
                  <a:lnTo>
                    <a:pt x="721" y="709"/>
                  </a:lnTo>
                  <a:lnTo>
                    <a:pt x="724" y="668"/>
                  </a:lnTo>
                  <a:lnTo>
                    <a:pt x="721" y="627"/>
                  </a:lnTo>
                  <a:lnTo>
                    <a:pt x="713" y="590"/>
                  </a:lnTo>
                  <a:lnTo>
                    <a:pt x="701" y="558"/>
                  </a:lnTo>
                  <a:lnTo>
                    <a:pt x="685" y="529"/>
                  </a:lnTo>
                  <a:lnTo>
                    <a:pt x="665" y="504"/>
                  </a:lnTo>
                  <a:lnTo>
                    <a:pt x="641" y="484"/>
                  </a:lnTo>
                  <a:lnTo>
                    <a:pt x="614" y="468"/>
                  </a:lnTo>
                  <a:lnTo>
                    <a:pt x="583" y="455"/>
                  </a:lnTo>
                  <a:lnTo>
                    <a:pt x="550" y="447"/>
                  </a:lnTo>
                  <a:lnTo>
                    <a:pt x="515" y="443"/>
                  </a:lnTo>
                  <a:lnTo>
                    <a:pt x="515" y="443"/>
                  </a:lnTo>
                  <a:lnTo>
                    <a:pt x="515" y="443"/>
                  </a:lnTo>
                  <a:close/>
                  <a:moveTo>
                    <a:pt x="474" y="443"/>
                  </a:moveTo>
                  <a:lnTo>
                    <a:pt x="421" y="451"/>
                  </a:lnTo>
                  <a:lnTo>
                    <a:pt x="373" y="468"/>
                  </a:lnTo>
                  <a:lnTo>
                    <a:pt x="327" y="489"/>
                  </a:lnTo>
                  <a:lnTo>
                    <a:pt x="285" y="515"/>
                  </a:lnTo>
                  <a:lnTo>
                    <a:pt x="249" y="547"/>
                  </a:lnTo>
                  <a:lnTo>
                    <a:pt x="215" y="582"/>
                  </a:lnTo>
                  <a:lnTo>
                    <a:pt x="187" y="621"/>
                  </a:lnTo>
                  <a:lnTo>
                    <a:pt x="161" y="662"/>
                  </a:lnTo>
                  <a:lnTo>
                    <a:pt x="141" y="705"/>
                  </a:lnTo>
                  <a:lnTo>
                    <a:pt x="125" y="751"/>
                  </a:lnTo>
                  <a:lnTo>
                    <a:pt x="113" y="797"/>
                  </a:lnTo>
                  <a:lnTo>
                    <a:pt x="106" y="843"/>
                  </a:lnTo>
                  <a:lnTo>
                    <a:pt x="105" y="887"/>
                  </a:lnTo>
                  <a:lnTo>
                    <a:pt x="106" y="929"/>
                  </a:lnTo>
                  <a:lnTo>
                    <a:pt x="114" y="966"/>
                  </a:lnTo>
                  <a:lnTo>
                    <a:pt x="126" y="998"/>
                  </a:lnTo>
                  <a:lnTo>
                    <a:pt x="143" y="1025"/>
                  </a:lnTo>
                  <a:lnTo>
                    <a:pt x="161" y="1048"/>
                  </a:lnTo>
                  <a:lnTo>
                    <a:pt x="183" y="1068"/>
                  </a:lnTo>
                  <a:lnTo>
                    <a:pt x="207" y="1083"/>
                  </a:lnTo>
                  <a:lnTo>
                    <a:pt x="233" y="1096"/>
                  </a:lnTo>
                  <a:lnTo>
                    <a:pt x="258" y="1104"/>
                  </a:lnTo>
                  <a:lnTo>
                    <a:pt x="285" y="1111"/>
                  </a:lnTo>
                  <a:lnTo>
                    <a:pt x="312" y="1114"/>
                  </a:lnTo>
                  <a:lnTo>
                    <a:pt x="474" y="443"/>
                  </a:lnTo>
                  <a:close/>
                  <a:moveTo>
                    <a:pt x="600" y="0"/>
                  </a:moveTo>
                  <a:lnTo>
                    <a:pt x="606" y="1"/>
                  </a:lnTo>
                  <a:lnTo>
                    <a:pt x="610" y="2"/>
                  </a:lnTo>
                  <a:lnTo>
                    <a:pt x="612" y="4"/>
                  </a:lnTo>
                  <a:lnTo>
                    <a:pt x="614" y="7"/>
                  </a:lnTo>
                  <a:lnTo>
                    <a:pt x="616" y="9"/>
                  </a:lnTo>
                  <a:lnTo>
                    <a:pt x="616" y="12"/>
                  </a:lnTo>
                  <a:lnTo>
                    <a:pt x="618" y="14"/>
                  </a:lnTo>
                  <a:lnTo>
                    <a:pt x="618" y="15"/>
                  </a:lnTo>
                  <a:lnTo>
                    <a:pt x="618" y="16"/>
                  </a:lnTo>
                  <a:lnTo>
                    <a:pt x="616" y="21"/>
                  </a:lnTo>
                  <a:lnTo>
                    <a:pt x="614" y="34"/>
                  </a:lnTo>
                  <a:lnTo>
                    <a:pt x="612" y="39"/>
                  </a:lnTo>
                  <a:lnTo>
                    <a:pt x="526" y="407"/>
                  </a:lnTo>
                  <a:lnTo>
                    <a:pt x="573" y="414"/>
                  </a:lnTo>
                  <a:lnTo>
                    <a:pt x="616" y="423"/>
                  </a:lnTo>
                  <a:lnTo>
                    <a:pt x="655" y="439"/>
                  </a:lnTo>
                  <a:lnTo>
                    <a:pt x="690" y="457"/>
                  </a:lnTo>
                  <a:lnTo>
                    <a:pt x="720" y="477"/>
                  </a:lnTo>
                  <a:lnTo>
                    <a:pt x="747" y="500"/>
                  </a:lnTo>
                  <a:lnTo>
                    <a:pt x="770" y="526"/>
                  </a:lnTo>
                  <a:lnTo>
                    <a:pt x="787" y="552"/>
                  </a:lnTo>
                  <a:lnTo>
                    <a:pt x="802" y="582"/>
                  </a:lnTo>
                  <a:lnTo>
                    <a:pt x="814" y="611"/>
                  </a:lnTo>
                  <a:lnTo>
                    <a:pt x="822" y="641"/>
                  </a:lnTo>
                  <a:lnTo>
                    <a:pt x="826" y="672"/>
                  </a:lnTo>
                  <a:lnTo>
                    <a:pt x="828" y="701"/>
                  </a:lnTo>
                  <a:lnTo>
                    <a:pt x="824" y="755"/>
                  </a:lnTo>
                  <a:lnTo>
                    <a:pt x="810" y="809"/>
                  </a:lnTo>
                  <a:lnTo>
                    <a:pt x="789" y="862"/>
                  </a:lnTo>
                  <a:lnTo>
                    <a:pt x="759" y="912"/>
                  </a:lnTo>
                  <a:lnTo>
                    <a:pt x="724" y="959"/>
                  </a:lnTo>
                  <a:lnTo>
                    <a:pt x="682" y="1004"/>
                  </a:lnTo>
                  <a:lnTo>
                    <a:pt x="635" y="1043"/>
                  </a:lnTo>
                  <a:lnTo>
                    <a:pt x="583" y="1077"/>
                  </a:lnTo>
                  <a:lnTo>
                    <a:pt x="527" y="1105"/>
                  </a:lnTo>
                  <a:lnTo>
                    <a:pt x="470" y="1127"/>
                  </a:lnTo>
                  <a:lnTo>
                    <a:pt x="408" y="1141"/>
                  </a:lnTo>
                  <a:lnTo>
                    <a:pt x="344" y="1148"/>
                  </a:lnTo>
                  <a:lnTo>
                    <a:pt x="285" y="1389"/>
                  </a:lnTo>
                  <a:lnTo>
                    <a:pt x="281" y="1405"/>
                  </a:lnTo>
                  <a:lnTo>
                    <a:pt x="277" y="1422"/>
                  </a:lnTo>
                  <a:lnTo>
                    <a:pt x="273" y="1437"/>
                  </a:lnTo>
                  <a:lnTo>
                    <a:pt x="270" y="1450"/>
                  </a:lnTo>
                  <a:lnTo>
                    <a:pt x="268" y="1455"/>
                  </a:lnTo>
                  <a:lnTo>
                    <a:pt x="265" y="1458"/>
                  </a:lnTo>
                  <a:lnTo>
                    <a:pt x="262" y="1459"/>
                  </a:lnTo>
                  <a:lnTo>
                    <a:pt x="260" y="1461"/>
                  </a:lnTo>
                  <a:lnTo>
                    <a:pt x="256" y="1461"/>
                  </a:lnTo>
                  <a:lnTo>
                    <a:pt x="250" y="1461"/>
                  </a:lnTo>
                  <a:lnTo>
                    <a:pt x="248" y="1461"/>
                  </a:lnTo>
                  <a:lnTo>
                    <a:pt x="245" y="1461"/>
                  </a:lnTo>
                  <a:lnTo>
                    <a:pt x="242" y="1459"/>
                  </a:lnTo>
                  <a:lnTo>
                    <a:pt x="239" y="1458"/>
                  </a:lnTo>
                  <a:lnTo>
                    <a:pt x="237" y="1457"/>
                  </a:lnTo>
                  <a:lnTo>
                    <a:pt x="234" y="1454"/>
                  </a:lnTo>
                  <a:lnTo>
                    <a:pt x="234" y="1448"/>
                  </a:lnTo>
                  <a:lnTo>
                    <a:pt x="233" y="1443"/>
                  </a:lnTo>
                  <a:lnTo>
                    <a:pt x="234" y="1437"/>
                  </a:lnTo>
                  <a:lnTo>
                    <a:pt x="237" y="1426"/>
                  </a:lnTo>
                  <a:lnTo>
                    <a:pt x="241" y="1408"/>
                  </a:lnTo>
                  <a:lnTo>
                    <a:pt x="246" y="1387"/>
                  </a:lnTo>
                  <a:lnTo>
                    <a:pt x="252" y="1361"/>
                  </a:lnTo>
                  <a:lnTo>
                    <a:pt x="260" y="1332"/>
                  </a:lnTo>
                  <a:lnTo>
                    <a:pt x="268" y="1300"/>
                  </a:lnTo>
                  <a:lnTo>
                    <a:pt x="280" y="1250"/>
                  </a:lnTo>
                  <a:lnTo>
                    <a:pt x="291" y="1198"/>
                  </a:lnTo>
                  <a:lnTo>
                    <a:pt x="303" y="1148"/>
                  </a:lnTo>
                  <a:lnTo>
                    <a:pt x="253" y="1143"/>
                  </a:lnTo>
                  <a:lnTo>
                    <a:pt x="206" y="1130"/>
                  </a:lnTo>
                  <a:lnTo>
                    <a:pt x="164" y="1115"/>
                  </a:lnTo>
                  <a:lnTo>
                    <a:pt x="128" y="1093"/>
                  </a:lnTo>
                  <a:lnTo>
                    <a:pt x="94" y="1068"/>
                  </a:lnTo>
                  <a:lnTo>
                    <a:pt x="66" y="1040"/>
                  </a:lnTo>
                  <a:lnTo>
                    <a:pt x="43" y="1008"/>
                  </a:lnTo>
                  <a:lnTo>
                    <a:pt x="24" y="972"/>
                  </a:lnTo>
                  <a:lnTo>
                    <a:pt x="11" y="936"/>
                  </a:lnTo>
                  <a:lnTo>
                    <a:pt x="3" y="896"/>
                  </a:lnTo>
                  <a:lnTo>
                    <a:pt x="0" y="855"/>
                  </a:lnTo>
                  <a:lnTo>
                    <a:pt x="5" y="800"/>
                  </a:lnTo>
                  <a:lnTo>
                    <a:pt x="19" y="746"/>
                  </a:lnTo>
                  <a:lnTo>
                    <a:pt x="40" y="693"/>
                  </a:lnTo>
                  <a:lnTo>
                    <a:pt x="70" y="641"/>
                  </a:lnTo>
                  <a:lnTo>
                    <a:pt x="106" y="594"/>
                  </a:lnTo>
                  <a:lnTo>
                    <a:pt x="148" y="551"/>
                  </a:lnTo>
                  <a:lnTo>
                    <a:pt x="195" y="512"/>
                  </a:lnTo>
                  <a:lnTo>
                    <a:pt x="246" y="477"/>
                  </a:lnTo>
                  <a:lnTo>
                    <a:pt x="303" y="450"/>
                  </a:lnTo>
                  <a:lnTo>
                    <a:pt x="361" y="429"/>
                  </a:lnTo>
                  <a:lnTo>
                    <a:pt x="421" y="414"/>
                  </a:lnTo>
                  <a:lnTo>
                    <a:pt x="483" y="407"/>
                  </a:lnTo>
                  <a:lnTo>
                    <a:pt x="575" y="32"/>
                  </a:lnTo>
                  <a:lnTo>
                    <a:pt x="580" y="15"/>
                  </a:lnTo>
                  <a:lnTo>
                    <a:pt x="584" y="7"/>
                  </a:lnTo>
                  <a:lnTo>
                    <a:pt x="589" y="1"/>
                  </a:lnTo>
                  <a:lnTo>
                    <a:pt x="60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24 2"/>
            <p:cNvSpPr>
              <a:spLocks noEditPoints="1"/>
            </p:cNvSpPr>
            <p:nvPr/>
          </p:nvSpPr>
          <p:spPr bwMode="auto">
            <a:xfrm>
              <a:off x="7910" y="3287"/>
              <a:ext cx="491" cy="997"/>
            </a:xfrm>
            <a:custGeom>
              <a:avLst/>
              <a:gdLst/>
              <a:ahLst/>
              <a:cxnLst>
                <a:cxn ang="0">
                  <a:pos x="358" y="258"/>
                </a:cxn>
                <a:cxn ang="0">
                  <a:pos x="405" y="278"/>
                </a:cxn>
                <a:cxn ang="0">
                  <a:pos x="437" y="314"/>
                </a:cxn>
                <a:cxn ang="0">
                  <a:pos x="449" y="364"/>
                </a:cxn>
                <a:cxn ang="0">
                  <a:pos x="447" y="392"/>
                </a:cxn>
                <a:cxn ang="0">
                  <a:pos x="342" y="817"/>
                </a:cxn>
                <a:cxn ang="0">
                  <a:pos x="315" y="883"/>
                </a:cxn>
                <a:cxn ang="0">
                  <a:pos x="274" y="933"/>
                </a:cxn>
                <a:cxn ang="0">
                  <a:pos x="227" y="967"/>
                </a:cxn>
                <a:cxn ang="0">
                  <a:pos x="178" y="988"/>
                </a:cxn>
                <a:cxn ang="0">
                  <a:pos x="132" y="997"/>
                </a:cxn>
                <a:cxn ang="0">
                  <a:pos x="81" y="996"/>
                </a:cxn>
                <a:cxn ang="0">
                  <a:pos x="31" y="978"/>
                </a:cxn>
                <a:cxn ang="0">
                  <a:pos x="4" y="945"/>
                </a:cxn>
                <a:cxn ang="0">
                  <a:pos x="4" y="903"/>
                </a:cxn>
                <a:cxn ang="0">
                  <a:pos x="27" y="871"/>
                </a:cxn>
                <a:cxn ang="0">
                  <a:pos x="64" y="857"/>
                </a:cxn>
                <a:cxn ang="0">
                  <a:pos x="89" y="864"/>
                </a:cxn>
                <a:cxn ang="0">
                  <a:pos x="105" y="885"/>
                </a:cxn>
                <a:cxn ang="0">
                  <a:pos x="106" y="911"/>
                </a:cxn>
                <a:cxn ang="0">
                  <a:pos x="95" y="936"/>
                </a:cxn>
                <a:cxn ang="0">
                  <a:pos x="70" y="957"/>
                </a:cxn>
                <a:cxn ang="0">
                  <a:pos x="109" y="965"/>
                </a:cxn>
                <a:cxn ang="0">
                  <a:pos x="164" y="950"/>
                </a:cxn>
                <a:cxn ang="0">
                  <a:pos x="210" y="910"/>
                </a:cxn>
                <a:cxn ang="0">
                  <a:pos x="243" y="851"/>
                </a:cxn>
                <a:cxn ang="0">
                  <a:pos x="253" y="818"/>
                </a:cxn>
                <a:cxn ang="0">
                  <a:pos x="363" y="370"/>
                </a:cxn>
                <a:cxn ang="0">
                  <a:pos x="365" y="343"/>
                </a:cxn>
                <a:cxn ang="0">
                  <a:pos x="359" y="308"/>
                </a:cxn>
                <a:cxn ang="0">
                  <a:pos x="342" y="289"/>
                </a:cxn>
                <a:cxn ang="0">
                  <a:pos x="300" y="290"/>
                </a:cxn>
                <a:cxn ang="0">
                  <a:pos x="249" y="321"/>
                </a:cxn>
                <a:cxn ang="0">
                  <a:pos x="207" y="368"/>
                </a:cxn>
                <a:cxn ang="0">
                  <a:pos x="176" y="425"/>
                </a:cxn>
                <a:cxn ang="0">
                  <a:pos x="167" y="442"/>
                </a:cxn>
                <a:cxn ang="0">
                  <a:pos x="153" y="446"/>
                </a:cxn>
                <a:cxn ang="0">
                  <a:pos x="149" y="446"/>
                </a:cxn>
                <a:cxn ang="0">
                  <a:pos x="144" y="445"/>
                </a:cxn>
                <a:cxn ang="0">
                  <a:pos x="139" y="440"/>
                </a:cxn>
                <a:cxn ang="0">
                  <a:pos x="134" y="435"/>
                </a:cxn>
                <a:cxn ang="0">
                  <a:pos x="136" y="422"/>
                </a:cxn>
                <a:cxn ang="0">
                  <a:pos x="149" y="392"/>
                </a:cxn>
                <a:cxn ang="0">
                  <a:pos x="176" y="349"/>
                </a:cxn>
                <a:cxn ang="0">
                  <a:pos x="217" y="304"/>
                </a:cxn>
                <a:cxn ang="0">
                  <a:pos x="268" y="270"/>
                </a:cxn>
                <a:cxn ang="0">
                  <a:pos x="330" y="256"/>
                </a:cxn>
                <a:cxn ang="0">
                  <a:pos x="463" y="3"/>
                </a:cxn>
                <a:cxn ang="0">
                  <a:pos x="484" y="20"/>
                </a:cxn>
                <a:cxn ang="0">
                  <a:pos x="491" y="45"/>
                </a:cxn>
                <a:cxn ang="0">
                  <a:pos x="478" y="81"/>
                </a:cxn>
                <a:cxn ang="0">
                  <a:pos x="447" y="104"/>
                </a:cxn>
                <a:cxn ang="0">
                  <a:pos x="412" y="104"/>
                </a:cxn>
                <a:cxn ang="0">
                  <a:pos x="392" y="86"/>
                </a:cxn>
                <a:cxn ang="0">
                  <a:pos x="385" y="61"/>
                </a:cxn>
                <a:cxn ang="0">
                  <a:pos x="397" y="26"/>
                </a:cxn>
                <a:cxn ang="0">
                  <a:pos x="428" y="4"/>
                </a:cxn>
              </a:cxnLst>
              <a:rect l="0" t="0" r="r" b="b"/>
              <a:pathLst>
                <a:path w="491" h="997">
                  <a:moveTo>
                    <a:pt x="330" y="256"/>
                  </a:moveTo>
                  <a:lnTo>
                    <a:pt x="358" y="258"/>
                  </a:lnTo>
                  <a:lnTo>
                    <a:pt x="383" y="267"/>
                  </a:lnTo>
                  <a:lnTo>
                    <a:pt x="405" y="278"/>
                  </a:lnTo>
                  <a:lnTo>
                    <a:pt x="424" y="295"/>
                  </a:lnTo>
                  <a:lnTo>
                    <a:pt x="437" y="314"/>
                  </a:lnTo>
                  <a:lnTo>
                    <a:pt x="445" y="338"/>
                  </a:lnTo>
                  <a:lnTo>
                    <a:pt x="449" y="364"/>
                  </a:lnTo>
                  <a:lnTo>
                    <a:pt x="448" y="379"/>
                  </a:lnTo>
                  <a:lnTo>
                    <a:pt x="447" y="392"/>
                  </a:lnTo>
                  <a:lnTo>
                    <a:pt x="444" y="404"/>
                  </a:lnTo>
                  <a:lnTo>
                    <a:pt x="342" y="817"/>
                  </a:lnTo>
                  <a:lnTo>
                    <a:pt x="331" y="851"/>
                  </a:lnTo>
                  <a:lnTo>
                    <a:pt x="315" y="883"/>
                  </a:lnTo>
                  <a:lnTo>
                    <a:pt x="296" y="910"/>
                  </a:lnTo>
                  <a:lnTo>
                    <a:pt x="274" y="933"/>
                  </a:lnTo>
                  <a:lnTo>
                    <a:pt x="252" y="951"/>
                  </a:lnTo>
                  <a:lnTo>
                    <a:pt x="227" y="967"/>
                  </a:lnTo>
                  <a:lnTo>
                    <a:pt x="202" y="979"/>
                  </a:lnTo>
                  <a:lnTo>
                    <a:pt x="178" y="988"/>
                  </a:lnTo>
                  <a:lnTo>
                    <a:pt x="153" y="993"/>
                  </a:lnTo>
                  <a:lnTo>
                    <a:pt x="132" y="997"/>
                  </a:lnTo>
                  <a:lnTo>
                    <a:pt x="112" y="997"/>
                  </a:lnTo>
                  <a:lnTo>
                    <a:pt x="81" y="996"/>
                  </a:lnTo>
                  <a:lnTo>
                    <a:pt x="54" y="989"/>
                  </a:lnTo>
                  <a:lnTo>
                    <a:pt x="31" y="978"/>
                  </a:lnTo>
                  <a:lnTo>
                    <a:pt x="15" y="964"/>
                  </a:lnTo>
                  <a:lnTo>
                    <a:pt x="4" y="945"/>
                  </a:lnTo>
                  <a:lnTo>
                    <a:pt x="0" y="924"/>
                  </a:lnTo>
                  <a:lnTo>
                    <a:pt x="4" y="903"/>
                  </a:lnTo>
                  <a:lnTo>
                    <a:pt x="13" y="885"/>
                  </a:lnTo>
                  <a:lnTo>
                    <a:pt x="27" y="871"/>
                  </a:lnTo>
                  <a:lnTo>
                    <a:pt x="44" y="861"/>
                  </a:lnTo>
                  <a:lnTo>
                    <a:pt x="64" y="857"/>
                  </a:lnTo>
                  <a:lnTo>
                    <a:pt x="78" y="858"/>
                  </a:lnTo>
                  <a:lnTo>
                    <a:pt x="89" y="864"/>
                  </a:lnTo>
                  <a:lnTo>
                    <a:pt x="98" y="874"/>
                  </a:lnTo>
                  <a:lnTo>
                    <a:pt x="105" y="885"/>
                  </a:lnTo>
                  <a:lnTo>
                    <a:pt x="108" y="900"/>
                  </a:lnTo>
                  <a:lnTo>
                    <a:pt x="106" y="911"/>
                  </a:lnTo>
                  <a:lnTo>
                    <a:pt x="102" y="924"/>
                  </a:lnTo>
                  <a:lnTo>
                    <a:pt x="95" y="936"/>
                  </a:lnTo>
                  <a:lnTo>
                    <a:pt x="85" y="947"/>
                  </a:lnTo>
                  <a:lnTo>
                    <a:pt x="70" y="957"/>
                  </a:lnTo>
                  <a:lnTo>
                    <a:pt x="89" y="963"/>
                  </a:lnTo>
                  <a:lnTo>
                    <a:pt x="109" y="965"/>
                  </a:lnTo>
                  <a:lnTo>
                    <a:pt x="137" y="961"/>
                  </a:lnTo>
                  <a:lnTo>
                    <a:pt x="164" y="950"/>
                  </a:lnTo>
                  <a:lnTo>
                    <a:pt x="188" y="932"/>
                  </a:lnTo>
                  <a:lnTo>
                    <a:pt x="210" y="910"/>
                  </a:lnTo>
                  <a:lnTo>
                    <a:pt x="229" y="882"/>
                  </a:lnTo>
                  <a:lnTo>
                    <a:pt x="243" y="851"/>
                  </a:lnTo>
                  <a:lnTo>
                    <a:pt x="253" y="818"/>
                  </a:lnTo>
                  <a:lnTo>
                    <a:pt x="253" y="818"/>
                  </a:lnTo>
                  <a:lnTo>
                    <a:pt x="362" y="379"/>
                  </a:lnTo>
                  <a:lnTo>
                    <a:pt x="363" y="370"/>
                  </a:lnTo>
                  <a:lnTo>
                    <a:pt x="365" y="357"/>
                  </a:lnTo>
                  <a:lnTo>
                    <a:pt x="365" y="343"/>
                  </a:lnTo>
                  <a:lnTo>
                    <a:pt x="363" y="324"/>
                  </a:lnTo>
                  <a:lnTo>
                    <a:pt x="359" y="308"/>
                  </a:lnTo>
                  <a:lnTo>
                    <a:pt x="352" y="296"/>
                  </a:lnTo>
                  <a:lnTo>
                    <a:pt x="342" y="289"/>
                  </a:lnTo>
                  <a:lnTo>
                    <a:pt x="327" y="286"/>
                  </a:lnTo>
                  <a:lnTo>
                    <a:pt x="300" y="290"/>
                  </a:lnTo>
                  <a:lnTo>
                    <a:pt x="273" y="303"/>
                  </a:lnTo>
                  <a:lnTo>
                    <a:pt x="249" y="321"/>
                  </a:lnTo>
                  <a:lnTo>
                    <a:pt x="226" y="343"/>
                  </a:lnTo>
                  <a:lnTo>
                    <a:pt x="207" y="368"/>
                  </a:lnTo>
                  <a:lnTo>
                    <a:pt x="190" y="396"/>
                  </a:lnTo>
                  <a:lnTo>
                    <a:pt x="176" y="425"/>
                  </a:lnTo>
                  <a:lnTo>
                    <a:pt x="171" y="436"/>
                  </a:lnTo>
                  <a:lnTo>
                    <a:pt x="167" y="442"/>
                  </a:lnTo>
                  <a:lnTo>
                    <a:pt x="161" y="445"/>
                  </a:lnTo>
                  <a:lnTo>
                    <a:pt x="153" y="446"/>
                  </a:lnTo>
                  <a:lnTo>
                    <a:pt x="152" y="446"/>
                  </a:lnTo>
                  <a:lnTo>
                    <a:pt x="149" y="446"/>
                  </a:lnTo>
                  <a:lnTo>
                    <a:pt x="147" y="445"/>
                  </a:lnTo>
                  <a:lnTo>
                    <a:pt x="144" y="445"/>
                  </a:lnTo>
                  <a:lnTo>
                    <a:pt x="141" y="443"/>
                  </a:lnTo>
                  <a:lnTo>
                    <a:pt x="139" y="440"/>
                  </a:lnTo>
                  <a:lnTo>
                    <a:pt x="136" y="438"/>
                  </a:lnTo>
                  <a:lnTo>
                    <a:pt x="134" y="435"/>
                  </a:lnTo>
                  <a:lnTo>
                    <a:pt x="134" y="431"/>
                  </a:lnTo>
                  <a:lnTo>
                    <a:pt x="136" y="422"/>
                  </a:lnTo>
                  <a:lnTo>
                    <a:pt x="141" y="410"/>
                  </a:lnTo>
                  <a:lnTo>
                    <a:pt x="149" y="392"/>
                  </a:lnTo>
                  <a:lnTo>
                    <a:pt x="161" y="371"/>
                  </a:lnTo>
                  <a:lnTo>
                    <a:pt x="176" y="349"/>
                  </a:lnTo>
                  <a:lnTo>
                    <a:pt x="195" y="326"/>
                  </a:lnTo>
                  <a:lnTo>
                    <a:pt x="217" y="304"/>
                  </a:lnTo>
                  <a:lnTo>
                    <a:pt x="241" y="285"/>
                  </a:lnTo>
                  <a:lnTo>
                    <a:pt x="268" y="270"/>
                  </a:lnTo>
                  <a:lnTo>
                    <a:pt x="297" y="260"/>
                  </a:lnTo>
                  <a:lnTo>
                    <a:pt x="330" y="256"/>
                  </a:lnTo>
                  <a:close/>
                  <a:moveTo>
                    <a:pt x="447" y="0"/>
                  </a:moveTo>
                  <a:lnTo>
                    <a:pt x="463" y="3"/>
                  </a:lnTo>
                  <a:lnTo>
                    <a:pt x="475" y="10"/>
                  </a:lnTo>
                  <a:lnTo>
                    <a:pt x="484" y="20"/>
                  </a:lnTo>
                  <a:lnTo>
                    <a:pt x="490" y="32"/>
                  </a:lnTo>
                  <a:lnTo>
                    <a:pt x="491" y="45"/>
                  </a:lnTo>
                  <a:lnTo>
                    <a:pt x="487" y="64"/>
                  </a:lnTo>
                  <a:lnTo>
                    <a:pt x="478" y="81"/>
                  </a:lnTo>
                  <a:lnTo>
                    <a:pt x="464" y="95"/>
                  </a:lnTo>
                  <a:lnTo>
                    <a:pt x="447" y="104"/>
                  </a:lnTo>
                  <a:lnTo>
                    <a:pt x="429" y="108"/>
                  </a:lnTo>
                  <a:lnTo>
                    <a:pt x="412" y="104"/>
                  </a:lnTo>
                  <a:lnTo>
                    <a:pt x="400" y="97"/>
                  </a:lnTo>
                  <a:lnTo>
                    <a:pt x="392" y="86"/>
                  </a:lnTo>
                  <a:lnTo>
                    <a:pt x="386" y="75"/>
                  </a:lnTo>
                  <a:lnTo>
                    <a:pt x="385" y="61"/>
                  </a:lnTo>
                  <a:lnTo>
                    <a:pt x="387" y="43"/>
                  </a:lnTo>
                  <a:lnTo>
                    <a:pt x="397" y="26"/>
                  </a:lnTo>
                  <a:lnTo>
                    <a:pt x="410" y="13"/>
                  </a:lnTo>
                  <a:lnTo>
                    <a:pt x="428" y="4"/>
                  </a:lnTo>
                  <a:lnTo>
                    <a:pt x="44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3" name="Picture 12"/>
          <p:cNvPicPr>
            <a:picLocks noChangeAspect="1"/>
          </p:cNvPicPr>
          <p:nvPr>
            <p:custDataLst>
              <p:tags r:id="rId6"/>
            </p:custDataLst>
          </p:nvPr>
        </p:nvPicPr>
        <p:blipFill>
          <a:blip r:embed="rId12" cstate="print">
            <a:extLst>
              <a:ext uri="{28A0092B-C50C-407E-A947-70E740481C1C}">
                <a14:useLocalDpi xmlns:a14="http://schemas.microsoft.com/office/drawing/2010/main" val="0"/>
              </a:ext>
            </a:extLst>
          </a:blip>
          <a:stretch>
            <a:fillRect/>
          </a:stretch>
        </p:blipFill>
        <p:spPr>
          <a:xfrm>
            <a:off x="609600" y="6477000"/>
            <a:ext cx="1445895" cy="200025"/>
          </a:xfrm>
          <a:prstGeom prst="rect">
            <a:avLst/>
          </a:prstGeom>
        </p:spPr>
      </p:pic>
      <p:pic>
        <p:nvPicPr>
          <p:cNvPr id="12" name="Picture 11"/>
          <p:cNvPicPr>
            <a:picLocks noChangeAspect="1"/>
          </p:cNvPicPr>
          <p:nvPr>
            <p:custDataLst>
              <p:tags r:id="rId7"/>
            </p:custDataLst>
          </p:nvPr>
        </p:nvPicPr>
        <p:blipFill>
          <a:blip r:embed="rId13" cstate="print">
            <a:extLst>
              <a:ext uri="{28A0092B-C50C-407E-A947-70E740481C1C}">
                <a14:useLocalDpi xmlns:a14="http://schemas.microsoft.com/office/drawing/2010/main" val="0"/>
              </a:ext>
            </a:extLst>
          </a:blip>
          <a:stretch>
            <a:fillRect/>
          </a:stretch>
        </p:blipFill>
        <p:spPr>
          <a:xfrm>
            <a:off x="5014466" y="1947828"/>
            <a:ext cx="4059429" cy="594286"/>
          </a:xfrm>
          <a:prstGeom prst="rect">
            <a:avLst/>
          </a:prstGeom>
        </p:spPr>
      </p:pic>
      <p:pic>
        <p:nvPicPr>
          <p:cNvPr id="15" name="Picture 14"/>
          <p:cNvPicPr>
            <a:picLocks noChangeAspect="1"/>
          </p:cNvPicPr>
          <p:nvPr>
            <p:custDataLst>
              <p:tags r:id="rId8"/>
            </p:custDataLst>
          </p:nvPr>
        </p:nvPicPr>
        <p:blipFill>
          <a:blip r:embed="rId14" cstate="print">
            <a:extLst>
              <a:ext uri="{28A0092B-C50C-407E-A947-70E740481C1C}">
                <a14:useLocalDpi xmlns:a14="http://schemas.microsoft.com/office/drawing/2010/main" val="0"/>
              </a:ext>
            </a:extLst>
          </a:blip>
          <a:stretch>
            <a:fillRect/>
          </a:stretch>
        </p:blipFill>
        <p:spPr>
          <a:xfrm>
            <a:off x="1344761" y="797632"/>
            <a:ext cx="1453715" cy="743619"/>
          </a:xfrm>
          <a:prstGeom prst="rect">
            <a:avLst/>
          </a:prstGeom>
        </p:spPr>
      </p:pic>
      <p:pic>
        <p:nvPicPr>
          <p:cNvPr id="16" name="Picture 15"/>
          <p:cNvPicPr>
            <a:picLocks noChangeAspect="1"/>
          </p:cNvPicPr>
          <p:nvPr>
            <p:custDataLst>
              <p:tags r:id="rId9"/>
            </p:custDataLst>
          </p:nvPr>
        </p:nvPicPr>
        <p:blipFill>
          <a:blip r:embed="rId15" cstate="print">
            <a:extLst>
              <a:ext uri="{28A0092B-C50C-407E-A947-70E740481C1C}">
                <a14:useLocalDpi xmlns:a14="http://schemas.microsoft.com/office/drawing/2010/main" val="0"/>
              </a:ext>
            </a:extLst>
          </a:blip>
          <a:stretch>
            <a:fillRect/>
          </a:stretch>
        </p:blipFill>
        <p:spPr>
          <a:xfrm>
            <a:off x="1495820" y="5385276"/>
            <a:ext cx="1453715" cy="743619"/>
          </a:xfrm>
          <a:prstGeom prst="rect">
            <a:avLst/>
          </a:prstGeom>
        </p:spPr>
      </p:pic>
    </p:spTree>
    <p:extLst>
      <p:ext uri="{BB962C8B-B14F-4D97-AF65-F5344CB8AC3E}">
        <p14:creationId xmlns:p14="http://schemas.microsoft.com/office/powerpoint/2010/main" val="14078564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Families of Theories</a:t>
            </a:r>
            <a:endParaRPr lang="en-US" dirty="0"/>
          </a:p>
        </p:txBody>
      </p:sp>
      <p:sp>
        <p:nvSpPr>
          <p:cNvPr id="3" name="TextBox 2"/>
          <p:cNvSpPr txBox="1"/>
          <p:nvPr/>
        </p:nvSpPr>
        <p:spPr>
          <a:xfrm>
            <a:off x="838200" y="2057400"/>
            <a:ext cx="8305800" cy="584775"/>
          </a:xfrm>
          <a:prstGeom prst="rect">
            <a:avLst/>
          </a:prstGeom>
          <a:noFill/>
        </p:spPr>
        <p:txBody>
          <a:bodyPr wrap="square" rtlCol="0">
            <a:spAutoFit/>
          </a:bodyPr>
          <a:lstStyle/>
          <a:p>
            <a:r>
              <a:rPr lang="en-US" sz="3200" dirty="0">
                <a:solidFill>
                  <a:srgbClr val="C00000"/>
                </a:solidFill>
              </a:rPr>
              <a:t>C</a:t>
            </a:r>
            <a:r>
              <a:rPr lang="en-US" sz="3200" dirty="0" smtClean="0">
                <a:solidFill>
                  <a:srgbClr val="C00000"/>
                </a:solidFill>
              </a:rPr>
              <a:t>onsider a </a:t>
            </a:r>
            <a:r>
              <a:rPr lang="en-US" sz="3200" i="1" u="sng" dirty="0" smtClean="0">
                <a:solidFill>
                  <a:srgbClr val="C00000"/>
                </a:solidFill>
              </a:rPr>
              <a:t>family </a:t>
            </a:r>
            <a:r>
              <a:rPr lang="en-US" sz="3200" dirty="0" smtClean="0">
                <a:solidFill>
                  <a:srgbClr val="C00000"/>
                </a:solidFill>
              </a:rPr>
              <a:t>of Morse functions</a:t>
            </a:r>
            <a:endParaRPr lang="en-US" sz="3200" dirty="0">
              <a:solidFill>
                <a:srgbClr val="C00000"/>
              </a:solidFill>
            </a:endParaRPr>
          </a:p>
        </p:txBody>
      </p:sp>
      <p:grpSp>
        <p:nvGrpSpPr>
          <p:cNvPr id="5124" name="Group 4"/>
          <p:cNvGrpSpPr>
            <a:grpSpLocks noChangeAspect="1"/>
          </p:cNvGrpSpPr>
          <p:nvPr>
            <p:custDataLst>
              <p:tags r:id="rId1"/>
            </p:custDataLst>
          </p:nvPr>
        </p:nvGrpSpPr>
        <p:grpSpPr bwMode="auto">
          <a:xfrm>
            <a:off x="2286000" y="2971800"/>
            <a:ext cx="1824161" cy="571500"/>
            <a:chOff x="709" y="1683"/>
            <a:chExt cx="5190" cy="1626"/>
          </a:xfrm>
          <a:solidFill>
            <a:srgbClr val="FF0000"/>
          </a:solidFill>
        </p:grpSpPr>
        <p:sp>
          <p:nvSpPr>
            <p:cNvPr id="5126" name="Freeform 6"/>
            <p:cNvSpPr>
              <a:spLocks/>
            </p:cNvSpPr>
            <p:nvPr/>
          </p:nvSpPr>
          <p:spPr bwMode="auto">
            <a:xfrm>
              <a:off x="709" y="1792"/>
              <a:ext cx="1579" cy="1146"/>
            </a:xfrm>
            <a:custGeom>
              <a:avLst/>
              <a:gdLst/>
              <a:ahLst/>
              <a:cxnLst>
                <a:cxn ang="0">
                  <a:pos x="195" y="5"/>
                </a:cxn>
                <a:cxn ang="0">
                  <a:pos x="395" y="0"/>
                </a:cxn>
                <a:cxn ang="0">
                  <a:pos x="406" y="4"/>
                </a:cxn>
                <a:cxn ang="0">
                  <a:pos x="414" y="13"/>
                </a:cxn>
                <a:cxn ang="0">
                  <a:pos x="406" y="43"/>
                </a:cxn>
                <a:cxn ang="0">
                  <a:pos x="379" y="49"/>
                </a:cxn>
                <a:cxn ang="0">
                  <a:pos x="294" y="61"/>
                </a:cxn>
                <a:cxn ang="0">
                  <a:pos x="264" y="85"/>
                </a:cxn>
                <a:cxn ang="0">
                  <a:pos x="259" y="108"/>
                </a:cxn>
                <a:cxn ang="0">
                  <a:pos x="712" y="90"/>
                </a:cxn>
                <a:cxn ang="0">
                  <a:pos x="696" y="58"/>
                </a:cxn>
                <a:cxn ang="0">
                  <a:pos x="629" y="49"/>
                </a:cxn>
                <a:cxn ang="0">
                  <a:pos x="597" y="45"/>
                </a:cxn>
                <a:cxn ang="0">
                  <a:pos x="592" y="17"/>
                </a:cxn>
                <a:cxn ang="0">
                  <a:pos x="613" y="0"/>
                </a:cxn>
                <a:cxn ang="0">
                  <a:pos x="672" y="2"/>
                </a:cxn>
                <a:cxn ang="0">
                  <a:pos x="765" y="5"/>
                </a:cxn>
                <a:cxn ang="0">
                  <a:pos x="982" y="0"/>
                </a:cxn>
                <a:cxn ang="0">
                  <a:pos x="990" y="0"/>
                </a:cxn>
                <a:cxn ang="0">
                  <a:pos x="1000" y="5"/>
                </a:cxn>
                <a:cxn ang="0">
                  <a:pos x="1005" y="18"/>
                </a:cxn>
                <a:cxn ang="0">
                  <a:pos x="989" y="46"/>
                </a:cxn>
                <a:cxn ang="0">
                  <a:pos x="928" y="51"/>
                </a:cxn>
                <a:cxn ang="0">
                  <a:pos x="867" y="72"/>
                </a:cxn>
                <a:cxn ang="0">
                  <a:pos x="851" y="103"/>
                </a:cxn>
                <a:cxn ang="0">
                  <a:pos x="909" y="933"/>
                </a:cxn>
                <a:cxn ang="0">
                  <a:pos x="1357" y="130"/>
                </a:cxn>
                <a:cxn ang="0">
                  <a:pos x="1347" y="79"/>
                </a:cxn>
                <a:cxn ang="0">
                  <a:pos x="1302" y="54"/>
                </a:cxn>
                <a:cxn ang="0">
                  <a:pos x="1262" y="49"/>
                </a:cxn>
                <a:cxn ang="0">
                  <a:pos x="1251" y="46"/>
                </a:cxn>
                <a:cxn ang="0">
                  <a:pos x="1243" y="36"/>
                </a:cxn>
                <a:cxn ang="0">
                  <a:pos x="1249" y="7"/>
                </a:cxn>
                <a:cxn ang="0">
                  <a:pos x="1272" y="0"/>
                </a:cxn>
                <a:cxn ang="0">
                  <a:pos x="1440" y="5"/>
                </a:cxn>
                <a:cxn ang="0">
                  <a:pos x="1573" y="4"/>
                </a:cxn>
                <a:cxn ang="0">
                  <a:pos x="1579" y="15"/>
                </a:cxn>
                <a:cxn ang="0">
                  <a:pos x="1573" y="43"/>
                </a:cxn>
                <a:cxn ang="0">
                  <a:pos x="1549" y="49"/>
                </a:cxn>
                <a:cxn ang="0">
                  <a:pos x="1459" y="79"/>
                </a:cxn>
                <a:cxn ang="0">
                  <a:pos x="1403" y="139"/>
                </a:cxn>
                <a:cxn ang="0">
                  <a:pos x="1373" y="190"/>
                </a:cxn>
                <a:cxn ang="0">
                  <a:pos x="835" y="1136"/>
                </a:cxn>
                <a:cxn ang="0">
                  <a:pos x="800" y="1144"/>
                </a:cxn>
                <a:cxn ang="0">
                  <a:pos x="787" y="1102"/>
                </a:cxn>
                <a:cxn ang="0">
                  <a:pos x="249" y="1128"/>
                </a:cxn>
                <a:cxn ang="0">
                  <a:pos x="222" y="1146"/>
                </a:cxn>
                <a:cxn ang="0">
                  <a:pos x="197" y="1123"/>
                </a:cxn>
                <a:cxn ang="0">
                  <a:pos x="123" y="92"/>
                </a:cxn>
                <a:cxn ang="0">
                  <a:pos x="105" y="59"/>
                </a:cxn>
                <a:cxn ang="0">
                  <a:pos x="40" y="49"/>
                </a:cxn>
                <a:cxn ang="0">
                  <a:pos x="1" y="41"/>
                </a:cxn>
                <a:cxn ang="0">
                  <a:pos x="6" y="7"/>
                </a:cxn>
                <a:cxn ang="0">
                  <a:pos x="27" y="0"/>
                </a:cxn>
              </a:cxnLst>
              <a:rect l="0" t="0" r="r" b="b"/>
              <a:pathLst>
                <a:path w="1579" h="1146">
                  <a:moveTo>
                    <a:pt x="27" y="0"/>
                  </a:moveTo>
                  <a:lnTo>
                    <a:pt x="110" y="4"/>
                  </a:lnTo>
                  <a:lnTo>
                    <a:pt x="195" y="5"/>
                  </a:lnTo>
                  <a:lnTo>
                    <a:pt x="392" y="0"/>
                  </a:lnTo>
                  <a:lnTo>
                    <a:pt x="393" y="0"/>
                  </a:lnTo>
                  <a:lnTo>
                    <a:pt x="395" y="0"/>
                  </a:lnTo>
                  <a:lnTo>
                    <a:pt x="398" y="0"/>
                  </a:lnTo>
                  <a:lnTo>
                    <a:pt x="401" y="2"/>
                  </a:lnTo>
                  <a:lnTo>
                    <a:pt x="406" y="4"/>
                  </a:lnTo>
                  <a:lnTo>
                    <a:pt x="409" y="5"/>
                  </a:lnTo>
                  <a:lnTo>
                    <a:pt x="411" y="9"/>
                  </a:lnTo>
                  <a:lnTo>
                    <a:pt x="414" y="13"/>
                  </a:lnTo>
                  <a:lnTo>
                    <a:pt x="414" y="18"/>
                  </a:lnTo>
                  <a:lnTo>
                    <a:pt x="413" y="33"/>
                  </a:lnTo>
                  <a:lnTo>
                    <a:pt x="406" y="43"/>
                  </a:lnTo>
                  <a:lnTo>
                    <a:pt x="400" y="46"/>
                  </a:lnTo>
                  <a:lnTo>
                    <a:pt x="390" y="49"/>
                  </a:lnTo>
                  <a:lnTo>
                    <a:pt x="379" y="49"/>
                  </a:lnTo>
                  <a:lnTo>
                    <a:pt x="344" y="51"/>
                  </a:lnTo>
                  <a:lnTo>
                    <a:pt x="315" y="56"/>
                  </a:lnTo>
                  <a:lnTo>
                    <a:pt x="294" y="61"/>
                  </a:lnTo>
                  <a:lnTo>
                    <a:pt x="280" y="69"/>
                  </a:lnTo>
                  <a:lnTo>
                    <a:pt x="270" y="77"/>
                  </a:lnTo>
                  <a:lnTo>
                    <a:pt x="264" y="85"/>
                  </a:lnTo>
                  <a:lnTo>
                    <a:pt x="261" y="94"/>
                  </a:lnTo>
                  <a:lnTo>
                    <a:pt x="259" y="102"/>
                  </a:lnTo>
                  <a:lnTo>
                    <a:pt x="259" y="108"/>
                  </a:lnTo>
                  <a:lnTo>
                    <a:pt x="320" y="933"/>
                  </a:lnTo>
                  <a:lnTo>
                    <a:pt x="721" y="215"/>
                  </a:lnTo>
                  <a:lnTo>
                    <a:pt x="712" y="90"/>
                  </a:lnTo>
                  <a:lnTo>
                    <a:pt x="710" y="76"/>
                  </a:lnTo>
                  <a:lnTo>
                    <a:pt x="705" y="66"/>
                  </a:lnTo>
                  <a:lnTo>
                    <a:pt x="696" y="58"/>
                  </a:lnTo>
                  <a:lnTo>
                    <a:pt x="681" y="53"/>
                  </a:lnTo>
                  <a:lnTo>
                    <a:pt x="659" y="49"/>
                  </a:lnTo>
                  <a:lnTo>
                    <a:pt x="629" y="49"/>
                  </a:lnTo>
                  <a:lnTo>
                    <a:pt x="616" y="49"/>
                  </a:lnTo>
                  <a:lnTo>
                    <a:pt x="606" y="48"/>
                  </a:lnTo>
                  <a:lnTo>
                    <a:pt x="597" y="45"/>
                  </a:lnTo>
                  <a:lnTo>
                    <a:pt x="592" y="40"/>
                  </a:lnTo>
                  <a:lnTo>
                    <a:pt x="589" y="31"/>
                  </a:lnTo>
                  <a:lnTo>
                    <a:pt x="592" y="17"/>
                  </a:lnTo>
                  <a:lnTo>
                    <a:pt x="598" y="7"/>
                  </a:lnTo>
                  <a:lnTo>
                    <a:pt x="606" y="2"/>
                  </a:lnTo>
                  <a:lnTo>
                    <a:pt x="613" y="0"/>
                  </a:lnTo>
                  <a:lnTo>
                    <a:pt x="619" y="0"/>
                  </a:lnTo>
                  <a:lnTo>
                    <a:pt x="643" y="0"/>
                  </a:lnTo>
                  <a:lnTo>
                    <a:pt x="672" y="2"/>
                  </a:lnTo>
                  <a:lnTo>
                    <a:pt x="704" y="4"/>
                  </a:lnTo>
                  <a:lnTo>
                    <a:pt x="736" y="4"/>
                  </a:lnTo>
                  <a:lnTo>
                    <a:pt x="765" y="5"/>
                  </a:lnTo>
                  <a:lnTo>
                    <a:pt x="787" y="5"/>
                  </a:lnTo>
                  <a:lnTo>
                    <a:pt x="885" y="4"/>
                  </a:lnTo>
                  <a:lnTo>
                    <a:pt x="982" y="0"/>
                  </a:lnTo>
                  <a:lnTo>
                    <a:pt x="984" y="0"/>
                  </a:lnTo>
                  <a:lnTo>
                    <a:pt x="987" y="0"/>
                  </a:lnTo>
                  <a:lnTo>
                    <a:pt x="990" y="0"/>
                  </a:lnTo>
                  <a:lnTo>
                    <a:pt x="993" y="2"/>
                  </a:lnTo>
                  <a:lnTo>
                    <a:pt x="997" y="4"/>
                  </a:lnTo>
                  <a:lnTo>
                    <a:pt x="1000" y="5"/>
                  </a:lnTo>
                  <a:lnTo>
                    <a:pt x="1001" y="9"/>
                  </a:lnTo>
                  <a:lnTo>
                    <a:pt x="1003" y="13"/>
                  </a:lnTo>
                  <a:lnTo>
                    <a:pt x="1005" y="18"/>
                  </a:lnTo>
                  <a:lnTo>
                    <a:pt x="1003" y="33"/>
                  </a:lnTo>
                  <a:lnTo>
                    <a:pt x="997" y="43"/>
                  </a:lnTo>
                  <a:lnTo>
                    <a:pt x="989" y="46"/>
                  </a:lnTo>
                  <a:lnTo>
                    <a:pt x="977" y="49"/>
                  </a:lnTo>
                  <a:lnTo>
                    <a:pt x="961" y="49"/>
                  </a:lnTo>
                  <a:lnTo>
                    <a:pt x="928" y="51"/>
                  </a:lnTo>
                  <a:lnTo>
                    <a:pt x="901" y="56"/>
                  </a:lnTo>
                  <a:lnTo>
                    <a:pt x="881" y="63"/>
                  </a:lnTo>
                  <a:lnTo>
                    <a:pt x="867" y="72"/>
                  </a:lnTo>
                  <a:lnTo>
                    <a:pt x="859" y="82"/>
                  </a:lnTo>
                  <a:lnTo>
                    <a:pt x="854" y="92"/>
                  </a:lnTo>
                  <a:lnTo>
                    <a:pt x="851" y="103"/>
                  </a:lnTo>
                  <a:lnTo>
                    <a:pt x="851" y="115"/>
                  </a:lnTo>
                  <a:lnTo>
                    <a:pt x="853" y="126"/>
                  </a:lnTo>
                  <a:lnTo>
                    <a:pt x="909" y="933"/>
                  </a:lnTo>
                  <a:lnTo>
                    <a:pt x="1339" y="167"/>
                  </a:lnTo>
                  <a:lnTo>
                    <a:pt x="1350" y="146"/>
                  </a:lnTo>
                  <a:lnTo>
                    <a:pt x="1357" y="130"/>
                  </a:lnTo>
                  <a:lnTo>
                    <a:pt x="1360" y="113"/>
                  </a:lnTo>
                  <a:lnTo>
                    <a:pt x="1357" y="94"/>
                  </a:lnTo>
                  <a:lnTo>
                    <a:pt x="1347" y="79"/>
                  </a:lnTo>
                  <a:lnTo>
                    <a:pt x="1334" y="67"/>
                  </a:lnTo>
                  <a:lnTo>
                    <a:pt x="1318" y="59"/>
                  </a:lnTo>
                  <a:lnTo>
                    <a:pt x="1302" y="54"/>
                  </a:lnTo>
                  <a:lnTo>
                    <a:pt x="1283" y="51"/>
                  </a:lnTo>
                  <a:lnTo>
                    <a:pt x="1267" y="49"/>
                  </a:lnTo>
                  <a:lnTo>
                    <a:pt x="1262" y="49"/>
                  </a:lnTo>
                  <a:lnTo>
                    <a:pt x="1259" y="49"/>
                  </a:lnTo>
                  <a:lnTo>
                    <a:pt x="1254" y="48"/>
                  </a:lnTo>
                  <a:lnTo>
                    <a:pt x="1251" y="46"/>
                  </a:lnTo>
                  <a:lnTo>
                    <a:pt x="1248" y="45"/>
                  </a:lnTo>
                  <a:lnTo>
                    <a:pt x="1245" y="41"/>
                  </a:lnTo>
                  <a:lnTo>
                    <a:pt x="1243" y="36"/>
                  </a:lnTo>
                  <a:lnTo>
                    <a:pt x="1241" y="31"/>
                  </a:lnTo>
                  <a:lnTo>
                    <a:pt x="1245" y="17"/>
                  </a:lnTo>
                  <a:lnTo>
                    <a:pt x="1249" y="7"/>
                  </a:lnTo>
                  <a:lnTo>
                    <a:pt x="1257" y="2"/>
                  </a:lnTo>
                  <a:lnTo>
                    <a:pt x="1265" y="0"/>
                  </a:lnTo>
                  <a:lnTo>
                    <a:pt x="1272" y="0"/>
                  </a:lnTo>
                  <a:lnTo>
                    <a:pt x="1326" y="2"/>
                  </a:lnTo>
                  <a:lnTo>
                    <a:pt x="1384" y="4"/>
                  </a:lnTo>
                  <a:lnTo>
                    <a:pt x="1440" y="5"/>
                  </a:lnTo>
                  <a:lnTo>
                    <a:pt x="1561" y="0"/>
                  </a:lnTo>
                  <a:lnTo>
                    <a:pt x="1568" y="0"/>
                  </a:lnTo>
                  <a:lnTo>
                    <a:pt x="1573" y="4"/>
                  </a:lnTo>
                  <a:lnTo>
                    <a:pt x="1576" y="7"/>
                  </a:lnTo>
                  <a:lnTo>
                    <a:pt x="1577" y="10"/>
                  </a:lnTo>
                  <a:lnTo>
                    <a:pt x="1579" y="15"/>
                  </a:lnTo>
                  <a:lnTo>
                    <a:pt x="1579" y="18"/>
                  </a:lnTo>
                  <a:lnTo>
                    <a:pt x="1577" y="33"/>
                  </a:lnTo>
                  <a:lnTo>
                    <a:pt x="1573" y="43"/>
                  </a:lnTo>
                  <a:lnTo>
                    <a:pt x="1566" y="48"/>
                  </a:lnTo>
                  <a:lnTo>
                    <a:pt x="1558" y="49"/>
                  </a:lnTo>
                  <a:lnTo>
                    <a:pt x="1549" y="49"/>
                  </a:lnTo>
                  <a:lnTo>
                    <a:pt x="1515" y="54"/>
                  </a:lnTo>
                  <a:lnTo>
                    <a:pt x="1485" y="66"/>
                  </a:lnTo>
                  <a:lnTo>
                    <a:pt x="1459" y="79"/>
                  </a:lnTo>
                  <a:lnTo>
                    <a:pt x="1438" y="97"/>
                  </a:lnTo>
                  <a:lnTo>
                    <a:pt x="1419" y="117"/>
                  </a:lnTo>
                  <a:lnTo>
                    <a:pt x="1403" y="139"/>
                  </a:lnTo>
                  <a:lnTo>
                    <a:pt x="1387" y="164"/>
                  </a:lnTo>
                  <a:lnTo>
                    <a:pt x="1373" y="190"/>
                  </a:lnTo>
                  <a:lnTo>
                    <a:pt x="1373" y="190"/>
                  </a:lnTo>
                  <a:lnTo>
                    <a:pt x="849" y="1115"/>
                  </a:lnTo>
                  <a:lnTo>
                    <a:pt x="843" y="1126"/>
                  </a:lnTo>
                  <a:lnTo>
                    <a:pt x="835" y="1136"/>
                  </a:lnTo>
                  <a:lnTo>
                    <a:pt x="825" y="1143"/>
                  </a:lnTo>
                  <a:lnTo>
                    <a:pt x="813" y="1146"/>
                  </a:lnTo>
                  <a:lnTo>
                    <a:pt x="800" y="1144"/>
                  </a:lnTo>
                  <a:lnTo>
                    <a:pt x="793" y="1138"/>
                  </a:lnTo>
                  <a:lnTo>
                    <a:pt x="789" y="1125"/>
                  </a:lnTo>
                  <a:lnTo>
                    <a:pt x="787" y="1102"/>
                  </a:lnTo>
                  <a:lnTo>
                    <a:pt x="726" y="282"/>
                  </a:lnTo>
                  <a:lnTo>
                    <a:pt x="259" y="1113"/>
                  </a:lnTo>
                  <a:lnTo>
                    <a:pt x="249" y="1128"/>
                  </a:lnTo>
                  <a:lnTo>
                    <a:pt x="241" y="1138"/>
                  </a:lnTo>
                  <a:lnTo>
                    <a:pt x="233" y="1144"/>
                  </a:lnTo>
                  <a:lnTo>
                    <a:pt x="222" y="1146"/>
                  </a:lnTo>
                  <a:lnTo>
                    <a:pt x="208" y="1143"/>
                  </a:lnTo>
                  <a:lnTo>
                    <a:pt x="200" y="1136"/>
                  </a:lnTo>
                  <a:lnTo>
                    <a:pt x="197" y="1123"/>
                  </a:lnTo>
                  <a:lnTo>
                    <a:pt x="195" y="1102"/>
                  </a:lnTo>
                  <a:lnTo>
                    <a:pt x="125" y="110"/>
                  </a:lnTo>
                  <a:lnTo>
                    <a:pt x="123" y="92"/>
                  </a:lnTo>
                  <a:lnTo>
                    <a:pt x="120" y="77"/>
                  </a:lnTo>
                  <a:lnTo>
                    <a:pt x="113" y="67"/>
                  </a:lnTo>
                  <a:lnTo>
                    <a:pt x="105" y="59"/>
                  </a:lnTo>
                  <a:lnTo>
                    <a:pt x="91" y="53"/>
                  </a:lnTo>
                  <a:lnTo>
                    <a:pt x="69" y="49"/>
                  </a:lnTo>
                  <a:lnTo>
                    <a:pt x="40" y="49"/>
                  </a:lnTo>
                  <a:lnTo>
                    <a:pt x="22" y="49"/>
                  </a:lnTo>
                  <a:lnTo>
                    <a:pt x="9" y="46"/>
                  </a:lnTo>
                  <a:lnTo>
                    <a:pt x="1" y="41"/>
                  </a:lnTo>
                  <a:lnTo>
                    <a:pt x="0" y="31"/>
                  </a:lnTo>
                  <a:lnTo>
                    <a:pt x="1" y="17"/>
                  </a:lnTo>
                  <a:lnTo>
                    <a:pt x="6" y="7"/>
                  </a:lnTo>
                  <a:lnTo>
                    <a:pt x="14" y="2"/>
                  </a:lnTo>
                  <a:lnTo>
                    <a:pt x="21" y="0"/>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7" name="Freeform 7"/>
            <p:cNvSpPr>
              <a:spLocks/>
            </p:cNvSpPr>
            <p:nvPr/>
          </p:nvSpPr>
          <p:spPr bwMode="auto">
            <a:xfrm>
              <a:off x="2507" y="1683"/>
              <a:ext cx="370" cy="1626"/>
            </a:xfrm>
            <a:custGeom>
              <a:avLst/>
              <a:gdLst/>
              <a:ahLst/>
              <a:cxnLst>
                <a:cxn ang="0">
                  <a:pos x="357" y="0"/>
                </a:cxn>
                <a:cxn ang="0">
                  <a:pos x="365" y="3"/>
                </a:cxn>
                <a:cxn ang="0">
                  <a:pos x="368" y="11"/>
                </a:cxn>
                <a:cxn ang="0">
                  <a:pos x="370" y="18"/>
                </a:cxn>
                <a:cxn ang="0">
                  <a:pos x="368" y="21"/>
                </a:cxn>
                <a:cxn ang="0">
                  <a:pos x="365" y="26"/>
                </a:cxn>
                <a:cxn ang="0">
                  <a:pos x="359" y="32"/>
                </a:cxn>
                <a:cxn ang="0">
                  <a:pos x="347" y="42"/>
                </a:cxn>
                <a:cxn ang="0">
                  <a:pos x="245" y="175"/>
                </a:cxn>
                <a:cxn ang="0">
                  <a:pos x="173" y="320"/>
                </a:cxn>
                <a:cxn ang="0">
                  <a:pos x="125" y="478"/>
                </a:cxn>
                <a:cxn ang="0">
                  <a:pos x="99" y="643"/>
                </a:cxn>
                <a:cxn ang="0">
                  <a:pos x="91" y="813"/>
                </a:cxn>
                <a:cxn ang="0">
                  <a:pos x="98" y="952"/>
                </a:cxn>
                <a:cxn ang="0">
                  <a:pos x="117" y="1099"/>
                </a:cxn>
                <a:cxn ang="0">
                  <a:pos x="152" y="1245"/>
                </a:cxn>
                <a:cxn ang="0">
                  <a:pos x="210" y="1386"/>
                </a:cxn>
                <a:cxn ang="0">
                  <a:pos x="291" y="1515"/>
                </a:cxn>
                <a:cxn ang="0">
                  <a:pos x="355" y="1587"/>
                </a:cxn>
                <a:cxn ang="0">
                  <a:pos x="368" y="1603"/>
                </a:cxn>
                <a:cxn ang="0">
                  <a:pos x="370" y="1610"/>
                </a:cxn>
                <a:cxn ang="0">
                  <a:pos x="368" y="1616"/>
                </a:cxn>
                <a:cxn ang="0">
                  <a:pos x="362" y="1623"/>
                </a:cxn>
                <a:cxn ang="0">
                  <a:pos x="352" y="1626"/>
                </a:cxn>
                <a:cxn ang="0">
                  <a:pos x="333" y="1615"/>
                </a:cxn>
                <a:cxn ang="0">
                  <a:pos x="295" y="1584"/>
                </a:cxn>
                <a:cxn ang="0">
                  <a:pos x="245" y="1533"/>
                </a:cxn>
                <a:cxn ang="0">
                  <a:pos x="189" y="1463"/>
                </a:cxn>
                <a:cxn ang="0">
                  <a:pos x="131" y="1371"/>
                </a:cxn>
                <a:cxn ang="0">
                  <a:pos x="71" y="1240"/>
                </a:cxn>
                <a:cxn ang="0">
                  <a:pos x="26" y="1083"/>
                </a:cxn>
                <a:cxn ang="0">
                  <a:pos x="5" y="937"/>
                </a:cxn>
                <a:cxn ang="0">
                  <a:pos x="0" y="813"/>
                </a:cxn>
                <a:cxn ang="0">
                  <a:pos x="8" y="664"/>
                </a:cxn>
                <a:cxn ang="0">
                  <a:pos x="39" y="494"/>
                </a:cxn>
                <a:cxn ang="0">
                  <a:pos x="99" y="317"/>
                </a:cxn>
                <a:cxn ang="0">
                  <a:pos x="155" y="212"/>
                </a:cxn>
                <a:cxn ang="0">
                  <a:pos x="213" y="129"/>
                </a:cxn>
                <a:cxn ang="0">
                  <a:pos x="269" y="67"/>
                </a:cxn>
                <a:cxn ang="0">
                  <a:pos x="315" y="24"/>
                </a:cxn>
                <a:cxn ang="0">
                  <a:pos x="344" y="3"/>
                </a:cxn>
              </a:cxnLst>
              <a:rect l="0" t="0" r="r" b="b"/>
              <a:pathLst>
                <a:path w="370" h="1626">
                  <a:moveTo>
                    <a:pt x="352" y="0"/>
                  </a:moveTo>
                  <a:lnTo>
                    <a:pt x="357" y="0"/>
                  </a:lnTo>
                  <a:lnTo>
                    <a:pt x="360" y="1"/>
                  </a:lnTo>
                  <a:lnTo>
                    <a:pt x="365" y="3"/>
                  </a:lnTo>
                  <a:lnTo>
                    <a:pt x="367" y="8"/>
                  </a:lnTo>
                  <a:lnTo>
                    <a:pt x="368" y="11"/>
                  </a:lnTo>
                  <a:lnTo>
                    <a:pt x="370" y="18"/>
                  </a:lnTo>
                  <a:lnTo>
                    <a:pt x="370" y="18"/>
                  </a:lnTo>
                  <a:lnTo>
                    <a:pt x="370" y="19"/>
                  </a:lnTo>
                  <a:lnTo>
                    <a:pt x="368" y="21"/>
                  </a:lnTo>
                  <a:lnTo>
                    <a:pt x="367" y="23"/>
                  </a:lnTo>
                  <a:lnTo>
                    <a:pt x="365" y="26"/>
                  </a:lnTo>
                  <a:lnTo>
                    <a:pt x="363" y="29"/>
                  </a:lnTo>
                  <a:lnTo>
                    <a:pt x="359" y="32"/>
                  </a:lnTo>
                  <a:lnTo>
                    <a:pt x="354" y="37"/>
                  </a:lnTo>
                  <a:lnTo>
                    <a:pt x="347" y="42"/>
                  </a:lnTo>
                  <a:lnTo>
                    <a:pt x="293" y="106"/>
                  </a:lnTo>
                  <a:lnTo>
                    <a:pt x="245" y="175"/>
                  </a:lnTo>
                  <a:lnTo>
                    <a:pt x="207" y="245"/>
                  </a:lnTo>
                  <a:lnTo>
                    <a:pt x="173" y="320"/>
                  </a:lnTo>
                  <a:lnTo>
                    <a:pt x="146" y="397"/>
                  </a:lnTo>
                  <a:lnTo>
                    <a:pt x="125" y="478"/>
                  </a:lnTo>
                  <a:lnTo>
                    <a:pt x="111" y="559"/>
                  </a:lnTo>
                  <a:lnTo>
                    <a:pt x="99" y="643"/>
                  </a:lnTo>
                  <a:lnTo>
                    <a:pt x="93" y="728"/>
                  </a:lnTo>
                  <a:lnTo>
                    <a:pt x="91" y="813"/>
                  </a:lnTo>
                  <a:lnTo>
                    <a:pt x="93" y="882"/>
                  </a:lnTo>
                  <a:lnTo>
                    <a:pt x="98" y="952"/>
                  </a:lnTo>
                  <a:lnTo>
                    <a:pt x="106" y="1026"/>
                  </a:lnTo>
                  <a:lnTo>
                    <a:pt x="117" y="1099"/>
                  </a:lnTo>
                  <a:lnTo>
                    <a:pt x="133" y="1173"/>
                  </a:lnTo>
                  <a:lnTo>
                    <a:pt x="152" y="1245"/>
                  </a:lnTo>
                  <a:lnTo>
                    <a:pt x="178" y="1317"/>
                  </a:lnTo>
                  <a:lnTo>
                    <a:pt x="210" y="1386"/>
                  </a:lnTo>
                  <a:lnTo>
                    <a:pt x="247" y="1453"/>
                  </a:lnTo>
                  <a:lnTo>
                    <a:pt x="291" y="1515"/>
                  </a:lnTo>
                  <a:lnTo>
                    <a:pt x="343" y="1574"/>
                  </a:lnTo>
                  <a:lnTo>
                    <a:pt x="355" y="1587"/>
                  </a:lnTo>
                  <a:lnTo>
                    <a:pt x="363" y="1597"/>
                  </a:lnTo>
                  <a:lnTo>
                    <a:pt x="368" y="1603"/>
                  </a:lnTo>
                  <a:lnTo>
                    <a:pt x="370" y="1607"/>
                  </a:lnTo>
                  <a:lnTo>
                    <a:pt x="370" y="1610"/>
                  </a:lnTo>
                  <a:lnTo>
                    <a:pt x="370" y="1610"/>
                  </a:lnTo>
                  <a:lnTo>
                    <a:pt x="368" y="1616"/>
                  </a:lnTo>
                  <a:lnTo>
                    <a:pt x="367" y="1620"/>
                  </a:lnTo>
                  <a:lnTo>
                    <a:pt x="362" y="1623"/>
                  </a:lnTo>
                  <a:lnTo>
                    <a:pt x="357" y="1625"/>
                  </a:lnTo>
                  <a:lnTo>
                    <a:pt x="352" y="1626"/>
                  </a:lnTo>
                  <a:lnTo>
                    <a:pt x="344" y="1623"/>
                  </a:lnTo>
                  <a:lnTo>
                    <a:pt x="333" y="1615"/>
                  </a:lnTo>
                  <a:lnTo>
                    <a:pt x="315" y="1602"/>
                  </a:lnTo>
                  <a:lnTo>
                    <a:pt x="295" y="1584"/>
                  </a:lnTo>
                  <a:lnTo>
                    <a:pt x="271" y="1561"/>
                  </a:lnTo>
                  <a:lnTo>
                    <a:pt x="245" y="1533"/>
                  </a:lnTo>
                  <a:lnTo>
                    <a:pt x="216" y="1500"/>
                  </a:lnTo>
                  <a:lnTo>
                    <a:pt x="189" y="1463"/>
                  </a:lnTo>
                  <a:lnTo>
                    <a:pt x="160" y="1420"/>
                  </a:lnTo>
                  <a:lnTo>
                    <a:pt x="131" y="1371"/>
                  </a:lnTo>
                  <a:lnTo>
                    <a:pt x="104" y="1319"/>
                  </a:lnTo>
                  <a:lnTo>
                    <a:pt x="71" y="1240"/>
                  </a:lnTo>
                  <a:lnTo>
                    <a:pt x="45" y="1162"/>
                  </a:lnTo>
                  <a:lnTo>
                    <a:pt x="26" y="1083"/>
                  </a:lnTo>
                  <a:lnTo>
                    <a:pt x="13" y="1008"/>
                  </a:lnTo>
                  <a:lnTo>
                    <a:pt x="5" y="937"/>
                  </a:lnTo>
                  <a:lnTo>
                    <a:pt x="0" y="872"/>
                  </a:lnTo>
                  <a:lnTo>
                    <a:pt x="0" y="813"/>
                  </a:lnTo>
                  <a:lnTo>
                    <a:pt x="2" y="741"/>
                  </a:lnTo>
                  <a:lnTo>
                    <a:pt x="8" y="664"/>
                  </a:lnTo>
                  <a:lnTo>
                    <a:pt x="19" y="581"/>
                  </a:lnTo>
                  <a:lnTo>
                    <a:pt x="39" y="494"/>
                  </a:lnTo>
                  <a:lnTo>
                    <a:pt x="64" y="406"/>
                  </a:lnTo>
                  <a:lnTo>
                    <a:pt x="99" y="317"/>
                  </a:lnTo>
                  <a:lnTo>
                    <a:pt x="127" y="263"/>
                  </a:lnTo>
                  <a:lnTo>
                    <a:pt x="155" y="212"/>
                  </a:lnTo>
                  <a:lnTo>
                    <a:pt x="184" y="168"/>
                  </a:lnTo>
                  <a:lnTo>
                    <a:pt x="213" y="129"/>
                  </a:lnTo>
                  <a:lnTo>
                    <a:pt x="242" y="96"/>
                  </a:lnTo>
                  <a:lnTo>
                    <a:pt x="269" y="67"/>
                  </a:lnTo>
                  <a:lnTo>
                    <a:pt x="293" y="42"/>
                  </a:lnTo>
                  <a:lnTo>
                    <a:pt x="315" y="24"/>
                  </a:lnTo>
                  <a:lnTo>
                    <a:pt x="331" y="11"/>
                  </a:lnTo>
                  <a:lnTo>
                    <a:pt x="344" y="3"/>
                  </a:lnTo>
                  <a:lnTo>
                    <a:pt x="3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8" name="Freeform 8"/>
            <p:cNvSpPr>
              <a:spLocks noEditPoints="1"/>
            </p:cNvSpPr>
            <p:nvPr/>
          </p:nvSpPr>
          <p:spPr bwMode="auto">
            <a:xfrm>
              <a:off x="3042" y="1774"/>
              <a:ext cx="833" cy="1460"/>
            </a:xfrm>
            <a:custGeom>
              <a:avLst/>
              <a:gdLst/>
              <a:ahLst/>
              <a:cxnLst>
                <a:cxn ang="0">
                  <a:pos x="408" y="1105"/>
                </a:cxn>
                <a:cxn ang="0">
                  <a:pos x="545" y="1041"/>
                </a:cxn>
                <a:cxn ang="0">
                  <a:pos x="646" y="935"/>
                </a:cxn>
                <a:cxn ang="0">
                  <a:pos x="707" y="804"/>
                </a:cxn>
                <a:cxn ang="0">
                  <a:pos x="729" y="668"/>
                </a:cxn>
                <a:cxn ang="0">
                  <a:pos x="700" y="547"/>
                </a:cxn>
                <a:cxn ang="0">
                  <a:pos x="627" y="473"/>
                </a:cxn>
                <a:cxn ang="0">
                  <a:pos x="520" y="442"/>
                </a:cxn>
                <a:cxn ang="0">
                  <a:pos x="366" y="470"/>
                </a:cxn>
                <a:cxn ang="0">
                  <a:pos x="235" y="562"/>
                </a:cxn>
                <a:cxn ang="0">
                  <a:pos x="147" y="691"/>
                </a:cxn>
                <a:cxn ang="0">
                  <a:pos x="107" y="838"/>
                </a:cxn>
                <a:cxn ang="0">
                  <a:pos x="116" y="972"/>
                </a:cxn>
                <a:cxn ang="0">
                  <a:pos x="172" y="1059"/>
                </a:cxn>
                <a:cxn ang="0">
                  <a:pos x="254" y="1103"/>
                </a:cxn>
                <a:cxn ang="0">
                  <a:pos x="476" y="442"/>
                </a:cxn>
                <a:cxn ang="0">
                  <a:pos x="614" y="4"/>
                </a:cxn>
                <a:cxn ang="0">
                  <a:pos x="620" y="12"/>
                </a:cxn>
                <a:cxn ang="0">
                  <a:pos x="622" y="15"/>
                </a:cxn>
                <a:cxn ang="0">
                  <a:pos x="619" y="25"/>
                </a:cxn>
                <a:cxn ang="0">
                  <a:pos x="617" y="36"/>
                </a:cxn>
                <a:cxn ang="0">
                  <a:pos x="580" y="414"/>
                </a:cxn>
                <a:cxn ang="0">
                  <a:pos x="705" y="463"/>
                </a:cxn>
                <a:cxn ang="0">
                  <a:pos x="785" y="542"/>
                </a:cxn>
                <a:cxn ang="0">
                  <a:pos x="827" y="637"/>
                </a:cxn>
                <a:cxn ang="0">
                  <a:pos x="828" y="761"/>
                </a:cxn>
                <a:cxn ang="0">
                  <a:pos x="752" y="930"/>
                </a:cxn>
                <a:cxn ang="0">
                  <a:pos x="606" y="1066"/>
                </a:cxn>
                <a:cxn ang="0">
                  <a:pos x="416" y="1141"/>
                </a:cxn>
                <a:cxn ang="0">
                  <a:pos x="283" y="1404"/>
                </a:cxn>
                <a:cxn ang="0">
                  <a:pos x="272" y="1450"/>
                </a:cxn>
                <a:cxn ang="0">
                  <a:pos x="262" y="1460"/>
                </a:cxn>
                <a:cxn ang="0">
                  <a:pos x="248" y="1460"/>
                </a:cxn>
                <a:cxn ang="0">
                  <a:pos x="240" y="1458"/>
                </a:cxn>
                <a:cxn ang="0">
                  <a:pos x="235" y="1449"/>
                </a:cxn>
                <a:cxn ang="0">
                  <a:pos x="238" y="1421"/>
                </a:cxn>
                <a:cxn ang="0">
                  <a:pos x="259" y="1336"/>
                </a:cxn>
                <a:cxn ang="0">
                  <a:pos x="304" y="1149"/>
                </a:cxn>
                <a:cxn ang="0">
                  <a:pos x="153" y="1108"/>
                </a:cxn>
                <a:cxn ang="0">
                  <a:pos x="51" y="1020"/>
                </a:cxn>
                <a:cxn ang="0">
                  <a:pos x="3" y="900"/>
                </a:cxn>
                <a:cxn ang="0">
                  <a:pos x="20" y="735"/>
                </a:cxn>
                <a:cxn ang="0">
                  <a:pos x="124" y="575"/>
                </a:cxn>
                <a:cxn ang="0">
                  <a:pos x="288" y="457"/>
                </a:cxn>
                <a:cxn ang="0">
                  <a:pos x="486" y="406"/>
                </a:cxn>
                <a:cxn ang="0">
                  <a:pos x="587" y="7"/>
                </a:cxn>
              </a:cxnLst>
              <a:rect l="0" t="0" r="r" b="b"/>
              <a:pathLst>
                <a:path w="833" h="1460">
                  <a:moveTo>
                    <a:pt x="520" y="442"/>
                  </a:moveTo>
                  <a:lnTo>
                    <a:pt x="353" y="1113"/>
                  </a:lnTo>
                  <a:lnTo>
                    <a:pt x="408" y="1105"/>
                  </a:lnTo>
                  <a:lnTo>
                    <a:pt x="457" y="1089"/>
                  </a:lnTo>
                  <a:lnTo>
                    <a:pt x="502" y="1067"/>
                  </a:lnTo>
                  <a:lnTo>
                    <a:pt x="545" y="1041"/>
                  </a:lnTo>
                  <a:lnTo>
                    <a:pt x="582" y="1010"/>
                  </a:lnTo>
                  <a:lnTo>
                    <a:pt x="616" y="974"/>
                  </a:lnTo>
                  <a:lnTo>
                    <a:pt x="646" y="935"/>
                  </a:lnTo>
                  <a:lnTo>
                    <a:pt x="670" y="892"/>
                  </a:lnTo>
                  <a:lnTo>
                    <a:pt x="691" y="850"/>
                  </a:lnTo>
                  <a:lnTo>
                    <a:pt x="707" y="804"/>
                  </a:lnTo>
                  <a:lnTo>
                    <a:pt x="720" y="758"/>
                  </a:lnTo>
                  <a:lnTo>
                    <a:pt x="726" y="712"/>
                  </a:lnTo>
                  <a:lnTo>
                    <a:pt x="729" y="668"/>
                  </a:lnTo>
                  <a:lnTo>
                    <a:pt x="726" y="622"/>
                  </a:lnTo>
                  <a:lnTo>
                    <a:pt x="716" y="583"/>
                  </a:lnTo>
                  <a:lnTo>
                    <a:pt x="700" y="547"/>
                  </a:lnTo>
                  <a:lnTo>
                    <a:pt x="681" y="517"/>
                  </a:lnTo>
                  <a:lnTo>
                    <a:pt x="656" y="493"/>
                  </a:lnTo>
                  <a:lnTo>
                    <a:pt x="627" y="473"/>
                  </a:lnTo>
                  <a:lnTo>
                    <a:pt x="593" y="459"/>
                  </a:lnTo>
                  <a:lnTo>
                    <a:pt x="558" y="447"/>
                  </a:lnTo>
                  <a:lnTo>
                    <a:pt x="520" y="442"/>
                  </a:lnTo>
                  <a:close/>
                  <a:moveTo>
                    <a:pt x="476" y="442"/>
                  </a:moveTo>
                  <a:lnTo>
                    <a:pt x="419" y="452"/>
                  </a:lnTo>
                  <a:lnTo>
                    <a:pt x="366" y="470"/>
                  </a:lnTo>
                  <a:lnTo>
                    <a:pt x="318" y="495"/>
                  </a:lnTo>
                  <a:lnTo>
                    <a:pt x="275" y="526"/>
                  </a:lnTo>
                  <a:lnTo>
                    <a:pt x="235" y="562"/>
                  </a:lnTo>
                  <a:lnTo>
                    <a:pt x="201" y="601"/>
                  </a:lnTo>
                  <a:lnTo>
                    <a:pt x="172" y="645"/>
                  </a:lnTo>
                  <a:lnTo>
                    <a:pt x="147" y="691"/>
                  </a:lnTo>
                  <a:lnTo>
                    <a:pt x="129" y="740"/>
                  </a:lnTo>
                  <a:lnTo>
                    <a:pt x="115" y="789"/>
                  </a:lnTo>
                  <a:lnTo>
                    <a:pt x="107" y="838"/>
                  </a:lnTo>
                  <a:lnTo>
                    <a:pt x="104" y="887"/>
                  </a:lnTo>
                  <a:lnTo>
                    <a:pt x="107" y="933"/>
                  </a:lnTo>
                  <a:lnTo>
                    <a:pt x="116" y="972"/>
                  </a:lnTo>
                  <a:lnTo>
                    <a:pt x="131" y="1007"/>
                  </a:lnTo>
                  <a:lnTo>
                    <a:pt x="150" y="1035"/>
                  </a:lnTo>
                  <a:lnTo>
                    <a:pt x="172" y="1059"/>
                  </a:lnTo>
                  <a:lnTo>
                    <a:pt x="198" y="1077"/>
                  </a:lnTo>
                  <a:lnTo>
                    <a:pt x="225" y="1092"/>
                  </a:lnTo>
                  <a:lnTo>
                    <a:pt x="254" y="1103"/>
                  </a:lnTo>
                  <a:lnTo>
                    <a:pt x="284" y="1110"/>
                  </a:lnTo>
                  <a:lnTo>
                    <a:pt x="313" y="1113"/>
                  </a:lnTo>
                  <a:lnTo>
                    <a:pt x="476" y="442"/>
                  </a:lnTo>
                  <a:close/>
                  <a:moveTo>
                    <a:pt x="604" y="0"/>
                  </a:moveTo>
                  <a:lnTo>
                    <a:pt x="609" y="2"/>
                  </a:lnTo>
                  <a:lnTo>
                    <a:pt x="614" y="4"/>
                  </a:lnTo>
                  <a:lnTo>
                    <a:pt x="617" y="5"/>
                  </a:lnTo>
                  <a:lnTo>
                    <a:pt x="619" y="9"/>
                  </a:lnTo>
                  <a:lnTo>
                    <a:pt x="620" y="12"/>
                  </a:lnTo>
                  <a:lnTo>
                    <a:pt x="620" y="13"/>
                  </a:lnTo>
                  <a:lnTo>
                    <a:pt x="620" y="15"/>
                  </a:lnTo>
                  <a:lnTo>
                    <a:pt x="622" y="15"/>
                  </a:lnTo>
                  <a:lnTo>
                    <a:pt x="620" y="18"/>
                  </a:lnTo>
                  <a:lnTo>
                    <a:pt x="620" y="22"/>
                  </a:lnTo>
                  <a:lnTo>
                    <a:pt x="619" y="25"/>
                  </a:lnTo>
                  <a:lnTo>
                    <a:pt x="619" y="30"/>
                  </a:lnTo>
                  <a:lnTo>
                    <a:pt x="617" y="33"/>
                  </a:lnTo>
                  <a:lnTo>
                    <a:pt x="617" y="36"/>
                  </a:lnTo>
                  <a:lnTo>
                    <a:pt x="616" y="38"/>
                  </a:lnTo>
                  <a:lnTo>
                    <a:pt x="529" y="406"/>
                  </a:lnTo>
                  <a:lnTo>
                    <a:pt x="580" y="414"/>
                  </a:lnTo>
                  <a:lnTo>
                    <a:pt x="628" y="426"/>
                  </a:lnTo>
                  <a:lnTo>
                    <a:pt x="668" y="442"/>
                  </a:lnTo>
                  <a:lnTo>
                    <a:pt x="705" y="463"/>
                  </a:lnTo>
                  <a:lnTo>
                    <a:pt x="737" y="486"/>
                  </a:lnTo>
                  <a:lnTo>
                    <a:pt x="764" y="513"/>
                  </a:lnTo>
                  <a:lnTo>
                    <a:pt x="785" y="542"/>
                  </a:lnTo>
                  <a:lnTo>
                    <a:pt x="803" y="571"/>
                  </a:lnTo>
                  <a:lnTo>
                    <a:pt x="817" y="604"/>
                  </a:lnTo>
                  <a:lnTo>
                    <a:pt x="827" y="637"/>
                  </a:lnTo>
                  <a:lnTo>
                    <a:pt x="832" y="668"/>
                  </a:lnTo>
                  <a:lnTo>
                    <a:pt x="833" y="701"/>
                  </a:lnTo>
                  <a:lnTo>
                    <a:pt x="828" y="761"/>
                  </a:lnTo>
                  <a:lnTo>
                    <a:pt x="812" y="820"/>
                  </a:lnTo>
                  <a:lnTo>
                    <a:pt x="787" y="876"/>
                  </a:lnTo>
                  <a:lnTo>
                    <a:pt x="752" y="930"/>
                  </a:lnTo>
                  <a:lnTo>
                    <a:pt x="710" y="981"/>
                  </a:lnTo>
                  <a:lnTo>
                    <a:pt x="662" y="1025"/>
                  </a:lnTo>
                  <a:lnTo>
                    <a:pt x="606" y="1066"/>
                  </a:lnTo>
                  <a:lnTo>
                    <a:pt x="547" y="1098"/>
                  </a:lnTo>
                  <a:lnTo>
                    <a:pt x="483" y="1123"/>
                  </a:lnTo>
                  <a:lnTo>
                    <a:pt x="416" y="1141"/>
                  </a:lnTo>
                  <a:lnTo>
                    <a:pt x="347" y="1149"/>
                  </a:lnTo>
                  <a:lnTo>
                    <a:pt x="286" y="1390"/>
                  </a:lnTo>
                  <a:lnTo>
                    <a:pt x="283" y="1404"/>
                  </a:lnTo>
                  <a:lnTo>
                    <a:pt x="278" y="1421"/>
                  </a:lnTo>
                  <a:lnTo>
                    <a:pt x="275" y="1437"/>
                  </a:lnTo>
                  <a:lnTo>
                    <a:pt x="272" y="1450"/>
                  </a:lnTo>
                  <a:lnTo>
                    <a:pt x="268" y="1455"/>
                  </a:lnTo>
                  <a:lnTo>
                    <a:pt x="265" y="1458"/>
                  </a:lnTo>
                  <a:lnTo>
                    <a:pt x="262" y="1460"/>
                  </a:lnTo>
                  <a:lnTo>
                    <a:pt x="257" y="1460"/>
                  </a:lnTo>
                  <a:lnTo>
                    <a:pt x="251" y="1460"/>
                  </a:lnTo>
                  <a:lnTo>
                    <a:pt x="248" y="1460"/>
                  </a:lnTo>
                  <a:lnTo>
                    <a:pt x="246" y="1460"/>
                  </a:lnTo>
                  <a:lnTo>
                    <a:pt x="243" y="1460"/>
                  </a:lnTo>
                  <a:lnTo>
                    <a:pt x="240" y="1458"/>
                  </a:lnTo>
                  <a:lnTo>
                    <a:pt x="238" y="1457"/>
                  </a:lnTo>
                  <a:lnTo>
                    <a:pt x="235" y="1453"/>
                  </a:lnTo>
                  <a:lnTo>
                    <a:pt x="235" y="1449"/>
                  </a:lnTo>
                  <a:lnTo>
                    <a:pt x="233" y="1442"/>
                  </a:lnTo>
                  <a:lnTo>
                    <a:pt x="235" y="1435"/>
                  </a:lnTo>
                  <a:lnTo>
                    <a:pt x="238" y="1421"/>
                  </a:lnTo>
                  <a:lnTo>
                    <a:pt x="244" y="1398"/>
                  </a:lnTo>
                  <a:lnTo>
                    <a:pt x="251" y="1370"/>
                  </a:lnTo>
                  <a:lnTo>
                    <a:pt x="259" y="1336"/>
                  </a:lnTo>
                  <a:lnTo>
                    <a:pt x="268" y="1300"/>
                  </a:lnTo>
                  <a:lnTo>
                    <a:pt x="286" y="1224"/>
                  </a:lnTo>
                  <a:lnTo>
                    <a:pt x="304" y="1149"/>
                  </a:lnTo>
                  <a:lnTo>
                    <a:pt x="249" y="1141"/>
                  </a:lnTo>
                  <a:lnTo>
                    <a:pt x="198" y="1128"/>
                  </a:lnTo>
                  <a:lnTo>
                    <a:pt x="153" y="1108"/>
                  </a:lnTo>
                  <a:lnTo>
                    <a:pt x="113" y="1084"/>
                  </a:lnTo>
                  <a:lnTo>
                    <a:pt x="80" y="1054"/>
                  </a:lnTo>
                  <a:lnTo>
                    <a:pt x="51" y="1020"/>
                  </a:lnTo>
                  <a:lnTo>
                    <a:pt x="28" y="984"/>
                  </a:lnTo>
                  <a:lnTo>
                    <a:pt x="12" y="943"/>
                  </a:lnTo>
                  <a:lnTo>
                    <a:pt x="3" y="900"/>
                  </a:lnTo>
                  <a:lnTo>
                    <a:pt x="0" y="855"/>
                  </a:lnTo>
                  <a:lnTo>
                    <a:pt x="4" y="794"/>
                  </a:lnTo>
                  <a:lnTo>
                    <a:pt x="20" y="735"/>
                  </a:lnTo>
                  <a:lnTo>
                    <a:pt x="48" y="678"/>
                  </a:lnTo>
                  <a:lnTo>
                    <a:pt x="81" y="624"/>
                  </a:lnTo>
                  <a:lnTo>
                    <a:pt x="124" y="575"/>
                  </a:lnTo>
                  <a:lnTo>
                    <a:pt x="174" y="529"/>
                  </a:lnTo>
                  <a:lnTo>
                    <a:pt x="228" y="490"/>
                  </a:lnTo>
                  <a:lnTo>
                    <a:pt x="288" y="457"/>
                  </a:lnTo>
                  <a:lnTo>
                    <a:pt x="352" y="432"/>
                  </a:lnTo>
                  <a:lnTo>
                    <a:pt x="419" y="414"/>
                  </a:lnTo>
                  <a:lnTo>
                    <a:pt x="486" y="406"/>
                  </a:lnTo>
                  <a:lnTo>
                    <a:pt x="579" y="31"/>
                  </a:lnTo>
                  <a:lnTo>
                    <a:pt x="584" y="15"/>
                  </a:lnTo>
                  <a:lnTo>
                    <a:pt x="587" y="7"/>
                  </a:lnTo>
                  <a:lnTo>
                    <a:pt x="593" y="2"/>
                  </a:lnTo>
                  <a:lnTo>
                    <a:pt x="60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9" name="Freeform 9"/>
            <p:cNvSpPr>
              <a:spLocks noEditPoints="1"/>
            </p:cNvSpPr>
            <p:nvPr/>
          </p:nvSpPr>
          <p:spPr bwMode="auto">
            <a:xfrm>
              <a:off x="4042" y="2201"/>
              <a:ext cx="172" cy="1015"/>
            </a:xfrm>
            <a:custGeom>
              <a:avLst/>
              <a:gdLst/>
              <a:ahLst/>
              <a:cxnLst>
                <a:cxn ang="0">
                  <a:pos x="107" y="534"/>
                </a:cxn>
                <a:cxn ang="0">
                  <a:pos x="140" y="557"/>
                </a:cxn>
                <a:cxn ang="0">
                  <a:pos x="160" y="596"/>
                </a:cxn>
                <a:cxn ang="0">
                  <a:pos x="169" y="640"/>
                </a:cxn>
                <a:cxn ang="0">
                  <a:pos x="172" y="680"/>
                </a:cxn>
                <a:cxn ang="0">
                  <a:pos x="169" y="747"/>
                </a:cxn>
                <a:cxn ang="0">
                  <a:pos x="150" y="837"/>
                </a:cxn>
                <a:cxn ang="0">
                  <a:pos x="121" y="910"/>
                </a:cxn>
                <a:cxn ang="0">
                  <a:pos x="88" y="968"/>
                </a:cxn>
                <a:cxn ang="0">
                  <a:pos x="57" y="1004"/>
                </a:cxn>
                <a:cxn ang="0">
                  <a:pos x="40" y="1015"/>
                </a:cxn>
                <a:cxn ang="0">
                  <a:pos x="32" y="1012"/>
                </a:cxn>
                <a:cxn ang="0">
                  <a:pos x="25" y="1004"/>
                </a:cxn>
                <a:cxn ang="0">
                  <a:pos x="25" y="995"/>
                </a:cxn>
                <a:cxn ang="0">
                  <a:pos x="25" y="992"/>
                </a:cxn>
                <a:cxn ang="0">
                  <a:pos x="28" y="986"/>
                </a:cxn>
                <a:cxn ang="0">
                  <a:pos x="35" y="974"/>
                </a:cxn>
                <a:cxn ang="0">
                  <a:pos x="94" y="886"/>
                </a:cxn>
                <a:cxn ang="0">
                  <a:pos x="124" y="801"/>
                </a:cxn>
                <a:cxn ang="0">
                  <a:pos x="136" y="732"/>
                </a:cxn>
                <a:cxn ang="0">
                  <a:pos x="137" y="683"/>
                </a:cxn>
                <a:cxn ang="0">
                  <a:pos x="123" y="691"/>
                </a:cxn>
                <a:cxn ang="0">
                  <a:pos x="97" y="699"/>
                </a:cxn>
                <a:cxn ang="0">
                  <a:pos x="92" y="701"/>
                </a:cxn>
                <a:cxn ang="0">
                  <a:pos x="84" y="701"/>
                </a:cxn>
                <a:cxn ang="0">
                  <a:pos x="36" y="688"/>
                </a:cxn>
                <a:cxn ang="0">
                  <a:pos x="9" y="657"/>
                </a:cxn>
                <a:cxn ang="0">
                  <a:pos x="0" y="614"/>
                </a:cxn>
                <a:cxn ang="0">
                  <a:pos x="9" y="575"/>
                </a:cxn>
                <a:cxn ang="0">
                  <a:pos x="36" y="542"/>
                </a:cxn>
                <a:cxn ang="0">
                  <a:pos x="84" y="529"/>
                </a:cxn>
                <a:cxn ang="0">
                  <a:pos x="110" y="5"/>
                </a:cxn>
                <a:cxn ang="0">
                  <a:pos x="150" y="36"/>
                </a:cxn>
                <a:cxn ang="0">
                  <a:pos x="168" y="87"/>
                </a:cxn>
                <a:cxn ang="0">
                  <a:pos x="150" y="136"/>
                </a:cxn>
                <a:cxn ang="0">
                  <a:pos x="110" y="167"/>
                </a:cxn>
                <a:cxn ang="0">
                  <a:pos x="57" y="167"/>
                </a:cxn>
                <a:cxn ang="0">
                  <a:pos x="16" y="136"/>
                </a:cxn>
                <a:cxn ang="0">
                  <a:pos x="0" y="87"/>
                </a:cxn>
                <a:cxn ang="0">
                  <a:pos x="16" y="36"/>
                </a:cxn>
                <a:cxn ang="0">
                  <a:pos x="57" y="5"/>
                </a:cxn>
              </a:cxnLst>
              <a:rect l="0" t="0" r="r" b="b"/>
              <a:pathLst>
                <a:path w="172" h="1015">
                  <a:moveTo>
                    <a:pt x="84" y="529"/>
                  </a:moveTo>
                  <a:lnTo>
                    <a:pt x="107" y="534"/>
                  </a:lnTo>
                  <a:lnTo>
                    <a:pt x="126" y="542"/>
                  </a:lnTo>
                  <a:lnTo>
                    <a:pt x="140" y="557"/>
                  </a:lnTo>
                  <a:lnTo>
                    <a:pt x="152" y="575"/>
                  </a:lnTo>
                  <a:lnTo>
                    <a:pt x="160" y="596"/>
                  </a:lnTo>
                  <a:lnTo>
                    <a:pt x="166" y="617"/>
                  </a:lnTo>
                  <a:lnTo>
                    <a:pt x="169" y="640"/>
                  </a:lnTo>
                  <a:lnTo>
                    <a:pt x="171" y="662"/>
                  </a:lnTo>
                  <a:lnTo>
                    <a:pt x="172" y="680"/>
                  </a:lnTo>
                  <a:lnTo>
                    <a:pt x="172" y="696"/>
                  </a:lnTo>
                  <a:lnTo>
                    <a:pt x="169" y="747"/>
                  </a:lnTo>
                  <a:lnTo>
                    <a:pt x="161" y="792"/>
                  </a:lnTo>
                  <a:lnTo>
                    <a:pt x="150" y="837"/>
                  </a:lnTo>
                  <a:lnTo>
                    <a:pt x="137" y="876"/>
                  </a:lnTo>
                  <a:lnTo>
                    <a:pt x="121" y="910"/>
                  </a:lnTo>
                  <a:lnTo>
                    <a:pt x="104" y="941"/>
                  </a:lnTo>
                  <a:lnTo>
                    <a:pt x="88" y="968"/>
                  </a:lnTo>
                  <a:lnTo>
                    <a:pt x="72" y="989"/>
                  </a:lnTo>
                  <a:lnTo>
                    <a:pt x="57" y="1004"/>
                  </a:lnTo>
                  <a:lnTo>
                    <a:pt x="46" y="1012"/>
                  </a:lnTo>
                  <a:lnTo>
                    <a:pt x="40" y="1015"/>
                  </a:lnTo>
                  <a:lnTo>
                    <a:pt x="35" y="1015"/>
                  </a:lnTo>
                  <a:lnTo>
                    <a:pt x="32" y="1012"/>
                  </a:lnTo>
                  <a:lnTo>
                    <a:pt x="27" y="1008"/>
                  </a:lnTo>
                  <a:lnTo>
                    <a:pt x="25" y="1004"/>
                  </a:lnTo>
                  <a:lnTo>
                    <a:pt x="25" y="997"/>
                  </a:lnTo>
                  <a:lnTo>
                    <a:pt x="25" y="995"/>
                  </a:lnTo>
                  <a:lnTo>
                    <a:pt x="25" y="994"/>
                  </a:lnTo>
                  <a:lnTo>
                    <a:pt x="25" y="992"/>
                  </a:lnTo>
                  <a:lnTo>
                    <a:pt x="27" y="989"/>
                  </a:lnTo>
                  <a:lnTo>
                    <a:pt x="28" y="986"/>
                  </a:lnTo>
                  <a:lnTo>
                    <a:pt x="30" y="981"/>
                  </a:lnTo>
                  <a:lnTo>
                    <a:pt x="35" y="974"/>
                  </a:lnTo>
                  <a:lnTo>
                    <a:pt x="68" y="930"/>
                  </a:lnTo>
                  <a:lnTo>
                    <a:pt x="94" y="886"/>
                  </a:lnTo>
                  <a:lnTo>
                    <a:pt x="112" y="842"/>
                  </a:lnTo>
                  <a:lnTo>
                    <a:pt x="124" y="801"/>
                  </a:lnTo>
                  <a:lnTo>
                    <a:pt x="131" y="765"/>
                  </a:lnTo>
                  <a:lnTo>
                    <a:pt x="136" y="732"/>
                  </a:lnTo>
                  <a:lnTo>
                    <a:pt x="137" y="704"/>
                  </a:lnTo>
                  <a:lnTo>
                    <a:pt x="137" y="683"/>
                  </a:lnTo>
                  <a:lnTo>
                    <a:pt x="137" y="683"/>
                  </a:lnTo>
                  <a:lnTo>
                    <a:pt x="123" y="691"/>
                  </a:lnTo>
                  <a:lnTo>
                    <a:pt x="108" y="698"/>
                  </a:lnTo>
                  <a:lnTo>
                    <a:pt x="97" y="699"/>
                  </a:lnTo>
                  <a:lnTo>
                    <a:pt x="96" y="701"/>
                  </a:lnTo>
                  <a:lnTo>
                    <a:pt x="92" y="701"/>
                  </a:lnTo>
                  <a:lnTo>
                    <a:pt x="89" y="701"/>
                  </a:lnTo>
                  <a:lnTo>
                    <a:pt x="84" y="701"/>
                  </a:lnTo>
                  <a:lnTo>
                    <a:pt x="59" y="698"/>
                  </a:lnTo>
                  <a:lnTo>
                    <a:pt x="36" y="688"/>
                  </a:lnTo>
                  <a:lnTo>
                    <a:pt x="20" y="675"/>
                  </a:lnTo>
                  <a:lnTo>
                    <a:pt x="9" y="657"/>
                  </a:lnTo>
                  <a:lnTo>
                    <a:pt x="1" y="635"/>
                  </a:lnTo>
                  <a:lnTo>
                    <a:pt x="0" y="614"/>
                  </a:lnTo>
                  <a:lnTo>
                    <a:pt x="1" y="594"/>
                  </a:lnTo>
                  <a:lnTo>
                    <a:pt x="9" y="575"/>
                  </a:lnTo>
                  <a:lnTo>
                    <a:pt x="20" y="557"/>
                  </a:lnTo>
                  <a:lnTo>
                    <a:pt x="36" y="542"/>
                  </a:lnTo>
                  <a:lnTo>
                    <a:pt x="59" y="534"/>
                  </a:lnTo>
                  <a:lnTo>
                    <a:pt x="84" y="529"/>
                  </a:lnTo>
                  <a:close/>
                  <a:moveTo>
                    <a:pt x="84" y="0"/>
                  </a:moveTo>
                  <a:lnTo>
                    <a:pt x="110" y="5"/>
                  </a:lnTo>
                  <a:lnTo>
                    <a:pt x="132" y="17"/>
                  </a:lnTo>
                  <a:lnTo>
                    <a:pt x="150" y="36"/>
                  </a:lnTo>
                  <a:lnTo>
                    <a:pt x="163" y="59"/>
                  </a:lnTo>
                  <a:lnTo>
                    <a:pt x="168" y="87"/>
                  </a:lnTo>
                  <a:lnTo>
                    <a:pt x="163" y="113"/>
                  </a:lnTo>
                  <a:lnTo>
                    <a:pt x="150" y="136"/>
                  </a:lnTo>
                  <a:lnTo>
                    <a:pt x="132" y="156"/>
                  </a:lnTo>
                  <a:lnTo>
                    <a:pt x="110" y="167"/>
                  </a:lnTo>
                  <a:lnTo>
                    <a:pt x="84" y="172"/>
                  </a:lnTo>
                  <a:lnTo>
                    <a:pt x="57" y="167"/>
                  </a:lnTo>
                  <a:lnTo>
                    <a:pt x="33" y="156"/>
                  </a:lnTo>
                  <a:lnTo>
                    <a:pt x="16" y="136"/>
                  </a:lnTo>
                  <a:lnTo>
                    <a:pt x="4" y="113"/>
                  </a:lnTo>
                  <a:lnTo>
                    <a:pt x="0" y="87"/>
                  </a:lnTo>
                  <a:lnTo>
                    <a:pt x="4" y="59"/>
                  </a:lnTo>
                  <a:lnTo>
                    <a:pt x="16" y="36"/>
                  </a:lnTo>
                  <a:lnTo>
                    <a:pt x="33" y="17"/>
                  </a:lnTo>
                  <a:lnTo>
                    <a:pt x="57" y="5"/>
                  </a:lnTo>
                  <a:lnTo>
                    <a:pt x="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0" name="Freeform 10"/>
            <p:cNvSpPr>
              <a:spLocks/>
            </p:cNvSpPr>
            <p:nvPr/>
          </p:nvSpPr>
          <p:spPr bwMode="auto">
            <a:xfrm>
              <a:off x="4682" y="2183"/>
              <a:ext cx="675" cy="737"/>
            </a:xfrm>
            <a:custGeom>
              <a:avLst/>
              <a:gdLst/>
              <a:ahLst/>
              <a:cxnLst>
                <a:cxn ang="0">
                  <a:pos x="387" y="22"/>
                </a:cxn>
                <a:cxn ang="0">
                  <a:pos x="448" y="86"/>
                </a:cxn>
                <a:cxn ang="0">
                  <a:pos x="515" y="123"/>
                </a:cxn>
                <a:cxn ang="0">
                  <a:pos x="590" y="81"/>
                </a:cxn>
                <a:cxn ang="0">
                  <a:pos x="641" y="7"/>
                </a:cxn>
                <a:cxn ang="0">
                  <a:pos x="657" y="0"/>
                </a:cxn>
                <a:cxn ang="0">
                  <a:pos x="667" y="2"/>
                </a:cxn>
                <a:cxn ang="0">
                  <a:pos x="675" y="15"/>
                </a:cxn>
                <a:cxn ang="0">
                  <a:pos x="652" y="59"/>
                </a:cxn>
                <a:cxn ang="0">
                  <a:pos x="566" y="171"/>
                </a:cxn>
                <a:cxn ang="0">
                  <a:pos x="451" y="290"/>
                </a:cxn>
                <a:cxn ang="0">
                  <a:pos x="371" y="364"/>
                </a:cxn>
                <a:cxn ang="0">
                  <a:pos x="332" y="400"/>
                </a:cxn>
                <a:cxn ang="0">
                  <a:pos x="236" y="486"/>
                </a:cxn>
                <a:cxn ang="0">
                  <a:pos x="156" y="581"/>
                </a:cxn>
                <a:cxn ang="0">
                  <a:pos x="206" y="580"/>
                </a:cxn>
                <a:cxn ang="0">
                  <a:pos x="297" y="606"/>
                </a:cxn>
                <a:cxn ang="0">
                  <a:pos x="411" y="626"/>
                </a:cxn>
                <a:cxn ang="0">
                  <a:pos x="505" y="591"/>
                </a:cxn>
                <a:cxn ang="0">
                  <a:pos x="582" y="491"/>
                </a:cxn>
                <a:cxn ang="0">
                  <a:pos x="595" y="473"/>
                </a:cxn>
                <a:cxn ang="0">
                  <a:pos x="617" y="475"/>
                </a:cxn>
                <a:cxn ang="0">
                  <a:pos x="622" y="501"/>
                </a:cxn>
                <a:cxn ang="0">
                  <a:pos x="579" y="599"/>
                </a:cxn>
                <a:cxn ang="0">
                  <a:pos x="480" y="704"/>
                </a:cxn>
                <a:cxn ang="0">
                  <a:pos x="348" y="734"/>
                </a:cxn>
                <a:cxn ang="0">
                  <a:pos x="272" y="676"/>
                </a:cxn>
                <a:cxn ang="0">
                  <a:pos x="211" y="621"/>
                </a:cxn>
                <a:cxn ang="0">
                  <a:pos x="121" y="634"/>
                </a:cxn>
                <a:cxn ang="0">
                  <a:pos x="41" y="724"/>
                </a:cxn>
                <a:cxn ang="0">
                  <a:pos x="28" y="737"/>
                </a:cxn>
                <a:cxn ang="0">
                  <a:pos x="16" y="737"/>
                </a:cxn>
                <a:cxn ang="0">
                  <a:pos x="3" y="730"/>
                </a:cxn>
                <a:cxn ang="0">
                  <a:pos x="11" y="698"/>
                </a:cxn>
                <a:cxn ang="0">
                  <a:pos x="94" y="585"/>
                </a:cxn>
                <a:cxn ang="0">
                  <a:pos x="318" y="360"/>
                </a:cxn>
                <a:cxn ang="0">
                  <a:pos x="408" y="282"/>
                </a:cxn>
                <a:cxn ang="0">
                  <a:pos x="510" y="180"/>
                </a:cxn>
                <a:cxn ang="0">
                  <a:pos x="475" y="156"/>
                </a:cxn>
                <a:cxn ang="0">
                  <a:pos x="371" y="122"/>
                </a:cxn>
                <a:cxn ang="0">
                  <a:pos x="284" y="112"/>
                </a:cxn>
                <a:cxn ang="0">
                  <a:pos x="204" y="141"/>
                </a:cxn>
                <a:cxn ang="0">
                  <a:pos x="168" y="194"/>
                </a:cxn>
                <a:cxn ang="0">
                  <a:pos x="155" y="202"/>
                </a:cxn>
                <a:cxn ang="0">
                  <a:pos x="136" y="197"/>
                </a:cxn>
                <a:cxn ang="0">
                  <a:pos x="134" y="172"/>
                </a:cxn>
                <a:cxn ang="0">
                  <a:pos x="184" y="81"/>
                </a:cxn>
                <a:cxn ang="0">
                  <a:pos x="289" y="5"/>
                </a:cxn>
              </a:cxnLst>
              <a:rect l="0" t="0" r="r" b="b"/>
              <a:pathLst>
                <a:path w="675" h="737">
                  <a:moveTo>
                    <a:pt x="324" y="0"/>
                  </a:moveTo>
                  <a:lnTo>
                    <a:pt x="348" y="4"/>
                  </a:lnTo>
                  <a:lnTo>
                    <a:pt x="369" y="10"/>
                  </a:lnTo>
                  <a:lnTo>
                    <a:pt x="387" y="22"/>
                  </a:lnTo>
                  <a:lnTo>
                    <a:pt x="403" y="36"/>
                  </a:lnTo>
                  <a:lnTo>
                    <a:pt x="419" y="53"/>
                  </a:lnTo>
                  <a:lnTo>
                    <a:pt x="435" y="69"/>
                  </a:lnTo>
                  <a:lnTo>
                    <a:pt x="448" y="86"/>
                  </a:lnTo>
                  <a:lnTo>
                    <a:pt x="462" y="100"/>
                  </a:lnTo>
                  <a:lnTo>
                    <a:pt x="476" y="113"/>
                  </a:lnTo>
                  <a:lnTo>
                    <a:pt x="494" y="120"/>
                  </a:lnTo>
                  <a:lnTo>
                    <a:pt x="515" y="123"/>
                  </a:lnTo>
                  <a:lnTo>
                    <a:pt x="532" y="122"/>
                  </a:lnTo>
                  <a:lnTo>
                    <a:pt x="552" y="113"/>
                  </a:lnTo>
                  <a:lnTo>
                    <a:pt x="571" y="100"/>
                  </a:lnTo>
                  <a:lnTo>
                    <a:pt x="590" y="81"/>
                  </a:lnTo>
                  <a:lnTo>
                    <a:pt x="611" y="54"/>
                  </a:lnTo>
                  <a:lnTo>
                    <a:pt x="635" y="18"/>
                  </a:lnTo>
                  <a:lnTo>
                    <a:pt x="638" y="12"/>
                  </a:lnTo>
                  <a:lnTo>
                    <a:pt x="641" y="7"/>
                  </a:lnTo>
                  <a:lnTo>
                    <a:pt x="644" y="4"/>
                  </a:lnTo>
                  <a:lnTo>
                    <a:pt x="648" y="2"/>
                  </a:lnTo>
                  <a:lnTo>
                    <a:pt x="652" y="0"/>
                  </a:lnTo>
                  <a:lnTo>
                    <a:pt x="657" y="0"/>
                  </a:lnTo>
                  <a:lnTo>
                    <a:pt x="659" y="0"/>
                  </a:lnTo>
                  <a:lnTo>
                    <a:pt x="662" y="0"/>
                  </a:lnTo>
                  <a:lnTo>
                    <a:pt x="665" y="2"/>
                  </a:lnTo>
                  <a:lnTo>
                    <a:pt x="667" y="2"/>
                  </a:lnTo>
                  <a:lnTo>
                    <a:pt x="670" y="4"/>
                  </a:lnTo>
                  <a:lnTo>
                    <a:pt x="672" y="7"/>
                  </a:lnTo>
                  <a:lnTo>
                    <a:pt x="673" y="10"/>
                  </a:lnTo>
                  <a:lnTo>
                    <a:pt x="675" y="15"/>
                  </a:lnTo>
                  <a:lnTo>
                    <a:pt x="673" y="20"/>
                  </a:lnTo>
                  <a:lnTo>
                    <a:pt x="670" y="28"/>
                  </a:lnTo>
                  <a:lnTo>
                    <a:pt x="662" y="41"/>
                  </a:lnTo>
                  <a:lnTo>
                    <a:pt x="652" y="59"/>
                  </a:lnTo>
                  <a:lnTo>
                    <a:pt x="638" y="81"/>
                  </a:lnTo>
                  <a:lnTo>
                    <a:pt x="619" y="105"/>
                  </a:lnTo>
                  <a:lnTo>
                    <a:pt x="595" y="136"/>
                  </a:lnTo>
                  <a:lnTo>
                    <a:pt x="566" y="171"/>
                  </a:lnTo>
                  <a:lnTo>
                    <a:pt x="531" y="210"/>
                  </a:lnTo>
                  <a:lnTo>
                    <a:pt x="489" y="254"/>
                  </a:lnTo>
                  <a:lnTo>
                    <a:pt x="472" y="272"/>
                  </a:lnTo>
                  <a:lnTo>
                    <a:pt x="451" y="290"/>
                  </a:lnTo>
                  <a:lnTo>
                    <a:pt x="430" y="310"/>
                  </a:lnTo>
                  <a:lnTo>
                    <a:pt x="409" y="329"/>
                  </a:lnTo>
                  <a:lnTo>
                    <a:pt x="388" y="347"/>
                  </a:lnTo>
                  <a:lnTo>
                    <a:pt x="371" y="364"/>
                  </a:lnTo>
                  <a:lnTo>
                    <a:pt x="355" y="377"/>
                  </a:lnTo>
                  <a:lnTo>
                    <a:pt x="342" y="388"/>
                  </a:lnTo>
                  <a:lnTo>
                    <a:pt x="334" y="396"/>
                  </a:lnTo>
                  <a:lnTo>
                    <a:pt x="332" y="400"/>
                  </a:lnTo>
                  <a:lnTo>
                    <a:pt x="308" y="419"/>
                  </a:lnTo>
                  <a:lnTo>
                    <a:pt x="286" y="441"/>
                  </a:lnTo>
                  <a:lnTo>
                    <a:pt x="262" y="462"/>
                  </a:lnTo>
                  <a:lnTo>
                    <a:pt x="236" y="486"/>
                  </a:lnTo>
                  <a:lnTo>
                    <a:pt x="209" y="514"/>
                  </a:lnTo>
                  <a:lnTo>
                    <a:pt x="179" y="545"/>
                  </a:lnTo>
                  <a:lnTo>
                    <a:pt x="145" y="583"/>
                  </a:lnTo>
                  <a:lnTo>
                    <a:pt x="156" y="581"/>
                  </a:lnTo>
                  <a:lnTo>
                    <a:pt x="169" y="580"/>
                  </a:lnTo>
                  <a:lnTo>
                    <a:pt x="180" y="578"/>
                  </a:lnTo>
                  <a:lnTo>
                    <a:pt x="187" y="578"/>
                  </a:lnTo>
                  <a:lnTo>
                    <a:pt x="206" y="580"/>
                  </a:lnTo>
                  <a:lnTo>
                    <a:pt x="225" y="583"/>
                  </a:lnTo>
                  <a:lnTo>
                    <a:pt x="244" y="588"/>
                  </a:lnTo>
                  <a:lnTo>
                    <a:pt x="268" y="596"/>
                  </a:lnTo>
                  <a:lnTo>
                    <a:pt x="297" y="606"/>
                  </a:lnTo>
                  <a:lnTo>
                    <a:pt x="329" y="617"/>
                  </a:lnTo>
                  <a:lnTo>
                    <a:pt x="361" y="624"/>
                  </a:lnTo>
                  <a:lnTo>
                    <a:pt x="392" y="627"/>
                  </a:lnTo>
                  <a:lnTo>
                    <a:pt x="411" y="626"/>
                  </a:lnTo>
                  <a:lnTo>
                    <a:pt x="433" y="622"/>
                  </a:lnTo>
                  <a:lnTo>
                    <a:pt x="457" y="616"/>
                  </a:lnTo>
                  <a:lnTo>
                    <a:pt x="481" y="604"/>
                  </a:lnTo>
                  <a:lnTo>
                    <a:pt x="505" y="591"/>
                  </a:lnTo>
                  <a:lnTo>
                    <a:pt x="529" y="573"/>
                  </a:lnTo>
                  <a:lnTo>
                    <a:pt x="550" y="550"/>
                  </a:lnTo>
                  <a:lnTo>
                    <a:pt x="568" y="524"/>
                  </a:lnTo>
                  <a:lnTo>
                    <a:pt x="582" y="491"/>
                  </a:lnTo>
                  <a:lnTo>
                    <a:pt x="584" y="486"/>
                  </a:lnTo>
                  <a:lnTo>
                    <a:pt x="587" y="482"/>
                  </a:lnTo>
                  <a:lnTo>
                    <a:pt x="590" y="478"/>
                  </a:lnTo>
                  <a:lnTo>
                    <a:pt x="595" y="473"/>
                  </a:lnTo>
                  <a:lnTo>
                    <a:pt x="598" y="472"/>
                  </a:lnTo>
                  <a:lnTo>
                    <a:pt x="604" y="472"/>
                  </a:lnTo>
                  <a:lnTo>
                    <a:pt x="611" y="472"/>
                  </a:lnTo>
                  <a:lnTo>
                    <a:pt x="617" y="475"/>
                  </a:lnTo>
                  <a:lnTo>
                    <a:pt x="620" y="478"/>
                  </a:lnTo>
                  <a:lnTo>
                    <a:pt x="624" y="482"/>
                  </a:lnTo>
                  <a:lnTo>
                    <a:pt x="624" y="486"/>
                  </a:lnTo>
                  <a:lnTo>
                    <a:pt x="622" y="501"/>
                  </a:lnTo>
                  <a:lnTo>
                    <a:pt x="617" y="521"/>
                  </a:lnTo>
                  <a:lnTo>
                    <a:pt x="608" y="544"/>
                  </a:lnTo>
                  <a:lnTo>
                    <a:pt x="595" y="570"/>
                  </a:lnTo>
                  <a:lnTo>
                    <a:pt x="579" y="599"/>
                  </a:lnTo>
                  <a:lnTo>
                    <a:pt x="558" y="627"/>
                  </a:lnTo>
                  <a:lnTo>
                    <a:pt x="536" y="657"/>
                  </a:lnTo>
                  <a:lnTo>
                    <a:pt x="510" y="681"/>
                  </a:lnTo>
                  <a:lnTo>
                    <a:pt x="480" y="704"/>
                  </a:lnTo>
                  <a:lnTo>
                    <a:pt x="448" y="722"/>
                  </a:lnTo>
                  <a:lnTo>
                    <a:pt x="412" y="734"/>
                  </a:lnTo>
                  <a:lnTo>
                    <a:pt x="374" y="737"/>
                  </a:lnTo>
                  <a:lnTo>
                    <a:pt x="348" y="734"/>
                  </a:lnTo>
                  <a:lnTo>
                    <a:pt x="326" y="725"/>
                  </a:lnTo>
                  <a:lnTo>
                    <a:pt x="307" y="712"/>
                  </a:lnTo>
                  <a:lnTo>
                    <a:pt x="289" y="696"/>
                  </a:lnTo>
                  <a:lnTo>
                    <a:pt x="272" y="676"/>
                  </a:lnTo>
                  <a:lnTo>
                    <a:pt x="254" y="655"/>
                  </a:lnTo>
                  <a:lnTo>
                    <a:pt x="238" y="639"/>
                  </a:lnTo>
                  <a:lnTo>
                    <a:pt x="225" y="627"/>
                  </a:lnTo>
                  <a:lnTo>
                    <a:pt x="211" y="621"/>
                  </a:lnTo>
                  <a:lnTo>
                    <a:pt x="196" y="616"/>
                  </a:lnTo>
                  <a:lnTo>
                    <a:pt x="179" y="614"/>
                  </a:lnTo>
                  <a:lnTo>
                    <a:pt x="150" y="619"/>
                  </a:lnTo>
                  <a:lnTo>
                    <a:pt x="121" y="634"/>
                  </a:lnTo>
                  <a:lnTo>
                    <a:pt x="94" y="655"/>
                  </a:lnTo>
                  <a:lnTo>
                    <a:pt x="68" y="683"/>
                  </a:lnTo>
                  <a:lnTo>
                    <a:pt x="44" y="717"/>
                  </a:lnTo>
                  <a:lnTo>
                    <a:pt x="41" y="724"/>
                  </a:lnTo>
                  <a:lnTo>
                    <a:pt x="38" y="729"/>
                  </a:lnTo>
                  <a:lnTo>
                    <a:pt x="35" y="732"/>
                  </a:lnTo>
                  <a:lnTo>
                    <a:pt x="32" y="735"/>
                  </a:lnTo>
                  <a:lnTo>
                    <a:pt x="28" y="737"/>
                  </a:lnTo>
                  <a:lnTo>
                    <a:pt x="24" y="737"/>
                  </a:lnTo>
                  <a:lnTo>
                    <a:pt x="19" y="737"/>
                  </a:lnTo>
                  <a:lnTo>
                    <a:pt x="17" y="737"/>
                  </a:lnTo>
                  <a:lnTo>
                    <a:pt x="16" y="737"/>
                  </a:lnTo>
                  <a:lnTo>
                    <a:pt x="12" y="737"/>
                  </a:lnTo>
                  <a:lnTo>
                    <a:pt x="9" y="735"/>
                  </a:lnTo>
                  <a:lnTo>
                    <a:pt x="4" y="734"/>
                  </a:lnTo>
                  <a:lnTo>
                    <a:pt x="3" y="730"/>
                  </a:lnTo>
                  <a:lnTo>
                    <a:pt x="0" y="727"/>
                  </a:lnTo>
                  <a:lnTo>
                    <a:pt x="0" y="722"/>
                  </a:lnTo>
                  <a:lnTo>
                    <a:pt x="3" y="714"/>
                  </a:lnTo>
                  <a:lnTo>
                    <a:pt x="11" y="698"/>
                  </a:lnTo>
                  <a:lnTo>
                    <a:pt x="24" y="676"/>
                  </a:lnTo>
                  <a:lnTo>
                    <a:pt x="41" y="650"/>
                  </a:lnTo>
                  <a:lnTo>
                    <a:pt x="65" y="619"/>
                  </a:lnTo>
                  <a:lnTo>
                    <a:pt x="94" y="585"/>
                  </a:lnTo>
                  <a:lnTo>
                    <a:pt x="126" y="547"/>
                  </a:lnTo>
                  <a:lnTo>
                    <a:pt x="164" y="508"/>
                  </a:lnTo>
                  <a:lnTo>
                    <a:pt x="307" y="372"/>
                  </a:lnTo>
                  <a:lnTo>
                    <a:pt x="318" y="360"/>
                  </a:lnTo>
                  <a:lnTo>
                    <a:pt x="336" y="346"/>
                  </a:lnTo>
                  <a:lnTo>
                    <a:pt x="358" y="328"/>
                  </a:lnTo>
                  <a:lnTo>
                    <a:pt x="382" y="305"/>
                  </a:lnTo>
                  <a:lnTo>
                    <a:pt x="408" y="282"/>
                  </a:lnTo>
                  <a:lnTo>
                    <a:pt x="435" y="256"/>
                  </a:lnTo>
                  <a:lnTo>
                    <a:pt x="462" y="231"/>
                  </a:lnTo>
                  <a:lnTo>
                    <a:pt x="488" y="205"/>
                  </a:lnTo>
                  <a:lnTo>
                    <a:pt x="510" y="180"/>
                  </a:lnTo>
                  <a:lnTo>
                    <a:pt x="529" y="159"/>
                  </a:lnTo>
                  <a:lnTo>
                    <a:pt x="510" y="159"/>
                  </a:lnTo>
                  <a:lnTo>
                    <a:pt x="492" y="158"/>
                  </a:lnTo>
                  <a:lnTo>
                    <a:pt x="475" y="156"/>
                  </a:lnTo>
                  <a:lnTo>
                    <a:pt x="457" y="151"/>
                  </a:lnTo>
                  <a:lnTo>
                    <a:pt x="435" y="144"/>
                  </a:lnTo>
                  <a:lnTo>
                    <a:pt x="408" y="133"/>
                  </a:lnTo>
                  <a:lnTo>
                    <a:pt x="371" y="122"/>
                  </a:lnTo>
                  <a:lnTo>
                    <a:pt x="339" y="113"/>
                  </a:lnTo>
                  <a:lnTo>
                    <a:pt x="307" y="110"/>
                  </a:lnTo>
                  <a:lnTo>
                    <a:pt x="299" y="110"/>
                  </a:lnTo>
                  <a:lnTo>
                    <a:pt x="284" y="112"/>
                  </a:lnTo>
                  <a:lnTo>
                    <a:pt x="267" y="115"/>
                  </a:lnTo>
                  <a:lnTo>
                    <a:pt x="246" y="120"/>
                  </a:lnTo>
                  <a:lnTo>
                    <a:pt x="225" y="128"/>
                  </a:lnTo>
                  <a:lnTo>
                    <a:pt x="204" y="141"/>
                  </a:lnTo>
                  <a:lnTo>
                    <a:pt x="185" y="161"/>
                  </a:lnTo>
                  <a:lnTo>
                    <a:pt x="172" y="185"/>
                  </a:lnTo>
                  <a:lnTo>
                    <a:pt x="169" y="189"/>
                  </a:lnTo>
                  <a:lnTo>
                    <a:pt x="168" y="194"/>
                  </a:lnTo>
                  <a:lnTo>
                    <a:pt x="166" y="197"/>
                  </a:lnTo>
                  <a:lnTo>
                    <a:pt x="163" y="198"/>
                  </a:lnTo>
                  <a:lnTo>
                    <a:pt x="160" y="200"/>
                  </a:lnTo>
                  <a:lnTo>
                    <a:pt x="155" y="202"/>
                  </a:lnTo>
                  <a:lnTo>
                    <a:pt x="150" y="202"/>
                  </a:lnTo>
                  <a:lnTo>
                    <a:pt x="144" y="202"/>
                  </a:lnTo>
                  <a:lnTo>
                    <a:pt x="139" y="200"/>
                  </a:lnTo>
                  <a:lnTo>
                    <a:pt x="136" y="197"/>
                  </a:lnTo>
                  <a:lnTo>
                    <a:pt x="134" y="194"/>
                  </a:lnTo>
                  <a:lnTo>
                    <a:pt x="132" y="190"/>
                  </a:lnTo>
                  <a:lnTo>
                    <a:pt x="132" y="185"/>
                  </a:lnTo>
                  <a:lnTo>
                    <a:pt x="134" y="172"/>
                  </a:lnTo>
                  <a:lnTo>
                    <a:pt x="140" y="153"/>
                  </a:lnTo>
                  <a:lnTo>
                    <a:pt x="152" y="130"/>
                  </a:lnTo>
                  <a:lnTo>
                    <a:pt x="164" y="105"/>
                  </a:lnTo>
                  <a:lnTo>
                    <a:pt x="184" y="81"/>
                  </a:lnTo>
                  <a:lnTo>
                    <a:pt x="204" y="56"/>
                  </a:lnTo>
                  <a:lnTo>
                    <a:pt x="230" y="35"/>
                  </a:lnTo>
                  <a:lnTo>
                    <a:pt x="259" y="17"/>
                  </a:lnTo>
                  <a:lnTo>
                    <a:pt x="289" y="5"/>
                  </a:lnTo>
                  <a:lnTo>
                    <a:pt x="3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1" name="Freeform 11"/>
            <p:cNvSpPr>
              <a:spLocks noEditPoints="1"/>
            </p:cNvSpPr>
            <p:nvPr/>
          </p:nvSpPr>
          <p:spPr bwMode="auto">
            <a:xfrm>
              <a:off x="5530" y="1683"/>
              <a:ext cx="369" cy="1626"/>
            </a:xfrm>
            <a:custGeom>
              <a:avLst/>
              <a:gdLst/>
              <a:ahLst/>
              <a:cxnLst>
                <a:cxn ang="0">
                  <a:pos x="369" y="813"/>
                </a:cxn>
                <a:cxn ang="0">
                  <a:pos x="17" y="0"/>
                </a:cxn>
                <a:cxn ang="0">
                  <a:pos x="36" y="10"/>
                </a:cxn>
                <a:cxn ang="0">
                  <a:pos x="75" y="41"/>
                </a:cxn>
                <a:cxn ang="0">
                  <a:pos x="124" y="93"/>
                </a:cxn>
                <a:cxn ang="0">
                  <a:pos x="180" y="163"/>
                </a:cxn>
                <a:cxn ang="0">
                  <a:pos x="238" y="255"/>
                </a:cxn>
                <a:cxn ang="0">
                  <a:pos x="297" y="386"/>
                </a:cxn>
                <a:cxn ang="0">
                  <a:pos x="342" y="543"/>
                </a:cxn>
                <a:cxn ang="0">
                  <a:pos x="364" y="689"/>
                </a:cxn>
                <a:cxn ang="0">
                  <a:pos x="369" y="813"/>
                </a:cxn>
                <a:cxn ang="0">
                  <a:pos x="361" y="962"/>
                </a:cxn>
                <a:cxn ang="0">
                  <a:pos x="331" y="1130"/>
                </a:cxn>
                <a:cxn ang="0">
                  <a:pos x="270" y="1309"/>
                </a:cxn>
                <a:cxn ang="0">
                  <a:pos x="214" y="1412"/>
                </a:cxn>
                <a:cxn ang="0">
                  <a:pos x="155" y="1495"/>
                </a:cxn>
                <a:cxn ang="0">
                  <a:pos x="100" y="1559"/>
                </a:cxn>
                <a:cxn ang="0">
                  <a:pos x="54" y="1602"/>
                </a:cxn>
                <a:cxn ang="0">
                  <a:pos x="24" y="1623"/>
                </a:cxn>
                <a:cxn ang="0">
                  <a:pos x="11" y="1625"/>
                </a:cxn>
                <a:cxn ang="0">
                  <a:pos x="3" y="1620"/>
                </a:cxn>
                <a:cxn ang="0">
                  <a:pos x="0" y="1610"/>
                </a:cxn>
                <a:cxn ang="0">
                  <a:pos x="1" y="1603"/>
                </a:cxn>
                <a:cxn ang="0">
                  <a:pos x="11" y="1592"/>
                </a:cxn>
                <a:cxn ang="0">
                  <a:pos x="73" y="1525"/>
                </a:cxn>
                <a:cxn ang="0">
                  <a:pos x="155" y="1399"/>
                </a:cxn>
                <a:cxn ang="0">
                  <a:pos x="212" y="1261"/>
                </a:cxn>
                <a:cxn ang="0">
                  <a:pos x="251" y="1116"/>
                </a:cxn>
                <a:cxn ang="0">
                  <a:pos x="272" y="965"/>
                </a:cxn>
                <a:cxn ang="0">
                  <a:pos x="276" y="813"/>
                </a:cxn>
                <a:cxn ang="0">
                  <a:pos x="264" y="599"/>
                </a:cxn>
                <a:cxn ang="0">
                  <a:pos x="225" y="409"/>
                </a:cxn>
                <a:cxn ang="0">
                  <a:pos x="164" y="247"/>
                </a:cxn>
                <a:cxn ang="0">
                  <a:pos x="80" y="111"/>
                </a:cxn>
                <a:cxn ang="0">
                  <a:pos x="16" y="39"/>
                </a:cxn>
                <a:cxn ang="0">
                  <a:pos x="1" y="23"/>
                </a:cxn>
                <a:cxn ang="0">
                  <a:pos x="0" y="18"/>
                </a:cxn>
                <a:cxn ang="0">
                  <a:pos x="3" y="6"/>
                </a:cxn>
                <a:cxn ang="0">
                  <a:pos x="11" y="0"/>
                </a:cxn>
              </a:cxnLst>
              <a:rect l="0" t="0" r="r" b="b"/>
              <a:pathLst>
                <a:path w="369" h="1626">
                  <a:moveTo>
                    <a:pt x="369" y="813"/>
                  </a:moveTo>
                  <a:lnTo>
                    <a:pt x="369" y="813"/>
                  </a:lnTo>
                  <a:lnTo>
                    <a:pt x="369" y="813"/>
                  </a:lnTo>
                  <a:close/>
                  <a:moveTo>
                    <a:pt x="17" y="0"/>
                  </a:moveTo>
                  <a:lnTo>
                    <a:pt x="24" y="3"/>
                  </a:lnTo>
                  <a:lnTo>
                    <a:pt x="36" y="10"/>
                  </a:lnTo>
                  <a:lnTo>
                    <a:pt x="54" y="23"/>
                  </a:lnTo>
                  <a:lnTo>
                    <a:pt x="75" y="41"/>
                  </a:lnTo>
                  <a:lnTo>
                    <a:pt x="97" y="65"/>
                  </a:lnTo>
                  <a:lnTo>
                    <a:pt x="124" y="93"/>
                  </a:lnTo>
                  <a:lnTo>
                    <a:pt x="152" y="126"/>
                  </a:lnTo>
                  <a:lnTo>
                    <a:pt x="180" y="163"/>
                  </a:lnTo>
                  <a:lnTo>
                    <a:pt x="209" y="208"/>
                  </a:lnTo>
                  <a:lnTo>
                    <a:pt x="238" y="255"/>
                  </a:lnTo>
                  <a:lnTo>
                    <a:pt x="265" y="306"/>
                  </a:lnTo>
                  <a:lnTo>
                    <a:pt x="297" y="386"/>
                  </a:lnTo>
                  <a:lnTo>
                    <a:pt x="324" y="464"/>
                  </a:lnTo>
                  <a:lnTo>
                    <a:pt x="342" y="543"/>
                  </a:lnTo>
                  <a:lnTo>
                    <a:pt x="356" y="618"/>
                  </a:lnTo>
                  <a:lnTo>
                    <a:pt x="364" y="689"/>
                  </a:lnTo>
                  <a:lnTo>
                    <a:pt x="368" y="754"/>
                  </a:lnTo>
                  <a:lnTo>
                    <a:pt x="369" y="813"/>
                  </a:lnTo>
                  <a:lnTo>
                    <a:pt x="368" y="883"/>
                  </a:lnTo>
                  <a:lnTo>
                    <a:pt x="361" y="962"/>
                  </a:lnTo>
                  <a:lnTo>
                    <a:pt x="350" y="1044"/>
                  </a:lnTo>
                  <a:lnTo>
                    <a:pt x="331" y="1130"/>
                  </a:lnTo>
                  <a:lnTo>
                    <a:pt x="305" y="1219"/>
                  </a:lnTo>
                  <a:lnTo>
                    <a:pt x="270" y="1309"/>
                  </a:lnTo>
                  <a:lnTo>
                    <a:pt x="243" y="1363"/>
                  </a:lnTo>
                  <a:lnTo>
                    <a:pt x="214" y="1412"/>
                  </a:lnTo>
                  <a:lnTo>
                    <a:pt x="185" y="1456"/>
                  </a:lnTo>
                  <a:lnTo>
                    <a:pt x="155" y="1495"/>
                  </a:lnTo>
                  <a:lnTo>
                    <a:pt x="128" y="1530"/>
                  </a:lnTo>
                  <a:lnTo>
                    <a:pt x="100" y="1559"/>
                  </a:lnTo>
                  <a:lnTo>
                    <a:pt x="75" y="1582"/>
                  </a:lnTo>
                  <a:lnTo>
                    <a:pt x="54" y="1602"/>
                  </a:lnTo>
                  <a:lnTo>
                    <a:pt x="36" y="1615"/>
                  </a:lnTo>
                  <a:lnTo>
                    <a:pt x="24" y="1623"/>
                  </a:lnTo>
                  <a:lnTo>
                    <a:pt x="17" y="1626"/>
                  </a:lnTo>
                  <a:lnTo>
                    <a:pt x="11" y="1625"/>
                  </a:lnTo>
                  <a:lnTo>
                    <a:pt x="6" y="1623"/>
                  </a:lnTo>
                  <a:lnTo>
                    <a:pt x="3" y="1620"/>
                  </a:lnTo>
                  <a:lnTo>
                    <a:pt x="0" y="1615"/>
                  </a:lnTo>
                  <a:lnTo>
                    <a:pt x="0" y="1610"/>
                  </a:lnTo>
                  <a:lnTo>
                    <a:pt x="0" y="1607"/>
                  </a:lnTo>
                  <a:lnTo>
                    <a:pt x="1" y="1603"/>
                  </a:lnTo>
                  <a:lnTo>
                    <a:pt x="4" y="1598"/>
                  </a:lnTo>
                  <a:lnTo>
                    <a:pt x="11" y="1592"/>
                  </a:lnTo>
                  <a:lnTo>
                    <a:pt x="22" y="1582"/>
                  </a:lnTo>
                  <a:lnTo>
                    <a:pt x="73" y="1525"/>
                  </a:lnTo>
                  <a:lnTo>
                    <a:pt x="116" y="1463"/>
                  </a:lnTo>
                  <a:lnTo>
                    <a:pt x="155" y="1399"/>
                  </a:lnTo>
                  <a:lnTo>
                    <a:pt x="185" y="1330"/>
                  </a:lnTo>
                  <a:lnTo>
                    <a:pt x="212" y="1261"/>
                  </a:lnTo>
                  <a:lnTo>
                    <a:pt x="233" y="1189"/>
                  </a:lnTo>
                  <a:lnTo>
                    <a:pt x="251" y="1116"/>
                  </a:lnTo>
                  <a:lnTo>
                    <a:pt x="262" y="1040"/>
                  </a:lnTo>
                  <a:lnTo>
                    <a:pt x="272" y="965"/>
                  </a:lnTo>
                  <a:lnTo>
                    <a:pt x="275" y="888"/>
                  </a:lnTo>
                  <a:lnTo>
                    <a:pt x="276" y="813"/>
                  </a:lnTo>
                  <a:lnTo>
                    <a:pt x="273" y="702"/>
                  </a:lnTo>
                  <a:lnTo>
                    <a:pt x="264" y="599"/>
                  </a:lnTo>
                  <a:lnTo>
                    <a:pt x="248" y="500"/>
                  </a:lnTo>
                  <a:lnTo>
                    <a:pt x="225" y="409"/>
                  </a:lnTo>
                  <a:lnTo>
                    <a:pt x="198" y="324"/>
                  </a:lnTo>
                  <a:lnTo>
                    <a:pt x="164" y="247"/>
                  </a:lnTo>
                  <a:lnTo>
                    <a:pt x="124" y="175"/>
                  </a:lnTo>
                  <a:lnTo>
                    <a:pt x="80" y="111"/>
                  </a:lnTo>
                  <a:lnTo>
                    <a:pt x="30" y="54"/>
                  </a:lnTo>
                  <a:lnTo>
                    <a:pt x="16" y="39"/>
                  </a:lnTo>
                  <a:lnTo>
                    <a:pt x="6" y="29"/>
                  </a:lnTo>
                  <a:lnTo>
                    <a:pt x="1" y="23"/>
                  </a:lnTo>
                  <a:lnTo>
                    <a:pt x="0" y="19"/>
                  </a:lnTo>
                  <a:lnTo>
                    <a:pt x="0" y="18"/>
                  </a:lnTo>
                  <a:lnTo>
                    <a:pt x="0" y="11"/>
                  </a:lnTo>
                  <a:lnTo>
                    <a:pt x="3" y="6"/>
                  </a:lnTo>
                  <a:lnTo>
                    <a:pt x="6" y="3"/>
                  </a:lnTo>
                  <a:lnTo>
                    <a:pt x="11" y="0"/>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134" name="Group 14"/>
          <p:cNvGrpSpPr>
            <a:grpSpLocks noChangeAspect="1"/>
          </p:cNvGrpSpPr>
          <p:nvPr>
            <p:custDataLst>
              <p:tags r:id="rId2"/>
            </p:custDataLst>
          </p:nvPr>
        </p:nvGrpSpPr>
        <p:grpSpPr bwMode="auto">
          <a:xfrm>
            <a:off x="4572000" y="2971800"/>
            <a:ext cx="1496150" cy="457200"/>
            <a:chOff x="2560" y="1754"/>
            <a:chExt cx="3868" cy="1182"/>
          </a:xfrm>
          <a:solidFill>
            <a:srgbClr val="FF0000"/>
          </a:solidFill>
        </p:grpSpPr>
        <p:sp>
          <p:nvSpPr>
            <p:cNvPr id="5136" name="Freeform 16"/>
            <p:cNvSpPr>
              <a:spLocks/>
            </p:cNvSpPr>
            <p:nvPr/>
          </p:nvSpPr>
          <p:spPr bwMode="auto">
            <a:xfrm>
              <a:off x="2560" y="2171"/>
              <a:ext cx="668" cy="720"/>
            </a:xfrm>
            <a:custGeom>
              <a:avLst/>
              <a:gdLst/>
              <a:ahLst/>
              <a:cxnLst>
                <a:cxn ang="0">
                  <a:pos x="376" y="16"/>
                </a:cxn>
                <a:cxn ang="0">
                  <a:pos x="430" y="68"/>
                </a:cxn>
                <a:cxn ang="0">
                  <a:pos x="478" y="113"/>
                </a:cxn>
                <a:cxn ang="0">
                  <a:pos x="542" y="113"/>
                </a:cxn>
                <a:cxn ang="0">
                  <a:pos x="609" y="48"/>
                </a:cxn>
                <a:cxn ang="0">
                  <a:pos x="644" y="0"/>
                </a:cxn>
                <a:cxn ang="0">
                  <a:pos x="657" y="0"/>
                </a:cxn>
                <a:cxn ang="0">
                  <a:pos x="667" y="8"/>
                </a:cxn>
                <a:cxn ang="0">
                  <a:pos x="664" y="26"/>
                </a:cxn>
                <a:cxn ang="0">
                  <a:pos x="625" y="89"/>
                </a:cxn>
                <a:cxn ang="0">
                  <a:pos x="523" y="209"/>
                </a:cxn>
                <a:cxn ang="0">
                  <a:pos x="432" y="297"/>
                </a:cxn>
                <a:cxn ang="0">
                  <a:pos x="362" y="360"/>
                </a:cxn>
                <a:cxn ang="0">
                  <a:pos x="330" y="391"/>
                </a:cxn>
                <a:cxn ang="0">
                  <a:pos x="248" y="463"/>
                </a:cxn>
                <a:cxn ang="0">
                  <a:pos x="144" y="570"/>
                </a:cxn>
                <a:cxn ang="0">
                  <a:pos x="186" y="565"/>
                </a:cxn>
                <a:cxn ang="0">
                  <a:pos x="266" y="582"/>
                </a:cxn>
                <a:cxn ang="0">
                  <a:pos x="388" y="613"/>
                </a:cxn>
                <a:cxn ang="0">
                  <a:pos x="468" y="596"/>
                </a:cxn>
                <a:cxn ang="0">
                  <a:pos x="549" y="534"/>
                </a:cxn>
                <a:cxn ang="0">
                  <a:pos x="585" y="467"/>
                </a:cxn>
                <a:cxn ang="0">
                  <a:pos x="616" y="468"/>
                </a:cxn>
                <a:cxn ang="0">
                  <a:pos x="604" y="526"/>
                </a:cxn>
                <a:cxn ang="0">
                  <a:pos x="543" y="627"/>
                </a:cxn>
                <a:cxn ang="0">
                  <a:pos x="439" y="707"/>
                </a:cxn>
                <a:cxn ang="0">
                  <a:pos x="325" y="709"/>
                </a:cxn>
                <a:cxn ang="0">
                  <a:pos x="252" y="640"/>
                </a:cxn>
                <a:cxn ang="0">
                  <a:pos x="195" y="602"/>
                </a:cxn>
                <a:cxn ang="0">
                  <a:pos x="106" y="628"/>
                </a:cxn>
                <a:cxn ang="0">
                  <a:pos x="38" y="711"/>
                </a:cxn>
                <a:cxn ang="0">
                  <a:pos x="16" y="720"/>
                </a:cxn>
                <a:cxn ang="0">
                  <a:pos x="0" y="706"/>
                </a:cxn>
                <a:cxn ang="0">
                  <a:pos x="27" y="657"/>
                </a:cxn>
                <a:cxn ang="0">
                  <a:pos x="105" y="557"/>
                </a:cxn>
                <a:cxn ang="0">
                  <a:pos x="315" y="354"/>
                </a:cxn>
                <a:cxn ang="0">
                  <a:pos x="392" y="286"/>
                </a:cxn>
                <a:cxn ang="0">
                  <a:pos x="487" y="196"/>
                </a:cxn>
                <a:cxn ang="0">
                  <a:pos x="493" y="154"/>
                </a:cxn>
                <a:cxn ang="0">
                  <a:pos x="428" y="140"/>
                </a:cxn>
                <a:cxn ang="0">
                  <a:pos x="304" y="108"/>
                </a:cxn>
                <a:cxn ang="0">
                  <a:pos x="261" y="113"/>
                </a:cxn>
                <a:cxn ang="0">
                  <a:pos x="195" y="145"/>
                </a:cxn>
                <a:cxn ang="0">
                  <a:pos x="164" y="193"/>
                </a:cxn>
                <a:cxn ang="0">
                  <a:pos x="140" y="196"/>
                </a:cxn>
                <a:cxn ang="0">
                  <a:pos x="132" y="185"/>
                </a:cxn>
                <a:cxn ang="0">
                  <a:pos x="147" y="134"/>
                </a:cxn>
                <a:cxn ang="0">
                  <a:pos x="212" y="46"/>
                </a:cxn>
                <a:cxn ang="0">
                  <a:pos x="322" y="0"/>
                </a:cxn>
              </a:cxnLst>
              <a:rect l="0" t="0" r="r" b="b"/>
              <a:pathLst>
                <a:path w="668" h="720">
                  <a:moveTo>
                    <a:pt x="322" y="0"/>
                  </a:moveTo>
                  <a:lnTo>
                    <a:pt x="343" y="3"/>
                  </a:lnTo>
                  <a:lnTo>
                    <a:pt x="361" y="8"/>
                  </a:lnTo>
                  <a:lnTo>
                    <a:pt x="376" y="16"/>
                  </a:lnTo>
                  <a:lnTo>
                    <a:pt x="391" y="27"/>
                  </a:lnTo>
                  <a:lnTo>
                    <a:pt x="404" y="39"/>
                  </a:lnTo>
                  <a:lnTo>
                    <a:pt x="417" y="53"/>
                  </a:lnTo>
                  <a:lnTo>
                    <a:pt x="430" y="68"/>
                  </a:lnTo>
                  <a:lnTo>
                    <a:pt x="441" y="82"/>
                  </a:lnTo>
                  <a:lnTo>
                    <a:pt x="453" y="94"/>
                  </a:lnTo>
                  <a:lnTo>
                    <a:pt x="465" y="105"/>
                  </a:lnTo>
                  <a:lnTo>
                    <a:pt x="478" y="113"/>
                  </a:lnTo>
                  <a:lnTo>
                    <a:pt x="493" y="118"/>
                  </a:lnTo>
                  <a:lnTo>
                    <a:pt x="510" y="120"/>
                  </a:lnTo>
                  <a:lnTo>
                    <a:pt x="525" y="119"/>
                  </a:lnTo>
                  <a:lnTo>
                    <a:pt x="542" y="113"/>
                  </a:lnTo>
                  <a:lnTo>
                    <a:pt x="558" y="105"/>
                  </a:lnTo>
                  <a:lnTo>
                    <a:pt x="574" y="91"/>
                  </a:lnTo>
                  <a:lnTo>
                    <a:pt x="591" y="72"/>
                  </a:lnTo>
                  <a:lnTo>
                    <a:pt x="609" y="48"/>
                  </a:lnTo>
                  <a:lnTo>
                    <a:pt x="628" y="17"/>
                  </a:lnTo>
                  <a:lnTo>
                    <a:pt x="634" y="9"/>
                  </a:lnTo>
                  <a:lnTo>
                    <a:pt x="639" y="4"/>
                  </a:lnTo>
                  <a:lnTo>
                    <a:pt x="644" y="0"/>
                  </a:lnTo>
                  <a:lnTo>
                    <a:pt x="651" y="0"/>
                  </a:lnTo>
                  <a:lnTo>
                    <a:pt x="652" y="0"/>
                  </a:lnTo>
                  <a:lnTo>
                    <a:pt x="655" y="0"/>
                  </a:lnTo>
                  <a:lnTo>
                    <a:pt x="657" y="0"/>
                  </a:lnTo>
                  <a:lnTo>
                    <a:pt x="661" y="2"/>
                  </a:lnTo>
                  <a:lnTo>
                    <a:pt x="663" y="3"/>
                  </a:lnTo>
                  <a:lnTo>
                    <a:pt x="664" y="5"/>
                  </a:lnTo>
                  <a:lnTo>
                    <a:pt x="667" y="8"/>
                  </a:lnTo>
                  <a:lnTo>
                    <a:pt x="668" y="11"/>
                  </a:lnTo>
                  <a:lnTo>
                    <a:pt x="668" y="15"/>
                  </a:lnTo>
                  <a:lnTo>
                    <a:pt x="667" y="19"/>
                  </a:lnTo>
                  <a:lnTo>
                    <a:pt x="664" y="26"/>
                  </a:lnTo>
                  <a:lnTo>
                    <a:pt x="658" y="37"/>
                  </a:lnTo>
                  <a:lnTo>
                    <a:pt x="651" y="51"/>
                  </a:lnTo>
                  <a:lnTo>
                    <a:pt x="639" y="68"/>
                  </a:lnTo>
                  <a:lnTo>
                    <a:pt x="625" y="89"/>
                  </a:lnTo>
                  <a:lnTo>
                    <a:pt x="606" y="113"/>
                  </a:lnTo>
                  <a:lnTo>
                    <a:pt x="583" y="142"/>
                  </a:lnTo>
                  <a:lnTo>
                    <a:pt x="555" y="174"/>
                  </a:lnTo>
                  <a:lnTo>
                    <a:pt x="523" y="209"/>
                  </a:lnTo>
                  <a:lnTo>
                    <a:pt x="486" y="248"/>
                  </a:lnTo>
                  <a:lnTo>
                    <a:pt x="469" y="263"/>
                  </a:lnTo>
                  <a:lnTo>
                    <a:pt x="451" y="280"/>
                  </a:lnTo>
                  <a:lnTo>
                    <a:pt x="432" y="297"/>
                  </a:lnTo>
                  <a:lnTo>
                    <a:pt x="414" y="314"/>
                  </a:lnTo>
                  <a:lnTo>
                    <a:pt x="394" y="331"/>
                  </a:lnTo>
                  <a:lnTo>
                    <a:pt x="378" y="346"/>
                  </a:lnTo>
                  <a:lnTo>
                    <a:pt x="362" y="360"/>
                  </a:lnTo>
                  <a:lnTo>
                    <a:pt x="349" y="373"/>
                  </a:lnTo>
                  <a:lnTo>
                    <a:pt x="338" y="381"/>
                  </a:lnTo>
                  <a:lnTo>
                    <a:pt x="332" y="388"/>
                  </a:lnTo>
                  <a:lnTo>
                    <a:pt x="330" y="391"/>
                  </a:lnTo>
                  <a:lnTo>
                    <a:pt x="309" y="408"/>
                  </a:lnTo>
                  <a:lnTo>
                    <a:pt x="289" y="426"/>
                  </a:lnTo>
                  <a:lnTo>
                    <a:pt x="268" y="444"/>
                  </a:lnTo>
                  <a:lnTo>
                    <a:pt x="248" y="463"/>
                  </a:lnTo>
                  <a:lnTo>
                    <a:pt x="225" y="485"/>
                  </a:lnTo>
                  <a:lnTo>
                    <a:pt x="200" y="509"/>
                  </a:lnTo>
                  <a:lnTo>
                    <a:pt x="174" y="539"/>
                  </a:lnTo>
                  <a:lnTo>
                    <a:pt x="144" y="570"/>
                  </a:lnTo>
                  <a:lnTo>
                    <a:pt x="156" y="568"/>
                  </a:lnTo>
                  <a:lnTo>
                    <a:pt x="169" y="566"/>
                  </a:lnTo>
                  <a:lnTo>
                    <a:pt x="180" y="565"/>
                  </a:lnTo>
                  <a:lnTo>
                    <a:pt x="186" y="565"/>
                  </a:lnTo>
                  <a:lnTo>
                    <a:pt x="205" y="566"/>
                  </a:lnTo>
                  <a:lnTo>
                    <a:pt x="223" y="569"/>
                  </a:lnTo>
                  <a:lnTo>
                    <a:pt x="243" y="575"/>
                  </a:lnTo>
                  <a:lnTo>
                    <a:pt x="266" y="582"/>
                  </a:lnTo>
                  <a:lnTo>
                    <a:pt x="295" y="593"/>
                  </a:lnTo>
                  <a:lnTo>
                    <a:pt x="327" y="604"/>
                  </a:lnTo>
                  <a:lnTo>
                    <a:pt x="357" y="610"/>
                  </a:lnTo>
                  <a:lnTo>
                    <a:pt x="388" y="613"/>
                  </a:lnTo>
                  <a:lnTo>
                    <a:pt x="405" y="611"/>
                  </a:lnTo>
                  <a:lnTo>
                    <a:pt x="424" y="609"/>
                  </a:lnTo>
                  <a:lnTo>
                    <a:pt x="446" y="604"/>
                  </a:lnTo>
                  <a:lnTo>
                    <a:pt x="468" y="596"/>
                  </a:lnTo>
                  <a:lnTo>
                    <a:pt x="489" y="585"/>
                  </a:lnTo>
                  <a:lnTo>
                    <a:pt x="511" y="571"/>
                  </a:lnTo>
                  <a:lnTo>
                    <a:pt x="531" y="554"/>
                  </a:lnTo>
                  <a:lnTo>
                    <a:pt x="549" y="534"/>
                  </a:lnTo>
                  <a:lnTo>
                    <a:pt x="565" y="509"/>
                  </a:lnTo>
                  <a:lnTo>
                    <a:pt x="577" y="480"/>
                  </a:lnTo>
                  <a:lnTo>
                    <a:pt x="580" y="473"/>
                  </a:lnTo>
                  <a:lnTo>
                    <a:pt x="585" y="467"/>
                  </a:lnTo>
                  <a:lnTo>
                    <a:pt x="591" y="462"/>
                  </a:lnTo>
                  <a:lnTo>
                    <a:pt x="600" y="460"/>
                  </a:lnTo>
                  <a:lnTo>
                    <a:pt x="609" y="462"/>
                  </a:lnTo>
                  <a:lnTo>
                    <a:pt x="616" y="468"/>
                  </a:lnTo>
                  <a:lnTo>
                    <a:pt x="619" y="476"/>
                  </a:lnTo>
                  <a:lnTo>
                    <a:pt x="618" y="488"/>
                  </a:lnTo>
                  <a:lnTo>
                    <a:pt x="613" y="505"/>
                  </a:lnTo>
                  <a:lnTo>
                    <a:pt x="604" y="526"/>
                  </a:lnTo>
                  <a:lnTo>
                    <a:pt x="594" y="549"/>
                  </a:lnTo>
                  <a:lnTo>
                    <a:pt x="579" y="575"/>
                  </a:lnTo>
                  <a:lnTo>
                    <a:pt x="564" y="600"/>
                  </a:lnTo>
                  <a:lnTo>
                    <a:pt x="543" y="627"/>
                  </a:lnTo>
                  <a:lnTo>
                    <a:pt x="522" y="651"/>
                  </a:lnTo>
                  <a:lnTo>
                    <a:pt x="496" y="673"/>
                  </a:lnTo>
                  <a:lnTo>
                    <a:pt x="469" y="693"/>
                  </a:lnTo>
                  <a:lnTo>
                    <a:pt x="439" y="707"/>
                  </a:lnTo>
                  <a:lnTo>
                    <a:pt x="406" y="717"/>
                  </a:lnTo>
                  <a:lnTo>
                    <a:pt x="372" y="720"/>
                  </a:lnTo>
                  <a:lnTo>
                    <a:pt x="346" y="718"/>
                  </a:lnTo>
                  <a:lnTo>
                    <a:pt x="325" y="709"/>
                  </a:lnTo>
                  <a:lnTo>
                    <a:pt x="304" y="696"/>
                  </a:lnTo>
                  <a:lnTo>
                    <a:pt x="286" y="680"/>
                  </a:lnTo>
                  <a:lnTo>
                    <a:pt x="270" y="660"/>
                  </a:lnTo>
                  <a:lnTo>
                    <a:pt x="252" y="640"/>
                  </a:lnTo>
                  <a:lnTo>
                    <a:pt x="237" y="625"/>
                  </a:lnTo>
                  <a:lnTo>
                    <a:pt x="223" y="614"/>
                  </a:lnTo>
                  <a:lnTo>
                    <a:pt x="210" y="606"/>
                  </a:lnTo>
                  <a:lnTo>
                    <a:pt x="195" y="602"/>
                  </a:lnTo>
                  <a:lnTo>
                    <a:pt x="178" y="600"/>
                  </a:lnTo>
                  <a:lnTo>
                    <a:pt x="154" y="604"/>
                  </a:lnTo>
                  <a:lnTo>
                    <a:pt x="130" y="614"/>
                  </a:lnTo>
                  <a:lnTo>
                    <a:pt x="106" y="628"/>
                  </a:lnTo>
                  <a:lnTo>
                    <a:pt x="85" y="649"/>
                  </a:lnTo>
                  <a:lnTo>
                    <a:pt x="64" y="673"/>
                  </a:lnTo>
                  <a:lnTo>
                    <a:pt x="45" y="700"/>
                  </a:lnTo>
                  <a:lnTo>
                    <a:pt x="38" y="711"/>
                  </a:lnTo>
                  <a:lnTo>
                    <a:pt x="33" y="717"/>
                  </a:lnTo>
                  <a:lnTo>
                    <a:pt x="27" y="719"/>
                  </a:lnTo>
                  <a:lnTo>
                    <a:pt x="20" y="720"/>
                  </a:lnTo>
                  <a:lnTo>
                    <a:pt x="16" y="720"/>
                  </a:lnTo>
                  <a:lnTo>
                    <a:pt x="12" y="719"/>
                  </a:lnTo>
                  <a:lnTo>
                    <a:pt x="7" y="717"/>
                  </a:lnTo>
                  <a:lnTo>
                    <a:pt x="2" y="713"/>
                  </a:lnTo>
                  <a:lnTo>
                    <a:pt x="0" y="706"/>
                  </a:lnTo>
                  <a:lnTo>
                    <a:pt x="2" y="700"/>
                  </a:lnTo>
                  <a:lnTo>
                    <a:pt x="7" y="689"/>
                  </a:lnTo>
                  <a:lnTo>
                    <a:pt x="15" y="674"/>
                  </a:lnTo>
                  <a:lnTo>
                    <a:pt x="27" y="657"/>
                  </a:lnTo>
                  <a:lnTo>
                    <a:pt x="42" y="636"/>
                  </a:lnTo>
                  <a:lnTo>
                    <a:pt x="60" y="613"/>
                  </a:lnTo>
                  <a:lnTo>
                    <a:pt x="81" y="586"/>
                  </a:lnTo>
                  <a:lnTo>
                    <a:pt x="105" y="557"/>
                  </a:lnTo>
                  <a:lnTo>
                    <a:pt x="133" y="528"/>
                  </a:lnTo>
                  <a:lnTo>
                    <a:pt x="164" y="495"/>
                  </a:lnTo>
                  <a:lnTo>
                    <a:pt x="304" y="363"/>
                  </a:lnTo>
                  <a:lnTo>
                    <a:pt x="315" y="354"/>
                  </a:lnTo>
                  <a:lnTo>
                    <a:pt x="330" y="341"/>
                  </a:lnTo>
                  <a:lnTo>
                    <a:pt x="349" y="325"/>
                  </a:lnTo>
                  <a:lnTo>
                    <a:pt x="369" y="307"/>
                  </a:lnTo>
                  <a:lnTo>
                    <a:pt x="392" y="286"/>
                  </a:lnTo>
                  <a:lnTo>
                    <a:pt x="416" y="263"/>
                  </a:lnTo>
                  <a:lnTo>
                    <a:pt x="441" y="242"/>
                  </a:lnTo>
                  <a:lnTo>
                    <a:pt x="465" y="219"/>
                  </a:lnTo>
                  <a:lnTo>
                    <a:pt x="487" y="196"/>
                  </a:lnTo>
                  <a:lnTo>
                    <a:pt x="507" y="175"/>
                  </a:lnTo>
                  <a:lnTo>
                    <a:pt x="525" y="156"/>
                  </a:lnTo>
                  <a:lnTo>
                    <a:pt x="508" y="156"/>
                  </a:lnTo>
                  <a:lnTo>
                    <a:pt x="493" y="154"/>
                  </a:lnTo>
                  <a:lnTo>
                    <a:pt x="478" y="153"/>
                  </a:lnTo>
                  <a:lnTo>
                    <a:pt x="464" y="151"/>
                  </a:lnTo>
                  <a:lnTo>
                    <a:pt x="447" y="146"/>
                  </a:lnTo>
                  <a:lnTo>
                    <a:pt x="428" y="140"/>
                  </a:lnTo>
                  <a:lnTo>
                    <a:pt x="404" y="130"/>
                  </a:lnTo>
                  <a:lnTo>
                    <a:pt x="368" y="119"/>
                  </a:lnTo>
                  <a:lnTo>
                    <a:pt x="337" y="111"/>
                  </a:lnTo>
                  <a:lnTo>
                    <a:pt x="304" y="108"/>
                  </a:lnTo>
                  <a:lnTo>
                    <a:pt x="298" y="108"/>
                  </a:lnTo>
                  <a:lnTo>
                    <a:pt x="289" y="108"/>
                  </a:lnTo>
                  <a:lnTo>
                    <a:pt x="276" y="109"/>
                  </a:lnTo>
                  <a:lnTo>
                    <a:pt x="261" y="113"/>
                  </a:lnTo>
                  <a:lnTo>
                    <a:pt x="244" y="117"/>
                  </a:lnTo>
                  <a:lnTo>
                    <a:pt x="228" y="124"/>
                  </a:lnTo>
                  <a:lnTo>
                    <a:pt x="211" y="133"/>
                  </a:lnTo>
                  <a:lnTo>
                    <a:pt x="195" y="145"/>
                  </a:lnTo>
                  <a:lnTo>
                    <a:pt x="182" y="160"/>
                  </a:lnTo>
                  <a:lnTo>
                    <a:pt x="171" y="180"/>
                  </a:lnTo>
                  <a:lnTo>
                    <a:pt x="168" y="187"/>
                  </a:lnTo>
                  <a:lnTo>
                    <a:pt x="164" y="193"/>
                  </a:lnTo>
                  <a:lnTo>
                    <a:pt x="158" y="197"/>
                  </a:lnTo>
                  <a:lnTo>
                    <a:pt x="148" y="198"/>
                  </a:lnTo>
                  <a:lnTo>
                    <a:pt x="144" y="197"/>
                  </a:lnTo>
                  <a:lnTo>
                    <a:pt x="140" y="196"/>
                  </a:lnTo>
                  <a:lnTo>
                    <a:pt x="136" y="194"/>
                  </a:lnTo>
                  <a:lnTo>
                    <a:pt x="134" y="192"/>
                  </a:lnTo>
                  <a:lnTo>
                    <a:pt x="133" y="188"/>
                  </a:lnTo>
                  <a:lnTo>
                    <a:pt x="132" y="185"/>
                  </a:lnTo>
                  <a:lnTo>
                    <a:pt x="132" y="180"/>
                  </a:lnTo>
                  <a:lnTo>
                    <a:pt x="133" y="169"/>
                  </a:lnTo>
                  <a:lnTo>
                    <a:pt x="139" y="153"/>
                  </a:lnTo>
                  <a:lnTo>
                    <a:pt x="147" y="134"/>
                  </a:lnTo>
                  <a:lnTo>
                    <a:pt x="158" y="112"/>
                  </a:lnTo>
                  <a:lnTo>
                    <a:pt x="174" y="89"/>
                  </a:lnTo>
                  <a:lnTo>
                    <a:pt x="192" y="67"/>
                  </a:lnTo>
                  <a:lnTo>
                    <a:pt x="212" y="46"/>
                  </a:lnTo>
                  <a:lnTo>
                    <a:pt x="236" y="28"/>
                  </a:lnTo>
                  <a:lnTo>
                    <a:pt x="262" y="14"/>
                  </a:lnTo>
                  <a:lnTo>
                    <a:pt x="291" y="4"/>
                  </a:lnTo>
                  <a:lnTo>
                    <a:pt x="3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7" name="Freeform 17"/>
            <p:cNvSpPr>
              <a:spLocks/>
            </p:cNvSpPr>
            <p:nvPr/>
          </p:nvSpPr>
          <p:spPr bwMode="auto">
            <a:xfrm>
              <a:off x="3880" y="2016"/>
              <a:ext cx="787" cy="920"/>
            </a:xfrm>
            <a:custGeom>
              <a:avLst/>
              <a:gdLst/>
              <a:ahLst/>
              <a:cxnLst>
                <a:cxn ang="0">
                  <a:pos x="732" y="0"/>
                </a:cxn>
                <a:cxn ang="0">
                  <a:pos x="758" y="1"/>
                </a:cxn>
                <a:cxn ang="0">
                  <a:pos x="778" y="9"/>
                </a:cxn>
                <a:cxn ang="0">
                  <a:pos x="787" y="31"/>
                </a:cxn>
                <a:cxn ang="0">
                  <a:pos x="781" y="51"/>
                </a:cxn>
                <a:cxn ang="0">
                  <a:pos x="765" y="61"/>
                </a:cxn>
                <a:cxn ang="0">
                  <a:pos x="744" y="63"/>
                </a:cxn>
                <a:cxn ang="0">
                  <a:pos x="487" y="63"/>
                </a:cxn>
                <a:cxn ang="0">
                  <a:pos x="380" y="75"/>
                </a:cxn>
                <a:cxn ang="0">
                  <a:pos x="283" y="111"/>
                </a:cxn>
                <a:cxn ang="0">
                  <a:pos x="199" y="165"/>
                </a:cxn>
                <a:cxn ang="0">
                  <a:pos x="133" y="239"/>
                </a:cxn>
                <a:cxn ang="0">
                  <a:pos x="86" y="328"/>
                </a:cxn>
                <a:cxn ang="0">
                  <a:pos x="63" y="428"/>
                </a:cxn>
                <a:cxn ang="0">
                  <a:pos x="744" y="428"/>
                </a:cxn>
                <a:cxn ang="0">
                  <a:pos x="765" y="431"/>
                </a:cxn>
                <a:cxn ang="0">
                  <a:pos x="781" y="440"/>
                </a:cxn>
                <a:cxn ang="0">
                  <a:pos x="787" y="461"/>
                </a:cxn>
                <a:cxn ang="0">
                  <a:pos x="781" y="481"/>
                </a:cxn>
                <a:cxn ang="0">
                  <a:pos x="765" y="490"/>
                </a:cxn>
                <a:cxn ang="0">
                  <a:pos x="744" y="492"/>
                </a:cxn>
                <a:cxn ang="0">
                  <a:pos x="732" y="492"/>
                </a:cxn>
                <a:cxn ang="0">
                  <a:pos x="72" y="544"/>
                </a:cxn>
                <a:cxn ang="0">
                  <a:pos x="106" y="639"/>
                </a:cxn>
                <a:cxn ang="0">
                  <a:pos x="164" y="720"/>
                </a:cxn>
                <a:cxn ang="0">
                  <a:pos x="238" y="786"/>
                </a:cxn>
                <a:cxn ang="0">
                  <a:pos x="330" y="831"/>
                </a:cxn>
                <a:cxn ang="0">
                  <a:pos x="432" y="855"/>
                </a:cxn>
                <a:cxn ang="0">
                  <a:pos x="732" y="858"/>
                </a:cxn>
                <a:cxn ang="0">
                  <a:pos x="754" y="858"/>
                </a:cxn>
                <a:cxn ang="0">
                  <a:pos x="774" y="864"/>
                </a:cxn>
                <a:cxn ang="0">
                  <a:pos x="784" y="878"/>
                </a:cxn>
                <a:cxn ang="0">
                  <a:pos x="784" y="903"/>
                </a:cxn>
                <a:cxn ang="0">
                  <a:pos x="769" y="917"/>
                </a:cxn>
                <a:cxn ang="0">
                  <a:pos x="745" y="920"/>
                </a:cxn>
                <a:cxn ang="0">
                  <a:pos x="482" y="920"/>
                </a:cxn>
                <a:cxn ang="0">
                  <a:pos x="362" y="907"/>
                </a:cxn>
                <a:cxn ang="0">
                  <a:pos x="254" y="867"/>
                </a:cxn>
                <a:cxn ang="0">
                  <a:pos x="160" y="805"/>
                </a:cxn>
                <a:cxn ang="0">
                  <a:pos x="85" y="724"/>
                </a:cxn>
                <a:cxn ang="0">
                  <a:pos x="31" y="627"/>
                </a:cxn>
                <a:cxn ang="0">
                  <a:pos x="3" y="518"/>
                </a:cxn>
                <a:cxn ang="0">
                  <a:pos x="3" y="403"/>
                </a:cxn>
                <a:cxn ang="0">
                  <a:pos x="31" y="294"/>
                </a:cxn>
                <a:cxn ang="0">
                  <a:pos x="85" y="197"/>
                </a:cxn>
                <a:cxn ang="0">
                  <a:pos x="160" y="117"/>
                </a:cxn>
                <a:cxn ang="0">
                  <a:pos x="254" y="54"/>
                </a:cxn>
                <a:cxn ang="0">
                  <a:pos x="362" y="15"/>
                </a:cxn>
                <a:cxn ang="0">
                  <a:pos x="482" y="0"/>
                </a:cxn>
              </a:cxnLst>
              <a:rect l="0" t="0" r="r" b="b"/>
              <a:pathLst>
                <a:path w="787" h="920">
                  <a:moveTo>
                    <a:pt x="482" y="0"/>
                  </a:moveTo>
                  <a:lnTo>
                    <a:pt x="732" y="0"/>
                  </a:lnTo>
                  <a:lnTo>
                    <a:pt x="745" y="0"/>
                  </a:lnTo>
                  <a:lnTo>
                    <a:pt x="758" y="1"/>
                  </a:lnTo>
                  <a:lnTo>
                    <a:pt x="769" y="4"/>
                  </a:lnTo>
                  <a:lnTo>
                    <a:pt x="778" y="9"/>
                  </a:lnTo>
                  <a:lnTo>
                    <a:pt x="784" y="17"/>
                  </a:lnTo>
                  <a:lnTo>
                    <a:pt x="787" y="31"/>
                  </a:lnTo>
                  <a:lnTo>
                    <a:pt x="784" y="43"/>
                  </a:lnTo>
                  <a:lnTo>
                    <a:pt x="781" y="51"/>
                  </a:lnTo>
                  <a:lnTo>
                    <a:pt x="774" y="57"/>
                  </a:lnTo>
                  <a:lnTo>
                    <a:pt x="765" y="61"/>
                  </a:lnTo>
                  <a:lnTo>
                    <a:pt x="754" y="62"/>
                  </a:lnTo>
                  <a:lnTo>
                    <a:pt x="744" y="63"/>
                  </a:lnTo>
                  <a:lnTo>
                    <a:pt x="732" y="63"/>
                  </a:lnTo>
                  <a:lnTo>
                    <a:pt x="487" y="63"/>
                  </a:lnTo>
                  <a:lnTo>
                    <a:pt x="432" y="66"/>
                  </a:lnTo>
                  <a:lnTo>
                    <a:pt x="380" y="75"/>
                  </a:lnTo>
                  <a:lnTo>
                    <a:pt x="330" y="90"/>
                  </a:lnTo>
                  <a:lnTo>
                    <a:pt x="283" y="111"/>
                  </a:lnTo>
                  <a:lnTo>
                    <a:pt x="238" y="136"/>
                  </a:lnTo>
                  <a:lnTo>
                    <a:pt x="199" y="165"/>
                  </a:lnTo>
                  <a:lnTo>
                    <a:pt x="164" y="200"/>
                  </a:lnTo>
                  <a:lnTo>
                    <a:pt x="133" y="239"/>
                  </a:lnTo>
                  <a:lnTo>
                    <a:pt x="106" y="281"/>
                  </a:lnTo>
                  <a:lnTo>
                    <a:pt x="86" y="328"/>
                  </a:lnTo>
                  <a:lnTo>
                    <a:pt x="72" y="376"/>
                  </a:lnTo>
                  <a:lnTo>
                    <a:pt x="63" y="428"/>
                  </a:lnTo>
                  <a:lnTo>
                    <a:pt x="732" y="428"/>
                  </a:lnTo>
                  <a:lnTo>
                    <a:pt x="744" y="428"/>
                  </a:lnTo>
                  <a:lnTo>
                    <a:pt x="754" y="428"/>
                  </a:lnTo>
                  <a:lnTo>
                    <a:pt x="765" y="431"/>
                  </a:lnTo>
                  <a:lnTo>
                    <a:pt x="774" y="434"/>
                  </a:lnTo>
                  <a:lnTo>
                    <a:pt x="781" y="440"/>
                  </a:lnTo>
                  <a:lnTo>
                    <a:pt x="784" y="449"/>
                  </a:lnTo>
                  <a:lnTo>
                    <a:pt x="787" y="461"/>
                  </a:lnTo>
                  <a:lnTo>
                    <a:pt x="784" y="472"/>
                  </a:lnTo>
                  <a:lnTo>
                    <a:pt x="781" y="481"/>
                  </a:lnTo>
                  <a:lnTo>
                    <a:pt x="774" y="486"/>
                  </a:lnTo>
                  <a:lnTo>
                    <a:pt x="765" y="490"/>
                  </a:lnTo>
                  <a:lnTo>
                    <a:pt x="754" y="492"/>
                  </a:lnTo>
                  <a:lnTo>
                    <a:pt x="744" y="492"/>
                  </a:lnTo>
                  <a:lnTo>
                    <a:pt x="732" y="492"/>
                  </a:lnTo>
                  <a:lnTo>
                    <a:pt x="732" y="492"/>
                  </a:lnTo>
                  <a:lnTo>
                    <a:pt x="63" y="492"/>
                  </a:lnTo>
                  <a:lnTo>
                    <a:pt x="72" y="544"/>
                  </a:lnTo>
                  <a:lnTo>
                    <a:pt x="86" y="594"/>
                  </a:lnTo>
                  <a:lnTo>
                    <a:pt x="106" y="639"/>
                  </a:lnTo>
                  <a:lnTo>
                    <a:pt x="133" y="681"/>
                  </a:lnTo>
                  <a:lnTo>
                    <a:pt x="164" y="720"/>
                  </a:lnTo>
                  <a:lnTo>
                    <a:pt x="199" y="755"/>
                  </a:lnTo>
                  <a:lnTo>
                    <a:pt x="238" y="786"/>
                  </a:lnTo>
                  <a:lnTo>
                    <a:pt x="283" y="810"/>
                  </a:lnTo>
                  <a:lnTo>
                    <a:pt x="330" y="831"/>
                  </a:lnTo>
                  <a:lnTo>
                    <a:pt x="380" y="845"/>
                  </a:lnTo>
                  <a:lnTo>
                    <a:pt x="432" y="855"/>
                  </a:lnTo>
                  <a:lnTo>
                    <a:pt x="487" y="858"/>
                  </a:lnTo>
                  <a:lnTo>
                    <a:pt x="732" y="858"/>
                  </a:lnTo>
                  <a:lnTo>
                    <a:pt x="744" y="858"/>
                  </a:lnTo>
                  <a:lnTo>
                    <a:pt x="754" y="858"/>
                  </a:lnTo>
                  <a:lnTo>
                    <a:pt x="765" y="861"/>
                  </a:lnTo>
                  <a:lnTo>
                    <a:pt x="774" y="864"/>
                  </a:lnTo>
                  <a:lnTo>
                    <a:pt x="781" y="869"/>
                  </a:lnTo>
                  <a:lnTo>
                    <a:pt x="784" y="878"/>
                  </a:lnTo>
                  <a:lnTo>
                    <a:pt x="787" y="890"/>
                  </a:lnTo>
                  <a:lnTo>
                    <a:pt x="784" y="903"/>
                  </a:lnTo>
                  <a:lnTo>
                    <a:pt x="778" y="912"/>
                  </a:lnTo>
                  <a:lnTo>
                    <a:pt x="769" y="917"/>
                  </a:lnTo>
                  <a:lnTo>
                    <a:pt x="758" y="919"/>
                  </a:lnTo>
                  <a:lnTo>
                    <a:pt x="745" y="920"/>
                  </a:lnTo>
                  <a:lnTo>
                    <a:pt x="732" y="920"/>
                  </a:lnTo>
                  <a:lnTo>
                    <a:pt x="482" y="920"/>
                  </a:lnTo>
                  <a:lnTo>
                    <a:pt x="421" y="917"/>
                  </a:lnTo>
                  <a:lnTo>
                    <a:pt x="362" y="907"/>
                  </a:lnTo>
                  <a:lnTo>
                    <a:pt x="306" y="890"/>
                  </a:lnTo>
                  <a:lnTo>
                    <a:pt x="254" y="867"/>
                  </a:lnTo>
                  <a:lnTo>
                    <a:pt x="205" y="838"/>
                  </a:lnTo>
                  <a:lnTo>
                    <a:pt x="160" y="805"/>
                  </a:lnTo>
                  <a:lnTo>
                    <a:pt x="120" y="766"/>
                  </a:lnTo>
                  <a:lnTo>
                    <a:pt x="85" y="724"/>
                  </a:lnTo>
                  <a:lnTo>
                    <a:pt x="55" y="677"/>
                  </a:lnTo>
                  <a:lnTo>
                    <a:pt x="31" y="627"/>
                  </a:lnTo>
                  <a:lnTo>
                    <a:pt x="14" y="574"/>
                  </a:lnTo>
                  <a:lnTo>
                    <a:pt x="3" y="518"/>
                  </a:lnTo>
                  <a:lnTo>
                    <a:pt x="0" y="461"/>
                  </a:lnTo>
                  <a:lnTo>
                    <a:pt x="3" y="403"/>
                  </a:lnTo>
                  <a:lnTo>
                    <a:pt x="14" y="347"/>
                  </a:lnTo>
                  <a:lnTo>
                    <a:pt x="31" y="294"/>
                  </a:lnTo>
                  <a:lnTo>
                    <a:pt x="55" y="244"/>
                  </a:lnTo>
                  <a:lnTo>
                    <a:pt x="85" y="197"/>
                  </a:lnTo>
                  <a:lnTo>
                    <a:pt x="120" y="154"/>
                  </a:lnTo>
                  <a:lnTo>
                    <a:pt x="160" y="117"/>
                  </a:lnTo>
                  <a:lnTo>
                    <a:pt x="205" y="83"/>
                  </a:lnTo>
                  <a:lnTo>
                    <a:pt x="254" y="54"/>
                  </a:lnTo>
                  <a:lnTo>
                    <a:pt x="306" y="32"/>
                  </a:lnTo>
                  <a:lnTo>
                    <a:pt x="362" y="15"/>
                  </a:lnTo>
                  <a:lnTo>
                    <a:pt x="421" y="4"/>
                  </a:lnTo>
                  <a:lnTo>
                    <a:pt x="48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8" name="Freeform 18"/>
            <p:cNvSpPr>
              <a:spLocks/>
            </p:cNvSpPr>
            <p:nvPr/>
          </p:nvSpPr>
          <p:spPr bwMode="auto">
            <a:xfrm>
              <a:off x="5309" y="1754"/>
              <a:ext cx="1119" cy="1154"/>
            </a:xfrm>
            <a:custGeom>
              <a:avLst/>
              <a:gdLst/>
              <a:ahLst/>
              <a:cxnLst>
                <a:cxn ang="0">
                  <a:pos x="785" y="9"/>
                </a:cxn>
                <a:cxn ang="0">
                  <a:pos x="875" y="45"/>
                </a:cxn>
                <a:cxn ang="0">
                  <a:pos x="932" y="94"/>
                </a:cxn>
                <a:cxn ang="0">
                  <a:pos x="963" y="133"/>
                </a:cxn>
                <a:cxn ang="0">
                  <a:pos x="1086" y="9"/>
                </a:cxn>
                <a:cxn ang="0">
                  <a:pos x="1099" y="0"/>
                </a:cxn>
                <a:cxn ang="0">
                  <a:pos x="1111" y="2"/>
                </a:cxn>
                <a:cxn ang="0">
                  <a:pos x="1117" y="8"/>
                </a:cxn>
                <a:cxn ang="0">
                  <a:pos x="1119" y="15"/>
                </a:cxn>
                <a:cxn ang="0">
                  <a:pos x="1016" y="434"/>
                </a:cxn>
                <a:cxn ang="0">
                  <a:pos x="1001" y="451"/>
                </a:cxn>
                <a:cxn ang="0">
                  <a:pos x="980" y="451"/>
                </a:cxn>
                <a:cxn ang="0">
                  <a:pos x="968" y="437"/>
                </a:cxn>
                <a:cxn ang="0">
                  <a:pos x="969" y="419"/>
                </a:cxn>
                <a:cxn ang="0">
                  <a:pos x="973" y="379"/>
                </a:cxn>
                <a:cxn ang="0">
                  <a:pos x="963" y="261"/>
                </a:cxn>
                <a:cxn ang="0">
                  <a:pos x="917" y="147"/>
                </a:cxn>
                <a:cxn ang="0">
                  <a:pos x="834" y="73"/>
                </a:cxn>
                <a:cxn ang="0">
                  <a:pos x="717" y="48"/>
                </a:cxn>
                <a:cxn ang="0">
                  <a:pos x="561" y="79"/>
                </a:cxn>
                <a:cxn ang="0">
                  <a:pos x="415" y="163"/>
                </a:cxn>
                <a:cxn ang="0">
                  <a:pos x="297" y="288"/>
                </a:cxn>
                <a:cxn ang="0">
                  <a:pos x="215" y="442"/>
                </a:cxn>
                <a:cxn ang="0">
                  <a:pos x="168" y="592"/>
                </a:cxn>
                <a:cxn ang="0">
                  <a:pos x="147" y="717"/>
                </a:cxn>
                <a:cxn ang="0">
                  <a:pos x="146" y="822"/>
                </a:cxn>
                <a:cxn ang="0">
                  <a:pos x="175" y="939"/>
                </a:cxn>
                <a:cxn ang="0">
                  <a:pos x="233" y="1022"/>
                </a:cxn>
                <a:cxn ang="0">
                  <a:pos x="309" y="1074"/>
                </a:cxn>
                <a:cxn ang="0">
                  <a:pos x="395" y="1100"/>
                </a:cxn>
                <a:cxn ang="0">
                  <a:pos x="489" y="1103"/>
                </a:cxn>
                <a:cxn ang="0">
                  <a:pos x="608" y="1072"/>
                </a:cxn>
                <a:cxn ang="0">
                  <a:pos x="743" y="990"/>
                </a:cxn>
                <a:cxn ang="0">
                  <a:pos x="836" y="882"/>
                </a:cxn>
                <a:cxn ang="0">
                  <a:pos x="885" y="783"/>
                </a:cxn>
                <a:cxn ang="0">
                  <a:pos x="905" y="730"/>
                </a:cxn>
                <a:cxn ang="0">
                  <a:pos x="921" y="723"/>
                </a:cxn>
                <a:cxn ang="0">
                  <a:pos x="936" y="725"/>
                </a:cxn>
                <a:cxn ang="0">
                  <a:pos x="941" y="742"/>
                </a:cxn>
                <a:cxn ang="0">
                  <a:pos x="925" y="791"/>
                </a:cxn>
                <a:cxn ang="0">
                  <a:pos x="884" y="877"/>
                </a:cxn>
                <a:cxn ang="0">
                  <a:pos x="805" y="982"/>
                </a:cxn>
                <a:cxn ang="0">
                  <a:pos x="698" y="1071"/>
                </a:cxn>
                <a:cxn ang="0">
                  <a:pos x="572" y="1131"/>
                </a:cxn>
                <a:cxn ang="0">
                  <a:pos x="426" y="1154"/>
                </a:cxn>
                <a:cxn ang="0">
                  <a:pos x="281" y="1131"/>
                </a:cxn>
                <a:cxn ang="0">
                  <a:pos x="157" y="1066"/>
                </a:cxn>
                <a:cxn ang="0">
                  <a:pos x="66" y="963"/>
                </a:cxn>
                <a:cxn ang="0">
                  <a:pos x="11" y="827"/>
                </a:cxn>
                <a:cxn ang="0">
                  <a:pos x="5" y="651"/>
                </a:cxn>
                <a:cxn ang="0">
                  <a:pos x="61" y="451"/>
                </a:cxn>
                <a:cxn ang="0">
                  <a:pos x="174" y="273"/>
                </a:cxn>
                <a:cxn ang="0">
                  <a:pos x="327" y="130"/>
                </a:cxn>
                <a:cxn ang="0">
                  <a:pos x="510" y="34"/>
                </a:cxn>
                <a:cxn ang="0">
                  <a:pos x="705" y="0"/>
                </a:cxn>
              </a:cxnLst>
              <a:rect l="0" t="0" r="r" b="b"/>
              <a:pathLst>
                <a:path w="1119" h="1154">
                  <a:moveTo>
                    <a:pt x="705" y="0"/>
                  </a:moveTo>
                  <a:lnTo>
                    <a:pt x="747" y="2"/>
                  </a:lnTo>
                  <a:lnTo>
                    <a:pt x="785" y="9"/>
                  </a:lnTo>
                  <a:lnTo>
                    <a:pt x="818" y="19"/>
                  </a:lnTo>
                  <a:lnTo>
                    <a:pt x="848" y="31"/>
                  </a:lnTo>
                  <a:lnTo>
                    <a:pt x="875" y="45"/>
                  </a:lnTo>
                  <a:lnTo>
                    <a:pt x="897" y="61"/>
                  </a:lnTo>
                  <a:lnTo>
                    <a:pt x="917" y="78"/>
                  </a:lnTo>
                  <a:lnTo>
                    <a:pt x="932" y="94"/>
                  </a:lnTo>
                  <a:lnTo>
                    <a:pt x="945" y="108"/>
                  </a:lnTo>
                  <a:lnTo>
                    <a:pt x="955" y="122"/>
                  </a:lnTo>
                  <a:lnTo>
                    <a:pt x="963" y="133"/>
                  </a:lnTo>
                  <a:lnTo>
                    <a:pt x="968" y="140"/>
                  </a:lnTo>
                  <a:lnTo>
                    <a:pt x="1077" y="17"/>
                  </a:lnTo>
                  <a:lnTo>
                    <a:pt x="1086" y="9"/>
                  </a:lnTo>
                  <a:lnTo>
                    <a:pt x="1092" y="4"/>
                  </a:lnTo>
                  <a:lnTo>
                    <a:pt x="1095" y="2"/>
                  </a:lnTo>
                  <a:lnTo>
                    <a:pt x="1099" y="0"/>
                  </a:lnTo>
                  <a:lnTo>
                    <a:pt x="1101" y="0"/>
                  </a:lnTo>
                  <a:lnTo>
                    <a:pt x="1106" y="0"/>
                  </a:lnTo>
                  <a:lnTo>
                    <a:pt x="1111" y="2"/>
                  </a:lnTo>
                  <a:lnTo>
                    <a:pt x="1113" y="3"/>
                  </a:lnTo>
                  <a:lnTo>
                    <a:pt x="1116" y="5"/>
                  </a:lnTo>
                  <a:lnTo>
                    <a:pt x="1117" y="8"/>
                  </a:lnTo>
                  <a:lnTo>
                    <a:pt x="1118" y="10"/>
                  </a:lnTo>
                  <a:lnTo>
                    <a:pt x="1119" y="13"/>
                  </a:lnTo>
                  <a:lnTo>
                    <a:pt x="1119" y="15"/>
                  </a:lnTo>
                  <a:lnTo>
                    <a:pt x="1119" y="15"/>
                  </a:lnTo>
                  <a:lnTo>
                    <a:pt x="1020" y="420"/>
                  </a:lnTo>
                  <a:lnTo>
                    <a:pt x="1016" y="434"/>
                  </a:lnTo>
                  <a:lnTo>
                    <a:pt x="1013" y="444"/>
                  </a:lnTo>
                  <a:lnTo>
                    <a:pt x="1008" y="450"/>
                  </a:lnTo>
                  <a:lnTo>
                    <a:pt x="1001" y="451"/>
                  </a:lnTo>
                  <a:lnTo>
                    <a:pt x="990" y="453"/>
                  </a:lnTo>
                  <a:lnTo>
                    <a:pt x="986" y="453"/>
                  </a:lnTo>
                  <a:lnTo>
                    <a:pt x="980" y="451"/>
                  </a:lnTo>
                  <a:lnTo>
                    <a:pt x="974" y="449"/>
                  </a:lnTo>
                  <a:lnTo>
                    <a:pt x="969" y="445"/>
                  </a:lnTo>
                  <a:lnTo>
                    <a:pt x="968" y="437"/>
                  </a:lnTo>
                  <a:lnTo>
                    <a:pt x="968" y="431"/>
                  </a:lnTo>
                  <a:lnTo>
                    <a:pt x="969" y="425"/>
                  </a:lnTo>
                  <a:lnTo>
                    <a:pt x="969" y="419"/>
                  </a:lnTo>
                  <a:lnTo>
                    <a:pt x="971" y="409"/>
                  </a:lnTo>
                  <a:lnTo>
                    <a:pt x="972" y="397"/>
                  </a:lnTo>
                  <a:lnTo>
                    <a:pt x="973" y="379"/>
                  </a:lnTo>
                  <a:lnTo>
                    <a:pt x="973" y="354"/>
                  </a:lnTo>
                  <a:lnTo>
                    <a:pt x="971" y="306"/>
                  </a:lnTo>
                  <a:lnTo>
                    <a:pt x="963" y="261"/>
                  </a:lnTo>
                  <a:lnTo>
                    <a:pt x="953" y="219"/>
                  </a:lnTo>
                  <a:lnTo>
                    <a:pt x="937" y="181"/>
                  </a:lnTo>
                  <a:lnTo>
                    <a:pt x="917" y="147"/>
                  </a:lnTo>
                  <a:lnTo>
                    <a:pt x="894" y="118"/>
                  </a:lnTo>
                  <a:lnTo>
                    <a:pt x="866" y="93"/>
                  </a:lnTo>
                  <a:lnTo>
                    <a:pt x="834" y="73"/>
                  </a:lnTo>
                  <a:lnTo>
                    <a:pt x="799" y="60"/>
                  </a:lnTo>
                  <a:lnTo>
                    <a:pt x="761" y="50"/>
                  </a:lnTo>
                  <a:lnTo>
                    <a:pt x="717" y="48"/>
                  </a:lnTo>
                  <a:lnTo>
                    <a:pt x="666" y="51"/>
                  </a:lnTo>
                  <a:lnTo>
                    <a:pt x="613" y="62"/>
                  </a:lnTo>
                  <a:lnTo>
                    <a:pt x="561" y="79"/>
                  </a:lnTo>
                  <a:lnTo>
                    <a:pt x="510" y="101"/>
                  </a:lnTo>
                  <a:lnTo>
                    <a:pt x="462" y="130"/>
                  </a:lnTo>
                  <a:lnTo>
                    <a:pt x="415" y="163"/>
                  </a:lnTo>
                  <a:lnTo>
                    <a:pt x="373" y="199"/>
                  </a:lnTo>
                  <a:lnTo>
                    <a:pt x="335" y="240"/>
                  </a:lnTo>
                  <a:lnTo>
                    <a:pt x="297" y="288"/>
                  </a:lnTo>
                  <a:lnTo>
                    <a:pt x="265" y="339"/>
                  </a:lnTo>
                  <a:lnTo>
                    <a:pt x="237" y="390"/>
                  </a:lnTo>
                  <a:lnTo>
                    <a:pt x="215" y="442"/>
                  </a:lnTo>
                  <a:lnTo>
                    <a:pt x="195" y="494"/>
                  </a:lnTo>
                  <a:lnTo>
                    <a:pt x="180" y="543"/>
                  </a:lnTo>
                  <a:lnTo>
                    <a:pt x="168" y="592"/>
                  </a:lnTo>
                  <a:lnTo>
                    <a:pt x="158" y="638"/>
                  </a:lnTo>
                  <a:lnTo>
                    <a:pt x="151" y="679"/>
                  </a:lnTo>
                  <a:lnTo>
                    <a:pt x="147" y="717"/>
                  </a:lnTo>
                  <a:lnTo>
                    <a:pt x="145" y="750"/>
                  </a:lnTo>
                  <a:lnTo>
                    <a:pt x="144" y="775"/>
                  </a:lnTo>
                  <a:lnTo>
                    <a:pt x="146" y="822"/>
                  </a:lnTo>
                  <a:lnTo>
                    <a:pt x="152" y="865"/>
                  </a:lnTo>
                  <a:lnTo>
                    <a:pt x="162" y="905"/>
                  </a:lnTo>
                  <a:lnTo>
                    <a:pt x="175" y="939"/>
                  </a:lnTo>
                  <a:lnTo>
                    <a:pt x="192" y="970"/>
                  </a:lnTo>
                  <a:lnTo>
                    <a:pt x="211" y="998"/>
                  </a:lnTo>
                  <a:lnTo>
                    <a:pt x="233" y="1022"/>
                  </a:lnTo>
                  <a:lnTo>
                    <a:pt x="257" y="1043"/>
                  </a:lnTo>
                  <a:lnTo>
                    <a:pt x="282" y="1060"/>
                  </a:lnTo>
                  <a:lnTo>
                    <a:pt x="309" y="1074"/>
                  </a:lnTo>
                  <a:lnTo>
                    <a:pt x="337" y="1085"/>
                  </a:lnTo>
                  <a:lnTo>
                    <a:pt x="366" y="1094"/>
                  </a:lnTo>
                  <a:lnTo>
                    <a:pt x="395" y="1100"/>
                  </a:lnTo>
                  <a:lnTo>
                    <a:pt x="425" y="1103"/>
                  </a:lnTo>
                  <a:lnTo>
                    <a:pt x="453" y="1105"/>
                  </a:lnTo>
                  <a:lnTo>
                    <a:pt x="489" y="1103"/>
                  </a:lnTo>
                  <a:lnTo>
                    <a:pt x="527" y="1097"/>
                  </a:lnTo>
                  <a:lnTo>
                    <a:pt x="567" y="1088"/>
                  </a:lnTo>
                  <a:lnTo>
                    <a:pt x="608" y="1072"/>
                  </a:lnTo>
                  <a:lnTo>
                    <a:pt x="651" y="1051"/>
                  </a:lnTo>
                  <a:lnTo>
                    <a:pt x="697" y="1023"/>
                  </a:lnTo>
                  <a:lnTo>
                    <a:pt x="743" y="990"/>
                  </a:lnTo>
                  <a:lnTo>
                    <a:pt x="780" y="954"/>
                  </a:lnTo>
                  <a:lnTo>
                    <a:pt x="811" y="918"/>
                  </a:lnTo>
                  <a:lnTo>
                    <a:pt x="836" y="882"/>
                  </a:lnTo>
                  <a:lnTo>
                    <a:pt x="857" y="846"/>
                  </a:lnTo>
                  <a:lnTo>
                    <a:pt x="873" y="814"/>
                  </a:lnTo>
                  <a:lnTo>
                    <a:pt x="885" y="783"/>
                  </a:lnTo>
                  <a:lnTo>
                    <a:pt x="895" y="758"/>
                  </a:lnTo>
                  <a:lnTo>
                    <a:pt x="901" y="737"/>
                  </a:lnTo>
                  <a:lnTo>
                    <a:pt x="905" y="730"/>
                  </a:lnTo>
                  <a:lnTo>
                    <a:pt x="909" y="725"/>
                  </a:lnTo>
                  <a:lnTo>
                    <a:pt x="915" y="723"/>
                  </a:lnTo>
                  <a:lnTo>
                    <a:pt x="921" y="723"/>
                  </a:lnTo>
                  <a:lnTo>
                    <a:pt x="925" y="723"/>
                  </a:lnTo>
                  <a:lnTo>
                    <a:pt x="930" y="723"/>
                  </a:lnTo>
                  <a:lnTo>
                    <a:pt x="936" y="725"/>
                  </a:lnTo>
                  <a:lnTo>
                    <a:pt x="939" y="730"/>
                  </a:lnTo>
                  <a:lnTo>
                    <a:pt x="941" y="737"/>
                  </a:lnTo>
                  <a:lnTo>
                    <a:pt x="941" y="742"/>
                  </a:lnTo>
                  <a:lnTo>
                    <a:pt x="937" y="753"/>
                  </a:lnTo>
                  <a:lnTo>
                    <a:pt x="933" y="770"/>
                  </a:lnTo>
                  <a:lnTo>
                    <a:pt x="925" y="791"/>
                  </a:lnTo>
                  <a:lnTo>
                    <a:pt x="915" y="816"/>
                  </a:lnTo>
                  <a:lnTo>
                    <a:pt x="901" y="845"/>
                  </a:lnTo>
                  <a:lnTo>
                    <a:pt x="884" y="877"/>
                  </a:lnTo>
                  <a:lnTo>
                    <a:pt x="863" y="911"/>
                  </a:lnTo>
                  <a:lnTo>
                    <a:pt x="836" y="946"/>
                  </a:lnTo>
                  <a:lnTo>
                    <a:pt x="805" y="982"/>
                  </a:lnTo>
                  <a:lnTo>
                    <a:pt x="768" y="1017"/>
                  </a:lnTo>
                  <a:lnTo>
                    <a:pt x="734" y="1045"/>
                  </a:lnTo>
                  <a:lnTo>
                    <a:pt x="698" y="1071"/>
                  </a:lnTo>
                  <a:lnTo>
                    <a:pt x="659" y="1094"/>
                  </a:lnTo>
                  <a:lnTo>
                    <a:pt x="617" y="1114"/>
                  </a:lnTo>
                  <a:lnTo>
                    <a:pt x="572" y="1131"/>
                  </a:lnTo>
                  <a:lnTo>
                    <a:pt x="525" y="1143"/>
                  </a:lnTo>
                  <a:lnTo>
                    <a:pt x="477" y="1152"/>
                  </a:lnTo>
                  <a:lnTo>
                    <a:pt x="426" y="1154"/>
                  </a:lnTo>
                  <a:lnTo>
                    <a:pt x="375" y="1152"/>
                  </a:lnTo>
                  <a:lnTo>
                    <a:pt x="326" y="1145"/>
                  </a:lnTo>
                  <a:lnTo>
                    <a:pt x="281" y="1131"/>
                  </a:lnTo>
                  <a:lnTo>
                    <a:pt x="236" y="1114"/>
                  </a:lnTo>
                  <a:lnTo>
                    <a:pt x="195" y="1093"/>
                  </a:lnTo>
                  <a:lnTo>
                    <a:pt x="157" y="1066"/>
                  </a:lnTo>
                  <a:lnTo>
                    <a:pt x="123" y="1036"/>
                  </a:lnTo>
                  <a:lnTo>
                    <a:pt x="92" y="1002"/>
                  </a:lnTo>
                  <a:lnTo>
                    <a:pt x="66" y="963"/>
                  </a:lnTo>
                  <a:lnTo>
                    <a:pt x="43" y="920"/>
                  </a:lnTo>
                  <a:lnTo>
                    <a:pt x="25" y="876"/>
                  </a:lnTo>
                  <a:lnTo>
                    <a:pt x="11" y="827"/>
                  </a:lnTo>
                  <a:lnTo>
                    <a:pt x="3" y="775"/>
                  </a:lnTo>
                  <a:lnTo>
                    <a:pt x="0" y="720"/>
                  </a:lnTo>
                  <a:lnTo>
                    <a:pt x="5" y="651"/>
                  </a:lnTo>
                  <a:lnTo>
                    <a:pt x="17" y="582"/>
                  </a:lnTo>
                  <a:lnTo>
                    <a:pt x="35" y="516"/>
                  </a:lnTo>
                  <a:lnTo>
                    <a:pt x="61" y="451"/>
                  </a:lnTo>
                  <a:lnTo>
                    <a:pt x="93" y="390"/>
                  </a:lnTo>
                  <a:lnTo>
                    <a:pt x="131" y="329"/>
                  </a:lnTo>
                  <a:lnTo>
                    <a:pt x="174" y="273"/>
                  </a:lnTo>
                  <a:lnTo>
                    <a:pt x="221" y="221"/>
                  </a:lnTo>
                  <a:lnTo>
                    <a:pt x="272" y="174"/>
                  </a:lnTo>
                  <a:lnTo>
                    <a:pt x="327" y="130"/>
                  </a:lnTo>
                  <a:lnTo>
                    <a:pt x="386" y="93"/>
                  </a:lnTo>
                  <a:lnTo>
                    <a:pt x="447" y="60"/>
                  </a:lnTo>
                  <a:lnTo>
                    <a:pt x="510" y="34"/>
                  </a:lnTo>
                  <a:lnTo>
                    <a:pt x="575" y="16"/>
                  </a:lnTo>
                  <a:lnTo>
                    <a:pt x="639" y="4"/>
                  </a:lnTo>
                  <a:lnTo>
                    <a:pt x="7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8" name="Group 37"/>
          <p:cNvGrpSpPr/>
          <p:nvPr/>
        </p:nvGrpSpPr>
        <p:grpSpPr>
          <a:xfrm>
            <a:off x="2286000" y="4991100"/>
            <a:ext cx="4191000" cy="1866900"/>
            <a:chOff x="3276600" y="4343400"/>
            <a:chExt cx="4191000" cy="1866900"/>
          </a:xfrm>
        </p:grpSpPr>
        <p:grpSp>
          <p:nvGrpSpPr>
            <p:cNvPr id="39" name="Group 38"/>
            <p:cNvGrpSpPr/>
            <p:nvPr/>
          </p:nvGrpSpPr>
          <p:grpSpPr>
            <a:xfrm>
              <a:off x="3276600" y="4495800"/>
              <a:ext cx="3458931" cy="1447066"/>
              <a:chOff x="2438400" y="1981200"/>
              <a:chExt cx="3124200" cy="1295400"/>
            </a:xfrm>
          </p:grpSpPr>
          <p:pic>
            <p:nvPicPr>
              <p:cNvPr id="50" name="Picture 49" descr="GenusThreeCurveC.gif"/>
              <p:cNvPicPr>
                <a:picLocks noChangeAspect="1"/>
              </p:cNvPicPr>
              <p:nvPr/>
            </p:nvPicPr>
            <p:blipFill>
              <a:blip r:embed="rId8" cstate="print"/>
              <a:stretch>
                <a:fillRect/>
              </a:stretch>
            </p:blipFill>
            <p:spPr>
              <a:xfrm>
                <a:off x="2438400" y="1981200"/>
                <a:ext cx="3124200" cy="1295400"/>
              </a:xfrm>
              <a:prstGeom prst="rect">
                <a:avLst/>
              </a:prstGeom>
            </p:spPr>
          </p:pic>
          <p:sp>
            <p:nvSpPr>
              <p:cNvPr id="51" name="Freeform 50"/>
              <p:cNvSpPr/>
              <p:nvPr/>
            </p:nvSpPr>
            <p:spPr>
              <a:xfrm>
                <a:off x="4506686" y="2560320"/>
                <a:ext cx="653143" cy="336918"/>
              </a:xfrm>
              <a:custGeom>
                <a:avLst/>
                <a:gdLst>
                  <a:gd name="connsiteX0" fmla="*/ 0 w 653143"/>
                  <a:gd name="connsiteY0" fmla="*/ 0 h 336918"/>
                  <a:gd name="connsiteX1" fmla="*/ 365760 w 653143"/>
                  <a:gd name="connsiteY1" fmla="*/ 13063 h 336918"/>
                  <a:gd name="connsiteX2" fmla="*/ 444137 w 653143"/>
                  <a:gd name="connsiteY2" fmla="*/ 39189 h 336918"/>
                  <a:gd name="connsiteX3" fmla="*/ 522514 w 653143"/>
                  <a:gd name="connsiteY3" fmla="*/ 65314 h 336918"/>
                  <a:gd name="connsiteX4" fmla="*/ 561703 w 653143"/>
                  <a:gd name="connsiteY4" fmla="*/ 78377 h 336918"/>
                  <a:gd name="connsiteX5" fmla="*/ 600891 w 653143"/>
                  <a:gd name="connsiteY5" fmla="*/ 91440 h 336918"/>
                  <a:gd name="connsiteX6" fmla="*/ 640080 w 653143"/>
                  <a:gd name="connsiteY6" fmla="*/ 169817 h 336918"/>
                  <a:gd name="connsiteX7" fmla="*/ 653143 w 653143"/>
                  <a:gd name="connsiteY7" fmla="*/ 209006 h 336918"/>
                  <a:gd name="connsiteX8" fmla="*/ 548640 w 653143"/>
                  <a:gd name="connsiteY8" fmla="*/ 274320 h 336918"/>
                  <a:gd name="connsiteX9" fmla="*/ 509451 w 653143"/>
                  <a:gd name="connsiteY9" fmla="*/ 300446 h 336918"/>
                  <a:gd name="connsiteX10" fmla="*/ 248194 w 653143"/>
                  <a:gd name="connsiteY10" fmla="*/ 313509 h 33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3143" h="336918">
                    <a:moveTo>
                      <a:pt x="0" y="0"/>
                    </a:moveTo>
                    <a:cubicBezTo>
                      <a:pt x="121920" y="4354"/>
                      <a:pt x="244234" y="2340"/>
                      <a:pt x="365760" y="13063"/>
                    </a:cubicBezTo>
                    <a:cubicBezTo>
                      <a:pt x="393192" y="15484"/>
                      <a:pt x="418011" y="30481"/>
                      <a:pt x="444137" y="39189"/>
                    </a:cubicBezTo>
                    <a:lnTo>
                      <a:pt x="522514" y="65314"/>
                    </a:lnTo>
                    <a:lnTo>
                      <a:pt x="561703" y="78377"/>
                    </a:lnTo>
                    <a:lnTo>
                      <a:pt x="600891" y="91440"/>
                    </a:lnTo>
                    <a:cubicBezTo>
                      <a:pt x="633725" y="189943"/>
                      <a:pt x="589434" y="68526"/>
                      <a:pt x="640080" y="169817"/>
                    </a:cubicBezTo>
                    <a:cubicBezTo>
                      <a:pt x="646238" y="182133"/>
                      <a:pt x="648789" y="195943"/>
                      <a:pt x="653143" y="209006"/>
                    </a:cubicBezTo>
                    <a:cubicBezTo>
                      <a:pt x="611741" y="271108"/>
                      <a:pt x="641911" y="243229"/>
                      <a:pt x="548640" y="274320"/>
                    </a:cubicBezTo>
                    <a:cubicBezTo>
                      <a:pt x="533746" y="279285"/>
                      <a:pt x="523493" y="293425"/>
                      <a:pt x="509451" y="300446"/>
                    </a:cubicBezTo>
                    <a:cubicBezTo>
                      <a:pt x="436509" y="336918"/>
                      <a:pt x="287973" y="313509"/>
                      <a:pt x="248194" y="313509"/>
                    </a:cubicBezTo>
                  </a:path>
                </a:pathLst>
              </a:custGeom>
              <a:ln w="571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40" name="Straight Arrow Connector 39"/>
            <p:cNvCxnSpPr/>
            <p:nvPr/>
          </p:nvCxnSpPr>
          <p:spPr>
            <a:xfrm rot="5400000">
              <a:off x="5583479" y="4647834"/>
              <a:ext cx="463061" cy="39052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0800000">
              <a:off x="5898693" y="5537688"/>
              <a:ext cx="948417" cy="28941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0800000" flipV="1">
              <a:off x="6345007" y="5074626"/>
              <a:ext cx="781049" cy="23153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3" name="Freeform 17"/>
            <p:cNvSpPr>
              <a:spLocks noChangeAspect="1" noEditPoints="1"/>
            </p:cNvSpPr>
            <p:nvPr>
              <p:custDataLst>
                <p:tags r:id="rId3"/>
              </p:custDataLst>
            </p:nvPr>
          </p:nvSpPr>
          <p:spPr bwMode="auto">
            <a:xfrm>
              <a:off x="7181845" y="4900979"/>
              <a:ext cx="285755" cy="347296"/>
            </a:xfrm>
            <a:custGeom>
              <a:avLst/>
              <a:gdLst/>
              <a:ahLst/>
              <a:cxnLst>
                <a:cxn ang="0">
                  <a:pos x="113" y="1061"/>
                </a:cxn>
                <a:cxn ang="0">
                  <a:pos x="67" y="1266"/>
                </a:cxn>
                <a:cxn ang="0">
                  <a:pos x="63" y="1389"/>
                </a:cxn>
                <a:cxn ang="0">
                  <a:pos x="95" y="1455"/>
                </a:cxn>
                <a:cxn ang="0">
                  <a:pos x="199" y="1467"/>
                </a:cxn>
                <a:cxn ang="0">
                  <a:pos x="322" y="1362"/>
                </a:cxn>
                <a:cxn ang="0">
                  <a:pos x="365" y="1199"/>
                </a:cxn>
                <a:cxn ang="0">
                  <a:pos x="410" y="0"/>
                </a:cxn>
                <a:cxn ang="0">
                  <a:pos x="440" y="22"/>
                </a:cxn>
                <a:cxn ang="0">
                  <a:pos x="406" y="51"/>
                </a:cxn>
                <a:cxn ang="0">
                  <a:pos x="269" y="145"/>
                </a:cxn>
                <a:cxn ang="0">
                  <a:pos x="168" y="337"/>
                </a:cxn>
                <a:cxn ang="0">
                  <a:pos x="128" y="549"/>
                </a:cxn>
                <a:cxn ang="0">
                  <a:pos x="142" y="640"/>
                </a:cxn>
                <a:cxn ang="0">
                  <a:pos x="275" y="551"/>
                </a:cxn>
                <a:cxn ang="0">
                  <a:pos x="498" y="296"/>
                </a:cxn>
                <a:cxn ang="0">
                  <a:pos x="717" y="156"/>
                </a:cxn>
                <a:cxn ang="0">
                  <a:pos x="911" y="102"/>
                </a:cxn>
                <a:cxn ang="0">
                  <a:pos x="1090" y="114"/>
                </a:cxn>
                <a:cxn ang="0">
                  <a:pos x="1227" y="213"/>
                </a:cxn>
                <a:cxn ang="0">
                  <a:pos x="1294" y="367"/>
                </a:cxn>
                <a:cxn ang="0">
                  <a:pos x="1277" y="600"/>
                </a:cxn>
                <a:cxn ang="0">
                  <a:pos x="1140" y="850"/>
                </a:cxn>
                <a:cxn ang="0">
                  <a:pos x="925" y="1017"/>
                </a:cxn>
                <a:cxn ang="0">
                  <a:pos x="702" y="1054"/>
                </a:cxn>
                <a:cxn ang="0">
                  <a:pos x="577" y="986"/>
                </a:cxn>
                <a:cxn ang="0">
                  <a:pos x="534" y="864"/>
                </a:cxn>
                <a:cxn ang="0">
                  <a:pos x="545" y="800"/>
                </a:cxn>
                <a:cxn ang="0">
                  <a:pos x="601" y="764"/>
                </a:cxn>
                <a:cxn ang="0">
                  <a:pos x="643" y="790"/>
                </a:cxn>
                <a:cxn ang="0">
                  <a:pos x="640" y="831"/>
                </a:cxn>
                <a:cxn ang="0">
                  <a:pos x="595" y="880"/>
                </a:cxn>
                <a:cxn ang="0">
                  <a:pos x="640" y="972"/>
                </a:cxn>
                <a:cxn ang="0">
                  <a:pos x="717" y="1005"/>
                </a:cxn>
                <a:cxn ang="0">
                  <a:pos x="816" y="996"/>
                </a:cxn>
                <a:cxn ang="0">
                  <a:pos x="956" y="903"/>
                </a:cxn>
                <a:cxn ang="0">
                  <a:pos x="1069" y="729"/>
                </a:cxn>
                <a:cxn ang="0">
                  <a:pos x="1132" y="529"/>
                </a:cxn>
                <a:cxn ang="0">
                  <a:pos x="1154" y="351"/>
                </a:cxn>
                <a:cxn ang="0">
                  <a:pos x="1124" y="232"/>
                </a:cxn>
                <a:cxn ang="0">
                  <a:pos x="1036" y="156"/>
                </a:cxn>
                <a:cxn ang="0">
                  <a:pos x="904" y="153"/>
                </a:cxn>
                <a:cxn ang="0">
                  <a:pos x="736" y="202"/>
                </a:cxn>
                <a:cxn ang="0">
                  <a:pos x="539" y="328"/>
                </a:cxn>
                <a:cxn ang="0">
                  <a:pos x="336" y="561"/>
                </a:cxn>
                <a:cxn ang="0">
                  <a:pos x="243" y="777"/>
                </a:cxn>
                <a:cxn ang="0">
                  <a:pos x="328" y="884"/>
                </a:cxn>
                <a:cxn ang="0">
                  <a:pos x="412" y="988"/>
                </a:cxn>
                <a:cxn ang="0">
                  <a:pos x="465" y="1077"/>
                </a:cxn>
                <a:cxn ang="0">
                  <a:pos x="468" y="1209"/>
                </a:cxn>
                <a:cxn ang="0">
                  <a:pos x="376" y="1405"/>
                </a:cxn>
                <a:cxn ang="0">
                  <a:pos x="211" y="1517"/>
                </a:cxn>
                <a:cxn ang="0">
                  <a:pos x="69" y="1501"/>
                </a:cxn>
                <a:cxn ang="0">
                  <a:pos x="8" y="1411"/>
                </a:cxn>
                <a:cxn ang="0">
                  <a:pos x="4" y="1279"/>
                </a:cxn>
                <a:cxn ang="0">
                  <a:pos x="45" y="1082"/>
                </a:cxn>
                <a:cxn ang="0">
                  <a:pos x="107" y="878"/>
                </a:cxn>
                <a:cxn ang="0">
                  <a:pos x="53" y="771"/>
                </a:cxn>
                <a:cxn ang="0">
                  <a:pos x="19" y="637"/>
                </a:cxn>
                <a:cxn ang="0">
                  <a:pos x="55" y="389"/>
                </a:cxn>
                <a:cxn ang="0">
                  <a:pos x="169" y="165"/>
                </a:cxn>
                <a:cxn ang="0">
                  <a:pos x="321" y="25"/>
                </a:cxn>
              </a:cxnLst>
              <a:rect l="0" t="0" r="r" b="b"/>
              <a:pathLst>
                <a:path w="1301" h="1524">
                  <a:moveTo>
                    <a:pt x="158" y="907"/>
                  </a:moveTo>
                  <a:lnTo>
                    <a:pt x="152" y="929"/>
                  </a:lnTo>
                  <a:lnTo>
                    <a:pt x="145" y="952"/>
                  </a:lnTo>
                  <a:lnTo>
                    <a:pt x="137" y="977"/>
                  </a:lnTo>
                  <a:lnTo>
                    <a:pt x="129" y="1004"/>
                  </a:lnTo>
                  <a:lnTo>
                    <a:pt x="121" y="1032"/>
                  </a:lnTo>
                  <a:lnTo>
                    <a:pt x="113" y="1061"/>
                  </a:lnTo>
                  <a:lnTo>
                    <a:pt x="105" y="1090"/>
                  </a:lnTo>
                  <a:lnTo>
                    <a:pt x="97" y="1120"/>
                  </a:lnTo>
                  <a:lnTo>
                    <a:pt x="89" y="1150"/>
                  </a:lnTo>
                  <a:lnTo>
                    <a:pt x="83" y="1180"/>
                  </a:lnTo>
                  <a:lnTo>
                    <a:pt x="77" y="1210"/>
                  </a:lnTo>
                  <a:lnTo>
                    <a:pt x="72" y="1238"/>
                  </a:lnTo>
                  <a:lnTo>
                    <a:pt x="67" y="1266"/>
                  </a:lnTo>
                  <a:lnTo>
                    <a:pt x="63" y="1293"/>
                  </a:lnTo>
                  <a:lnTo>
                    <a:pt x="61" y="1318"/>
                  </a:lnTo>
                  <a:lnTo>
                    <a:pt x="61" y="1341"/>
                  </a:lnTo>
                  <a:lnTo>
                    <a:pt x="61" y="1359"/>
                  </a:lnTo>
                  <a:lnTo>
                    <a:pt x="61" y="1369"/>
                  </a:lnTo>
                  <a:lnTo>
                    <a:pt x="62" y="1379"/>
                  </a:lnTo>
                  <a:lnTo>
                    <a:pt x="63" y="1389"/>
                  </a:lnTo>
                  <a:lnTo>
                    <a:pt x="65" y="1400"/>
                  </a:lnTo>
                  <a:lnTo>
                    <a:pt x="68" y="1410"/>
                  </a:lnTo>
                  <a:lnTo>
                    <a:pt x="71" y="1420"/>
                  </a:lnTo>
                  <a:lnTo>
                    <a:pt x="75" y="1430"/>
                  </a:lnTo>
                  <a:lnTo>
                    <a:pt x="81" y="1439"/>
                  </a:lnTo>
                  <a:lnTo>
                    <a:pt x="87" y="1447"/>
                  </a:lnTo>
                  <a:lnTo>
                    <a:pt x="95" y="1455"/>
                  </a:lnTo>
                  <a:lnTo>
                    <a:pt x="104" y="1461"/>
                  </a:lnTo>
                  <a:lnTo>
                    <a:pt x="116" y="1467"/>
                  </a:lnTo>
                  <a:lnTo>
                    <a:pt x="128" y="1470"/>
                  </a:lnTo>
                  <a:lnTo>
                    <a:pt x="142" y="1473"/>
                  </a:lnTo>
                  <a:lnTo>
                    <a:pt x="158" y="1474"/>
                  </a:lnTo>
                  <a:lnTo>
                    <a:pt x="179" y="1472"/>
                  </a:lnTo>
                  <a:lnTo>
                    <a:pt x="199" y="1467"/>
                  </a:lnTo>
                  <a:lnTo>
                    <a:pt x="219" y="1459"/>
                  </a:lnTo>
                  <a:lnTo>
                    <a:pt x="239" y="1449"/>
                  </a:lnTo>
                  <a:lnTo>
                    <a:pt x="257" y="1435"/>
                  </a:lnTo>
                  <a:lnTo>
                    <a:pt x="275" y="1420"/>
                  </a:lnTo>
                  <a:lnTo>
                    <a:pt x="292" y="1403"/>
                  </a:lnTo>
                  <a:lnTo>
                    <a:pt x="307" y="1383"/>
                  </a:lnTo>
                  <a:lnTo>
                    <a:pt x="322" y="1362"/>
                  </a:lnTo>
                  <a:lnTo>
                    <a:pt x="334" y="1340"/>
                  </a:lnTo>
                  <a:lnTo>
                    <a:pt x="345" y="1317"/>
                  </a:lnTo>
                  <a:lnTo>
                    <a:pt x="353" y="1292"/>
                  </a:lnTo>
                  <a:lnTo>
                    <a:pt x="360" y="1267"/>
                  </a:lnTo>
                  <a:lnTo>
                    <a:pt x="364" y="1242"/>
                  </a:lnTo>
                  <a:lnTo>
                    <a:pt x="365" y="1216"/>
                  </a:lnTo>
                  <a:lnTo>
                    <a:pt x="365" y="1199"/>
                  </a:lnTo>
                  <a:lnTo>
                    <a:pt x="362" y="1183"/>
                  </a:lnTo>
                  <a:lnTo>
                    <a:pt x="358" y="1168"/>
                  </a:lnTo>
                  <a:lnTo>
                    <a:pt x="353" y="1153"/>
                  </a:lnTo>
                  <a:lnTo>
                    <a:pt x="345" y="1138"/>
                  </a:lnTo>
                  <a:lnTo>
                    <a:pt x="335" y="1123"/>
                  </a:lnTo>
                  <a:lnTo>
                    <a:pt x="158" y="907"/>
                  </a:lnTo>
                  <a:close/>
                  <a:moveTo>
                    <a:pt x="410" y="0"/>
                  </a:moveTo>
                  <a:lnTo>
                    <a:pt x="416" y="0"/>
                  </a:lnTo>
                  <a:lnTo>
                    <a:pt x="425" y="2"/>
                  </a:lnTo>
                  <a:lnTo>
                    <a:pt x="429" y="4"/>
                  </a:lnTo>
                  <a:lnTo>
                    <a:pt x="434" y="7"/>
                  </a:lnTo>
                  <a:lnTo>
                    <a:pt x="437" y="11"/>
                  </a:lnTo>
                  <a:lnTo>
                    <a:pt x="439" y="16"/>
                  </a:lnTo>
                  <a:lnTo>
                    <a:pt x="440" y="22"/>
                  </a:lnTo>
                  <a:lnTo>
                    <a:pt x="439" y="29"/>
                  </a:lnTo>
                  <a:lnTo>
                    <a:pt x="437" y="35"/>
                  </a:lnTo>
                  <a:lnTo>
                    <a:pt x="435" y="40"/>
                  </a:lnTo>
                  <a:lnTo>
                    <a:pt x="430" y="43"/>
                  </a:lnTo>
                  <a:lnTo>
                    <a:pt x="426" y="46"/>
                  </a:lnTo>
                  <a:lnTo>
                    <a:pt x="416" y="49"/>
                  </a:lnTo>
                  <a:lnTo>
                    <a:pt x="406" y="51"/>
                  </a:lnTo>
                  <a:lnTo>
                    <a:pt x="385" y="55"/>
                  </a:lnTo>
                  <a:lnTo>
                    <a:pt x="365" y="63"/>
                  </a:lnTo>
                  <a:lnTo>
                    <a:pt x="344" y="74"/>
                  </a:lnTo>
                  <a:lnTo>
                    <a:pt x="325" y="89"/>
                  </a:lnTo>
                  <a:lnTo>
                    <a:pt x="305" y="105"/>
                  </a:lnTo>
                  <a:lnTo>
                    <a:pt x="287" y="124"/>
                  </a:lnTo>
                  <a:lnTo>
                    <a:pt x="269" y="145"/>
                  </a:lnTo>
                  <a:lnTo>
                    <a:pt x="251" y="169"/>
                  </a:lnTo>
                  <a:lnTo>
                    <a:pt x="235" y="194"/>
                  </a:lnTo>
                  <a:lnTo>
                    <a:pt x="219" y="220"/>
                  </a:lnTo>
                  <a:lnTo>
                    <a:pt x="205" y="248"/>
                  </a:lnTo>
                  <a:lnTo>
                    <a:pt x="191" y="277"/>
                  </a:lnTo>
                  <a:lnTo>
                    <a:pt x="179" y="307"/>
                  </a:lnTo>
                  <a:lnTo>
                    <a:pt x="168" y="337"/>
                  </a:lnTo>
                  <a:lnTo>
                    <a:pt x="157" y="368"/>
                  </a:lnTo>
                  <a:lnTo>
                    <a:pt x="149" y="398"/>
                  </a:lnTo>
                  <a:lnTo>
                    <a:pt x="141" y="430"/>
                  </a:lnTo>
                  <a:lnTo>
                    <a:pt x="135" y="460"/>
                  </a:lnTo>
                  <a:lnTo>
                    <a:pt x="131" y="490"/>
                  </a:lnTo>
                  <a:lnTo>
                    <a:pt x="129" y="520"/>
                  </a:lnTo>
                  <a:lnTo>
                    <a:pt x="128" y="549"/>
                  </a:lnTo>
                  <a:lnTo>
                    <a:pt x="128" y="558"/>
                  </a:lnTo>
                  <a:lnTo>
                    <a:pt x="128" y="568"/>
                  </a:lnTo>
                  <a:lnTo>
                    <a:pt x="129" y="581"/>
                  </a:lnTo>
                  <a:lnTo>
                    <a:pt x="130" y="595"/>
                  </a:lnTo>
                  <a:lnTo>
                    <a:pt x="133" y="609"/>
                  </a:lnTo>
                  <a:lnTo>
                    <a:pt x="137" y="624"/>
                  </a:lnTo>
                  <a:lnTo>
                    <a:pt x="142" y="640"/>
                  </a:lnTo>
                  <a:lnTo>
                    <a:pt x="149" y="656"/>
                  </a:lnTo>
                  <a:lnTo>
                    <a:pt x="158" y="672"/>
                  </a:lnTo>
                  <a:lnTo>
                    <a:pt x="170" y="688"/>
                  </a:lnTo>
                  <a:lnTo>
                    <a:pt x="184" y="703"/>
                  </a:lnTo>
                  <a:lnTo>
                    <a:pt x="214" y="649"/>
                  </a:lnTo>
                  <a:lnTo>
                    <a:pt x="244" y="598"/>
                  </a:lnTo>
                  <a:lnTo>
                    <a:pt x="275" y="551"/>
                  </a:lnTo>
                  <a:lnTo>
                    <a:pt x="306" y="507"/>
                  </a:lnTo>
                  <a:lnTo>
                    <a:pt x="338" y="465"/>
                  </a:lnTo>
                  <a:lnTo>
                    <a:pt x="370" y="426"/>
                  </a:lnTo>
                  <a:lnTo>
                    <a:pt x="402" y="389"/>
                  </a:lnTo>
                  <a:lnTo>
                    <a:pt x="434" y="356"/>
                  </a:lnTo>
                  <a:lnTo>
                    <a:pt x="466" y="325"/>
                  </a:lnTo>
                  <a:lnTo>
                    <a:pt x="498" y="296"/>
                  </a:lnTo>
                  <a:lnTo>
                    <a:pt x="530" y="270"/>
                  </a:lnTo>
                  <a:lnTo>
                    <a:pt x="562" y="245"/>
                  </a:lnTo>
                  <a:lnTo>
                    <a:pt x="594" y="223"/>
                  </a:lnTo>
                  <a:lnTo>
                    <a:pt x="625" y="204"/>
                  </a:lnTo>
                  <a:lnTo>
                    <a:pt x="656" y="186"/>
                  </a:lnTo>
                  <a:lnTo>
                    <a:pt x="687" y="170"/>
                  </a:lnTo>
                  <a:lnTo>
                    <a:pt x="717" y="156"/>
                  </a:lnTo>
                  <a:lnTo>
                    <a:pt x="747" y="144"/>
                  </a:lnTo>
                  <a:lnTo>
                    <a:pt x="776" y="133"/>
                  </a:lnTo>
                  <a:lnTo>
                    <a:pt x="805" y="124"/>
                  </a:lnTo>
                  <a:lnTo>
                    <a:pt x="833" y="116"/>
                  </a:lnTo>
                  <a:lnTo>
                    <a:pt x="860" y="110"/>
                  </a:lnTo>
                  <a:lnTo>
                    <a:pt x="886" y="105"/>
                  </a:lnTo>
                  <a:lnTo>
                    <a:pt x="911" y="102"/>
                  </a:lnTo>
                  <a:lnTo>
                    <a:pt x="936" y="99"/>
                  </a:lnTo>
                  <a:lnTo>
                    <a:pt x="959" y="98"/>
                  </a:lnTo>
                  <a:lnTo>
                    <a:pt x="981" y="97"/>
                  </a:lnTo>
                  <a:lnTo>
                    <a:pt x="1011" y="98"/>
                  </a:lnTo>
                  <a:lnTo>
                    <a:pt x="1038" y="102"/>
                  </a:lnTo>
                  <a:lnTo>
                    <a:pt x="1065" y="107"/>
                  </a:lnTo>
                  <a:lnTo>
                    <a:pt x="1090" y="114"/>
                  </a:lnTo>
                  <a:lnTo>
                    <a:pt x="1114" y="124"/>
                  </a:lnTo>
                  <a:lnTo>
                    <a:pt x="1136" y="135"/>
                  </a:lnTo>
                  <a:lnTo>
                    <a:pt x="1157" y="147"/>
                  </a:lnTo>
                  <a:lnTo>
                    <a:pt x="1177" y="162"/>
                  </a:lnTo>
                  <a:lnTo>
                    <a:pt x="1195" y="178"/>
                  </a:lnTo>
                  <a:lnTo>
                    <a:pt x="1212" y="195"/>
                  </a:lnTo>
                  <a:lnTo>
                    <a:pt x="1227" y="213"/>
                  </a:lnTo>
                  <a:lnTo>
                    <a:pt x="1241" y="232"/>
                  </a:lnTo>
                  <a:lnTo>
                    <a:pt x="1254" y="253"/>
                  </a:lnTo>
                  <a:lnTo>
                    <a:pt x="1264" y="274"/>
                  </a:lnTo>
                  <a:lnTo>
                    <a:pt x="1274" y="296"/>
                  </a:lnTo>
                  <a:lnTo>
                    <a:pt x="1282" y="319"/>
                  </a:lnTo>
                  <a:lnTo>
                    <a:pt x="1289" y="343"/>
                  </a:lnTo>
                  <a:lnTo>
                    <a:pt x="1294" y="367"/>
                  </a:lnTo>
                  <a:lnTo>
                    <a:pt x="1298" y="392"/>
                  </a:lnTo>
                  <a:lnTo>
                    <a:pt x="1300" y="416"/>
                  </a:lnTo>
                  <a:lnTo>
                    <a:pt x="1301" y="441"/>
                  </a:lnTo>
                  <a:lnTo>
                    <a:pt x="1299" y="482"/>
                  </a:lnTo>
                  <a:lnTo>
                    <a:pt x="1295" y="522"/>
                  </a:lnTo>
                  <a:lnTo>
                    <a:pt x="1287" y="561"/>
                  </a:lnTo>
                  <a:lnTo>
                    <a:pt x="1277" y="600"/>
                  </a:lnTo>
                  <a:lnTo>
                    <a:pt x="1264" y="639"/>
                  </a:lnTo>
                  <a:lnTo>
                    <a:pt x="1249" y="677"/>
                  </a:lnTo>
                  <a:lnTo>
                    <a:pt x="1231" y="714"/>
                  </a:lnTo>
                  <a:lnTo>
                    <a:pt x="1211" y="750"/>
                  </a:lnTo>
                  <a:lnTo>
                    <a:pt x="1189" y="784"/>
                  </a:lnTo>
                  <a:lnTo>
                    <a:pt x="1165" y="818"/>
                  </a:lnTo>
                  <a:lnTo>
                    <a:pt x="1140" y="850"/>
                  </a:lnTo>
                  <a:lnTo>
                    <a:pt x="1113" y="880"/>
                  </a:lnTo>
                  <a:lnTo>
                    <a:pt x="1084" y="908"/>
                  </a:lnTo>
                  <a:lnTo>
                    <a:pt x="1054" y="935"/>
                  </a:lnTo>
                  <a:lnTo>
                    <a:pt x="1024" y="959"/>
                  </a:lnTo>
                  <a:lnTo>
                    <a:pt x="991" y="981"/>
                  </a:lnTo>
                  <a:lnTo>
                    <a:pt x="959" y="1000"/>
                  </a:lnTo>
                  <a:lnTo>
                    <a:pt x="925" y="1017"/>
                  </a:lnTo>
                  <a:lnTo>
                    <a:pt x="891" y="1032"/>
                  </a:lnTo>
                  <a:lnTo>
                    <a:pt x="857" y="1043"/>
                  </a:lnTo>
                  <a:lnTo>
                    <a:pt x="822" y="1051"/>
                  </a:lnTo>
                  <a:lnTo>
                    <a:pt x="787" y="1056"/>
                  </a:lnTo>
                  <a:lnTo>
                    <a:pt x="752" y="1058"/>
                  </a:lnTo>
                  <a:lnTo>
                    <a:pt x="726" y="1057"/>
                  </a:lnTo>
                  <a:lnTo>
                    <a:pt x="702" y="1054"/>
                  </a:lnTo>
                  <a:lnTo>
                    <a:pt x="680" y="1049"/>
                  </a:lnTo>
                  <a:lnTo>
                    <a:pt x="659" y="1042"/>
                  </a:lnTo>
                  <a:lnTo>
                    <a:pt x="640" y="1034"/>
                  </a:lnTo>
                  <a:lnTo>
                    <a:pt x="622" y="1024"/>
                  </a:lnTo>
                  <a:lnTo>
                    <a:pt x="606" y="1013"/>
                  </a:lnTo>
                  <a:lnTo>
                    <a:pt x="591" y="1000"/>
                  </a:lnTo>
                  <a:lnTo>
                    <a:pt x="577" y="986"/>
                  </a:lnTo>
                  <a:lnTo>
                    <a:pt x="566" y="971"/>
                  </a:lnTo>
                  <a:lnTo>
                    <a:pt x="556" y="955"/>
                  </a:lnTo>
                  <a:lnTo>
                    <a:pt x="548" y="938"/>
                  </a:lnTo>
                  <a:lnTo>
                    <a:pt x="542" y="921"/>
                  </a:lnTo>
                  <a:lnTo>
                    <a:pt x="537" y="903"/>
                  </a:lnTo>
                  <a:lnTo>
                    <a:pt x="535" y="884"/>
                  </a:lnTo>
                  <a:lnTo>
                    <a:pt x="534" y="864"/>
                  </a:lnTo>
                  <a:lnTo>
                    <a:pt x="534" y="856"/>
                  </a:lnTo>
                  <a:lnTo>
                    <a:pt x="534" y="847"/>
                  </a:lnTo>
                  <a:lnTo>
                    <a:pt x="535" y="838"/>
                  </a:lnTo>
                  <a:lnTo>
                    <a:pt x="537" y="829"/>
                  </a:lnTo>
                  <a:lnTo>
                    <a:pt x="539" y="819"/>
                  </a:lnTo>
                  <a:lnTo>
                    <a:pt x="541" y="810"/>
                  </a:lnTo>
                  <a:lnTo>
                    <a:pt x="545" y="800"/>
                  </a:lnTo>
                  <a:lnTo>
                    <a:pt x="549" y="792"/>
                  </a:lnTo>
                  <a:lnTo>
                    <a:pt x="555" y="784"/>
                  </a:lnTo>
                  <a:lnTo>
                    <a:pt x="562" y="778"/>
                  </a:lnTo>
                  <a:lnTo>
                    <a:pt x="569" y="772"/>
                  </a:lnTo>
                  <a:lnTo>
                    <a:pt x="578" y="768"/>
                  </a:lnTo>
                  <a:lnTo>
                    <a:pt x="589" y="765"/>
                  </a:lnTo>
                  <a:lnTo>
                    <a:pt x="601" y="764"/>
                  </a:lnTo>
                  <a:lnTo>
                    <a:pt x="612" y="765"/>
                  </a:lnTo>
                  <a:lnTo>
                    <a:pt x="620" y="767"/>
                  </a:lnTo>
                  <a:lnTo>
                    <a:pt x="627" y="770"/>
                  </a:lnTo>
                  <a:lnTo>
                    <a:pt x="633" y="775"/>
                  </a:lnTo>
                  <a:lnTo>
                    <a:pt x="638" y="779"/>
                  </a:lnTo>
                  <a:lnTo>
                    <a:pt x="641" y="785"/>
                  </a:lnTo>
                  <a:lnTo>
                    <a:pt x="643" y="790"/>
                  </a:lnTo>
                  <a:lnTo>
                    <a:pt x="645" y="795"/>
                  </a:lnTo>
                  <a:lnTo>
                    <a:pt x="646" y="798"/>
                  </a:lnTo>
                  <a:lnTo>
                    <a:pt x="646" y="801"/>
                  </a:lnTo>
                  <a:lnTo>
                    <a:pt x="646" y="809"/>
                  </a:lnTo>
                  <a:lnTo>
                    <a:pt x="644" y="819"/>
                  </a:lnTo>
                  <a:lnTo>
                    <a:pt x="643" y="825"/>
                  </a:lnTo>
                  <a:lnTo>
                    <a:pt x="640" y="831"/>
                  </a:lnTo>
                  <a:lnTo>
                    <a:pt x="636" y="837"/>
                  </a:lnTo>
                  <a:lnTo>
                    <a:pt x="630" y="843"/>
                  </a:lnTo>
                  <a:lnTo>
                    <a:pt x="624" y="848"/>
                  </a:lnTo>
                  <a:lnTo>
                    <a:pt x="616" y="853"/>
                  </a:lnTo>
                  <a:lnTo>
                    <a:pt x="606" y="857"/>
                  </a:lnTo>
                  <a:lnTo>
                    <a:pt x="594" y="861"/>
                  </a:lnTo>
                  <a:lnTo>
                    <a:pt x="595" y="880"/>
                  </a:lnTo>
                  <a:lnTo>
                    <a:pt x="597" y="898"/>
                  </a:lnTo>
                  <a:lnTo>
                    <a:pt x="601" y="914"/>
                  </a:lnTo>
                  <a:lnTo>
                    <a:pt x="607" y="928"/>
                  </a:lnTo>
                  <a:lnTo>
                    <a:pt x="614" y="941"/>
                  </a:lnTo>
                  <a:lnTo>
                    <a:pt x="621" y="953"/>
                  </a:lnTo>
                  <a:lnTo>
                    <a:pt x="630" y="963"/>
                  </a:lnTo>
                  <a:lnTo>
                    <a:pt x="640" y="972"/>
                  </a:lnTo>
                  <a:lnTo>
                    <a:pt x="650" y="980"/>
                  </a:lnTo>
                  <a:lnTo>
                    <a:pt x="661" y="987"/>
                  </a:lnTo>
                  <a:lnTo>
                    <a:pt x="672" y="992"/>
                  </a:lnTo>
                  <a:lnTo>
                    <a:pt x="683" y="996"/>
                  </a:lnTo>
                  <a:lnTo>
                    <a:pt x="694" y="1000"/>
                  </a:lnTo>
                  <a:lnTo>
                    <a:pt x="706" y="1003"/>
                  </a:lnTo>
                  <a:lnTo>
                    <a:pt x="717" y="1005"/>
                  </a:lnTo>
                  <a:lnTo>
                    <a:pt x="728" y="1007"/>
                  </a:lnTo>
                  <a:lnTo>
                    <a:pt x="738" y="1008"/>
                  </a:lnTo>
                  <a:lnTo>
                    <a:pt x="748" y="1008"/>
                  </a:lnTo>
                  <a:lnTo>
                    <a:pt x="763" y="1007"/>
                  </a:lnTo>
                  <a:lnTo>
                    <a:pt x="780" y="1005"/>
                  </a:lnTo>
                  <a:lnTo>
                    <a:pt x="797" y="1001"/>
                  </a:lnTo>
                  <a:lnTo>
                    <a:pt x="816" y="996"/>
                  </a:lnTo>
                  <a:lnTo>
                    <a:pt x="835" y="989"/>
                  </a:lnTo>
                  <a:lnTo>
                    <a:pt x="854" y="980"/>
                  </a:lnTo>
                  <a:lnTo>
                    <a:pt x="874" y="970"/>
                  </a:lnTo>
                  <a:lnTo>
                    <a:pt x="894" y="957"/>
                  </a:lnTo>
                  <a:lnTo>
                    <a:pt x="915" y="941"/>
                  </a:lnTo>
                  <a:lnTo>
                    <a:pt x="936" y="923"/>
                  </a:lnTo>
                  <a:lnTo>
                    <a:pt x="956" y="903"/>
                  </a:lnTo>
                  <a:lnTo>
                    <a:pt x="977" y="880"/>
                  </a:lnTo>
                  <a:lnTo>
                    <a:pt x="998" y="853"/>
                  </a:lnTo>
                  <a:lnTo>
                    <a:pt x="1017" y="825"/>
                  </a:lnTo>
                  <a:lnTo>
                    <a:pt x="1037" y="793"/>
                  </a:lnTo>
                  <a:lnTo>
                    <a:pt x="1048" y="774"/>
                  </a:lnTo>
                  <a:lnTo>
                    <a:pt x="1059" y="753"/>
                  </a:lnTo>
                  <a:lnTo>
                    <a:pt x="1069" y="729"/>
                  </a:lnTo>
                  <a:lnTo>
                    <a:pt x="1080" y="704"/>
                  </a:lnTo>
                  <a:lnTo>
                    <a:pt x="1089" y="676"/>
                  </a:lnTo>
                  <a:lnTo>
                    <a:pt x="1099" y="648"/>
                  </a:lnTo>
                  <a:lnTo>
                    <a:pt x="1108" y="619"/>
                  </a:lnTo>
                  <a:lnTo>
                    <a:pt x="1117" y="589"/>
                  </a:lnTo>
                  <a:lnTo>
                    <a:pt x="1125" y="560"/>
                  </a:lnTo>
                  <a:lnTo>
                    <a:pt x="1132" y="529"/>
                  </a:lnTo>
                  <a:lnTo>
                    <a:pt x="1138" y="500"/>
                  </a:lnTo>
                  <a:lnTo>
                    <a:pt x="1144" y="471"/>
                  </a:lnTo>
                  <a:lnTo>
                    <a:pt x="1148" y="443"/>
                  </a:lnTo>
                  <a:lnTo>
                    <a:pt x="1152" y="417"/>
                  </a:lnTo>
                  <a:lnTo>
                    <a:pt x="1154" y="393"/>
                  </a:lnTo>
                  <a:lnTo>
                    <a:pt x="1154" y="370"/>
                  </a:lnTo>
                  <a:lnTo>
                    <a:pt x="1154" y="351"/>
                  </a:lnTo>
                  <a:lnTo>
                    <a:pt x="1153" y="333"/>
                  </a:lnTo>
                  <a:lnTo>
                    <a:pt x="1150" y="315"/>
                  </a:lnTo>
                  <a:lnTo>
                    <a:pt x="1147" y="297"/>
                  </a:lnTo>
                  <a:lnTo>
                    <a:pt x="1143" y="280"/>
                  </a:lnTo>
                  <a:lnTo>
                    <a:pt x="1138" y="263"/>
                  </a:lnTo>
                  <a:lnTo>
                    <a:pt x="1131" y="247"/>
                  </a:lnTo>
                  <a:lnTo>
                    <a:pt x="1124" y="232"/>
                  </a:lnTo>
                  <a:lnTo>
                    <a:pt x="1115" y="217"/>
                  </a:lnTo>
                  <a:lnTo>
                    <a:pt x="1105" y="204"/>
                  </a:lnTo>
                  <a:lnTo>
                    <a:pt x="1094" y="191"/>
                  </a:lnTo>
                  <a:lnTo>
                    <a:pt x="1082" y="180"/>
                  </a:lnTo>
                  <a:lnTo>
                    <a:pt x="1068" y="171"/>
                  </a:lnTo>
                  <a:lnTo>
                    <a:pt x="1053" y="162"/>
                  </a:lnTo>
                  <a:lnTo>
                    <a:pt x="1036" y="156"/>
                  </a:lnTo>
                  <a:lnTo>
                    <a:pt x="1018" y="151"/>
                  </a:lnTo>
                  <a:lnTo>
                    <a:pt x="999" y="148"/>
                  </a:lnTo>
                  <a:lnTo>
                    <a:pt x="978" y="147"/>
                  </a:lnTo>
                  <a:lnTo>
                    <a:pt x="961" y="148"/>
                  </a:lnTo>
                  <a:lnTo>
                    <a:pt x="943" y="149"/>
                  </a:lnTo>
                  <a:lnTo>
                    <a:pt x="924" y="150"/>
                  </a:lnTo>
                  <a:lnTo>
                    <a:pt x="904" y="153"/>
                  </a:lnTo>
                  <a:lnTo>
                    <a:pt x="883" y="157"/>
                  </a:lnTo>
                  <a:lnTo>
                    <a:pt x="860" y="161"/>
                  </a:lnTo>
                  <a:lnTo>
                    <a:pt x="837" y="167"/>
                  </a:lnTo>
                  <a:lnTo>
                    <a:pt x="813" y="174"/>
                  </a:lnTo>
                  <a:lnTo>
                    <a:pt x="788" y="182"/>
                  </a:lnTo>
                  <a:lnTo>
                    <a:pt x="762" y="192"/>
                  </a:lnTo>
                  <a:lnTo>
                    <a:pt x="736" y="202"/>
                  </a:lnTo>
                  <a:lnTo>
                    <a:pt x="709" y="215"/>
                  </a:lnTo>
                  <a:lnTo>
                    <a:pt x="682" y="230"/>
                  </a:lnTo>
                  <a:lnTo>
                    <a:pt x="654" y="246"/>
                  </a:lnTo>
                  <a:lnTo>
                    <a:pt x="625" y="263"/>
                  </a:lnTo>
                  <a:lnTo>
                    <a:pt x="597" y="283"/>
                  </a:lnTo>
                  <a:lnTo>
                    <a:pt x="568" y="305"/>
                  </a:lnTo>
                  <a:lnTo>
                    <a:pt x="539" y="328"/>
                  </a:lnTo>
                  <a:lnTo>
                    <a:pt x="510" y="355"/>
                  </a:lnTo>
                  <a:lnTo>
                    <a:pt x="480" y="383"/>
                  </a:lnTo>
                  <a:lnTo>
                    <a:pt x="451" y="414"/>
                  </a:lnTo>
                  <a:lnTo>
                    <a:pt x="422" y="446"/>
                  </a:lnTo>
                  <a:lnTo>
                    <a:pt x="393" y="482"/>
                  </a:lnTo>
                  <a:lnTo>
                    <a:pt x="364" y="520"/>
                  </a:lnTo>
                  <a:lnTo>
                    <a:pt x="336" y="561"/>
                  </a:lnTo>
                  <a:lnTo>
                    <a:pt x="307" y="605"/>
                  </a:lnTo>
                  <a:lnTo>
                    <a:pt x="280" y="651"/>
                  </a:lnTo>
                  <a:lnTo>
                    <a:pt x="252" y="701"/>
                  </a:lnTo>
                  <a:lnTo>
                    <a:pt x="226" y="753"/>
                  </a:lnTo>
                  <a:lnTo>
                    <a:pt x="225" y="753"/>
                  </a:lnTo>
                  <a:lnTo>
                    <a:pt x="233" y="764"/>
                  </a:lnTo>
                  <a:lnTo>
                    <a:pt x="243" y="777"/>
                  </a:lnTo>
                  <a:lnTo>
                    <a:pt x="253" y="790"/>
                  </a:lnTo>
                  <a:lnTo>
                    <a:pt x="265" y="805"/>
                  </a:lnTo>
                  <a:lnTo>
                    <a:pt x="277" y="820"/>
                  </a:lnTo>
                  <a:lnTo>
                    <a:pt x="290" y="836"/>
                  </a:lnTo>
                  <a:lnTo>
                    <a:pt x="303" y="852"/>
                  </a:lnTo>
                  <a:lnTo>
                    <a:pt x="316" y="868"/>
                  </a:lnTo>
                  <a:lnTo>
                    <a:pt x="328" y="884"/>
                  </a:lnTo>
                  <a:lnTo>
                    <a:pt x="340" y="899"/>
                  </a:lnTo>
                  <a:lnTo>
                    <a:pt x="351" y="913"/>
                  </a:lnTo>
                  <a:lnTo>
                    <a:pt x="361" y="925"/>
                  </a:lnTo>
                  <a:lnTo>
                    <a:pt x="368" y="936"/>
                  </a:lnTo>
                  <a:lnTo>
                    <a:pt x="385" y="955"/>
                  </a:lnTo>
                  <a:lnTo>
                    <a:pt x="399" y="973"/>
                  </a:lnTo>
                  <a:lnTo>
                    <a:pt x="412" y="988"/>
                  </a:lnTo>
                  <a:lnTo>
                    <a:pt x="424" y="1003"/>
                  </a:lnTo>
                  <a:lnTo>
                    <a:pt x="434" y="1016"/>
                  </a:lnTo>
                  <a:lnTo>
                    <a:pt x="443" y="1029"/>
                  </a:lnTo>
                  <a:lnTo>
                    <a:pt x="450" y="1041"/>
                  </a:lnTo>
                  <a:lnTo>
                    <a:pt x="456" y="1053"/>
                  </a:lnTo>
                  <a:lnTo>
                    <a:pt x="461" y="1065"/>
                  </a:lnTo>
                  <a:lnTo>
                    <a:pt x="465" y="1077"/>
                  </a:lnTo>
                  <a:lnTo>
                    <a:pt x="468" y="1089"/>
                  </a:lnTo>
                  <a:lnTo>
                    <a:pt x="471" y="1103"/>
                  </a:lnTo>
                  <a:lnTo>
                    <a:pt x="472" y="1116"/>
                  </a:lnTo>
                  <a:lnTo>
                    <a:pt x="473" y="1131"/>
                  </a:lnTo>
                  <a:lnTo>
                    <a:pt x="473" y="1148"/>
                  </a:lnTo>
                  <a:lnTo>
                    <a:pt x="472" y="1178"/>
                  </a:lnTo>
                  <a:lnTo>
                    <a:pt x="468" y="1209"/>
                  </a:lnTo>
                  <a:lnTo>
                    <a:pt x="461" y="1239"/>
                  </a:lnTo>
                  <a:lnTo>
                    <a:pt x="452" y="1269"/>
                  </a:lnTo>
                  <a:lnTo>
                    <a:pt x="441" y="1298"/>
                  </a:lnTo>
                  <a:lnTo>
                    <a:pt x="427" y="1327"/>
                  </a:lnTo>
                  <a:lnTo>
                    <a:pt x="412" y="1354"/>
                  </a:lnTo>
                  <a:lnTo>
                    <a:pt x="395" y="1380"/>
                  </a:lnTo>
                  <a:lnTo>
                    <a:pt x="376" y="1405"/>
                  </a:lnTo>
                  <a:lnTo>
                    <a:pt x="356" y="1427"/>
                  </a:lnTo>
                  <a:lnTo>
                    <a:pt x="334" y="1448"/>
                  </a:lnTo>
                  <a:lnTo>
                    <a:pt x="311" y="1467"/>
                  </a:lnTo>
                  <a:lnTo>
                    <a:pt x="288" y="1484"/>
                  </a:lnTo>
                  <a:lnTo>
                    <a:pt x="263" y="1498"/>
                  </a:lnTo>
                  <a:lnTo>
                    <a:pt x="237" y="1509"/>
                  </a:lnTo>
                  <a:lnTo>
                    <a:pt x="211" y="1517"/>
                  </a:lnTo>
                  <a:lnTo>
                    <a:pt x="184" y="1522"/>
                  </a:lnTo>
                  <a:lnTo>
                    <a:pt x="157" y="1524"/>
                  </a:lnTo>
                  <a:lnTo>
                    <a:pt x="136" y="1523"/>
                  </a:lnTo>
                  <a:lnTo>
                    <a:pt x="117" y="1520"/>
                  </a:lnTo>
                  <a:lnTo>
                    <a:pt x="100" y="1515"/>
                  </a:lnTo>
                  <a:lnTo>
                    <a:pt x="84" y="1509"/>
                  </a:lnTo>
                  <a:lnTo>
                    <a:pt x="69" y="1501"/>
                  </a:lnTo>
                  <a:lnTo>
                    <a:pt x="56" y="1492"/>
                  </a:lnTo>
                  <a:lnTo>
                    <a:pt x="45" y="1481"/>
                  </a:lnTo>
                  <a:lnTo>
                    <a:pt x="35" y="1469"/>
                  </a:lnTo>
                  <a:lnTo>
                    <a:pt x="26" y="1456"/>
                  </a:lnTo>
                  <a:lnTo>
                    <a:pt x="19" y="1441"/>
                  </a:lnTo>
                  <a:lnTo>
                    <a:pt x="13" y="1426"/>
                  </a:lnTo>
                  <a:lnTo>
                    <a:pt x="8" y="1411"/>
                  </a:lnTo>
                  <a:lnTo>
                    <a:pt x="4" y="1394"/>
                  </a:lnTo>
                  <a:lnTo>
                    <a:pt x="2" y="1377"/>
                  </a:lnTo>
                  <a:lnTo>
                    <a:pt x="0" y="1359"/>
                  </a:lnTo>
                  <a:lnTo>
                    <a:pt x="0" y="1341"/>
                  </a:lnTo>
                  <a:lnTo>
                    <a:pt x="0" y="1323"/>
                  </a:lnTo>
                  <a:lnTo>
                    <a:pt x="2" y="1302"/>
                  </a:lnTo>
                  <a:lnTo>
                    <a:pt x="4" y="1279"/>
                  </a:lnTo>
                  <a:lnTo>
                    <a:pt x="8" y="1254"/>
                  </a:lnTo>
                  <a:lnTo>
                    <a:pt x="12" y="1228"/>
                  </a:lnTo>
                  <a:lnTo>
                    <a:pt x="18" y="1200"/>
                  </a:lnTo>
                  <a:lnTo>
                    <a:pt x="23" y="1172"/>
                  </a:lnTo>
                  <a:lnTo>
                    <a:pt x="30" y="1142"/>
                  </a:lnTo>
                  <a:lnTo>
                    <a:pt x="37" y="1112"/>
                  </a:lnTo>
                  <a:lnTo>
                    <a:pt x="45" y="1082"/>
                  </a:lnTo>
                  <a:lnTo>
                    <a:pt x="52" y="1051"/>
                  </a:lnTo>
                  <a:lnTo>
                    <a:pt x="61" y="1020"/>
                  </a:lnTo>
                  <a:lnTo>
                    <a:pt x="70" y="990"/>
                  </a:lnTo>
                  <a:lnTo>
                    <a:pt x="79" y="961"/>
                  </a:lnTo>
                  <a:lnTo>
                    <a:pt x="88" y="932"/>
                  </a:lnTo>
                  <a:lnTo>
                    <a:pt x="97" y="905"/>
                  </a:lnTo>
                  <a:lnTo>
                    <a:pt x="107" y="878"/>
                  </a:lnTo>
                  <a:lnTo>
                    <a:pt x="116" y="853"/>
                  </a:lnTo>
                  <a:lnTo>
                    <a:pt x="104" y="839"/>
                  </a:lnTo>
                  <a:lnTo>
                    <a:pt x="92" y="825"/>
                  </a:lnTo>
                  <a:lnTo>
                    <a:pt x="81" y="812"/>
                  </a:lnTo>
                  <a:lnTo>
                    <a:pt x="71" y="798"/>
                  </a:lnTo>
                  <a:lnTo>
                    <a:pt x="61" y="785"/>
                  </a:lnTo>
                  <a:lnTo>
                    <a:pt x="53" y="771"/>
                  </a:lnTo>
                  <a:lnTo>
                    <a:pt x="45" y="756"/>
                  </a:lnTo>
                  <a:lnTo>
                    <a:pt x="38" y="740"/>
                  </a:lnTo>
                  <a:lnTo>
                    <a:pt x="32" y="723"/>
                  </a:lnTo>
                  <a:lnTo>
                    <a:pt x="27" y="704"/>
                  </a:lnTo>
                  <a:lnTo>
                    <a:pt x="24" y="684"/>
                  </a:lnTo>
                  <a:lnTo>
                    <a:pt x="21" y="661"/>
                  </a:lnTo>
                  <a:lnTo>
                    <a:pt x="19" y="637"/>
                  </a:lnTo>
                  <a:lnTo>
                    <a:pt x="19" y="610"/>
                  </a:lnTo>
                  <a:lnTo>
                    <a:pt x="20" y="573"/>
                  </a:lnTo>
                  <a:lnTo>
                    <a:pt x="23" y="535"/>
                  </a:lnTo>
                  <a:lnTo>
                    <a:pt x="28" y="498"/>
                  </a:lnTo>
                  <a:lnTo>
                    <a:pt x="35" y="461"/>
                  </a:lnTo>
                  <a:lnTo>
                    <a:pt x="45" y="425"/>
                  </a:lnTo>
                  <a:lnTo>
                    <a:pt x="55" y="389"/>
                  </a:lnTo>
                  <a:lnTo>
                    <a:pt x="68" y="354"/>
                  </a:lnTo>
                  <a:lnTo>
                    <a:pt x="81" y="320"/>
                  </a:lnTo>
                  <a:lnTo>
                    <a:pt x="97" y="286"/>
                  </a:lnTo>
                  <a:lnTo>
                    <a:pt x="113" y="254"/>
                  </a:lnTo>
                  <a:lnTo>
                    <a:pt x="131" y="223"/>
                  </a:lnTo>
                  <a:lnTo>
                    <a:pt x="149" y="194"/>
                  </a:lnTo>
                  <a:lnTo>
                    <a:pt x="169" y="165"/>
                  </a:lnTo>
                  <a:lnTo>
                    <a:pt x="189" y="139"/>
                  </a:lnTo>
                  <a:lnTo>
                    <a:pt x="210" y="115"/>
                  </a:lnTo>
                  <a:lnTo>
                    <a:pt x="231" y="92"/>
                  </a:lnTo>
                  <a:lnTo>
                    <a:pt x="253" y="72"/>
                  </a:lnTo>
                  <a:lnTo>
                    <a:pt x="275" y="54"/>
                  </a:lnTo>
                  <a:lnTo>
                    <a:pt x="298" y="38"/>
                  </a:lnTo>
                  <a:lnTo>
                    <a:pt x="321" y="25"/>
                  </a:lnTo>
                  <a:lnTo>
                    <a:pt x="343" y="15"/>
                  </a:lnTo>
                  <a:lnTo>
                    <a:pt x="366" y="7"/>
                  </a:lnTo>
                  <a:lnTo>
                    <a:pt x="388" y="2"/>
                  </a:lnTo>
                  <a:lnTo>
                    <a:pt x="4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44" name="Group 4"/>
            <p:cNvGrpSpPr>
              <a:grpSpLocks noChangeAspect="1"/>
            </p:cNvGrpSpPr>
            <p:nvPr>
              <p:custDataLst>
                <p:tags r:id="rId4"/>
              </p:custDataLst>
            </p:nvPr>
          </p:nvGrpSpPr>
          <p:grpSpPr bwMode="auto">
            <a:xfrm>
              <a:off x="6096000" y="4343400"/>
              <a:ext cx="477161" cy="342900"/>
              <a:chOff x="4913" y="2601"/>
              <a:chExt cx="1251" cy="899"/>
            </a:xfrm>
          </p:grpSpPr>
          <p:sp>
            <p:nvSpPr>
              <p:cNvPr id="48" name="Freeform 6"/>
              <p:cNvSpPr>
                <a:spLocks/>
              </p:cNvSpPr>
              <p:nvPr/>
            </p:nvSpPr>
            <p:spPr bwMode="auto">
              <a:xfrm>
                <a:off x="4913" y="2601"/>
                <a:ext cx="696" cy="695"/>
              </a:xfrm>
              <a:custGeom>
                <a:avLst/>
                <a:gdLst/>
                <a:ahLst/>
                <a:cxnLst>
                  <a:cxn ang="0">
                    <a:pos x="1185" y="50"/>
                  </a:cxn>
                  <a:cxn ang="0">
                    <a:pos x="1346" y="195"/>
                  </a:cxn>
                  <a:cxn ang="0">
                    <a:pos x="1476" y="316"/>
                  </a:cxn>
                  <a:cxn ang="0">
                    <a:pos x="1652" y="341"/>
                  </a:cxn>
                  <a:cxn ang="0">
                    <a:pos x="1829" y="227"/>
                  </a:cxn>
                  <a:cxn ang="0">
                    <a:pos x="1986" y="19"/>
                  </a:cxn>
                  <a:cxn ang="0">
                    <a:pos x="2049" y="1"/>
                  </a:cxn>
                  <a:cxn ang="0">
                    <a:pos x="2088" y="43"/>
                  </a:cxn>
                  <a:cxn ang="0">
                    <a:pos x="2052" y="116"/>
                  </a:cxn>
                  <a:cxn ang="0">
                    <a:pos x="1918" y="298"/>
                  </a:cxn>
                  <a:cxn ang="0">
                    <a:pos x="1646" y="592"/>
                  </a:cxn>
                  <a:cxn ang="0">
                    <a:pos x="1390" y="826"/>
                  </a:cxn>
                  <a:cxn ang="0">
                    <a:pos x="1191" y="992"/>
                  </a:cxn>
                  <a:cxn ang="0">
                    <a:pos x="1050" y="1108"/>
                  </a:cxn>
                  <a:cxn ang="0">
                    <a:pos x="922" y="1215"/>
                  </a:cxn>
                  <a:cxn ang="0">
                    <a:pos x="693" y="1413"/>
                  </a:cxn>
                  <a:cxn ang="0">
                    <a:pos x="468" y="1644"/>
                  </a:cxn>
                  <a:cxn ang="0">
                    <a:pos x="580" y="1635"/>
                  </a:cxn>
                  <a:cxn ang="0">
                    <a:pos x="783" y="1667"/>
                  </a:cxn>
                  <a:cxn ang="0">
                    <a:pos x="1100" y="1762"/>
                  </a:cxn>
                  <a:cxn ang="0">
                    <a:pos x="1350" y="1756"/>
                  </a:cxn>
                  <a:cxn ang="0">
                    <a:pos x="1588" y="1657"/>
                  </a:cxn>
                  <a:cxn ang="0">
                    <a:pos x="1781" y="1439"/>
                  </a:cxn>
                  <a:cxn ang="0">
                    <a:pos x="1854" y="1333"/>
                  </a:cxn>
                  <a:cxn ang="0">
                    <a:pos x="1934" y="1374"/>
                  </a:cxn>
                  <a:cxn ang="0">
                    <a:pos x="1877" y="1546"/>
                  </a:cxn>
                  <a:cxn ang="0">
                    <a:pos x="1713" y="1796"/>
                  </a:cxn>
                  <a:cxn ang="0">
                    <a:pos x="1449" y="2011"/>
                  </a:cxn>
                  <a:cxn ang="0">
                    <a:pos x="1115" y="2080"/>
                  </a:cxn>
                  <a:cxn ang="0">
                    <a:pos x="902" y="1973"/>
                  </a:cxn>
                  <a:cxn ang="0">
                    <a:pos x="732" y="1800"/>
                  </a:cxn>
                  <a:cxn ang="0">
                    <a:pos x="587" y="1737"/>
                  </a:cxn>
                  <a:cxn ang="0">
                    <a:pos x="334" y="1819"/>
                  </a:cxn>
                  <a:cxn ang="0">
                    <a:pos x="128" y="2044"/>
                  </a:cxn>
                  <a:cxn ang="0">
                    <a:pos x="63" y="2084"/>
                  </a:cxn>
                  <a:cxn ang="0">
                    <a:pos x="9" y="2065"/>
                  </a:cxn>
                  <a:cxn ang="0">
                    <a:pos x="29" y="1979"/>
                  </a:cxn>
                  <a:cxn ang="0">
                    <a:pos x="180" y="1778"/>
                  </a:cxn>
                  <a:cxn ang="0">
                    <a:pos x="454" y="1487"/>
                  </a:cxn>
                  <a:cxn ang="0">
                    <a:pos x="1042" y="977"/>
                  </a:cxn>
                  <a:cxn ang="0">
                    <a:pos x="1264" y="795"/>
                  </a:cxn>
                  <a:cxn ang="0">
                    <a:pos x="1509" y="579"/>
                  </a:cxn>
                  <a:cxn ang="0">
                    <a:pos x="1580" y="448"/>
                  </a:cxn>
                  <a:cxn ang="0">
                    <a:pos x="1416" y="427"/>
                  </a:cxn>
                  <a:cxn ang="0">
                    <a:pos x="1131" y="337"/>
                  </a:cxn>
                  <a:cxn ang="0">
                    <a:pos x="910" y="313"/>
                  </a:cxn>
                  <a:cxn ang="0">
                    <a:pos x="747" y="342"/>
                  </a:cxn>
                  <a:cxn ang="0">
                    <a:pos x="574" y="455"/>
                  </a:cxn>
                  <a:cxn ang="0">
                    <a:pos x="507" y="561"/>
                  </a:cxn>
                  <a:cxn ang="0">
                    <a:pos x="423" y="557"/>
                  </a:cxn>
                  <a:cxn ang="0">
                    <a:pos x="425" y="459"/>
                  </a:cxn>
                  <a:cxn ang="0">
                    <a:pos x="539" y="261"/>
                  </a:cxn>
                  <a:cxn ang="0">
                    <a:pos x="756" y="68"/>
                  </a:cxn>
                </a:cxnLst>
                <a:rect l="0" t="0" r="r" b="b"/>
                <a:pathLst>
                  <a:path w="2088" h="2084">
                    <a:moveTo>
                      <a:pt x="1006" y="0"/>
                    </a:moveTo>
                    <a:lnTo>
                      <a:pt x="1048" y="2"/>
                    </a:lnTo>
                    <a:lnTo>
                      <a:pt x="1086" y="9"/>
                    </a:lnTo>
                    <a:lnTo>
                      <a:pt x="1122" y="19"/>
                    </a:lnTo>
                    <a:lnTo>
                      <a:pt x="1155" y="33"/>
                    </a:lnTo>
                    <a:lnTo>
                      <a:pt x="1185" y="50"/>
                    </a:lnTo>
                    <a:lnTo>
                      <a:pt x="1214" y="70"/>
                    </a:lnTo>
                    <a:lnTo>
                      <a:pt x="1240" y="92"/>
                    </a:lnTo>
                    <a:lnTo>
                      <a:pt x="1266" y="115"/>
                    </a:lnTo>
                    <a:lnTo>
                      <a:pt x="1293" y="141"/>
                    </a:lnTo>
                    <a:lnTo>
                      <a:pt x="1319" y="168"/>
                    </a:lnTo>
                    <a:lnTo>
                      <a:pt x="1346" y="195"/>
                    </a:lnTo>
                    <a:lnTo>
                      <a:pt x="1367" y="218"/>
                    </a:lnTo>
                    <a:lnTo>
                      <a:pt x="1388" y="242"/>
                    </a:lnTo>
                    <a:lnTo>
                      <a:pt x="1408" y="263"/>
                    </a:lnTo>
                    <a:lnTo>
                      <a:pt x="1430" y="284"/>
                    </a:lnTo>
                    <a:lnTo>
                      <a:pt x="1452" y="301"/>
                    </a:lnTo>
                    <a:lnTo>
                      <a:pt x="1476" y="316"/>
                    </a:lnTo>
                    <a:lnTo>
                      <a:pt x="1502" y="330"/>
                    </a:lnTo>
                    <a:lnTo>
                      <a:pt x="1530" y="339"/>
                    </a:lnTo>
                    <a:lnTo>
                      <a:pt x="1560" y="345"/>
                    </a:lnTo>
                    <a:lnTo>
                      <a:pt x="1593" y="347"/>
                    </a:lnTo>
                    <a:lnTo>
                      <a:pt x="1623" y="345"/>
                    </a:lnTo>
                    <a:lnTo>
                      <a:pt x="1652" y="341"/>
                    </a:lnTo>
                    <a:lnTo>
                      <a:pt x="1680" y="332"/>
                    </a:lnTo>
                    <a:lnTo>
                      <a:pt x="1709" y="321"/>
                    </a:lnTo>
                    <a:lnTo>
                      <a:pt x="1738" y="304"/>
                    </a:lnTo>
                    <a:lnTo>
                      <a:pt x="1768" y="282"/>
                    </a:lnTo>
                    <a:lnTo>
                      <a:pt x="1798" y="258"/>
                    </a:lnTo>
                    <a:lnTo>
                      <a:pt x="1829" y="227"/>
                    </a:lnTo>
                    <a:lnTo>
                      <a:pt x="1860" y="191"/>
                    </a:lnTo>
                    <a:lnTo>
                      <a:pt x="1894" y="150"/>
                    </a:lnTo>
                    <a:lnTo>
                      <a:pt x="1929" y="103"/>
                    </a:lnTo>
                    <a:lnTo>
                      <a:pt x="1965" y="50"/>
                    </a:lnTo>
                    <a:lnTo>
                      <a:pt x="1976" y="32"/>
                    </a:lnTo>
                    <a:lnTo>
                      <a:pt x="1986" y="19"/>
                    </a:lnTo>
                    <a:lnTo>
                      <a:pt x="1996" y="9"/>
                    </a:lnTo>
                    <a:lnTo>
                      <a:pt x="2008" y="3"/>
                    </a:lnTo>
                    <a:lnTo>
                      <a:pt x="2020" y="1"/>
                    </a:lnTo>
                    <a:lnTo>
                      <a:pt x="2034" y="0"/>
                    </a:lnTo>
                    <a:lnTo>
                      <a:pt x="2042" y="0"/>
                    </a:lnTo>
                    <a:lnTo>
                      <a:pt x="2049" y="1"/>
                    </a:lnTo>
                    <a:lnTo>
                      <a:pt x="2058" y="2"/>
                    </a:lnTo>
                    <a:lnTo>
                      <a:pt x="2067" y="5"/>
                    </a:lnTo>
                    <a:lnTo>
                      <a:pt x="2075" y="11"/>
                    </a:lnTo>
                    <a:lnTo>
                      <a:pt x="2082" y="19"/>
                    </a:lnTo>
                    <a:lnTo>
                      <a:pt x="2087" y="29"/>
                    </a:lnTo>
                    <a:lnTo>
                      <a:pt x="2088" y="43"/>
                    </a:lnTo>
                    <a:lnTo>
                      <a:pt x="2087" y="48"/>
                    </a:lnTo>
                    <a:lnTo>
                      <a:pt x="2085" y="56"/>
                    </a:lnTo>
                    <a:lnTo>
                      <a:pt x="2080" y="67"/>
                    </a:lnTo>
                    <a:lnTo>
                      <a:pt x="2074" y="80"/>
                    </a:lnTo>
                    <a:lnTo>
                      <a:pt x="2064" y="96"/>
                    </a:lnTo>
                    <a:lnTo>
                      <a:pt x="2052" y="116"/>
                    </a:lnTo>
                    <a:lnTo>
                      <a:pt x="2038" y="139"/>
                    </a:lnTo>
                    <a:lnTo>
                      <a:pt x="2021" y="165"/>
                    </a:lnTo>
                    <a:lnTo>
                      <a:pt x="2000" y="194"/>
                    </a:lnTo>
                    <a:lnTo>
                      <a:pt x="1977" y="225"/>
                    </a:lnTo>
                    <a:lnTo>
                      <a:pt x="1949" y="260"/>
                    </a:lnTo>
                    <a:lnTo>
                      <a:pt x="1918" y="298"/>
                    </a:lnTo>
                    <a:lnTo>
                      <a:pt x="1883" y="340"/>
                    </a:lnTo>
                    <a:lnTo>
                      <a:pt x="1845" y="383"/>
                    </a:lnTo>
                    <a:lnTo>
                      <a:pt x="1802" y="431"/>
                    </a:lnTo>
                    <a:lnTo>
                      <a:pt x="1754" y="481"/>
                    </a:lnTo>
                    <a:lnTo>
                      <a:pt x="1702" y="535"/>
                    </a:lnTo>
                    <a:lnTo>
                      <a:pt x="1646" y="592"/>
                    </a:lnTo>
                    <a:lnTo>
                      <a:pt x="1583" y="653"/>
                    </a:lnTo>
                    <a:lnTo>
                      <a:pt x="1516" y="716"/>
                    </a:lnTo>
                    <a:lnTo>
                      <a:pt x="1487" y="741"/>
                    </a:lnTo>
                    <a:lnTo>
                      <a:pt x="1456" y="768"/>
                    </a:lnTo>
                    <a:lnTo>
                      <a:pt x="1424" y="796"/>
                    </a:lnTo>
                    <a:lnTo>
                      <a:pt x="1390" y="826"/>
                    </a:lnTo>
                    <a:lnTo>
                      <a:pt x="1356" y="854"/>
                    </a:lnTo>
                    <a:lnTo>
                      <a:pt x="1323" y="883"/>
                    </a:lnTo>
                    <a:lnTo>
                      <a:pt x="1288" y="911"/>
                    </a:lnTo>
                    <a:lnTo>
                      <a:pt x="1254" y="939"/>
                    </a:lnTo>
                    <a:lnTo>
                      <a:pt x="1222" y="966"/>
                    </a:lnTo>
                    <a:lnTo>
                      <a:pt x="1191" y="992"/>
                    </a:lnTo>
                    <a:lnTo>
                      <a:pt x="1161" y="1016"/>
                    </a:lnTo>
                    <a:lnTo>
                      <a:pt x="1133" y="1040"/>
                    </a:lnTo>
                    <a:lnTo>
                      <a:pt x="1108" y="1060"/>
                    </a:lnTo>
                    <a:lnTo>
                      <a:pt x="1085" y="1079"/>
                    </a:lnTo>
                    <a:lnTo>
                      <a:pt x="1066" y="1095"/>
                    </a:lnTo>
                    <a:lnTo>
                      <a:pt x="1050" y="1108"/>
                    </a:lnTo>
                    <a:lnTo>
                      <a:pt x="1038" y="1118"/>
                    </a:lnTo>
                    <a:lnTo>
                      <a:pt x="1031" y="1125"/>
                    </a:lnTo>
                    <a:lnTo>
                      <a:pt x="1029" y="1129"/>
                    </a:lnTo>
                    <a:lnTo>
                      <a:pt x="993" y="1158"/>
                    </a:lnTo>
                    <a:lnTo>
                      <a:pt x="957" y="1187"/>
                    </a:lnTo>
                    <a:lnTo>
                      <a:pt x="922" y="1215"/>
                    </a:lnTo>
                    <a:lnTo>
                      <a:pt x="886" y="1245"/>
                    </a:lnTo>
                    <a:lnTo>
                      <a:pt x="849" y="1276"/>
                    </a:lnTo>
                    <a:lnTo>
                      <a:pt x="812" y="1307"/>
                    </a:lnTo>
                    <a:lnTo>
                      <a:pt x="773" y="1340"/>
                    </a:lnTo>
                    <a:lnTo>
                      <a:pt x="734" y="1375"/>
                    </a:lnTo>
                    <a:lnTo>
                      <a:pt x="693" y="1413"/>
                    </a:lnTo>
                    <a:lnTo>
                      <a:pt x="650" y="1453"/>
                    </a:lnTo>
                    <a:lnTo>
                      <a:pt x="603" y="1497"/>
                    </a:lnTo>
                    <a:lnTo>
                      <a:pt x="555" y="1544"/>
                    </a:lnTo>
                    <a:lnTo>
                      <a:pt x="503" y="1594"/>
                    </a:lnTo>
                    <a:lnTo>
                      <a:pt x="449" y="1649"/>
                    </a:lnTo>
                    <a:lnTo>
                      <a:pt x="468" y="1644"/>
                    </a:lnTo>
                    <a:lnTo>
                      <a:pt x="490" y="1640"/>
                    </a:lnTo>
                    <a:lnTo>
                      <a:pt x="514" y="1637"/>
                    </a:lnTo>
                    <a:lnTo>
                      <a:pt x="538" y="1636"/>
                    </a:lnTo>
                    <a:lnTo>
                      <a:pt x="557" y="1635"/>
                    </a:lnTo>
                    <a:lnTo>
                      <a:pt x="573" y="1635"/>
                    </a:lnTo>
                    <a:lnTo>
                      <a:pt x="580" y="1635"/>
                    </a:lnTo>
                    <a:lnTo>
                      <a:pt x="614" y="1636"/>
                    </a:lnTo>
                    <a:lnTo>
                      <a:pt x="645" y="1638"/>
                    </a:lnTo>
                    <a:lnTo>
                      <a:pt x="677" y="1643"/>
                    </a:lnTo>
                    <a:lnTo>
                      <a:pt x="711" y="1648"/>
                    </a:lnTo>
                    <a:lnTo>
                      <a:pt x="746" y="1657"/>
                    </a:lnTo>
                    <a:lnTo>
                      <a:pt x="783" y="1667"/>
                    </a:lnTo>
                    <a:lnTo>
                      <a:pt x="824" y="1681"/>
                    </a:lnTo>
                    <a:lnTo>
                      <a:pt x="869" y="1696"/>
                    </a:lnTo>
                    <a:lnTo>
                      <a:pt x="921" y="1714"/>
                    </a:lnTo>
                    <a:lnTo>
                      <a:pt x="983" y="1733"/>
                    </a:lnTo>
                    <a:lnTo>
                      <a:pt x="1042" y="1750"/>
                    </a:lnTo>
                    <a:lnTo>
                      <a:pt x="1100" y="1762"/>
                    </a:lnTo>
                    <a:lnTo>
                      <a:pt x="1156" y="1769"/>
                    </a:lnTo>
                    <a:lnTo>
                      <a:pt x="1215" y="1772"/>
                    </a:lnTo>
                    <a:lnTo>
                      <a:pt x="1245" y="1772"/>
                    </a:lnTo>
                    <a:lnTo>
                      <a:pt x="1278" y="1768"/>
                    </a:lnTo>
                    <a:lnTo>
                      <a:pt x="1313" y="1764"/>
                    </a:lnTo>
                    <a:lnTo>
                      <a:pt x="1350" y="1756"/>
                    </a:lnTo>
                    <a:lnTo>
                      <a:pt x="1389" y="1747"/>
                    </a:lnTo>
                    <a:lnTo>
                      <a:pt x="1428" y="1735"/>
                    </a:lnTo>
                    <a:lnTo>
                      <a:pt x="1468" y="1719"/>
                    </a:lnTo>
                    <a:lnTo>
                      <a:pt x="1509" y="1702"/>
                    </a:lnTo>
                    <a:lnTo>
                      <a:pt x="1548" y="1681"/>
                    </a:lnTo>
                    <a:lnTo>
                      <a:pt x="1588" y="1657"/>
                    </a:lnTo>
                    <a:lnTo>
                      <a:pt x="1625" y="1630"/>
                    </a:lnTo>
                    <a:lnTo>
                      <a:pt x="1661" y="1599"/>
                    </a:lnTo>
                    <a:lnTo>
                      <a:pt x="1696" y="1565"/>
                    </a:lnTo>
                    <a:lnTo>
                      <a:pt x="1727" y="1527"/>
                    </a:lnTo>
                    <a:lnTo>
                      <a:pt x="1756" y="1485"/>
                    </a:lnTo>
                    <a:lnTo>
                      <a:pt x="1781" y="1439"/>
                    </a:lnTo>
                    <a:lnTo>
                      <a:pt x="1803" y="1389"/>
                    </a:lnTo>
                    <a:lnTo>
                      <a:pt x="1810" y="1374"/>
                    </a:lnTo>
                    <a:lnTo>
                      <a:pt x="1818" y="1361"/>
                    </a:lnTo>
                    <a:lnTo>
                      <a:pt x="1828" y="1349"/>
                    </a:lnTo>
                    <a:lnTo>
                      <a:pt x="1840" y="1340"/>
                    </a:lnTo>
                    <a:lnTo>
                      <a:pt x="1854" y="1333"/>
                    </a:lnTo>
                    <a:lnTo>
                      <a:pt x="1872" y="1331"/>
                    </a:lnTo>
                    <a:lnTo>
                      <a:pt x="1893" y="1333"/>
                    </a:lnTo>
                    <a:lnTo>
                      <a:pt x="1911" y="1340"/>
                    </a:lnTo>
                    <a:lnTo>
                      <a:pt x="1923" y="1350"/>
                    </a:lnTo>
                    <a:lnTo>
                      <a:pt x="1931" y="1362"/>
                    </a:lnTo>
                    <a:lnTo>
                      <a:pt x="1934" y="1374"/>
                    </a:lnTo>
                    <a:lnTo>
                      <a:pt x="1932" y="1393"/>
                    </a:lnTo>
                    <a:lnTo>
                      <a:pt x="1928" y="1416"/>
                    </a:lnTo>
                    <a:lnTo>
                      <a:pt x="1919" y="1444"/>
                    </a:lnTo>
                    <a:lnTo>
                      <a:pt x="1908" y="1475"/>
                    </a:lnTo>
                    <a:lnTo>
                      <a:pt x="1894" y="1509"/>
                    </a:lnTo>
                    <a:lnTo>
                      <a:pt x="1877" y="1546"/>
                    </a:lnTo>
                    <a:lnTo>
                      <a:pt x="1857" y="1585"/>
                    </a:lnTo>
                    <a:lnTo>
                      <a:pt x="1834" y="1627"/>
                    </a:lnTo>
                    <a:lnTo>
                      <a:pt x="1808" y="1668"/>
                    </a:lnTo>
                    <a:lnTo>
                      <a:pt x="1779" y="1711"/>
                    </a:lnTo>
                    <a:lnTo>
                      <a:pt x="1746" y="1754"/>
                    </a:lnTo>
                    <a:lnTo>
                      <a:pt x="1713" y="1796"/>
                    </a:lnTo>
                    <a:lnTo>
                      <a:pt x="1676" y="1837"/>
                    </a:lnTo>
                    <a:lnTo>
                      <a:pt x="1635" y="1877"/>
                    </a:lnTo>
                    <a:lnTo>
                      <a:pt x="1593" y="1914"/>
                    </a:lnTo>
                    <a:lnTo>
                      <a:pt x="1547" y="1950"/>
                    </a:lnTo>
                    <a:lnTo>
                      <a:pt x="1499" y="1983"/>
                    </a:lnTo>
                    <a:lnTo>
                      <a:pt x="1449" y="2011"/>
                    </a:lnTo>
                    <a:lnTo>
                      <a:pt x="1396" y="2035"/>
                    </a:lnTo>
                    <a:lnTo>
                      <a:pt x="1341" y="2056"/>
                    </a:lnTo>
                    <a:lnTo>
                      <a:pt x="1283" y="2070"/>
                    </a:lnTo>
                    <a:lnTo>
                      <a:pt x="1223" y="2080"/>
                    </a:lnTo>
                    <a:lnTo>
                      <a:pt x="1161" y="2084"/>
                    </a:lnTo>
                    <a:lnTo>
                      <a:pt x="1115" y="2080"/>
                    </a:lnTo>
                    <a:lnTo>
                      <a:pt x="1074" y="2072"/>
                    </a:lnTo>
                    <a:lnTo>
                      <a:pt x="1035" y="2061"/>
                    </a:lnTo>
                    <a:lnTo>
                      <a:pt x="999" y="2044"/>
                    </a:lnTo>
                    <a:lnTo>
                      <a:pt x="965" y="2024"/>
                    </a:lnTo>
                    <a:lnTo>
                      <a:pt x="933" y="1999"/>
                    </a:lnTo>
                    <a:lnTo>
                      <a:pt x="902" y="1973"/>
                    </a:lnTo>
                    <a:lnTo>
                      <a:pt x="872" y="1942"/>
                    </a:lnTo>
                    <a:lnTo>
                      <a:pt x="844" y="1910"/>
                    </a:lnTo>
                    <a:lnTo>
                      <a:pt x="812" y="1876"/>
                    </a:lnTo>
                    <a:lnTo>
                      <a:pt x="783" y="1847"/>
                    </a:lnTo>
                    <a:lnTo>
                      <a:pt x="756" y="1821"/>
                    </a:lnTo>
                    <a:lnTo>
                      <a:pt x="732" y="1800"/>
                    </a:lnTo>
                    <a:lnTo>
                      <a:pt x="708" y="1782"/>
                    </a:lnTo>
                    <a:lnTo>
                      <a:pt x="686" y="1767"/>
                    </a:lnTo>
                    <a:lnTo>
                      <a:pt x="663" y="1755"/>
                    </a:lnTo>
                    <a:lnTo>
                      <a:pt x="640" y="1747"/>
                    </a:lnTo>
                    <a:lnTo>
                      <a:pt x="615" y="1740"/>
                    </a:lnTo>
                    <a:lnTo>
                      <a:pt x="587" y="1737"/>
                    </a:lnTo>
                    <a:lnTo>
                      <a:pt x="557" y="1736"/>
                    </a:lnTo>
                    <a:lnTo>
                      <a:pt x="512" y="1739"/>
                    </a:lnTo>
                    <a:lnTo>
                      <a:pt x="466" y="1750"/>
                    </a:lnTo>
                    <a:lnTo>
                      <a:pt x="420" y="1767"/>
                    </a:lnTo>
                    <a:lnTo>
                      <a:pt x="377" y="1790"/>
                    </a:lnTo>
                    <a:lnTo>
                      <a:pt x="334" y="1819"/>
                    </a:lnTo>
                    <a:lnTo>
                      <a:pt x="292" y="1851"/>
                    </a:lnTo>
                    <a:lnTo>
                      <a:pt x="251" y="1889"/>
                    </a:lnTo>
                    <a:lnTo>
                      <a:pt x="213" y="1931"/>
                    </a:lnTo>
                    <a:lnTo>
                      <a:pt x="176" y="1977"/>
                    </a:lnTo>
                    <a:lnTo>
                      <a:pt x="140" y="2025"/>
                    </a:lnTo>
                    <a:lnTo>
                      <a:pt x="128" y="2044"/>
                    </a:lnTo>
                    <a:lnTo>
                      <a:pt x="117" y="2059"/>
                    </a:lnTo>
                    <a:lnTo>
                      <a:pt x="108" y="2069"/>
                    </a:lnTo>
                    <a:lnTo>
                      <a:pt x="99" y="2076"/>
                    </a:lnTo>
                    <a:lnTo>
                      <a:pt x="89" y="2080"/>
                    </a:lnTo>
                    <a:lnTo>
                      <a:pt x="77" y="2083"/>
                    </a:lnTo>
                    <a:lnTo>
                      <a:pt x="63" y="2084"/>
                    </a:lnTo>
                    <a:lnTo>
                      <a:pt x="58" y="2083"/>
                    </a:lnTo>
                    <a:lnTo>
                      <a:pt x="50" y="2083"/>
                    </a:lnTo>
                    <a:lnTo>
                      <a:pt x="39" y="2081"/>
                    </a:lnTo>
                    <a:lnTo>
                      <a:pt x="28" y="2078"/>
                    </a:lnTo>
                    <a:lnTo>
                      <a:pt x="18" y="2072"/>
                    </a:lnTo>
                    <a:lnTo>
                      <a:pt x="9" y="2065"/>
                    </a:lnTo>
                    <a:lnTo>
                      <a:pt x="3" y="2054"/>
                    </a:lnTo>
                    <a:lnTo>
                      <a:pt x="0" y="2040"/>
                    </a:lnTo>
                    <a:lnTo>
                      <a:pt x="3" y="2031"/>
                    </a:lnTo>
                    <a:lnTo>
                      <a:pt x="8" y="2017"/>
                    </a:lnTo>
                    <a:lnTo>
                      <a:pt x="17" y="2001"/>
                    </a:lnTo>
                    <a:lnTo>
                      <a:pt x="29" y="1979"/>
                    </a:lnTo>
                    <a:lnTo>
                      <a:pt x="46" y="1955"/>
                    </a:lnTo>
                    <a:lnTo>
                      <a:pt x="66" y="1925"/>
                    </a:lnTo>
                    <a:lnTo>
                      <a:pt x="89" y="1893"/>
                    </a:lnTo>
                    <a:lnTo>
                      <a:pt x="116" y="1858"/>
                    </a:lnTo>
                    <a:lnTo>
                      <a:pt x="147" y="1820"/>
                    </a:lnTo>
                    <a:lnTo>
                      <a:pt x="180" y="1778"/>
                    </a:lnTo>
                    <a:lnTo>
                      <a:pt x="218" y="1735"/>
                    </a:lnTo>
                    <a:lnTo>
                      <a:pt x="258" y="1689"/>
                    </a:lnTo>
                    <a:lnTo>
                      <a:pt x="302" y="1641"/>
                    </a:lnTo>
                    <a:lnTo>
                      <a:pt x="350" y="1591"/>
                    </a:lnTo>
                    <a:lnTo>
                      <a:pt x="400" y="1539"/>
                    </a:lnTo>
                    <a:lnTo>
                      <a:pt x="454" y="1487"/>
                    </a:lnTo>
                    <a:lnTo>
                      <a:pt x="510" y="1433"/>
                    </a:lnTo>
                    <a:lnTo>
                      <a:pt x="951" y="1049"/>
                    </a:lnTo>
                    <a:lnTo>
                      <a:pt x="968" y="1037"/>
                    </a:lnTo>
                    <a:lnTo>
                      <a:pt x="988" y="1020"/>
                    </a:lnTo>
                    <a:lnTo>
                      <a:pt x="1013" y="1000"/>
                    </a:lnTo>
                    <a:lnTo>
                      <a:pt x="1042" y="977"/>
                    </a:lnTo>
                    <a:lnTo>
                      <a:pt x="1073" y="952"/>
                    </a:lnTo>
                    <a:lnTo>
                      <a:pt x="1108" y="924"/>
                    </a:lnTo>
                    <a:lnTo>
                      <a:pt x="1144" y="894"/>
                    </a:lnTo>
                    <a:lnTo>
                      <a:pt x="1182" y="863"/>
                    </a:lnTo>
                    <a:lnTo>
                      <a:pt x="1223" y="829"/>
                    </a:lnTo>
                    <a:lnTo>
                      <a:pt x="1264" y="795"/>
                    </a:lnTo>
                    <a:lnTo>
                      <a:pt x="1306" y="759"/>
                    </a:lnTo>
                    <a:lnTo>
                      <a:pt x="1348" y="723"/>
                    </a:lnTo>
                    <a:lnTo>
                      <a:pt x="1389" y="688"/>
                    </a:lnTo>
                    <a:lnTo>
                      <a:pt x="1431" y="651"/>
                    </a:lnTo>
                    <a:lnTo>
                      <a:pt x="1470" y="615"/>
                    </a:lnTo>
                    <a:lnTo>
                      <a:pt x="1509" y="579"/>
                    </a:lnTo>
                    <a:lnTo>
                      <a:pt x="1546" y="544"/>
                    </a:lnTo>
                    <a:lnTo>
                      <a:pt x="1580" y="511"/>
                    </a:lnTo>
                    <a:lnTo>
                      <a:pt x="1612" y="479"/>
                    </a:lnTo>
                    <a:lnTo>
                      <a:pt x="1640" y="448"/>
                    </a:lnTo>
                    <a:lnTo>
                      <a:pt x="1608" y="448"/>
                    </a:lnTo>
                    <a:lnTo>
                      <a:pt x="1580" y="448"/>
                    </a:lnTo>
                    <a:lnTo>
                      <a:pt x="1552" y="447"/>
                    </a:lnTo>
                    <a:lnTo>
                      <a:pt x="1526" y="446"/>
                    </a:lnTo>
                    <a:lnTo>
                      <a:pt x="1500" y="443"/>
                    </a:lnTo>
                    <a:lnTo>
                      <a:pt x="1474" y="440"/>
                    </a:lnTo>
                    <a:lnTo>
                      <a:pt x="1445" y="434"/>
                    </a:lnTo>
                    <a:lnTo>
                      <a:pt x="1416" y="427"/>
                    </a:lnTo>
                    <a:lnTo>
                      <a:pt x="1383" y="418"/>
                    </a:lnTo>
                    <a:lnTo>
                      <a:pt x="1347" y="407"/>
                    </a:lnTo>
                    <a:lnTo>
                      <a:pt x="1306" y="392"/>
                    </a:lnTo>
                    <a:lnTo>
                      <a:pt x="1260" y="377"/>
                    </a:lnTo>
                    <a:lnTo>
                      <a:pt x="1194" y="355"/>
                    </a:lnTo>
                    <a:lnTo>
                      <a:pt x="1131" y="337"/>
                    </a:lnTo>
                    <a:lnTo>
                      <a:pt x="1071" y="324"/>
                    </a:lnTo>
                    <a:lnTo>
                      <a:pt x="1011" y="314"/>
                    </a:lnTo>
                    <a:lnTo>
                      <a:pt x="951" y="310"/>
                    </a:lnTo>
                    <a:lnTo>
                      <a:pt x="942" y="312"/>
                    </a:lnTo>
                    <a:lnTo>
                      <a:pt x="928" y="312"/>
                    </a:lnTo>
                    <a:lnTo>
                      <a:pt x="910" y="313"/>
                    </a:lnTo>
                    <a:lnTo>
                      <a:pt x="888" y="314"/>
                    </a:lnTo>
                    <a:lnTo>
                      <a:pt x="864" y="316"/>
                    </a:lnTo>
                    <a:lnTo>
                      <a:pt x="838" y="321"/>
                    </a:lnTo>
                    <a:lnTo>
                      <a:pt x="808" y="326"/>
                    </a:lnTo>
                    <a:lnTo>
                      <a:pt x="778" y="333"/>
                    </a:lnTo>
                    <a:lnTo>
                      <a:pt x="747" y="342"/>
                    </a:lnTo>
                    <a:lnTo>
                      <a:pt x="716" y="354"/>
                    </a:lnTo>
                    <a:lnTo>
                      <a:pt x="686" y="368"/>
                    </a:lnTo>
                    <a:lnTo>
                      <a:pt x="654" y="385"/>
                    </a:lnTo>
                    <a:lnTo>
                      <a:pt x="626" y="405"/>
                    </a:lnTo>
                    <a:lnTo>
                      <a:pt x="599" y="428"/>
                    </a:lnTo>
                    <a:lnTo>
                      <a:pt x="574" y="455"/>
                    </a:lnTo>
                    <a:lnTo>
                      <a:pt x="552" y="486"/>
                    </a:lnTo>
                    <a:lnTo>
                      <a:pt x="534" y="520"/>
                    </a:lnTo>
                    <a:lnTo>
                      <a:pt x="527" y="533"/>
                    </a:lnTo>
                    <a:lnTo>
                      <a:pt x="521" y="544"/>
                    </a:lnTo>
                    <a:lnTo>
                      <a:pt x="515" y="553"/>
                    </a:lnTo>
                    <a:lnTo>
                      <a:pt x="507" y="561"/>
                    </a:lnTo>
                    <a:lnTo>
                      <a:pt x="496" y="566"/>
                    </a:lnTo>
                    <a:lnTo>
                      <a:pt x="482" y="570"/>
                    </a:lnTo>
                    <a:lnTo>
                      <a:pt x="465" y="571"/>
                    </a:lnTo>
                    <a:lnTo>
                      <a:pt x="447" y="570"/>
                    </a:lnTo>
                    <a:lnTo>
                      <a:pt x="434" y="564"/>
                    </a:lnTo>
                    <a:lnTo>
                      <a:pt x="423" y="557"/>
                    </a:lnTo>
                    <a:lnTo>
                      <a:pt x="416" y="547"/>
                    </a:lnTo>
                    <a:lnTo>
                      <a:pt x="412" y="535"/>
                    </a:lnTo>
                    <a:lnTo>
                      <a:pt x="411" y="520"/>
                    </a:lnTo>
                    <a:lnTo>
                      <a:pt x="412" y="505"/>
                    </a:lnTo>
                    <a:lnTo>
                      <a:pt x="417" y="483"/>
                    </a:lnTo>
                    <a:lnTo>
                      <a:pt x="425" y="459"/>
                    </a:lnTo>
                    <a:lnTo>
                      <a:pt x="437" y="431"/>
                    </a:lnTo>
                    <a:lnTo>
                      <a:pt x="452" y="400"/>
                    </a:lnTo>
                    <a:lnTo>
                      <a:pt x="468" y="367"/>
                    </a:lnTo>
                    <a:lnTo>
                      <a:pt x="490" y="332"/>
                    </a:lnTo>
                    <a:lnTo>
                      <a:pt x="513" y="297"/>
                    </a:lnTo>
                    <a:lnTo>
                      <a:pt x="539" y="261"/>
                    </a:lnTo>
                    <a:lnTo>
                      <a:pt x="569" y="225"/>
                    </a:lnTo>
                    <a:lnTo>
                      <a:pt x="600" y="190"/>
                    </a:lnTo>
                    <a:lnTo>
                      <a:pt x="636" y="157"/>
                    </a:lnTo>
                    <a:lnTo>
                      <a:pt x="674" y="124"/>
                    </a:lnTo>
                    <a:lnTo>
                      <a:pt x="713" y="95"/>
                    </a:lnTo>
                    <a:lnTo>
                      <a:pt x="756" y="68"/>
                    </a:lnTo>
                    <a:lnTo>
                      <a:pt x="801" y="46"/>
                    </a:lnTo>
                    <a:lnTo>
                      <a:pt x="849" y="27"/>
                    </a:lnTo>
                    <a:lnTo>
                      <a:pt x="899" y="12"/>
                    </a:lnTo>
                    <a:lnTo>
                      <a:pt x="951" y="3"/>
                    </a:lnTo>
                    <a:lnTo>
                      <a:pt x="100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7"/>
              <p:cNvSpPr>
                <a:spLocks/>
              </p:cNvSpPr>
              <p:nvPr/>
            </p:nvSpPr>
            <p:spPr bwMode="auto">
              <a:xfrm>
                <a:off x="5742" y="2779"/>
                <a:ext cx="422" cy="721"/>
              </a:xfrm>
              <a:custGeom>
                <a:avLst/>
                <a:gdLst/>
                <a:ahLst/>
                <a:cxnLst>
                  <a:cxn ang="0">
                    <a:pos x="714" y="1"/>
                  </a:cxn>
                  <a:cxn ang="0">
                    <a:pos x="759" y="7"/>
                  </a:cxn>
                  <a:cxn ang="0">
                    <a:pos x="781" y="26"/>
                  </a:cxn>
                  <a:cxn ang="0">
                    <a:pos x="788" y="65"/>
                  </a:cxn>
                  <a:cxn ang="0">
                    <a:pos x="789" y="1895"/>
                  </a:cxn>
                  <a:cxn ang="0">
                    <a:pos x="789" y="1932"/>
                  </a:cxn>
                  <a:cxn ang="0">
                    <a:pos x="794" y="1965"/>
                  </a:cxn>
                  <a:cxn ang="0">
                    <a:pos x="807" y="1991"/>
                  </a:cxn>
                  <a:cxn ang="0">
                    <a:pos x="833" y="2012"/>
                  </a:cxn>
                  <a:cxn ang="0">
                    <a:pos x="873" y="2028"/>
                  </a:cxn>
                  <a:cxn ang="0">
                    <a:pos x="936" y="2039"/>
                  </a:cxn>
                  <a:cxn ang="0">
                    <a:pos x="1022" y="2045"/>
                  </a:cxn>
                  <a:cxn ang="0">
                    <a:pos x="1137" y="2047"/>
                  </a:cxn>
                  <a:cxn ang="0">
                    <a:pos x="1268" y="2163"/>
                  </a:cxn>
                  <a:cxn ang="0">
                    <a:pos x="1224" y="2163"/>
                  </a:cxn>
                  <a:cxn ang="0">
                    <a:pos x="1153" y="2160"/>
                  </a:cxn>
                  <a:cxn ang="0">
                    <a:pos x="1064" y="2158"/>
                  </a:cxn>
                  <a:cxn ang="0">
                    <a:pos x="967" y="2156"/>
                  </a:cxn>
                  <a:cxn ang="0">
                    <a:pos x="867" y="2154"/>
                  </a:cxn>
                  <a:cxn ang="0">
                    <a:pos x="775" y="2151"/>
                  </a:cxn>
                  <a:cxn ang="0">
                    <a:pos x="697" y="2149"/>
                  </a:cxn>
                  <a:cxn ang="0">
                    <a:pos x="642" y="2149"/>
                  </a:cxn>
                  <a:cxn ang="0">
                    <a:pos x="582" y="2149"/>
                  </a:cxn>
                  <a:cxn ang="0">
                    <a:pos x="501" y="2151"/>
                  </a:cxn>
                  <a:cxn ang="0">
                    <a:pos x="408" y="2154"/>
                  </a:cxn>
                  <a:cxn ang="0">
                    <a:pos x="309" y="2156"/>
                  </a:cxn>
                  <a:cxn ang="0">
                    <a:pos x="213" y="2158"/>
                  </a:cxn>
                  <a:cxn ang="0">
                    <a:pos x="128" y="2160"/>
                  </a:cxn>
                  <a:cxn ang="0">
                    <a:pos x="62" y="2163"/>
                  </a:cxn>
                  <a:cxn ang="0">
                    <a:pos x="23" y="2163"/>
                  </a:cxn>
                  <a:cxn ang="0">
                    <a:pos x="155" y="2047"/>
                  </a:cxn>
                  <a:cxn ang="0">
                    <a:pos x="270" y="2045"/>
                  </a:cxn>
                  <a:cxn ang="0">
                    <a:pos x="356" y="2039"/>
                  </a:cxn>
                  <a:cxn ang="0">
                    <a:pos x="417" y="2028"/>
                  </a:cxn>
                  <a:cxn ang="0">
                    <a:pos x="459" y="2012"/>
                  </a:cxn>
                  <a:cxn ang="0">
                    <a:pos x="485" y="1991"/>
                  </a:cxn>
                  <a:cxn ang="0">
                    <a:pos x="498" y="1965"/>
                  </a:cxn>
                  <a:cxn ang="0">
                    <a:pos x="503" y="1932"/>
                  </a:cxn>
                  <a:cxn ang="0">
                    <a:pos x="503" y="1895"/>
                  </a:cxn>
                  <a:cxn ang="0">
                    <a:pos x="446" y="263"/>
                  </a:cxn>
                  <a:cxn ang="0">
                    <a:pos x="329" y="296"/>
                  </a:cxn>
                  <a:cxn ang="0">
                    <a:pos x="213" y="314"/>
                  </a:cxn>
                  <a:cxn ang="0">
                    <a:pos x="111" y="323"/>
                  </a:cxn>
                  <a:cxn ang="0">
                    <a:pos x="30" y="325"/>
                  </a:cxn>
                  <a:cxn ang="0">
                    <a:pos x="0" y="210"/>
                  </a:cxn>
                  <a:cxn ang="0">
                    <a:pos x="67" y="210"/>
                  </a:cxn>
                  <a:cxn ang="0">
                    <a:pos x="149" y="205"/>
                  </a:cxn>
                  <a:cxn ang="0">
                    <a:pos x="241" y="196"/>
                  </a:cxn>
                  <a:cxn ang="0">
                    <a:pos x="339" y="178"/>
                  </a:cxn>
                  <a:cxn ang="0">
                    <a:pos x="440" y="148"/>
                  </a:cxn>
                  <a:cxn ang="0">
                    <a:pos x="541" y="102"/>
                  </a:cxn>
                  <a:cxn ang="0">
                    <a:pos x="636" y="39"/>
                  </a:cxn>
                </a:cxnLst>
                <a:rect l="0" t="0" r="r" b="b"/>
                <a:pathLst>
                  <a:path w="1268" h="2163">
                    <a:moveTo>
                      <a:pt x="680" y="0"/>
                    </a:moveTo>
                    <a:lnTo>
                      <a:pt x="714" y="1"/>
                    </a:lnTo>
                    <a:lnTo>
                      <a:pt x="740" y="2"/>
                    </a:lnTo>
                    <a:lnTo>
                      <a:pt x="759" y="7"/>
                    </a:lnTo>
                    <a:lnTo>
                      <a:pt x="773" y="14"/>
                    </a:lnTo>
                    <a:lnTo>
                      <a:pt x="781" y="26"/>
                    </a:lnTo>
                    <a:lnTo>
                      <a:pt x="786" y="43"/>
                    </a:lnTo>
                    <a:lnTo>
                      <a:pt x="788" y="65"/>
                    </a:lnTo>
                    <a:lnTo>
                      <a:pt x="789" y="94"/>
                    </a:lnTo>
                    <a:lnTo>
                      <a:pt x="789" y="1895"/>
                    </a:lnTo>
                    <a:lnTo>
                      <a:pt x="789" y="1915"/>
                    </a:lnTo>
                    <a:lnTo>
                      <a:pt x="789" y="1932"/>
                    </a:lnTo>
                    <a:lnTo>
                      <a:pt x="791" y="1949"/>
                    </a:lnTo>
                    <a:lnTo>
                      <a:pt x="794" y="1965"/>
                    </a:lnTo>
                    <a:lnTo>
                      <a:pt x="799" y="1978"/>
                    </a:lnTo>
                    <a:lnTo>
                      <a:pt x="807" y="1991"/>
                    </a:lnTo>
                    <a:lnTo>
                      <a:pt x="818" y="2002"/>
                    </a:lnTo>
                    <a:lnTo>
                      <a:pt x="833" y="2012"/>
                    </a:lnTo>
                    <a:lnTo>
                      <a:pt x="851" y="2020"/>
                    </a:lnTo>
                    <a:lnTo>
                      <a:pt x="873" y="2028"/>
                    </a:lnTo>
                    <a:lnTo>
                      <a:pt x="902" y="2033"/>
                    </a:lnTo>
                    <a:lnTo>
                      <a:pt x="936" y="2039"/>
                    </a:lnTo>
                    <a:lnTo>
                      <a:pt x="975" y="2042"/>
                    </a:lnTo>
                    <a:lnTo>
                      <a:pt x="1022" y="2045"/>
                    </a:lnTo>
                    <a:lnTo>
                      <a:pt x="1076" y="2047"/>
                    </a:lnTo>
                    <a:lnTo>
                      <a:pt x="1137" y="2047"/>
                    </a:lnTo>
                    <a:lnTo>
                      <a:pt x="1268" y="2047"/>
                    </a:lnTo>
                    <a:lnTo>
                      <a:pt x="1268" y="2163"/>
                    </a:lnTo>
                    <a:lnTo>
                      <a:pt x="1250" y="2163"/>
                    </a:lnTo>
                    <a:lnTo>
                      <a:pt x="1224" y="2163"/>
                    </a:lnTo>
                    <a:lnTo>
                      <a:pt x="1191" y="2161"/>
                    </a:lnTo>
                    <a:lnTo>
                      <a:pt x="1153" y="2160"/>
                    </a:lnTo>
                    <a:lnTo>
                      <a:pt x="1111" y="2159"/>
                    </a:lnTo>
                    <a:lnTo>
                      <a:pt x="1064" y="2158"/>
                    </a:lnTo>
                    <a:lnTo>
                      <a:pt x="1016" y="2157"/>
                    </a:lnTo>
                    <a:lnTo>
                      <a:pt x="967" y="2156"/>
                    </a:lnTo>
                    <a:lnTo>
                      <a:pt x="917" y="2155"/>
                    </a:lnTo>
                    <a:lnTo>
                      <a:pt x="867" y="2154"/>
                    </a:lnTo>
                    <a:lnTo>
                      <a:pt x="819" y="2151"/>
                    </a:lnTo>
                    <a:lnTo>
                      <a:pt x="775" y="2151"/>
                    </a:lnTo>
                    <a:lnTo>
                      <a:pt x="733" y="2150"/>
                    </a:lnTo>
                    <a:lnTo>
                      <a:pt x="697" y="2149"/>
                    </a:lnTo>
                    <a:lnTo>
                      <a:pt x="666" y="2149"/>
                    </a:lnTo>
                    <a:lnTo>
                      <a:pt x="642" y="2149"/>
                    </a:lnTo>
                    <a:lnTo>
                      <a:pt x="615" y="2149"/>
                    </a:lnTo>
                    <a:lnTo>
                      <a:pt x="582" y="2149"/>
                    </a:lnTo>
                    <a:lnTo>
                      <a:pt x="545" y="2150"/>
                    </a:lnTo>
                    <a:lnTo>
                      <a:pt x="501" y="2151"/>
                    </a:lnTo>
                    <a:lnTo>
                      <a:pt x="456" y="2151"/>
                    </a:lnTo>
                    <a:lnTo>
                      <a:pt x="408" y="2154"/>
                    </a:lnTo>
                    <a:lnTo>
                      <a:pt x="359" y="2155"/>
                    </a:lnTo>
                    <a:lnTo>
                      <a:pt x="309" y="2156"/>
                    </a:lnTo>
                    <a:lnTo>
                      <a:pt x="260" y="2157"/>
                    </a:lnTo>
                    <a:lnTo>
                      <a:pt x="213" y="2158"/>
                    </a:lnTo>
                    <a:lnTo>
                      <a:pt x="169" y="2159"/>
                    </a:lnTo>
                    <a:lnTo>
                      <a:pt x="128" y="2160"/>
                    </a:lnTo>
                    <a:lnTo>
                      <a:pt x="92" y="2161"/>
                    </a:lnTo>
                    <a:lnTo>
                      <a:pt x="62" y="2163"/>
                    </a:lnTo>
                    <a:lnTo>
                      <a:pt x="39" y="2163"/>
                    </a:lnTo>
                    <a:lnTo>
                      <a:pt x="23" y="2163"/>
                    </a:lnTo>
                    <a:lnTo>
                      <a:pt x="23" y="2047"/>
                    </a:lnTo>
                    <a:lnTo>
                      <a:pt x="155" y="2047"/>
                    </a:lnTo>
                    <a:lnTo>
                      <a:pt x="216" y="2047"/>
                    </a:lnTo>
                    <a:lnTo>
                      <a:pt x="270" y="2045"/>
                    </a:lnTo>
                    <a:lnTo>
                      <a:pt x="317" y="2042"/>
                    </a:lnTo>
                    <a:lnTo>
                      <a:pt x="356" y="2039"/>
                    </a:lnTo>
                    <a:lnTo>
                      <a:pt x="390" y="2033"/>
                    </a:lnTo>
                    <a:lnTo>
                      <a:pt x="417" y="2028"/>
                    </a:lnTo>
                    <a:lnTo>
                      <a:pt x="441" y="2020"/>
                    </a:lnTo>
                    <a:lnTo>
                      <a:pt x="459" y="2012"/>
                    </a:lnTo>
                    <a:lnTo>
                      <a:pt x="474" y="2002"/>
                    </a:lnTo>
                    <a:lnTo>
                      <a:pt x="485" y="1991"/>
                    </a:lnTo>
                    <a:lnTo>
                      <a:pt x="492" y="1978"/>
                    </a:lnTo>
                    <a:lnTo>
                      <a:pt x="498" y="1965"/>
                    </a:lnTo>
                    <a:lnTo>
                      <a:pt x="500" y="1949"/>
                    </a:lnTo>
                    <a:lnTo>
                      <a:pt x="503" y="1932"/>
                    </a:lnTo>
                    <a:lnTo>
                      <a:pt x="503" y="1915"/>
                    </a:lnTo>
                    <a:lnTo>
                      <a:pt x="503" y="1895"/>
                    </a:lnTo>
                    <a:lnTo>
                      <a:pt x="503" y="239"/>
                    </a:lnTo>
                    <a:lnTo>
                      <a:pt x="446" y="263"/>
                    </a:lnTo>
                    <a:lnTo>
                      <a:pt x="387" y="282"/>
                    </a:lnTo>
                    <a:lnTo>
                      <a:pt x="329" y="296"/>
                    </a:lnTo>
                    <a:lnTo>
                      <a:pt x="270" y="306"/>
                    </a:lnTo>
                    <a:lnTo>
                      <a:pt x="213" y="314"/>
                    </a:lnTo>
                    <a:lnTo>
                      <a:pt x="161" y="320"/>
                    </a:lnTo>
                    <a:lnTo>
                      <a:pt x="111" y="323"/>
                    </a:lnTo>
                    <a:lnTo>
                      <a:pt x="67" y="324"/>
                    </a:lnTo>
                    <a:lnTo>
                      <a:pt x="30" y="325"/>
                    </a:lnTo>
                    <a:lnTo>
                      <a:pt x="0" y="325"/>
                    </a:lnTo>
                    <a:lnTo>
                      <a:pt x="0" y="210"/>
                    </a:lnTo>
                    <a:lnTo>
                      <a:pt x="31" y="210"/>
                    </a:lnTo>
                    <a:lnTo>
                      <a:pt x="67" y="210"/>
                    </a:lnTo>
                    <a:lnTo>
                      <a:pt x="107" y="208"/>
                    </a:lnTo>
                    <a:lnTo>
                      <a:pt x="149" y="205"/>
                    </a:lnTo>
                    <a:lnTo>
                      <a:pt x="194" y="202"/>
                    </a:lnTo>
                    <a:lnTo>
                      <a:pt x="241" y="196"/>
                    </a:lnTo>
                    <a:lnTo>
                      <a:pt x="289" y="188"/>
                    </a:lnTo>
                    <a:lnTo>
                      <a:pt x="339" y="178"/>
                    </a:lnTo>
                    <a:lnTo>
                      <a:pt x="390" y="165"/>
                    </a:lnTo>
                    <a:lnTo>
                      <a:pt x="440" y="148"/>
                    </a:lnTo>
                    <a:lnTo>
                      <a:pt x="491" y="127"/>
                    </a:lnTo>
                    <a:lnTo>
                      <a:pt x="541" y="102"/>
                    </a:lnTo>
                    <a:lnTo>
                      <a:pt x="589" y="73"/>
                    </a:lnTo>
                    <a:lnTo>
                      <a:pt x="636" y="39"/>
                    </a:lnTo>
                    <a:lnTo>
                      <a:pt x="68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5" name="Group 44"/>
            <p:cNvGrpSpPr>
              <a:grpSpLocks noChangeAspect="1"/>
            </p:cNvGrpSpPr>
            <p:nvPr>
              <p:custDataLst>
                <p:tags r:id="rId5"/>
              </p:custDataLst>
            </p:nvPr>
          </p:nvGrpSpPr>
          <p:grpSpPr bwMode="auto">
            <a:xfrm>
              <a:off x="6858000" y="5867400"/>
              <a:ext cx="492037" cy="342900"/>
              <a:chOff x="4337" y="3753"/>
              <a:chExt cx="1290" cy="899"/>
            </a:xfrm>
          </p:grpSpPr>
          <p:sp>
            <p:nvSpPr>
              <p:cNvPr id="46" name="Freeform 12"/>
              <p:cNvSpPr>
                <a:spLocks/>
              </p:cNvSpPr>
              <p:nvPr/>
            </p:nvSpPr>
            <p:spPr bwMode="auto">
              <a:xfrm>
                <a:off x="4337" y="3753"/>
                <a:ext cx="696" cy="695"/>
              </a:xfrm>
              <a:custGeom>
                <a:avLst/>
                <a:gdLst/>
                <a:ahLst/>
                <a:cxnLst>
                  <a:cxn ang="0">
                    <a:pos x="1185" y="50"/>
                  </a:cxn>
                  <a:cxn ang="0">
                    <a:pos x="1346" y="195"/>
                  </a:cxn>
                  <a:cxn ang="0">
                    <a:pos x="1476" y="316"/>
                  </a:cxn>
                  <a:cxn ang="0">
                    <a:pos x="1652" y="341"/>
                  </a:cxn>
                  <a:cxn ang="0">
                    <a:pos x="1829" y="227"/>
                  </a:cxn>
                  <a:cxn ang="0">
                    <a:pos x="1986" y="19"/>
                  </a:cxn>
                  <a:cxn ang="0">
                    <a:pos x="2049" y="1"/>
                  </a:cxn>
                  <a:cxn ang="0">
                    <a:pos x="2088" y="43"/>
                  </a:cxn>
                  <a:cxn ang="0">
                    <a:pos x="2052" y="116"/>
                  </a:cxn>
                  <a:cxn ang="0">
                    <a:pos x="1918" y="298"/>
                  </a:cxn>
                  <a:cxn ang="0">
                    <a:pos x="1646" y="592"/>
                  </a:cxn>
                  <a:cxn ang="0">
                    <a:pos x="1390" y="826"/>
                  </a:cxn>
                  <a:cxn ang="0">
                    <a:pos x="1191" y="992"/>
                  </a:cxn>
                  <a:cxn ang="0">
                    <a:pos x="1050" y="1108"/>
                  </a:cxn>
                  <a:cxn ang="0">
                    <a:pos x="922" y="1215"/>
                  </a:cxn>
                  <a:cxn ang="0">
                    <a:pos x="693" y="1413"/>
                  </a:cxn>
                  <a:cxn ang="0">
                    <a:pos x="468" y="1644"/>
                  </a:cxn>
                  <a:cxn ang="0">
                    <a:pos x="580" y="1635"/>
                  </a:cxn>
                  <a:cxn ang="0">
                    <a:pos x="783" y="1667"/>
                  </a:cxn>
                  <a:cxn ang="0">
                    <a:pos x="1100" y="1762"/>
                  </a:cxn>
                  <a:cxn ang="0">
                    <a:pos x="1350" y="1756"/>
                  </a:cxn>
                  <a:cxn ang="0">
                    <a:pos x="1588" y="1657"/>
                  </a:cxn>
                  <a:cxn ang="0">
                    <a:pos x="1781" y="1439"/>
                  </a:cxn>
                  <a:cxn ang="0">
                    <a:pos x="1854" y="1333"/>
                  </a:cxn>
                  <a:cxn ang="0">
                    <a:pos x="1934" y="1374"/>
                  </a:cxn>
                  <a:cxn ang="0">
                    <a:pos x="1877" y="1546"/>
                  </a:cxn>
                  <a:cxn ang="0">
                    <a:pos x="1713" y="1796"/>
                  </a:cxn>
                  <a:cxn ang="0">
                    <a:pos x="1449" y="2011"/>
                  </a:cxn>
                  <a:cxn ang="0">
                    <a:pos x="1115" y="2080"/>
                  </a:cxn>
                  <a:cxn ang="0">
                    <a:pos x="902" y="1973"/>
                  </a:cxn>
                  <a:cxn ang="0">
                    <a:pos x="732" y="1800"/>
                  </a:cxn>
                  <a:cxn ang="0">
                    <a:pos x="587" y="1737"/>
                  </a:cxn>
                  <a:cxn ang="0">
                    <a:pos x="334" y="1819"/>
                  </a:cxn>
                  <a:cxn ang="0">
                    <a:pos x="128" y="2044"/>
                  </a:cxn>
                  <a:cxn ang="0">
                    <a:pos x="63" y="2084"/>
                  </a:cxn>
                  <a:cxn ang="0">
                    <a:pos x="9" y="2065"/>
                  </a:cxn>
                  <a:cxn ang="0">
                    <a:pos x="29" y="1979"/>
                  </a:cxn>
                  <a:cxn ang="0">
                    <a:pos x="180" y="1778"/>
                  </a:cxn>
                  <a:cxn ang="0">
                    <a:pos x="454" y="1487"/>
                  </a:cxn>
                  <a:cxn ang="0">
                    <a:pos x="1042" y="977"/>
                  </a:cxn>
                  <a:cxn ang="0">
                    <a:pos x="1264" y="795"/>
                  </a:cxn>
                  <a:cxn ang="0">
                    <a:pos x="1509" y="579"/>
                  </a:cxn>
                  <a:cxn ang="0">
                    <a:pos x="1580" y="448"/>
                  </a:cxn>
                  <a:cxn ang="0">
                    <a:pos x="1416" y="427"/>
                  </a:cxn>
                  <a:cxn ang="0">
                    <a:pos x="1131" y="337"/>
                  </a:cxn>
                  <a:cxn ang="0">
                    <a:pos x="910" y="313"/>
                  </a:cxn>
                  <a:cxn ang="0">
                    <a:pos x="747" y="342"/>
                  </a:cxn>
                  <a:cxn ang="0">
                    <a:pos x="574" y="455"/>
                  </a:cxn>
                  <a:cxn ang="0">
                    <a:pos x="507" y="561"/>
                  </a:cxn>
                  <a:cxn ang="0">
                    <a:pos x="423" y="557"/>
                  </a:cxn>
                  <a:cxn ang="0">
                    <a:pos x="425" y="459"/>
                  </a:cxn>
                  <a:cxn ang="0">
                    <a:pos x="539" y="261"/>
                  </a:cxn>
                  <a:cxn ang="0">
                    <a:pos x="756" y="68"/>
                  </a:cxn>
                </a:cxnLst>
                <a:rect l="0" t="0" r="r" b="b"/>
                <a:pathLst>
                  <a:path w="2088" h="2084">
                    <a:moveTo>
                      <a:pt x="1006" y="0"/>
                    </a:moveTo>
                    <a:lnTo>
                      <a:pt x="1048" y="2"/>
                    </a:lnTo>
                    <a:lnTo>
                      <a:pt x="1086" y="9"/>
                    </a:lnTo>
                    <a:lnTo>
                      <a:pt x="1122" y="19"/>
                    </a:lnTo>
                    <a:lnTo>
                      <a:pt x="1155" y="33"/>
                    </a:lnTo>
                    <a:lnTo>
                      <a:pt x="1185" y="50"/>
                    </a:lnTo>
                    <a:lnTo>
                      <a:pt x="1214" y="70"/>
                    </a:lnTo>
                    <a:lnTo>
                      <a:pt x="1240" y="92"/>
                    </a:lnTo>
                    <a:lnTo>
                      <a:pt x="1266" y="115"/>
                    </a:lnTo>
                    <a:lnTo>
                      <a:pt x="1293" y="141"/>
                    </a:lnTo>
                    <a:lnTo>
                      <a:pt x="1319" y="168"/>
                    </a:lnTo>
                    <a:lnTo>
                      <a:pt x="1346" y="195"/>
                    </a:lnTo>
                    <a:lnTo>
                      <a:pt x="1367" y="218"/>
                    </a:lnTo>
                    <a:lnTo>
                      <a:pt x="1388" y="242"/>
                    </a:lnTo>
                    <a:lnTo>
                      <a:pt x="1408" y="263"/>
                    </a:lnTo>
                    <a:lnTo>
                      <a:pt x="1430" y="284"/>
                    </a:lnTo>
                    <a:lnTo>
                      <a:pt x="1452" y="301"/>
                    </a:lnTo>
                    <a:lnTo>
                      <a:pt x="1476" y="316"/>
                    </a:lnTo>
                    <a:lnTo>
                      <a:pt x="1502" y="330"/>
                    </a:lnTo>
                    <a:lnTo>
                      <a:pt x="1530" y="339"/>
                    </a:lnTo>
                    <a:lnTo>
                      <a:pt x="1560" y="345"/>
                    </a:lnTo>
                    <a:lnTo>
                      <a:pt x="1593" y="347"/>
                    </a:lnTo>
                    <a:lnTo>
                      <a:pt x="1623" y="345"/>
                    </a:lnTo>
                    <a:lnTo>
                      <a:pt x="1652" y="341"/>
                    </a:lnTo>
                    <a:lnTo>
                      <a:pt x="1680" y="332"/>
                    </a:lnTo>
                    <a:lnTo>
                      <a:pt x="1709" y="321"/>
                    </a:lnTo>
                    <a:lnTo>
                      <a:pt x="1738" y="304"/>
                    </a:lnTo>
                    <a:lnTo>
                      <a:pt x="1768" y="282"/>
                    </a:lnTo>
                    <a:lnTo>
                      <a:pt x="1798" y="258"/>
                    </a:lnTo>
                    <a:lnTo>
                      <a:pt x="1829" y="227"/>
                    </a:lnTo>
                    <a:lnTo>
                      <a:pt x="1860" y="191"/>
                    </a:lnTo>
                    <a:lnTo>
                      <a:pt x="1894" y="150"/>
                    </a:lnTo>
                    <a:lnTo>
                      <a:pt x="1929" y="103"/>
                    </a:lnTo>
                    <a:lnTo>
                      <a:pt x="1965" y="50"/>
                    </a:lnTo>
                    <a:lnTo>
                      <a:pt x="1976" y="32"/>
                    </a:lnTo>
                    <a:lnTo>
                      <a:pt x="1986" y="19"/>
                    </a:lnTo>
                    <a:lnTo>
                      <a:pt x="1996" y="9"/>
                    </a:lnTo>
                    <a:lnTo>
                      <a:pt x="2008" y="3"/>
                    </a:lnTo>
                    <a:lnTo>
                      <a:pt x="2020" y="1"/>
                    </a:lnTo>
                    <a:lnTo>
                      <a:pt x="2034" y="0"/>
                    </a:lnTo>
                    <a:lnTo>
                      <a:pt x="2042" y="0"/>
                    </a:lnTo>
                    <a:lnTo>
                      <a:pt x="2049" y="1"/>
                    </a:lnTo>
                    <a:lnTo>
                      <a:pt x="2058" y="2"/>
                    </a:lnTo>
                    <a:lnTo>
                      <a:pt x="2067" y="5"/>
                    </a:lnTo>
                    <a:lnTo>
                      <a:pt x="2075" y="11"/>
                    </a:lnTo>
                    <a:lnTo>
                      <a:pt x="2082" y="19"/>
                    </a:lnTo>
                    <a:lnTo>
                      <a:pt x="2087" y="29"/>
                    </a:lnTo>
                    <a:lnTo>
                      <a:pt x="2088" y="43"/>
                    </a:lnTo>
                    <a:lnTo>
                      <a:pt x="2087" y="48"/>
                    </a:lnTo>
                    <a:lnTo>
                      <a:pt x="2085" y="56"/>
                    </a:lnTo>
                    <a:lnTo>
                      <a:pt x="2080" y="67"/>
                    </a:lnTo>
                    <a:lnTo>
                      <a:pt x="2074" y="80"/>
                    </a:lnTo>
                    <a:lnTo>
                      <a:pt x="2064" y="96"/>
                    </a:lnTo>
                    <a:lnTo>
                      <a:pt x="2052" y="116"/>
                    </a:lnTo>
                    <a:lnTo>
                      <a:pt x="2038" y="139"/>
                    </a:lnTo>
                    <a:lnTo>
                      <a:pt x="2021" y="165"/>
                    </a:lnTo>
                    <a:lnTo>
                      <a:pt x="2000" y="194"/>
                    </a:lnTo>
                    <a:lnTo>
                      <a:pt x="1977" y="225"/>
                    </a:lnTo>
                    <a:lnTo>
                      <a:pt x="1949" y="260"/>
                    </a:lnTo>
                    <a:lnTo>
                      <a:pt x="1918" y="298"/>
                    </a:lnTo>
                    <a:lnTo>
                      <a:pt x="1883" y="340"/>
                    </a:lnTo>
                    <a:lnTo>
                      <a:pt x="1845" y="383"/>
                    </a:lnTo>
                    <a:lnTo>
                      <a:pt x="1802" y="431"/>
                    </a:lnTo>
                    <a:lnTo>
                      <a:pt x="1754" y="481"/>
                    </a:lnTo>
                    <a:lnTo>
                      <a:pt x="1702" y="535"/>
                    </a:lnTo>
                    <a:lnTo>
                      <a:pt x="1646" y="592"/>
                    </a:lnTo>
                    <a:lnTo>
                      <a:pt x="1583" y="653"/>
                    </a:lnTo>
                    <a:lnTo>
                      <a:pt x="1516" y="716"/>
                    </a:lnTo>
                    <a:lnTo>
                      <a:pt x="1487" y="741"/>
                    </a:lnTo>
                    <a:lnTo>
                      <a:pt x="1456" y="768"/>
                    </a:lnTo>
                    <a:lnTo>
                      <a:pt x="1424" y="796"/>
                    </a:lnTo>
                    <a:lnTo>
                      <a:pt x="1390" y="826"/>
                    </a:lnTo>
                    <a:lnTo>
                      <a:pt x="1356" y="854"/>
                    </a:lnTo>
                    <a:lnTo>
                      <a:pt x="1323" y="883"/>
                    </a:lnTo>
                    <a:lnTo>
                      <a:pt x="1288" y="911"/>
                    </a:lnTo>
                    <a:lnTo>
                      <a:pt x="1254" y="939"/>
                    </a:lnTo>
                    <a:lnTo>
                      <a:pt x="1222" y="966"/>
                    </a:lnTo>
                    <a:lnTo>
                      <a:pt x="1191" y="992"/>
                    </a:lnTo>
                    <a:lnTo>
                      <a:pt x="1161" y="1016"/>
                    </a:lnTo>
                    <a:lnTo>
                      <a:pt x="1133" y="1040"/>
                    </a:lnTo>
                    <a:lnTo>
                      <a:pt x="1108" y="1060"/>
                    </a:lnTo>
                    <a:lnTo>
                      <a:pt x="1085" y="1079"/>
                    </a:lnTo>
                    <a:lnTo>
                      <a:pt x="1066" y="1095"/>
                    </a:lnTo>
                    <a:lnTo>
                      <a:pt x="1050" y="1108"/>
                    </a:lnTo>
                    <a:lnTo>
                      <a:pt x="1038" y="1118"/>
                    </a:lnTo>
                    <a:lnTo>
                      <a:pt x="1031" y="1125"/>
                    </a:lnTo>
                    <a:lnTo>
                      <a:pt x="1029" y="1129"/>
                    </a:lnTo>
                    <a:lnTo>
                      <a:pt x="993" y="1158"/>
                    </a:lnTo>
                    <a:lnTo>
                      <a:pt x="957" y="1187"/>
                    </a:lnTo>
                    <a:lnTo>
                      <a:pt x="922" y="1215"/>
                    </a:lnTo>
                    <a:lnTo>
                      <a:pt x="886" y="1245"/>
                    </a:lnTo>
                    <a:lnTo>
                      <a:pt x="849" y="1276"/>
                    </a:lnTo>
                    <a:lnTo>
                      <a:pt x="812" y="1307"/>
                    </a:lnTo>
                    <a:lnTo>
                      <a:pt x="773" y="1340"/>
                    </a:lnTo>
                    <a:lnTo>
                      <a:pt x="734" y="1375"/>
                    </a:lnTo>
                    <a:lnTo>
                      <a:pt x="693" y="1413"/>
                    </a:lnTo>
                    <a:lnTo>
                      <a:pt x="650" y="1453"/>
                    </a:lnTo>
                    <a:lnTo>
                      <a:pt x="603" y="1497"/>
                    </a:lnTo>
                    <a:lnTo>
                      <a:pt x="555" y="1544"/>
                    </a:lnTo>
                    <a:lnTo>
                      <a:pt x="503" y="1594"/>
                    </a:lnTo>
                    <a:lnTo>
                      <a:pt x="449" y="1649"/>
                    </a:lnTo>
                    <a:lnTo>
                      <a:pt x="468" y="1644"/>
                    </a:lnTo>
                    <a:lnTo>
                      <a:pt x="490" y="1640"/>
                    </a:lnTo>
                    <a:lnTo>
                      <a:pt x="514" y="1637"/>
                    </a:lnTo>
                    <a:lnTo>
                      <a:pt x="538" y="1636"/>
                    </a:lnTo>
                    <a:lnTo>
                      <a:pt x="557" y="1635"/>
                    </a:lnTo>
                    <a:lnTo>
                      <a:pt x="573" y="1635"/>
                    </a:lnTo>
                    <a:lnTo>
                      <a:pt x="580" y="1635"/>
                    </a:lnTo>
                    <a:lnTo>
                      <a:pt x="614" y="1636"/>
                    </a:lnTo>
                    <a:lnTo>
                      <a:pt x="645" y="1638"/>
                    </a:lnTo>
                    <a:lnTo>
                      <a:pt x="677" y="1643"/>
                    </a:lnTo>
                    <a:lnTo>
                      <a:pt x="711" y="1648"/>
                    </a:lnTo>
                    <a:lnTo>
                      <a:pt x="746" y="1657"/>
                    </a:lnTo>
                    <a:lnTo>
                      <a:pt x="783" y="1667"/>
                    </a:lnTo>
                    <a:lnTo>
                      <a:pt x="824" y="1681"/>
                    </a:lnTo>
                    <a:lnTo>
                      <a:pt x="869" y="1696"/>
                    </a:lnTo>
                    <a:lnTo>
                      <a:pt x="921" y="1714"/>
                    </a:lnTo>
                    <a:lnTo>
                      <a:pt x="983" y="1733"/>
                    </a:lnTo>
                    <a:lnTo>
                      <a:pt x="1042" y="1750"/>
                    </a:lnTo>
                    <a:lnTo>
                      <a:pt x="1100" y="1762"/>
                    </a:lnTo>
                    <a:lnTo>
                      <a:pt x="1156" y="1769"/>
                    </a:lnTo>
                    <a:lnTo>
                      <a:pt x="1215" y="1772"/>
                    </a:lnTo>
                    <a:lnTo>
                      <a:pt x="1245" y="1772"/>
                    </a:lnTo>
                    <a:lnTo>
                      <a:pt x="1278" y="1768"/>
                    </a:lnTo>
                    <a:lnTo>
                      <a:pt x="1313" y="1764"/>
                    </a:lnTo>
                    <a:lnTo>
                      <a:pt x="1350" y="1756"/>
                    </a:lnTo>
                    <a:lnTo>
                      <a:pt x="1389" y="1747"/>
                    </a:lnTo>
                    <a:lnTo>
                      <a:pt x="1428" y="1735"/>
                    </a:lnTo>
                    <a:lnTo>
                      <a:pt x="1468" y="1719"/>
                    </a:lnTo>
                    <a:lnTo>
                      <a:pt x="1509" y="1702"/>
                    </a:lnTo>
                    <a:lnTo>
                      <a:pt x="1548" y="1681"/>
                    </a:lnTo>
                    <a:lnTo>
                      <a:pt x="1588" y="1657"/>
                    </a:lnTo>
                    <a:lnTo>
                      <a:pt x="1625" y="1630"/>
                    </a:lnTo>
                    <a:lnTo>
                      <a:pt x="1661" y="1599"/>
                    </a:lnTo>
                    <a:lnTo>
                      <a:pt x="1696" y="1565"/>
                    </a:lnTo>
                    <a:lnTo>
                      <a:pt x="1727" y="1527"/>
                    </a:lnTo>
                    <a:lnTo>
                      <a:pt x="1756" y="1485"/>
                    </a:lnTo>
                    <a:lnTo>
                      <a:pt x="1781" y="1439"/>
                    </a:lnTo>
                    <a:lnTo>
                      <a:pt x="1803" y="1389"/>
                    </a:lnTo>
                    <a:lnTo>
                      <a:pt x="1810" y="1374"/>
                    </a:lnTo>
                    <a:lnTo>
                      <a:pt x="1818" y="1361"/>
                    </a:lnTo>
                    <a:lnTo>
                      <a:pt x="1828" y="1349"/>
                    </a:lnTo>
                    <a:lnTo>
                      <a:pt x="1840" y="1340"/>
                    </a:lnTo>
                    <a:lnTo>
                      <a:pt x="1854" y="1333"/>
                    </a:lnTo>
                    <a:lnTo>
                      <a:pt x="1872" y="1331"/>
                    </a:lnTo>
                    <a:lnTo>
                      <a:pt x="1893" y="1333"/>
                    </a:lnTo>
                    <a:lnTo>
                      <a:pt x="1911" y="1340"/>
                    </a:lnTo>
                    <a:lnTo>
                      <a:pt x="1923" y="1350"/>
                    </a:lnTo>
                    <a:lnTo>
                      <a:pt x="1931" y="1362"/>
                    </a:lnTo>
                    <a:lnTo>
                      <a:pt x="1934" y="1374"/>
                    </a:lnTo>
                    <a:lnTo>
                      <a:pt x="1932" y="1393"/>
                    </a:lnTo>
                    <a:lnTo>
                      <a:pt x="1928" y="1416"/>
                    </a:lnTo>
                    <a:lnTo>
                      <a:pt x="1919" y="1444"/>
                    </a:lnTo>
                    <a:lnTo>
                      <a:pt x="1908" y="1475"/>
                    </a:lnTo>
                    <a:lnTo>
                      <a:pt x="1894" y="1509"/>
                    </a:lnTo>
                    <a:lnTo>
                      <a:pt x="1877" y="1546"/>
                    </a:lnTo>
                    <a:lnTo>
                      <a:pt x="1857" y="1585"/>
                    </a:lnTo>
                    <a:lnTo>
                      <a:pt x="1834" y="1627"/>
                    </a:lnTo>
                    <a:lnTo>
                      <a:pt x="1808" y="1668"/>
                    </a:lnTo>
                    <a:lnTo>
                      <a:pt x="1779" y="1711"/>
                    </a:lnTo>
                    <a:lnTo>
                      <a:pt x="1746" y="1754"/>
                    </a:lnTo>
                    <a:lnTo>
                      <a:pt x="1713" y="1796"/>
                    </a:lnTo>
                    <a:lnTo>
                      <a:pt x="1676" y="1837"/>
                    </a:lnTo>
                    <a:lnTo>
                      <a:pt x="1635" y="1877"/>
                    </a:lnTo>
                    <a:lnTo>
                      <a:pt x="1593" y="1914"/>
                    </a:lnTo>
                    <a:lnTo>
                      <a:pt x="1547" y="1950"/>
                    </a:lnTo>
                    <a:lnTo>
                      <a:pt x="1499" y="1983"/>
                    </a:lnTo>
                    <a:lnTo>
                      <a:pt x="1449" y="2011"/>
                    </a:lnTo>
                    <a:lnTo>
                      <a:pt x="1396" y="2035"/>
                    </a:lnTo>
                    <a:lnTo>
                      <a:pt x="1341" y="2056"/>
                    </a:lnTo>
                    <a:lnTo>
                      <a:pt x="1283" y="2070"/>
                    </a:lnTo>
                    <a:lnTo>
                      <a:pt x="1223" y="2080"/>
                    </a:lnTo>
                    <a:lnTo>
                      <a:pt x="1161" y="2084"/>
                    </a:lnTo>
                    <a:lnTo>
                      <a:pt x="1115" y="2080"/>
                    </a:lnTo>
                    <a:lnTo>
                      <a:pt x="1074" y="2072"/>
                    </a:lnTo>
                    <a:lnTo>
                      <a:pt x="1035" y="2061"/>
                    </a:lnTo>
                    <a:lnTo>
                      <a:pt x="999" y="2044"/>
                    </a:lnTo>
                    <a:lnTo>
                      <a:pt x="965" y="2024"/>
                    </a:lnTo>
                    <a:lnTo>
                      <a:pt x="933" y="1999"/>
                    </a:lnTo>
                    <a:lnTo>
                      <a:pt x="902" y="1973"/>
                    </a:lnTo>
                    <a:lnTo>
                      <a:pt x="872" y="1942"/>
                    </a:lnTo>
                    <a:lnTo>
                      <a:pt x="844" y="1910"/>
                    </a:lnTo>
                    <a:lnTo>
                      <a:pt x="812" y="1876"/>
                    </a:lnTo>
                    <a:lnTo>
                      <a:pt x="783" y="1847"/>
                    </a:lnTo>
                    <a:lnTo>
                      <a:pt x="756" y="1821"/>
                    </a:lnTo>
                    <a:lnTo>
                      <a:pt x="732" y="1800"/>
                    </a:lnTo>
                    <a:lnTo>
                      <a:pt x="708" y="1782"/>
                    </a:lnTo>
                    <a:lnTo>
                      <a:pt x="686" y="1767"/>
                    </a:lnTo>
                    <a:lnTo>
                      <a:pt x="663" y="1755"/>
                    </a:lnTo>
                    <a:lnTo>
                      <a:pt x="640" y="1747"/>
                    </a:lnTo>
                    <a:lnTo>
                      <a:pt x="615" y="1740"/>
                    </a:lnTo>
                    <a:lnTo>
                      <a:pt x="587" y="1737"/>
                    </a:lnTo>
                    <a:lnTo>
                      <a:pt x="557" y="1736"/>
                    </a:lnTo>
                    <a:lnTo>
                      <a:pt x="512" y="1739"/>
                    </a:lnTo>
                    <a:lnTo>
                      <a:pt x="466" y="1750"/>
                    </a:lnTo>
                    <a:lnTo>
                      <a:pt x="420" y="1767"/>
                    </a:lnTo>
                    <a:lnTo>
                      <a:pt x="377" y="1790"/>
                    </a:lnTo>
                    <a:lnTo>
                      <a:pt x="334" y="1819"/>
                    </a:lnTo>
                    <a:lnTo>
                      <a:pt x="292" y="1851"/>
                    </a:lnTo>
                    <a:lnTo>
                      <a:pt x="251" y="1889"/>
                    </a:lnTo>
                    <a:lnTo>
                      <a:pt x="213" y="1931"/>
                    </a:lnTo>
                    <a:lnTo>
                      <a:pt x="176" y="1977"/>
                    </a:lnTo>
                    <a:lnTo>
                      <a:pt x="140" y="2025"/>
                    </a:lnTo>
                    <a:lnTo>
                      <a:pt x="128" y="2044"/>
                    </a:lnTo>
                    <a:lnTo>
                      <a:pt x="117" y="2059"/>
                    </a:lnTo>
                    <a:lnTo>
                      <a:pt x="108" y="2069"/>
                    </a:lnTo>
                    <a:lnTo>
                      <a:pt x="99" y="2076"/>
                    </a:lnTo>
                    <a:lnTo>
                      <a:pt x="89" y="2080"/>
                    </a:lnTo>
                    <a:lnTo>
                      <a:pt x="77" y="2083"/>
                    </a:lnTo>
                    <a:lnTo>
                      <a:pt x="63" y="2084"/>
                    </a:lnTo>
                    <a:lnTo>
                      <a:pt x="58" y="2083"/>
                    </a:lnTo>
                    <a:lnTo>
                      <a:pt x="50" y="2083"/>
                    </a:lnTo>
                    <a:lnTo>
                      <a:pt x="39" y="2081"/>
                    </a:lnTo>
                    <a:lnTo>
                      <a:pt x="28" y="2078"/>
                    </a:lnTo>
                    <a:lnTo>
                      <a:pt x="18" y="2072"/>
                    </a:lnTo>
                    <a:lnTo>
                      <a:pt x="9" y="2065"/>
                    </a:lnTo>
                    <a:lnTo>
                      <a:pt x="3" y="2054"/>
                    </a:lnTo>
                    <a:lnTo>
                      <a:pt x="0" y="2040"/>
                    </a:lnTo>
                    <a:lnTo>
                      <a:pt x="3" y="2031"/>
                    </a:lnTo>
                    <a:lnTo>
                      <a:pt x="8" y="2017"/>
                    </a:lnTo>
                    <a:lnTo>
                      <a:pt x="17" y="2001"/>
                    </a:lnTo>
                    <a:lnTo>
                      <a:pt x="29" y="1979"/>
                    </a:lnTo>
                    <a:lnTo>
                      <a:pt x="46" y="1955"/>
                    </a:lnTo>
                    <a:lnTo>
                      <a:pt x="66" y="1925"/>
                    </a:lnTo>
                    <a:lnTo>
                      <a:pt x="89" y="1893"/>
                    </a:lnTo>
                    <a:lnTo>
                      <a:pt x="116" y="1858"/>
                    </a:lnTo>
                    <a:lnTo>
                      <a:pt x="147" y="1820"/>
                    </a:lnTo>
                    <a:lnTo>
                      <a:pt x="180" y="1778"/>
                    </a:lnTo>
                    <a:lnTo>
                      <a:pt x="218" y="1735"/>
                    </a:lnTo>
                    <a:lnTo>
                      <a:pt x="258" y="1689"/>
                    </a:lnTo>
                    <a:lnTo>
                      <a:pt x="302" y="1641"/>
                    </a:lnTo>
                    <a:lnTo>
                      <a:pt x="350" y="1591"/>
                    </a:lnTo>
                    <a:lnTo>
                      <a:pt x="400" y="1539"/>
                    </a:lnTo>
                    <a:lnTo>
                      <a:pt x="454" y="1487"/>
                    </a:lnTo>
                    <a:lnTo>
                      <a:pt x="510" y="1433"/>
                    </a:lnTo>
                    <a:lnTo>
                      <a:pt x="951" y="1049"/>
                    </a:lnTo>
                    <a:lnTo>
                      <a:pt x="968" y="1037"/>
                    </a:lnTo>
                    <a:lnTo>
                      <a:pt x="988" y="1020"/>
                    </a:lnTo>
                    <a:lnTo>
                      <a:pt x="1013" y="1000"/>
                    </a:lnTo>
                    <a:lnTo>
                      <a:pt x="1042" y="977"/>
                    </a:lnTo>
                    <a:lnTo>
                      <a:pt x="1073" y="952"/>
                    </a:lnTo>
                    <a:lnTo>
                      <a:pt x="1108" y="924"/>
                    </a:lnTo>
                    <a:lnTo>
                      <a:pt x="1144" y="894"/>
                    </a:lnTo>
                    <a:lnTo>
                      <a:pt x="1182" y="863"/>
                    </a:lnTo>
                    <a:lnTo>
                      <a:pt x="1223" y="829"/>
                    </a:lnTo>
                    <a:lnTo>
                      <a:pt x="1264" y="795"/>
                    </a:lnTo>
                    <a:lnTo>
                      <a:pt x="1306" y="759"/>
                    </a:lnTo>
                    <a:lnTo>
                      <a:pt x="1348" y="723"/>
                    </a:lnTo>
                    <a:lnTo>
                      <a:pt x="1389" y="688"/>
                    </a:lnTo>
                    <a:lnTo>
                      <a:pt x="1431" y="651"/>
                    </a:lnTo>
                    <a:lnTo>
                      <a:pt x="1470" y="615"/>
                    </a:lnTo>
                    <a:lnTo>
                      <a:pt x="1509" y="579"/>
                    </a:lnTo>
                    <a:lnTo>
                      <a:pt x="1546" y="544"/>
                    </a:lnTo>
                    <a:lnTo>
                      <a:pt x="1580" y="511"/>
                    </a:lnTo>
                    <a:lnTo>
                      <a:pt x="1612" y="479"/>
                    </a:lnTo>
                    <a:lnTo>
                      <a:pt x="1640" y="448"/>
                    </a:lnTo>
                    <a:lnTo>
                      <a:pt x="1608" y="448"/>
                    </a:lnTo>
                    <a:lnTo>
                      <a:pt x="1580" y="448"/>
                    </a:lnTo>
                    <a:lnTo>
                      <a:pt x="1552" y="447"/>
                    </a:lnTo>
                    <a:lnTo>
                      <a:pt x="1526" y="446"/>
                    </a:lnTo>
                    <a:lnTo>
                      <a:pt x="1500" y="443"/>
                    </a:lnTo>
                    <a:lnTo>
                      <a:pt x="1474" y="440"/>
                    </a:lnTo>
                    <a:lnTo>
                      <a:pt x="1445" y="434"/>
                    </a:lnTo>
                    <a:lnTo>
                      <a:pt x="1416" y="427"/>
                    </a:lnTo>
                    <a:lnTo>
                      <a:pt x="1383" y="418"/>
                    </a:lnTo>
                    <a:lnTo>
                      <a:pt x="1347" y="407"/>
                    </a:lnTo>
                    <a:lnTo>
                      <a:pt x="1306" y="392"/>
                    </a:lnTo>
                    <a:lnTo>
                      <a:pt x="1260" y="377"/>
                    </a:lnTo>
                    <a:lnTo>
                      <a:pt x="1194" y="355"/>
                    </a:lnTo>
                    <a:lnTo>
                      <a:pt x="1131" y="337"/>
                    </a:lnTo>
                    <a:lnTo>
                      <a:pt x="1071" y="324"/>
                    </a:lnTo>
                    <a:lnTo>
                      <a:pt x="1011" y="314"/>
                    </a:lnTo>
                    <a:lnTo>
                      <a:pt x="951" y="310"/>
                    </a:lnTo>
                    <a:lnTo>
                      <a:pt x="942" y="312"/>
                    </a:lnTo>
                    <a:lnTo>
                      <a:pt x="928" y="312"/>
                    </a:lnTo>
                    <a:lnTo>
                      <a:pt x="910" y="313"/>
                    </a:lnTo>
                    <a:lnTo>
                      <a:pt x="888" y="314"/>
                    </a:lnTo>
                    <a:lnTo>
                      <a:pt x="864" y="316"/>
                    </a:lnTo>
                    <a:lnTo>
                      <a:pt x="838" y="321"/>
                    </a:lnTo>
                    <a:lnTo>
                      <a:pt x="808" y="326"/>
                    </a:lnTo>
                    <a:lnTo>
                      <a:pt x="778" y="333"/>
                    </a:lnTo>
                    <a:lnTo>
                      <a:pt x="747" y="342"/>
                    </a:lnTo>
                    <a:lnTo>
                      <a:pt x="716" y="354"/>
                    </a:lnTo>
                    <a:lnTo>
                      <a:pt x="686" y="368"/>
                    </a:lnTo>
                    <a:lnTo>
                      <a:pt x="654" y="385"/>
                    </a:lnTo>
                    <a:lnTo>
                      <a:pt x="626" y="405"/>
                    </a:lnTo>
                    <a:lnTo>
                      <a:pt x="599" y="428"/>
                    </a:lnTo>
                    <a:lnTo>
                      <a:pt x="574" y="455"/>
                    </a:lnTo>
                    <a:lnTo>
                      <a:pt x="552" y="486"/>
                    </a:lnTo>
                    <a:lnTo>
                      <a:pt x="534" y="520"/>
                    </a:lnTo>
                    <a:lnTo>
                      <a:pt x="527" y="533"/>
                    </a:lnTo>
                    <a:lnTo>
                      <a:pt x="521" y="544"/>
                    </a:lnTo>
                    <a:lnTo>
                      <a:pt x="515" y="553"/>
                    </a:lnTo>
                    <a:lnTo>
                      <a:pt x="507" y="561"/>
                    </a:lnTo>
                    <a:lnTo>
                      <a:pt x="496" y="566"/>
                    </a:lnTo>
                    <a:lnTo>
                      <a:pt x="482" y="570"/>
                    </a:lnTo>
                    <a:lnTo>
                      <a:pt x="465" y="571"/>
                    </a:lnTo>
                    <a:lnTo>
                      <a:pt x="447" y="570"/>
                    </a:lnTo>
                    <a:lnTo>
                      <a:pt x="434" y="564"/>
                    </a:lnTo>
                    <a:lnTo>
                      <a:pt x="423" y="557"/>
                    </a:lnTo>
                    <a:lnTo>
                      <a:pt x="416" y="547"/>
                    </a:lnTo>
                    <a:lnTo>
                      <a:pt x="412" y="535"/>
                    </a:lnTo>
                    <a:lnTo>
                      <a:pt x="411" y="520"/>
                    </a:lnTo>
                    <a:lnTo>
                      <a:pt x="412" y="505"/>
                    </a:lnTo>
                    <a:lnTo>
                      <a:pt x="417" y="483"/>
                    </a:lnTo>
                    <a:lnTo>
                      <a:pt x="425" y="459"/>
                    </a:lnTo>
                    <a:lnTo>
                      <a:pt x="437" y="431"/>
                    </a:lnTo>
                    <a:lnTo>
                      <a:pt x="452" y="400"/>
                    </a:lnTo>
                    <a:lnTo>
                      <a:pt x="468" y="367"/>
                    </a:lnTo>
                    <a:lnTo>
                      <a:pt x="490" y="332"/>
                    </a:lnTo>
                    <a:lnTo>
                      <a:pt x="513" y="297"/>
                    </a:lnTo>
                    <a:lnTo>
                      <a:pt x="539" y="261"/>
                    </a:lnTo>
                    <a:lnTo>
                      <a:pt x="569" y="225"/>
                    </a:lnTo>
                    <a:lnTo>
                      <a:pt x="600" y="190"/>
                    </a:lnTo>
                    <a:lnTo>
                      <a:pt x="636" y="157"/>
                    </a:lnTo>
                    <a:lnTo>
                      <a:pt x="674" y="124"/>
                    </a:lnTo>
                    <a:lnTo>
                      <a:pt x="713" y="95"/>
                    </a:lnTo>
                    <a:lnTo>
                      <a:pt x="756" y="68"/>
                    </a:lnTo>
                    <a:lnTo>
                      <a:pt x="801" y="46"/>
                    </a:lnTo>
                    <a:lnTo>
                      <a:pt x="849" y="27"/>
                    </a:lnTo>
                    <a:lnTo>
                      <a:pt x="899" y="12"/>
                    </a:lnTo>
                    <a:lnTo>
                      <a:pt x="951" y="3"/>
                    </a:lnTo>
                    <a:lnTo>
                      <a:pt x="100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13"/>
              <p:cNvSpPr>
                <a:spLocks/>
              </p:cNvSpPr>
              <p:nvPr/>
            </p:nvSpPr>
            <p:spPr bwMode="auto">
              <a:xfrm>
                <a:off x="5112" y="3931"/>
                <a:ext cx="515" cy="721"/>
              </a:xfrm>
              <a:custGeom>
                <a:avLst/>
                <a:gdLst/>
                <a:ahLst/>
                <a:cxnLst>
                  <a:cxn ang="0">
                    <a:pos x="932" y="18"/>
                  </a:cxn>
                  <a:cxn ang="0">
                    <a:pos x="1176" y="95"/>
                  </a:cxn>
                  <a:cxn ang="0">
                    <a:pos x="1371" y="228"/>
                  </a:cxn>
                  <a:cxn ang="0">
                    <a:pos x="1500" y="411"/>
                  </a:cxn>
                  <a:cxn ang="0">
                    <a:pos x="1547" y="636"/>
                  </a:cxn>
                  <a:cxn ang="0">
                    <a:pos x="1503" y="851"/>
                  </a:cxn>
                  <a:cxn ang="0">
                    <a:pos x="1391" y="1034"/>
                  </a:cxn>
                  <a:cxn ang="0">
                    <a:pos x="1230" y="1193"/>
                  </a:cxn>
                  <a:cxn ang="0">
                    <a:pos x="1044" y="1339"/>
                  </a:cxn>
                  <a:cxn ang="0">
                    <a:pos x="913" y="1434"/>
                  </a:cxn>
                  <a:cxn ang="0">
                    <a:pos x="787" y="1530"/>
                  </a:cxn>
                  <a:cxn ang="0">
                    <a:pos x="643" y="1644"/>
                  </a:cxn>
                  <a:cxn ang="0">
                    <a:pos x="461" y="1794"/>
                  </a:cxn>
                  <a:cxn ang="0">
                    <a:pos x="1004" y="1888"/>
                  </a:cxn>
                  <a:cxn ang="0">
                    <a:pos x="1116" y="1886"/>
                  </a:cxn>
                  <a:cxn ang="0">
                    <a:pos x="1255" y="1881"/>
                  </a:cxn>
                  <a:cxn ang="0">
                    <a:pos x="1338" y="1866"/>
                  </a:cxn>
                  <a:cxn ang="0">
                    <a:pos x="1379" y="1783"/>
                  </a:cxn>
                  <a:cxn ang="0">
                    <a:pos x="1410" y="1651"/>
                  </a:cxn>
                  <a:cxn ang="0">
                    <a:pos x="1547" y="1570"/>
                  </a:cxn>
                  <a:cxn ang="0">
                    <a:pos x="0" y="2132"/>
                  </a:cxn>
                  <a:cxn ang="0">
                    <a:pos x="9" y="2065"/>
                  </a:cxn>
                  <a:cxn ang="0">
                    <a:pos x="873" y="1259"/>
                  </a:cxn>
                  <a:cxn ang="0">
                    <a:pos x="990" y="1135"/>
                  </a:cxn>
                  <a:cxn ang="0">
                    <a:pos x="1111" y="964"/>
                  </a:cxn>
                  <a:cxn ang="0">
                    <a:pos x="1194" y="754"/>
                  </a:cxn>
                  <a:cxn ang="0">
                    <a:pos x="1199" y="545"/>
                  </a:cxn>
                  <a:cxn ang="0">
                    <a:pos x="1137" y="373"/>
                  </a:cxn>
                  <a:cxn ang="0">
                    <a:pos x="1017" y="230"/>
                  </a:cxn>
                  <a:cxn ang="0">
                    <a:pos x="841" y="139"/>
                  </a:cxn>
                  <a:cxn ang="0">
                    <a:pos x="637" y="117"/>
                  </a:cxn>
                  <a:cxn ang="0">
                    <a:pos x="480" y="148"/>
                  </a:cxn>
                  <a:cxn ang="0">
                    <a:pos x="324" y="229"/>
                  </a:cxn>
                  <a:cxn ang="0">
                    <a:pos x="194" y="373"/>
                  </a:cxn>
                  <a:cxn ang="0">
                    <a:pos x="264" y="434"/>
                  </a:cxn>
                  <a:cxn ang="0">
                    <a:pos x="337" y="485"/>
                  </a:cxn>
                  <a:cxn ang="0">
                    <a:pos x="366" y="550"/>
                  </a:cxn>
                  <a:cxn ang="0">
                    <a:pos x="368" y="624"/>
                  </a:cxn>
                  <a:cxn ang="0">
                    <a:pos x="319" y="716"/>
                  </a:cxn>
                  <a:cxn ang="0">
                    <a:pos x="233" y="762"/>
                  </a:cxn>
                  <a:cxn ang="0">
                    <a:pos x="167" y="766"/>
                  </a:cxn>
                  <a:cxn ang="0">
                    <a:pos x="107" y="752"/>
                  </a:cxn>
                  <a:cxn ang="0">
                    <a:pos x="41" y="707"/>
                  </a:cxn>
                  <a:cxn ang="0">
                    <a:pos x="1" y="617"/>
                  </a:cxn>
                  <a:cxn ang="0">
                    <a:pos x="26" y="429"/>
                  </a:cxn>
                  <a:cxn ang="0">
                    <a:pos x="138" y="240"/>
                  </a:cxn>
                  <a:cxn ang="0">
                    <a:pos x="327" y="94"/>
                  </a:cxn>
                  <a:cxn ang="0">
                    <a:pos x="579" y="11"/>
                  </a:cxn>
                </a:cxnLst>
                <a:rect l="0" t="0" r="r" b="b"/>
                <a:pathLst>
                  <a:path w="1547" h="2163">
                    <a:moveTo>
                      <a:pt x="727" y="0"/>
                    </a:moveTo>
                    <a:lnTo>
                      <a:pt x="797" y="2"/>
                    </a:lnTo>
                    <a:lnTo>
                      <a:pt x="865" y="8"/>
                    </a:lnTo>
                    <a:lnTo>
                      <a:pt x="932" y="18"/>
                    </a:lnTo>
                    <a:lnTo>
                      <a:pt x="997" y="31"/>
                    </a:lnTo>
                    <a:lnTo>
                      <a:pt x="1059" y="49"/>
                    </a:lnTo>
                    <a:lnTo>
                      <a:pt x="1119" y="71"/>
                    </a:lnTo>
                    <a:lnTo>
                      <a:pt x="1176" y="95"/>
                    </a:lnTo>
                    <a:lnTo>
                      <a:pt x="1230" y="123"/>
                    </a:lnTo>
                    <a:lnTo>
                      <a:pt x="1280" y="155"/>
                    </a:lnTo>
                    <a:lnTo>
                      <a:pt x="1328" y="190"/>
                    </a:lnTo>
                    <a:lnTo>
                      <a:pt x="1371" y="228"/>
                    </a:lnTo>
                    <a:lnTo>
                      <a:pt x="1410" y="269"/>
                    </a:lnTo>
                    <a:lnTo>
                      <a:pt x="1445" y="313"/>
                    </a:lnTo>
                    <a:lnTo>
                      <a:pt x="1475" y="360"/>
                    </a:lnTo>
                    <a:lnTo>
                      <a:pt x="1500" y="411"/>
                    </a:lnTo>
                    <a:lnTo>
                      <a:pt x="1520" y="463"/>
                    </a:lnTo>
                    <a:lnTo>
                      <a:pt x="1535" y="518"/>
                    </a:lnTo>
                    <a:lnTo>
                      <a:pt x="1543" y="576"/>
                    </a:lnTo>
                    <a:lnTo>
                      <a:pt x="1547" y="636"/>
                    </a:lnTo>
                    <a:lnTo>
                      <a:pt x="1543" y="693"/>
                    </a:lnTo>
                    <a:lnTo>
                      <a:pt x="1536" y="748"/>
                    </a:lnTo>
                    <a:lnTo>
                      <a:pt x="1521" y="801"/>
                    </a:lnTo>
                    <a:lnTo>
                      <a:pt x="1503" y="851"/>
                    </a:lnTo>
                    <a:lnTo>
                      <a:pt x="1481" y="899"/>
                    </a:lnTo>
                    <a:lnTo>
                      <a:pt x="1454" y="946"/>
                    </a:lnTo>
                    <a:lnTo>
                      <a:pt x="1424" y="991"/>
                    </a:lnTo>
                    <a:lnTo>
                      <a:pt x="1391" y="1034"/>
                    </a:lnTo>
                    <a:lnTo>
                      <a:pt x="1355" y="1075"/>
                    </a:lnTo>
                    <a:lnTo>
                      <a:pt x="1315" y="1115"/>
                    </a:lnTo>
                    <a:lnTo>
                      <a:pt x="1273" y="1155"/>
                    </a:lnTo>
                    <a:lnTo>
                      <a:pt x="1230" y="1193"/>
                    </a:lnTo>
                    <a:lnTo>
                      <a:pt x="1184" y="1231"/>
                    </a:lnTo>
                    <a:lnTo>
                      <a:pt x="1139" y="1267"/>
                    </a:lnTo>
                    <a:lnTo>
                      <a:pt x="1092" y="1303"/>
                    </a:lnTo>
                    <a:lnTo>
                      <a:pt x="1044" y="1339"/>
                    </a:lnTo>
                    <a:lnTo>
                      <a:pt x="1009" y="1363"/>
                    </a:lnTo>
                    <a:lnTo>
                      <a:pt x="977" y="1387"/>
                    </a:lnTo>
                    <a:lnTo>
                      <a:pt x="944" y="1411"/>
                    </a:lnTo>
                    <a:lnTo>
                      <a:pt x="913" y="1434"/>
                    </a:lnTo>
                    <a:lnTo>
                      <a:pt x="882" y="1458"/>
                    </a:lnTo>
                    <a:lnTo>
                      <a:pt x="851" y="1481"/>
                    </a:lnTo>
                    <a:lnTo>
                      <a:pt x="819" y="1505"/>
                    </a:lnTo>
                    <a:lnTo>
                      <a:pt x="787" y="1530"/>
                    </a:lnTo>
                    <a:lnTo>
                      <a:pt x="753" y="1557"/>
                    </a:lnTo>
                    <a:lnTo>
                      <a:pt x="719" y="1583"/>
                    </a:lnTo>
                    <a:lnTo>
                      <a:pt x="681" y="1613"/>
                    </a:lnTo>
                    <a:lnTo>
                      <a:pt x="643" y="1644"/>
                    </a:lnTo>
                    <a:lnTo>
                      <a:pt x="602" y="1678"/>
                    </a:lnTo>
                    <a:lnTo>
                      <a:pt x="558" y="1714"/>
                    </a:lnTo>
                    <a:lnTo>
                      <a:pt x="511" y="1752"/>
                    </a:lnTo>
                    <a:lnTo>
                      <a:pt x="461" y="1794"/>
                    </a:lnTo>
                    <a:lnTo>
                      <a:pt x="405" y="1839"/>
                    </a:lnTo>
                    <a:lnTo>
                      <a:pt x="348" y="1888"/>
                    </a:lnTo>
                    <a:lnTo>
                      <a:pt x="990" y="1888"/>
                    </a:lnTo>
                    <a:lnTo>
                      <a:pt x="1004" y="1888"/>
                    </a:lnTo>
                    <a:lnTo>
                      <a:pt x="1026" y="1888"/>
                    </a:lnTo>
                    <a:lnTo>
                      <a:pt x="1052" y="1888"/>
                    </a:lnTo>
                    <a:lnTo>
                      <a:pt x="1082" y="1888"/>
                    </a:lnTo>
                    <a:lnTo>
                      <a:pt x="1116" y="1886"/>
                    </a:lnTo>
                    <a:lnTo>
                      <a:pt x="1152" y="1885"/>
                    </a:lnTo>
                    <a:lnTo>
                      <a:pt x="1188" y="1884"/>
                    </a:lnTo>
                    <a:lnTo>
                      <a:pt x="1221" y="1883"/>
                    </a:lnTo>
                    <a:lnTo>
                      <a:pt x="1255" y="1881"/>
                    </a:lnTo>
                    <a:lnTo>
                      <a:pt x="1284" y="1879"/>
                    </a:lnTo>
                    <a:lnTo>
                      <a:pt x="1308" y="1875"/>
                    </a:lnTo>
                    <a:lnTo>
                      <a:pt x="1326" y="1871"/>
                    </a:lnTo>
                    <a:lnTo>
                      <a:pt x="1338" y="1866"/>
                    </a:lnTo>
                    <a:lnTo>
                      <a:pt x="1349" y="1855"/>
                    </a:lnTo>
                    <a:lnTo>
                      <a:pt x="1358" y="1836"/>
                    </a:lnTo>
                    <a:lnTo>
                      <a:pt x="1369" y="1811"/>
                    </a:lnTo>
                    <a:lnTo>
                      <a:pt x="1379" y="1783"/>
                    </a:lnTo>
                    <a:lnTo>
                      <a:pt x="1387" y="1751"/>
                    </a:lnTo>
                    <a:lnTo>
                      <a:pt x="1395" y="1717"/>
                    </a:lnTo>
                    <a:lnTo>
                      <a:pt x="1404" y="1683"/>
                    </a:lnTo>
                    <a:lnTo>
                      <a:pt x="1410" y="1651"/>
                    </a:lnTo>
                    <a:lnTo>
                      <a:pt x="1416" y="1619"/>
                    </a:lnTo>
                    <a:lnTo>
                      <a:pt x="1419" y="1592"/>
                    </a:lnTo>
                    <a:lnTo>
                      <a:pt x="1423" y="1570"/>
                    </a:lnTo>
                    <a:lnTo>
                      <a:pt x="1547" y="1570"/>
                    </a:lnTo>
                    <a:lnTo>
                      <a:pt x="1547" y="1570"/>
                    </a:lnTo>
                    <a:lnTo>
                      <a:pt x="1437" y="2163"/>
                    </a:lnTo>
                    <a:lnTo>
                      <a:pt x="0" y="2163"/>
                    </a:lnTo>
                    <a:lnTo>
                      <a:pt x="0" y="2132"/>
                    </a:lnTo>
                    <a:lnTo>
                      <a:pt x="0" y="2108"/>
                    </a:lnTo>
                    <a:lnTo>
                      <a:pt x="1" y="2090"/>
                    </a:lnTo>
                    <a:lnTo>
                      <a:pt x="5" y="2076"/>
                    </a:lnTo>
                    <a:lnTo>
                      <a:pt x="9" y="2065"/>
                    </a:lnTo>
                    <a:lnTo>
                      <a:pt x="15" y="2055"/>
                    </a:lnTo>
                    <a:lnTo>
                      <a:pt x="25" y="2045"/>
                    </a:lnTo>
                    <a:lnTo>
                      <a:pt x="38" y="2032"/>
                    </a:lnTo>
                    <a:lnTo>
                      <a:pt x="873" y="1259"/>
                    </a:lnTo>
                    <a:lnTo>
                      <a:pt x="900" y="1232"/>
                    </a:lnTo>
                    <a:lnTo>
                      <a:pt x="929" y="1203"/>
                    </a:lnTo>
                    <a:lnTo>
                      <a:pt x="959" y="1170"/>
                    </a:lnTo>
                    <a:lnTo>
                      <a:pt x="990" y="1135"/>
                    </a:lnTo>
                    <a:lnTo>
                      <a:pt x="1022" y="1095"/>
                    </a:lnTo>
                    <a:lnTo>
                      <a:pt x="1053" y="1054"/>
                    </a:lnTo>
                    <a:lnTo>
                      <a:pt x="1083" y="1010"/>
                    </a:lnTo>
                    <a:lnTo>
                      <a:pt x="1111" y="964"/>
                    </a:lnTo>
                    <a:lnTo>
                      <a:pt x="1137" y="915"/>
                    </a:lnTo>
                    <a:lnTo>
                      <a:pt x="1160" y="863"/>
                    </a:lnTo>
                    <a:lnTo>
                      <a:pt x="1179" y="810"/>
                    </a:lnTo>
                    <a:lnTo>
                      <a:pt x="1194" y="754"/>
                    </a:lnTo>
                    <a:lnTo>
                      <a:pt x="1202" y="696"/>
                    </a:lnTo>
                    <a:lnTo>
                      <a:pt x="1206" y="636"/>
                    </a:lnTo>
                    <a:lnTo>
                      <a:pt x="1203" y="590"/>
                    </a:lnTo>
                    <a:lnTo>
                      <a:pt x="1199" y="545"/>
                    </a:lnTo>
                    <a:lnTo>
                      <a:pt x="1189" y="500"/>
                    </a:lnTo>
                    <a:lnTo>
                      <a:pt x="1176" y="457"/>
                    </a:lnTo>
                    <a:lnTo>
                      <a:pt x="1158" y="414"/>
                    </a:lnTo>
                    <a:lnTo>
                      <a:pt x="1137" y="373"/>
                    </a:lnTo>
                    <a:lnTo>
                      <a:pt x="1113" y="333"/>
                    </a:lnTo>
                    <a:lnTo>
                      <a:pt x="1085" y="296"/>
                    </a:lnTo>
                    <a:lnTo>
                      <a:pt x="1053" y="261"/>
                    </a:lnTo>
                    <a:lnTo>
                      <a:pt x="1017" y="230"/>
                    </a:lnTo>
                    <a:lnTo>
                      <a:pt x="979" y="202"/>
                    </a:lnTo>
                    <a:lnTo>
                      <a:pt x="937" y="177"/>
                    </a:lnTo>
                    <a:lnTo>
                      <a:pt x="890" y="156"/>
                    </a:lnTo>
                    <a:lnTo>
                      <a:pt x="841" y="139"/>
                    </a:lnTo>
                    <a:lnTo>
                      <a:pt x="788" y="127"/>
                    </a:lnTo>
                    <a:lnTo>
                      <a:pt x="732" y="119"/>
                    </a:lnTo>
                    <a:lnTo>
                      <a:pt x="672" y="116"/>
                    </a:lnTo>
                    <a:lnTo>
                      <a:pt x="637" y="117"/>
                    </a:lnTo>
                    <a:lnTo>
                      <a:pt x="599" y="120"/>
                    </a:lnTo>
                    <a:lnTo>
                      <a:pt x="560" y="127"/>
                    </a:lnTo>
                    <a:lnTo>
                      <a:pt x="521" y="136"/>
                    </a:lnTo>
                    <a:lnTo>
                      <a:pt x="480" y="148"/>
                    </a:lnTo>
                    <a:lnTo>
                      <a:pt x="440" y="163"/>
                    </a:lnTo>
                    <a:lnTo>
                      <a:pt x="401" y="181"/>
                    </a:lnTo>
                    <a:lnTo>
                      <a:pt x="362" y="203"/>
                    </a:lnTo>
                    <a:lnTo>
                      <a:pt x="324" y="229"/>
                    </a:lnTo>
                    <a:lnTo>
                      <a:pt x="288" y="258"/>
                    </a:lnTo>
                    <a:lnTo>
                      <a:pt x="254" y="292"/>
                    </a:lnTo>
                    <a:lnTo>
                      <a:pt x="223" y="330"/>
                    </a:lnTo>
                    <a:lnTo>
                      <a:pt x="194" y="373"/>
                    </a:lnTo>
                    <a:lnTo>
                      <a:pt x="170" y="420"/>
                    </a:lnTo>
                    <a:lnTo>
                      <a:pt x="205" y="422"/>
                    </a:lnTo>
                    <a:lnTo>
                      <a:pt x="237" y="426"/>
                    </a:lnTo>
                    <a:lnTo>
                      <a:pt x="264" y="434"/>
                    </a:lnTo>
                    <a:lnTo>
                      <a:pt x="288" y="444"/>
                    </a:lnTo>
                    <a:lnTo>
                      <a:pt x="307" y="457"/>
                    </a:lnTo>
                    <a:lnTo>
                      <a:pt x="324" y="470"/>
                    </a:lnTo>
                    <a:lnTo>
                      <a:pt x="337" y="485"/>
                    </a:lnTo>
                    <a:lnTo>
                      <a:pt x="348" y="500"/>
                    </a:lnTo>
                    <a:lnTo>
                      <a:pt x="356" y="517"/>
                    </a:lnTo>
                    <a:lnTo>
                      <a:pt x="362" y="534"/>
                    </a:lnTo>
                    <a:lnTo>
                      <a:pt x="366" y="550"/>
                    </a:lnTo>
                    <a:lnTo>
                      <a:pt x="369" y="566"/>
                    </a:lnTo>
                    <a:lnTo>
                      <a:pt x="371" y="580"/>
                    </a:lnTo>
                    <a:lnTo>
                      <a:pt x="371" y="594"/>
                    </a:lnTo>
                    <a:lnTo>
                      <a:pt x="368" y="624"/>
                    </a:lnTo>
                    <a:lnTo>
                      <a:pt x="361" y="651"/>
                    </a:lnTo>
                    <a:lnTo>
                      <a:pt x="350" y="676"/>
                    </a:lnTo>
                    <a:lnTo>
                      <a:pt x="337" y="697"/>
                    </a:lnTo>
                    <a:lnTo>
                      <a:pt x="319" y="716"/>
                    </a:lnTo>
                    <a:lnTo>
                      <a:pt x="300" y="732"/>
                    </a:lnTo>
                    <a:lnTo>
                      <a:pt x="278" y="744"/>
                    </a:lnTo>
                    <a:lnTo>
                      <a:pt x="255" y="754"/>
                    </a:lnTo>
                    <a:lnTo>
                      <a:pt x="233" y="762"/>
                    </a:lnTo>
                    <a:lnTo>
                      <a:pt x="209" y="765"/>
                    </a:lnTo>
                    <a:lnTo>
                      <a:pt x="185" y="768"/>
                    </a:lnTo>
                    <a:lnTo>
                      <a:pt x="177" y="766"/>
                    </a:lnTo>
                    <a:lnTo>
                      <a:pt x="167" y="766"/>
                    </a:lnTo>
                    <a:lnTo>
                      <a:pt x="153" y="764"/>
                    </a:lnTo>
                    <a:lnTo>
                      <a:pt x="139" y="762"/>
                    </a:lnTo>
                    <a:lnTo>
                      <a:pt x="123" y="757"/>
                    </a:lnTo>
                    <a:lnTo>
                      <a:pt x="107" y="752"/>
                    </a:lnTo>
                    <a:lnTo>
                      <a:pt x="89" y="744"/>
                    </a:lnTo>
                    <a:lnTo>
                      <a:pt x="72" y="734"/>
                    </a:lnTo>
                    <a:lnTo>
                      <a:pt x="56" y="722"/>
                    </a:lnTo>
                    <a:lnTo>
                      <a:pt x="41" y="707"/>
                    </a:lnTo>
                    <a:lnTo>
                      <a:pt x="27" y="689"/>
                    </a:lnTo>
                    <a:lnTo>
                      <a:pt x="15" y="669"/>
                    </a:lnTo>
                    <a:lnTo>
                      <a:pt x="7" y="645"/>
                    </a:lnTo>
                    <a:lnTo>
                      <a:pt x="1" y="617"/>
                    </a:lnTo>
                    <a:lnTo>
                      <a:pt x="0" y="586"/>
                    </a:lnTo>
                    <a:lnTo>
                      <a:pt x="2" y="533"/>
                    </a:lnTo>
                    <a:lnTo>
                      <a:pt x="12" y="480"/>
                    </a:lnTo>
                    <a:lnTo>
                      <a:pt x="26" y="429"/>
                    </a:lnTo>
                    <a:lnTo>
                      <a:pt x="47" y="379"/>
                    </a:lnTo>
                    <a:lnTo>
                      <a:pt x="72" y="330"/>
                    </a:lnTo>
                    <a:lnTo>
                      <a:pt x="103" y="284"/>
                    </a:lnTo>
                    <a:lnTo>
                      <a:pt x="138" y="240"/>
                    </a:lnTo>
                    <a:lnTo>
                      <a:pt x="179" y="199"/>
                    </a:lnTo>
                    <a:lnTo>
                      <a:pt x="224" y="160"/>
                    </a:lnTo>
                    <a:lnTo>
                      <a:pt x="273" y="126"/>
                    </a:lnTo>
                    <a:lnTo>
                      <a:pt x="327" y="94"/>
                    </a:lnTo>
                    <a:lnTo>
                      <a:pt x="385" y="67"/>
                    </a:lnTo>
                    <a:lnTo>
                      <a:pt x="446" y="44"/>
                    </a:lnTo>
                    <a:lnTo>
                      <a:pt x="511" y="25"/>
                    </a:lnTo>
                    <a:lnTo>
                      <a:pt x="579" y="11"/>
                    </a:lnTo>
                    <a:lnTo>
                      <a:pt x="651" y="3"/>
                    </a:lnTo>
                    <a:lnTo>
                      <a:pt x="72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52" name="TextBox 51"/>
          <p:cNvSpPr txBox="1"/>
          <p:nvPr/>
        </p:nvSpPr>
        <p:spPr>
          <a:xfrm>
            <a:off x="1219200" y="3733800"/>
            <a:ext cx="7543800" cy="523220"/>
          </a:xfrm>
          <a:prstGeom prst="rect">
            <a:avLst/>
          </a:prstGeom>
          <a:noFill/>
        </p:spPr>
        <p:txBody>
          <a:bodyPr wrap="square" rtlCol="0">
            <a:spAutoFit/>
          </a:bodyPr>
          <a:lstStyle/>
          <a:p>
            <a:r>
              <a:rPr lang="en-US" sz="2800" dirty="0" smtClean="0">
                <a:solidFill>
                  <a:srgbClr val="6600FF"/>
                </a:solidFill>
              </a:rPr>
              <a:t>Let </a:t>
            </a:r>
            <a:r>
              <a:rPr lang="en-US" sz="2800" dirty="0" smtClean="0">
                <a:solidFill>
                  <a:srgbClr val="6600FF"/>
                </a:solidFill>
                <a:sym typeface="Symbol"/>
              </a:rPr>
              <a:t></a:t>
            </a:r>
            <a:r>
              <a:rPr lang="en-US" sz="2800" dirty="0" smtClean="0">
                <a:solidFill>
                  <a:srgbClr val="6600FF"/>
                </a:solidFill>
              </a:rPr>
              <a:t> be a path in C connecting z</a:t>
            </a:r>
            <a:r>
              <a:rPr lang="en-US" sz="2800" baseline="-25000" dirty="0" smtClean="0">
                <a:solidFill>
                  <a:srgbClr val="6600FF"/>
                </a:solidFill>
              </a:rPr>
              <a:t>1</a:t>
            </a:r>
            <a:r>
              <a:rPr lang="en-US" sz="2800" dirty="0" smtClean="0">
                <a:solidFill>
                  <a:srgbClr val="6600FF"/>
                </a:solidFill>
              </a:rPr>
              <a:t> to z</a:t>
            </a:r>
            <a:r>
              <a:rPr lang="en-US" sz="2800" baseline="-25000" dirty="0" smtClean="0">
                <a:solidFill>
                  <a:srgbClr val="6600FF"/>
                </a:solidFill>
              </a:rPr>
              <a:t>2</a:t>
            </a:r>
            <a:r>
              <a:rPr lang="en-US" sz="2800" dirty="0" smtClean="0">
                <a:solidFill>
                  <a:srgbClr val="6600FF"/>
                </a:solidFill>
              </a:rPr>
              <a:t>. </a:t>
            </a:r>
            <a:endParaRPr lang="en-US" sz="2800" dirty="0">
              <a:solidFill>
                <a:srgbClr val="6600FF"/>
              </a:solidFill>
            </a:endParaRPr>
          </a:p>
        </p:txBody>
      </p:sp>
      <mc:AlternateContent xmlns:mc="http://schemas.openxmlformats.org/markup-compatibility/2006" xmlns:a14="http://schemas.microsoft.com/office/drawing/2010/main">
        <mc:Choice Requires="a14">
          <p:sp>
            <p:nvSpPr>
              <p:cNvPr id="53" name="TextBox 52"/>
              <p:cNvSpPr txBox="1"/>
              <p:nvPr/>
            </p:nvSpPr>
            <p:spPr>
              <a:xfrm>
                <a:off x="236316" y="4419600"/>
                <a:ext cx="8915400" cy="461665"/>
              </a:xfrm>
              <a:prstGeom prst="rect">
                <a:avLst/>
              </a:prstGeom>
              <a:noFill/>
            </p:spPr>
            <p:txBody>
              <a:bodyPr wrap="square" rtlCol="0">
                <a:spAutoFit/>
              </a:bodyPr>
              <a:lstStyle/>
              <a:p>
                <a:r>
                  <a:rPr lang="en-US" sz="2400" dirty="0" smtClean="0">
                    <a:solidFill>
                      <a:srgbClr val="C00000"/>
                    </a:solidFill>
                  </a:rPr>
                  <a:t>View it as a map z: [x</a:t>
                </a:r>
                <a:r>
                  <a:rPr lang="en-US" sz="2400" baseline="-25000" dirty="0" smtClean="0">
                    <a:solidFill>
                      <a:srgbClr val="C00000"/>
                    </a:solidFill>
                  </a:rPr>
                  <a:t>l</a:t>
                </a:r>
                <a:r>
                  <a:rPr lang="en-US" sz="2400" dirty="0" smtClean="0">
                    <a:solidFill>
                      <a:srgbClr val="C00000"/>
                    </a:solidFill>
                  </a:rPr>
                  <a:t>, </a:t>
                </a:r>
                <a:r>
                  <a:rPr lang="en-US" sz="2400" dirty="0" err="1" smtClean="0">
                    <a:solidFill>
                      <a:srgbClr val="C00000"/>
                    </a:solidFill>
                  </a:rPr>
                  <a:t>x</a:t>
                </a:r>
                <a:r>
                  <a:rPr lang="en-US" sz="2400" baseline="-25000" dirty="0" err="1" smtClean="0">
                    <a:solidFill>
                      <a:srgbClr val="C00000"/>
                    </a:solidFill>
                  </a:rPr>
                  <a:t>r</a:t>
                </a:r>
                <a:r>
                  <a:rPr lang="en-US" sz="2400" dirty="0" smtClean="0">
                    <a:solidFill>
                      <a:srgbClr val="C00000"/>
                    </a:solidFill>
                  </a:rPr>
                  <a:t>] </a:t>
                </a:r>
                <a14:m>
                  <m:oMath xmlns:m="http://schemas.openxmlformats.org/officeDocument/2006/math">
                    <m:r>
                      <a:rPr lang="en-US" sz="2400" i="1" dirty="0" smtClean="0">
                        <a:solidFill>
                          <a:srgbClr val="C00000"/>
                        </a:solidFill>
                        <a:latin typeface="Cambria Math" panose="02040503050406030204" pitchFamily="18" charset="0"/>
                        <a:ea typeface="Cambria Math" panose="02040503050406030204" pitchFamily="18" charset="0"/>
                        <a:sym typeface="Mathematica1"/>
                      </a:rPr>
                      <m:t>→</m:t>
                    </m:r>
                  </m:oMath>
                </a14:m>
                <a:r>
                  <a:rPr lang="en-US" sz="2400" dirty="0" smtClean="0">
                    <a:solidFill>
                      <a:srgbClr val="C00000"/>
                    </a:solidFill>
                    <a:sym typeface="Mathematica1"/>
                  </a:rPr>
                  <a:t> </a:t>
                </a:r>
                <a:r>
                  <a:rPr lang="en-US" sz="2400" dirty="0" smtClean="0">
                    <a:solidFill>
                      <a:srgbClr val="C00000"/>
                    </a:solidFill>
                    <a:latin typeface="+mn-lt"/>
                    <a:ea typeface="Mathematica7Mono" pitchFamily="2" charset="0"/>
                    <a:sym typeface="Mathematica1"/>
                  </a:rPr>
                  <a:t>C</a:t>
                </a:r>
                <a:r>
                  <a:rPr lang="en-US" sz="2400" dirty="0" smtClean="0">
                    <a:solidFill>
                      <a:srgbClr val="C00000"/>
                    </a:solidFill>
                  </a:rPr>
                  <a:t>   with z(x</a:t>
                </a:r>
                <a:r>
                  <a:rPr lang="en-US" sz="2400" baseline="-25000" dirty="0" smtClean="0">
                    <a:solidFill>
                      <a:srgbClr val="C00000"/>
                    </a:solidFill>
                  </a:rPr>
                  <a:t>l</a:t>
                </a:r>
                <a:r>
                  <a:rPr lang="en-US" sz="2400" dirty="0" smtClean="0">
                    <a:solidFill>
                      <a:srgbClr val="C00000"/>
                    </a:solidFill>
                  </a:rPr>
                  <a:t>) = z</a:t>
                </a:r>
                <a:r>
                  <a:rPr lang="en-US" sz="2400" baseline="-25000" dirty="0" smtClean="0">
                    <a:solidFill>
                      <a:srgbClr val="C00000"/>
                    </a:solidFill>
                  </a:rPr>
                  <a:t>1</a:t>
                </a:r>
                <a:r>
                  <a:rPr lang="en-US" sz="2400" dirty="0" smtClean="0">
                    <a:solidFill>
                      <a:srgbClr val="C00000"/>
                    </a:solidFill>
                  </a:rPr>
                  <a:t>  and z(</a:t>
                </a:r>
                <a:r>
                  <a:rPr lang="en-US" sz="2400" dirty="0" err="1" smtClean="0">
                    <a:solidFill>
                      <a:srgbClr val="C00000"/>
                    </a:solidFill>
                  </a:rPr>
                  <a:t>x</a:t>
                </a:r>
                <a:r>
                  <a:rPr lang="en-US" sz="2400" baseline="-25000" dirty="0" err="1" smtClean="0">
                    <a:solidFill>
                      <a:srgbClr val="C00000"/>
                    </a:solidFill>
                  </a:rPr>
                  <a:t>r</a:t>
                </a:r>
                <a:r>
                  <a:rPr lang="en-US" sz="2400" dirty="0" smtClean="0">
                    <a:solidFill>
                      <a:srgbClr val="C00000"/>
                    </a:solidFill>
                  </a:rPr>
                  <a:t>) = z</a:t>
                </a:r>
                <a:r>
                  <a:rPr lang="en-US" sz="2400" baseline="-25000" dirty="0" smtClean="0">
                    <a:solidFill>
                      <a:srgbClr val="C00000"/>
                    </a:solidFill>
                  </a:rPr>
                  <a:t>2</a:t>
                </a:r>
                <a:endParaRPr lang="en-US" sz="2400" baseline="-25000" dirty="0">
                  <a:solidFill>
                    <a:srgbClr val="C00000"/>
                  </a:solidFill>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236316" y="4419600"/>
                <a:ext cx="8915400" cy="461665"/>
              </a:xfrm>
              <a:prstGeom prst="rect">
                <a:avLst/>
              </a:prstGeom>
              <a:blipFill rotWithShape="0">
                <a:blip r:embed="rId9"/>
                <a:stretch>
                  <a:fillRect l="-1094" t="-10526" b="-28947"/>
                </a:stretch>
              </a:blipFill>
            </p:spPr>
            <p:txBody>
              <a:bodyPr/>
              <a:lstStyle/>
              <a:p>
                <a:r>
                  <a:rPr lang="en-US">
                    <a:noFill/>
                  </a:rPr>
                  <a:t> </a:t>
                </a:r>
              </a:p>
            </p:txBody>
          </p:sp>
        </mc:Fallback>
      </mc:AlternateContent>
      <p:sp>
        <p:nvSpPr>
          <p:cNvPr id="54" name="TextBox 53"/>
          <p:cNvSpPr txBox="1"/>
          <p:nvPr/>
        </p:nvSpPr>
        <p:spPr>
          <a:xfrm>
            <a:off x="838200" y="6057900"/>
            <a:ext cx="1143000" cy="584775"/>
          </a:xfrm>
          <a:prstGeom prst="rect">
            <a:avLst/>
          </a:prstGeom>
          <a:noFill/>
        </p:spPr>
        <p:txBody>
          <a:bodyPr wrap="square" rtlCol="0">
            <a:spAutoFit/>
          </a:bodyPr>
          <a:lstStyle/>
          <a:p>
            <a:r>
              <a:rPr lang="en-US" sz="3200" dirty="0" smtClean="0"/>
              <a:t>C</a:t>
            </a:r>
            <a:endParaRPr lang="en-US" sz="3200" dirty="0"/>
          </a:p>
        </p:txBody>
      </p:sp>
      <p:cxnSp>
        <p:nvCxnSpPr>
          <p:cNvPr id="55" name="Straight Arrow Connector 54"/>
          <p:cNvCxnSpPr/>
          <p:nvPr/>
        </p:nvCxnSpPr>
        <p:spPr>
          <a:xfrm flipV="1">
            <a:off x="1447800" y="5981700"/>
            <a:ext cx="1295400" cy="381000"/>
          </a:xfrm>
          <a:prstGeom prst="straightConnector1">
            <a:avLst/>
          </a:prstGeom>
          <a:ln w="38100">
            <a:solidFill>
              <a:srgbClr val="6600FF"/>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81000" y="914400"/>
            <a:ext cx="8305800" cy="1077218"/>
          </a:xfrm>
          <a:prstGeom prst="rect">
            <a:avLst/>
          </a:prstGeom>
          <a:noFill/>
        </p:spPr>
        <p:txBody>
          <a:bodyPr wrap="square" rtlCol="0">
            <a:spAutoFit/>
          </a:bodyPr>
          <a:lstStyle/>
          <a:p>
            <a:r>
              <a:rPr lang="en-US" sz="3200" dirty="0" smtClean="0">
                <a:solidFill>
                  <a:srgbClr val="FF0000"/>
                </a:solidFill>
              </a:rPr>
              <a:t>SQM viewpoint on LG makes construction of </a:t>
            </a:r>
          </a:p>
          <a:p>
            <a:r>
              <a:rPr lang="en-US" sz="3200" dirty="0" smtClean="0">
                <a:solidFill>
                  <a:srgbClr val="FF0000"/>
                </a:solidFill>
              </a:rPr>
              <a:t>half-</a:t>
            </a:r>
            <a:r>
              <a:rPr lang="en-US" sz="3200" dirty="0" err="1" smtClean="0">
                <a:solidFill>
                  <a:srgbClr val="FF0000"/>
                </a:solidFill>
              </a:rPr>
              <a:t>susy</a:t>
            </a:r>
            <a:r>
              <a:rPr lang="en-US" sz="3200" dirty="0" smtClean="0">
                <a:solidFill>
                  <a:srgbClr val="FF0000"/>
                </a:solidFill>
              </a:rPr>
              <a:t> interfaces easy: </a:t>
            </a:r>
            <a:endParaRPr lang="en-US" sz="3200" dirty="0">
              <a:solidFill>
                <a:srgbClr val="FF0000"/>
              </a:solidFill>
            </a:endParaRPr>
          </a:p>
        </p:txBody>
      </p:sp>
    </p:spTree>
    <p:extLst>
      <p:ext uri="{BB962C8B-B14F-4D97-AF65-F5344CB8AC3E}">
        <p14:creationId xmlns:p14="http://schemas.microsoft.com/office/powerpoint/2010/main" val="163425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1"/>
          <p:cNvSpPr>
            <a:spLocks noGrp="1"/>
          </p:cNvSpPr>
          <p:nvPr>
            <p:ph type="title"/>
          </p:nvPr>
        </p:nvSpPr>
        <p:spPr>
          <a:xfrm>
            <a:off x="379095" y="25990"/>
            <a:ext cx="8229600" cy="1143000"/>
          </a:xfrm>
        </p:spPr>
        <p:txBody>
          <a:bodyPr/>
          <a:lstStyle/>
          <a:p>
            <a:pPr lvl="0">
              <a:defRPr/>
            </a:pPr>
            <a:r>
              <a:rPr lang="en-US" dirty="0" smtClean="0"/>
              <a:t>Domain Wall/Interface/Janus</a:t>
            </a:r>
            <a:endParaRPr lang="en-US" dirty="0"/>
          </a:p>
        </p:txBody>
      </p:sp>
      <p:grpSp>
        <p:nvGrpSpPr>
          <p:cNvPr id="37" name="Group 36"/>
          <p:cNvGrpSpPr/>
          <p:nvPr/>
        </p:nvGrpSpPr>
        <p:grpSpPr>
          <a:xfrm>
            <a:off x="1338470" y="3438504"/>
            <a:ext cx="5943600" cy="2209800"/>
            <a:chOff x="0" y="1676400"/>
            <a:chExt cx="9144000" cy="3200400"/>
          </a:xfrm>
        </p:grpSpPr>
        <p:cxnSp>
          <p:nvCxnSpPr>
            <p:cNvPr id="4" name="Straight Connector 3"/>
            <p:cNvCxnSpPr/>
            <p:nvPr/>
          </p:nvCxnSpPr>
          <p:spPr>
            <a:xfrm flipV="1">
              <a:off x="2667000" y="1676400"/>
              <a:ext cx="0" cy="3200400"/>
            </a:xfrm>
            <a:prstGeom prst="line">
              <a:avLst/>
            </a:prstGeom>
            <a:ln w="38100">
              <a:solidFill>
                <a:srgbClr val="345E02"/>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6400800" y="1828800"/>
              <a:ext cx="0" cy="2971800"/>
            </a:xfrm>
            <a:prstGeom prst="line">
              <a:avLst/>
            </a:prstGeom>
            <a:ln w="38100">
              <a:solidFill>
                <a:srgbClr val="345E02"/>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667000" y="2590800"/>
              <a:ext cx="3733800" cy="1676400"/>
            </a:xfrm>
            <a:prstGeom prst="rect">
              <a:avLst/>
            </a:prstGeom>
            <a:solidFill>
              <a:srgbClr val="00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5"/>
            <p:cNvGrpSpPr>
              <a:grpSpLocks noChangeAspect="1"/>
            </p:cNvGrpSpPr>
            <p:nvPr>
              <p:custDataLst>
                <p:tags r:id="rId4"/>
              </p:custDataLst>
            </p:nvPr>
          </p:nvGrpSpPr>
          <p:grpSpPr bwMode="auto">
            <a:xfrm>
              <a:off x="7101723" y="2819400"/>
              <a:ext cx="2042277" cy="571500"/>
              <a:chOff x="3826" y="3218"/>
              <a:chExt cx="5807" cy="1625"/>
            </a:xfrm>
          </p:grpSpPr>
          <p:sp>
            <p:nvSpPr>
              <p:cNvPr id="16" name="Freeform 17"/>
              <p:cNvSpPr>
                <a:spLocks/>
              </p:cNvSpPr>
              <p:nvPr/>
            </p:nvSpPr>
            <p:spPr bwMode="auto">
              <a:xfrm>
                <a:off x="3826" y="3328"/>
                <a:ext cx="1570" cy="1145"/>
              </a:xfrm>
              <a:custGeom>
                <a:avLst/>
                <a:gdLst/>
                <a:ahLst/>
                <a:cxnLst>
                  <a:cxn ang="0">
                    <a:pos x="194" y="5"/>
                  </a:cxn>
                  <a:cxn ang="0">
                    <a:pos x="392" y="0"/>
                  </a:cxn>
                  <a:cxn ang="0">
                    <a:pos x="403" y="1"/>
                  </a:cxn>
                  <a:cxn ang="0">
                    <a:pos x="412" y="11"/>
                  </a:cxn>
                  <a:cxn ang="0">
                    <a:pos x="404" y="42"/>
                  </a:cxn>
                  <a:cxn ang="0">
                    <a:pos x="378" y="47"/>
                  </a:cxn>
                  <a:cxn ang="0">
                    <a:pos x="294" y="60"/>
                  </a:cxn>
                  <a:cxn ang="0">
                    <a:pos x="264" y="84"/>
                  </a:cxn>
                  <a:cxn ang="0">
                    <a:pos x="258" y="106"/>
                  </a:cxn>
                  <a:cxn ang="0">
                    <a:pos x="707" y="90"/>
                  </a:cxn>
                  <a:cxn ang="0">
                    <a:pos x="693" y="57"/>
                  </a:cxn>
                  <a:cxn ang="0">
                    <a:pos x="625" y="47"/>
                  </a:cxn>
                  <a:cxn ang="0">
                    <a:pos x="590" y="40"/>
                  </a:cxn>
                  <a:cxn ang="0">
                    <a:pos x="595" y="5"/>
                  </a:cxn>
                  <a:cxn ang="0">
                    <a:pos x="617" y="0"/>
                  </a:cxn>
                  <a:cxn ang="0">
                    <a:pos x="700" y="1"/>
                  </a:cxn>
                  <a:cxn ang="0">
                    <a:pos x="782" y="5"/>
                  </a:cxn>
                  <a:cxn ang="0">
                    <a:pos x="978" y="0"/>
                  </a:cxn>
                  <a:cxn ang="0">
                    <a:pos x="989" y="1"/>
                  </a:cxn>
                  <a:cxn ang="0">
                    <a:pos x="998" y="11"/>
                  </a:cxn>
                  <a:cxn ang="0">
                    <a:pos x="993" y="42"/>
                  </a:cxn>
                  <a:cxn ang="0">
                    <a:pos x="957" y="47"/>
                  </a:cxn>
                  <a:cxn ang="0">
                    <a:pos x="877" y="62"/>
                  </a:cxn>
                  <a:cxn ang="0">
                    <a:pos x="848" y="91"/>
                  </a:cxn>
                  <a:cxn ang="0">
                    <a:pos x="846" y="124"/>
                  </a:cxn>
                  <a:cxn ang="0">
                    <a:pos x="1342" y="145"/>
                  </a:cxn>
                  <a:cxn ang="0">
                    <a:pos x="1349" y="93"/>
                  </a:cxn>
                  <a:cxn ang="0">
                    <a:pos x="1312" y="58"/>
                  </a:cxn>
                  <a:cxn ang="0">
                    <a:pos x="1260" y="47"/>
                  </a:cxn>
                  <a:cxn ang="0">
                    <a:pos x="1248" y="47"/>
                  </a:cxn>
                  <a:cxn ang="0">
                    <a:pos x="1237" y="40"/>
                  </a:cxn>
                  <a:cxn ang="0">
                    <a:pos x="1237" y="14"/>
                  </a:cxn>
                  <a:cxn ang="0">
                    <a:pos x="1258" y="0"/>
                  </a:cxn>
                  <a:cxn ang="0">
                    <a:pos x="1376" y="3"/>
                  </a:cxn>
                  <a:cxn ang="0">
                    <a:pos x="1558" y="0"/>
                  </a:cxn>
                  <a:cxn ang="0">
                    <a:pos x="1568" y="9"/>
                  </a:cxn>
                  <a:cxn ang="0">
                    <a:pos x="1568" y="33"/>
                  </a:cxn>
                  <a:cxn ang="0">
                    <a:pos x="1549" y="47"/>
                  </a:cxn>
                  <a:cxn ang="0">
                    <a:pos x="1469" y="68"/>
                  </a:cxn>
                  <a:cxn ang="0">
                    <a:pos x="1399" y="132"/>
                  </a:cxn>
                  <a:cxn ang="0">
                    <a:pos x="1363" y="189"/>
                  </a:cxn>
                  <a:cxn ang="0">
                    <a:pos x="830" y="1135"/>
                  </a:cxn>
                  <a:cxn ang="0">
                    <a:pos x="795" y="1143"/>
                  </a:cxn>
                  <a:cxn ang="0">
                    <a:pos x="782" y="1102"/>
                  </a:cxn>
                  <a:cxn ang="0">
                    <a:pos x="249" y="1126"/>
                  </a:cxn>
                  <a:cxn ang="0">
                    <a:pos x="221" y="1145"/>
                  </a:cxn>
                  <a:cxn ang="0">
                    <a:pos x="196" y="1121"/>
                  </a:cxn>
                  <a:cxn ang="0">
                    <a:pos x="123" y="91"/>
                  </a:cxn>
                  <a:cxn ang="0">
                    <a:pos x="105" y="58"/>
                  </a:cxn>
                  <a:cxn ang="0">
                    <a:pos x="41" y="47"/>
                  </a:cxn>
                  <a:cxn ang="0">
                    <a:pos x="3" y="40"/>
                  </a:cxn>
                  <a:cxn ang="0">
                    <a:pos x="7" y="5"/>
                  </a:cxn>
                  <a:cxn ang="0">
                    <a:pos x="28" y="0"/>
                  </a:cxn>
                </a:cxnLst>
                <a:rect l="0" t="0" r="r" b="b"/>
                <a:pathLst>
                  <a:path w="1570" h="1145">
                    <a:moveTo>
                      <a:pt x="28" y="0"/>
                    </a:moveTo>
                    <a:lnTo>
                      <a:pt x="110" y="1"/>
                    </a:lnTo>
                    <a:lnTo>
                      <a:pt x="194" y="5"/>
                    </a:lnTo>
                    <a:lnTo>
                      <a:pt x="292" y="1"/>
                    </a:lnTo>
                    <a:lnTo>
                      <a:pt x="390" y="0"/>
                    </a:lnTo>
                    <a:lnTo>
                      <a:pt x="392" y="0"/>
                    </a:lnTo>
                    <a:lnTo>
                      <a:pt x="396" y="0"/>
                    </a:lnTo>
                    <a:lnTo>
                      <a:pt x="399" y="0"/>
                    </a:lnTo>
                    <a:lnTo>
                      <a:pt x="403" y="1"/>
                    </a:lnTo>
                    <a:lnTo>
                      <a:pt x="406" y="3"/>
                    </a:lnTo>
                    <a:lnTo>
                      <a:pt x="410" y="7"/>
                    </a:lnTo>
                    <a:lnTo>
                      <a:pt x="412" y="11"/>
                    </a:lnTo>
                    <a:lnTo>
                      <a:pt x="413" y="18"/>
                    </a:lnTo>
                    <a:lnTo>
                      <a:pt x="410" y="33"/>
                    </a:lnTo>
                    <a:lnTo>
                      <a:pt x="404" y="42"/>
                    </a:lnTo>
                    <a:lnTo>
                      <a:pt x="397" y="46"/>
                    </a:lnTo>
                    <a:lnTo>
                      <a:pt x="388" y="47"/>
                    </a:lnTo>
                    <a:lnTo>
                      <a:pt x="378" y="47"/>
                    </a:lnTo>
                    <a:lnTo>
                      <a:pt x="342" y="51"/>
                    </a:lnTo>
                    <a:lnTo>
                      <a:pt x="315" y="55"/>
                    </a:lnTo>
                    <a:lnTo>
                      <a:pt x="294" y="60"/>
                    </a:lnTo>
                    <a:lnTo>
                      <a:pt x="280" y="68"/>
                    </a:lnTo>
                    <a:lnTo>
                      <a:pt x="269" y="75"/>
                    </a:lnTo>
                    <a:lnTo>
                      <a:pt x="264" y="84"/>
                    </a:lnTo>
                    <a:lnTo>
                      <a:pt x="260" y="93"/>
                    </a:lnTo>
                    <a:lnTo>
                      <a:pt x="258" y="101"/>
                    </a:lnTo>
                    <a:lnTo>
                      <a:pt x="258" y="106"/>
                    </a:lnTo>
                    <a:lnTo>
                      <a:pt x="319" y="934"/>
                    </a:lnTo>
                    <a:lnTo>
                      <a:pt x="718" y="214"/>
                    </a:lnTo>
                    <a:lnTo>
                      <a:pt x="707" y="90"/>
                    </a:lnTo>
                    <a:lnTo>
                      <a:pt x="706" y="75"/>
                    </a:lnTo>
                    <a:lnTo>
                      <a:pt x="702" y="64"/>
                    </a:lnTo>
                    <a:lnTo>
                      <a:pt x="693" y="57"/>
                    </a:lnTo>
                    <a:lnTo>
                      <a:pt x="677" y="51"/>
                    </a:lnTo>
                    <a:lnTo>
                      <a:pt x="656" y="49"/>
                    </a:lnTo>
                    <a:lnTo>
                      <a:pt x="625" y="47"/>
                    </a:lnTo>
                    <a:lnTo>
                      <a:pt x="611" y="47"/>
                    </a:lnTo>
                    <a:lnTo>
                      <a:pt x="599" y="46"/>
                    </a:lnTo>
                    <a:lnTo>
                      <a:pt x="590" y="40"/>
                    </a:lnTo>
                    <a:lnTo>
                      <a:pt x="586" y="31"/>
                    </a:lnTo>
                    <a:lnTo>
                      <a:pt x="588" y="14"/>
                    </a:lnTo>
                    <a:lnTo>
                      <a:pt x="595" y="5"/>
                    </a:lnTo>
                    <a:lnTo>
                      <a:pt x="602" y="1"/>
                    </a:lnTo>
                    <a:lnTo>
                      <a:pt x="611" y="0"/>
                    </a:lnTo>
                    <a:lnTo>
                      <a:pt x="617" y="0"/>
                    </a:lnTo>
                    <a:lnTo>
                      <a:pt x="640" y="0"/>
                    </a:lnTo>
                    <a:lnTo>
                      <a:pt x="668" y="1"/>
                    </a:lnTo>
                    <a:lnTo>
                      <a:pt x="700" y="1"/>
                    </a:lnTo>
                    <a:lnTo>
                      <a:pt x="732" y="3"/>
                    </a:lnTo>
                    <a:lnTo>
                      <a:pt x="761" y="5"/>
                    </a:lnTo>
                    <a:lnTo>
                      <a:pt x="782" y="5"/>
                    </a:lnTo>
                    <a:lnTo>
                      <a:pt x="880" y="1"/>
                    </a:lnTo>
                    <a:lnTo>
                      <a:pt x="977" y="0"/>
                    </a:lnTo>
                    <a:lnTo>
                      <a:pt x="978" y="0"/>
                    </a:lnTo>
                    <a:lnTo>
                      <a:pt x="982" y="0"/>
                    </a:lnTo>
                    <a:lnTo>
                      <a:pt x="986" y="0"/>
                    </a:lnTo>
                    <a:lnTo>
                      <a:pt x="989" y="1"/>
                    </a:lnTo>
                    <a:lnTo>
                      <a:pt x="993" y="3"/>
                    </a:lnTo>
                    <a:lnTo>
                      <a:pt x="996" y="7"/>
                    </a:lnTo>
                    <a:lnTo>
                      <a:pt x="998" y="11"/>
                    </a:lnTo>
                    <a:lnTo>
                      <a:pt x="998" y="18"/>
                    </a:lnTo>
                    <a:lnTo>
                      <a:pt x="996" y="33"/>
                    </a:lnTo>
                    <a:lnTo>
                      <a:pt x="993" y="42"/>
                    </a:lnTo>
                    <a:lnTo>
                      <a:pt x="984" y="46"/>
                    </a:lnTo>
                    <a:lnTo>
                      <a:pt x="971" y="47"/>
                    </a:lnTo>
                    <a:lnTo>
                      <a:pt x="957" y="47"/>
                    </a:lnTo>
                    <a:lnTo>
                      <a:pt x="923" y="51"/>
                    </a:lnTo>
                    <a:lnTo>
                      <a:pt x="896" y="55"/>
                    </a:lnTo>
                    <a:lnTo>
                      <a:pt x="877" y="62"/>
                    </a:lnTo>
                    <a:lnTo>
                      <a:pt x="863" y="71"/>
                    </a:lnTo>
                    <a:lnTo>
                      <a:pt x="854" y="80"/>
                    </a:lnTo>
                    <a:lnTo>
                      <a:pt x="848" y="91"/>
                    </a:lnTo>
                    <a:lnTo>
                      <a:pt x="846" y="102"/>
                    </a:lnTo>
                    <a:lnTo>
                      <a:pt x="846" y="113"/>
                    </a:lnTo>
                    <a:lnTo>
                      <a:pt x="846" y="124"/>
                    </a:lnTo>
                    <a:lnTo>
                      <a:pt x="904" y="934"/>
                    </a:lnTo>
                    <a:lnTo>
                      <a:pt x="1331" y="165"/>
                    </a:lnTo>
                    <a:lnTo>
                      <a:pt x="1342" y="145"/>
                    </a:lnTo>
                    <a:lnTo>
                      <a:pt x="1349" y="128"/>
                    </a:lnTo>
                    <a:lnTo>
                      <a:pt x="1351" y="112"/>
                    </a:lnTo>
                    <a:lnTo>
                      <a:pt x="1349" y="93"/>
                    </a:lnTo>
                    <a:lnTo>
                      <a:pt x="1340" y="79"/>
                    </a:lnTo>
                    <a:lnTo>
                      <a:pt x="1328" y="68"/>
                    </a:lnTo>
                    <a:lnTo>
                      <a:pt x="1312" y="58"/>
                    </a:lnTo>
                    <a:lnTo>
                      <a:pt x="1294" y="53"/>
                    </a:lnTo>
                    <a:lnTo>
                      <a:pt x="1276" y="49"/>
                    </a:lnTo>
                    <a:lnTo>
                      <a:pt x="1260" y="47"/>
                    </a:lnTo>
                    <a:lnTo>
                      <a:pt x="1256" y="47"/>
                    </a:lnTo>
                    <a:lnTo>
                      <a:pt x="1251" y="47"/>
                    </a:lnTo>
                    <a:lnTo>
                      <a:pt x="1248" y="47"/>
                    </a:lnTo>
                    <a:lnTo>
                      <a:pt x="1244" y="46"/>
                    </a:lnTo>
                    <a:lnTo>
                      <a:pt x="1240" y="44"/>
                    </a:lnTo>
                    <a:lnTo>
                      <a:pt x="1237" y="40"/>
                    </a:lnTo>
                    <a:lnTo>
                      <a:pt x="1235" y="36"/>
                    </a:lnTo>
                    <a:lnTo>
                      <a:pt x="1235" y="31"/>
                    </a:lnTo>
                    <a:lnTo>
                      <a:pt x="1237" y="14"/>
                    </a:lnTo>
                    <a:lnTo>
                      <a:pt x="1242" y="5"/>
                    </a:lnTo>
                    <a:lnTo>
                      <a:pt x="1251" y="1"/>
                    </a:lnTo>
                    <a:lnTo>
                      <a:pt x="1258" y="0"/>
                    </a:lnTo>
                    <a:lnTo>
                      <a:pt x="1265" y="0"/>
                    </a:lnTo>
                    <a:lnTo>
                      <a:pt x="1319" y="1"/>
                    </a:lnTo>
                    <a:lnTo>
                      <a:pt x="1376" y="3"/>
                    </a:lnTo>
                    <a:lnTo>
                      <a:pt x="1431" y="5"/>
                    </a:lnTo>
                    <a:lnTo>
                      <a:pt x="1552" y="0"/>
                    </a:lnTo>
                    <a:lnTo>
                      <a:pt x="1558" y="0"/>
                    </a:lnTo>
                    <a:lnTo>
                      <a:pt x="1563" y="1"/>
                    </a:lnTo>
                    <a:lnTo>
                      <a:pt x="1567" y="5"/>
                    </a:lnTo>
                    <a:lnTo>
                      <a:pt x="1568" y="9"/>
                    </a:lnTo>
                    <a:lnTo>
                      <a:pt x="1570" y="12"/>
                    </a:lnTo>
                    <a:lnTo>
                      <a:pt x="1570" y="18"/>
                    </a:lnTo>
                    <a:lnTo>
                      <a:pt x="1568" y="33"/>
                    </a:lnTo>
                    <a:lnTo>
                      <a:pt x="1565" y="42"/>
                    </a:lnTo>
                    <a:lnTo>
                      <a:pt x="1558" y="46"/>
                    </a:lnTo>
                    <a:lnTo>
                      <a:pt x="1549" y="47"/>
                    </a:lnTo>
                    <a:lnTo>
                      <a:pt x="1540" y="47"/>
                    </a:lnTo>
                    <a:lnTo>
                      <a:pt x="1501" y="55"/>
                    </a:lnTo>
                    <a:lnTo>
                      <a:pt x="1469" y="68"/>
                    </a:lnTo>
                    <a:lnTo>
                      <a:pt x="1442" y="86"/>
                    </a:lnTo>
                    <a:lnTo>
                      <a:pt x="1419" y="106"/>
                    </a:lnTo>
                    <a:lnTo>
                      <a:pt x="1399" y="132"/>
                    </a:lnTo>
                    <a:lnTo>
                      <a:pt x="1381" y="159"/>
                    </a:lnTo>
                    <a:lnTo>
                      <a:pt x="1363" y="189"/>
                    </a:lnTo>
                    <a:lnTo>
                      <a:pt x="1363" y="189"/>
                    </a:lnTo>
                    <a:lnTo>
                      <a:pt x="845" y="1115"/>
                    </a:lnTo>
                    <a:lnTo>
                      <a:pt x="839" y="1126"/>
                    </a:lnTo>
                    <a:lnTo>
                      <a:pt x="830" y="1135"/>
                    </a:lnTo>
                    <a:lnTo>
                      <a:pt x="822" y="1143"/>
                    </a:lnTo>
                    <a:lnTo>
                      <a:pt x="807" y="1145"/>
                    </a:lnTo>
                    <a:lnTo>
                      <a:pt x="795" y="1143"/>
                    </a:lnTo>
                    <a:lnTo>
                      <a:pt x="789" y="1137"/>
                    </a:lnTo>
                    <a:lnTo>
                      <a:pt x="784" y="1123"/>
                    </a:lnTo>
                    <a:lnTo>
                      <a:pt x="782" y="1102"/>
                    </a:lnTo>
                    <a:lnTo>
                      <a:pt x="724" y="280"/>
                    </a:lnTo>
                    <a:lnTo>
                      <a:pt x="258" y="1112"/>
                    </a:lnTo>
                    <a:lnTo>
                      <a:pt x="249" y="1126"/>
                    </a:lnTo>
                    <a:lnTo>
                      <a:pt x="240" y="1137"/>
                    </a:lnTo>
                    <a:lnTo>
                      <a:pt x="232" y="1143"/>
                    </a:lnTo>
                    <a:lnTo>
                      <a:pt x="221" y="1145"/>
                    </a:lnTo>
                    <a:lnTo>
                      <a:pt x="208" y="1143"/>
                    </a:lnTo>
                    <a:lnTo>
                      <a:pt x="199" y="1135"/>
                    </a:lnTo>
                    <a:lnTo>
                      <a:pt x="196" y="1121"/>
                    </a:lnTo>
                    <a:lnTo>
                      <a:pt x="194" y="1102"/>
                    </a:lnTo>
                    <a:lnTo>
                      <a:pt x="125" y="110"/>
                    </a:lnTo>
                    <a:lnTo>
                      <a:pt x="123" y="91"/>
                    </a:lnTo>
                    <a:lnTo>
                      <a:pt x="119" y="77"/>
                    </a:lnTo>
                    <a:lnTo>
                      <a:pt x="114" y="66"/>
                    </a:lnTo>
                    <a:lnTo>
                      <a:pt x="105" y="58"/>
                    </a:lnTo>
                    <a:lnTo>
                      <a:pt x="91" y="53"/>
                    </a:lnTo>
                    <a:lnTo>
                      <a:pt x="69" y="49"/>
                    </a:lnTo>
                    <a:lnTo>
                      <a:pt x="41" y="47"/>
                    </a:lnTo>
                    <a:lnTo>
                      <a:pt x="23" y="47"/>
                    </a:lnTo>
                    <a:lnTo>
                      <a:pt x="11" y="46"/>
                    </a:lnTo>
                    <a:lnTo>
                      <a:pt x="3" y="40"/>
                    </a:lnTo>
                    <a:lnTo>
                      <a:pt x="0" y="31"/>
                    </a:lnTo>
                    <a:lnTo>
                      <a:pt x="2" y="14"/>
                    </a:lnTo>
                    <a:lnTo>
                      <a:pt x="7" y="5"/>
                    </a:lnTo>
                    <a:lnTo>
                      <a:pt x="14" y="1"/>
                    </a:lnTo>
                    <a:lnTo>
                      <a:pt x="21" y="0"/>
                    </a:lnTo>
                    <a:lnTo>
                      <a:pt x="2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auto">
              <a:xfrm>
                <a:off x="5614" y="3218"/>
                <a:ext cx="367" cy="1625"/>
              </a:xfrm>
              <a:custGeom>
                <a:avLst/>
                <a:gdLst/>
                <a:ahLst/>
                <a:cxnLst>
                  <a:cxn ang="0">
                    <a:pos x="354" y="0"/>
                  </a:cxn>
                  <a:cxn ang="0">
                    <a:pos x="361" y="3"/>
                  </a:cxn>
                  <a:cxn ang="0">
                    <a:pos x="365" y="12"/>
                  </a:cxn>
                  <a:cxn ang="0">
                    <a:pos x="367" y="18"/>
                  </a:cxn>
                  <a:cxn ang="0">
                    <a:pos x="365" y="22"/>
                  </a:cxn>
                  <a:cxn ang="0">
                    <a:pos x="361" y="27"/>
                  </a:cxn>
                  <a:cxn ang="0">
                    <a:pos x="351" y="36"/>
                  </a:cxn>
                  <a:cxn ang="0">
                    <a:pos x="290" y="106"/>
                  </a:cxn>
                  <a:cxn ang="0">
                    <a:pos x="205" y="245"/>
                  </a:cxn>
                  <a:cxn ang="0">
                    <a:pos x="144" y="398"/>
                  </a:cxn>
                  <a:cxn ang="0">
                    <a:pos x="108" y="559"/>
                  </a:cxn>
                  <a:cxn ang="0">
                    <a:pos x="92" y="728"/>
                  </a:cxn>
                  <a:cxn ang="0">
                    <a:pos x="92" y="882"/>
                  </a:cxn>
                  <a:cxn ang="0">
                    <a:pos x="103" y="1025"/>
                  </a:cxn>
                  <a:cxn ang="0">
                    <a:pos x="131" y="1172"/>
                  </a:cxn>
                  <a:cxn ang="0">
                    <a:pos x="176" y="1317"/>
                  </a:cxn>
                  <a:cxn ang="0">
                    <a:pos x="246" y="1453"/>
                  </a:cxn>
                  <a:cxn ang="0">
                    <a:pos x="338" y="1574"/>
                  </a:cxn>
                  <a:cxn ang="0">
                    <a:pos x="360" y="1598"/>
                  </a:cxn>
                  <a:cxn ang="0">
                    <a:pos x="367" y="1607"/>
                  </a:cxn>
                  <a:cxn ang="0">
                    <a:pos x="367" y="1611"/>
                  </a:cxn>
                  <a:cxn ang="0">
                    <a:pos x="363" y="1620"/>
                  </a:cxn>
                  <a:cxn ang="0">
                    <a:pos x="354" y="1625"/>
                  </a:cxn>
                  <a:cxn ang="0">
                    <a:pos x="342" y="1623"/>
                  </a:cxn>
                  <a:cxn ang="0">
                    <a:pos x="308" y="1598"/>
                  </a:cxn>
                  <a:cxn ang="0">
                    <a:pos x="256" y="1548"/>
                  </a:cxn>
                  <a:cxn ang="0">
                    <a:pos x="196" y="1475"/>
                  </a:cxn>
                  <a:cxn ang="0">
                    <a:pos x="133" y="1376"/>
                  </a:cxn>
                  <a:cxn ang="0">
                    <a:pos x="66" y="1227"/>
                  </a:cxn>
                  <a:cxn ang="0">
                    <a:pos x="19" y="1045"/>
                  </a:cxn>
                  <a:cxn ang="0">
                    <a:pos x="1" y="882"/>
                  </a:cxn>
                  <a:cxn ang="0">
                    <a:pos x="1" y="741"/>
                  </a:cxn>
                  <a:cxn ang="0">
                    <a:pos x="19" y="581"/>
                  </a:cxn>
                  <a:cxn ang="0">
                    <a:pos x="64" y="407"/>
                  </a:cxn>
                  <a:cxn ang="0">
                    <a:pos x="128" y="258"/>
                  </a:cxn>
                  <a:cxn ang="0">
                    <a:pos x="190" y="157"/>
                  </a:cxn>
                  <a:cxn ang="0">
                    <a:pos x="253" y="80"/>
                  </a:cxn>
                  <a:cxn ang="0">
                    <a:pos x="306" y="29"/>
                  </a:cxn>
                  <a:cxn ang="0">
                    <a:pos x="340" y="3"/>
                  </a:cxn>
                </a:cxnLst>
                <a:rect l="0" t="0" r="r" b="b"/>
                <a:pathLst>
                  <a:path w="367" h="1625">
                    <a:moveTo>
                      <a:pt x="349" y="0"/>
                    </a:moveTo>
                    <a:lnTo>
                      <a:pt x="354" y="0"/>
                    </a:lnTo>
                    <a:lnTo>
                      <a:pt x="358" y="1"/>
                    </a:lnTo>
                    <a:lnTo>
                      <a:pt x="361" y="3"/>
                    </a:lnTo>
                    <a:lnTo>
                      <a:pt x="363" y="7"/>
                    </a:lnTo>
                    <a:lnTo>
                      <a:pt x="365" y="12"/>
                    </a:lnTo>
                    <a:lnTo>
                      <a:pt x="367" y="18"/>
                    </a:lnTo>
                    <a:lnTo>
                      <a:pt x="367" y="18"/>
                    </a:lnTo>
                    <a:lnTo>
                      <a:pt x="367" y="20"/>
                    </a:lnTo>
                    <a:lnTo>
                      <a:pt x="365" y="22"/>
                    </a:lnTo>
                    <a:lnTo>
                      <a:pt x="363" y="25"/>
                    </a:lnTo>
                    <a:lnTo>
                      <a:pt x="361" y="27"/>
                    </a:lnTo>
                    <a:lnTo>
                      <a:pt x="356" y="33"/>
                    </a:lnTo>
                    <a:lnTo>
                      <a:pt x="351" y="36"/>
                    </a:lnTo>
                    <a:lnTo>
                      <a:pt x="344" y="44"/>
                    </a:lnTo>
                    <a:lnTo>
                      <a:pt x="290" y="106"/>
                    </a:lnTo>
                    <a:lnTo>
                      <a:pt x="244" y="174"/>
                    </a:lnTo>
                    <a:lnTo>
                      <a:pt x="205" y="245"/>
                    </a:lnTo>
                    <a:lnTo>
                      <a:pt x="171" y="321"/>
                    </a:lnTo>
                    <a:lnTo>
                      <a:pt x="144" y="398"/>
                    </a:lnTo>
                    <a:lnTo>
                      <a:pt x="124" y="478"/>
                    </a:lnTo>
                    <a:lnTo>
                      <a:pt x="108" y="559"/>
                    </a:lnTo>
                    <a:lnTo>
                      <a:pt x="98" y="644"/>
                    </a:lnTo>
                    <a:lnTo>
                      <a:pt x="92" y="728"/>
                    </a:lnTo>
                    <a:lnTo>
                      <a:pt x="90" y="812"/>
                    </a:lnTo>
                    <a:lnTo>
                      <a:pt x="92" y="882"/>
                    </a:lnTo>
                    <a:lnTo>
                      <a:pt x="96" y="954"/>
                    </a:lnTo>
                    <a:lnTo>
                      <a:pt x="103" y="1025"/>
                    </a:lnTo>
                    <a:lnTo>
                      <a:pt x="115" y="1099"/>
                    </a:lnTo>
                    <a:lnTo>
                      <a:pt x="131" y="1172"/>
                    </a:lnTo>
                    <a:lnTo>
                      <a:pt x="151" y="1245"/>
                    </a:lnTo>
                    <a:lnTo>
                      <a:pt x="176" y="1317"/>
                    </a:lnTo>
                    <a:lnTo>
                      <a:pt x="208" y="1387"/>
                    </a:lnTo>
                    <a:lnTo>
                      <a:pt x="246" y="1453"/>
                    </a:lnTo>
                    <a:lnTo>
                      <a:pt x="288" y="1515"/>
                    </a:lnTo>
                    <a:lnTo>
                      <a:pt x="338" y="1574"/>
                    </a:lnTo>
                    <a:lnTo>
                      <a:pt x="352" y="1589"/>
                    </a:lnTo>
                    <a:lnTo>
                      <a:pt x="360" y="1598"/>
                    </a:lnTo>
                    <a:lnTo>
                      <a:pt x="365" y="1603"/>
                    </a:lnTo>
                    <a:lnTo>
                      <a:pt x="367" y="1607"/>
                    </a:lnTo>
                    <a:lnTo>
                      <a:pt x="367" y="1611"/>
                    </a:lnTo>
                    <a:lnTo>
                      <a:pt x="367" y="1611"/>
                    </a:lnTo>
                    <a:lnTo>
                      <a:pt x="365" y="1616"/>
                    </a:lnTo>
                    <a:lnTo>
                      <a:pt x="363" y="1620"/>
                    </a:lnTo>
                    <a:lnTo>
                      <a:pt x="360" y="1623"/>
                    </a:lnTo>
                    <a:lnTo>
                      <a:pt x="354" y="1625"/>
                    </a:lnTo>
                    <a:lnTo>
                      <a:pt x="349" y="1625"/>
                    </a:lnTo>
                    <a:lnTo>
                      <a:pt x="342" y="1623"/>
                    </a:lnTo>
                    <a:lnTo>
                      <a:pt x="328" y="1612"/>
                    </a:lnTo>
                    <a:lnTo>
                      <a:pt x="308" y="1598"/>
                    </a:lnTo>
                    <a:lnTo>
                      <a:pt x="283" y="1576"/>
                    </a:lnTo>
                    <a:lnTo>
                      <a:pt x="256" y="1548"/>
                    </a:lnTo>
                    <a:lnTo>
                      <a:pt x="226" y="1513"/>
                    </a:lnTo>
                    <a:lnTo>
                      <a:pt x="196" y="1475"/>
                    </a:lnTo>
                    <a:lnTo>
                      <a:pt x="164" y="1429"/>
                    </a:lnTo>
                    <a:lnTo>
                      <a:pt x="133" y="1376"/>
                    </a:lnTo>
                    <a:lnTo>
                      <a:pt x="103" y="1319"/>
                    </a:lnTo>
                    <a:lnTo>
                      <a:pt x="66" y="1227"/>
                    </a:lnTo>
                    <a:lnTo>
                      <a:pt x="37" y="1135"/>
                    </a:lnTo>
                    <a:lnTo>
                      <a:pt x="19" y="1045"/>
                    </a:lnTo>
                    <a:lnTo>
                      <a:pt x="7" y="961"/>
                    </a:lnTo>
                    <a:lnTo>
                      <a:pt x="1" y="882"/>
                    </a:lnTo>
                    <a:lnTo>
                      <a:pt x="0" y="812"/>
                    </a:lnTo>
                    <a:lnTo>
                      <a:pt x="1" y="741"/>
                    </a:lnTo>
                    <a:lnTo>
                      <a:pt x="7" y="664"/>
                    </a:lnTo>
                    <a:lnTo>
                      <a:pt x="19" y="581"/>
                    </a:lnTo>
                    <a:lnTo>
                      <a:pt x="37" y="495"/>
                    </a:lnTo>
                    <a:lnTo>
                      <a:pt x="64" y="407"/>
                    </a:lnTo>
                    <a:lnTo>
                      <a:pt x="98" y="317"/>
                    </a:lnTo>
                    <a:lnTo>
                      <a:pt x="128" y="258"/>
                    </a:lnTo>
                    <a:lnTo>
                      <a:pt x="158" y="203"/>
                    </a:lnTo>
                    <a:lnTo>
                      <a:pt x="190" y="157"/>
                    </a:lnTo>
                    <a:lnTo>
                      <a:pt x="222" y="115"/>
                    </a:lnTo>
                    <a:lnTo>
                      <a:pt x="253" y="80"/>
                    </a:lnTo>
                    <a:lnTo>
                      <a:pt x="281" y="51"/>
                    </a:lnTo>
                    <a:lnTo>
                      <a:pt x="306" y="29"/>
                    </a:lnTo>
                    <a:lnTo>
                      <a:pt x="326" y="12"/>
                    </a:lnTo>
                    <a:lnTo>
                      <a:pt x="340" y="3"/>
                    </a:lnTo>
                    <a:lnTo>
                      <a:pt x="34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9"/>
              <p:cNvSpPr>
                <a:spLocks noEditPoints="1"/>
              </p:cNvSpPr>
              <p:nvPr/>
            </p:nvSpPr>
            <p:spPr bwMode="auto">
              <a:xfrm>
                <a:off x="6143" y="3309"/>
                <a:ext cx="831" cy="1461"/>
              </a:xfrm>
              <a:custGeom>
                <a:avLst/>
                <a:gdLst/>
                <a:ahLst/>
                <a:cxnLst>
                  <a:cxn ang="0">
                    <a:pos x="410" y="1103"/>
                  </a:cxn>
                  <a:cxn ang="0">
                    <a:pos x="556" y="1031"/>
                  </a:cxn>
                  <a:cxn ang="0">
                    <a:pos x="658" y="910"/>
                  </a:cxn>
                  <a:cxn ang="0">
                    <a:pos x="715" y="765"/>
                  </a:cxn>
                  <a:cxn ang="0">
                    <a:pos x="724" y="622"/>
                  </a:cxn>
                  <a:cxn ang="0">
                    <a:pos x="679" y="518"/>
                  </a:cxn>
                  <a:cxn ang="0">
                    <a:pos x="592" y="457"/>
                  </a:cxn>
                  <a:cxn ang="0">
                    <a:pos x="476" y="442"/>
                  </a:cxn>
                  <a:cxn ang="0">
                    <a:pos x="317" y="496"/>
                  </a:cxn>
                  <a:cxn ang="0">
                    <a:pos x="201" y="600"/>
                  </a:cxn>
                  <a:cxn ang="0">
                    <a:pos x="130" y="740"/>
                  </a:cxn>
                  <a:cxn ang="0">
                    <a:pos x="105" y="888"/>
                  </a:cxn>
                  <a:cxn ang="0">
                    <a:pos x="132" y="1006"/>
                  </a:cxn>
                  <a:cxn ang="0">
                    <a:pos x="198" y="1077"/>
                  </a:cxn>
                  <a:cxn ang="0">
                    <a:pos x="283" y="1110"/>
                  </a:cxn>
                  <a:cxn ang="0">
                    <a:pos x="602" y="0"/>
                  </a:cxn>
                  <a:cxn ang="0">
                    <a:pos x="615" y="6"/>
                  </a:cxn>
                  <a:cxn ang="0">
                    <a:pos x="618" y="13"/>
                  </a:cxn>
                  <a:cxn ang="0">
                    <a:pos x="618" y="19"/>
                  </a:cxn>
                  <a:cxn ang="0">
                    <a:pos x="615" y="31"/>
                  </a:cxn>
                  <a:cxn ang="0">
                    <a:pos x="528" y="408"/>
                  </a:cxn>
                  <a:cxn ang="0">
                    <a:pos x="677" y="448"/>
                  </a:cxn>
                  <a:cxn ang="0">
                    <a:pos x="773" y="529"/>
                  </a:cxn>
                  <a:cxn ang="0">
                    <a:pos x="822" y="630"/>
                  </a:cxn>
                  <a:cxn ang="0">
                    <a:pos x="823" y="767"/>
                  </a:cxn>
                  <a:cxn ang="0">
                    <a:pos x="734" y="951"/>
                  </a:cxn>
                  <a:cxn ang="0">
                    <a:pos x="563" y="1088"/>
                  </a:cxn>
                  <a:cxn ang="0">
                    <a:pos x="346" y="1149"/>
                  </a:cxn>
                  <a:cxn ang="0">
                    <a:pos x="278" y="1422"/>
                  </a:cxn>
                  <a:cxn ang="0">
                    <a:pos x="269" y="1455"/>
                  </a:cxn>
                  <a:cxn ang="0">
                    <a:pos x="258" y="1461"/>
                  </a:cxn>
                  <a:cxn ang="0">
                    <a:pos x="244" y="1461"/>
                  </a:cxn>
                  <a:cxn ang="0">
                    <a:pos x="237" y="1453"/>
                  </a:cxn>
                  <a:cxn ang="0">
                    <a:pos x="235" y="1435"/>
                  </a:cxn>
                  <a:cxn ang="0">
                    <a:pos x="251" y="1369"/>
                  </a:cxn>
                  <a:cxn ang="0">
                    <a:pos x="287" y="1224"/>
                  </a:cxn>
                  <a:cxn ang="0">
                    <a:pos x="189" y="1123"/>
                  </a:cxn>
                  <a:cxn ang="0">
                    <a:pos x="64" y="1037"/>
                  </a:cxn>
                  <a:cxn ang="0">
                    <a:pos x="5" y="905"/>
                  </a:cxn>
                  <a:cxn ang="0">
                    <a:pos x="23" y="736"/>
                  </a:cxn>
                  <a:cxn ang="0">
                    <a:pos x="125" y="575"/>
                  </a:cxn>
                  <a:cxn ang="0">
                    <a:pos x="289" y="457"/>
                  </a:cxn>
                  <a:cxn ang="0">
                    <a:pos x="485" y="408"/>
                  </a:cxn>
                  <a:cxn ang="0">
                    <a:pos x="586" y="6"/>
                  </a:cxn>
                </a:cxnLst>
                <a:rect l="0" t="0" r="r" b="b"/>
                <a:pathLst>
                  <a:path w="831" h="1461">
                    <a:moveTo>
                      <a:pt x="517" y="442"/>
                    </a:moveTo>
                    <a:lnTo>
                      <a:pt x="353" y="1112"/>
                    </a:lnTo>
                    <a:lnTo>
                      <a:pt x="410" y="1103"/>
                    </a:lnTo>
                    <a:lnTo>
                      <a:pt x="463" y="1087"/>
                    </a:lnTo>
                    <a:lnTo>
                      <a:pt x="511" y="1061"/>
                    </a:lnTo>
                    <a:lnTo>
                      <a:pt x="556" y="1031"/>
                    </a:lnTo>
                    <a:lnTo>
                      <a:pt x="595" y="995"/>
                    </a:lnTo>
                    <a:lnTo>
                      <a:pt x="629" y="954"/>
                    </a:lnTo>
                    <a:lnTo>
                      <a:pt x="658" y="910"/>
                    </a:lnTo>
                    <a:lnTo>
                      <a:pt x="683" y="865"/>
                    </a:lnTo>
                    <a:lnTo>
                      <a:pt x="700" y="815"/>
                    </a:lnTo>
                    <a:lnTo>
                      <a:pt x="715" y="765"/>
                    </a:lnTo>
                    <a:lnTo>
                      <a:pt x="724" y="716"/>
                    </a:lnTo>
                    <a:lnTo>
                      <a:pt x="725" y="668"/>
                    </a:lnTo>
                    <a:lnTo>
                      <a:pt x="724" y="622"/>
                    </a:lnTo>
                    <a:lnTo>
                      <a:pt x="713" y="582"/>
                    </a:lnTo>
                    <a:lnTo>
                      <a:pt x="699" y="547"/>
                    </a:lnTo>
                    <a:lnTo>
                      <a:pt x="679" y="518"/>
                    </a:lnTo>
                    <a:lnTo>
                      <a:pt x="654" y="492"/>
                    </a:lnTo>
                    <a:lnTo>
                      <a:pt x="624" y="474"/>
                    </a:lnTo>
                    <a:lnTo>
                      <a:pt x="592" y="457"/>
                    </a:lnTo>
                    <a:lnTo>
                      <a:pt x="556" y="448"/>
                    </a:lnTo>
                    <a:lnTo>
                      <a:pt x="517" y="442"/>
                    </a:lnTo>
                    <a:close/>
                    <a:moveTo>
                      <a:pt x="476" y="442"/>
                    </a:moveTo>
                    <a:lnTo>
                      <a:pt x="419" y="453"/>
                    </a:lnTo>
                    <a:lnTo>
                      <a:pt x="365" y="470"/>
                    </a:lnTo>
                    <a:lnTo>
                      <a:pt x="317" y="496"/>
                    </a:lnTo>
                    <a:lnTo>
                      <a:pt x="274" y="525"/>
                    </a:lnTo>
                    <a:lnTo>
                      <a:pt x="235" y="562"/>
                    </a:lnTo>
                    <a:lnTo>
                      <a:pt x="201" y="600"/>
                    </a:lnTo>
                    <a:lnTo>
                      <a:pt x="173" y="644"/>
                    </a:lnTo>
                    <a:lnTo>
                      <a:pt x="148" y="692"/>
                    </a:lnTo>
                    <a:lnTo>
                      <a:pt x="130" y="740"/>
                    </a:lnTo>
                    <a:lnTo>
                      <a:pt x="116" y="789"/>
                    </a:lnTo>
                    <a:lnTo>
                      <a:pt x="109" y="839"/>
                    </a:lnTo>
                    <a:lnTo>
                      <a:pt x="105" y="888"/>
                    </a:lnTo>
                    <a:lnTo>
                      <a:pt x="109" y="932"/>
                    </a:lnTo>
                    <a:lnTo>
                      <a:pt x="118" y="973"/>
                    </a:lnTo>
                    <a:lnTo>
                      <a:pt x="132" y="1006"/>
                    </a:lnTo>
                    <a:lnTo>
                      <a:pt x="151" y="1035"/>
                    </a:lnTo>
                    <a:lnTo>
                      <a:pt x="173" y="1059"/>
                    </a:lnTo>
                    <a:lnTo>
                      <a:pt x="198" y="1077"/>
                    </a:lnTo>
                    <a:lnTo>
                      <a:pt x="226" y="1092"/>
                    </a:lnTo>
                    <a:lnTo>
                      <a:pt x="255" y="1103"/>
                    </a:lnTo>
                    <a:lnTo>
                      <a:pt x="283" y="1110"/>
                    </a:lnTo>
                    <a:lnTo>
                      <a:pt x="314" y="1112"/>
                    </a:lnTo>
                    <a:lnTo>
                      <a:pt x="476" y="442"/>
                    </a:lnTo>
                    <a:close/>
                    <a:moveTo>
                      <a:pt x="602" y="0"/>
                    </a:moveTo>
                    <a:lnTo>
                      <a:pt x="608" y="2"/>
                    </a:lnTo>
                    <a:lnTo>
                      <a:pt x="611" y="2"/>
                    </a:lnTo>
                    <a:lnTo>
                      <a:pt x="615" y="6"/>
                    </a:lnTo>
                    <a:lnTo>
                      <a:pt x="617" y="8"/>
                    </a:lnTo>
                    <a:lnTo>
                      <a:pt x="618" y="11"/>
                    </a:lnTo>
                    <a:lnTo>
                      <a:pt x="618" y="13"/>
                    </a:lnTo>
                    <a:lnTo>
                      <a:pt x="618" y="15"/>
                    </a:lnTo>
                    <a:lnTo>
                      <a:pt x="618" y="17"/>
                    </a:lnTo>
                    <a:lnTo>
                      <a:pt x="618" y="19"/>
                    </a:lnTo>
                    <a:lnTo>
                      <a:pt x="618" y="22"/>
                    </a:lnTo>
                    <a:lnTo>
                      <a:pt x="617" y="28"/>
                    </a:lnTo>
                    <a:lnTo>
                      <a:pt x="615" y="31"/>
                    </a:lnTo>
                    <a:lnTo>
                      <a:pt x="615" y="37"/>
                    </a:lnTo>
                    <a:lnTo>
                      <a:pt x="615" y="39"/>
                    </a:lnTo>
                    <a:lnTo>
                      <a:pt x="528" y="408"/>
                    </a:lnTo>
                    <a:lnTo>
                      <a:pt x="583" y="415"/>
                    </a:lnTo>
                    <a:lnTo>
                      <a:pt x="633" y="430"/>
                    </a:lnTo>
                    <a:lnTo>
                      <a:pt x="677" y="448"/>
                    </a:lnTo>
                    <a:lnTo>
                      <a:pt x="715" y="472"/>
                    </a:lnTo>
                    <a:lnTo>
                      <a:pt x="747" y="498"/>
                    </a:lnTo>
                    <a:lnTo>
                      <a:pt x="773" y="529"/>
                    </a:lnTo>
                    <a:lnTo>
                      <a:pt x="795" y="562"/>
                    </a:lnTo>
                    <a:lnTo>
                      <a:pt x="811" y="595"/>
                    </a:lnTo>
                    <a:lnTo>
                      <a:pt x="822" y="630"/>
                    </a:lnTo>
                    <a:lnTo>
                      <a:pt x="829" y="666"/>
                    </a:lnTo>
                    <a:lnTo>
                      <a:pt x="831" y="701"/>
                    </a:lnTo>
                    <a:lnTo>
                      <a:pt x="823" y="767"/>
                    </a:lnTo>
                    <a:lnTo>
                      <a:pt x="804" y="831"/>
                    </a:lnTo>
                    <a:lnTo>
                      <a:pt x="773" y="892"/>
                    </a:lnTo>
                    <a:lnTo>
                      <a:pt x="734" y="951"/>
                    </a:lnTo>
                    <a:lnTo>
                      <a:pt x="684" y="1004"/>
                    </a:lnTo>
                    <a:lnTo>
                      <a:pt x="627" y="1050"/>
                    </a:lnTo>
                    <a:lnTo>
                      <a:pt x="563" y="1088"/>
                    </a:lnTo>
                    <a:lnTo>
                      <a:pt x="495" y="1120"/>
                    </a:lnTo>
                    <a:lnTo>
                      <a:pt x="422" y="1140"/>
                    </a:lnTo>
                    <a:lnTo>
                      <a:pt x="346" y="1149"/>
                    </a:lnTo>
                    <a:lnTo>
                      <a:pt x="287" y="1389"/>
                    </a:lnTo>
                    <a:lnTo>
                      <a:pt x="283" y="1404"/>
                    </a:lnTo>
                    <a:lnTo>
                      <a:pt x="278" y="1422"/>
                    </a:lnTo>
                    <a:lnTo>
                      <a:pt x="274" y="1437"/>
                    </a:lnTo>
                    <a:lnTo>
                      <a:pt x="271" y="1450"/>
                    </a:lnTo>
                    <a:lnTo>
                      <a:pt x="269" y="1455"/>
                    </a:lnTo>
                    <a:lnTo>
                      <a:pt x="266" y="1459"/>
                    </a:lnTo>
                    <a:lnTo>
                      <a:pt x="262" y="1461"/>
                    </a:lnTo>
                    <a:lnTo>
                      <a:pt x="258" y="1461"/>
                    </a:lnTo>
                    <a:lnTo>
                      <a:pt x="251" y="1461"/>
                    </a:lnTo>
                    <a:lnTo>
                      <a:pt x="248" y="1461"/>
                    </a:lnTo>
                    <a:lnTo>
                      <a:pt x="244" y="1461"/>
                    </a:lnTo>
                    <a:lnTo>
                      <a:pt x="242" y="1459"/>
                    </a:lnTo>
                    <a:lnTo>
                      <a:pt x="239" y="1457"/>
                    </a:lnTo>
                    <a:lnTo>
                      <a:pt x="237" y="1453"/>
                    </a:lnTo>
                    <a:lnTo>
                      <a:pt x="235" y="1450"/>
                    </a:lnTo>
                    <a:lnTo>
                      <a:pt x="233" y="1442"/>
                    </a:lnTo>
                    <a:lnTo>
                      <a:pt x="235" y="1435"/>
                    </a:lnTo>
                    <a:lnTo>
                      <a:pt x="239" y="1420"/>
                    </a:lnTo>
                    <a:lnTo>
                      <a:pt x="244" y="1398"/>
                    </a:lnTo>
                    <a:lnTo>
                      <a:pt x="251" y="1369"/>
                    </a:lnTo>
                    <a:lnTo>
                      <a:pt x="260" y="1336"/>
                    </a:lnTo>
                    <a:lnTo>
                      <a:pt x="269" y="1299"/>
                    </a:lnTo>
                    <a:lnTo>
                      <a:pt x="287" y="1224"/>
                    </a:lnTo>
                    <a:lnTo>
                      <a:pt x="303" y="1149"/>
                    </a:lnTo>
                    <a:lnTo>
                      <a:pt x="242" y="1140"/>
                    </a:lnTo>
                    <a:lnTo>
                      <a:pt x="189" y="1123"/>
                    </a:lnTo>
                    <a:lnTo>
                      <a:pt x="141" y="1101"/>
                    </a:lnTo>
                    <a:lnTo>
                      <a:pt x="98" y="1072"/>
                    </a:lnTo>
                    <a:lnTo>
                      <a:pt x="64" y="1037"/>
                    </a:lnTo>
                    <a:lnTo>
                      <a:pt x="37" y="997"/>
                    </a:lnTo>
                    <a:lnTo>
                      <a:pt x="18" y="953"/>
                    </a:lnTo>
                    <a:lnTo>
                      <a:pt x="5" y="905"/>
                    </a:lnTo>
                    <a:lnTo>
                      <a:pt x="0" y="855"/>
                    </a:lnTo>
                    <a:lnTo>
                      <a:pt x="7" y="795"/>
                    </a:lnTo>
                    <a:lnTo>
                      <a:pt x="23" y="736"/>
                    </a:lnTo>
                    <a:lnTo>
                      <a:pt x="48" y="679"/>
                    </a:lnTo>
                    <a:lnTo>
                      <a:pt x="84" y="624"/>
                    </a:lnTo>
                    <a:lnTo>
                      <a:pt x="125" y="575"/>
                    </a:lnTo>
                    <a:lnTo>
                      <a:pt x="175" y="529"/>
                    </a:lnTo>
                    <a:lnTo>
                      <a:pt x="228" y="490"/>
                    </a:lnTo>
                    <a:lnTo>
                      <a:pt x="289" y="457"/>
                    </a:lnTo>
                    <a:lnTo>
                      <a:pt x="351" y="431"/>
                    </a:lnTo>
                    <a:lnTo>
                      <a:pt x="417" y="415"/>
                    </a:lnTo>
                    <a:lnTo>
                      <a:pt x="485" y="408"/>
                    </a:lnTo>
                    <a:lnTo>
                      <a:pt x="577" y="31"/>
                    </a:lnTo>
                    <a:lnTo>
                      <a:pt x="581" y="15"/>
                    </a:lnTo>
                    <a:lnTo>
                      <a:pt x="586" y="6"/>
                    </a:lnTo>
                    <a:lnTo>
                      <a:pt x="592" y="2"/>
                    </a:lnTo>
                    <a:lnTo>
                      <a:pt x="60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0"/>
              <p:cNvSpPr>
                <a:spLocks noEditPoints="1"/>
              </p:cNvSpPr>
              <p:nvPr/>
            </p:nvSpPr>
            <p:spPr bwMode="auto">
              <a:xfrm>
                <a:off x="7137" y="3737"/>
                <a:ext cx="172" cy="1014"/>
              </a:xfrm>
              <a:custGeom>
                <a:avLst/>
                <a:gdLst/>
                <a:ahLst/>
                <a:cxnLst>
                  <a:cxn ang="0">
                    <a:pos x="107" y="532"/>
                  </a:cxn>
                  <a:cxn ang="0">
                    <a:pos x="141" y="556"/>
                  </a:cxn>
                  <a:cxn ang="0">
                    <a:pos x="161" y="594"/>
                  </a:cxn>
                  <a:cxn ang="0">
                    <a:pos x="170" y="638"/>
                  </a:cxn>
                  <a:cxn ang="0">
                    <a:pos x="172" y="679"/>
                  </a:cxn>
                  <a:cxn ang="0">
                    <a:pos x="170" y="750"/>
                  </a:cxn>
                  <a:cxn ang="0">
                    <a:pos x="147" y="848"/>
                  </a:cxn>
                  <a:cxn ang="0">
                    <a:pos x="113" y="926"/>
                  </a:cxn>
                  <a:cxn ang="0">
                    <a:pos x="77" y="981"/>
                  </a:cxn>
                  <a:cxn ang="0">
                    <a:pos x="49" y="1011"/>
                  </a:cxn>
                  <a:cxn ang="0">
                    <a:pos x="36" y="1014"/>
                  </a:cxn>
                  <a:cxn ang="0">
                    <a:pos x="29" y="1007"/>
                  </a:cxn>
                  <a:cxn ang="0">
                    <a:pos x="25" y="996"/>
                  </a:cxn>
                  <a:cxn ang="0">
                    <a:pos x="25" y="992"/>
                  </a:cxn>
                  <a:cxn ang="0">
                    <a:pos x="27" y="987"/>
                  </a:cxn>
                  <a:cxn ang="0">
                    <a:pos x="33" y="980"/>
                  </a:cxn>
                  <a:cxn ang="0">
                    <a:pos x="74" y="923"/>
                  </a:cxn>
                  <a:cxn ang="0">
                    <a:pos x="118" y="824"/>
                  </a:cxn>
                  <a:cxn ang="0">
                    <a:pos x="136" y="739"/>
                  </a:cxn>
                  <a:cxn ang="0">
                    <a:pos x="138" y="682"/>
                  </a:cxn>
                  <a:cxn ang="0">
                    <a:pos x="123" y="692"/>
                  </a:cxn>
                  <a:cxn ang="0">
                    <a:pos x="99" y="697"/>
                  </a:cxn>
                  <a:cxn ang="0">
                    <a:pos x="91" y="701"/>
                  </a:cxn>
                  <a:cxn ang="0">
                    <a:pos x="59" y="697"/>
                  </a:cxn>
                  <a:cxn ang="0">
                    <a:pos x="22" y="673"/>
                  </a:cxn>
                  <a:cxn ang="0">
                    <a:pos x="4" y="635"/>
                  </a:cxn>
                  <a:cxn ang="0">
                    <a:pos x="4" y="592"/>
                  </a:cxn>
                  <a:cxn ang="0">
                    <a:pos x="22" y="556"/>
                  </a:cxn>
                  <a:cxn ang="0">
                    <a:pos x="59" y="532"/>
                  </a:cxn>
                  <a:cxn ang="0">
                    <a:pos x="86" y="0"/>
                  </a:cxn>
                  <a:cxn ang="0">
                    <a:pos x="134" y="16"/>
                  </a:cxn>
                  <a:cxn ang="0">
                    <a:pos x="163" y="59"/>
                  </a:cxn>
                  <a:cxn ang="0">
                    <a:pos x="163" y="114"/>
                  </a:cxn>
                  <a:cxn ang="0">
                    <a:pos x="134" y="154"/>
                  </a:cxn>
                  <a:cxn ang="0">
                    <a:pos x="86" y="170"/>
                  </a:cxn>
                  <a:cxn ang="0">
                    <a:pos x="34" y="154"/>
                  </a:cxn>
                  <a:cxn ang="0">
                    <a:pos x="6" y="114"/>
                  </a:cxn>
                  <a:cxn ang="0">
                    <a:pos x="6" y="59"/>
                  </a:cxn>
                  <a:cxn ang="0">
                    <a:pos x="34" y="16"/>
                  </a:cxn>
                  <a:cxn ang="0">
                    <a:pos x="86" y="0"/>
                  </a:cxn>
                </a:cxnLst>
                <a:rect l="0" t="0" r="r" b="b"/>
                <a:pathLst>
                  <a:path w="172" h="1014">
                    <a:moveTo>
                      <a:pt x="86" y="528"/>
                    </a:moveTo>
                    <a:lnTo>
                      <a:pt x="107" y="532"/>
                    </a:lnTo>
                    <a:lnTo>
                      <a:pt x="127" y="541"/>
                    </a:lnTo>
                    <a:lnTo>
                      <a:pt x="141" y="556"/>
                    </a:lnTo>
                    <a:lnTo>
                      <a:pt x="152" y="574"/>
                    </a:lnTo>
                    <a:lnTo>
                      <a:pt x="161" y="594"/>
                    </a:lnTo>
                    <a:lnTo>
                      <a:pt x="166" y="616"/>
                    </a:lnTo>
                    <a:lnTo>
                      <a:pt x="170" y="638"/>
                    </a:lnTo>
                    <a:lnTo>
                      <a:pt x="172" y="660"/>
                    </a:lnTo>
                    <a:lnTo>
                      <a:pt x="172" y="679"/>
                    </a:lnTo>
                    <a:lnTo>
                      <a:pt x="172" y="695"/>
                    </a:lnTo>
                    <a:lnTo>
                      <a:pt x="170" y="750"/>
                    </a:lnTo>
                    <a:lnTo>
                      <a:pt x="161" y="802"/>
                    </a:lnTo>
                    <a:lnTo>
                      <a:pt x="147" y="848"/>
                    </a:lnTo>
                    <a:lnTo>
                      <a:pt x="131" y="890"/>
                    </a:lnTo>
                    <a:lnTo>
                      <a:pt x="113" y="926"/>
                    </a:lnTo>
                    <a:lnTo>
                      <a:pt x="95" y="958"/>
                    </a:lnTo>
                    <a:lnTo>
                      <a:pt x="77" y="981"/>
                    </a:lnTo>
                    <a:lnTo>
                      <a:pt x="61" y="1000"/>
                    </a:lnTo>
                    <a:lnTo>
                      <a:pt x="49" y="1011"/>
                    </a:lnTo>
                    <a:lnTo>
                      <a:pt x="41" y="1014"/>
                    </a:lnTo>
                    <a:lnTo>
                      <a:pt x="36" y="1014"/>
                    </a:lnTo>
                    <a:lnTo>
                      <a:pt x="33" y="1011"/>
                    </a:lnTo>
                    <a:lnTo>
                      <a:pt x="29" y="1007"/>
                    </a:lnTo>
                    <a:lnTo>
                      <a:pt x="27" y="1003"/>
                    </a:lnTo>
                    <a:lnTo>
                      <a:pt x="25" y="996"/>
                    </a:lnTo>
                    <a:lnTo>
                      <a:pt x="25" y="994"/>
                    </a:lnTo>
                    <a:lnTo>
                      <a:pt x="25" y="992"/>
                    </a:lnTo>
                    <a:lnTo>
                      <a:pt x="27" y="991"/>
                    </a:lnTo>
                    <a:lnTo>
                      <a:pt x="27" y="987"/>
                    </a:lnTo>
                    <a:lnTo>
                      <a:pt x="29" y="983"/>
                    </a:lnTo>
                    <a:lnTo>
                      <a:pt x="33" y="980"/>
                    </a:lnTo>
                    <a:lnTo>
                      <a:pt x="36" y="974"/>
                    </a:lnTo>
                    <a:lnTo>
                      <a:pt x="74" y="923"/>
                    </a:lnTo>
                    <a:lnTo>
                      <a:pt x="100" y="871"/>
                    </a:lnTo>
                    <a:lnTo>
                      <a:pt x="118" y="824"/>
                    </a:lnTo>
                    <a:lnTo>
                      <a:pt x="129" y="778"/>
                    </a:lnTo>
                    <a:lnTo>
                      <a:pt x="136" y="739"/>
                    </a:lnTo>
                    <a:lnTo>
                      <a:pt x="138" y="706"/>
                    </a:lnTo>
                    <a:lnTo>
                      <a:pt x="138" y="682"/>
                    </a:lnTo>
                    <a:lnTo>
                      <a:pt x="138" y="682"/>
                    </a:lnTo>
                    <a:lnTo>
                      <a:pt x="123" y="692"/>
                    </a:lnTo>
                    <a:lnTo>
                      <a:pt x="109" y="695"/>
                    </a:lnTo>
                    <a:lnTo>
                      <a:pt x="99" y="697"/>
                    </a:lnTo>
                    <a:lnTo>
                      <a:pt x="95" y="699"/>
                    </a:lnTo>
                    <a:lnTo>
                      <a:pt x="91" y="701"/>
                    </a:lnTo>
                    <a:lnTo>
                      <a:pt x="86" y="701"/>
                    </a:lnTo>
                    <a:lnTo>
                      <a:pt x="59" y="697"/>
                    </a:lnTo>
                    <a:lnTo>
                      <a:pt x="38" y="688"/>
                    </a:lnTo>
                    <a:lnTo>
                      <a:pt x="22" y="673"/>
                    </a:lnTo>
                    <a:lnTo>
                      <a:pt x="9" y="655"/>
                    </a:lnTo>
                    <a:lnTo>
                      <a:pt x="4" y="635"/>
                    </a:lnTo>
                    <a:lnTo>
                      <a:pt x="0" y="613"/>
                    </a:lnTo>
                    <a:lnTo>
                      <a:pt x="4" y="592"/>
                    </a:lnTo>
                    <a:lnTo>
                      <a:pt x="9" y="572"/>
                    </a:lnTo>
                    <a:lnTo>
                      <a:pt x="22" y="556"/>
                    </a:lnTo>
                    <a:lnTo>
                      <a:pt x="38" y="541"/>
                    </a:lnTo>
                    <a:lnTo>
                      <a:pt x="59" y="532"/>
                    </a:lnTo>
                    <a:lnTo>
                      <a:pt x="86" y="528"/>
                    </a:lnTo>
                    <a:close/>
                    <a:moveTo>
                      <a:pt x="86" y="0"/>
                    </a:moveTo>
                    <a:lnTo>
                      <a:pt x="111" y="3"/>
                    </a:lnTo>
                    <a:lnTo>
                      <a:pt x="134" y="16"/>
                    </a:lnTo>
                    <a:lnTo>
                      <a:pt x="152" y="35"/>
                    </a:lnTo>
                    <a:lnTo>
                      <a:pt x="163" y="59"/>
                    </a:lnTo>
                    <a:lnTo>
                      <a:pt x="168" y="86"/>
                    </a:lnTo>
                    <a:lnTo>
                      <a:pt x="163" y="114"/>
                    </a:lnTo>
                    <a:lnTo>
                      <a:pt x="152" y="136"/>
                    </a:lnTo>
                    <a:lnTo>
                      <a:pt x="134" y="154"/>
                    </a:lnTo>
                    <a:lnTo>
                      <a:pt x="111" y="167"/>
                    </a:lnTo>
                    <a:lnTo>
                      <a:pt x="86" y="170"/>
                    </a:lnTo>
                    <a:lnTo>
                      <a:pt x="58" y="167"/>
                    </a:lnTo>
                    <a:lnTo>
                      <a:pt x="34" y="154"/>
                    </a:lnTo>
                    <a:lnTo>
                      <a:pt x="17" y="136"/>
                    </a:lnTo>
                    <a:lnTo>
                      <a:pt x="6" y="114"/>
                    </a:lnTo>
                    <a:lnTo>
                      <a:pt x="0" y="86"/>
                    </a:lnTo>
                    <a:lnTo>
                      <a:pt x="6" y="59"/>
                    </a:lnTo>
                    <a:lnTo>
                      <a:pt x="17" y="35"/>
                    </a:lnTo>
                    <a:lnTo>
                      <a:pt x="34" y="16"/>
                    </a:lnTo>
                    <a:lnTo>
                      <a:pt x="58" y="3"/>
                    </a:lnTo>
                    <a:lnTo>
                      <a:pt x="8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1"/>
              <p:cNvSpPr>
                <a:spLocks/>
              </p:cNvSpPr>
              <p:nvPr/>
            </p:nvSpPr>
            <p:spPr bwMode="auto">
              <a:xfrm>
                <a:off x="7774" y="3718"/>
                <a:ext cx="670" cy="736"/>
              </a:xfrm>
              <a:custGeom>
                <a:avLst/>
                <a:gdLst/>
                <a:ahLst/>
                <a:cxnLst>
                  <a:cxn ang="0">
                    <a:pos x="367" y="11"/>
                  </a:cxn>
                  <a:cxn ang="0">
                    <a:pos x="417" y="52"/>
                  </a:cxn>
                  <a:cxn ang="0">
                    <a:pos x="460" y="101"/>
                  </a:cxn>
                  <a:cxn ang="0">
                    <a:pos x="511" y="123"/>
                  </a:cxn>
                  <a:cxn ang="0">
                    <a:pos x="567" y="101"/>
                  </a:cxn>
                  <a:cxn ang="0">
                    <a:pos x="631" y="19"/>
                  </a:cxn>
                  <a:cxn ang="0">
                    <a:pos x="643" y="2"/>
                  </a:cxn>
                  <a:cxn ang="0">
                    <a:pos x="656" y="0"/>
                  </a:cxn>
                  <a:cxn ang="0">
                    <a:pos x="665" y="4"/>
                  </a:cxn>
                  <a:cxn ang="0">
                    <a:pos x="670" y="17"/>
                  </a:cxn>
                  <a:cxn ang="0">
                    <a:pos x="656" y="46"/>
                  </a:cxn>
                  <a:cxn ang="0">
                    <a:pos x="600" y="125"/>
                  </a:cxn>
                  <a:cxn ang="0">
                    <a:pos x="486" y="254"/>
                  </a:cxn>
                  <a:cxn ang="0">
                    <a:pos x="420" y="316"/>
                  </a:cxn>
                  <a:cxn ang="0">
                    <a:pos x="358" y="373"/>
                  </a:cxn>
                  <a:cxn ang="0">
                    <a:pos x="330" y="400"/>
                  </a:cxn>
                  <a:cxn ang="0">
                    <a:pos x="260" y="463"/>
                  </a:cxn>
                  <a:cxn ang="0">
                    <a:pos x="178" y="545"/>
                  </a:cxn>
                  <a:cxn ang="0">
                    <a:pos x="169" y="578"/>
                  </a:cxn>
                  <a:cxn ang="0">
                    <a:pos x="205" y="580"/>
                  </a:cxn>
                  <a:cxn ang="0">
                    <a:pos x="267" y="597"/>
                  </a:cxn>
                  <a:cxn ang="0">
                    <a:pos x="358" y="624"/>
                  </a:cxn>
                  <a:cxn ang="0">
                    <a:pos x="436" y="621"/>
                  </a:cxn>
                  <a:cxn ang="0">
                    <a:pos x="517" y="580"/>
                  </a:cxn>
                  <a:cxn ang="0">
                    <a:pos x="579" y="492"/>
                  </a:cxn>
                  <a:cxn ang="0">
                    <a:pos x="586" y="478"/>
                  </a:cxn>
                  <a:cxn ang="0">
                    <a:pos x="600" y="472"/>
                  </a:cxn>
                  <a:cxn ang="0">
                    <a:pos x="616" y="478"/>
                  </a:cxn>
                  <a:cxn ang="0">
                    <a:pos x="618" y="501"/>
                  </a:cxn>
                  <a:cxn ang="0">
                    <a:pos x="586" y="580"/>
                  </a:cxn>
                  <a:cxn ang="0">
                    <a:pos x="517" y="672"/>
                  </a:cxn>
                  <a:cxn ang="0">
                    <a:pos x="413" y="733"/>
                  </a:cxn>
                  <a:cxn ang="0">
                    <a:pos x="324" y="725"/>
                  </a:cxn>
                  <a:cxn ang="0">
                    <a:pos x="271" y="676"/>
                  </a:cxn>
                  <a:cxn ang="0">
                    <a:pos x="215" y="622"/>
                  </a:cxn>
                  <a:cxn ang="0">
                    <a:pos x="150" y="619"/>
                  </a:cxn>
                  <a:cxn ang="0">
                    <a:pos x="68" y="683"/>
                  </a:cxn>
                  <a:cxn ang="0">
                    <a:pos x="37" y="729"/>
                  </a:cxn>
                  <a:cxn ang="0">
                    <a:pos x="28" y="736"/>
                  </a:cxn>
                  <a:cxn ang="0">
                    <a:pos x="18" y="736"/>
                  </a:cxn>
                  <a:cxn ang="0">
                    <a:pos x="9" y="734"/>
                  </a:cxn>
                  <a:cxn ang="0">
                    <a:pos x="0" y="727"/>
                  </a:cxn>
                  <a:cxn ang="0">
                    <a:pos x="10" y="698"/>
                  </a:cxn>
                  <a:cxn ang="0">
                    <a:pos x="66" y="621"/>
                  </a:cxn>
                  <a:cxn ang="0">
                    <a:pos x="164" y="507"/>
                  </a:cxn>
                  <a:cxn ang="0">
                    <a:pos x="335" y="345"/>
                  </a:cxn>
                  <a:cxn ang="0">
                    <a:pos x="406" y="281"/>
                  </a:cxn>
                  <a:cxn ang="0">
                    <a:pos x="485" y="206"/>
                  </a:cxn>
                  <a:cxn ang="0">
                    <a:pos x="508" y="158"/>
                  </a:cxn>
                  <a:cxn ang="0">
                    <a:pos x="454" y="151"/>
                  </a:cxn>
                  <a:cxn ang="0">
                    <a:pos x="369" y="122"/>
                  </a:cxn>
                  <a:cxn ang="0">
                    <a:pos x="297" y="111"/>
                  </a:cxn>
                  <a:cxn ang="0">
                    <a:pos x="244" y="120"/>
                  </a:cxn>
                  <a:cxn ang="0">
                    <a:pos x="185" y="160"/>
                  </a:cxn>
                  <a:cxn ang="0">
                    <a:pos x="166" y="193"/>
                  </a:cxn>
                  <a:cxn ang="0">
                    <a:pos x="155" y="202"/>
                  </a:cxn>
                  <a:cxn ang="0">
                    <a:pos x="137" y="199"/>
                  </a:cxn>
                  <a:cxn ang="0">
                    <a:pos x="132" y="184"/>
                  </a:cxn>
                  <a:cxn ang="0">
                    <a:pos x="150" y="131"/>
                  </a:cxn>
                  <a:cxn ang="0">
                    <a:pos x="203" y="56"/>
                  </a:cxn>
                  <a:cxn ang="0">
                    <a:pos x="289" y="4"/>
                  </a:cxn>
                </a:cxnLst>
                <a:rect l="0" t="0" r="r" b="b"/>
                <a:pathLst>
                  <a:path w="670" h="736">
                    <a:moveTo>
                      <a:pt x="322" y="0"/>
                    </a:moveTo>
                    <a:lnTo>
                      <a:pt x="347" y="4"/>
                    </a:lnTo>
                    <a:lnTo>
                      <a:pt x="367" y="11"/>
                    </a:lnTo>
                    <a:lnTo>
                      <a:pt x="385" y="22"/>
                    </a:lnTo>
                    <a:lnTo>
                      <a:pt x="401" y="35"/>
                    </a:lnTo>
                    <a:lnTo>
                      <a:pt x="417" y="52"/>
                    </a:lnTo>
                    <a:lnTo>
                      <a:pt x="431" y="70"/>
                    </a:lnTo>
                    <a:lnTo>
                      <a:pt x="445" y="87"/>
                    </a:lnTo>
                    <a:lnTo>
                      <a:pt x="460" y="101"/>
                    </a:lnTo>
                    <a:lnTo>
                      <a:pt x="474" y="112"/>
                    </a:lnTo>
                    <a:lnTo>
                      <a:pt x="492" y="120"/>
                    </a:lnTo>
                    <a:lnTo>
                      <a:pt x="511" y="123"/>
                    </a:lnTo>
                    <a:lnTo>
                      <a:pt x="529" y="122"/>
                    </a:lnTo>
                    <a:lnTo>
                      <a:pt x="549" y="114"/>
                    </a:lnTo>
                    <a:lnTo>
                      <a:pt x="567" y="101"/>
                    </a:lnTo>
                    <a:lnTo>
                      <a:pt x="586" y="81"/>
                    </a:lnTo>
                    <a:lnTo>
                      <a:pt x="608" y="54"/>
                    </a:lnTo>
                    <a:lnTo>
                      <a:pt x="631" y="19"/>
                    </a:lnTo>
                    <a:lnTo>
                      <a:pt x="634" y="11"/>
                    </a:lnTo>
                    <a:lnTo>
                      <a:pt x="640" y="6"/>
                    </a:lnTo>
                    <a:lnTo>
                      <a:pt x="643" y="2"/>
                    </a:lnTo>
                    <a:lnTo>
                      <a:pt x="647" y="0"/>
                    </a:lnTo>
                    <a:lnTo>
                      <a:pt x="652" y="0"/>
                    </a:lnTo>
                    <a:lnTo>
                      <a:pt x="656" y="0"/>
                    </a:lnTo>
                    <a:lnTo>
                      <a:pt x="659" y="0"/>
                    </a:lnTo>
                    <a:lnTo>
                      <a:pt x="661" y="2"/>
                    </a:lnTo>
                    <a:lnTo>
                      <a:pt x="665" y="4"/>
                    </a:lnTo>
                    <a:lnTo>
                      <a:pt x="668" y="6"/>
                    </a:lnTo>
                    <a:lnTo>
                      <a:pt x="670" y="10"/>
                    </a:lnTo>
                    <a:lnTo>
                      <a:pt x="670" y="17"/>
                    </a:lnTo>
                    <a:lnTo>
                      <a:pt x="668" y="21"/>
                    </a:lnTo>
                    <a:lnTo>
                      <a:pt x="665" y="32"/>
                    </a:lnTo>
                    <a:lnTo>
                      <a:pt x="656" y="46"/>
                    </a:lnTo>
                    <a:lnTo>
                      <a:pt x="643" y="68"/>
                    </a:lnTo>
                    <a:lnTo>
                      <a:pt x="625" y="94"/>
                    </a:lnTo>
                    <a:lnTo>
                      <a:pt x="600" y="125"/>
                    </a:lnTo>
                    <a:lnTo>
                      <a:pt x="570" y="162"/>
                    </a:lnTo>
                    <a:lnTo>
                      <a:pt x="533" y="206"/>
                    </a:lnTo>
                    <a:lnTo>
                      <a:pt x="486" y="254"/>
                    </a:lnTo>
                    <a:lnTo>
                      <a:pt x="467" y="274"/>
                    </a:lnTo>
                    <a:lnTo>
                      <a:pt x="444" y="294"/>
                    </a:lnTo>
                    <a:lnTo>
                      <a:pt x="420" y="316"/>
                    </a:lnTo>
                    <a:lnTo>
                      <a:pt x="397" y="336"/>
                    </a:lnTo>
                    <a:lnTo>
                      <a:pt x="376" y="356"/>
                    </a:lnTo>
                    <a:lnTo>
                      <a:pt x="358" y="373"/>
                    </a:lnTo>
                    <a:lnTo>
                      <a:pt x="344" y="386"/>
                    </a:lnTo>
                    <a:lnTo>
                      <a:pt x="333" y="395"/>
                    </a:lnTo>
                    <a:lnTo>
                      <a:pt x="330" y="400"/>
                    </a:lnTo>
                    <a:lnTo>
                      <a:pt x="306" y="421"/>
                    </a:lnTo>
                    <a:lnTo>
                      <a:pt x="283" y="441"/>
                    </a:lnTo>
                    <a:lnTo>
                      <a:pt x="260" y="463"/>
                    </a:lnTo>
                    <a:lnTo>
                      <a:pt x="235" y="487"/>
                    </a:lnTo>
                    <a:lnTo>
                      <a:pt x="208" y="514"/>
                    </a:lnTo>
                    <a:lnTo>
                      <a:pt x="178" y="545"/>
                    </a:lnTo>
                    <a:lnTo>
                      <a:pt x="144" y="584"/>
                    </a:lnTo>
                    <a:lnTo>
                      <a:pt x="155" y="580"/>
                    </a:lnTo>
                    <a:lnTo>
                      <a:pt x="169" y="578"/>
                    </a:lnTo>
                    <a:lnTo>
                      <a:pt x="180" y="578"/>
                    </a:lnTo>
                    <a:lnTo>
                      <a:pt x="185" y="578"/>
                    </a:lnTo>
                    <a:lnTo>
                      <a:pt x="205" y="580"/>
                    </a:lnTo>
                    <a:lnTo>
                      <a:pt x="223" y="582"/>
                    </a:lnTo>
                    <a:lnTo>
                      <a:pt x="244" y="588"/>
                    </a:lnTo>
                    <a:lnTo>
                      <a:pt x="267" y="597"/>
                    </a:lnTo>
                    <a:lnTo>
                      <a:pt x="296" y="606"/>
                    </a:lnTo>
                    <a:lnTo>
                      <a:pt x="328" y="617"/>
                    </a:lnTo>
                    <a:lnTo>
                      <a:pt x="358" y="624"/>
                    </a:lnTo>
                    <a:lnTo>
                      <a:pt x="390" y="628"/>
                    </a:lnTo>
                    <a:lnTo>
                      <a:pt x="412" y="626"/>
                    </a:lnTo>
                    <a:lnTo>
                      <a:pt x="436" y="621"/>
                    </a:lnTo>
                    <a:lnTo>
                      <a:pt x="463" y="611"/>
                    </a:lnTo>
                    <a:lnTo>
                      <a:pt x="490" y="599"/>
                    </a:lnTo>
                    <a:lnTo>
                      <a:pt x="517" y="580"/>
                    </a:lnTo>
                    <a:lnTo>
                      <a:pt x="542" y="556"/>
                    </a:lnTo>
                    <a:lnTo>
                      <a:pt x="563" y="527"/>
                    </a:lnTo>
                    <a:lnTo>
                      <a:pt x="579" y="492"/>
                    </a:lnTo>
                    <a:lnTo>
                      <a:pt x="581" y="487"/>
                    </a:lnTo>
                    <a:lnTo>
                      <a:pt x="584" y="481"/>
                    </a:lnTo>
                    <a:lnTo>
                      <a:pt x="586" y="478"/>
                    </a:lnTo>
                    <a:lnTo>
                      <a:pt x="590" y="474"/>
                    </a:lnTo>
                    <a:lnTo>
                      <a:pt x="595" y="472"/>
                    </a:lnTo>
                    <a:lnTo>
                      <a:pt x="600" y="472"/>
                    </a:lnTo>
                    <a:lnTo>
                      <a:pt x="608" y="472"/>
                    </a:lnTo>
                    <a:lnTo>
                      <a:pt x="613" y="474"/>
                    </a:lnTo>
                    <a:lnTo>
                      <a:pt x="616" y="478"/>
                    </a:lnTo>
                    <a:lnTo>
                      <a:pt x="620" y="481"/>
                    </a:lnTo>
                    <a:lnTo>
                      <a:pt x="620" y="487"/>
                    </a:lnTo>
                    <a:lnTo>
                      <a:pt x="618" y="501"/>
                    </a:lnTo>
                    <a:lnTo>
                      <a:pt x="611" y="523"/>
                    </a:lnTo>
                    <a:lnTo>
                      <a:pt x="600" y="551"/>
                    </a:lnTo>
                    <a:lnTo>
                      <a:pt x="586" y="580"/>
                    </a:lnTo>
                    <a:lnTo>
                      <a:pt x="567" y="613"/>
                    </a:lnTo>
                    <a:lnTo>
                      <a:pt x="543" y="643"/>
                    </a:lnTo>
                    <a:lnTo>
                      <a:pt x="517" y="672"/>
                    </a:lnTo>
                    <a:lnTo>
                      <a:pt x="485" y="698"/>
                    </a:lnTo>
                    <a:lnTo>
                      <a:pt x="451" y="718"/>
                    </a:lnTo>
                    <a:lnTo>
                      <a:pt x="413" y="733"/>
                    </a:lnTo>
                    <a:lnTo>
                      <a:pt x="372" y="736"/>
                    </a:lnTo>
                    <a:lnTo>
                      <a:pt x="347" y="734"/>
                    </a:lnTo>
                    <a:lnTo>
                      <a:pt x="324" y="725"/>
                    </a:lnTo>
                    <a:lnTo>
                      <a:pt x="305" y="712"/>
                    </a:lnTo>
                    <a:lnTo>
                      <a:pt x="287" y="696"/>
                    </a:lnTo>
                    <a:lnTo>
                      <a:pt x="271" y="676"/>
                    </a:lnTo>
                    <a:lnTo>
                      <a:pt x="249" y="652"/>
                    </a:lnTo>
                    <a:lnTo>
                      <a:pt x="231" y="633"/>
                    </a:lnTo>
                    <a:lnTo>
                      <a:pt x="215" y="622"/>
                    </a:lnTo>
                    <a:lnTo>
                      <a:pt x="199" y="617"/>
                    </a:lnTo>
                    <a:lnTo>
                      <a:pt x="178" y="615"/>
                    </a:lnTo>
                    <a:lnTo>
                      <a:pt x="150" y="619"/>
                    </a:lnTo>
                    <a:lnTo>
                      <a:pt x="121" y="633"/>
                    </a:lnTo>
                    <a:lnTo>
                      <a:pt x="94" y="656"/>
                    </a:lnTo>
                    <a:lnTo>
                      <a:pt x="68" y="683"/>
                    </a:lnTo>
                    <a:lnTo>
                      <a:pt x="44" y="716"/>
                    </a:lnTo>
                    <a:lnTo>
                      <a:pt x="41" y="723"/>
                    </a:lnTo>
                    <a:lnTo>
                      <a:pt x="37" y="729"/>
                    </a:lnTo>
                    <a:lnTo>
                      <a:pt x="34" y="733"/>
                    </a:lnTo>
                    <a:lnTo>
                      <a:pt x="32" y="734"/>
                    </a:lnTo>
                    <a:lnTo>
                      <a:pt x="28" y="736"/>
                    </a:lnTo>
                    <a:lnTo>
                      <a:pt x="25" y="736"/>
                    </a:lnTo>
                    <a:lnTo>
                      <a:pt x="19" y="736"/>
                    </a:lnTo>
                    <a:lnTo>
                      <a:pt x="18" y="736"/>
                    </a:lnTo>
                    <a:lnTo>
                      <a:pt x="16" y="736"/>
                    </a:lnTo>
                    <a:lnTo>
                      <a:pt x="12" y="736"/>
                    </a:lnTo>
                    <a:lnTo>
                      <a:pt x="9" y="734"/>
                    </a:lnTo>
                    <a:lnTo>
                      <a:pt x="5" y="733"/>
                    </a:lnTo>
                    <a:lnTo>
                      <a:pt x="3" y="731"/>
                    </a:lnTo>
                    <a:lnTo>
                      <a:pt x="0" y="727"/>
                    </a:lnTo>
                    <a:lnTo>
                      <a:pt x="0" y="722"/>
                    </a:lnTo>
                    <a:lnTo>
                      <a:pt x="2" y="714"/>
                    </a:lnTo>
                    <a:lnTo>
                      <a:pt x="10" y="698"/>
                    </a:lnTo>
                    <a:lnTo>
                      <a:pt x="23" y="678"/>
                    </a:lnTo>
                    <a:lnTo>
                      <a:pt x="41" y="650"/>
                    </a:lnTo>
                    <a:lnTo>
                      <a:pt x="66" y="621"/>
                    </a:lnTo>
                    <a:lnTo>
                      <a:pt x="92" y="586"/>
                    </a:lnTo>
                    <a:lnTo>
                      <a:pt x="126" y="547"/>
                    </a:lnTo>
                    <a:lnTo>
                      <a:pt x="164" y="507"/>
                    </a:lnTo>
                    <a:lnTo>
                      <a:pt x="305" y="371"/>
                    </a:lnTo>
                    <a:lnTo>
                      <a:pt x="317" y="362"/>
                    </a:lnTo>
                    <a:lnTo>
                      <a:pt x="335" y="345"/>
                    </a:lnTo>
                    <a:lnTo>
                      <a:pt x="354" y="327"/>
                    </a:lnTo>
                    <a:lnTo>
                      <a:pt x="379" y="305"/>
                    </a:lnTo>
                    <a:lnTo>
                      <a:pt x="406" y="281"/>
                    </a:lnTo>
                    <a:lnTo>
                      <a:pt x="433" y="256"/>
                    </a:lnTo>
                    <a:lnTo>
                      <a:pt x="460" y="230"/>
                    </a:lnTo>
                    <a:lnTo>
                      <a:pt x="485" y="206"/>
                    </a:lnTo>
                    <a:lnTo>
                      <a:pt x="508" y="182"/>
                    </a:lnTo>
                    <a:lnTo>
                      <a:pt x="526" y="160"/>
                    </a:lnTo>
                    <a:lnTo>
                      <a:pt x="508" y="158"/>
                    </a:lnTo>
                    <a:lnTo>
                      <a:pt x="490" y="158"/>
                    </a:lnTo>
                    <a:lnTo>
                      <a:pt x="472" y="156"/>
                    </a:lnTo>
                    <a:lnTo>
                      <a:pt x="454" y="151"/>
                    </a:lnTo>
                    <a:lnTo>
                      <a:pt x="433" y="144"/>
                    </a:lnTo>
                    <a:lnTo>
                      <a:pt x="404" y="134"/>
                    </a:lnTo>
                    <a:lnTo>
                      <a:pt x="369" y="122"/>
                    </a:lnTo>
                    <a:lnTo>
                      <a:pt x="337" y="114"/>
                    </a:lnTo>
                    <a:lnTo>
                      <a:pt x="305" y="111"/>
                    </a:lnTo>
                    <a:lnTo>
                      <a:pt x="297" y="111"/>
                    </a:lnTo>
                    <a:lnTo>
                      <a:pt x="283" y="112"/>
                    </a:lnTo>
                    <a:lnTo>
                      <a:pt x="265" y="114"/>
                    </a:lnTo>
                    <a:lnTo>
                      <a:pt x="244" y="120"/>
                    </a:lnTo>
                    <a:lnTo>
                      <a:pt x="223" y="129"/>
                    </a:lnTo>
                    <a:lnTo>
                      <a:pt x="203" y="142"/>
                    </a:lnTo>
                    <a:lnTo>
                      <a:pt x="185" y="160"/>
                    </a:lnTo>
                    <a:lnTo>
                      <a:pt x="171" y="184"/>
                    </a:lnTo>
                    <a:lnTo>
                      <a:pt x="169" y="189"/>
                    </a:lnTo>
                    <a:lnTo>
                      <a:pt x="166" y="193"/>
                    </a:lnTo>
                    <a:lnTo>
                      <a:pt x="164" y="197"/>
                    </a:lnTo>
                    <a:lnTo>
                      <a:pt x="160" y="200"/>
                    </a:lnTo>
                    <a:lnTo>
                      <a:pt x="155" y="202"/>
                    </a:lnTo>
                    <a:lnTo>
                      <a:pt x="150" y="202"/>
                    </a:lnTo>
                    <a:lnTo>
                      <a:pt x="142" y="202"/>
                    </a:lnTo>
                    <a:lnTo>
                      <a:pt x="137" y="199"/>
                    </a:lnTo>
                    <a:lnTo>
                      <a:pt x="133" y="195"/>
                    </a:lnTo>
                    <a:lnTo>
                      <a:pt x="132" y="191"/>
                    </a:lnTo>
                    <a:lnTo>
                      <a:pt x="132" y="184"/>
                    </a:lnTo>
                    <a:lnTo>
                      <a:pt x="133" y="171"/>
                    </a:lnTo>
                    <a:lnTo>
                      <a:pt x="141" y="153"/>
                    </a:lnTo>
                    <a:lnTo>
                      <a:pt x="150" y="131"/>
                    </a:lnTo>
                    <a:lnTo>
                      <a:pt x="164" y="105"/>
                    </a:lnTo>
                    <a:lnTo>
                      <a:pt x="182" y="79"/>
                    </a:lnTo>
                    <a:lnTo>
                      <a:pt x="203" y="56"/>
                    </a:lnTo>
                    <a:lnTo>
                      <a:pt x="228" y="33"/>
                    </a:lnTo>
                    <a:lnTo>
                      <a:pt x="256" y="17"/>
                    </a:lnTo>
                    <a:lnTo>
                      <a:pt x="289" y="4"/>
                    </a:lnTo>
                    <a:lnTo>
                      <a:pt x="32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2"/>
              <p:cNvSpPr>
                <a:spLocks/>
              </p:cNvSpPr>
              <p:nvPr/>
            </p:nvSpPr>
            <p:spPr bwMode="auto">
              <a:xfrm>
                <a:off x="8521" y="3907"/>
                <a:ext cx="497" cy="766"/>
              </a:xfrm>
              <a:custGeom>
                <a:avLst/>
                <a:gdLst/>
                <a:ahLst/>
                <a:cxnLst>
                  <a:cxn ang="0">
                    <a:pos x="279" y="4"/>
                  </a:cxn>
                  <a:cxn ang="0">
                    <a:pos x="365" y="28"/>
                  </a:cxn>
                  <a:cxn ang="0">
                    <a:pos x="434" y="76"/>
                  </a:cxn>
                  <a:cxn ang="0">
                    <a:pos x="479" y="142"/>
                  </a:cxn>
                  <a:cxn ang="0">
                    <a:pos x="497" y="226"/>
                  </a:cxn>
                  <a:cxn ang="0">
                    <a:pos x="483" y="301"/>
                  </a:cxn>
                  <a:cxn ang="0">
                    <a:pos x="447" y="366"/>
                  </a:cxn>
                  <a:cxn ang="0">
                    <a:pos x="395" y="422"/>
                  </a:cxn>
                  <a:cxn ang="0">
                    <a:pos x="335" y="474"/>
                  </a:cxn>
                  <a:cxn ang="0">
                    <a:pos x="288" y="512"/>
                  </a:cxn>
                  <a:cxn ang="0">
                    <a:pos x="242" y="551"/>
                  </a:cxn>
                  <a:cxn ang="0">
                    <a:pos x="187" y="600"/>
                  </a:cxn>
                  <a:cxn ang="0">
                    <a:pos x="112" y="668"/>
                  </a:cxn>
                  <a:cxn ang="0">
                    <a:pos x="331" y="668"/>
                  </a:cxn>
                  <a:cxn ang="0">
                    <a:pos x="376" y="667"/>
                  </a:cxn>
                  <a:cxn ang="0">
                    <a:pos x="418" y="665"/>
                  </a:cxn>
                  <a:cxn ang="0">
                    <a:pos x="436" y="648"/>
                  </a:cxn>
                  <a:cxn ang="0">
                    <a:pos x="449" y="600"/>
                  </a:cxn>
                  <a:cxn ang="0">
                    <a:pos x="458" y="556"/>
                  </a:cxn>
                  <a:cxn ang="0">
                    <a:pos x="497" y="556"/>
                  </a:cxn>
                  <a:cxn ang="0">
                    <a:pos x="0" y="766"/>
                  </a:cxn>
                  <a:cxn ang="0">
                    <a:pos x="1" y="734"/>
                  </a:cxn>
                  <a:cxn ang="0">
                    <a:pos x="12" y="720"/>
                  </a:cxn>
                  <a:cxn ang="0">
                    <a:pos x="297" y="426"/>
                  </a:cxn>
                  <a:cxn ang="0">
                    <a:pos x="338" y="373"/>
                  </a:cxn>
                  <a:cxn ang="0">
                    <a:pos x="372" y="307"/>
                  </a:cxn>
                  <a:cxn ang="0">
                    <a:pos x="386" y="226"/>
                  </a:cxn>
                  <a:cxn ang="0">
                    <a:pos x="376" y="158"/>
                  </a:cxn>
                  <a:cxn ang="0">
                    <a:pos x="344" y="100"/>
                  </a:cxn>
                  <a:cxn ang="0">
                    <a:pos x="290" y="57"/>
                  </a:cxn>
                  <a:cxn ang="0">
                    <a:pos x="215" y="43"/>
                  </a:cxn>
                  <a:cxn ang="0">
                    <a:pos x="167" y="48"/>
                  </a:cxn>
                  <a:cxn ang="0">
                    <a:pos x="115" y="72"/>
                  </a:cxn>
                  <a:cxn ang="0">
                    <a:pos x="71" y="118"/>
                  </a:cxn>
                  <a:cxn ang="0">
                    <a:pos x="76" y="151"/>
                  </a:cxn>
                  <a:cxn ang="0">
                    <a:pos x="103" y="167"/>
                  </a:cxn>
                  <a:cxn ang="0">
                    <a:pos x="115" y="189"/>
                  </a:cxn>
                  <a:cxn ang="0">
                    <a:pos x="119" y="211"/>
                  </a:cxn>
                  <a:cxn ang="0">
                    <a:pos x="107" y="250"/>
                  </a:cxn>
                  <a:cxn ang="0">
                    <a:pos x="76" y="270"/>
                  </a:cxn>
                  <a:cxn ang="0">
                    <a:pos x="53" y="272"/>
                  </a:cxn>
                  <a:cxn ang="0">
                    <a:pos x="32" y="265"/>
                  </a:cxn>
                  <a:cxn ang="0">
                    <a:pos x="10" y="246"/>
                  </a:cxn>
                  <a:cxn ang="0">
                    <a:pos x="0" y="208"/>
                  </a:cxn>
                  <a:cxn ang="0">
                    <a:pos x="17" y="131"/>
                  </a:cxn>
                  <a:cxn ang="0">
                    <a:pos x="64" y="65"/>
                  </a:cxn>
                  <a:cxn ang="0">
                    <a:pos x="139" y="19"/>
                  </a:cxn>
                  <a:cxn ang="0">
                    <a:pos x="233" y="0"/>
                  </a:cxn>
                </a:cxnLst>
                <a:rect l="0" t="0" r="r" b="b"/>
                <a:pathLst>
                  <a:path w="497" h="766">
                    <a:moveTo>
                      <a:pt x="233" y="0"/>
                    </a:moveTo>
                    <a:lnTo>
                      <a:pt x="279" y="4"/>
                    </a:lnTo>
                    <a:lnTo>
                      <a:pt x="324" y="13"/>
                    </a:lnTo>
                    <a:lnTo>
                      <a:pt x="365" y="28"/>
                    </a:lnTo>
                    <a:lnTo>
                      <a:pt x="402" y="50"/>
                    </a:lnTo>
                    <a:lnTo>
                      <a:pt x="434" y="76"/>
                    </a:lnTo>
                    <a:lnTo>
                      <a:pt x="459" y="107"/>
                    </a:lnTo>
                    <a:lnTo>
                      <a:pt x="479" y="142"/>
                    </a:lnTo>
                    <a:lnTo>
                      <a:pt x="492" y="182"/>
                    </a:lnTo>
                    <a:lnTo>
                      <a:pt x="497" y="226"/>
                    </a:lnTo>
                    <a:lnTo>
                      <a:pt x="493" y="265"/>
                    </a:lnTo>
                    <a:lnTo>
                      <a:pt x="483" y="301"/>
                    </a:lnTo>
                    <a:lnTo>
                      <a:pt x="467" y="334"/>
                    </a:lnTo>
                    <a:lnTo>
                      <a:pt x="447" y="366"/>
                    </a:lnTo>
                    <a:lnTo>
                      <a:pt x="422" y="395"/>
                    </a:lnTo>
                    <a:lnTo>
                      <a:pt x="395" y="422"/>
                    </a:lnTo>
                    <a:lnTo>
                      <a:pt x="365" y="448"/>
                    </a:lnTo>
                    <a:lnTo>
                      <a:pt x="335" y="474"/>
                    </a:lnTo>
                    <a:lnTo>
                      <a:pt x="312" y="494"/>
                    </a:lnTo>
                    <a:lnTo>
                      <a:pt x="288" y="512"/>
                    </a:lnTo>
                    <a:lnTo>
                      <a:pt x="265" y="531"/>
                    </a:lnTo>
                    <a:lnTo>
                      <a:pt x="242" y="551"/>
                    </a:lnTo>
                    <a:lnTo>
                      <a:pt x="215" y="573"/>
                    </a:lnTo>
                    <a:lnTo>
                      <a:pt x="187" y="600"/>
                    </a:lnTo>
                    <a:lnTo>
                      <a:pt x="151" y="632"/>
                    </a:lnTo>
                    <a:lnTo>
                      <a:pt x="112" y="668"/>
                    </a:lnTo>
                    <a:lnTo>
                      <a:pt x="317" y="668"/>
                    </a:lnTo>
                    <a:lnTo>
                      <a:pt x="331" y="668"/>
                    </a:lnTo>
                    <a:lnTo>
                      <a:pt x="351" y="668"/>
                    </a:lnTo>
                    <a:lnTo>
                      <a:pt x="376" y="667"/>
                    </a:lnTo>
                    <a:lnTo>
                      <a:pt x="399" y="667"/>
                    </a:lnTo>
                    <a:lnTo>
                      <a:pt x="418" y="665"/>
                    </a:lnTo>
                    <a:lnTo>
                      <a:pt x="429" y="661"/>
                    </a:lnTo>
                    <a:lnTo>
                      <a:pt x="436" y="648"/>
                    </a:lnTo>
                    <a:lnTo>
                      <a:pt x="443" y="626"/>
                    </a:lnTo>
                    <a:lnTo>
                      <a:pt x="449" y="600"/>
                    </a:lnTo>
                    <a:lnTo>
                      <a:pt x="454" y="575"/>
                    </a:lnTo>
                    <a:lnTo>
                      <a:pt x="458" y="556"/>
                    </a:lnTo>
                    <a:lnTo>
                      <a:pt x="497" y="556"/>
                    </a:lnTo>
                    <a:lnTo>
                      <a:pt x="497" y="556"/>
                    </a:lnTo>
                    <a:lnTo>
                      <a:pt x="461" y="766"/>
                    </a:lnTo>
                    <a:lnTo>
                      <a:pt x="0" y="766"/>
                    </a:lnTo>
                    <a:lnTo>
                      <a:pt x="0" y="745"/>
                    </a:lnTo>
                    <a:lnTo>
                      <a:pt x="1" y="734"/>
                    </a:lnTo>
                    <a:lnTo>
                      <a:pt x="5" y="727"/>
                    </a:lnTo>
                    <a:lnTo>
                      <a:pt x="12" y="720"/>
                    </a:lnTo>
                    <a:lnTo>
                      <a:pt x="281" y="446"/>
                    </a:lnTo>
                    <a:lnTo>
                      <a:pt x="297" y="426"/>
                    </a:lnTo>
                    <a:lnTo>
                      <a:pt x="319" y="402"/>
                    </a:lnTo>
                    <a:lnTo>
                      <a:pt x="338" y="373"/>
                    </a:lnTo>
                    <a:lnTo>
                      <a:pt x="356" y="342"/>
                    </a:lnTo>
                    <a:lnTo>
                      <a:pt x="372" y="307"/>
                    </a:lnTo>
                    <a:lnTo>
                      <a:pt x="383" y="267"/>
                    </a:lnTo>
                    <a:lnTo>
                      <a:pt x="386" y="226"/>
                    </a:lnTo>
                    <a:lnTo>
                      <a:pt x="385" y="191"/>
                    </a:lnTo>
                    <a:lnTo>
                      <a:pt x="376" y="158"/>
                    </a:lnTo>
                    <a:lnTo>
                      <a:pt x="363" y="127"/>
                    </a:lnTo>
                    <a:lnTo>
                      <a:pt x="344" y="100"/>
                    </a:lnTo>
                    <a:lnTo>
                      <a:pt x="319" y="76"/>
                    </a:lnTo>
                    <a:lnTo>
                      <a:pt x="290" y="57"/>
                    </a:lnTo>
                    <a:lnTo>
                      <a:pt x="254" y="46"/>
                    </a:lnTo>
                    <a:lnTo>
                      <a:pt x="215" y="43"/>
                    </a:lnTo>
                    <a:lnTo>
                      <a:pt x="192" y="43"/>
                    </a:lnTo>
                    <a:lnTo>
                      <a:pt x="167" y="48"/>
                    </a:lnTo>
                    <a:lnTo>
                      <a:pt x="142" y="59"/>
                    </a:lnTo>
                    <a:lnTo>
                      <a:pt x="115" y="72"/>
                    </a:lnTo>
                    <a:lnTo>
                      <a:pt x="92" y="92"/>
                    </a:lnTo>
                    <a:lnTo>
                      <a:pt x="71" y="118"/>
                    </a:lnTo>
                    <a:lnTo>
                      <a:pt x="55" y="149"/>
                    </a:lnTo>
                    <a:lnTo>
                      <a:pt x="76" y="151"/>
                    </a:lnTo>
                    <a:lnTo>
                      <a:pt x="92" y="158"/>
                    </a:lnTo>
                    <a:lnTo>
                      <a:pt x="103" y="167"/>
                    </a:lnTo>
                    <a:lnTo>
                      <a:pt x="112" y="178"/>
                    </a:lnTo>
                    <a:lnTo>
                      <a:pt x="115" y="189"/>
                    </a:lnTo>
                    <a:lnTo>
                      <a:pt x="119" y="200"/>
                    </a:lnTo>
                    <a:lnTo>
                      <a:pt x="119" y="211"/>
                    </a:lnTo>
                    <a:lnTo>
                      <a:pt x="115" y="233"/>
                    </a:lnTo>
                    <a:lnTo>
                      <a:pt x="107" y="250"/>
                    </a:lnTo>
                    <a:lnTo>
                      <a:pt x="92" y="263"/>
                    </a:lnTo>
                    <a:lnTo>
                      <a:pt x="76" y="270"/>
                    </a:lnTo>
                    <a:lnTo>
                      <a:pt x="60" y="272"/>
                    </a:lnTo>
                    <a:lnTo>
                      <a:pt x="53" y="272"/>
                    </a:lnTo>
                    <a:lnTo>
                      <a:pt x="42" y="270"/>
                    </a:lnTo>
                    <a:lnTo>
                      <a:pt x="32" y="265"/>
                    </a:lnTo>
                    <a:lnTo>
                      <a:pt x="19" y="257"/>
                    </a:lnTo>
                    <a:lnTo>
                      <a:pt x="10" y="246"/>
                    </a:lnTo>
                    <a:lnTo>
                      <a:pt x="3" y="230"/>
                    </a:lnTo>
                    <a:lnTo>
                      <a:pt x="0" y="208"/>
                    </a:lnTo>
                    <a:lnTo>
                      <a:pt x="5" y="167"/>
                    </a:lnTo>
                    <a:lnTo>
                      <a:pt x="17" y="131"/>
                    </a:lnTo>
                    <a:lnTo>
                      <a:pt x="37" y="96"/>
                    </a:lnTo>
                    <a:lnTo>
                      <a:pt x="64" y="65"/>
                    </a:lnTo>
                    <a:lnTo>
                      <a:pt x="98" y="39"/>
                    </a:lnTo>
                    <a:lnTo>
                      <a:pt x="139" y="19"/>
                    </a:lnTo>
                    <a:lnTo>
                      <a:pt x="183" y="6"/>
                    </a:lnTo>
                    <a:lnTo>
                      <a:pt x="23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3"/>
              <p:cNvSpPr>
                <a:spLocks noEditPoints="1"/>
              </p:cNvSpPr>
              <p:nvPr/>
            </p:nvSpPr>
            <p:spPr bwMode="auto">
              <a:xfrm>
                <a:off x="9266" y="3218"/>
                <a:ext cx="367" cy="1625"/>
              </a:xfrm>
              <a:custGeom>
                <a:avLst/>
                <a:gdLst/>
                <a:ahLst/>
                <a:cxnLst>
                  <a:cxn ang="0">
                    <a:pos x="367" y="812"/>
                  </a:cxn>
                  <a:cxn ang="0">
                    <a:pos x="17" y="0"/>
                  </a:cxn>
                  <a:cxn ang="0">
                    <a:pos x="39" y="12"/>
                  </a:cxn>
                  <a:cxn ang="0">
                    <a:pos x="83" y="51"/>
                  </a:cxn>
                  <a:cxn ang="0">
                    <a:pos x="140" y="111"/>
                  </a:cxn>
                  <a:cxn ang="0">
                    <a:pos x="203" y="198"/>
                  </a:cxn>
                  <a:cxn ang="0">
                    <a:pos x="263" y="306"/>
                  </a:cxn>
                  <a:cxn ang="0">
                    <a:pos x="328" y="491"/>
                  </a:cxn>
                  <a:cxn ang="0">
                    <a:pos x="360" y="666"/>
                  </a:cxn>
                  <a:cxn ang="0">
                    <a:pos x="367" y="812"/>
                  </a:cxn>
                  <a:cxn ang="0">
                    <a:pos x="360" y="961"/>
                  </a:cxn>
                  <a:cxn ang="0">
                    <a:pos x="329" y="1130"/>
                  </a:cxn>
                  <a:cxn ang="0">
                    <a:pos x="267" y="1310"/>
                  </a:cxn>
                  <a:cxn ang="0">
                    <a:pos x="206" y="1422"/>
                  </a:cxn>
                  <a:cxn ang="0">
                    <a:pos x="142" y="1510"/>
                  </a:cxn>
                  <a:cxn ang="0">
                    <a:pos x="83" y="1574"/>
                  </a:cxn>
                  <a:cxn ang="0">
                    <a:pos x="39" y="1612"/>
                  </a:cxn>
                  <a:cxn ang="0">
                    <a:pos x="17" y="1625"/>
                  </a:cxn>
                  <a:cxn ang="0">
                    <a:pos x="7" y="1623"/>
                  </a:cxn>
                  <a:cxn ang="0">
                    <a:pos x="0" y="1614"/>
                  </a:cxn>
                  <a:cxn ang="0">
                    <a:pos x="0" y="1609"/>
                  </a:cxn>
                  <a:cxn ang="0">
                    <a:pos x="0" y="1603"/>
                  </a:cxn>
                  <a:cxn ang="0">
                    <a:pos x="5" y="1598"/>
                  </a:cxn>
                  <a:cxn ang="0">
                    <a:pos x="14" y="1589"/>
                  </a:cxn>
                  <a:cxn ang="0">
                    <a:pos x="76" y="1519"/>
                  </a:cxn>
                  <a:cxn ang="0">
                    <a:pos x="164" y="1379"/>
                  </a:cxn>
                  <a:cxn ang="0">
                    <a:pos x="222" y="1225"/>
                  </a:cxn>
                  <a:cxn ang="0">
                    <a:pos x="258" y="1064"/>
                  </a:cxn>
                  <a:cxn ang="0">
                    <a:pos x="272" y="897"/>
                  </a:cxn>
                  <a:cxn ang="0">
                    <a:pos x="272" y="702"/>
                  </a:cxn>
                  <a:cxn ang="0">
                    <a:pos x="246" y="500"/>
                  </a:cxn>
                  <a:cxn ang="0">
                    <a:pos x="196" y="324"/>
                  </a:cxn>
                  <a:cxn ang="0">
                    <a:pos x="123" y="176"/>
                  </a:cxn>
                  <a:cxn ang="0">
                    <a:pos x="30" y="53"/>
                  </a:cxn>
                  <a:cxn ang="0">
                    <a:pos x="5" y="29"/>
                  </a:cxn>
                  <a:cxn ang="0">
                    <a:pos x="0" y="20"/>
                  </a:cxn>
                  <a:cxn ang="0">
                    <a:pos x="0" y="12"/>
                  </a:cxn>
                  <a:cxn ang="0">
                    <a:pos x="7" y="3"/>
                  </a:cxn>
                  <a:cxn ang="0">
                    <a:pos x="17" y="0"/>
                  </a:cxn>
                </a:cxnLst>
                <a:rect l="0" t="0" r="r" b="b"/>
                <a:pathLst>
                  <a:path w="367" h="1625">
                    <a:moveTo>
                      <a:pt x="367" y="812"/>
                    </a:moveTo>
                    <a:lnTo>
                      <a:pt x="367" y="812"/>
                    </a:lnTo>
                    <a:lnTo>
                      <a:pt x="367" y="812"/>
                    </a:lnTo>
                    <a:close/>
                    <a:moveTo>
                      <a:pt x="17" y="0"/>
                    </a:moveTo>
                    <a:lnTo>
                      <a:pt x="25" y="3"/>
                    </a:lnTo>
                    <a:lnTo>
                      <a:pt x="39" y="12"/>
                    </a:lnTo>
                    <a:lnTo>
                      <a:pt x="58" y="29"/>
                    </a:lnTo>
                    <a:lnTo>
                      <a:pt x="83" y="51"/>
                    </a:lnTo>
                    <a:lnTo>
                      <a:pt x="110" y="78"/>
                    </a:lnTo>
                    <a:lnTo>
                      <a:pt x="140" y="111"/>
                    </a:lnTo>
                    <a:lnTo>
                      <a:pt x="171" y="152"/>
                    </a:lnTo>
                    <a:lnTo>
                      <a:pt x="203" y="198"/>
                    </a:lnTo>
                    <a:lnTo>
                      <a:pt x="233" y="249"/>
                    </a:lnTo>
                    <a:lnTo>
                      <a:pt x="263" y="306"/>
                    </a:lnTo>
                    <a:lnTo>
                      <a:pt x="301" y="400"/>
                    </a:lnTo>
                    <a:lnTo>
                      <a:pt x="328" y="491"/>
                    </a:lnTo>
                    <a:lnTo>
                      <a:pt x="347" y="581"/>
                    </a:lnTo>
                    <a:lnTo>
                      <a:pt x="360" y="666"/>
                    </a:lnTo>
                    <a:lnTo>
                      <a:pt x="365" y="743"/>
                    </a:lnTo>
                    <a:lnTo>
                      <a:pt x="367" y="812"/>
                    </a:lnTo>
                    <a:lnTo>
                      <a:pt x="365" y="884"/>
                    </a:lnTo>
                    <a:lnTo>
                      <a:pt x="360" y="961"/>
                    </a:lnTo>
                    <a:lnTo>
                      <a:pt x="347" y="1044"/>
                    </a:lnTo>
                    <a:lnTo>
                      <a:pt x="329" y="1130"/>
                    </a:lnTo>
                    <a:lnTo>
                      <a:pt x="303" y="1220"/>
                    </a:lnTo>
                    <a:lnTo>
                      <a:pt x="267" y="1310"/>
                    </a:lnTo>
                    <a:lnTo>
                      <a:pt x="238" y="1368"/>
                    </a:lnTo>
                    <a:lnTo>
                      <a:pt x="206" y="1422"/>
                    </a:lnTo>
                    <a:lnTo>
                      <a:pt x="174" y="1469"/>
                    </a:lnTo>
                    <a:lnTo>
                      <a:pt x="142" y="1510"/>
                    </a:lnTo>
                    <a:lnTo>
                      <a:pt x="112" y="1544"/>
                    </a:lnTo>
                    <a:lnTo>
                      <a:pt x="83" y="1574"/>
                    </a:lnTo>
                    <a:lnTo>
                      <a:pt x="60" y="1596"/>
                    </a:lnTo>
                    <a:lnTo>
                      <a:pt x="39" y="1612"/>
                    </a:lnTo>
                    <a:lnTo>
                      <a:pt x="25" y="1622"/>
                    </a:lnTo>
                    <a:lnTo>
                      <a:pt x="17" y="1625"/>
                    </a:lnTo>
                    <a:lnTo>
                      <a:pt x="10" y="1625"/>
                    </a:lnTo>
                    <a:lnTo>
                      <a:pt x="7" y="1623"/>
                    </a:lnTo>
                    <a:lnTo>
                      <a:pt x="3" y="1620"/>
                    </a:lnTo>
                    <a:lnTo>
                      <a:pt x="0" y="1614"/>
                    </a:lnTo>
                    <a:lnTo>
                      <a:pt x="0" y="1611"/>
                    </a:lnTo>
                    <a:lnTo>
                      <a:pt x="0" y="1609"/>
                    </a:lnTo>
                    <a:lnTo>
                      <a:pt x="0" y="1607"/>
                    </a:lnTo>
                    <a:lnTo>
                      <a:pt x="0" y="1603"/>
                    </a:lnTo>
                    <a:lnTo>
                      <a:pt x="1" y="1601"/>
                    </a:lnTo>
                    <a:lnTo>
                      <a:pt x="5" y="1598"/>
                    </a:lnTo>
                    <a:lnTo>
                      <a:pt x="9" y="1594"/>
                    </a:lnTo>
                    <a:lnTo>
                      <a:pt x="14" y="1589"/>
                    </a:lnTo>
                    <a:lnTo>
                      <a:pt x="21" y="1583"/>
                    </a:lnTo>
                    <a:lnTo>
                      <a:pt x="76" y="1519"/>
                    </a:lnTo>
                    <a:lnTo>
                      <a:pt x="123" y="1451"/>
                    </a:lnTo>
                    <a:lnTo>
                      <a:pt x="164" y="1379"/>
                    </a:lnTo>
                    <a:lnTo>
                      <a:pt x="196" y="1302"/>
                    </a:lnTo>
                    <a:lnTo>
                      <a:pt x="222" y="1225"/>
                    </a:lnTo>
                    <a:lnTo>
                      <a:pt x="242" y="1144"/>
                    </a:lnTo>
                    <a:lnTo>
                      <a:pt x="258" y="1064"/>
                    </a:lnTo>
                    <a:lnTo>
                      <a:pt x="267" y="979"/>
                    </a:lnTo>
                    <a:lnTo>
                      <a:pt x="272" y="897"/>
                    </a:lnTo>
                    <a:lnTo>
                      <a:pt x="276" y="812"/>
                    </a:lnTo>
                    <a:lnTo>
                      <a:pt x="272" y="702"/>
                    </a:lnTo>
                    <a:lnTo>
                      <a:pt x="262" y="598"/>
                    </a:lnTo>
                    <a:lnTo>
                      <a:pt x="246" y="500"/>
                    </a:lnTo>
                    <a:lnTo>
                      <a:pt x="224" y="409"/>
                    </a:lnTo>
                    <a:lnTo>
                      <a:pt x="196" y="324"/>
                    </a:lnTo>
                    <a:lnTo>
                      <a:pt x="162" y="245"/>
                    </a:lnTo>
                    <a:lnTo>
                      <a:pt x="123" y="176"/>
                    </a:lnTo>
                    <a:lnTo>
                      <a:pt x="78" y="110"/>
                    </a:lnTo>
                    <a:lnTo>
                      <a:pt x="30" y="53"/>
                    </a:lnTo>
                    <a:lnTo>
                      <a:pt x="14" y="38"/>
                    </a:lnTo>
                    <a:lnTo>
                      <a:pt x="5" y="29"/>
                    </a:lnTo>
                    <a:lnTo>
                      <a:pt x="1" y="23"/>
                    </a:lnTo>
                    <a:lnTo>
                      <a:pt x="0" y="20"/>
                    </a:lnTo>
                    <a:lnTo>
                      <a:pt x="0" y="18"/>
                    </a:lnTo>
                    <a:lnTo>
                      <a:pt x="0" y="12"/>
                    </a:lnTo>
                    <a:lnTo>
                      <a:pt x="3" y="7"/>
                    </a:lnTo>
                    <a:lnTo>
                      <a:pt x="7" y="3"/>
                    </a:lnTo>
                    <a:lnTo>
                      <a:pt x="10" y="0"/>
                    </a:lnTo>
                    <a:lnTo>
                      <a:pt x="1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3" name="Title 1 2"/>
            <p:cNvSpPr txBox="1">
              <a:spLocks/>
            </p:cNvSpPr>
            <p:nvPr/>
          </p:nvSpPr>
          <p:spPr bwMode="auto">
            <a:xfrm>
              <a:off x="228600" y="26670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0" cap="none" spc="0" normalizeH="0" baseline="0" noProof="0" dirty="0">
                <a:ln>
                  <a:noFill/>
                </a:ln>
                <a:solidFill>
                  <a:schemeClr val="tx2"/>
                </a:solidFill>
                <a:effectLst/>
                <a:uLnTx/>
                <a:uFillTx/>
                <a:latin typeface="+mj-lt"/>
                <a:ea typeface="+mj-ea"/>
                <a:cs typeface="+mj-cs"/>
              </a:endParaRPr>
            </a:p>
          </p:txBody>
        </p:sp>
        <p:cxnSp>
          <p:nvCxnSpPr>
            <p:cNvPr id="3" name="Straight Arrow Connector 2"/>
            <p:cNvCxnSpPr/>
            <p:nvPr/>
          </p:nvCxnSpPr>
          <p:spPr>
            <a:xfrm>
              <a:off x="228600" y="3581400"/>
              <a:ext cx="8915400" cy="0"/>
            </a:xfrm>
            <a:prstGeom prst="straightConnector1">
              <a:avLst/>
            </a:prstGeom>
            <a:ln w="38100">
              <a:solidFill>
                <a:srgbClr val="6600FF"/>
              </a:solidFill>
              <a:tailEnd type="arrow"/>
            </a:ln>
          </p:spPr>
          <p:style>
            <a:lnRef idx="1">
              <a:schemeClr val="accent1"/>
            </a:lnRef>
            <a:fillRef idx="0">
              <a:schemeClr val="accent1"/>
            </a:fillRef>
            <a:effectRef idx="0">
              <a:schemeClr val="accent1"/>
            </a:effectRef>
            <a:fontRef idx="minor">
              <a:schemeClr val="tx1"/>
            </a:fontRef>
          </p:style>
        </p:cxnSp>
        <p:grpSp>
          <p:nvGrpSpPr>
            <p:cNvPr id="28" name="Group 4"/>
            <p:cNvGrpSpPr>
              <a:grpSpLocks noChangeAspect="1"/>
            </p:cNvGrpSpPr>
            <p:nvPr>
              <p:custDataLst>
                <p:tags r:id="rId5"/>
              </p:custDataLst>
            </p:nvPr>
          </p:nvGrpSpPr>
          <p:grpSpPr bwMode="auto">
            <a:xfrm>
              <a:off x="0" y="2819400"/>
              <a:ext cx="2042277" cy="571500"/>
              <a:chOff x="322" y="3170"/>
              <a:chExt cx="5807" cy="1625"/>
            </a:xfrm>
          </p:grpSpPr>
          <p:sp>
            <p:nvSpPr>
              <p:cNvPr id="29" name="Freeform 6 1"/>
              <p:cNvSpPr>
                <a:spLocks/>
              </p:cNvSpPr>
              <p:nvPr/>
            </p:nvSpPr>
            <p:spPr bwMode="auto">
              <a:xfrm>
                <a:off x="322" y="3280"/>
                <a:ext cx="1570" cy="1145"/>
              </a:xfrm>
              <a:custGeom>
                <a:avLst/>
                <a:gdLst/>
                <a:ahLst/>
                <a:cxnLst>
                  <a:cxn ang="0">
                    <a:pos x="194" y="5"/>
                  </a:cxn>
                  <a:cxn ang="0">
                    <a:pos x="392" y="0"/>
                  </a:cxn>
                  <a:cxn ang="0">
                    <a:pos x="403" y="1"/>
                  </a:cxn>
                  <a:cxn ang="0">
                    <a:pos x="412" y="11"/>
                  </a:cxn>
                  <a:cxn ang="0">
                    <a:pos x="404" y="42"/>
                  </a:cxn>
                  <a:cxn ang="0">
                    <a:pos x="378" y="47"/>
                  </a:cxn>
                  <a:cxn ang="0">
                    <a:pos x="294" y="60"/>
                  </a:cxn>
                  <a:cxn ang="0">
                    <a:pos x="264" y="84"/>
                  </a:cxn>
                  <a:cxn ang="0">
                    <a:pos x="258" y="106"/>
                  </a:cxn>
                  <a:cxn ang="0">
                    <a:pos x="707" y="90"/>
                  </a:cxn>
                  <a:cxn ang="0">
                    <a:pos x="693" y="57"/>
                  </a:cxn>
                  <a:cxn ang="0">
                    <a:pos x="625" y="47"/>
                  </a:cxn>
                  <a:cxn ang="0">
                    <a:pos x="590" y="40"/>
                  </a:cxn>
                  <a:cxn ang="0">
                    <a:pos x="595" y="5"/>
                  </a:cxn>
                  <a:cxn ang="0">
                    <a:pos x="617" y="0"/>
                  </a:cxn>
                  <a:cxn ang="0">
                    <a:pos x="700" y="1"/>
                  </a:cxn>
                  <a:cxn ang="0">
                    <a:pos x="782" y="5"/>
                  </a:cxn>
                  <a:cxn ang="0">
                    <a:pos x="978" y="0"/>
                  </a:cxn>
                  <a:cxn ang="0">
                    <a:pos x="989" y="1"/>
                  </a:cxn>
                  <a:cxn ang="0">
                    <a:pos x="998" y="11"/>
                  </a:cxn>
                  <a:cxn ang="0">
                    <a:pos x="993" y="42"/>
                  </a:cxn>
                  <a:cxn ang="0">
                    <a:pos x="957" y="47"/>
                  </a:cxn>
                  <a:cxn ang="0">
                    <a:pos x="877" y="62"/>
                  </a:cxn>
                  <a:cxn ang="0">
                    <a:pos x="848" y="91"/>
                  </a:cxn>
                  <a:cxn ang="0">
                    <a:pos x="846" y="124"/>
                  </a:cxn>
                  <a:cxn ang="0">
                    <a:pos x="1342" y="145"/>
                  </a:cxn>
                  <a:cxn ang="0">
                    <a:pos x="1349" y="93"/>
                  </a:cxn>
                  <a:cxn ang="0">
                    <a:pos x="1312" y="58"/>
                  </a:cxn>
                  <a:cxn ang="0">
                    <a:pos x="1260" y="47"/>
                  </a:cxn>
                  <a:cxn ang="0">
                    <a:pos x="1248" y="47"/>
                  </a:cxn>
                  <a:cxn ang="0">
                    <a:pos x="1237" y="40"/>
                  </a:cxn>
                  <a:cxn ang="0">
                    <a:pos x="1237" y="14"/>
                  </a:cxn>
                  <a:cxn ang="0">
                    <a:pos x="1258" y="0"/>
                  </a:cxn>
                  <a:cxn ang="0">
                    <a:pos x="1376" y="3"/>
                  </a:cxn>
                  <a:cxn ang="0">
                    <a:pos x="1558" y="0"/>
                  </a:cxn>
                  <a:cxn ang="0">
                    <a:pos x="1568" y="9"/>
                  </a:cxn>
                  <a:cxn ang="0">
                    <a:pos x="1568" y="33"/>
                  </a:cxn>
                  <a:cxn ang="0">
                    <a:pos x="1549" y="47"/>
                  </a:cxn>
                  <a:cxn ang="0">
                    <a:pos x="1469" y="68"/>
                  </a:cxn>
                  <a:cxn ang="0">
                    <a:pos x="1399" y="132"/>
                  </a:cxn>
                  <a:cxn ang="0">
                    <a:pos x="1363" y="189"/>
                  </a:cxn>
                  <a:cxn ang="0">
                    <a:pos x="830" y="1135"/>
                  </a:cxn>
                  <a:cxn ang="0">
                    <a:pos x="795" y="1143"/>
                  </a:cxn>
                  <a:cxn ang="0">
                    <a:pos x="782" y="1102"/>
                  </a:cxn>
                  <a:cxn ang="0">
                    <a:pos x="249" y="1126"/>
                  </a:cxn>
                  <a:cxn ang="0">
                    <a:pos x="221" y="1145"/>
                  </a:cxn>
                  <a:cxn ang="0">
                    <a:pos x="196" y="1121"/>
                  </a:cxn>
                  <a:cxn ang="0">
                    <a:pos x="123" y="91"/>
                  </a:cxn>
                  <a:cxn ang="0">
                    <a:pos x="105" y="58"/>
                  </a:cxn>
                  <a:cxn ang="0">
                    <a:pos x="41" y="47"/>
                  </a:cxn>
                  <a:cxn ang="0">
                    <a:pos x="3" y="40"/>
                  </a:cxn>
                  <a:cxn ang="0">
                    <a:pos x="7" y="5"/>
                  </a:cxn>
                  <a:cxn ang="0">
                    <a:pos x="28" y="0"/>
                  </a:cxn>
                </a:cxnLst>
                <a:rect l="0" t="0" r="r" b="b"/>
                <a:pathLst>
                  <a:path w="1570" h="1145">
                    <a:moveTo>
                      <a:pt x="28" y="0"/>
                    </a:moveTo>
                    <a:lnTo>
                      <a:pt x="110" y="1"/>
                    </a:lnTo>
                    <a:lnTo>
                      <a:pt x="194" y="5"/>
                    </a:lnTo>
                    <a:lnTo>
                      <a:pt x="292" y="1"/>
                    </a:lnTo>
                    <a:lnTo>
                      <a:pt x="390" y="0"/>
                    </a:lnTo>
                    <a:lnTo>
                      <a:pt x="392" y="0"/>
                    </a:lnTo>
                    <a:lnTo>
                      <a:pt x="396" y="0"/>
                    </a:lnTo>
                    <a:lnTo>
                      <a:pt x="399" y="0"/>
                    </a:lnTo>
                    <a:lnTo>
                      <a:pt x="403" y="1"/>
                    </a:lnTo>
                    <a:lnTo>
                      <a:pt x="406" y="3"/>
                    </a:lnTo>
                    <a:lnTo>
                      <a:pt x="410" y="7"/>
                    </a:lnTo>
                    <a:lnTo>
                      <a:pt x="412" y="11"/>
                    </a:lnTo>
                    <a:lnTo>
                      <a:pt x="413" y="18"/>
                    </a:lnTo>
                    <a:lnTo>
                      <a:pt x="410" y="33"/>
                    </a:lnTo>
                    <a:lnTo>
                      <a:pt x="404" y="42"/>
                    </a:lnTo>
                    <a:lnTo>
                      <a:pt x="397" y="46"/>
                    </a:lnTo>
                    <a:lnTo>
                      <a:pt x="388" y="47"/>
                    </a:lnTo>
                    <a:lnTo>
                      <a:pt x="378" y="47"/>
                    </a:lnTo>
                    <a:lnTo>
                      <a:pt x="342" y="51"/>
                    </a:lnTo>
                    <a:lnTo>
                      <a:pt x="315" y="55"/>
                    </a:lnTo>
                    <a:lnTo>
                      <a:pt x="294" y="60"/>
                    </a:lnTo>
                    <a:lnTo>
                      <a:pt x="280" y="68"/>
                    </a:lnTo>
                    <a:lnTo>
                      <a:pt x="269" y="75"/>
                    </a:lnTo>
                    <a:lnTo>
                      <a:pt x="264" y="84"/>
                    </a:lnTo>
                    <a:lnTo>
                      <a:pt x="260" y="93"/>
                    </a:lnTo>
                    <a:lnTo>
                      <a:pt x="258" y="101"/>
                    </a:lnTo>
                    <a:lnTo>
                      <a:pt x="258" y="106"/>
                    </a:lnTo>
                    <a:lnTo>
                      <a:pt x="319" y="934"/>
                    </a:lnTo>
                    <a:lnTo>
                      <a:pt x="718" y="214"/>
                    </a:lnTo>
                    <a:lnTo>
                      <a:pt x="707" y="90"/>
                    </a:lnTo>
                    <a:lnTo>
                      <a:pt x="706" y="75"/>
                    </a:lnTo>
                    <a:lnTo>
                      <a:pt x="702" y="64"/>
                    </a:lnTo>
                    <a:lnTo>
                      <a:pt x="693" y="57"/>
                    </a:lnTo>
                    <a:lnTo>
                      <a:pt x="677" y="51"/>
                    </a:lnTo>
                    <a:lnTo>
                      <a:pt x="656" y="49"/>
                    </a:lnTo>
                    <a:lnTo>
                      <a:pt x="625" y="47"/>
                    </a:lnTo>
                    <a:lnTo>
                      <a:pt x="611" y="47"/>
                    </a:lnTo>
                    <a:lnTo>
                      <a:pt x="599" y="46"/>
                    </a:lnTo>
                    <a:lnTo>
                      <a:pt x="590" y="40"/>
                    </a:lnTo>
                    <a:lnTo>
                      <a:pt x="586" y="31"/>
                    </a:lnTo>
                    <a:lnTo>
                      <a:pt x="588" y="14"/>
                    </a:lnTo>
                    <a:lnTo>
                      <a:pt x="595" y="5"/>
                    </a:lnTo>
                    <a:lnTo>
                      <a:pt x="602" y="1"/>
                    </a:lnTo>
                    <a:lnTo>
                      <a:pt x="611" y="0"/>
                    </a:lnTo>
                    <a:lnTo>
                      <a:pt x="617" y="0"/>
                    </a:lnTo>
                    <a:lnTo>
                      <a:pt x="640" y="0"/>
                    </a:lnTo>
                    <a:lnTo>
                      <a:pt x="668" y="1"/>
                    </a:lnTo>
                    <a:lnTo>
                      <a:pt x="700" y="1"/>
                    </a:lnTo>
                    <a:lnTo>
                      <a:pt x="732" y="3"/>
                    </a:lnTo>
                    <a:lnTo>
                      <a:pt x="761" y="5"/>
                    </a:lnTo>
                    <a:lnTo>
                      <a:pt x="782" y="5"/>
                    </a:lnTo>
                    <a:lnTo>
                      <a:pt x="880" y="1"/>
                    </a:lnTo>
                    <a:lnTo>
                      <a:pt x="977" y="0"/>
                    </a:lnTo>
                    <a:lnTo>
                      <a:pt x="978" y="0"/>
                    </a:lnTo>
                    <a:lnTo>
                      <a:pt x="982" y="0"/>
                    </a:lnTo>
                    <a:lnTo>
                      <a:pt x="986" y="0"/>
                    </a:lnTo>
                    <a:lnTo>
                      <a:pt x="989" y="1"/>
                    </a:lnTo>
                    <a:lnTo>
                      <a:pt x="993" y="3"/>
                    </a:lnTo>
                    <a:lnTo>
                      <a:pt x="996" y="7"/>
                    </a:lnTo>
                    <a:lnTo>
                      <a:pt x="998" y="11"/>
                    </a:lnTo>
                    <a:lnTo>
                      <a:pt x="998" y="18"/>
                    </a:lnTo>
                    <a:lnTo>
                      <a:pt x="996" y="33"/>
                    </a:lnTo>
                    <a:lnTo>
                      <a:pt x="993" y="42"/>
                    </a:lnTo>
                    <a:lnTo>
                      <a:pt x="984" y="46"/>
                    </a:lnTo>
                    <a:lnTo>
                      <a:pt x="971" y="47"/>
                    </a:lnTo>
                    <a:lnTo>
                      <a:pt x="957" y="47"/>
                    </a:lnTo>
                    <a:lnTo>
                      <a:pt x="923" y="51"/>
                    </a:lnTo>
                    <a:lnTo>
                      <a:pt x="896" y="55"/>
                    </a:lnTo>
                    <a:lnTo>
                      <a:pt x="877" y="62"/>
                    </a:lnTo>
                    <a:lnTo>
                      <a:pt x="863" y="71"/>
                    </a:lnTo>
                    <a:lnTo>
                      <a:pt x="854" y="80"/>
                    </a:lnTo>
                    <a:lnTo>
                      <a:pt x="848" y="91"/>
                    </a:lnTo>
                    <a:lnTo>
                      <a:pt x="846" y="102"/>
                    </a:lnTo>
                    <a:lnTo>
                      <a:pt x="846" y="113"/>
                    </a:lnTo>
                    <a:lnTo>
                      <a:pt x="846" y="124"/>
                    </a:lnTo>
                    <a:lnTo>
                      <a:pt x="904" y="934"/>
                    </a:lnTo>
                    <a:lnTo>
                      <a:pt x="1331" y="165"/>
                    </a:lnTo>
                    <a:lnTo>
                      <a:pt x="1342" y="145"/>
                    </a:lnTo>
                    <a:lnTo>
                      <a:pt x="1349" y="128"/>
                    </a:lnTo>
                    <a:lnTo>
                      <a:pt x="1351" y="112"/>
                    </a:lnTo>
                    <a:lnTo>
                      <a:pt x="1349" y="93"/>
                    </a:lnTo>
                    <a:lnTo>
                      <a:pt x="1340" y="79"/>
                    </a:lnTo>
                    <a:lnTo>
                      <a:pt x="1328" y="68"/>
                    </a:lnTo>
                    <a:lnTo>
                      <a:pt x="1312" y="58"/>
                    </a:lnTo>
                    <a:lnTo>
                      <a:pt x="1294" y="53"/>
                    </a:lnTo>
                    <a:lnTo>
                      <a:pt x="1276" y="49"/>
                    </a:lnTo>
                    <a:lnTo>
                      <a:pt x="1260" y="47"/>
                    </a:lnTo>
                    <a:lnTo>
                      <a:pt x="1256" y="47"/>
                    </a:lnTo>
                    <a:lnTo>
                      <a:pt x="1251" y="47"/>
                    </a:lnTo>
                    <a:lnTo>
                      <a:pt x="1248" y="47"/>
                    </a:lnTo>
                    <a:lnTo>
                      <a:pt x="1244" y="46"/>
                    </a:lnTo>
                    <a:lnTo>
                      <a:pt x="1240" y="44"/>
                    </a:lnTo>
                    <a:lnTo>
                      <a:pt x="1237" y="40"/>
                    </a:lnTo>
                    <a:lnTo>
                      <a:pt x="1235" y="36"/>
                    </a:lnTo>
                    <a:lnTo>
                      <a:pt x="1235" y="31"/>
                    </a:lnTo>
                    <a:lnTo>
                      <a:pt x="1237" y="14"/>
                    </a:lnTo>
                    <a:lnTo>
                      <a:pt x="1242" y="5"/>
                    </a:lnTo>
                    <a:lnTo>
                      <a:pt x="1251" y="1"/>
                    </a:lnTo>
                    <a:lnTo>
                      <a:pt x="1258" y="0"/>
                    </a:lnTo>
                    <a:lnTo>
                      <a:pt x="1265" y="0"/>
                    </a:lnTo>
                    <a:lnTo>
                      <a:pt x="1319" y="1"/>
                    </a:lnTo>
                    <a:lnTo>
                      <a:pt x="1376" y="3"/>
                    </a:lnTo>
                    <a:lnTo>
                      <a:pt x="1431" y="5"/>
                    </a:lnTo>
                    <a:lnTo>
                      <a:pt x="1552" y="0"/>
                    </a:lnTo>
                    <a:lnTo>
                      <a:pt x="1558" y="0"/>
                    </a:lnTo>
                    <a:lnTo>
                      <a:pt x="1563" y="1"/>
                    </a:lnTo>
                    <a:lnTo>
                      <a:pt x="1567" y="5"/>
                    </a:lnTo>
                    <a:lnTo>
                      <a:pt x="1568" y="9"/>
                    </a:lnTo>
                    <a:lnTo>
                      <a:pt x="1570" y="12"/>
                    </a:lnTo>
                    <a:lnTo>
                      <a:pt x="1570" y="18"/>
                    </a:lnTo>
                    <a:lnTo>
                      <a:pt x="1568" y="33"/>
                    </a:lnTo>
                    <a:lnTo>
                      <a:pt x="1565" y="42"/>
                    </a:lnTo>
                    <a:lnTo>
                      <a:pt x="1558" y="46"/>
                    </a:lnTo>
                    <a:lnTo>
                      <a:pt x="1549" y="47"/>
                    </a:lnTo>
                    <a:lnTo>
                      <a:pt x="1540" y="47"/>
                    </a:lnTo>
                    <a:lnTo>
                      <a:pt x="1501" y="55"/>
                    </a:lnTo>
                    <a:lnTo>
                      <a:pt x="1469" y="68"/>
                    </a:lnTo>
                    <a:lnTo>
                      <a:pt x="1442" y="86"/>
                    </a:lnTo>
                    <a:lnTo>
                      <a:pt x="1419" y="106"/>
                    </a:lnTo>
                    <a:lnTo>
                      <a:pt x="1399" y="132"/>
                    </a:lnTo>
                    <a:lnTo>
                      <a:pt x="1381" y="159"/>
                    </a:lnTo>
                    <a:lnTo>
                      <a:pt x="1363" y="189"/>
                    </a:lnTo>
                    <a:lnTo>
                      <a:pt x="1363" y="189"/>
                    </a:lnTo>
                    <a:lnTo>
                      <a:pt x="845" y="1115"/>
                    </a:lnTo>
                    <a:lnTo>
                      <a:pt x="839" y="1126"/>
                    </a:lnTo>
                    <a:lnTo>
                      <a:pt x="830" y="1135"/>
                    </a:lnTo>
                    <a:lnTo>
                      <a:pt x="822" y="1143"/>
                    </a:lnTo>
                    <a:lnTo>
                      <a:pt x="807" y="1145"/>
                    </a:lnTo>
                    <a:lnTo>
                      <a:pt x="795" y="1143"/>
                    </a:lnTo>
                    <a:lnTo>
                      <a:pt x="789" y="1137"/>
                    </a:lnTo>
                    <a:lnTo>
                      <a:pt x="784" y="1123"/>
                    </a:lnTo>
                    <a:lnTo>
                      <a:pt x="782" y="1102"/>
                    </a:lnTo>
                    <a:lnTo>
                      <a:pt x="724" y="280"/>
                    </a:lnTo>
                    <a:lnTo>
                      <a:pt x="258" y="1112"/>
                    </a:lnTo>
                    <a:lnTo>
                      <a:pt x="249" y="1126"/>
                    </a:lnTo>
                    <a:lnTo>
                      <a:pt x="240" y="1137"/>
                    </a:lnTo>
                    <a:lnTo>
                      <a:pt x="232" y="1143"/>
                    </a:lnTo>
                    <a:lnTo>
                      <a:pt x="221" y="1145"/>
                    </a:lnTo>
                    <a:lnTo>
                      <a:pt x="208" y="1143"/>
                    </a:lnTo>
                    <a:lnTo>
                      <a:pt x="199" y="1135"/>
                    </a:lnTo>
                    <a:lnTo>
                      <a:pt x="196" y="1121"/>
                    </a:lnTo>
                    <a:lnTo>
                      <a:pt x="194" y="1102"/>
                    </a:lnTo>
                    <a:lnTo>
                      <a:pt x="125" y="110"/>
                    </a:lnTo>
                    <a:lnTo>
                      <a:pt x="123" y="91"/>
                    </a:lnTo>
                    <a:lnTo>
                      <a:pt x="119" y="77"/>
                    </a:lnTo>
                    <a:lnTo>
                      <a:pt x="114" y="66"/>
                    </a:lnTo>
                    <a:lnTo>
                      <a:pt x="105" y="58"/>
                    </a:lnTo>
                    <a:lnTo>
                      <a:pt x="91" y="53"/>
                    </a:lnTo>
                    <a:lnTo>
                      <a:pt x="69" y="49"/>
                    </a:lnTo>
                    <a:lnTo>
                      <a:pt x="41" y="47"/>
                    </a:lnTo>
                    <a:lnTo>
                      <a:pt x="23" y="47"/>
                    </a:lnTo>
                    <a:lnTo>
                      <a:pt x="11" y="46"/>
                    </a:lnTo>
                    <a:lnTo>
                      <a:pt x="3" y="40"/>
                    </a:lnTo>
                    <a:lnTo>
                      <a:pt x="0" y="31"/>
                    </a:lnTo>
                    <a:lnTo>
                      <a:pt x="2" y="14"/>
                    </a:lnTo>
                    <a:lnTo>
                      <a:pt x="7" y="5"/>
                    </a:lnTo>
                    <a:lnTo>
                      <a:pt x="14" y="1"/>
                    </a:lnTo>
                    <a:lnTo>
                      <a:pt x="21" y="0"/>
                    </a:lnTo>
                    <a:lnTo>
                      <a:pt x="2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7 1"/>
              <p:cNvSpPr>
                <a:spLocks/>
              </p:cNvSpPr>
              <p:nvPr/>
            </p:nvSpPr>
            <p:spPr bwMode="auto">
              <a:xfrm>
                <a:off x="2110" y="3170"/>
                <a:ext cx="367" cy="1625"/>
              </a:xfrm>
              <a:custGeom>
                <a:avLst/>
                <a:gdLst/>
                <a:ahLst/>
                <a:cxnLst>
                  <a:cxn ang="0">
                    <a:pos x="354" y="0"/>
                  </a:cxn>
                  <a:cxn ang="0">
                    <a:pos x="361" y="3"/>
                  </a:cxn>
                  <a:cxn ang="0">
                    <a:pos x="365" y="12"/>
                  </a:cxn>
                  <a:cxn ang="0">
                    <a:pos x="367" y="18"/>
                  </a:cxn>
                  <a:cxn ang="0">
                    <a:pos x="365" y="22"/>
                  </a:cxn>
                  <a:cxn ang="0">
                    <a:pos x="361" y="27"/>
                  </a:cxn>
                  <a:cxn ang="0">
                    <a:pos x="351" y="36"/>
                  </a:cxn>
                  <a:cxn ang="0">
                    <a:pos x="290" y="106"/>
                  </a:cxn>
                  <a:cxn ang="0">
                    <a:pos x="205" y="245"/>
                  </a:cxn>
                  <a:cxn ang="0">
                    <a:pos x="144" y="398"/>
                  </a:cxn>
                  <a:cxn ang="0">
                    <a:pos x="108" y="559"/>
                  </a:cxn>
                  <a:cxn ang="0">
                    <a:pos x="92" y="728"/>
                  </a:cxn>
                  <a:cxn ang="0">
                    <a:pos x="92" y="882"/>
                  </a:cxn>
                  <a:cxn ang="0">
                    <a:pos x="103" y="1025"/>
                  </a:cxn>
                  <a:cxn ang="0">
                    <a:pos x="131" y="1172"/>
                  </a:cxn>
                  <a:cxn ang="0">
                    <a:pos x="176" y="1317"/>
                  </a:cxn>
                  <a:cxn ang="0">
                    <a:pos x="246" y="1453"/>
                  </a:cxn>
                  <a:cxn ang="0">
                    <a:pos x="338" y="1574"/>
                  </a:cxn>
                  <a:cxn ang="0">
                    <a:pos x="360" y="1598"/>
                  </a:cxn>
                  <a:cxn ang="0">
                    <a:pos x="367" y="1607"/>
                  </a:cxn>
                  <a:cxn ang="0">
                    <a:pos x="367" y="1611"/>
                  </a:cxn>
                  <a:cxn ang="0">
                    <a:pos x="363" y="1620"/>
                  </a:cxn>
                  <a:cxn ang="0">
                    <a:pos x="354" y="1625"/>
                  </a:cxn>
                  <a:cxn ang="0">
                    <a:pos x="342" y="1623"/>
                  </a:cxn>
                  <a:cxn ang="0">
                    <a:pos x="308" y="1598"/>
                  </a:cxn>
                  <a:cxn ang="0">
                    <a:pos x="256" y="1548"/>
                  </a:cxn>
                  <a:cxn ang="0">
                    <a:pos x="196" y="1475"/>
                  </a:cxn>
                  <a:cxn ang="0">
                    <a:pos x="133" y="1376"/>
                  </a:cxn>
                  <a:cxn ang="0">
                    <a:pos x="66" y="1227"/>
                  </a:cxn>
                  <a:cxn ang="0">
                    <a:pos x="19" y="1045"/>
                  </a:cxn>
                  <a:cxn ang="0">
                    <a:pos x="1" y="882"/>
                  </a:cxn>
                  <a:cxn ang="0">
                    <a:pos x="1" y="741"/>
                  </a:cxn>
                  <a:cxn ang="0">
                    <a:pos x="19" y="581"/>
                  </a:cxn>
                  <a:cxn ang="0">
                    <a:pos x="64" y="407"/>
                  </a:cxn>
                  <a:cxn ang="0">
                    <a:pos x="128" y="258"/>
                  </a:cxn>
                  <a:cxn ang="0">
                    <a:pos x="190" y="157"/>
                  </a:cxn>
                  <a:cxn ang="0">
                    <a:pos x="253" y="80"/>
                  </a:cxn>
                  <a:cxn ang="0">
                    <a:pos x="306" y="29"/>
                  </a:cxn>
                  <a:cxn ang="0">
                    <a:pos x="340" y="3"/>
                  </a:cxn>
                </a:cxnLst>
                <a:rect l="0" t="0" r="r" b="b"/>
                <a:pathLst>
                  <a:path w="367" h="1625">
                    <a:moveTo>
                      <a:pt x="349" y="0"/>
                    </a:moveTo>
                    <a:lnTo>
                      <a:pt x="354" y="0"/>
                    </a:lnTo>
                    <a:lnTo>
                      <a:pt x="358" y="1"/>
                    </a:lnTo>
                    <a:lnTo>
                      <a:pt x="361" y="3"/>
                    </a:lnTo>
                    <a:lnTo>
                      <a:pt x="363" y="7"/>
                    </a:lnTo>
                    <a:lnTo>
                      <a:pt x="365" y="12"/>
                    </a:lnTo>
                    <a:lnTo>
                      <a:pt x="367" y="18"/>
                    </a:lnTo>
                    <a:lnTo>
                      <a:pt x="367" y="18"/>
                    </a:lnTo>
                    <a:lnTo>
                      <a:pt x="367" y="20"/>
                    </a:lnTo>
                    <a:lnTo>
                      <a:pt x="365" y="22"/>
                    </a:lnTo>
                    <a:lnTo>
                      <a:pt x="363" y="25"/>
                    </a:lnTo>
                    <a:lnTo>
                      <a:pt x="361" y="27"/>
                    </a:lnTo>
                    <a:lnTo>
                      <a:pt x="356" y="33"/>
                    </a:lnTo>
                    <a:lnTo>
                      <a:pt x="351" y="36"/>
                    </a:lnTo>
                    <a:lnTo>
                      <a:pt x="344" y="44"/>
                    </a:lnTo>
                    <a:lnTo>
                      <a:pt x="290" y="106"/>
                    </a:lnTo>
                    <a:lnTo>
                      <a:pt x="244" y="174"/>
                    </a:lnTo>
                    <a:lnTo>
                      <a:pt x="205" y="245"/>
                    </a:lnTo>
                    <a:lnTo>
                      <a:pt x="171" y="321"/>
                    </a:lnTo>
                    <a:lnTo>
                      <a:pt x="144" y="398"/>
                    </a:lnTo>
                    <a:lnTo>
                      <a:pt x="124" y="478"/>
                    </a:lnTo>
                    <a:lnTo>
                      <a:pt x="108" y="559"/>
                    </a:lnTo>
                    <a:lnTo>
                      <a:pt x="98" y="644"/>
                    </a:lnTo>
                    <a:lnTo>
                      <a:pt x="92" y="728"/>
                    </a:lnTo>
                    <a:lnTo>
                      <a:pt x="90" y="812"/>
                    </a:lnTo>
                    <a:lnTo>
                      <a:pt x="92" y="882"/>
                    </a:lnTo>
                    <a:lnTo>
                      <a:pt x="96" y="954"/>
                    </a:lnTo>
                    <a:lnTo>
                      <a:pt x="103" y="1025"/>
                    </a:lnTo>
                    <a:lnTo>
                      <a:pt x="115" y="1099"/>
                    </a:lnTo>
                    <a:lnTo>
                      <a:pt x="131" y="1172"/>
                    </a:lnTo>
                    <a:lnTo>
                      <a:pt x="151" y="1245"/>
                    </a:lnTo>
                    <a:lnTo>
                      <a:pt x="176" y="1317"/>
                    </a:lnTo>
                    <a:lnTo>
                      <a:pt x="208" y="1387"/>
                    </a:lnTo>
                    <a:lnTo>
                      <a:pt x="246" y="1453"/>
                    </a:lnTo>
                    <a:lnTo>
                      <a:pt x="288" y="1515"/>
                    </a:lnTo>
                    <a:lnTo>
                      <a:pt x="338" y="1574"/>
                    </a:lnTo>
                    <a:lnTo>
                      <a:pt x="352" y="1589"/>
                    </a:lnTo>
                    <a:lnTo>
                      <a:pt x="360" y="1598"/>
                    </a:lnTo>
                    <a:lnTo>
                      <a:pt x="365" y="1603"/>
                    </a:lnTo>
                    <a:lnTo>
                      <a:pt x="367" y="1607"/>
                    </a:lnTo>
                    <a:lnTo>
                      <a:pt x="367" y="1611"/>
                    </a:lnTo>
                    <a:lnTo>
                      <a:pt x="367" y="1611"/>
                    </a:lnTo>
                    <a:lnTo>
                      <a:pt x="365" y="1616"/>
                    </a:lnTo>
                    <a:lnTo>
                      <a:pt x="363" y="1620"/>
                    </a:lnTo>
                    <a:lnTo>
                      <a:pt x="360" y="1623"/>
                    </a:lnTo>
                    <a:lnTo>
                      <a:pt x="354" y="1625"/>
                    </a:lnTo>
                    <a:lnTo>
                      <a:pt x="349" y="1625"/>
                    </a:lnTo>
                    <a:lnTo>
                      <a:pt x="342" y="1623"/>
                    </a:lnTo>
                    <a:lnTo>
                      <a:pt x="328" y="1612"/>
                    </a:lnTo>
                    <a:lnTo>
                      <a:pt x="308" y="1598"/>
                    </a:lnTo>
                    <a:lnTo>
                      <a:pt x="283" y="1576"/>
                    </a:lnTo>
                    <a:lnTo>
                      <a:pt x="256" y="1548"/>
                    </a:lnTo>
                    <a:lnTo>
                      <a:pt x="226" y="1513"/>
                    </a:lnTo>
                    <a:lnTo>
                      <a:pt x="196" y="1475"/>
                    </a:lnTo>
                    <a:lnTo>
                      <a:pt x="164" y="1429"/>
                    </a:lnTo>
                    <a:lnTo>
                      <a:pt x="133" y="1376"/>
                    </a:lnTo>
                    <a:lnTo>
                      <a:pt x="103" y="1319"/>
                    </a:lnTo>
                    <a:lnTo>
                      <a:pt x="66" y="1227"/>
                    </a:lnTo>
                    <a:lnTo>
                      <a:pt x="37" y="1135"/>
                    </a:lnTo>
                    <a:lnTo>
                      <a:pt x="19" y="1045"/>
                    </a:lnTo>
                    <a:lnTo>
                      <a:pt x="7" y="961"/>
                    </a:lnTo>
                    <a:lnTo>
                      <a:pt x="1" y="882"/>
                    </a:lnTo>
                    <a:lnTo>
                      <a:pt x="0" y="812"/>
                    </a:lnTo>
                    <a:lnTo>
                      <a:pt x="1" y="741"/>
                    </a:lnTo>
                    <a:lnTo>
                      <a:pt x="7" y="664"/>
                    </a:lnTo>
                    <a:lnTo>
                      <a:pt x="19" y="581"/>
                    </a:lnTo>
                    <a:lnTo>
                      <a:pt x="37" y="495"/>
                    </a:lnTo>
                    <a:lnTo>
                      <a:pt x="64" y="407"/>
                    </a:lnTo>
                    <a:lnTo>
                      <a:pt x="98" y="317"/>
                    </a:lnTo>
                    <a:lnTo>
                      <a:pt x="128" y="258"/>
                    </a:lnTo>
                    <a:lnTo>
                      <a:pt x="158" y="203"/>
                    </a:lnTo>
                    <a:lnTo>
                      <a:pt x="190" y="157"/>
                    </a:lnTo>
                    <a:lnTo>
                      <a:pt x="222" y="115"/>
                    </a:lnTo>
                    <a:lnTo>
                      <a:pt x="253" y="80"/>
                    </a:lnTo>
                    <a:lnTo>
                      <a:pt x="281" y="51"/>
                    </a:lnTo>
                    <a:lnTo>
                      <a:pt x="306" y="29"/>
                    </a:lnTo>
                    <a:lnTo>
                      <a:pt x="326" y="12"/>
                    </a:lnTo>
                    <a:lnTo>
                      <a:pt x="340" y="3"/>
                    </a:lnTo>
                    <a:lnTo>
                      <a:pt x="34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8 1"/>
              <p:cNvSpPr>
                <a:spLocks noEditPoints="1"/>
              </p:cNvSpPr>
              <p:nvPr/>
            </p:nvSpPr>
            <p:spPr bwMode="auto">
              <a:xfrm>
                <a:off x="2639" y="3261"/>
                <a:ext cx="831" cy="1461"/>
              </a:xfrm>
              <a:custGeom>
                <a:avLst/>
                <a:gdLst/>
                <a:ahLst/>
                <a:cxnLst>
                  <a:cxn ang="0">
                    <a:pos x="410" y="1103"/>
                  </a:cxn>
                  <a:cxn ang="0">
                    <a:pos x="556" y="1031"/>
                  </a:cxn>
                  <a:cxn ang="0">
                    <a:pos x="658" y="910"/>
                  </a:cxn>
                  <a:cxn ang="0">
                    <a:pos x="715" y="765"/>
                  </a:cxn>
                  <a:cxn ang="0">
                    <a:pos x="724" y="622"/>
                  </a:cxn>
                  <a:cxn ang="0">
                    <a:pos x="679" y="518"/>
                  </a:cxn>
                  <a:cxn ang="0">
                    <a:pos x="592" y="457"/>
                  </a:cxn>
                  <a:cxn ang="0">
                    <a:pos x="476" y="442"/>
                  </a:cxn>
                  <a:cxn ang="0">
                    <a:pos x="317" y="496"/>
                  </a:cxn>
                  <a:cxn ang="0">
                    <a:pos x="201" y="600"/>
                  </a:cxn>
                  <a:cxn ang="0">
                    <a:pos x="130" y="740"/>
                  </a:cxn>
                  <a:cxn ang="0">
                    <a:pos x="105" y="888"/>
                  </a:cxn>
                  <a:cxn ang="0">
                    <a:pos x="132" y="1006"/>
                  </a:cxn>
                  <a:cxn ang="0">
                    <a:pos x="198" y="1077"/>
                  </a:cxn>
                  <a:cxn ang="0">
                    <a:pos x="283" y="1110"/>
                  </a:cxn>
                  <a:cxn ang="0">
                    <a:pos x="602" y="0"/>
                  </a:cxn>
                  <a:cxn ang="0">
                    <a:pos x="615" y="6"/>
                  </a:cxn>
                  <a:cxn ang="0">
                    <a:pos x="618" y="13"/>
                  </a:cxn>
                  <a:cxn ang="0">
                    <a:pos x="618" y="19"/>
                  </a:cxn>
                  <a:cxn ang="0">
                    <a:pos x="615" y="31"/>
                  </a:cxn>
                  <a:cxn ang="0">
                    <a:pos x="528" y="408"/>
                  </a:cxn>
                  <a:cxn ang="0">
                    <a:pos x="677" y="448"/>
                  </a:cxn>
                  <a:cxn ang="0">
                    <a:pos x="773" y="529"/>
                  </a:cxn>
                  <a:cxn ang="0">
                    <a:pos x="822" y="630"/>
                  </a:cxn>
                  <a:cxn ang="0">
                    <a:pos x="823" y="767"/>
                  </a:cxn>
                  <a:cxn ang="0">
                    <a:pos x="734" y="951"/>
                  </a:cxn>
                  <a:cxn ang="0">
                    <a:pos x="563" y="1088"/>
                  </a:cxn>
                  <a:cxn ang="0">
                    <a:pos x="346" y="1149"/>
                  </a:cxn>
                  <a:cxn ang="0">
                    <a:pos x="278" y="1422"/>
                  </a:cxn>
                  <a:cxn ang="0">
                    <a:pos x="269" y="1455"/>
                  </a:cxn>
                  <a:cxn ang="0">
                    <a:pos x="258" y="1461"/>
                  </a:cxn>
                  <a:cxn ang="0">
                    <a:pos x="244" y="1461"/>
                  </a:cxn>
                  <a:cxn ang="0">
                    <a:pos x="237" y="1453"/>
                  </a:cxn>
                  <a:cxn ang="0">
                    <a:pos x="235" y="1435"/>
                  </a:cxn>
                  <a:cxn ang="0">
                    <a:pos x="251" y="1369"/>
                  </a:cxn>
                  <a:cxn ang="0">
                    <a:pos x="287" y="1224"/>
                  </a:cxn>
                  <a:cxn ang="0">
                    <a:pos x="189" y="1123"/>
                  </a:cxn>
                  <a:cxn ang="0">
                    <a:pos x="64" y="1037"/>
                  </a:cxn>
                  <a:cxn ang="0">
                    <a:pos x="5" y="905"/>
                  </a:cxn>
                  <a:cxn ang="0">
                    <a:pos x="23" y="736"/>
                  </a:cxn>
                  <a:cxn ang="0">
                    <a:pos x="125" y="575"/>
                  </a:cxn>
                  <a:cxn ang="0">
                    <a:pos x="289" y="457"/>
                  </a:cxn>
                  <a:cxn ang="0">
                    <a:pos x="485" y="408"/>
                  </a:cxn>
                  <a:cxn ang="0">
                    <a:pos x="586" y="6"/>
                  </a:cxn>
                </a:cxnLst>
                <a:rect l="0" t="0" r="r" b="b"/>
                <a:pathLst>
                  <a:path w="831" h="1461">
                    <a:moveTo>
                      <a:pt x="517" y="442"/>
                    </a:moveTo>
                    <a:lnTo>
                      <a:pt x="353" y="1112"/>
                    </a:lnTo>
                    <a:lnTo>
                      <a:pt x="410" y="1103"/>
                    </a:lnTo>
                    <a:lnTo>
                      <a:pt x="463" y="1087"/>
                    </a:lnTo>
                    <a:lnTo>
                      <a:pt x="511" y="1061"/>
                    </a:lnTo>
                    <a:lnTo>
                      <a:pt x="556" y="1031"/>
                    </a:lnTo>
                    <a:lnTo>
                      <a:pt x="595" y="995"/>
                    </a:lnTo>
                    <a:lnTo>
                      <a:pt x="629" y="954"/>
                    </a:lnTo>
                    <a:lnTo>
                      <a:pt x="658" y="910"/>
                    </a:lnTo>
                    <a:lnTo>
                      <a:pt x="683" y="865"/>
                    </a:lnTo>
                    <a:lnTo>
                      <a:pt x="700" y="815"/>
                    </a:lnTo>
                    <a:lnTo>
                      <a:pt x="715" y="765"/>
                    </a:lnTo>
                    <a:lnTo>
                      <a:pt x="724" y="716"/>
                    </a:lnTo>
                    <a:lnTo>
                      <a:pt x="725" y="668"/>
                    </a:lnTo>
                    <a:lnTo>
                      <a:pt x="724" y="622"/>
                    </a:lnTo>
                    <a:lnTo>
                      <a:pt x="713" y="582"/>
                    </a:lnTo>
                    <a:lnTo>
                      <a:pt x="699" y="547"/>
                    </a:lnTo>
                    <a:lnTo>
                      <a:pt x="679" y="518"/>
                    </a:lnTo>
                    <a:lnTo>
                      <a:pt x="654" y="492"/>
                    </a:lnTo>
                    <a:lnTo>
                      <a:pt x="624" y="474"/>
                    </a:lnTo>
                    <a:lnTo>
                      <a:pt x="592" y="457"/>
                    </a:lnTo>
                    <a:lnTo>
                      <a:pt x="556" y="448"/>
                    </a:lnTo>
                    <a:lnTo>
                      <a:pt x="517" y="442"/>
                    </a:lnTo>
                    <a:close/>
                    <a:moveTo>
                      <a:pt x="476" y="442"/>
                    </a:moveTo>
                    <a:lnTo>
                      <a:pt x="419" y="453"/>
                    </a:lnTo>
                    <a:lnTo>
                      <a:pt x="365" y="470"/>
                    </a:lnTo>
                    <a:lnTo>
                      <a:pt x="317" y="496"/>
                    </a:lnTo>
                    <a:lnTo>
                      <a:pt x="274" y="525"/>
                    </a:lnTo>
                    <a:lnTo>
                      <a:pt x="235" y="562"/>
                    </a:lnTo>
                    <a:lnTo>
                      <a:pt x="201" y="600"/>
                    </a:lnTo>
                    <a:lnTo>
                      <a:pt x="173" y="644"/>
                    </a:lnTo>
                    <a:lnTo>
                      <a:pt x="148" y="692"/>
                    </a:lnTo>
                    <a:lnTo>
                      <a:pt x="130" y="740"/>
                    </a:lnTo>
                    <a:lnTo>
                      <a:pt x="116" y="789"/>
                    </a:lnTo>
                    <a:lnTo>
                      <a:pt x="109" y="839"/>
                    </a:lnTo>
                    <a:lnTo>
                      <a:pt x="105" y="888"/>
                    </a:lnTo>
                    <a:lnTo>
                      <a:pt x="109" y="932"/>
                    </a:lnTo>
                    <a:lnTo>
                      <a:pt x="118" y="973"/>
                    </a:lnTo>
                    <a:lnTo>
                      <a:pt x="132" y="1006"/>
                    </a:lnTo>
                    <a:lnTo>
                      <a:pt x="151" y="1035"/>
                    </a:lnTo>
                    <a:lnTo>
                      <a:pt x="173" y="1059"/>
                    </a:lnTo>
                    <a:lnTo>
                      <a:pt x="198" y="1077"/>
                    </a:lnTo>
                    <a:lnTo>
                      <a:pt x="226" y="1092"/>
                    </a:lnTo>
                    <a:lnTo>
                      <a:pt x="255" y="1103"/>
                    </a:lnTo>
                    <a:lnTo>
                      <a:pt x="283" y="1110"/>
                    </a:lnTo>
                    <a:lnTo>
                      <a:pt x="314" y="1112"/>
                    </a:lnTo>
                    <a:lnTo>
                      <a:pt x="476" y="442"/>
                    </a:lnTo>
                    <a:close/>
                    <a:moveTo>
                      <a:pt x="602" y="0"/>
                    </a:moveTo>
                    <a:lnTo>
                      <a:pt x="608" y="2"/>
                    </a:lnTo>
                    <a:lnTo>
                      <a:pt x="611" y="2"/>
                    </a:lnTo>
                    <a:lnTo>
                      <a:pt x="615" y="6"/>
                    </a:lnTo>
                    <a:lnTo>
                      <a:pt x="617" y="8"/>
                    </a:lnTo>
                    <a:lnTo>
                      <a:pt x="618" y="11"/>
                    </a:lnTo>
                    <a:lnTo>
                      <a:pt x="618" y="13"/>
                    </a:lnTo>
                    <a:lnTo>
                      <a:pt x="618" y="15"/>
                    </a:lnTo>
                    <a:lnTo>
                      <a:pt x="618" y="17"/>
                    </a:lnTo>
                    <a:lnTo>
                      <a:pt x="618" y="19"/>
                    </a:lnTo>
                    <a:lnTo>
                      <a:pt x="618" y="22"/>
                    </a:lnTo>
                    <a:lnTo>
                      <a:pt x="617" y="28"/>
                    </a:lnTo>
                    <a:lnTo>
                      <a:pt x="615" y="31"/>
                    </a:lnTo>
                    <a:lnTo>
                      <a:pt x="615" y="37"/>
                    </a:lnTo>
                    <a:lnTo>
                      <a:pt x="615" y="39"/>
                    </a:lnTo>
                    <a:lnTo>
                      <a:pt x="528" y="408"/>
                    </a:lnTo>
                    <a:lnTo>
                      <a:pt x="583" y="415"/>
                    </a:lnTo>
                    <a:lnTo>
                      <a:pt x="633" y="430"/>
                    </a:lnTo>
                    <a:lnTo>
                      <a:pt x="677" y="448"/>
                    </a:lnTo>
                    <a:lnTo>
                      <a:pt x="715" y="472"/>
                    </a:lnTo>
                    <a:lnTo>
                      <a:pt x="747" y="498"/>
                    </a:lnTo>
                    <a:lnTo>
                      <a:pt x="773" y="529"/>
                    </a:lnTo>
                    <a:lnTo>
                      <a:pt x="795" y="562"/>
                    </a:lnTo>
                    <a:lnTo>
                      <a:pt x="811" y="595"/>
                    </a:lnTo>
                    <a:lnTo>
                      <a:pt x="822" y="630"/>
                    </a:lnTo>
                    <a:lnTo>
                      <a:pt x="829" y="666"/>
                    </a:lnTo>
                    <a:lnTo>
                      <a:pt x="831" y="701"/>
                    </a:lnTo>
                    <a:lnTo>
                      <a:pt x="823" y="767"/>
                    </a:lnTo>
                    <a:lnTo>
                      <a:pt x="804" y="831"/>
                    </a:lnTo>
                    <a:lnTo>
                      <a:pt x="773" y="892"/>
                    </a:lnTo>
                    <a:lnTo>
                      <a:pt x="734" y="951"/>
                    </a:lnTo>
                    <a:lnTo>
                      <a:pt x="684" y="1004"/>
                    </a:lnTo>
                    <a:lnTo>
                      <a:pt x="627" y="1050"/>
                    </a:lnTo>
                    <a:lnTo>
                      <a:pt x="563" y="1088"/>
                    </a:lnTo>
                    <a:lnTo>
                      <a:pt x="495" y="1120"/>
                    </a:lnTo>
                    <a:lnTo>
                      <a:pt x="422" y="1140"/>
                    </a:lnTo>
                    <a:lnTo>
                      <a:pt x="346" y="1149"/>
                    </a:lnTo>
                    <a:lnTo>
                      <a:pt x="287" y="1389"/>
                    </a:lnTo>
                    <a:lnTo>
                      <a:pt x="283" y="1404"/>
                    </a:lnTo>
                    <a:lnTo>
                      <a:pt x="278" y="1422"/>
                    </a:lnTo>
                    <a:lnTo>
                      <a:pt x="274" y="1437"/>
                    </a:lnTo>
                    <a:lnTo>
                      <a:pt x="271" y="1450"/>
                    </a:lnTo>
                    <a:lnTo>
                      <a:pt x="269" y="1455"/>
                    </a:lnTo>
                    <a:lnTo>
                      <a:pt x="266" y="1459"/>
                    </a:lnTo>
                    <a:lnTo>
                      <a:pt x="262" y="1461"/>
                    </a:lnTo>
                    <a:lnTo>
                      <a:pt x="258" y="1461"/>
                    </a:lnTo>
                    <a:lnTo>
                      <a:pt x="251" y="1461"/>
                    </a:lnTo>
                    <a:lnTo>
                      <a:pt x="248" y="1461"/>
                    </a:lnTo>
                    <a:lnTo>
                      <a:pt x="244" y="1461"/>
                    </a:lnTo>
                    <a:lnTo>
                      <a:pt x="242" y="1459"/>
                    </a:lnTo>
                    <a:lnTo>
                      <a:pt x="239" y="1457"/>
                    </a:lnTo>
                    <a:lnTo>
                      <a:pt x="237" y="1453"/>
                    </a:lnTo>
                    <a:lnTo>
                      <a:pt x="235" y="1450"/>
                    </a:lnTo>
                    <a:lnTo>
                      <a:pt x="233" y="1442"/>
                    </a:lnTo>
                    <a:lnTo>
                      <a:pt x="235" y="1435"/>
                    </a:lnTo>
                    <a:lnTo>
                      <a:pt x="239" y="1420"/>
                    </a:lnTo>
                    <a:lnTo>
                      <a:pt x="244" y="1398"/>
                    </a:lnTo>
                    <a:lnTo>
                      <a:pt x="251" y="1369"/>
                    </a:lnTo>
                    <a:lnTo>
                      <a:pt x="260" y="1336"/>
                    </a:lnTo>
                    <a:lnTo>
                      <a:pt x="269" y="1299"/>
                    </a:lnTo>
                    <a:lnTo>
                      <a:pt x="287" y="1224"/>
                    </a:lnTo>
                    <a:lnTo>
                      <a:pt x="303" y="1149"/>
                    </a:lnTo>
                    <a:lnTo>
                      <a:pt x="242" y="1140"/>
                    </a:lnTo>
                    <a:lnTo>
                      <a:pt x="189" y="1123"/>
                    </a:lnTo>
                    <a:lnTo>
                      <a:pt x="141" y="1101"/>
                    </a:lnTo>
                    <a:lnTo>
                      <a:pt x="98" y="1072"/>
                    </a:lnTo>
                    <a:lnTo>
                      <a:pt x="64" y="1037"/>
                    </a:lnTo>
                    <a:lnTo>
                      <a:pt x="37" y="997"/>
                    </a:lnTo>
                    <a:lnTo>
                      <a:pt x="18" y="953"/>
                    </a:lnTo>
                    <a:lnTo>
                      <a:pt x="5" y="905"/>
                    </a:lnTo>
                    <a:lnTo>
                      <a:pt x="0" y="855"/>
                    </a:lnTo>
                    <a:lnTo>
                      <a:pt x="7" y="795"/>
                    </a:lnTo>
                    <a:lnTo>
                      <a:pt x="23" y="736"/>
                    </a:lnTo>
                    <a:lnTo>
                      <a:pt x="48" y="679"/>
                    </a:lnTo>
                    <a:lnTo>
                      <a:pt x="84" y="624"/>
                    </a:lnTo>
                    <a:lnTo>
                      <a:pt x="125" y="575"/>
                    </a:lnTo>
                    <a:lnTo>
                      <a:pt x="175" y="529"/>
                    </a:lnTo>
                    <a:lnTo>
                      <a:pt x="228" y="490"/>
                    </a:lnTo>
                    <a:lnTo>
                      <a:pt x="289" y="457"/>
                    </a:lnTo>
                    <a:lnTo>
                      <a:pt x="351" y="431"/>
                    </a:lnTo>
                    <a:lnTo>
                      <a:pt x="417" y="415"/>
                    </a:lnTo>
                    <a:lnTo>
                      <a:pt x="485" y="408"/>
                    </a:lnTo>
                    <a:lnTo>
                      <a:pt x="577" y="31"/>
                    </a:lnTo>
                    <a:lnTo>
                      <a:pt x="581" y="15"/>
                    </a:lnTo>
                    <a:lnTo>
                      <a:pt x="586" y="6"/>
                    </a:lnTo>
                    <a:lnTo>
                      <a:pt x="592" y="2"/>
                    </a:lnTo>
                    <a:lnTo>
                      <a:pt x="60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9 1"/>
              <p:cNvSpPr>
                <a:spLocks noEditPoints="1"/>
              </p:cNvSpPr>
              <p:nvPr/>
            </p:nvSpPr>
            <p:spPr bwMode="auto">
              <a:xfrm>
                <a:off x="3633" y="3689"/>
                <a:ext cx="172" cy="1014"/>
              </a:xfrm>
              <a:custGeom>
                <a:avLst/>
                <a:gdLst/>
                <a:ahLst/>
                <a:cxnLst>
                  <a:cxn ang="0">
                    <a:pos x="107" y="532"/>
                  </a:cxn>
                  <a:cxn ang="0">
                    <a:pos x="141" y="556"/>
                  </a:cxn>
                  <a:cxn ang="0">
                    <a:pos x="161" y="594"/>
                  </a:cxn>
                  <a:cxn ang="0">
                    <a:pos x="170" y="638"/>
                  </a:cxn>
                  <a:cxn ang="0">
                    <a:pos x="172" y="679"/>
                  </a:cxn>
                  <a:cxn ang="0">
                    <a:pos x="170" y="750"/>
                  </a:cxn>
                  <a:cxn ang="0">
                    <a:pos x="147" y="848"/>
                  </a:cxn>
                  <a:cxn ang="0">
                    <a:pos x="113" y="926"/>
                  </a:cxn>
                  <a:cxn ang="0">
                    <a:pos x="77" y="981"/>
                  </a:cxn>
                  <a:cxn ang="0">
                    <a:pos x="49" y="1011"/>
                  </a:cxn>
                  <a:cxn ang="0">
                    <a:pos x="36" y="1014"/>
                  </a:cxn>
                  <a:cxn ang="0">
                    <a:pos x="29" y="1007"/>
                  </a:cxn>
                  <a:cxn ang="0">
                    <a:pos x="25" y="996"/>
                  </a:cxn>
                  <a:cxn ang="0">
                    <a:pos x="25" y="992"/>
                  </a:cxn>
                  <a:cxn ang="0">
                    <a:pos x="27" y="987"/>
                  </a:cxn>
                  <a:cxn ang="0">
                    <a:pos x="33" y="980"/>
                  </a:cxn>
                  <a:cxn ang="0">
                    <a:pos x="74" y="923"/>
                  </a:cxn>
                  <a:cxn ang="0">
                    <a:pos x="118" y="824"/>
                  </a:cxn>
                  <a:cxn ang="0">
                    <a:pos x="136" y="739"/>
                  </a:cxn>
                  <a:cxn ang="0">
                    <a:pos x="138" y="682"/>
                  </a:cxn>
                  <a:cxn ang="0">
                    <a:pos x="123" y="692"/>
                  </a:cxn>
                  <a:cxn ang="0">
                    <a:pos x="99" y="697"/>
                  </a:cxn>
                  <a:cxn ang="0">
                    <a:pos x="91" y="701"/>
                  </a:cxn>
                  <a:cxn ang="0">
                    <a:pos x="59" y="697"/>
                  </a:cxn>
                  <a:cxn ang="0">
                    <a:pos x="22" y="673"/>
                  </a:cxn>
                  <a:cxn ang="0">
                    <a:pos x="4" y="635"/>
                  </a:cxn>
                  <a:cxn ang="0">
                    <a:pos x="4" y="592"/>
                  </a:cxn>
                  <a:cxn ang="0">
                    <a:pos x="22" y="556"/>
                  </a:cxn>
                  <a:cxn ang="0">
                    <a:pos x="59" y="532"/>
                  </a:cxn>
                  <a:cxn ang="0">
                    <a:pos x="86" y="0"/>
                  </a:cxn>
                  <a:cxn ang="0">
                    <a:pos x="134" y="16"/>
                  </a:cxn>
                  <a:cxn ang="0">
                    <a:pos x="163" y="59"/>
                  </a:cxn>
                  <a:cxn ang="0">
                    <a:pos x="163" y="114"/>
                  </a:cxn>
                  <a:cxn ang="0">
                    <a:pos x="134" y="154"/>
                  </a:cxn>
                  <a:cxn ang="0">
                    <a:pos x="86" y="170"/>
                  </a:cxn>
                  <a:cxn ang="0">
                    <a:pos x="34" y="154"/>
                  </a:cxn>
                  <a:cxn ang="0">
                    <a:pos x="6" y="114"/>
                  </a:cxn>
                  <a:cxn ang="0">
                    <a:pos x="6" y="59"/>
                  </a:cxn>
                  <a:cxn ang="0">
                    <a:pos x="34" y="16"/>
                  </a:cxn>
                  <a:cxn ang="0">
                    <a:pos x="86" y="0"/>
                  </a:cxn>
                </a:cxnLst>
                <a:rect l="0" t="0" r="r" b="b"/>
                <a:pathLst>
                  <a:path w="172" h="1014">
                    <a:moveTo>
                      <a:pt x="86" y="528"/>
                    </a:moveTo>
                    <a:lnTo>
                      <a:pt x="107" y="532"/>
                    </a:lnTo>
                    <a:lnTo>
                      <a:pt x="127" y="541"/>
                    </a:lnTo>
                    <a:lnTo>
                      <a:pt x="141" y="556"/>
                    </a:lnTo>
                    <a:lnTo>
                      <a:pt x="152" y="574"/>
                    </a:lnTo>
                    <a:lnTo>
                      <a:pt x="161" y="594"/>
                    </a:lnTo>
                    <a:lnTo>
                      <a:pt x="166" y="616"/>
                    </a:lnTo>
                    <a:lnTo>
                      <a:pt x="170" y="638"/>
                    </a:lnTo>
                    <a:lnTo>
                      <a:pt x="172" y="660"/>
                    </a:lnTo>
                    <a:lnTo>
                      <a:pt x="172" y="679"/>
                    </a:lnTo>
                    <a:lnTo>
                      <a:pt x="172" y="695"/>
                    </a:lnTo>
                    <a:lnTo>
                      <a:pt x="170" y="750"/>
                    </a:lnTo>
                    <a:lnTo>
                      <a:pt x="161" y="802"/>
                    </a:lnTo>
                    <a:lnTo>
                      <a:pt x="147" y="848"/>
                    </a:lnTo>
                    <a:lnTo>
                      <a:pt x="131" y="890"/>
                    </a:lnTo>
                    <a:lnTo>
                      <a:pt x="113" y="926"/>
                    </a:lnTo>
                    <a:lnTo>
                      <a:pt x="95" y="958"/>
                    </a:lnTo>
                    <a:lnTo>
                      <a:pt x="77" y="981"/>
                    </a:lnTo>
                    <a:lnTo>
                      <a:pt x="61" y="1000"/>
                    </a:lnTo>
                    <a:lnTo>
                      <a:pt x="49" y="1011"/>
                    </a:lnTo>
                    <a:lnTo>
                      <a:pt x="41" y="1014"/>
                    </a:lnTo>
                    <a:lnTo>
                      <a:pt x="36" y="1014"/>
                    </a:lnTo>
                    <a:lnTo>
                      <a:pt x="33" y="1011"/>
                    </a:lnTo>
                    <a:lnTo>
                      <a:pt x="29" y="1007"/>
                    </a:lnTo>
                    <a:lnTo>
                      <a:pt x="27" y="1003"/>
                    </a:lnTo>
                    <a:lnTo>
                      <a:pt x="25" y="996"/>
                    </a:lnTo>
                    <a:lnTo>
                      <a:pt x="25" y="994"/>
                    </a:lnTo>
                    <a:lnTo>
                      <a:pt x="25" y="992"/>
                    </a:lnTo>
                    <a:lnTo>
                      <a:pt x="27" y="991"/>
                    </a:lnTo>
                    <a:lnTo>
                      <a:pt x="27" y="987"/>
                    </a:lnTo>
                    <a:lnTo>
                      <a:pt x="29" y="983"/>
                    </a:lnTo>
                    <a:lnTo>
                      <a:pt x="33" y="980"/>
                    </a:lnTo>
                    <a:lnTo>
                      <a:pt x="36" y="974"/>
                    </a:lnTo>
                    <a:lnTo>
                      <a:pt x="74" y="923"/>
                    </a:lnTo>
                    <a:lnTo>
                      <a:pt x="100" y="871"/>
                    </a:lnTo>
                    <a:lnTo>
                      <a:pt x="118" y="824"/>
                    </a:lnTo>
                    <a:lnTo>
                      <a:pt x="129" y="778"/>
                    </a:lnTo>
                    <a:lnTo>
                      <a:pt x="136" y="739"/>
                    </a:lnTo>
                    <a:lnTo>
                      <a:pt x="138" y="706"/>
                    </a:lnTo>
                    <a:lnTo>
                      <a:pt x="138" y="682"/>
                    </a:lnTo>
                    <a:lnTo>
                      <a:pt x="138" y="682"/>
                    </a:lnTo>
                    <a:lnTo>
                      <a:pt x="123" y="692"/>
                    </a:lnTo>
                    <a:lnTo>
                      <a:pt x="109" y="695"/>
                    </a:lnTo>
                    <a:lnTo>
                      <a:pt x="99" y="697"/>
                    </a:lnTo>
                    <a:lnTo>
                      <a:pt x="95" y="699"/>
                    </a:lnTo>
                    <a:lnTo>
                      <a:pt x="91" y="701"/>
                    </a:lnTo>
                    <a:lnTo>
                      <a:pt x="86" y="701"/>
                    </a:lnTo>
                    <a:lnTo>
                      <a:pt x="59" y="697"/>
                    </a:lnTo>
                    <a:lnTo>
                      <a:pt x="38" y="688"/>
                    </a:lnTo>
                    <a:lnTo>
                      <a:pt x="22" y="673"/>
                    </a:lnTo>
                    <a:lnTo>
                      <a:pt x="9" y="655"/>
                    </a:lnTo>
                    <a:lnTo>
                      <a:pt x="4" y="635"/>
                    </a:lnTo>
                    <a:lnTo>
                      <a:pt x="0" y="613"/>
                    </a:lnTo>
                    <a:lnTo>
                      <a:pt x="4" y="592"/>
                    </a:lnTo>
                    <a:lnTo>
                      <a:pt x="9" y="572"/>
                    </a:lnTo>
                    <a:lnTo>
                      <a:pt x="22" y="556"/>
                    </a:lnTo>
                    <a:lnTo>
                      <a:pt x="38" y="541"/>
                    </a:lnTo>
                    <a:lnTo>
                      <a:pt x="59" y="532"/>
                    </a:lnTo>
                    <a:lnTo>
                      <a:pt x="86" y="528"/>
                    </a:lnTo>
                    <a:close/>
                    <a:moveTo>
                      <a:pt x="86" y="0"/>
                    </a:moveTo>
                    <a:lnTo>
                      <a:pt x="111" y="3"/>
                    </a:lnTo>
                    <a:lnTo>
                      <a:pt x="134" y="16"/>
                    </a:lnTo>
                    <a:lnTo>
                      <a:pt x="152" y="35"/>
                    </a:lnTo>
                    <a:lnTo>
                      <a:pt x="163" y="59"/>
                    </a:lnTo>
                    <a:lnTo>
                      <a:pt x="168" y="86"/>
                    </a:lnTo>
                    <a:lnTo>
                      <a:pt x="163" y="114"/>
                    </a:lnTo>
                    <a:lnTo>
                      <a:pt x="152" y="136"/>
                    </a:lnTo>
                    <a:lnTo>
                      <a:pt x="134" y="154"/>
                    </a:lnTo>
                    <a:lnTo>
                      <a:pt x="111" y="167"/>
                    </a:lnTo>
                    <a:lnTo>
                      <a:pt x="86" y="170"/>
                    </a:lnTo>
                    <a:lnTo>
                      <a:pt x="58" y="167"/>
                    </a:lnTo>
                    <a:lnTo>
                      <a:pt x="34" y="154"/>
                    </a:lnTo>
                    <a:lnTo>
                      <a:pt x="17" y="136"/>
                    </a:lnTo>
                    <a:lnTo>
                      <a:pt x="6" y="114"/>
                    </a:lnTo>
                    <a:lnTo>
                      <a:pt x="0" y="86"/>
                    </a:lnTo>
                    <a:lnTo>
                      <a:pt x="6" y="59"/>
                    </a:lnTo>
                    <a:lnTo>
                      <a:pt x="17" y="35"/>
                    </a:lnTo>
                    <a:lnTo>
                      <a:pt x="34" y="16"/>
                    </a:lnTo>
                    <a:lnTo>
                      <a:pt x="58" y="3"/>
                    </a:lnTo>
                    <a:lnTo>
                      <a:pt x="8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0 1"/>
              <p:cNvSpPr>
                <a:spLocks/>
              </p:cNvSpPr>
              <p:nvPr/>
            </p:nvSpPr>
            <p:spPr bwMode="auto">
              <a:xfrm>
                <a:off x="4270" y="3670"/>
                <a:ext cx="670" cy="736"/>
              </a:xfrm>
              <a:custGeom>
                <a:avLst/>
                <a:gdLst/>
                <a:ahLst/>
                <a:cxnLst>
                  <a:cxn ang="0">
                    <a:pos x="367" y="11"/>
                  </a:cxn>
                  <a:cxn ang="0">
                    <a:pos x="417" y="52"/>
                  </a:cxn>
                  <a:cxn ang="0">
                    <a:pos x="460" y="101"/>
                  </a:cxn>
                  <a:cxn ang="0">
                    <a:pos x="511" y="123"/>
                  </a:cxn>
                  <a:cxn ang="0">
                    <a:pos x="567" y="101"/>
                  </a:cxn>
                  <a:cxn ang="0">
                    <a:pos x="631" y="19"/>
                  </a:cxn>
                  <a:cxn ang="0">
                    <a:pos x="643" y="2"/>
                  </a:cxn>
                  <a:cxn ang="0">
                    <a:pos x="656" y="0"/>
                  </a:cxn>
                  <a:cxn ang="0">
                    <a:pos x="665" y="4"/>
                  </a:cxn>
                  <a:cxn ang="0">
                    <a:pos x="670" y="17"/>
                  </a:cxn>
                  <a:cxn ang="0">
                    <a:pos x="656" y="46"/>
                  </a:cxn>
                  <a:cxn ang="0">
                    <a:pos x="600" y="125"/>
                  </a:cxn>
                  <a:cxn ang="0">
                    <a:pos x="486" y="254"/>
                  </a:cxn>
                  <a:cxn ang="0">
                    <a:pos x="420" y="316"/>
                  </a:cxn>
                  <a:cxn ang="0">
                    <a:pos x="358" y="373"/>
                  </a:cxn>
                  <a:cxn ang="0">
                    <a:pos x="330" y="400"/>
                  </a:cxn>
                  <a:cxn ang="0">
                    <a:pos x="260" y="463"/>
                  </a:cxn>
                  <a:cxn ang="0">
                    <a:pos x="178" y="545"/>
                  </a:cxn>
                  <a:cxn ang="0">
                    <a:pos x="169" y="578"/>
                  </a:cxn>
                  <a:cxn ang="0">
                    <a:pos x="205" y="580"/>
                  </a:cxn>
                  <a:cxn ang="0">
                    <a:pos x="267" y="597"/>
                  </a:cxn>
                  <a:cxn ang="0">
                    <a:pos x="358" y="624"/>
                  </a:cxn>
                  <a:cxn ang="0">
                    <a:pos x="436" y="621"/>
                  </a:cxn>
                  <a:cxn ang="0">
                    <a:pos x="517" y="580"/>
                  </a:cxn>
                  <a:cxn ang="0">
                    <a:pos x="579" y="492"/>
                  </a:cxn>
                  <a:cxn ang="0">
                    <a:pos x="586" y="478"/>
                  </a:cxn>
                  <a:cxn ang="0">
                    <a:pos x="600" y="472"/>
                  </a:cxn>
                  <a:cxn ang="0">
                    <a:pos x="616" y="478"/>
                  </a:cxn>
                  <a:cxn ang="0">
                    <a:pos x="618" y="501"/>
                  </a:cxn>
                  <a:cxn ang="0">
                    <a:pos x="586" y="580"/>
                  </a:cxn>
                  <a:cxn ang="0">
                    <a:pos x="517" y="672"/>
                  </a:cxn>
                  <a:cxn ang="0">
                    <a:pos x="413" y="733"/>
                  </a:cxn>
                  <a:cxn ang="0">
                    <a:pos x="324" y="725"/>
                  </a:cxn>
                  <a:cxn ang="0">
                    <a:pos x="271" y="676"/>
                  </a:cxn>
                  <a:cxn ang="0">
                    <a:pos x="215" y="622"/>
                  </a:cxn>
                  <a:cxn ang="0">
                    <a:pos x="150" y="619"/>
                  </a:cxn>
                  <a:cxn ang="0">
                    <a:pos x="68" y="683"/>
                  </a:cxn>
                  <a:cxn ang="0">
                    <a:pos x="37" y="729"/>
                  </a:cxn>
                  <a:cxn ang="0">
                    <a:pos x="28" y="736"/>
                  </a:cxn>
                  <a:cxn ang="0">
                    <a:pos x="18" y="736"/>
                  </a:cxn>
                  <a:cxn ang="0">
                    <a:pos x="9" y="734"/>
                  </a:cxn>
                  <a:cxn ang="0">
                    <a:pos x="0" y="727"/>
                  </a:cxn>
                  <a:cxn ang="0">
                    <a:pos x="10" y="698"/>
                  </a:cxn>
                  <a:cxn ang="0">
                    <a:pos x="66" y="621"/>
                  </a:cxn>
                  <a:cxn ang="0">
                    <a:pos x="164" y="507"/>
                  </a:cxn>
                  <a:cxn ang="0">
                    <a:pos x="335" y="345"/>
                  </a:cxn>
                  <a:cxn ang="0">
                    <a:pos x="406" y="281"/>
                  </a:cxn>
                  <a:cxn ang="0">
                    <a:pos x="485" y="206"/>
                  </a:cxn>
                  <a:cxn ang="0">
                    <a:pos x="508" y="158"/>
                  </a:cxn>
                  <a:cxn ang="0">
                    <a:pos x="454" y="151"/>
                  </a:cxn>
                  <a:cxn ang="0">
                    <a:pos x="369" y="122"/>
                  </a:cxn>
                  <a:cxn ang="0">
                    <a:pos x="297" y="111"/>
                  </a:cxn>
                  <a:cxn ang="0">
                    <a:pos x="244" y="120"/>
                  </a:cxn>
                  <a:cxn ang="0">
                    <a:pos x="185" y="160"/>
                  </a:cxn>
                  <a:cxn ang="0">
                    <a:pos x="166" y="193"/>
                  </a:cxn>
                  <a:cxn ang="0">
                    <a:pos x="155" y="202"/>
                  </a:cxn>
                  <a:cxn ang="0">
                    <a:pos x="137" y="199"/>
                  </a:cxn>
                  <a:cxn ang="0">
                    <a:pos x="132" y="184"/>
                  </a:cxn>
                  <a:cxn ang="0">
                    <a:pos x="150" y="131"/>
                  </a:cxn>
                  <a:cxn ang="0">
                    <a:pos x="203" y="56"/>
                  </a:cxn>
                  <a:cxn ang="0">
                    <a:pos x="289" y="4"/>
                  </a:cxn>
                </a:cxnLst>
                <a:rect l="0" t="0" r="r" b="b"/>
                <a:pathLst>
                  <a:path w="670" h="736">
                    <a:moveTo>
                      <a:pt x="322" y="0"/>
                    </a:moveTo>
                    <a:lnTo>
                      <a:pt x="347" y="4"/>
                    </a:lnTo>
                    <a:lnTo>
                      <a:pt x="367" y="11"/>
                    </a:lnTo>
                    <a:lnTo>
                      <a:pt x="385" y="22"/>
                    </a:lnTo>
                    <a:lnTo>
                      <a:pt x="401" y="35"/>
                    </a:lnTo>
                    <a:lnTo>
                      <a:pt x="417" y="52"/>
                    </a:lnTo>
                    <a:lnTo>
                      <a:pt x="431" y="70"/>
                    </a:lnTo>
                    <a:lnTo>
                      <a:pt x="445" y="87"/>
                    </a:lnTo>
                    <a:lnTo>
                      <a:pt x="460" y="101"/>
                    </a:lnTo>
                    <a:lnTo>
                      <a:pt x="474" y="112"/>
                    </a:lnTo>
                    <a:lnTo>
                      <a:pt x="492" y="120"/>
                    </a:lnTo>
                    <a:lnTo>
                      <a:pt x="511" y="123"/>
                    </a:lnTo>
                    <a:lnTo>
                      <a:pt x="529" y="122"/>
                    </a:lnTo>
                    <a:lnTo>
                      <a:pt x="549" y="114"/>
                    </a:lnTo>
                    <a:lnTo>
                      <a:pt x="567" y="101"/>
                    </a:lnTo>
                    <a:lnTo>
                      <a:pt x="586" y="81"/>
                    </a:lnTo>
                    <a:lnTo>
                      <a:pt x="608" y="54"/>
                    </a:lnTo>
                    <a:lnTo>
                      <a:pt x="631" y="19"/>
                    </a:lnTo>
                    <a:lnTo>
                      <a:pt x="634" y="11"/>
                    </a:lnTo>
                    <a:lnTo>
                      <a:pt x="640" y="6"/>
                    </a:lnTo>
                    <a:lnTo>
                      <a:pt x="643" y="2"/>
                    </a:lnTo>
                    <a:lnTo>
                      <a:pt x="647" y="0"/>
                    </a:lnTo>
                    <a:lnTo>
                      <a:pt x="652" y="0"/>
                    </a:lnTo>
                    <a:lnTo>
                      <a:pt x="656" y="0"/>
                    </a:lnTo>
                    <a:lnTo>
                      <a:pt x="659" y="0"/>
                    </a:lnTo>
                    <a:lnTo>
                      <a:pt x="661" y="2"/>
                    </a:lnTo>
                    <a:lnTo>
                      <a:pt x="665" y="4"/>
                    </a:lnTo>
                    <a:lnTo>
                      <a:pt x="668" y="6"/>
                    </a:lnTo>
                    <a:lnTo>
                      <a:pt x="670" y="10"/>
                    </a:lnTo>
                    <a:lnTo>
                      <a:pt x="670" y="17"/>
                    </a:lnTo>
                    <a:lnTo>
                      <a:pt x="668" y="21"/>
                    </a:lnTo>
                    <a:lnTo>
                      <a:pt x="665" y="32"/>
                    </a:lnTo>
                    <a:lnTo>
                      <a:pt x="656" y="46"/>
                    </a:lnTo>
                    <a:lnTo>
                      <a:pt x="643" y="68"/>
                    </a:lnTo>
                    <a:lnTo>
                      <a:pt x="625" y="94"/>
                    </a:lnTo>
                    <a:lnTo>
                      <a:pt x="600" y="125"/>
                    </a:lnTo>
                    <a:lnTo>
                      <a:pt x="570" y="162"/>
                    </a:lnTo>
                    <a:lnTo>
                      <a:pt x="533" y="206"/>
                    </a:lnTo>
                    <a:lnTo>
                      <a:pt x="486" y="254"/>
                    </a:lnTo>
                    <a:lnTo>
                      <a:pt x="467" y="274"/>
                    </a:lnTo>
                    <a:lnTo>
                      <a:pt x="444" y="294"/>
                    </a:lnTo>
                    <a:lnTo>
                      <a:pt x="420" y="316"/>
                    </a:lnTo>
                    <a:lnTo>
                      <a:pt x="397" y="336"/>
                    </a:lnTo>
                    <a:lnTo>
                      <a:pt x="376" y="356"/>
                    </a:lnTo>
                    <a:lnTo>
                      <a:pt x="358" y="373"/>
                    </a:lnTo>
                    <a:lnTo>
                      <a:pt x="344" y="386"/>
                    </a:lnTo>
                    <a:lnTo>
                      <a:pt x="333" y="395"/>
                    </a:lnTo>
                    <a:lnTo>
                      <a:pt x="330" y="400"/>
                    </a:lnTo>
                    <a:lnTo>
                      <a:pt x="306" y="421"/>
                    </a:lnTo>
                    <a:lnTo>
                      <a:pt x="283" y="441"/>
                    </a:lnTo>
                    <a:lnTo>
                      <a:pt x="260" y="463"/>
                    </a:lnTo>
                    <a:lnTo>
                      <a:pt x="235" y="487"/>
                    </a:lnTo>
                    <a:lnTo>
                      <a:pt x="208" y="514"/>
                    </a:lnTo>
                    <a:lnTo>
                      <a:pt x="178" y="545"/>
                    </a:lnTo>
                    <a:lnTo>
                      <a:pt x="144" y="584"/>
                    </a:lnTo>
                    <a:lnTo>
                      <a:pt x="155" y="580"/>
                    </a:lnTo>
                    <a:lnTo>
                      <a:pt x="169" y="578"/>
                    </a:lnTo>
                    <a:lnTo>
                      <a:pt x="180" y="578"/>
                    </a:lnTo>
                    <a:lnTo>
                      <a:pt x="185" y="578"/>
                    </a:lnTo>
                    <a:lnTo>
                      <a:pt x="205" y="580"/>
                    </a:lnTo>
                    <a:lnTo>
                      <a:pt x="223" y="582"/>
                    </a:lnTo>
                    <a:lnTo>
                      <a:pt x="244" y="588"/>
                    </a:lnTo>
                    <a:lnTo>
                      <a:pt x="267" y="597"/>
                    </a:lnTo>
                    <a:lnTo>
                      <a:pt x="296" y="606"/>
                    </a:lnTo>
                    <a:lnTo>
                      <a:pt x="328" y="617"/>
                    </a:lnTo>
                    <a:lnTo>
                      <a:pt x="358" y="624"/>
                    </a:lnTo>
                    <a:lnTo>
                      <a:pt x="390" y="628"/>
                    </a:lnTo>
                    <a:lnTo>
                      <a:pt x="412" y="626"/>
                    </a:lnTo>
                    <a:lnTo>
                      <a:pt x="436" y="621"/>
                    </a:lnTo>
                    <a:lnTo>
                      <a:pt x="463" y="611"/>
                    </a:lnTo>
                    <a:lnTo>
                      <a:pt x="490" y="599"/>
                    </a:lnTo>
                    <a:lnTo>
                      <a:pt x="517" y="580"/>
                    </a:lnTo>
                    <a:lnTo>
                      <a:pt x="542" y="556"/>
                    </a:lnTo>
                    <a:lnTo>
                      <a:pt x="563" y="527"/>
                    </a:lnTo>
                    <a:lnTo>
                      <a:pt x="579" y="492"/>
                    </a:lnTo>
                    <a:lnTo>
                      <a:pt x="581" y="487"/>
                    </a:lnTo>
                    <a:lnTo>
                      <a:pt x="584" y="481"/>
                    </a:lnTo>
                    <a:lnTo>
                      <a:pt x="586" y="478"/>
                    </a:lnTo>
                    <a:lnTo>
                      <a:pt x="590" y="474"/>
                    </a:lnTo>
                    <a:lnTo>
                      <a:pt x="595" y="472"/>
                    </a:lnTo>
                    <a:lnTo>
                      <a:pt x="600" y="472"/>
                    </a:lnTo>
                    <a:lnTo>
                      <a:pt x="608" y="472"/>
                    </a:lnTo>
                    <a:lnTo>
                      <a:pt x="613" y="474"/>
                    </a:lnTo>
                    <a:lnTo>
                      <a:pt x="616" y="478"/>
                    </a:lnTo>
                    <a:lnTo>
                      <a:pt x="620" y="481"/>
                    </a:lnTo>
                    <a:lnTo>
                      <a:pt x="620" y="487"/>
                    </a:lnTo>
                    <a:lnTo>
                      <a:pt x="618" y="501"/>
                    </a:lnTo>
                    <a:lnTo>
                      <a:pt x="611" y="523"/>
                    </a:lnTo>
                    <a:lnTo>
                      <a:pt x="600" y="551"/>
                    </a:lnTo>
                    <a:lnTo>
                      <a:pt x="586" y="580"/>
                    </a:lnTo>
                    <a:lnTo>
                      <a:pt x="567" y="613"/>
                    </a:lnTo>
                    <a:lnTo>
                      <a:pt x="543" y="643"/>
                    </a:lnTo>
                    <a:lnTo>
                      <a:pt x="517" y="672"/>
                    </a:lnTo>
                    <a:lnTo>
                      <a:pt x="485" y="698"/>
                    </a:lnTo>
                    <a:lnTo>
                      <a:pt x="451" y="718"/>
                    </a:lnTo>
                    <a:lnTo>
                      <a:pt x="413" y="733"/>
                    </a:lnTo>
                    <a:lnTo>
                      <a:pt x="372" y="736"/>
                    </a:lnTo>
                    <a:lnTo>
                      <a:pt x="347" y="734"/>
                    </a:lnTo>
                    <a:lnTo>
                      <a:pt x="324" y="725"/>
                    </a:lnTo>
                    <a:lnTo>
                      <a:pt x="305" y="712"/>
                    </a:lnTo>
                    <a:lnTo>
                      <a:pt x="287" y="696"/>
                    </a:lnTo>
                    <a:lnTo>
                      <a:pt x="271" y="676"/>
                    </a:lnTo>
                    <a:lnTo>
                      <a:pt x="249" y="652"/>
                    </a:lnTo>
                    <a:lnTo>
                      <a:pt x="231" y="633"/>
                    </a:lnTo>
                    <a:lnTo>
                      <a:pt x="215" y="622"/>
                    </a:lnTo>
                    <a:lnTo>
                      <a:pt x="199" y="617"/>
                    </a:lnTo>
                    <a:lnTo>
                      <a:pt x="178" y="615"/>
                    </a:lnTo>
                    <a:lnTo>
                      <a:pt x="150" y="619"/>
                    </a:lnTo>
                    <a:lnTo>
                      <a:pt x="121" y="633"/>
                    </a:lnTo>
                    <a:lnTo>
                      <a:pt x="94" y="656"/>
                    </a:lnTo>
                    <a:lnTo>
                      <a:pt x="68" y="683"/>
                    </a:lnTo>
                    <a:lnTo>
                      <a:pt x="44" y="716"/>
                    </a:lnTo>
                    <a:lnTo>
                      <a:pt x="41" y="723"/>
                    </a:lnTo>
                    <a:lnTo>
                      <a:pt x="37" y="729"/>
                    </a:lnTo>
                    <a:lnTo>
                      <a:pt x="34" y="733"/>
                    </a:lnTo>
                    <a:lnTo>
                      <a:pt x="32" y="734"/>
                    </a:lnTo>
                    <a:lnTo>
                      <a:pt x="28" y="736"/>
                    </a:lnTo>
                    <a:lnTo>
                      <a:pt x="25" y="736"/>
                    </a:lnTo>
                    <a:lnTo>
                      <a:pt x="19" y="736"/>
                    </a:lnTo>
                    <a:lnTo>
                      <a:pt x="18" y="736"/>
                    </a:lnTo>
                    <a:lnTo>
                      <a:pt x="16" y="736"/>
                    </a:lnTo>
                    <a:lnTo>
                      <a:pt x="12" y="736"/>
                    </a:lnTo>
                    <a:lnTo>
                      <a:pt x="9" y="734"/>
                    </a:lnTo>
                    <a:lnTo>
                      <a:pt x="5" y="733"/>
                    </a:lnTo>
                    <a:lnTo>
                      <a:pt x="3" y="731"/>
                    </a:lnTo>
                    <a:lnTo>
                      <a:pt x="0" y="727"/>
                    </a:lnTo>
                    <a:lnTo>
                      <a:pt x="0" y="722"/>
                    </a:lnTo>
                    <a:lnTo>
                      <a:pt x="2" y="714"/>
                    </a:lnTo>
                    <a:lnTo>
                      <a:pt x="10" y="698"/>
                    </a:lnTo>
                    <a:lnTo>
                      <a:pt x="23" y="678"/>
                    </a:lnTo>
                    <a:lnTo>
                      <a:pt x="41" y="650"/>
                    </a:lnTo>
                    <a:lnTo>
                      <a:pt x="66" y="621"/>
                    </a:lnTo>
                    <a:lnTo>
                      <a:pt x="92" y="586"/>
                    </a:lnTo>
                    <a:lnTo>
                      <a:pt x="126" y="547"/>
                    </a:lnTo>
                    <a:lnTo>
                      <a:pt x="164" y="507"/>
                    </a:lnTo>
                    <a:lnTo>
                      <a:pt x="305" y="371"/>
                    </a:lnTo>
                    <a:lnTo>
                      <a:pt x="317" y="362"/>
                    </a:lnTo>
                    <a:lnTo>
                      <a:pt x="335" y="345"/>
                    </a:lnTo>
                    <a:lnTo>
                      <a:pt x="354" y="327"/>
                    </a:lnTo>
                    <a:lnTo>
                      <a:pt x="379" y="305"/>
                    </a:lnTo>
                    <a:lnTo>
                      <a:pt x="406" y="281"/>
                    </a:lnTo>
                    <a:lnTo>
                      <a:pt x="433" y="256"/>
                    </a:lnTo>
                    <a:lnTo>
                      <a:pt x="460" y="230"/>
                    </a:lnTo>
                    <a:lnTo>
                      <a:pt x="485" y="206"/>
                    </a:lnTo>
                    <a:lnTo>
                      <a:pt x="508" y="182"/>
                    </a:lnTo>
                    <a:lnTo>
                      <a:pt x="526" y="160"/>
                    </a:lnTo>
                    <a:lnTo>
                      <a:pt x="508" y="158"/>
                    </a:lnTo>
                    <a:lnTo>
                      <a:pt x="490" y="158"/>
                    </a:lnTo>
                    <a:lnTo>
                      <a:pt x="472" y="156"/>
                    </a:lnTo>
                    <a:lnTo>
                      <a:pt x="454" y="151"/>
                    </a:lnTo>
                    <a:lnTo>
                      <a:pt x="433" y="144"/>
                    </a:lnTo>
                    <a:lnTo>
                      <a:pt x="404" y="134"/>
                    </a:lnTo>
                    <a:lnTo>
                      <a:pt x="369" y="122"/>
                    </a:lnTo>
                    <a:lnTo>
                      <a:pt x="337" y="114"/>
                    </a:lnTo>
                    <a:lnTo>
                      <a:pt x="305" y="111"/>
                    </a:lnTo>
                    <a:lnTo>
                      <a:pt x="297" y="111"/>
                    </a:lnTo>
                    <a:lnTo>
                      <a:pt x="283" y="112"/>
                    </a:lnTo>
                    <a:lnTo>
                      <a:pt x="265" y="114"/>
                    </a:lnTo>
                    <a:lnTo>
                      <a:pt x="244" y="120"/>
                    </a:lnTo>
                    <a:lnTo>
                      <a:pt x="223" y="129"/>
                    </a:lnTo>
                    <a:lnTo>
                      <a:pt x="203" y="142"/>
                    </a:lnTo>
                    <a:lnTo>
                      <a:pt x="185" y="160"/>
                    </a:lnTo>
                    <a:lnTo>
                      <a:pt x="171" y="184"/>
                    </a:lnTo>
                    <a:lnTo>
                      <a:pt x="169" y="189"/>
                    </a:lnTo>
                    <a:lnTo>
                      <a:pt x="166" y="193"/>
                    </a:lnTo>
                    <a:lnTo>
                      <a:pt x="164" y="197"/>
                    </a:lnTo>
                    <a:lnTo>
                      <a:pt x="160" y="200"/>
                    </a:lnTo>
                    <a:lnTo>
                      <a:pt x="155" y="202"/>
                    </a:lnTo>
                    <a:lnTo>
                      <a:pt x="150" y="202"/>
                    </a:lnTo>
                    <a:lnTo>
                      <a:pt x="142" y="202"/>
                    </a:lnTo>
                    <a:lnTo>
                      <a:pt x="137" y="199"/>
                    </a:lnTo>
                    <a:lnTo>
                      <a:pt x="133" y="195"/>
                    </a:lnTo>
                    <a:lnTo>
                      <a:pt x="132" y="191"/>
                    </a:lnTo>
                    <a:lnTo>
                      <a:pt x="132" y="184"/>
                    </a:lnTo>
                    <a:lnTo>
                      <a:pt x="133" y="171"/>
                    </a:lnTo>
                    <a:lnTo>
                      <a:pt x="141" y="153"/>
                    </a:lnTo>
                    <a:lnTo>
                      <a:pt x="150" y="131"/>
                    </a:lnTo>
                    <a:lnTo>
                      <a:pt x="164" y="105"/>
                    </a:lnTo>
                    <a:lnTo>
                      <a:pt x="182" y="79"/>
                    </a:lnTo>
                    <a:lnTo>
                      <a:pt x="203" y="56"/>
                    </a:lnTo>
                    <a:lnTo>
                      <a:pt x="228" y="33"/>
                    </a:lnTo>
                    <a:lnTo>
                      <a:pt x="256" y="17"/>
                    </a:lnTo>
                    <a:lnTo>
                      <a:pt x="289" y="4"/>
                    </a:lnTo>
                    <a:lnTo>
                      <a:pt x="32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1 1"/>
              <p:cNvSpPr>
                <a:spLocks/>
              </p:cNvSpPr>
              <p:nvPr/>
            </p:nvSpPr>
            <p:spPr bwMode="auto">
              <a:xfrm>
                <a:off x="5068" y="3859"/>
                <a:ext cx="408" cy="766"/>
              </a:xfrm>
              <a:custGeom>
                <a:avLst/>
                <a:gdLst/>
                <a:ahLst/>
                <a:cxnLst>
                  <a:cxn ang="0">
                    <a:pos x="220" y="0"/>
                  </a:cxn>
                  <a:cxn ang="0">
                    <a:pos x="239" y="2"/>
                  </a:cxn>
                  <a:cxn ang="0">
                    <a:pos x="250" y="6"/>
                  </a:cxn>
                  <a:cxn ang="0">
                    <a:pos x="253" y="15"/>
                  </a:cxn>
                  <a:cxn ang="0">
                    <a:pos x="255" y="33"/>
                  </a:cxn>
                  <a:cxn ang="0">
                    <a:pos x="255" y="670"/>
                  </a:cxn>
                  <a:cxn ang="0">
                    <a:pos x="255" y="685"/>
                  </a:cxn>
                  <a:cxn ang="0">
                    <a:pos x="255" y="696"/>
                  </a:cxn>
                  <a:cxn ang="0">
                    <a:pos x="261" y="705"/>
                  </a:cxn>
                  <a:cxn ang="0">
                    <a:pos x="268" y="712"/>
                  </a:cxn>
                  <a:cxn ang="0">
                    <a:pos x="282" y="718"/>
                  </a:cxn>
                  <a:cxn ang="0">
                    <a:pos x="302" y="722"/>
                  </a:cxn>
                  <a:cxn ang="0">
                    <a:pos x="330" y="723"/>
                  </a:cxn>
                  <a:cxn ang="0">
                    <a:pos x="366" y="725"/>
                  </a:cxn>
                  <a:cxn ang="0">
                    <a:pos x="408" y="725"/>
                  </a:cxn>
                  <a:cxn ang="0">
                    <a:pos x="408" y="766"/>
                  </a:cxn>
                  <a:cxn ang="0">
                    <a:pos x="394" y="766"/>
                  </a:cxn>
                  <a:cxn ang="0">
                    <a:pos x="371" y="764"/>
                  </a:cxn>
                  <a:cxn ang="0">
                    <a:pos x="342" y="764"/>
                  </a:cxn>
                  <a:cxn ang="0">
                    <a:pos x="312" y="764"/>
                  </a:cxn>
                  <a:cxn ang="0">
                    <a:pos x="280" y="762"/>
                  </a:cxn>
                  <a:cxn ang="0">
                    <a:pos x="250" y="762"/>
                  </a:cxn>
                  <a:cxn ang="0">
                    <a:pos x="225" y="760"/>
                  </a:cxn>
                  <a:cxn ang="0">
                    <a:pos x="207" y="760"/>
                  </a:cxn>
                  <a:cxn ang="0">
                    <a:pos x="187" y="760"/>
                  </a:cxn>
                  <a:cxn ang="0">
                    <a:pos x="162" y="762"/>
                  </a:cxn>
                  <a:cxn ang="0">
                    <a:pos x="132" y="762"/>
                  </a:cxn>
                  <a:cxn ang="0">
                    <a:pos x="100" y="764"/>
                  </a:cxn>
                  <a:cxn ang="0">
                    <a:pos x="70" y="764"/>
                  </a:cxn>
                  <a:cxn ang="0">
                    <a:pos x="43" y="764"/>
                  </a:cxn>
                  <a:cxn ang="0">
                    <a:pos x="22" y="766"/>
                  </a:cxn>
                  <a:cxn ang="0">
                    <a:pos x="9" y="766"/>
                  </a:cxn>
                  <a:cxn ang="0">
                    <a:pos x="9" y="725"/>
                  </a:cxn>
                  <a:cxn ang="0">
                    <a:pos x="50" y="725"/>
                  </a:cxn>
                  <a:cxn ang="0">
                    <a:pos x="88" y="723"/>
                  </a:cxn>
                  <a:cxn ang="0">
                    <a:pos x="114" y="722"/>
                  </a:cxn>
                  <a:cxn ang="0">
                    <a:pos x="136" y="718"/>
                  </a:cxn>
                  <a:cxn ang="0">
                    <a:pos x="148" y="712"/>
                  </a:cxn>
                  <a:cxn ang="0">
                    <a:pos x="157" y="705"/>
                  </a:cxn>
                  <a:cxn ang="0">
                    <a:pos x="161" y="696"/>
                  </a:cxn>
                  <a:cxn ang="0">
                    <a:pos x="162" y="685"/>
                  </a:cxn>
                  <a:cxn ang="0">
                    <a:pos x="162" y="670"/>
                  </a:cxn>
                  <a:cxn ang="0">
                    <a:pos x="162" y="85"/>
                  </a:cxn>
                  <a:cxn ang="0">
                    <a:pos x="125" y="100"/>
                  </a:cxn>
                  <a:cxn ang="0">
                    <a:pos x="88" y="109"/>
                  </a:cxn>
                  <a:cxn ang="0">
                    <a:pos x="52" y="114"/>
                  </a:cxn>
                  <a:cxn ang="0">
                    <a:pos x="22" y="116"/>
                  </a:cxn>
                  <a:cxn ang="0">
                    <a:pos x="0" y="116"/>
                  </a:cxn>
                  <a:cxn ang="0">
                    <a:pos x="0" y="76"/>
                  </a:cxn>
                  <a:cxn ang="0">
                    <a:pos x="23" y="76"/>
                  </a:cxn>
                  <a:cxn ang="0">
                    <a:pos x="52" y="74"/>
                  </a:cxn>
                  <a:cxn ang="0">
                    <a:pos x="84" y="68"/>
                  </a:cxn>
                  <a:cxn ang="0">
                    <a:pos x="120" y="61"/>
                  </a:cxn>
                  <a:cxn ang="0">
                    <a:pos x="154" y="48"/>
                  </a:cxn>
                  <a:cxn ang="0">
                    <a:pos x="187" y="28"/>
                  </a:cxn>
                  <a:cxn ang="0">
                    <a:pos x="220" y="0"/>
                  </a:cxn>
                </a:cxnLst>
                <a:rect l="0" t="0" r="r" b="b"/>
                <a:pathLst>
                  <a:path w="408" h="766">
                    <a:moveTo>
                      <a:pt x="220" y="0"/>
                    </a:moveTo>
                    <a:lnTo>
                      <a:pt x="239" y="2"/>
                    </a:lnTo>
                    <a:lnTo>
                      <a:pt x="250" y="6"/>
                    </a:lnTo>
                    <a:lnTo>
                      <a:pt x="253" y="15"/>
                    </a:lnTo>
                    <a:lnTo>
                      <a:pt x="255" y="33"/>
                    </a:lnTo>
                    <a:lnTo>
                      <a:pt x="255" y="670"/>
                    </a:lnTo>
                    <a:lnTo>
                      <a:pt x="255" y="685"/>
                    </a:lnTo>
                    <a:lnTo>
                      <a:pt x="255" y="696"/>
                    </a:lnTo>
                    <a:lnTo>
                      <a:pt x="261" y="705"/>
                    </a:lnTo>
                    <a:lnTo>
                      <a:pt x="268" y="712"/>
                    </a:lnTo>
                    <a:lnTo>
                      <a:pt x="282" y="718"/>
                    </a:lnTo>
                    <a:lnTo>
                      <a:pt x="302" y="722"/>
                    </a:lnTo>
                    <a:lnTo>
                      <a:pt x="330" y="723"/>
                    </a:lnTo>
                    <a:lnTo>
                      <a:pt x="366" y="725"/>
                    </a:lnTo>
                    <a:lnTo>
                      <a:pt x="408" y="725"/>
                    </a:lnTo>
                    <a:lnTo>
                      <a:pt x="408" y="766"/>
                    </a:lnTo>
                    <a:lnTo>
                      <a:pt x="394" y="766"/>
                    </a:lnTo>
                    <a:lnTo>
                      <a:pt x="371" y="764"/>
                    </a:lnTo>
                    <a:lnTo>
                      <a:pt x="342" y="764"/>
                    </a:lnTo>
                    <a:lnTo>
                      <a:pt x="312" y="764"/>
                    </a:lnTo>
                    <a:lnTo>
                      <a:pt x="280" y="762"/>
                    </a:lnTo>
                    <a:lnTo>
                      <a:pt x="250" y="762"/>
                    </a:lnTo>
                    <a:lnTo>
                      <a:pt x="225" y="760"/>
                    </a:lnTo>
                    <a:lnTo>
                      <a:pt x="207" y="760"/>
                    </a:lnTo>
                    <a:lnTo>
                      <a:pt x="187" y="760"/>
                    </a:lnTo>
                    <a:lnTo>
                      <a:pt x="162" y="762"/>
                    </a:lnTo>
                    <a:lnTo>
                      <a:pt x="132" y="762"/>
                    </a:lnTo>
                    <a:lnTo>
                      <a:pt x="100" y="764"/>
                    </a:lnTo>
                    <a:lnTo>
                      <a:pt x="70" y="764"/>
                    </a:lnTo>
                    <a:lnTo>
                      <a:pt x="43" y="764"/>
                    </a:lnTo>
                    <a:lnTo>
                      <a:pt x="22" y="766"/>
                    </a:lnTo>
                    <a:lnTo>
                      <a:pt x="9" y="766"/>
                    </a:lnTo>
                    <a:lnTo>
                      <a:pt x="9" y="725"/>
                    </a:lnTo>
                    <a:lnTo>
                      <a:pt x="50" y="725"/>
                    </a:lnTo>
                    <a:lnTo>
                      <a:pt x="88" y="723"/>
                    </a:lnTo>
                    <a:lnTo>
                      <a:pt x="114" y="722"/>
                    </a:lnTo>
                    <a:lnTo>
                      <a:pt x="136" y="718"/>
                    </a:lnTo>
                    <a:lnTo>
                      <a:pt x="148" y="712"/>
                    </a:lnTo>
                    <a:lnTo>
                      <a:pt x="157" y="705"/>
                    </a:lnTo>
                    <a:lnTo>
                      <a:pt x="161" y="696"/>
                    </a:lnTo>
                    <a:lnTo>
                      <a:pt x="162" y="685"/>
                    </a:lnTo>
                    <a:lnTo>
                      <a:pt x="162" y="670"/>
                    </a:lnTo>
                    <a:lnTo>
                      <a:pt x="162" y="85"/>
                    </a:lnTo>
                    <a:lnTo>
                      <a:pt x="125" y="100"/>
                    </a:lnTo>
                    <a:lnTo>
                      <a:pt x="88" y="109"/>
                    </a:lnTo>
                    <a:lnTo>
                      <a:pt x="52" y="114"/>
                    </a:lnTo>
                    <a:lnTo>
                      <a:pt x="22" y="116"/>
                    </a:lnTo>
                    <a:lnTo>
                      <a:pt x="0" y="116"/>
                    </a:lnTo>
                    <a:lnTo>
                      <a:pt x="0" y="76"/>
                    </a:lnTo>
                    <a:lnTo>
                      <a:pt x="23" y="76"/>
                    </a:lnTo>
                    <a:lnTo>
                      <a:pt x="52" y="74"/>
                    </a:lnTo>
                    <a:lnTo>
                      <a:pt x="84" y="68"/>
                    </a:lnTo>
                    <a:lnTo>
                      <a:pt x="120" y="61"/>
                    </a:lnTo>
                    <a:lnTo>
                      <a:pt x="154" y="48"/>
                    </a:lnTo>
                    <a:lnTo>
                      <a:pt x="187" y="28"/>
                    </a:lnTo>
                    <a:lnTo>
                      <a:pt x="22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2 1"/>
              <p:cNvSpPr>
                <a:spLocks noEditPoints="1"/>
              </p:cNvSpPr>
              <p:nvPr/>
            </p:nvSpPr>
            <p:spPr bwMode="auto">
              <a:xfrm>
                <a:off x="5762" y="3170"/>
                <a:ext cx="367" cy="1625"/>
              </a:xfrm>
              <a:custGeom>
                <a:avLst/>
                <a:gdLst/>
                <a:ahLst/>
                <a:cxnLst>
                  <a:cxn ang="0">
                    <a:pos x="367" y="812"/>
                  </a:cxn>
                  <a:cxn ang="0">
                    <a:pos x="17" y="0"/>
                  </a:cxn>
                  <a:cxn ang="0">
                    <a:pos x="39" y="12"/>
                  </a:cxn>
                  <a:cxn ang="0">
                    <a:pos x="83" y="51"/>
                  </a:cxn>
                  <a:cxn ang="0">
                    <a:pos x="140" y="111"/>
                  </a:cxn>
                  <a:cxn ang="0">
                    <a:pos x="203" y="198"/>
                  </a:cxn>
                  <a:cxn ang="0">
                    <a:pos x="263" y="306"/>
                  </a:cxn>
                  <a:cxn ang="0">
                    <a:pos x="328" y="491"/>
                  </a:cxn>
                  <a:cxn ang="0">
                    <a:pos x="360" y="666"/>
                  </a:cxn>
                  <a:cxn ang="0">
                    <a:pos x="367" y="812"/>
                  </a:cxn>
                  <a:cxn ang="0">
                    <a:pos x="360" y="961"/>
                  </a:cxn>
                  <a:cxn ang="0">
                    <a:pos x="329" y="1130"/>
                  </a:cxn>
                  <a:cxn ang="0">
                    <a:pos x="267" y="1310"/>
                  </a:cxn>
                  <a:cxn ang="0">
                    <a:pos x="206" y="1422"/>
                  </a:cxn>
                  <a:cxn ang="0">
                    <a:pos x="142" y="1510"/>
                  </a:cxn>
                  <a:cxn ang="0">
                    <a:pos x="83" y="1574"/>
                  </a:cxn>
                  <a:cxn ang="0">
                    <a:pos x="39" y="1612"/>
                  </a:cxn>
                  <a:cxn ang="0">
                    <a:pos x="17" y="1625"/>
                  </a:cxn>
                  <a:cxn ang="0">
                    <a:pos x="7" y="1623"/>
                  </a:cxn>
                  <a:cxn ang="0">
                    <a:pos x="0" y="1614"/>
                  </a:cxn>
                  <a:cxn ang="0">
                    <a:pos x="0" y="1609"/>
                  </a:cxn>
                  <a:cxn ang="0">
                    <a:pos x="0" y="1603"/>
                  </a:cxn>
                  <a:cxn ang="0">
                    <a:pos x="5" y="1598"/>
                  </a:cxn>
                  <a:cxn ang="0">
                    <a:pos x="14" y="1589"/>
                  </a:cxn>
                  <a:cxn ang="0">
                    <a:pos x="76" y="1519"/>
                  </a:cxn>
                  <a:cxn ang="0">
                    <a:pos x="164" y="1379"/>
                  </a:cxn>
                  <a:cxn ang="0">
                    <a:pos x="222" y="1225"/>
                  </a:cxn>
                  <a:cxn ang="0">
                    <a:pos x="258" y="1064"/>
                  </a:cxn>
                  <a:cxn ang="0">
                    <a:pos x="272" y="897"/>
                  </a:cxn>
                  <a:cxn ang="0">
                    <a:pos x="272" y="702"/>
                  </a:cxn>
                  <a:cxn ang="0">
                    <a:pos x="246" y="500"/>
                  </a:cxn>
                  <a:cxn ang="0">
                    <a:pos x="196" y="324"/>
                  </a:cxn>
                  <a:cxn ang="0">
                    <a:pos x="123" y="176"/>
                  </a:cxn>
                  <a:cxn ang="0">
                    <a:pos x="30" y="53"/>
                  </a:cxn>
                  <a:cxn ang="0">
                    <a:pos x="5" y="29"/>
                  </a:cxn>
                  <a:cxn ang="0">
                    <a:pos x="0" y="20"/>
                  </a:cxn>
                  <a:cxn ang="0">
                    <a:pos x="0" y="12"/>
                  </a:cxn>
                  <a:cxn ang="0">
                    <a:pos x="7" y="3"/>
                  </a:cxn>
                  <a:cxn ang="0">
                    <a:pos x="17" y="0"/>
                  </a:cxn>
                </a:cxnLst>
                <a:rect l="0" t="0" r="r" b="b"/>
                <a:pathLst>
                  <a:path w="367" h="1625">
                    <a:moveTo>
                      <a:pt x="367" y="812"/>
                    </a:moveTo>
                    <a:lnTo>
                      <a:pt x="367" y="812"/>
                    </a:lnTo>
                    <a:lnTo>
                      <a:pt x="367" y="812"/>
                    </a:lnTo>
                    <a:close/>
                    <a:moveTo>
                      <a:pt x="17" y="0"/>
                    </a:moveTo>
                    <a:lnTo>
                      <a:pt x="25" y="3"/>
                    </a:lnTo>
                    <a:lnTo>
                      <a:pt x="39" y="12"/>
                    </a:lnTo>
                    <a:lnTo>
                      <a:pt x="58" y="29"/>
                    </a:lnTo>
                    <a:lnTo>
                      <a:pt x="83" y="51"/>
                    </a:lnTo>
                    <a:lnTo>
                      <a:pt x="110" y="78"/>
                    </a:lnTo>
                    <a:lnTo>
                      <a:pt x="140" y="111"/>
                    </a:lnTo>
                    <a:lnTo>
                      <a:pt x="171" y="152"/>
                    </a:lnTo>
                    <a:lnTo>
                      <a:pt x="203" y="198"/>
                    </a:lnTo>
                    <a:lnTo>
                      <a:pt x="233" y="249"/>
                    </a:lnTo>
                    <a:lnTo>
                      <a:pt x="263" y="306"/>
                    </a:lnTo>
                    <a:lnTo>
                      <a:pt x="301" y="400"/>
                    </a:lnTo>
                    <a:lnTo>
                      <a:pt x="328" y="491"/>
                    </a:lnTo>
                    <a:lnTo>
                      <a:pt x="347" y="581"/>
                    </a:lnTo>
                    <a:lnTo>
                      <a:pt x="360" y="666"/>
                    </a:lnTo>
                    <a:lnTo>
                      <a:pt x="365" y="743"/>
                    </a:lnTo>
                    <a:lnTo>
                      <a:pt x="367" y="812"/>
                    </a:lnTo>
                    <a:lnTo>
                      <a:pt x="365" y="884"/>
                    </a:lnTo>
                    <a:lnTo>
                      <a:pt x="360" y="961"/>
                    </a:lnTo>
                    <a:lnTo>
                      <a:pt x="347" y="1044"/>
                    </a:lnTo>
                    <a:lnTo>
                      <a:pt x="329" y="1130"/>
                    </a:lnTo>
                    <a:lnTo>
                      <a:pt x="303" y="1220"/>
                    </a:lnTo>
                    <a:lnTo>
                      <a:pt x="267" y="1310"/>
                    </a:lnTo>
                    <a:lnTo>
                      <a:pt x="238" y="1368"/>
                    </a:lnTo>
                    <a:lnTo>
                      <a:pt x="206" y="1422"/>
                    </a:lnTo>
                    <a:lnTo>
                      <a:pt x="174" y="1469"/>
                    </a:lnTo>
                    <a:lnTo>
                      <a:pt x="142" y="1510"/>
                    </a:lnTo>
                    <a:lnTo>
                      <a:pt x="112" y="1544"/>
                    </a:lnTo>
                    <a:lnTo>
                      <a:pt x="83" y="1574"/>
                    </a:lnTo>
                    <a:lnTo>
                      <a:pt x="60" y="1596"/>
                    </a:lnTo>
                    <a:lnTo>
                      <a:pt x="39" y="1612"/>
                    </a:lnTo>
                    <a:lnTo>
                      <a:pt x="25" y="1622"/>
                    </a:lnTo>
                    <a:lnTo>
                      <a:pt x="17" y="1625"/>
                    </a:lnTo>
                    <a:lnTo>
                      <a:pt x="10" y="1625"/>
                    </a:lnTo>
                    <a:lnTo>
                      <a:pt x="7" y="1623"/>
                    </a:lnTo>
                    <a:lnTo>
                      <a:pt x="3" y="1620"/>
                    </a:lnTo>
                    <a:lnTo>
                      <a:pt x="0" y="1614"/>
                    </a:lnTo>
                    <a:lnTo>
                      <a:pt x="0" y="1611"/>
                    </a:lnTo>
                    <a:lnTo>
                      <a:pt x="0" y="1609"/>
                    </a:lnTo>
                    <a:lnTo>
                      <a:pt x="0" y="1607"/>
                    </a:lnTo>
                    <a:lnTo>
                      <a:pt x="0" y="1603"/>
                    </a:lnTo>
                    <a:lnTo>
                      <a:pt x="1" y="1601"/>
                    </a:lnTo>
                    <a:lnTo>
                      <a:pt x="5" y="1598"/>
                    </a:lnTo>
                    <a:lnTo>
                      <a:pt x="9" y="1594"/>
                    </a:lnTo>
                    <a:lnTo>
                      <a:pt x="14" y="1589"/>
                    </a:lnTo>
                    <a:lnTo>
                      <a:pt x="21" y="1583"/>
                    </a:lnTo>
                    <a:lnTo>
                      <a:pt x="76" y="1519"/>
                    </a:lnTo>
                    <a:lnTo>
                      <a:pt x="123" y="1451"/>
                    </a:lnTo>
                    <a:lnTo>
                      <a:pt x="164" y="1379"/>
                    </a:lnTo>
                    <a:lnTo>
                      <a:pt x="196" y="1302"/>
                    </a:lnTo>
                    <a:lnTo>
                      <a:pt x="222" y="1225"/>
                    </a:lnTo>
                    <a:lnTo>
                      <a:pt x="242" y="1144"/>
                    </a:lnTo>
                    <a:lnTo>
                      <a:pt x="258" y="1064"/>
                    </a:lnTo>
                    <a:lnTo>
                      <a:pt x="267" y="979"/>
                    </a:lnTo>
                    <a:lnTo>
                      <a:pt x="272" y="897"/>
                    </a:lnTo>
                    <a:lnTo>
                      <a:pt x="276" y="812"/>
                    </a:lnTo>
                    <a:lnTo>
                      <a:pt x="272" y="702"/>
                    </a:lnTo>
                    <a:lnTo>
                      <a:pt x="262" y="598"/>
                    </a:lnTo>
                    <a:lnTo>
                      <a:pt x="246" y="500"/>
                    </a:lnTo>
                    <a:lnTo>
                      <a:pt x="224" y="409"/>
                    </a:lnTo>
                    <a:lnTo>
                      <a:pt x="196" y="324"/>
                    </a:lnTo>
                    <a:lnTo>
                      <a:pt x="162" y="245"/>
                    </a:lnTo>
                    <a:lnTo>
                      <a:pt x="123" y="176"/>
                    </a:lnTo>
                    <a:lnTo>
                      <a:pt x="78" y="110"/>
                    </a:lnTo>
                    <a:lnTo>
                      <a:pt x="30" y="53"/>
                    </a:lnTo>
                    <a:lnTo>
                      <a:pt x="14" y="38"/>
                    </a:lnTo>
                    <a:lnTo>
                      <a:pt x="5" y="29"/>
                    </a:lnTo>
                    <a:lnTo>
                      <a:pt x="1" y="23"/>
                    </a:lnTo>
                    <a:lnTo>
                      <a:pt x="0" y="20"/>
                    </a:lnTo>
                    <a:lnTo>
                      <a:pt x="0" y="18"/>
                    </a:lnTo>
                    <a:lnTo>
                      <a:pt x="0" y="12"/>
                    </a:lnTo>
                    <a:lnTo>
                      <a:pt x="3" y="7"/>
                    </a:lnTo>
                    <a:lnTo>
                      <a:pt x="7" y="3"/>
                    </a:lnTo>
                    <a:lnTo>
                      <a:pt x="10" y="0"/>
                    </a:lnTo>
                    <a:lnTo>
                      <a:pt x="1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28" name="Group 4"/>
            <p:cNvGrpSpPr>
              <a:grpSpLocks noChangeAspect="1"/>
            </p:cNvGrpSpPr>
            <p:nvPr>
              <p:custDataLst>
                <p:tags r:id="rId6"/>
              </p:custDataLst>
            </p:nvPr>
          </p:nvGrpSpPr>
          <p:grpSpPr bwMode="auto">
            <a:xfrm>
              <a:off x="3048000" y="2819400"/>
              <a:ext cx="2588807" cy="571500"/>
              <a:chOff x="1954" y="3315"/>
              <a:chExt cx="7361" cy="1625"/>
            </a:xfrm>
          </p:grpSpPr>
          <p:sp>
            <p:nvSpPr>
              <p:cNvPr id="1030" name="Freeform 6 2"/>
              <p:cNvSpPr>
                <a:spLocks/>
              </p:cNvSpPr>
              <p:nvPr/>
            </p:nvSpPr>
            <p:spPr bwMode="auto">
              <a:xfrm>
                <a:off x="1954" y="3425"/>
                <a:ext cx="1588" cy="1145"/>
              </a:xfrm>
              <a:custGeom>
                <a:avLst/>
                <a:gdLst/>
                <a:ahLst/>
                <a:cxnLst>
                  <a:cxn ang="0">
                    <a:pos x="195" y="5"/>
                  </a:cxn>
                  <a:cxn ang="0">
                    <a:pos x="399" y="0"/>
                  </a:cxn>
                  <a:cxn ang="0">
                    <a:pos x="410" y="5"/>
                  </a:cxn>
                  <a:cxn ang="0">
                    <a:pos x="417" y="16"/>
                  </a:cxn>
                  <a:cxn ang="0">
                    <a:pos x="410" y="40"/>
                  </a:cxn>
                  <a:cxn ang="0">
                    <a:pos x="394" y="47"/>
                  </a:cxn>
                  <a:cxn ang="0">
                    <a:pos x="342" y="51"/>
                  </a:cxn>
                  <a:cxn ang="0">
                    <a:pos x="278" y="72"/>
                  </a:cxn>
                  <a:cxn ang="0">
                    <a:pos x="262" y="100"/>
                  </a:cxn>
                  <a:cxn ang="0">
                    <a:pos x="727" y="214"/>
                  </a:cxn>
                  <a:cxn ang="0">
                    <a:pos x="706" y="61"/>
                  </a:cxn>
                  <a:cxn ang="0">
                    <a:pos x="633" y="47"/>
                  </a:cxn>
                  <a:cxn ang="0">
                    <a:pos x="596" y="40"/>
                  </a:cxn>
                  <a:cxn ang="0">
                    <a:pos x="596" y="14"/>
                  </a:cxn>
                  <a:cxn ang="0">
                    <a:pos x="607" y="2"/>
                  </a:cxn>
                  <a:cxn ang="0">
                    <a:pos x="621" y="0"/>
                  </a:cxn>
                  <a:cxn ang="0">
                    <a:pos x="690" y="0"/>
                  </a:cxn>
                  <a:cxn ang="0">
                    <a:pos x="791" y="5"/>
                  </a:cxn>
                  <a:cxn ang="0">
                    <a:pos x="990" y="0"/>
                  </a:cxn>
                  <a:cxn ang="0">
                    <a:pos x="1004" y="2"/>
                  </a:cxn>
                  <a:cxn ang="0">
                    <a:pos x="1011" y="16"/>
                  </a:cxn>
                  <a:cxn ang="0">
                    <a:pos x="985" y="47"/>
                  </a:cxn>
                  <a:cxn ang="0">
                    <a:pos x="901" y="56"/>
                  </a:cxn>
                  <a:cxn ang="0">
                    <a:pos x="859" y="88"/>
                  </a:cxn>
                  <a:cxn ang="0">
                    <a:pos x="857" y="123"/>
                  </a:cxn>
                  <a:cxn ang="0">
                    <a:pos x="1359" y="144"/>
                  </a:cxn>
                  <a:cxn ang="0">
                    <a:pos x="1363" y="91"/>
                  </a:cxn>
                  <a:cxn ang="0">
                    <a:pos x="1315" y="54"/>
                  </a:cxn>
                  <a:cxn ang="0">
                    <a:pos x="1270" y="47"/>
                  </a:cxn>
                  <a:cxn ang="0">
                    <a:pos x="1256" y="44"/>
                  </a:cxn>
                  <a:cxn ang="0">
                    <a:pos x="1249" y="30"/>
                  </a:cxn>
                  <a:cxn ang="0">
                    <a:pos x="1256" y="9"/>
                  </a:cxn>
                  <a:cxn ang="0">
                    <a:pos x="1267" y="0"/>
                  </a:cxn>
                  <a:cxn ang="0">
                    <a:pos x="1279" y="0"/>
                  </a:cxn>
                  <a:cxn ang="0">
                    <a:pos x="1448" y="5"/>
                  </a:cxn>
                  <a:cxn ang="0">
                    <a:pos x="1583" y="2"/>
                  </a:cxn>
                  <a:cxn ang="0">
                    <a:pos x="1588" y="16"/>
                  </a:cxn>
                  <a:cxn ang="0">
                    <a:pos x="1583" y="40"/>
                  </a:cxn>
                  <a:cxn ang="0">
                    <a:pos x="1570" y="47"/>
                  </a:cxn>
                  <a:cxn ang="0">
                    <a:pos x="1519" y="56"/>
                  </a:cxn>
                  <a:cxn ang="0">
                    <a:pos x="1434" y="107"/>
                  </a:cxn>
                  <a:cxn ang="0">
                    <a:pos x="1379" y="189"/>
                  </a:cxn>
                  <a:cxn ang="0">
                    <a:pos x="846" y="1128"/>
                  </a:cxn>
                  <a:cxn ang="0">
                    <a:pos x="804" y="1142"/>
                  </a:cxn>
                  <a:cxn ang="0">
                    <a:pos x="791" y="1103"/>
                  </a:cxn>
                  <a:cxn ang="0">
                    <a:pos x="250" y="1131"/>
                  </a:cxn>
                  <a:cxn ang="0">
                    <a:pos x="211" y="1142"/>
                  </a:cxn>
                  <a:cxn ang="0">
                    <a:pos x="195" y="1103"/>
                  </a:cxn>
                  <a:cxn ang="0">
                    <a:pos x="119" y="72"/>
                  </a:cxn>
                  <a:cxn ang="0">
                    <a:pos x="74" y="49"/>
                  </a:cxn>
                  <a:cxn ang="0">
                    <a:pos x="12" y="47"/>
                  </a:cxn>
                  <a:cxn ang="0">
                    <a:pos x="0" y="21"/>
                  </a:cxn>
                  <a:cxn ang="0">
                    <a:pos x="10" y="5"/>
                  </a:cxn>
                  <a:cxn ang="0">
                    <a:pos x="21" y="0"/>
                  </a:cxn>
                </a:cxnLst>
                <a:rect l="0" t="0" r="r" b="b"/>
                <a:pathLst>
                  <a:path w="1588" h="1145">
                    <a:moveTo>
                      <a:pt x="28" y="0"/>
                    </a:moveTo>
                    <a:lnTo>
                      <a:pt x="113" y="2"/>
                    </a:lnTo>
                    <a:lnTo>
                      <a:pt x="195" y="5"/>
                    </a:lnTo>
                    <a:lnTo>
                      <a:pt x="394" y="0"/>
                    </a:lnTo>
                    <a:lnTo>
                      <a:pt x="397" y="0"/>
                    </a:lnTo>
                    <a:lnTo>
                      <a:pt x="399" y="0"/>
                    </a:lnTo>
                    <a:lnTo>
                      <a:pt x="404" y="0"/>
                    </a:lnTo>
                    <a:lnTo>
                      <a:pt x="406" y="2"/>
                    </a:lnTo>
                    <a:lnTo>
                      <a:pt x="410" y="5"/>
                    </a:lnTo>
                    <a:lnTo>
                      <a:pt x="415" y="7"/>
                    </a:lnTo>
                    <a:lnTo>
                      <a:pt x="417" y="12"/>
                    </a:lnTo>
                    <a:lnTo>
                      <a:pt x="417" y="16"/>
                    </a:lnTo>
                    <a:lnTo>
                      <a:pt x="417" y="28"/>
                    </a:lnTo>
                    <a:lnTo>
                      <a:pt x="415" y="35"/>
                    </a:lnTo>
                    <a:lnTo>
                      <a:pt x="410" y="40"/>
                    </a:lnTo>
                    <a:lnTo>
                      <a:pt x="406" y="44"/>
                    </a:lnTo>
                    <a:lnTo>
                      <a:pt x="401" y="47"/>
                    </a:lnTo>
                    <a:lnTo>
                      <a:pt x="394" y="47"/>
                    </a:lnTo>
                    <a:lnTo>
                      <a:pt x="390" y="47"/>
                    </a:lnTo>
                    <a:lnTo>
                      <a:pt x="383" y="47"/>
                    </a:lnTo>
                    <a:lnTo>
                      <a:pt x="342" y="51"/>
                    </a:lnTo>
                    <a:lnTo>
                      <a:pt x="312" y="56"/>
                    </a:lnTo>
                    <a:lnTo>
                      <a:pt x="291" y="63"/>
                    </a:lnTo>
                    <a:lnTo>
                      <a:pt x="278" y="72"/>
                    </a:lnTo>
                    <a:lnTo>
                      <a:pt x="268" y="81"/>
                    </a:lnTo>
                    <a:lnTo>
                      <a:pt x="264" y="91"/>
                    </a:lnTo>
                    <a:lnTo>
                      <a:pt x="262" y="100"/>
                    </a:lnTo>
                    <a:lnTo>
                      <a:pt x="262" y="107"/>
                    </a:lnTo>
                    <a:lnTo>
                      <a:pt x="321" y="933"/>
                    </a:lnTo>
                    <a:lnTo>
                      <a:pt x="727" y="214"/>
                    </a:lnTo>
                    <a:lnTo>
                      <a:pt x="717" y="88"/>
                    </a:lnTo>
                    <a:lnTo>
                      <a:pt x="713" y="72"/>
                    </a:lnTo>
                    <a:lnTo>
                      <a:pt x="706" y="61"/>
                    </a:lnTo>
                    <a:lnTo>
                      <a:pt x="692" y="54"/>
                    </a:lnTo>
                    <a:lnTo>
                      <a:pt x="669" y="49"/>
                    </a:lnTo>
                    <a:lnTo>
                      <a:pt x="633" y="47"/>
                    </a:lnTo>
                    <a:lnTo>
                      <a:pt x="617" y="47"/>
                    </a:lnTo>
                    <a:lnTo>
                      <a:pt x="605" y="47"/>
                    </a:lnTo>
                    <a:lnTo>
                      <a:pt x="596" y="40"/>
                    </a:lnTo>
                    <a:lnTo>
                      <a:pt x="594" y="30"/>
                    </a:lnTo>
                    <a:lnTo>
                      <a:pt x="594" y="21"/>
                    </a:lnTo>
                    <a:lnTo>
                      <a:pt x="596" y="14"/>
                    </a:lnTo>
                    <a:lnTo>
                      <a:pt x="601" y="9"/>
                    </a:lnTo>
                    <a:lnTo>
                      <a:pt x="603" y="5"/>
                    </a:lnTo>
                    <a:lnTo>
                      <a:pt x="607" y="2"/>
                    </a:lnTo>
                    <a:lnTo>
                      <a:pt x="612" y="0"/>
                    </a:lnTo>
                    <a:lnTo>
                      <a:pt x="617" y="0"/>
                    </a:lnTo>
                    <a:lnTo>
                      <a:pt x="621" y="0"/>
                    </a:lnTo>
                    <a:lnTo>
                      <a:pt x="623" y="0"/>
                    </a:lnTo>
                    <a:lnTo>
                      <a:pt x="651" y="0"/>
                    </a:lnTo>
                    <a:lnTo>
                      <a:pt x="690" y="0"/>
                    </a:lnTo>
                    <a:lnTo>
                      <a:pt x="729" y="2"/>
                    </a:lnTo>
                    <a:lnTo>
                      <a:pt x="766" y="5"/>
                    </a:lnTo>
                    <a:lnTo>
                      <a:pt x="791" y="5"/>
                    </a:lnTo>
                    <a:lnTo>
                      <a:pt x="889" y="2"/>
                    </a:lnTo>
                    <a:lnTo>
                      <a:pt x="988" y="0"/>
                    </a:lnTo>
                    <a:lnTo>
                      <a:pt x="990" y="0"/>
                    </a:lnTo>
                    <a:lnTo>
                      <a:pt x="995" y="0"/>
                    </a:lnTo>
                    <a:lnTo>
                      <a:pt x="999" y="0"/>
                    </a:lnTo>
                    <a:lnTo>
                      <a:pt x="1004" y="2"/>
                    </a:lnTo>
                    <a:lnTo>
                      <a:pt x="1006" y="5"/>
                    </a:lnTo>
                    <a:lnTo>
                      <a:pt x="1011" y="9"/>
                    </a:lnTo>
                    <a:lnTo>
                      <a:pt x="1011" y="16"/>
                    </a:lnTo>
                    <a:lnTo>
                      <a:pt x="1008" y="35"/>
                    </a:lnTo>
                    <a:lnTo>
                      <a:pt x="999" y="44"/>
                    </a:lnTo>
                    <a:lnTo>
                      <a:pt x="985" y="47"/>
                    </a:lnTo>
                    <a:lnTo>
                      <a:pt x="967" y="47"/>
                    </a:lnTo>
                    <a:lnTo>
                      <a:pt x="930" y="51"/>
                    </a:lnTo>
                    <a:lnTo>
                      <a:pt x="901" y="56"/>
                    </a:lnTo>
                    <a:lnTo>
                      <a:pt x="882" y="65"/>
                    </a:lnTo>
                    <a:lnTo>
                      <a:pt x="869" y="74"/>
                    </a:lnTo>
                    <a:lnTo>
                      <a:pt x="859" y="88"/>
                    </a:lnTo>
                    <a:lnTo>
                      <a:pt x="857" y="100"/>
                    </a:lnTo>
                    <a:lnTo>
                      <a:pt x="857" y="112"/>
                    </a:lnTo>
                    <a:lnTo>
                      <a:pt x="857" y="123"/>
                    </a:lnTo>
                    <a:lnTo>
                      <a:pt x="914" y="933"/>
                    </a:lnTo>
                    <a:lnTo>
                      <a:pt x="1347" y="165"/>
                    </a:lnTo>
                    <a:lnTo>
                      <a:pt x="1359" y="144"/>
                    </a:lnTo>
                    <a:lnTo>
                      <a:pt x="1366" y="128"/>
                    </a:lnTo>
                    <a:lnTo>
                      <a:pt x="1368" y="112"/>
                    </a:lnTo>
                    <a:lnTo>
                      <a:pt x="1363" y="91"/>
                    </a:lnTo>
                    <a:lnTo>
                      <a:pt x="1352" y="74"/>
                    </a:lnTo>
                    <a:lnTo>
                      <a:pt x="1336" y="63"/>
                    </a:lnTo>
                    <a:lnTo>
                      <a:pt x="1315" y="54"/>
                    </a:lnTo>
                    <a:lnTo>
                      <a:pt x="1295" y="49"/>
                    </a:lnTo>
                    <a:lnTo>
                      <a:pt x="1274" y="47"/>
                    </a:lnTo>
                    <a:lnTo>
                      <a:pt x="1270" y="47"/>
                    </a:lnTo>
                    <a:lnTo>
                      <a:pt x="1265" y="47"/>
                    </a:lnTo>
                    <a:lnTo>
                      <a:pt x="1260" y="47"/>
                    </a:lnTo>
                    <a:lnTo>
                      <a:pt x="1256" y="44"/>
                    </a:lnTo>
                    <a:lnTo>
                      <a:pt x="1253" y="42"/>
                    </a:lnTo>
                    <a:lnTo>
                      <a:pt x="1251" y="37"/>
                    </a:lnTo>
                    <a:lnTo>
                      <a:pt x="1249" y="30"/>
                    </a:lnTo>
                    <a:lnTo>
                      <a:pt x="1249" y="21"/>
                    </a:lnTo>
                    <a:lnTo>
                      <a:pt x="1251" y="14"/>
                    </a:lnTo>
                    <a:lnTo>
                      <a:pt x="1256" y="9"/>
                    </a:lnTo>
                    <a:lnTo>
                      <a:pt x="1260" y="5"/>
                    </a:lnTo>
                    <a:lnTo>
                      <a:pt x="1263" y="2"/>
                    </a:lnTo>
                    <a:lnTo>
                      <a:pt x="1267" y="0"/>
                    </a:lnTo>
                    <a:lnTo>
                      <a:pt x="1272" y="0"/>
                    </a:lnTo>
                    <a:lnTo>
                      <a:pt x="1276" y="0"/>
                    </a:lnTo>
                    <a:lnTo>
                      <a:pt x="1279" y="0"/>
                    </a:lnTo>
                    <a:lnTo>
                      <a:pt x="1334" y="0"/>
                    </a:lnTo>
                    <a:lnTo>
                      <a:pt x="1391" y="2"/>
                    </a:lnTo>
                    <a:lnTo>
                      <a:pt x="1448" y="5"/>
                    </a:lnTo>
                    <a:lnTo>
                      <a:pt x="1572" y="0"/>
                    </a:lnTo>
                    <a:lnTo>
                      <a:pt x="1577" y="0"/>
                    </a:lnTo>
                    <a:lnTo>
                      <a:pt x="1583" y="2"/>
                    </a:lnTo>
                    <a:lnTo>
                      <a:pt x="1586" y="7"/>
                    </a:lnTo>
                    <a:lnTo>
                      <a:pt x="1588" y="12"/>
                    </a:lnTo>
                    <a:lnTo>
                      <a:pt x="1588" y="16"/>
                    </a:lnTo>
                    <a:lnTo>
                      <a:pt x="1588" y="28"/>
                    </a:lnTo>
                    <a:lnTo>
                      <a:pt x="1586" y="35"/>
                    </a:lnTo>
                    <a:lnTo>
                      <a:pt x="1583" y="40"/>
                    </a:lnTo>
                    <a:lnTo>
                      <a:pt x="1579" y="44"/>
                    </a:lnTo>
                    <a:lnTo>
                      <a:pt x="1574" y="47"/>
                    </a:lnTo>
                    <a:lnTo>
                      <a:pt x="1570" y="47"/>
                    </a:lnTo>
                    <a:lnTo>
                      <a:pt x="1565" y="47"/>
                    </a:lnTo>
                    <a:lnTo>
                      <a:pt x="1558" y="47"/>
                    </a:lnTo>
                    <a:lnTo>
                      <a:pt x="1519" y="56"/>
                    </a:lnTo>
                    <a:lnTo>
                      <a:pt x="1487" y="67"/>
                    </a:lnTo>
                    <a:lnTo>
                      <a:pt x="1460" y="84"/>
                    </a:lnTo>
                    <a:lnTo>
                      <a:pt x="1434" y="107"/>
                    </a:lnTo>
                    <a:lnTo>
                      <a:pt x="1416" y="130"/>
                    </a:lnTo>
                    <a:lnTo>
                      <a:pt x="1398" y="158"/>
                    </a:lnTo>
                    <a:lnTo>
                      <a:pt x="1379" y="189"/>
                    </a:lnTo>
                    <a:lnTo>
                      <a:pt x="1379" y="189"/>
                    </a:lnTo>
                    <a:lnTo>
                      <a:pt x="855" y="1114"/>
                    </a:lnTo>
                    <a:lnTo>
                      <a:pt x="846" y="1128"/>
                    </a:lnTo>
                    <a:lnTo>
                      <a:pt x="834" y="1140"/>
                    </a:lnTo>
                    <a:lnTo>
                      <a:pt x="816" y="1145"/>
                    </a:lnTo>
                    <a:lnTo>
                      <a:pt x="804" y="1142"/>
                    </a:lnTo>
                    <a:lnTo>
                      <a:pt x="798" y="1138"/>
                    </a:lnTo>
                    <a:lnTo>
                      <a:pt x="793" y="1124"/>
                    </a:lnTo>
                    <a:lnTo>
                      <a:pt x="791" y="1103"/>
                    </a:lnTo>
                    <a:lnTo>
                      <a:pt x="731" y="280"/>
                    </a:lnTo>
                    <a:lnTo>
                      <a:pt x="262" y="1112"/>
                    </a:lnTo>
                    <a:lnTo>
                      <a:pt x="250" y="1131"/>
                    </a:lnTo>
                    <a:lnTo>
                      <a:pt x="239" y="1142"/>
                    </a:lnTo>
                    <a:lnTo>
                      <a:pt x="225" y="1145"/>
                    </a:lnTo>
                    <a:lnTo>
                      <a:pt x="211" y="1142"/>
                    </a:lnTo>
                    <a:lnTo>
                      <a:pt x="202" y="1135"/>
                    </a:lnTo>
                    <a:lnTo>
                      <a:pt x="197" y="1121"/>
                    </a:lnTo>
                    <a:lnTo>
                      <a:pt x="195" y="1103"/>
                    </a:lnTo>
                    <a:lnTo>
                      <a:pt x="126" y="109"/>
                    </a:lnTo>
                    <a:lnTo>
                      <a:pt x="124" y="88"/>
                    </a:lnTo>
                    <a:lnTo>
                      <a:pt x="119" y="72"/>
                    </a:lnTo>
                    <a:lnTo>
                      <a:pt x="110" y="61"/>
                    </a:lnTo>
                    <a:lnTo>
                      <a:pt x="97" y="54"/>
                    </a:lnTo>
                    <a:lnTo>
                      <a:pt x="74" y="49"/>
                    </a:lnTo>
                    <a:lnTo>
                      <a:pt x="39" y="47"/>
                    </a:lnTo>
                    <a:lnTo>
                      <a:pt x="23" y="47"/>
                    </a:lnTo>
                    <a:lnTo>
                      <a:pt x="12" y="47"/>
                    </a:lnTo>
                    <a:lnTo>
                      <a:pt x="3" y="40"/>
                    </a:lnTo>
                    <a:lnTo>
                      <a:pt x="0" y="30"/>
                    </a:lnTo>
                    <a:lnTo>
                      <a:pt x="0" y="21"/>
                    </a:lnTo>
                    <a:lnTo>
                      <a:pt x="3" y="14"/>
                    </a:lnTo>
                    <a:lnTo>
                      <a:pt x="5" y="9"/>
                    </a:lnTo>
                    <a:lnTo>
                      <a:pt x="10" y="5"/>
                    </a:lnTo>
                    <a:lnTo>
                      <a:pt x="14" y="2"/>
                    </a:lnTo>
                    <a:lnTo>
                      <a:pt x="16" y="0"/>
                    </a:lnTo>
                    <a:lnTo>
                      <a:pt x="21" y="0"/>
                    </a:lnTo>
                    <a:lnTo>
                      <a:pt x="26" y="0"/>
                    </a:lnTo>
                    <a:lnTo>
                      <a:pt x="2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7 2"/>
              <p:cNvSpPr>
                <a:spLocks/>
              </p:cNvSpPr>
              <p:nvPr/>
            </p:nvSpPr>
            <p:spPr bwMode="auto">
              <a:xfrm>
                <a:off x="3762" y="3315"/>
                <a:ext cx="371" cy="1625"/>
              </a:xfrm>
              <a:custGeom>
                <a:avLst/>
                <a:gdLst/>
                <a:ahLst/>
                <a:cxnLst>
                  <a:cxn ang="0">
                    <a:pos x="360" y="0"/>
                  </a:cxn>
                  <a:cxn ang="0">
                    <a:pos x="369" y="5"/>
                  </a:cxn>
                  <a:cxn ang="0">
                    <a:pos x="371" y="17"/>
                  </a:cxn>
                  <a:cxn ang="0">
                    <a:pos x="371" y="21"/>
                  </a:cxn>
                  <a:cxn ang="0">
                    <a:pos x="366" y="26"/>
                  </a:cxn>
                  <a:cxn ang="0">
                    <a:pos x="357" y="35"/>
                  </a:cxn>
                  <a:cxn ang="0">
                    <a:pos x="289" y="115"/>
                  </a:cxn>
                  <a:cxn ang="0">
                    <a:pos x="195" y="271"/>
                  </a:cxn>
                  <a:cxn ang="0">
                    <a:pos x="135" y="441"/>
                  </a:cxn>
                  <a:cxn ang="0">
                    <a:pos x="103" y="625"/>
                  </a:cxn>
                  <a:cxn ang="0">
                    <a:pos x="94" y="812"/>
                  </a:cxn>
                  <a:cxn ang="0">
                    <a:pos x="101" y="968"/>
                  </a:cxn>
                  <a:cxn ang="0">
                    <a:pos x="124" y="1129"/>
                  </a:cxn>
                  <a:cxn ang="0">
                    <a:pos x="169" y="1287"/>
                  </a:cxn>
                  <a:cxn ang="0">
                    <a:pos x="240" y="1439"/>
                  </a:cxn>
                  <a:cxn ang="0">
                    <a:pos x="344" y="1574"/>
                  </a:cxn>
                  <a:cxn ang="0">
                    <a:pos x="360" y="1590"/>
                  </a:cxn>
                  <a:cxn ang="0">
                    <a:pos x="369" y="1600"/>
                  </a:cxn>
                  <a:cxn ang="0">
                    <a:pos x="371" y="1607"/>
                  </a:cxn>
                  <a:cxn ang="0">
                    <a:pos x="371" y="1611"/>
                  </a:cxn>
                  <a:cxn ang="0">
                    <a:pos x="371" y="1616"/>
                  </a:cxn>
                  <a:cxn ang="0">
                    <a:pos x="364" y="1623"/>
                  </a:cxn>
                  <a:cxn ang="0">
                    <a:pos x="355" y="1625"/>
                  </a:cxn>
                  <a:cxn ang="0">
                    <a:pos x="327" y="1611"/>
                  </a:cxn>
                  <a:cxn ang="0">
                    <a:pos x="275" y="1565"/>
                  </a:cxn>
                  <a:cxn ang="0">
                    <a:pos x="208" y="1488"/>
                  </a:cxn>
                  <a:cxn ang="0">
                    <a:pos x="140" y="1383"/>
                  </a:cxn>
                  <a:cxn ang="0">
                    <a:pos x="66" y="1227"/>
                  </a:cxn>
                  <a:cxn ang="0">
                    <a:pos x="21" y="1045"/>
                  </a:cxn>
                  <a:cxn ang="0">
                    <a:pos x="2" y="882"/>
                  </a:cxn>
                  <a:cxn ang="0">
                    <a:pos x="2" y="725"/>
                  </a:cxn>
                  <a:cxn ang="0">
                    <a:pos x="30" y="530"/>
                  </a:cxn>
                  <a:cxn ang="0">
                    <a:pos x="101" y="317"/>
                  </a:cxn>
                  <a:cxn ang="0">
                    <a:pos x="169" y="194"/>
                  </a:cxn>
                  <a:cxn ang="0">
                    <a:pos x="240" y="98"/>
                  </a:cxn>
                  <a:cxn ang="0">
                    <a:pos x="302" y="35"/>
                  </a:cxn>
                  <a:cxn ang="0">
                    <a:pos x="346" y="3"/>
                  </a:cxn>
                </a:cxnLst>
                <a:rect l="0" t="0" r="r" b="b"/>
                <a:pathLst>
                  <a:path w="371" h="1625">
                    <a:moveTo>
                      <a:pt x="355" y="0"/>
                    </a:moveTo>
                    <a:lnTo>
                      <a:pt x="360" y="0"/>
                    </a:lnTo>
                    <a:lnTo>
                      <a:pt x="364" y="3"/>
                    </a:lnTo>
                    <a:lnTo>
                      <a:pt x="369" y="5"/>
                    </a:lnTo>
                    <a:lnTo>
                      <a:pt x="371" y="10"/>
                    </a:lnTo>
                    <a:lnTo>
                      <a:pt x="371" y="17"/>
                    </a:lnTo>
                    <a:lnTo>
                      <a:pt x="371" y="19"/>
                    </a:lnTo>
                    <a:lnTo>
                      <a:pt x="371" y="21"/>
                    </a:lnTo>
                    <a:lnTo>
                      <a:pt x="371" y="24"/>
                    </a:lnTo>
                    <a:lnTo>
                      <a:pt x="366" y="26"/>
                    </a:lnTo>
                    <a:lnTo>
                      <a:pt x="364" y="31"/>
                    </a:lnTo>
                    <a:lnTo>
                      <a:pt x="357" y="35"/>
                    </a:lnTo>
                    <a:lnTo>
                      <a:pt x="348" y="42"/>
                    </a:lnTo>
                    <a:lnTo>
                      <a:pt x="289" y="115"/>
                    </a:lnTo>
                    <a:lnTo>
                      <a:pt x="238" y="189"/>
                    </a:lnTo>
                    <a:lnTo>
                      <a:pt x="195" y="271"/>
                    </a:lnTo>
                    <a:lnTo>
                      <a:pt x="163" y="355"/>
                    </a:lnTo>
                    <a:lnTo>
                      <a:pt x="135" y="441"/>
                    </a:lnTo>
                    <a:lnTo>
                      <a:pt x="117" y="532"/>
                    </a:lnTo>
                    <a:lnTo>
                      <a:pt x="103" y="625"/>
                    </a:lnTo>
                    <a:lnTo>
                      <a:pt x="96" y="718"/>
                    </a:lnTo>
                    <a:lnTo>
                      <a:pt x="94" y="812"/>
                    </a:lnTo>
                    <a:lnTo>
                      <a:pt x="94" y="889"/>
                    </a:lnTo>
                    <a:lnTo>
                      <a:pt x="101" y="968"/>
                    </a:lnTo>
                    <a:lnTo>
                      <a:pt x="110" y="1047"/>
                    </a:lnTo>
                    <a:lnTo>
                      <a:pt x="124" y="1129"/>
                    </a:lnTo>
                    <a:lnTo>
                      <a:pt x="142" y="1208"/>
                    </a:lnTo>
                    <a:lnTo>
                      <a:pt x="169" y="1287"/>
                    </a:lnTo>
                    <a:lnTo>
                      <a:pt x="201" y="1367"/>
                    </a:lnTo>
                    <a:lnTo>
                      <a:pt x="240" y="1439"/>
                    </a:lnTo>
                    <a:lnTo>
                      <a:pt x="289" y="1509"/>
                    </a:lnTo>
                    <a:lnTo>
                      <a:pt x="344" y="1574"/>
                    </a:lnTo>
                    <a:lnTo>
                      <a:pt x="353" y="1583"/>
                    </a:lnTo>
                    <a:lnTo>
                      <a:pt x="360" y="1590"/>
                    </a:lnTo>
                    <a:lnTo>
                      <a:pt x="364" y="1595"/>
                    </a:lnTo>
                    <a:lnTo>
                      <a:pt x="369" y="1600"/>
                    </a:lnTo>
                    <a:lnTo>
                      <a:pt x="371" y="1604"/>
                    </a:lnTo>
                    <a:lnTo>
                      <a:pt x="371" y="1607"/>
                    </a:lnTo>
                    <a:lnTo>
                      <a:pt x="371" y="1609"/>
                    </a:lnTo>
                    <a:lnTo>
                      <a:pt x="371" y="1611"/>
                    </a:lnTo>
                    <a:lnTo>
                      <a:pt x="371" y="1611"/>
                    </a:lnTo>
                    <a:lnTo>
                      <a:pt x="371" y="1616"/>
                    </a:lnTo>
                    <a:lnTo>
                      <a:pt x="369" y="1621"/>
                    </a:lnTo>
                    <a:lnTo>
                      <a:pt x="364" y="1623"/>
                    </a:lnTo>
                    <a:lnTo>
                      <a:pt x="360" y="1625"/>
                    </a:lnTo>
                    <a:lnTo>
                      <a:pt x="355" y="1625"/>
                    </a:lnTo>
                    <a:lnTo>
                      <a:pt x="346" y="1623"/>
                    </a:lnTo>
                    <a:lnTo>
                      <a:pt x="327" y="1611"/>
                    </a:lnTo>
                    <a:lnTo>
                      <a:pt x="305" y="1590"/>
                    </a:lnTo>
                    <a:lnTo>
                      <a:pt x="275" y="1565"/>
                    </a:lnTo>
                    <a:lnTo>
                      <a:pt x="243" y="1530"/>
                    </a:lnTo>
                    <a:lnTo>
                      <a:pt x="208" y="1488"/>
                    </a:lnTo>
                    <a:lnTo>
                      <a:pt x="174" y="1439"/>
                    </a:lnTo>
                    <a:lnTo>
                      <a:pt x="140" y="1383"/>
                    </a:lnTo>
                    <a:lnTo>
                      <a:pt x="105" y="1320"/>
                    </a:lnTo>
                    <a:lnTo>
                      <a:pt x="66" y="1227"/>
                    </a:lnTo>
                    <a:lnTo>
                      <a:pt x="39" y="1136"/>
                    </a:lnTo>
                    <a:lnTo>
                      <a:pt x="21" y="1045"/>
                    </a:lnTo>
                    <a:lnTo>
                      <a:pt x="7" y="961"/>
                    </a:lnTo>
                    <a:lnTo>
                      <a:pt x="2" y="882"/>
                    </a:lnTo>
                    <a:lnTo>
                      <a:pt x="0" y="812"/>
                    </a:lnTo>
                    <a:lnTo>
                      <a:pt x="2" y="725"/>
                    </a:lnTo>
                    <a:lnTo>
                      <a:pt x="11" y="630"/>
                    </a:lnTo>
                    <a:lnTo>
                      <a:pt x="30" y="530"/>
                    </a:lnTo>
                    <a:lnTo>
                      <a:pt x="59" y="425"/>
                    </a:lnTo>
                    <a:lnTo>
                      <a:pt x="101" y="317"/>
                    </a:lnTo>
                    <a:lnTo>
                      <a:pt x="133" y="250"/>
                    </a:lnTo>
                    <a:lnTo>
                      <a:pt x="169" y="194"/>
                    </a:lnTo>
                    <a:lnTo>
                      <a:pt x="206" y="143"/>
                    </a:lnTo>
                    <a:lnTo>
                      <a:pt x="240" y="98"/>
                    </a:lnTo>
                    <a:lnTo>
                      <a:pt x="273" y="63"/>
                    </a:lnTo>
                    <a:lnTo>
                      <a:pt x="302" y="35"/>
                    </a:lnTo>
                    <a:lnTo>
                      <a:pt x="327" y="14"/>
                    </a:lnTo>
                    <a:lnTo>
                      <a:pt x="346" y="3"/>
                    </a:lnTo>
                    <a:lnTo>
                      <a:pt x="355"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 name="Freeform 8 2"/>
              <p:cNvSpPr>
                <a:spLocks noEditPoints="1"/>
              </p:cNvSpPr>
              <p:nvPr/>
            </p:nvSpPr>
            <p:spPr bwMode="auto">
              <a:xfrm>
                <a:off x="4300" y="3406"/>
                <a:ext cx="839" cy="1460"/>
              </a:xfrm>
              <a:custGeom>
                <a:avLst/>
                <a:gdLst/>
                <a:ahLst/>
                <a:cxnLst>
                  <a:cxn ang="0">
                    <a:pos x="355" y="1112"/>
                  </a:cxn>
                  <a:cxn ang="0">
                    <a:pos x="477" y="1082"/>
                  </a:cxn>
                  <a:cxn ang="0">
                    <a:pos x="575" y="1019"/>
                  </a:cxn>
                  <a:cxn ang="0">
                    <a:pos x="651" y="931"/>
                  </a:cxn>
                  <a:cxn ang="0">
                    <a:pos x="704" y="828"/>
                  </a:cxn>
                  <a:cxn ang="0">
                    <a:pos x="729" y="721"/>
                  </a:cxn>
                  <a:cxn ang="0">
                    <a:pos x="729" y="618"/>
                  </a:cxn>
                  <a:cxn ang="0">
                    <a:pos x="699" y="536"/>
                  </a:cxn>
                  <a:cxn ang="0">
                    <a:pos x="642" y="481"/>
                  </a:cxn>
                  <a:cxn ang="0">
                    <a:pos x="566" y="448"/>
                  </a:cxn>
                  <a:cxn ang="0">
                    <a:pos x="479" y="443"/>
                  </a:cxn>
                  <a:cxn ang="0">
                    <a:pos x="348" y="478"/>
                  </a:cxn>
                  <a:cxn ang="0">
                    <a:pos x="243" y="553"/>
                  </a:cxn>
                  <a:cxn ang="0">
                    <a:pos x="167" y="653"/>
                  </a:cxn>
                  <a:cxn ang="0">
                    <a:pos x="122" y="770"/>
                  </a:cxn>
                  <a:cxn ang="0">
                    <a:pos x="106" y="889"/>
                  </a:cxn>
                  <a:cxn ang="0">
                    <a:pos x="119" y="980"/>
                  </a:cxn>
                  <a:cxn ang="0">
                    <a:pos x="161" y="1047"/>
                  </a:cxn>
                  <a:cxn ang="0">
                    <a:pos x="218" y="1089"/>
                  </a:cxn>
                  <a:cxn ang="0">
                    <a:pos x="282" y="1110"/>
                  </a:cxn>
                  <a:cxn ang="0">
                    <a:pos x="479" y="443"/>
                  </a:cxn>
                  <a:cxn ang="0">
                    <a:pos x="614" y="0"/>
                  </a:cxn>
                  <a:cxn ang="0">
                    <a:pos x="621" y="7"/>
                  </a:cxn>
                  <a:cxn ang="0">
                    <a:pos x="623" y="12"/>
                  </a:cxn>
                  <a:cxn ang="0">
                    <a:pos x="626" y="17"/>
                  </a:cxn>
                  <a:cxn ang="0">
                    <a:pos x="623" y="21"/>
                  </a:cxn>
                  <a:cxn ang="0">
                    <a:pos x="621" y="33"/>
                  </a:cxn>
                  <a:cxn ang="0">
                    <a:pos x="619" y="38"/>
                  </a:cxn>
                  <a:cxn ang="0">
                    <a:pos x="594" y="415"/>
                  </a:cxn>
                  <a:cxn ang="0">
                    <a:pos x="697" y="455"/>
                  </a:cxn>
                  <a:cxn ang="0">
                    <a:pos x="768" y="513"/>
                  </a:cxn>
                  <a:cxn ang="0">
                    <a:pos x="814" y="585"/>
                  </a:cxn>
                  <a:cxn ang="0">
                    <a:pos x="836" y="662"/>
                  </a:cxn>
                  <a:cxn ang="0">
                    <a:pos x="830" y="774"/>
                  </a:cxn>
                  <a:cxn ang="0">
                    <a:pos x="770" y="912"/>
                  </a:cxn>
                  <a:cxn ang="0">
                    <a:pos x="660" y="1031"/>
                  </a:cxn>
                  <a:cxn ang="0">
                    <a:pos x="516" y="1112"/>
                  </a:cxn>
                  <a:cxn ang="0">
                    <a:pos x="348" y="1150"/>
                  </a:cxn>
                  <a:cxn ang="0">
                    <a:pos x="284" y="1409"/>
                  </a:cxn>
                  <a:cxn ang="0">
                    <a:pos x="273" y="1448"/>
                  </a:cxn>
                  <a:cxn ang="0">
                    <a:pos x="266" y="1460"/>
                  </a:cxn>
                  <a:cxn ang="0">
                    <a:pos x="259" y="1460"/>
                  </a:cxn>
                  <a:cxn ang="0">
                    <a:pos x="250" y="1460"/>
                  </a:cxn>
                  <a:cxn ang="0">
                    <a:pos x="243" y="1460"/>
                  </a:cxn>
                  <a:cxn ang="0">
                    <a:pos x="239" y="1455"/>
                  </a:cxn>
                  <a:cxn ang="0">
                    <a:pos x="236" y="1443"/>
                  </a:cxn>
                  <a:cxn ang="0">
                    <a:pos x="241" y="1413"/>
                  </a:cxn>
                  <a:cxn ang="0">
                    <a:pos x="259" y="1343"/>
                  </a:cxn>
                  <a:cxn ang="0">
                    <a:pos x="289" y="1224"/>
                  </a:cxn>
                  <a:cxn ang="0">
                    <a:pos x="236" y="1138"/>
                  </a:cxn>
                  <a:cxn ang="0">
                    <a:pos x="124" y="1091"/>
                  </a:cxn>
                  <a:cxn ang="0">
                    <a:pos x="46" y="1012"/>
                  </a:cxn>
                  <a:cxn ang="0">
                    <a:pos x="5" y="912"/>
                  </a:cxn>
                  <a:cxn ang="0">
                    <a:pos x="7" y="781"/>
                  </a:cxn>
                  <a:cxn ang="0">
                    <a:pos x="69" y="641"/>
                  </a:cxn>
                  <a:cxn ang="0">
                    <a:pos x="181" y="525"/>
                  </a:cxn>
                  <a:cxn ang="0">
                    <a:pos x="326" y="441"/>
                  </a:cxn>
                  <a:cxn ang="0">
                    <a:pos x="488" y="406"/>
                  </a:cxn>
                  <a:cxn ang="0">
                    <a:pos x="584" y="21"/>
                  </a:cxn>
                  <a:cxn ang="0">
                    <a:pos x="589" y="7"/>
                  </a:cxn>
                  <a:cxn ang="0">
                    <a:pos x="596" y="3"/>
                  </a:cxn>
                  <a:cxn ang="0">
                    <a:pos x="607" y="0"/>
                  </a:cxn>
                </a:cxnLst>
                <a:rect l="0" t="0" r="r" b="b"/>
                <a:pathLst>
                  <a:path w="839" h="1460">
                    <a:moveTo>
                      <a:pt x="523" y="443"/>
                    </a:moveTo>
                    <a:lnTo>
                      <a:pt x="355" y="1112"/>
                    </a:lnTo>
                    <a:lnTo>
                      <a:pt x="419" y="1103"/>
                    </a:lnTo>
                    <a:lnTo>
                      <a:pt x="477" y="1082"/>
                    </a:lnTo>
                    <a:lnTo>
                      <a:pt x="529" y="1054"/>
                    </a:lnTo>
                    <a:lnTo>
                      <a:pt x="575" y="1019"/>
                    </a:lnTo>
                    <a:lnTo>
                      <a:pt x="617" y="977"/>
                    </a:lnTo>
                    <a:lnTo>
                      <a:pt x="651" y="931"/>
                    </a:lnTo>
                    <a:lnTo>
                      <a:pt x="681" y="882"/>
                    </a:lnTo>
                    <a:lnTo>
                      <a:pt x="704" y="828"/>
                    </a:lnTo>
                    <a:lnTo>
                      <a:pt x="720" y="774"/>
                    </a:lnTo>
                    <a:lnTo>
                      <a:pt x="729" y="721"/>
                    </a:lnTo>
                    <a:lnTo>
                      <a:pt x="733" y="667"/>
                    </a:lnTo>
                    <a:lnTo>
                      <a:pt x="729" y="618"/>
                    </a:lnTo>
                    <a:lnTo>
                      <a:pt x="717" y="574"/>
                    </a:lnTo>
                    <a:lnTo>
                      <a:pt x="699" y="536"/>
                    </a:lnTo>
                    <a:lnTo>
                      <a:pt x="671" y="504"/>
                    </a:lnTo>
                    <a:lnTo>
                      <a:pt x="642" y="481"/>
                    </a:lnTo>
                    <a:lnTo>
                      <a:pt x="605" y="462"/>
                    </a:lnTo>
                    <a:lnTo>
                      <a:pt x="566" y="448"/>
                    </a:lnTo>
                    <a:lnTo>
                      <a:pt x="523" y="443"/>
                    </a:lnTo>
                    <a:close/>
                    <a:moveTo>
                      <a:pt x="479" y="443"/>
                    </a:moveTo>
                    <a:lnTo>
                      <a:pt x="410" y="455"/>
                    </a:lnTo>
                    <a:lnTo>
                      <a:pt x="348" y="478"/>
                    </a:lnTo>
                    <a:lnTo>
                      <a:pt x="293" y="513"/>
                    </a:lnTo>
                    <a:lnTo>
                      <a:pt x="243" y="553"/>
                    </a:lnTo>
                    <a:lnTo>
                      <a:pt x="202" y="602"/>
                    </a:lnTo>
                    <a:lnTo>
                      <a:pt x="167" y="653"/>
                    </a:lnTo>
                    <a:lnTo>
                      <a:pt x="140" y="711"/>
                    </a:lnTo>
                    <a:lnTo>
                      <a:pt x="122" y="770"/>
                    </a:lnTo>
                    <a:lnTo>
                      <a:pt x="108" y="828"/>
                    </a:lnTo>
                    <a:lnTo>
                      <a:pt x="106" y="889"/>
                    </a:lnTo>
                    <a:lnTo>
                      <a:pt x="108" y="938"/>
                    </a:lnTo>
                    <a:lnTo>
                      <a:pt x="119" y="980"/>
                    </a:lnTo>
                    <a:lnTo>
                      <a:pt x="138" y="1017"/>
                    </a:lnTo>
                    <a:lnTo>
                      <a:pt x="161" y="1047"/>
                    </a:lnTo>
                    <a:lnTo>
                      <a:pt x="188" y="1070"/>
                    </a:lnTo>
                    <a:lnTo>
                      <a:pt x="218" y="1089"/>
                    </a:lnTo>
                    <a:lnTo>
                      <a:pt x="250" y="1101"/>
                    </a:lnTo>
                    <a:lnTo>
                      <a:pt x="282" y="1110"/>
                    </a:lnTo>
                    <a:lnTo>
                      <a:pt x="316" y="1112"/>
                    </a:lnTo>
                    <a:lnTo>
                      <a:pt x="479" y="443"/>
                    </a:lnTo>
                    <a:close/>
                    <a:moveTo>
                      <a:pt x="607" y="0"/>
                    </a:moveTo>
                    <a:lnTo>
                      <a:pt x="614" y="0"/>
                    </a:lnTo>
                    <a:lnTo>
                      <a:pt x="619" y="3"/>
                    </a:lnTo>
                    <a:lnTo>
                      <a:pt x="621" y="7"/>
                    </a:lnTo>
                    <a:lnTo>
                      <a:pt x="623" y="10"/>
                    </a:lnTo>
                    <a:lnTo>
                      <a:pt x="623" y="12"/>
                    </a:lnTo>
                    <a:lnTo>
                      <a:pt x="626" y="14"/>
                    </a:lnTo>
                    <a:lnTo>
                      <a:pt x="626" y="17"/>
                    </a:lnTo>
                    <a:lnTo>
                      <a:pt x="623" y="19"/>
                    </a:lnTo>
                    <a:lnTo>
                      <a:pt x="623" y="21"/>
                    </a:lnTo>
                    <a:lnTo>
                      <a:pt x="623" y="26"/>
                    </a:lnTo>
                    <a:lnTo>
                      <a:pt x="621" y="33"/>
                    </a:lnTo>
                    <a:lnTo>
                      <a:pt x="621" y="35"/>
                    </a:lnTo>
                    <a:lnTo>
                      <a:pt x="619" y="38"/>
                    </a:lnTo>
                    <a:lnTo>
                      <a:pt x="532" y="406"/>
                    </a:lnTo>
                    <a:lnTo>
                      <a:pt x="594" y="415"/>
                    </a:lnTo>
                    <a:lnTo>
                      <a:pt x="649" y="432"/>
                    </a:lnTo>
                    <a:lnTo>
                      <a:pt x="697" y="455"/>
                    </a:lnTo>
                    <a:lnTo>
                      <a:pt x="736" y="481"/>
                    </a:lnTo>
                    <a:lnTo>
                      <a:pt x="768" y="513"/>
                    </a:lnTo>
                    <a:lnTo>
                      <a:pt x="795" y="548"/>
                    </a:lnTo>
                    <a:lnTo>
                      <a:pt x="814" y="585"/>
                    </a:lnTo>
                    <a:lnTo>
                      <a:pt x="827" y="623"/>
                    </a:lnTo>
                    <a:lnTo>
                      <a:pt x="836" y="662"/>
                    </a:lnTo>
                    <a:lnTo>
                      <a:pt x="839" y="702"/>
                    </a:lnTo>
                    <a:lnTo>
                      <a:pt x="830" y="774"/>
                    </a:lnTo>
                    <a:lnTo>
                      <a:pt x="807" y="844"/>
                    </a:lnTo>
                    <a:lnTo>
                      <a:pt x="770" y="912"/>
                    </a:lnTo>
                    <a:lnTo>
                      <a:pt x="720" y="975"/>
                    </a:lnTo>
                    <a:lnTo>
                      <a:pt x="660" y="1031"/>
                    </a:lnTo>
                    <a:lnTo>
                      <a:pt x="591" y="1077"/>
                    </a:lnTo>
                    <a:lnTo>
                      <a:pt x="516" y="1112"/>
                    </a:lnTo>
                    <a:lnTo>
                      <a:pt x="433" y="1138"/>
                    </a:lnTo>
                    <a:lnTo>
                      <a:pt x="348" y="1150"/>
                    </a:lnTo>
                    <a:lnTo>
                      <a:pt x="289" y="1390"/>
                    </a:lnTo>
                    <a:lnTo>
                      <a:pt x="284" y="1409"/>
                    </a:lnTo>
                    <a:lnTo>
                      <a:pt x="277" y="1430"/>
                    </a:lnTo>
                    <a:lnTo>
                      <a:pt x="273" y="1448"/>
                    </a:lnTo>
                    <a:lnTo>
                      <a:pt x="271" y="1455"/>
                    </a:lnTo>
                    <a:lnTo>
                      <a:pt x="266" y="1460"/>
                    </a:lnTo>
                    <a:lnTo>
                      <a:pt x="264" y="1460"/>
                    </a:lnTo>
                    <a:lnTo>
                      <a:pt x="259" y="1460"/>
                    </a:lnTo>
                    <a:lnTo>
                      <a:pt x="252" y="1460"/>
                    </a:lnTo>
                    <a:lnTo>
                      <a:pt x="250" y="1460"/>
                    </a:lnTo>
                    <a:lnTo>
                      <a:pt x="245" y="1460"/>
                    </a:lnTo>
                    <a:lnTo>
                      <a:pt x="243" y="1460"/>
                    </a:lnTo>
                    <a:lnTo>
                      <a:pt x="241" y="1457"/>
                    </a:lnTo>
                    <a:lnTo>
                      <a:pt x="239" y="1455"/>
                    </a:lnTo>
                    <a:lnTo>
                      <a:pt x="236" y="1450"/>
                    </a:lnTo>
                    <a:lnTo>
                      <a:pt x="236" y="1443"/>
                    </a:lnTo>
                    <a:lnTo>
                      <a:pt x="236" y="1434"/>
                    </a:lnTo>
                    <a:lnTo>
                      <a:pt x="241" y="1413"/>
                    </a:lnTo>
                    <a:lnTo>
                      <a:pt x="250" y="1383"/>
                    </a:lnTo>
                    <a:lnTo>
                      <a:pt x="259" y="1343"/>
                    </a:lnTo>
                    <a:lnTo>
                      <a:pt x="271" y="1299"/>
                    </a:lnTo>
                    <a:lnTo>
                      <a:pt x="289" y="1224"/>
                    </a:lnTo>
                    <a:lnTo>
                      <a:pt x="305" y="1150"/>
                    </a:lnTo>
                    <a:lnTo>
                      <a:pt x="236" y="1138"/>
                    </a:lnTo>
                    <a:lnTo>
                      <a:pt x="177" y="1119"/>
                    </a:lnTo>
                    <a:lnTo>
                      <a:pt x="124" y="1091"/>
                    </a:lnTo>
                    <a:lnTo>
                      <a:pt x="80" y="1054"/>
                    </a:lnTo>
                    <a:lnTo>
                      <a:pt x="46" y="1012"/>
                    </a:lnTo>
                    <a:lnTo>
                      <a:pt x="21" y="963"/>
                    </a:lnTo>
                    <a:lnTo>
                      <a:pt x="5" y="912"/>
                    </a:lnTo>
                    <a:lnTo>
                      <a:pt x="0" y="854"/>
                    </a:lnTo>
                    <a:lnTo>
                      <a:pt x="7" y="781"/>
                    </a:lnTo>
                    <a:lnTo>
                      <a:pt x="32" y="709"/>
                    </a:lnTo>
                    <a:lnTo>
                      <a:pt x="69" y="641"/>
                    </a:lnTo>
                    <a:lnTo>
                      <a:pt x="119" y="581"/>
                    </a:lnTo>
                    <a:lnTo>
                      <a:pt x="181" y="525"/>
                    </a:lnTo>
                    <a:lnTo>
                      <a:pt x="250" y="478"/>
                    </a:lnTo>
                    <a:lnTo>
                      <a:pt x="326" y="441"/>
                    </a:lnTo>
                    <a:lnTo>
                      <a:pt x="406" y="418"/>
                    </a:lnTo>
                    <a:lnTo>
                      <a:pt x="488" y="406"/>
                    </a:lnTo>
                    <a:lnTo>
                      <a:pt x="582" y="31"/>
                    </a:lnTo>
                    <a:lnTo>
                      <a:pt x="584" y="21"/>
                    </a:lnTo>
                    <a:lnTo>
                      <a:pt x="587" y="14"/>
                    </a:lnTo>
                    <a:lnTo>
                      <a:pt x="589" y="7"/>
                    </a:lnTo>
                    <a:lnTo>
                      <a:pt x="591" y="5"/>
                    </a:lnTo>
                    <a:lnTo>
                      <a:pt x="596" y="3"/>
                    </a:lnTo>
                    <a:lnTo>
                      <a:pt x="600" y="0"/>
                    </a:lnTo>
                    <a:lnTo>
                      <a:pt x="60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 name="Freeform 9 2"/>
              <p:cNvSpPr>
                <a:spLocks noEditPoints="1"/>
              </p:cNvSpPr>
              <p:nvPr/>
            </p:nvSpPr>
            <p:spPr bwMode="auto">
              <a:xfrm>
                <a:off x="5306" y="3833"/>
                <a:ext cx="172" cy="1016"/>
              </a:xfrm>
              <a:custGeom>
                <a:avLst/>
                <a:gdLst/>
                <a:ahLst/>
                <a:cxnLst>
                  <a:cxn ang="0">
                    <a:pos x="110" y="534"/>
                  </a:cxn>
                  <a:cxn ang="0">
                    <a:pos x="144" y="562"/>
                  </a:cxn>
                  <a:cxn ang="0">
                    <a:pos x="165" y="608"/>
                  </a:cxn>
                  <a:cxn ang="0">
                    <a:pos x="172" y="657"/>
                  </a:cxn>
                  <a:cxn ang="0">
                    <a:pos x="172" y="697"/>
                  </a:cxn>
                  <a:cxn ang="0">
                    <a:pos x="158" y="814"/>
                  </a:cxn>
                  <a:cxn ang="0">
                    <a:pos x="124" y="907"/>
                  </a:cxn>
                  <a:cxn ang="0">
                    <a:pos x="82" y="975"/>
                  </a:cxn>
                  <a:cxn ang="0">
                    <a:pos x="48" y="1012"/>
                  </a:cxn>
                  <a:cxn ang="0">
                    <a:pos x="34" y="1014"/>
                  </a:cxn>
                  <a:cxn ang="0">
                    <a:pos x="25" y="1005"/>
                  </a:cxn>
                  <a:cxn ang="0">
                    <a:pos x="25" y="996"/>
                  </a:cxn>
                  <a:cxn ang="0">
                    <a:pos x="25" y="991"/>
                  </a:cxn>
                  <a:cxn ang="0">
                    <a:pos x="30" y="982"/>
                  </a:cxn>
                  <a:cxn ang="0">
                    <a:pos x="78" y="914"/>
                  </a:cxn>
                  <a:cxn ang="0">
                    <a:pos x="124" y="802"/>
                  </a:cxn>
                  <a:cxn ang="0">
                    <a:pos x="137" y="713"/>
                  </a:cxn>
                  <a:cxn ang="0">
                    <a:pos x="137" y="683"/>
                  </a:cxn>
                  <a:cxn ang="0">
                    <a:pos x="110" y="697"/>
                  </a:cxn>
                  <a:cxn ang="0">
                    <a:pos x="94" y="699"/>
                  </a:cxn>
                  <a:cxn ang="0">
                    <a:pos x="85" y="702"/>
                  </a:cxn>
                  <a:cxn ang="0">
                    <a:pos x="30" y="683"/>
                  </a:cxn>
                  <a:cxn ang="0">
                    <a:pos x="2" y="641"/>
                  </a:cxn>
                  <a:cxn ang="0">
                    <a:pos x="2" y="590"/>
                  </a:cxn>
                  <a:cxn ang="0">
                    <a:pos x="30" y="548"/>
                  </a:cxn>
                  <a:cxn ang="0">
                    <a:pos x="85" y="529"/>
                  </a:cxn>
                  <a:cxn ang="0">
                    <a:pos x="117" y="7"/>
                  </a:cxn>
                  <a:cxn ang="0">
                    <a:pos x="160" y="54"/>
                  </a:cxn>
                  <a:cxn ang="0">
                    <a:pos x="160" y="119"/>
                  </a:cxn>
                  <a:cxn ang="0">
                    <a:pos x="117" y="165"/>
                  </a:cxn>
                  <a:cxn ang="0">
                    <a:pos x="50" y="165"/>
                  </a:cxn>
                  <a:cxn ang="0">
                    <a:pos x="7" y="119"/>
                  </a:cxn>
                  <a:cxn ang="0">
                    <a:pos x="7" y="54"/>
                  </a:cxn>
                  <a:cxn ang="0">
                    <a:pos x="50" y="7"/>
                  </a:cxn>
                </a:cxnLst>
                <a:rect l="0" t="0" r="r" b="b"/>
                <a:pathLst>
                  <a:path w="172" h="1016">
                    <a:moveTo>
                      <a:pt x="85" y="529"/>
                    </a:moveTo>
                    <a:lnTo>
                      <a:pt x="110" y="534"/>
                    </a:lnTo>
                    <a:lnTo>
                      <a:pt x="131" y="546"/>
                    </a:lnTo>
                    <a:lnTo>
                      <a:pt x="144" y="562"/>
                    </a:lnTo>
                    <a:lnTo>
                      <a:pt x="156" y="585"/>
                    </a:lnTo>
                    <a:lnTo>
                      <a:pt x="165" y="608"/>
                    </a:lnTo>
                    <a:lnTo>
                      <a:pt x="169" y="632"/>
                    </a:lnTo>
                    <a:lnTo>
                      <a:pt x="172" y="657"/>
                    </a:lnTo>
                    <a:lnTo>
                      <a:pt x="172" y="678"/>
                    </a:lnTo>
                    <a:lnTo>
                      <a:pt x="172" y="697"/>
                    </a:lnTo>
                    <a:lnTo>
                      <a:pt x="169" y="758"/>
                    </a:lnTo>
                    <a:lnTo>
                      <a:pt x="158" y="814"/>
                    </a:lnTo>
                    <a:lnTo>
                      <a:pt x="142" y="863"/>
                    </a:lnTo>
                    <a:lnTo>
                      <a:pt x="124" y="907"/>
                    </a:lnTo>
                    <a:lnTo>
                      <a:pt x="103" y="944"/>
                    </a:lnTo>
                    <a:lnTo>
                      <a:pt x="82" y="975"/>
                    </a:lnTo>
                    <a:lnTo>
                      <a:pt x="64" y="998"/>
                    </a:lnTo>
                    <a:lnTo>
                      <a:pt x="48" y="1012"/>
                    </a:lnTo>
                    <a:lnTo>
                      <a:pt x="39" y="1016"/>
                    </a:lnTo>
                    <a:lnTo>
                      <a:pt x="34" y="1014"/>
                    </a:lnTo>
                    <a:lnTo>
                      <a:pt x="30" y="1012"/>
                    </a:lnTo>
                    <a:lnTo>
                      <a:pt x="25" y="1005"/>
                    </a:lnTo>
                    <a:lnTo>
                      <a:pt x="25" y="998"/>
                    </a:lnTo>
                    <a:lnTo>
                      <a:pt x="25" y="996"/>
                    </a:lnTo>
                    <a:lnTo>
                      <a:pt x="25" y="993"/>
                    </a:lnTo>
                    <a:lnTo>
                      <a:pt x="25" y="991"/>
                    </a:lnTo>
                    <a:lnTo>
                      <a:pt x="27" y="986"/>
                    </a:lnTo>
                    <a:lnTo>
                      <a:pt x="30" y="982"/>
                    </a:lnTo>
                    <a:lnTo>
                      <a:pt x="34" y="975"/>
                    </a:lnTo>
                    <a:lnTo>
                      <a:pt x="78" y="914"/>
                    </a:lnTo>
                    <a:lnTo>
                      <a:pt x="108" y="856"/>
                    </a:lnTo>
                    <a:lnTo>
                      <a:pt x="124" y="802"/>
                    </a:lnTo>
                    <a:lnTo>
                      <a:pt x="133" y="753"/>
                    </a:lnTo>
                    <a:lnTo>
                      <a:pt x="137" y="713"/>
                    </a:lnTo>
                    <a:lnTo>
                      <a:pt x="137" y="683"/>
                    </a:lnTo>
                    <a:lnTo>
                      <a:pt x="137" y="683"/>
                    </a:lnTo>
                    <a:lnTo>
                      <a:pt x="124" y="692"/>
                    </a:lnTo>
                    <a:lnTo>
                      <a:pt x="110" y="697"/>
                    </a:lnTo>
                    <a:lnTo>
                      <a:pt x="96" y="699"/>
                    </a:lnTo>
                    <a:lnTo>
                      <a:pt x="94" y="699"/>
                    </a:lnTo>
                    <a:lnTo>
                      <a:pt x="92" y="702"/>
                    </a:lnTo>
                    <a:lnTo>
                      <a:pt x="85" y="702"/>
                    </a:lnTo>
                    <a:lnTo>
                      <a:pt x="53" y="697"/>
                    </a:lnTo>
                    <a:lnTo>
                      <a:pt x="30" y="683"/>
                    </a:lnTo>
                    <a:lnTo>
                      <a:pt x="11" y="664"/>
                    </a:lnTo>
                    <a:lnTo>
                      <a:pt x="2" y="641"/>
                    </a:lnTo>
                    <a:lnTo>
                      <a:pt x="0" y="613"/>
                    </a:lnTo>
                    <a:lnTo>
                      <a:pt x="2" y="590"/>
                    </a:lnTo>
                    <a:lnTo>
                      <a:pt x="11" y="566"/>
                    </a:lnTo>
                    <a:lnTo>
                      <a:pt x="30" y="548"/>
                    </a:lnTo>
                    <a:lnTo>
                      <a:pt x="53" y="534"/>
                    </a:lnTo>
                    <a:lnTo>
                      <a:pt x="85" y="529"/>
                    </a:lnTo>
                    <a:close/>
                    <a:moveTo>
                      <a:pt x="85" y="0"/>
                    </a:moveTo>
                    <a:lnTo>
                      <a:pt x="117" y="7"/>
                    </a:lnTo>
                    <a:lnTo>
                      <a:pt x="142" y="26"/>
                    </a:lnTo>
                    <a:lnTo>
                      <a:pt x="160" y="54"/>
                    </a:lnTo>
                    <a:lnTo>
                      <a:pt x="167" y="89"/>
                    </a:lnTo>
                    <a:lnTo>
                      <a:pt x="160" y="119"/>
                    </a:lnTo>
                    <a:lnTo>
                      <a:pt x="142" y="147"/>
                    </a:lnTo>
                    <a:lnTo>
                      <a:pt x="117" y="165"/>
                    </a:lnTo>
                    <a:lnTo>
                      <a:pt x="85" y="172"/>
                    </a:lnTo>
                    <a:lnTo>
                      <a:pt x="50" y="165"/>
                    </a:lnTo>
                    <a:lnTo>
                      <a:pt x="23" y="147"/>
                    </a:lnTo>
                    <a:lnTo>
                      <a:pt x="7" y="119"/>
                    </a:lnTo>
                    <a:lnTo>
                      <a:pt x="0" y="89"/>
                    </a:lnTo>
                    <a:lnTo>
                      <a:pt x="7" y="54"/>
                    </a:lnTo>
                    <a:lnTo>
                      <a:pt x="23" y="26"/>
                    </a:lnTo>
                    <a:lnTo>
                      <a:pt x="50" y="7"/>
                    </a:lnTo>
                    <a:lnTo>
                      <a:pt x="85"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 name="Freeform 10 2"/>
              <p:cNvSpPr>
                <a:spLocks/>
              </p:cNvSpPr>
              <p:nvPr/>
            </p:nvSpPr>
            <p:spPr bwMode="auto">
              <a:xfrm>
                <a:off x="5947" y="3817"/>
                <a:ext cx="681" cy="734"/>
              </a:xfrm>
              <a:custGeom>
                <a:avLst/>
                <a:gdLst/>
                <a:ahLst/>
                <a:cxnLst>
                  <a:cxn ang="0">
                    <a:pos x="381" y="14"/>
                  </a:cxn>
                  <a:cxn ang="0">
                    <a:pos x="438" y="67"/>
                  </a:cxn>
                  <a:cxn ang="0">
                    <a:pos x="493" y="116"/>
                  </a:cxn>
                  <a:cxn ang="0">
                    <a:pos x="564" y="107"/>
                  </a:cxn>
                  <a:cxn ang="0">
                    <a:pos x="640" y="16"/>
                  </a:cxn>
                  <a:cxn ang="0">
                    <a:pos x="653" y="0"/>
                  </a:cxn>
                  <a:cxn ang="0">
                    <a:pos x="665" y="0"/>
                  </a:cxn>
                  <a:cxn ang="0">
                    <a:pos x="674" y="2"/>
                  </a:cxn>
                  <a:cxn ang="0">
                    <a:pos x="681" y="14"/>
                  </a:cxn>
                  <a:cxn ang="0">
                    <a:pos x="660" y="51"/>
                  </a:cxn>
                  <a:cxn ang="0">
                    <a:pos x="587" y="151"/>
                  </a:cxn>
                  <a:cxn ang="0">
                    <a:pos x="470" y="275"/>
                  </a:cxn>
                  <a:cxn ang="0">
                    <a:pos x="392" y="345"/>
                  </a:cxn>
                  <a:cxn ang="0">
                    <a:pos x="339" y="394"/>
                  </a:cxn>
                  <a:cxn ang="0">
                    <a:pos x="282" y="445"/>
                  </a:cxn>
                  <a:cxn ang="0">
                    <a:pos x="186" y="538"/>
                  </a:cxn>
                  <a:cxn ang="0">
                    <a:pos x="181" y="578"/>
                  </a:cxn>
                  <a:cxn ang="0">
                    <a:pos x="239" y="582"/>
                  </a:cxn>
                  <a:cxn ang="0">
                    <a:pos x="333" y="615"/>
                  </a:cxn>
                  <a:cxn ang="0">
                    <a:pos x="422" y="622"/>
                  </a:cxn>
                  <a:cxn ang="0">
                    <a:pos x="514" y="587"/>
                  </a:cxn>
                  <a:cxn ang="0">
                    <a:pos x="587" y="489"/>
                  </a:cxn>
                  <a:cxn ang="0">
                    <a:pos x="598" y="473"/>
                  </a:cxn>
                  <a:cxn ang="0">
                    <a:pos x="617" y="471"/>
                  </a:cxn>
                  <a:cxn ang="0">
                    <a:pos x="628" y="480"/>
                  </a:cxn>
                  <a:cxn ang="0">
                    <a:pos x="619" y="527"/>
                  </a:cxn>
                  <a:cxn ang="0">
                    <a:pos x="564" y="627"/>
                  </a:cxn>
                  <a:cxn ang="0">
                    <a:pos x="465" y="713"/>
                  </a:cxn>
                  <a:cxn ang="0">
                    <a:pos x="346" y="732"/>
                  </a:cxn>
                  <a:cxn ang="0">
                    <a:pos x="275" y="673"/>
                  </a:cxn>
                  <a:cxn ang="0">
                    <a:pos x="220" y="620"/>
                  </a:cxn>
                  <a:cxn ang="0">
                    <a:pos x="145" y="620"/>
                  </a:cxn>
                  <a:cxn ang="0">
                    <a:pos x="46" y="715"/>
                  </a:cxn>
                  <a:cxn ang="0">
                    <a:pos x="35" y="732"/>
                  </a:cxn>
                  <a:cxn ang="0">
                    <a:pos x="21" y="734"/>
                  </a:cxn>
                  <a:cxn ang="0">
                    <a:pos x="12" y="734"/>
                  </a:cxn>
                  <a:cxn ang="0">
                    <a:pos x="3" y="725"/>
                  </a:cxn>
                  <a:cxn ang="0">
                    <a:pos x="16" y="690"/>
                  </a:cxn>
                  <a:cxn ang="0">
                    <a:pos x="87" y="594"/>
                  </a:cxn>
                  <a:cxn ang="0">
                    <a:pos x="310" y="370"/>
                  </a:cxn>
                  <a:cxn ang="0">
                    <a:pos x="369" y="319"/>
                  </a:cxn>
                  <a:cxn ang="0">
                    <a:pos x="456" y="237"/>
                  </a:cxn>
                  <a:cxn ang="0">
                    <a:pos x="534" y="158"/>
                  </a:cxn>
                  <a:cxn ang="0">
                    <a:pos x="470" y="151"/>
                  </a:cxn>
                  <a:cxn ang="0">
                    <a:pos x="376" y="121"/>
                  </a:cxn>
                  <a:cxn ang="0">
                    <a:pos x="301" y="109"/>
                  </a:cxn>
                  <a:cxn ang="0">
                    <a:pos x="236" y="123"/>
                  </a:cxn>
                  <a:cxn ang="0">
                    <a:pos x="175" y="184"/>
                  </a:cxn>
                  <a:cxn ang="0">
                    <a:pos x="168" y="195"/>
                  </a:cxn>
                  <a:cxn ang="0">
                    <a:pos x="152" y="200"/>
                  </a:cxn>
                  <a:cxn ang="0">
                    <a:pos x="138" y="193"/>
                  </a:cxn>
                  <a:cxn ang="0">
                    <a:pos x="138" y="167"/>
                  </a:cxn>
                  <a:cxn ang="0">
                    <a:pos x="175" y="93"/>
                  </a:cxn>
                  <a:cxn ang="0">
                    <a:pos x="255" y="18"/>
                  </a:cxn>
                </a:cxnLst>
                <a:rect l="0" t="0" r="r" b="b"/>
                <a:pathLst>
                  <a:path w="681" h="734">
                    <a:moveTo>
                      <a:pt x="328" y="0"/>
                    </a:moveTo>
                    <a:lnTo>
                      <a:pt x="358" y="2"/>
                    </a:lnTo>
                    <a:lnTo>
                      <a:pt x="381" y="14"/>
                    </a:lnTo>
                    <a:lnTo>
                      <a:pt x="401" y="28"/>
                    </a:lnTo>
                    <a:lnTo>
                      <a:pt x="420" y="46"/>
                    </a:lnTo>
                    <a:lnTo>
                      <a:pt x="438" y="67"/>
                    </a:lnTo>
                    <a:lnTo>
                      <a:pt x="456" y="88"/>
                    </a:lnTo>
                    <a:lnTo>
                      <a:pt x="472" y="105"/>
                    </a:lnTo>
                    <a:lnTo>
                      <a:pt x="493" y="116"/>
                    </a:lnTo>
                    <a:lnTo>
                      <a:pt x="518" y="121"/>
                    </a:lnTo>
                    <a:lnTo>
                      <a:pt x="541" y="119"/>
                    </a:lnTo>
                    <a:lnTo>
                      <a:pt x="564" y="107"/>
                    </a:lnTo>
                    <a:lnTo>
                      <a:pt x="587" y="88"/>
                    </a:lnTo>
                    <a:lnTo>
                      <a:pt x="612" y="58"/>
                    </a:lnTo>
                    <a:lnTo>
                      <a:pt x="640" y="16"/>
                    </a:lnTo>
                    <a:lnTo>
                      <a:pt x="644" y="9"/>
                    </a:lnTo>
                    <a:lnTo>
                      <a:pt x="649" y="4"/>
                    </a:lnTo>
                    <a:lnTo>
                      <a:pt x="653" y="0"/>
                    </a:lnTo>
                    <a:lnTo>
                      <a:pt x="658" y="0"/>
                    </a:lnTo>
                    <a:lnTo>
                      <a:pt x="662" y="0"/>
                    </a:lnTo>
                    <a:lnTo>
                      <a:pt x="665" y="0"/>
                    </a:lnTo>
                    <a:lnTo>
                      <a:pt x="667" y="0"/>
                    </a:lnTo>
                    <a:lnTo>
                      <a:pt x="672" y="0"/>
                    </a:lnTo>
                    <a:lnTo>
                      <a:pt x="674" y="2"/>
                    </a:lnTo>
                    <a:lnTo>
                      <a:pt x="676" y="4"/>
                    </a:lnTo>
                    <a:lnTo>
                      <a:pt x="679" y="9"/>
                    </a:lnTo>
                    <a:lnTo>
                      <a:pt x="681" y="14"/>
                    </a:lnTo>
                    <a:lnTo>
                      <a:pt x="679" y="21"/>
                    </a:lnTo>
                    <a:lnTo>
                      <a:pt x="672" y="32"/>
                    </a:lnTo>
                    <a:lnTo>
                      <a:pt x="660" y="51"/>
                    </a:lnTo>
                    <a:lnTo>
                      <a:pt x="644" y="79"/>
                    </a:lnTo>
                    <a:lnTo>
                      <a:pt x="619" y="112"/>
                    </a:lnTo>
                    <a:lnTo>
                      <a:pt x="587" y="151"/>
                    </a:lnTo>
                    <a:lnTo>
                      <a:pt x="546" y="198"/>
                    </a:lnTo>
                    <a:lnTo>
                      <a:pt x="493" y="251"/>
                    </a:lnTo>
                    <a:lnTo>
                      <a:pt x="470" y="275"/>
                    </a:lnTo>
                    <a:lnTo>
                      <a:pt x="445" y="298"/>
                    </a:lnTo>
                    <a:lnTo>
                      <a:pt x="420" y="321"/>
                    </a:lnTo>
                    <a:lnTo>
                      <a:pt x="392" y="345"/>
                    </a:lnTo>
                    <a:lnTo>
                      <a:pt x="372" y="366"/>
                    </a:lnTo>
                    <a:lnTo>
                      <a:pt x="353" y="382"/>
                    </a:lnTo>
                    <a:lnTo>
                      <a:pt x="339" y="394"/>
                    </a:lnTo>
                    <a:lnTo>
                      <a:pt x="335" y="398"/>
                    </a:lnTo>
                    <a:lnTo>
                      <a:pt x="307" y="422"/>
                    </a:lnTo>
                    <a:lnTo>
                      <a:pt x="282" y="445"/>
                    </a:lnTo>
                    <a:lnTo>
                      <a:pt x="252" y="473"/>
                    </a:lnTo>
                    <a:lnTo>
                      <a:pt x="223" y="503"/>
                    </a:lnTo>
                    <a:lnTo>
                      <a:pt x="186" y="538"/>
                    </a:lnTo>
                    <a:lnTo>
                      <a:pt x="147" y="582"/>
                    </a:lnTo>
                    <a:lnTo>
                      <a:pt x="163" y="578"/>
                    </a:lnTo>
                    <a:lnTo>
                      <a:pt x="181" y="578"/>
                    </a:lnTo>
                    <a:lnTo>
                      <a:pt x="191" y="575"/>
                    </a:lnTo>
                    <a:lnTo>
                      <a:pt x="213" y="578"/>
                    </a:lnTo>
                    <a:lnTo>
                      <a:pt x="239" y="582"/>
                    </a:lnTo>
                    <a:lnTo>
                      <a:pt x="266" y="592"/>
                    </a:lnTo>
                    <a:lnTo>
                      <a:pt x="301" y="606"/>
                    </a:lnTo>
                    <a:lnTo>
                      <a:pt x="333" y="615"/>
                    </a:lnTo>
                    <a:lnTo>
                      <a:pt x="365" y="622"/>
                    </a:lnTo>
                    <a:lnTo>
                      <a:pt x="397" y="624"/>
                    </a:lnTo>
                    <a:lnTo>
                      <a:pt x="422" y="622"/>
                    </a:lnTo>
                    <a:lnTo>
                      <a:pt x="452" y="617"/>
                    </a:lnTo>
                    <a:lnTo>
                      <a:pt x="482" y="606"/>
                    </a:lnTo>
                    <a:lnTo>
                      <a:pt x="514" y="587"/>
                    </a:lnTo>
                    <a:lnTo>
                      <a:pt x="543" y="562"/>
                    </a:lnTo>
                    <a:lnTo>
                      <a:pt x="569" y="531"/>
                    </a:lnTo>
                    <a:lnTo>
                      <a:pt x="587" y="489"/>
                    </a:lnTo>
                    <a:lnTo>
                      <a:pt x="589" y="485"/>
                    </a:lnTo>
                    <a:lnTo>
                      <a:pt x="594" y="478"/>
                    </a:lnTo>
                    <a:lnTo>
                      <a:pt x="598" y="473"/>
                    </a:lnTo>
                    <a:lnTo>
                      <a:pt x="603" y="471"/>
                    </a:lnTo>
                    <a:lnTo>
                      <a:pt x="610" y="468"/>
                    </a:lnTo>
                    <a:lnTo>
                      <a:pt x="617" y="471"/>
                    </a:lnTo>
                    <a:lnTo>
                      <a:pt x="621" y="473"/>
                    </a:lnTo>
                    <a:lnTo>
                      <a:pt x="626" y="475"/>
                    </a:lnTo>
                    <a:lnTo>
                      <a:pt x="628" y="480"/>
                    </a:lnTo>
                    <a:lnTo>
                      <a:pt x="630" y="485"/>
                    </a:lnTo>
                    <a:lnTo>
                      <a:pt x="628" y="503"/>
                    </a:lnTo>
                    <a:lnTo>
                      <a:pt x="619" y="527"/>
                    </a:lnTo>
                    <a:lnTo>
                      <a:pt x="605" y="557"/>
                    </a:lnTo>
                    <a:lnTo>
                      <a:pt x="587" y="592"/>
                    </a:lnTo>
                    <a:lnTo>
                      <a:pt x="564" y="627"/>
                    </a:lnTo>
                    <a:lnTo>
                      <a:pt x="534" y="659"/>
                    </a:lnTo>
                    <a:lnTo>
                      <a:pt x="502" y="690"/>
                    </a:lnTo>
                    <a:lnTo>
                      <a:pt x="465" y="713"/>
                    </a:lnTo>
                    <a:lnTo>
                      <a:pt x="424" y="729"/>
                    </a:lnTo>
                    <a:lnTo>
                      <a:pt x="378" y="734"/>
                    </a:lnTo>
                    <a:lnTo>
                      <a:pt x="346" y="732"/>
                    </a:lnTo>
                    <a:lnTo>
                      <a:pt x="321" y="718"/>
                    </a:lnTo>
                    <a:lnTo>
                      <a:pt x="296" y="699"/>
                    </a:lnTo>
                    <a:lnTo>
                      <a:pt x="275" y="673"/>
                    </a:lnTo>
                    <a:lnTo>
                      <a:pt x="255" y="650"/>
                    </a:lnTo>
                    <a:lnTo>
                      <a:pt x="236" y="631"/>
                    </a:lnTo>
                    <a:lnTo>
                      <a:pt x="220" y="620"/>
                    </a:lnTo>
                    <a:lnTo>
                      <a:pt x="202" y="615"/>
                    </a:lnTo>
                    <a:lnTo>
                      <a:pt x="181" y="613"/>
                    </a:lnTo>
                    <a:lnTo>
                      <a:pt x="145" y="620"/>
                    </a:lnTo>
                    <a:lnTo>
                      <a:pt x="110" y="641"/>
                    </a:lnTo>
                    <a:lnTo>
                      <a:pt x="76" y="673"/>
                    </a:lnTo>
                    <a:lnTo>
                      <a:pt x="46" y="715"/>
                    </a:lnTo>
                    <a:lnTo>
                      <a:pt x="42" y="722"/>
                    </a:lnTo>
                    <a:lnTo>
                      <a:pt x="39" y="727"/>
                    </a:lnTo>
                    <a:lnTo>
                      <a:pt x="35" y="732"/>
                    </a:lnTo>
                    <a:lnTo>
                      <a:pt x="32" y="734"/>
                    </a:lnTo>
                    <a:lnTo>
                      <a:pt x="28" y="734"/>
                    </a:lnTo>
                    <a:lnTo>
                      <a:pt x="21" y="734"/>
                    </a:lnTo>
                    <a:lnTo>
                      <a:pt x="19" y="734"/>
                    </a:lnTo>
                    <a:lnTo>
                      <a:pt x="16" y="734"/>
                    </a:lnTo>
                    <a:lnTo>
                      <a:pt x="12" y="734"/>
                    </a:lnTo>
                    <a:lnTo>
                      <a:pt x="10" y="732"/>
                    </a:lnTo>
                    <a:lnTo>
                      <a:pt x="5" y="729"/>
                    </a:lnTo>
                    <a:lnTo>
                      <a:pt x="3" y="725"/>
                    </a:lnTo>
                    <a:lnTo>
                      <a:pt x="0" y="720"/>
                    </a:lnTo>
                    <a:lnTo>
                      <a:pt x="5" y="711"/>
                    </a:lnTo>
                    <a:lnTo>
                      <a:pt x="16" y="690"/>
                    </a:lnTo>
                    <a:lnTo>
                      <a:pt x="32" y="664"/>
                    </a:lnTo>
                    <a:lnTo>
                      <a:pt x="58" y="631"/>
                    </a:lnTo>
                    <a:lnTo>
                      <a:pt x="87" y="594"/>
                    </a:lnTo>
                    <a:lnTo>
                      <a:pt x="124" y="550"/>
                    </a:lnTo>
                    <a:lnTo>
                      <a:pt x="168" y="506"/>
                    </a:lnTo>
                    <a:lnTo>
                      <a:pt x="310" y="370"/>
                    </a:lnTo>
                    <a:lnTo>
                      <a:pt x="323" y="359"/>
                    </a:lnTo>
                    <a:lnTo>
                      <a:pt x="344" y="340"/>
                    </a:lnTo>
                    <a:lnTo>
                      <a:pt x="369" y="319"/>
                    </a:lnTo>
                    <a:lnTo>
                      <a:pt x="397" y="293"/>
                    </a:lnTo>
                    <a:lnTo>
                      <a:pt x="427" y="265"/>
                    </a:lnTo>
                    <a:lnTo>
                      <a:pt x="456" y="237"/>
                    </a:lnTo>
                    <a:lnTo>
                      <a:pt x="486" y="209"/>
                    </a:lnTo>
                    <a:lnTo>
                      <a:pt x="511" y="181"/>
                    </a:lnTo>
                    <a:lnTo>
                      <a:pt x="534" y="158"/>
                    </a:lnTo>
                    <a:lnTo>
                      <a:pt x="511" y="156"/>
                    </a:lnTo>
                    <a:lnTo>
                      <a:pt x="491" y="156"/>
                    </a:lnTo>
                    <a:lnTo>
                      <a:pt x="470" y="151"/>
                    </a:lnTo>
                    <a:lnTo>
                      <a:pt x="445" y="144"/>
                    </a:lnTo>
                    <a:lnTo>
                      <a:pt x="410" y="132"/>
                    </a:lnTo>
                    <a:lnTo>
                      <a:pt x="376" y="121"/>
                    </a:lnTo>
                    <a:lnTo>
                      <a:pt x="342" y="112"/>
                    </a:lnTo>
                    <a:lnTo>
                      <a:pt x="310" y="109"/>
                    </a:lnTo>
                    <a:lnTo>
                      <a:pt x="301" y="109"/>
                    </a:lnTo>
                    <a:lnTo>
                      <a:pt x="284" y="109"/>
                    </a:lnTo>
                    <a:lnTo>
                      <a:pt x="262" y="114"/>
                    </a:lnTo>
                    <a:lnTo>
                      <a:pt x="236" y="123"/>
                    </a:lnTo>
                    <a:lnTo>
                      <a:pt x="213" y="135"/>
                    </a:lnTo>
                    <a:lnTo>
                      <a:pt x="191" y="156"/>
                    </a:lnTo>
                    <a:lnTo>
                      <a:pt x="175" y="184"/>
                    </a:lnTo>
                    <a:lnTo>
                      <a:pt x="172" y="188"/>
                    </a:lnTo>
                    <a:lnTo>
                      <a:pt x="170" y="191"/>
                    </a:lnTo>
                    <a:lnTo>
                      <a:pt x="168" y="195"/>
                    </a:lnTo>
                    <a:lnTo>
                      <a:pt x="163" y="198"/>
                    </a:lnTo>
                    <a:lnTo>
                      <a:pt x="158" y="200"/>
                    </a:lnTo>
                    <a:lnTo>
                      <a:pt x="152" y="200"/>
                    </a:lnTo>
                    <a:lnTo>
                      <a:pt x="145" y="200"/>
                    </a:lnTo>
                    <a:lnTo>
                      <a:pt x="140" y="198"/>
                    </a:lnTo>
                    <a:lnTo>
                      <a:pt x="138" y="193"/>
                    </a:lnTo>
                    <a:lnTo>
                      <a:pt x="136" y="188"/>
                    </a:lnTo>
                    <a:lnTo>
                      <a:pt x="136" y="184"/>
                    </a:lnTo>
                    <a:lnTo>
                      <a:pt x="138" y="167"/>
                    </a:lnTo>
                    <a:lnTo>
                      <a:pt x="145" y="146"/>
                    </a:lnTo>
                    <a:lnTo>
                      <a:pt x="158" y="121"/>
                    </a:lnTo>
                    <a:lnTo>
                      <a:pt x="175" y="93"/>
                    </a:lnTo>
                    <a:lnTo>
                      <a:pt x="197" y="65"/>
                    </a:lnTo>
                    <a:lnTo>
                      <a:pt x="225" y="39"/>
                    </a:lnTo>
                    <a:lnTo>
                      <a:pt x="255" y="18"/>
                    </a:lnTo>
                    <a:lnTo>
                      <a:pt x="289" y="4"/>
                    </a:lnTo>
                    <a:lnTo>
                      <a:pt x="32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Freeform 11 2"/>
              <p:cNvSpPr>
                <a:spLocks/>
              </p:cNvSpPr>
              <p:nvPr/>
            </p:nvSpPr>
            <p:spPr bwMode="auto">
              <a:xfrm>
                <a:off x="6868" y="3315"/>
                <a:ext cx="374" cy="1625"/>
              </a:xfrm>
              <a:custGeom>
                <a:avLst/>
                <a:gdLst/>
                <a:ahLst/>
                <a:cxnLst>
                  <a:cxn ang="0">
                    <a:pos x="360" y="0"/>
                  </a:cxn>
                  <a:cxn ang="0">
                    <a:pos x="369" y="5"/>
                  </a:cxn>
                  <a:cxn ang="0">
                    <a:pos x="374" y="17"/>
                  </a:cxn>
                  <a:cxn ang="0">
                    <a:pos x="371" y="21"/>
                  </a:cxn>
                  <a:cxn ang="0">
                    <a:pos x="369" y="26"/>
                  </a:cxn>
                  <a:cxn ang="0">
                    <a:pos x="358" y="35"/>
                  </a:cxn>
                  <a:cxn ang="0">
                    <a:pos x="289" y="115"/>
                  </a:cxn>
                  <a:cxn ang="0">
                    <a:pos x="197" y="271"/>
                  </a:cxn>
                  <a:cxn ang="0">
                    <a:pos x="136" y="441"/>
                  </a:cxn>
                  <a:cxn ang="0">
                    <a:pos x="103" y="625"/>
                  </a:cxn>
                  <a:cxn ang="0">
                    <a:pos x="94" y="812"/>
                  </a:cxn>
                  <a:cxn ang="0">
                    <a:pos x="101" y="968"/>
                  </a:cxn>
                  <a:cxn ang="0">
                    <a:pos x="124" y="1129"/>
                  </a:cxn>
                  <a:cxn ang="0">
                    <a:pos x="170" y="1287"/>
                  </a:cxn>
                  <a:cxn ang="0">
                    <a:pos x="241" y="1439"/>
                  </a:cxn>
                  <a:cxn ang="0">
                    <a:pos x="346" y="1574"/>
                  </a:cxn>
                  <a:cxn ang="0">
                    <a:pos x="362" y="1590"/>
                  </a:cxn>
                  <a:cxn ang="0">
                    <a:pos x="369" y="1600"/>
                  </a:cxn>
                  <a:cxn ang="0">
                    <a:pos x="371" y="1607"/>
                  </a:cxn>
                  <a:cxn ang="0">
                    <a:pos x="374" y="1611"/>
                  </a:cxn>
                  <a:cxn ang="0">
                    <a:pos x="371" y="1616"/>
                  </a:cxn>
                  <a:cxn ang="0">
                    <a:pos x="367" y="1623"/>
                  </a:cxn>
                  <a:cxn ang="0">
                    <a:pos x="355" y="1625"/>
                  </a:cxn>
                  <a:cxn ang="0">
                    <a:pos x="328" y="1611"/>
                  </a:cxn>
                  <a:cxn ang="0">
                    <a:pos x="278" y="1565"/>
                  </a:cxn>
                  <a:cxn ang="0">
                    <a:pos x="211" y="1488"/>
                  </a:cxn>
                  <a:cxn ang="0">
                    <a:pos x="140" y="1383"/>
                  </a:cxn>
                  <a:cxn ang="0">
                    <a:pos x="69" y="1227"/>
                  </a:cxn>
                  <a:cxn ang="0">
                    <a:pos x="21" y="1045"/>
                  </a:cxn>
                  <a:cxn ang="0">
                    <a:pos x="3" y="882"/>
                  </a:cxn>
                  <a:cxn ang="0">
                    <a:pos x="3" y="725"/>
                  </a:cxn>
                  <a:cxn ang="0">
                    <a:pos x="30" y="530"/>
                  </a:cxn>
                  <a:cxn ang="0">
                    <a:pos x="101" y="317"/>
                  </a:cxn>
                  <a:cxn ang="0">
                    <a:pos x="170" y="194"/>
                  </a:cxn>
                  <a:cxn ang="0">
                    <a:pos x="241" y="98"/>
                  </a:cxn>
                  <a:cxn ang="0">
                    <a:pos x="305" y="35"/>
                  </a:cxn>
                  <a:cxn ang="0">
                    <a:pos x="346" y="3"/>
                  </a:cxn>
                </a:cxnLst>
                <a:rect l="0" t="0" r="r" b="b"/>
                <a:pathLst>
                  <a:path w="374" h="1625">
                    <a:moveTo>
                      <a:pt x="355" y="0"/>
                    </a:moveTo>
                    <a:lnTo>
                      <a:pt x="360" y="0"/>
                    </a:lnTo>
                    <a:lnTo>
                      <a:pt x="367" y="3"/>
                    </a:lnTo>
                    <a:lnTo>
                      <a:pt x="369" y="5"/>
                    </a:lnTo>
                    <a:lnTo>
                      <a:pt x="371" y="10"/>
                    </a:lnTo>
                    <a:lnTo>
                      <a:pt x="374" y="17"/>
                    </a:lnTo>
                    <a:lnTo>
                      <a:pt x="374" y="19"/>
                    </a:lnTo>
                    <a:lnTo>
                      <a:pt x="371" y="21"/>
                    </a:lnTo>
                    <a:lnTo>
                      <a:pt x="371" y="24"/>
                    </a:lnTo>
                    <a:lnTo>
                      <a:pt x="369" y="26"/>
                    </a:lnTo>
                    <a:lnTo>
                      <a:pt x="365" y="31"/>
                    </a:lnTo>
                    <a:lnTo>
                      <a:pt x="358" y="35"/>
                    </a:lnTo>
                    <a:lnTo>
                      <a:pt x="351" y="42"/>
                    </a:lnTo>
                    <a:lnTo>
                      <a:pt x="289" y="115"/>
                    </a:lnTo>
                    <a:lnTo>
                      <a:pt x="239" y="189"/>
                    </a:lnTo>
                    <a:lnTo>
                      <a:pt x="197" y="271"/>
                    </a:lnTo>
                    <a:lnTo>
                      <a:pt x="163" y="355"/>
                    </a:lnTo>
                    <a:lnTo>
                      <a:pt x="136" y="441"/>
                    </a:lnTo>
                    <a:lnTo>
                      <a:pt x="117" y="532"/>
                    </a:lnTo>
                    <a:lnTo>
                      <a:pt x="103" y="625"/>
                    </a:lnTo>
                    <a:lnTo>
                      <a:pt x="97" y="718"/>
                    </a:lnTo>
                    <a:lnTo>
                      <a:pt x="94" y="812"/>
                    </a:lnTo>
                    <a:lnTo>
                      <a:pt x="97" y="889"/>
                    </a:lnTo>
                    <a:lnTo>
                      <a:pt x="101" y="968"/>
                    </a:lnTo>
                    <a:lnTo>
                      <a:pt x="110" y="1047"/>
                    </a:lnTo>
                    <a:lnTo>
                      <a:pt x="124" y="1129"/>
                    </a:lnTo>
                    <a:lnTo>
                      <a:pt x="145" y="1208"/>
                    </a:lnTo>
                    <a:lnTo>
                      <a:pt x="170" y="1287"/>
                    </a:lnTo>
                    <a:lnTo>
                      <a:pt x="202" y="1367"/>
                    </a:lnTo>
                    <a:lnTo>
                      <a:pt x="241" y="1439"/>
                    </a:lnTo>
                    <a:lnTo>
                      <a:pt x="289" y="1509"/>
                    </a:lnTo>
                    <a:lnTo>
                      <a:pt x="346" y="1574"/>
                    </a:lnTo>
                    <a:lnTo>
                      <a:pt x="355" y="1583"/>
                    </a:lnTo>
                    <a:lnTo>
                      <a:pt x="362" y="1590"/>
                    </a:lnTo>
                    <a:lnTo>
                      <a:pt x="367" y="1595"/>
                    </a:lnTo>
                    <a:lnTo>
                      <a:pt x="369" y="1600"/>
                    </a:lnTo>
                    <a:lnTo>
                      <a:pt x="371" y="1604"/>
                    </a:lnTo>
                    <a:lnTo>
                      <a:pt x="371" y="1607"/>
                    </a:lnTo>
                    <a:lnTo>
                      <a:pt x="374" y="1609"/>
                    </a:lnTo>
                    <a:lnTo>
                      <a:pt x="374" y="1611"/>
                    </a:lnTo>
                    <a:lnTo>
                      <a:pt x="374" y="1611"/>
                    </a:lnTo>
                    <a:lnTo>
                      <a:pt x="371" y="1616"/>
                    </a:lnTo>
                    <a:lnTo>
                      <a:pt x="369" y="1621"/>
                    </a:lnTo>
                    <a:lnTo>
                      <a:pt x="367" y="1623"/>
                    </a:lnTo>
                    <a:lnTo>
                      <a:pt x="360" y="1625"/>
                    </a:lnTo>
                    <a:lnTo>
                      <a:pt x="355" y="1625"/>
                    </a:lnTo>
                    <a:lnTo>
                      <a:pt x="346" y="1623"/>
                    </a:lnTo>
                    <a:lnTo>
                      <a:pt x="328" y="1611"/>
                    </a:lnTo>
                    <a:lnTo>
                      <a:pt x="305" y="1590"/>
                    </a:lnTo>
                    <a:lnTo>
                      <a:pt x="278" y="1565"/>
                    </a:lnTo>
                    <a:lnTo>
                      <a:pt x="245" y="1530"/>
                    </a:lnTo>
                    <a:lnTo>
                      <a:pt x="211" y="1488"/>
                    </a:lnTo>
                    <a:lnTo>
                      <a:pt x="174" y="1439"/>
                    </a:lnTo>
                    <a:lnTo>
                      <a:pt x="140" y="1383"/>
                    </a:lnTo>
                    <a:lnTo>
                      <a:pt x="106" y="1320"/>
                    </a:lnTo>
                    <a:lnTo>
                      <a:pt x="69" y="1227"/>
                    </a:lnTo>
                    <a:lnTo>
                      <a:pt x="39" y="1136"/>
                    </a:lnTo>
                    <a:lnTo>
                      <a:pt x="21" y="1045"/>
                    </a:lnTo>
                    <a:lnTo>
                      <a:pt x="10" y="961"/>
                    </a:lnTo>
                    <a:lnTo>
                      <a:pt x="3" y="882"/>
                    </a:lnTo>
                    <a:lnTo>
                      <a:pt x="0" y="812"/>
                    </a:lnTo>
                    <a:lnTo>
                      <a:pt x="3" y="725"/>
                    </a:lnTo>
                    <a:lnTo>
                      <a:pt x="14" y="630"/>
                    </a:lnTo>
                    <a:lnTo>
                      <a:pt x="30" y="530"/>
                    </a:lnTo>
                    <a:lnTo>
                      <a:pt x="60" y="425"/>
                    </a:lnTo>
                    <a:lnTo>
                      <a:pt x="101" y="317"/>
                    </a:lnTo>
                    <a:lnTo>
                      <a:pt x="136" y="250"/>
                    </a:lnTo>
                    <a:lnTo>
                      <a:pt x="170" y="194"/>
                    </a:lnTo>
                    <a:lnTo>
                      <a:pt x="207" y="143"/>
                    </a:lnTo>
                    <a:lnTo>
                      <a:pt x="241" y="98"/>
                    </a:lnTo>
                    <a:lnTo>
                      <a:pt x="275" y="63"/>
                    </a:lnTo>
                    <a:lnTo>
                      <a:pt x="305" y="35"/>
                    </a:lnTo>
                    <a:lnTo>
                      <a:pt x="328" y="14"/>
                    </a:lnTo>
                    <a:lnTo>
                      <a:pt x="346" y="3"/>
                    </a:lnTo>
                    <a:lnTo>
                      <a:pt x="355"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12 2"/>
              <p:cNvSpPr>
                <a:spLocks/>
              </p:cNvSpPr>
              <p:nvPr/>
            </p:nvSpPr>
            <p:spPr bwMode="auto">
              <a:xfrm>
                <a:off x="7372" y="3817"/>
                <a:ext cx="800" cy="734"/>
              </a:xfrm>
              <a:custGeom>
                <a:avLst/>
                <a:gdLst/>
                <a:ahLst/>
                <a:cxnLst>
                  <a:cxn ang="0">
                    <a:pos x="358" y="4"/>
                  </a:cxn>
                  <a:cxn ang="0">
                    <a:pos x="438" y="51"/>
                  </a:cxn>
                  <a:cxn ang="0">
                    <a:pos x="493" y="102"/>
                  </a:cxn>
                  <a:cxn ang="0">
                    <a:pos x="550" y="35"/>
                  </a:cxn>
                  <a:cxn ang="0">
                    <a:pos x="651" y="0"/>
                  </a:cxn>
                  <a:cxn ang="0">
                    <a:pos x="722" y="11"/>
                  </a:cxn>
                  <a:cxn ang="0">
                    <a:pos x="784" y="53"/>
                  </a:cxn>
                  <a:cxn ang="0">
                    <a:pos x="798" y="135"/>
                  </a:cxn>
                  <a:cxn ang="0">
                    <a:pos x="752" y="191"/>
                  </a:cxn>
                  <a:cxn ang="0">
                    <a:pos x="690" y="198"/>
                  </a:cxn>
                  <a:cxn ang="0">
                    <a:pos x="656" y="160"/>
                  </a:cxn>
                  <a:cxn ang="0">
                    <a:pos x="674" y="88"/>
                  </a:cxn>
                  <a:cxn ang="0">
                    <a:pos x="704" y="44"/>
                  </a:cxn>
                  <a:cxn ang="0">
                    <a:pos x="651" y="35"/>
                  </a:cxn>
                  <a:cxn ang="0">
                    <a:pos x="559" y="74"/>
                  </a:cxn>
                  <a:cxn ang="0">
                    <a:pos x="511" y="158"/>
                  </a:cxn>
                  <a:cxn ang="0">
                    <a:pos x="491" y="226"/>
                  </a:cxn>
                  <a:cxn ang="0">
                    <a:pos x="424" y="496"/>
                  </a:cxn>
                  <a:cxn ang="0">
                    <a:pos x="408" y="592"/>
                  </a:cxn>
                  <a:cxn ang="0">
                    <a:pos x="429" y="666"/>
                  </a:cxn>
                  <a:cxn ang="0">
                    <a:pos x="497" y="699"/>
                  </a:cxn>
                  <a:cxn ang="0">
                    <a:pos x="573" y="678"/>
                  </a:cxn>
                  <a:cxn ang="0">
                    <a:pos x="662" y="594"/>
                  </a:cxn>
                  <a:cxn ang="0">
                    <a:pos x="713" y="480"/>
                  </a:cxn>
                  <a:cxn ang="0">
                    <a:pos x="722" y="471"/>
                  </a:cxn>
                  <a:cxn ang="0">
                    <a:pos x="736" y="471"/>
                  </a:cxn>
                  <a:cxn ang="0">
                    <a:pos x="747" y="475"/>
                  </a:cxn>
                  <a:cxn ang="0">
                    <a:pos x="747" y="501"/>
                  </a:cxn>
                  <a:cxn ang="0">
                    <a:pos x="708" y="589"/>
                  </a:cxn>
                  <a:cxn ang="0">
                    <a:pos x="623" y="690"/>
                  </a:cxn>
                  <a:cxn ang="0">
                    <a:pos x="493" y="734"/>
                  </a:cxn>
                  <a:cxn ang="0">
                    <a:pos x="378" y="697"/>
                  </a:cxn>
                  <a:cxn ang="0">
                    <a:pos x="321" y="613"/>
                  </a:cxn>
                  <a:cxn ang="0">
                    <a:pos x="294" y="655"/>
                  </a:cxn>
                  <a:cxn ang="0">
                    <a:pos x="223" y="718"/>
                  </a:cxn>
                  <a:cxn ang="0">
                    <a:pos x="122" y="734"/>
                  </a:cxn>
                  <a:cxn ang="0">
                    <a:pos x="39" y="701"/>
                  </a:cxn>
                  <a:cxn ang="0">
                    <a:pos x="0" y="627"/>
                  </a:cxn>
                  <a:cxn ang="0">
                    <a:pos x="37" y="552"/>
                  </a:cxn>
                  <a:cxn ang="0">
                    <a:pos x="106" y="536"/>
                  </a:cxn>
                  <a:cxn ang="0">
                    <a:pos x="147" y="566"/>
                  </a:cxn>
                  <a:cxn ang="0">
                    <a:pos x="126" y="648"/>
                  </a:cxn>
                  <a:cxn ang="0">
                    <a:pos x="99" y="690"/>
                  </a:cxn>
                  <a:cxn ang="0">
                    <a:pos x="154" y="699"/>
                  </a:cxn>
                  <a:cxn ang="0">
                    <a:pos x="248" y="652"/>
                  </a:cxn>
                  <a:cxn ang="0">
                    <a:pos x="305" y="531"/>
                  </a:cxn>
                  <a:cxn ang="0">
                    <a:pos x="365" y="298"/>
                  </a:cxn>
                  <a:cxn ang="0">
                    <a:pos x="392" y="170"/>
                  </a:cxn>
                  <a:cxn ang="0">
                    <a:pos x="381" y="81"/>
                  </a:cxn>
                  <a:cxn ang="0">
                    <a:pos x="337" y="39"/>
                  </a:cxn>
                  <a:cxn ang="0">
                    <a:pos x="284" y="37"/>
                  </a:cxn>
                  <a:cxn ang="0">
                    <a:pos x="200" y="77"/>
                  </a:cxn>
                  <a:cxn ang="0">
                    <a:pos x="115" y="188"/>
                  </a:cxn>
                  <a:cxn ang="0">
                    <a:pos x="87" y="258"/>
                  </a:cxn>
                  <a:cxn ang="0">
                    <a:pos x="71" y="265"/>
                  </a:cxn>
                  <a:cxn ang="0">
                    <a:pos x="62" y="263"/>
                  </a:cxn>
                  <a:cxn ang="0">
                    <a:pos x="53" y="254"/>
                  </a:cxn>
                  <a:cxn ang="0">
                    <a:pos x="62" y="207"/>
                  </a:cxn>
                  <a:cxn ang="0">
                    <a:pos x="117" y="109"/>
                  </a:cxn>
                  <a:cxn ang="0">
                    <a:pos x="218" y="21"/>
                  </a:cxn>
                </a:cxnLst>
                <a:rect l="0" t="0" r="r" b="b"/>
                <a:pathLst>
                  <a:path w="800" h="734">
                    <a:moveTo>
                      <a:pt x="310" y="0"/>
                    </a:moveTo>
                    <a:lnTo>
                      <a:pt x="333" y="0"/>
                    </a:lnTo>
                    <a:lnTo>
                      <a:pt x="358" y="4"/>
                    </a:lnTo>
                    <a:lnTo>
                      <a:pt x="385" y="14"/>
                    </a:lnTo>
                    <a:lnTo>
                      <a:pt x="413" y="28"/>
                    </a:lnTo>
                    <a:lnTo>
                      <a:pt x="438" y="51"/>
                    </a:lnTo>
                    <a:lnTo>
                      <a:pt x="463" y="81"/>
                    </a:lnTo>
                    <a:lnTo>
                      <a:pt x="481" y="121"/>
                    </a:lnTo>
                    <a:lnTo>
                      <a:pt x="493" y="102"/>
                    </a:lnTo>
                    <a:lnTo>
                      <a:pt x="507" y="81"/>
                    </a:lnTo>
                    <a:lnTo>
                      <a:pt x="527" y="58"/>
                    </a:lnTo>
                    <a:lnTo>
                      <a:pt x="550" y="35"/>
                    </a:lnTo>
                    <a:lnTo>
                      <a:pt x="580" y="16"/>
                    </a:lnTo>
                    <a:lnTo>
                      <a:pt x="612" y="4"/>
                    </a:lnTo>
                    <a:lnTo>
                      <a:pt x="651" y="0"/>
                    </a:lnTo>
                    <a:lnTo>
                      <a:pt x="672" y="0"/>
                    </a:lnTo>
                    <a:lnTo>
                      <a:pt x="697" y="4"/>
                    </a:lnTo>
                    <a:lnTo>
                      <a:pt x="722" y="11"/>
                    </a:lnTo>
                    <a:lnTo>
                      <a:pt x="745" y="21"/>
                    </a:lnTo>
                    <a:lnTo>
                      <a:pt x="768" y="35"/>
                    </a:lnTo>
                    <a:lnTo>
                      <a:pt x="784" y="53"/>
                    </a:lnTo>
                    <a:lnTo>
                      <a:pt x="798" y="77"/>
                    </a:lnTo>
                    <a:lnTo>
                      <a:pt x="800" y="107"/>
                    </a:lnTo>
                    <a:lnTo>
                      <a:pt x="798" y="135"/>
                    </a:lnTo>
                    <a:lnTo>
                      <a:pt x="786" y="158"/>
                    </a:lnTo>
                    <a:lnTo>
                      <a:pt x="770" y="177"/>
                    </a:lnTo>
                    <a:lnTo>
                      <a:pt x="752" y="191"/>
                    </a:lnTo>
                    <a:lnTo>
                      <a:pt x="731" y="198"/>
                    </a:lnTo>
                    <a:lnTo>
                      <a:pt x="713" y="200"/>
                    </a:lnTo>
                    <a:lnTo>
                      <a:pt x="690" y="198"/>
                    </a:lnTo>
                    <a:lnTo>
                      <a:pt x="674" y="188"/>
                    </a:lnTo>
                    <a:lnTo>
                      <a:pt x="662" y="174"/>
                    </a:lnTo>
                    <a:lnTo>
                      <a:pt x="656" y="160"/>
                    </a:lnTo>
                    <a:lnTo>
                      <a:pt x="653" y="144"/>
                    </a:lnTo>
                    <a:lnTo>
                      <a:pt x="658" y="114"/>
                    </a:lnTo>
                    <a:lnTo>
                      <a:pt x="674" y="88"/>
                    </a:lnTo>
                    <a:lnTo>
                      <a:pt x="699" y="67"/>
                    </a:lnTo>
                    <a:lnTo>
                      <a:pt x="731" y="56"/>
                    </a:lnTo>
                    <a:lnTo>
                      <a:pt x="704" y="44"/>
                    </a:lnTo>
                    <a:lnTo>
                      <a:pt x="681" y="37"/>
                    </a:lnTo>
                    <a:lnTo>
                      <a:pt x="660" y="35"/>
                    </a:lnTo>
                    <a:lnTo>
                      <a:pt x="651" y="35"/>
                    </a:lnTo>
                    <a:lnTo>
                      <a:pt x="614" y="39"/>
                    </a:lnTo>
                    <a:lnTo>
                      <a:pt x="585" y="53"/>
                    </a:lnTo>
                    <a:lnTo>
                      <a:pt x="559" y="74"/>
                    </a:lnTo>
                    <a:lnTo>
                      <a:pt x="539" y="100"/>
                    </a:lnTo>
                    <a:lnTo>
                      <a:pt x="523" y="128"/>
                    </a:lnTo>
                    <a:lnTo>
                      <a:pt x="511" y="158"/>
                    </a:lnTo>
                    <a:lnTo>
                      <a:pt x="502" y="184"/>
                    </a:lnTo>
                    <a:lnTo>
                      <a:pt x="495" y="207"/>
                    </a:lnTo>
                    <a:lnTo>
                      <a:pt x="491" y="226"/>
                    </a:lnTo>
                    <a:lnTo>
                      <a:pt x="491" y="226"/>
                    </a:lnTo>
                    <a:lnTo>
                      <a:pt x="436" y="450"/>
                    </a:lnTo>
                    <a:lnTo>
                      <a:pt x="424" y="496"/>
                    </a:lnTo>
                    <a:lnTo>
                      <a:pt x="415" y="534"/>
                    </a:lnTo>
                    <a:lnTo>
                      <a:pt x="410" y="564"/>
                    </a:lnTo>
                    <a:lnTo>
                      <a:pt x="408" y="592"/>
                    </a:lnTo>
                    <a:lnTo>
                      <a:pt x="410" y="620"/>
                    </a:lnTo>
                    <a:lnTo>
                      <a:pt x="417" y="645"/>
                    </a:lnTo>
                    <a:lnTo>
                      <a:pt x="429" y="666"/>
                    </a:lnTo>
                    <a:lnTo>
                      <a:pt x="445" y="685"/>
                    </a:lnTo>
                    <a:lnTo>
                      <a:pt x="468" y="694"/>
                    </a:lnTo>
                    <a:lnTo>
                      <a:pt x="497" y="699"/>
                    </a:lnTo>
                    <a:lnTo>
                      <a:pt x="518" y="697"/>
                    </a:lnTo>
                    <a:lnTo>
                      <a:pt x="546" y="690"/>
                    </a:lnTo>
                    <a:lnTo>
                      <a:pt x="573" y="678"/>
                    </a:lnTo>
                    <a:lnTo>
                      <a:pt x="603" y="659"/>
                    </a:lnTo>
                    <a:lnTo>
                      <a:pt x="633" y="631"/>
                    </a:lnTo>
                    <a:lnTo>
                      <a:pt x="662" y="594"/>
                    </a:lnTo>
                    <a:lnTo>
                      <a:pt x="688" y="545"/>
                    </a:lnTo>
                    <a:lnTo>
                      <a:pt x="711" y="487"/>
                    </a:lnTo>
                    <a:lnTo>
                      <a:pt x="713" y="480"/>
                    </a:lnTo>
                    <a:lnTo>
                      <a:pt x="715" y="475"/>
                    </a:lnTo>
                    <a:lnTo>
                      <a:pt x="717" y="471"/>
                    </a:lnTo>
                    <a:lnTo>
                      <a:pt x="722" y="471"/>
                    </a:lnTo>
                    <a:lnTo>
                      <a:pt x="731" y="468"/>
                    </a:lnTo>
                    <a:lnTo>
                      <a:pt x="733" y="468"/>
                    </a:lnTo>
                    <a:lnTo>
                      <a:pt x="736" y="471"/>
                    </a:lnTo>
                    <a:lnTo>
                      <a:pt x="740" y="471"/>
                    </a:lnTo>
                    <a:lnTo>
                      <a:pt x="745" y="473"/>
                    </a:lnTo>
                    <a:lnTo>
                      <a:pt x="747" y="475"/>
                    </a:lnTo>
                    <a:lnTo>
                      <a:pt x="749" y="480"/>
                    </a:lnTo>
                    <a:lnTo>
                      <a:pt x="749" y="485"/>
                    </a:lnTo>
                    <a:lnTo>
                      <a:pt x="747" y="501"/>
                    </a:lnTo>
                    <a:lnTo>
                      <a:pt x="740" y="527"/>
                    </a:lnTo>
                    <a:lnTo>
                      <a:pt x="727" y="557"/>
                    </a:lnTo>
                    <a:lnTo>
                      <a:pt x="708" y="589"/>
                    </a:lnTo>
                    <a:lnTo>
                      <a:pt x="685" y="624"/>
                    </a:lnTo>
                    <a:lnTo>
                      <a:pt x="656" y="659"/>
                    </a:lnTo>
                    <a:lnTo>
                      <a:pt x="623" y="690"/>
                    </a:lnTo>
                    <a:lnTo>
                      <a:pt x="585" y="713"/>
                    </a:lnTo>
                    <a:lnTo>
                      <a:pt x="541" y="729"/>
                    </a:lnTo>
                    <a:lnTo>
                      <a:pt x="493" y="734"/>
                    </a:lnTo>
                    <a:lnTo>
                      <a:pt x="449" y="729"/>
                    </a:lnTo>
                    <a:lnTo>
                      <a:pt x="410" y="715"/>
                    </a:lnTo>
                    <a:lnTo>
                      <a:pt x="378" y="697"/>
                    </a:lnTo>
                    <a:lnTo>
                      <a:pt x="353" y="671"/>
                    </a:lnTo>
                    <a:lnTo>
                      <a:pt x="335" y="641"/>
                    </a:lnTo>
                    <a:lnTo>
                      <a:pt x="321" y="613"/>
                    </a:lnTo>
                    <a:lnTo>
                      <a:pt x="317" y="620"/>
                    </a:lnTo>
                    <a:lnTo>
                      <a:pt x="307" y="634"/>
                    </a:lnTo>
                    <a:lnTo>
                      <a:pt x="294" y="655"/>
                    </a:lnTo>
                    <a:lnTo>
                      <a:pt x="275" y="676"/>
                    </a:lnTo>
                    <a:lnTo>
                      <a:pt x="250" y="699"/>
                    </a:lnTo>
                    <a:lnTo>
                      <a:pt x="223" y="718"/>
                    </a:lnTo>
                    <a:lnTo>
                      <a:pt x="191" y="729"/>
                    </a:lnTo>
                    <a:lnTo>
                      <a:pt x="152" y="734"/>
                    </a:lnTo>
                    <a:lnTo>
                      <a:pt x="122" y="734"/>
                    </a:lnTo>
                    <a:lnTo>
                      <a:pt x="92" y="727"/>
                    </a:lnTo>
                    <a:lnTo>
                      <a:pt x="62" y="715"/>
                    </a:lnTo>
                    <a:lnTo>
                      <a:pt x="39" y="701"/>
                    </a:lnTo>
                    <a:lnTo>
                      <a:pt x="19" y="680"/>
                    </a:lnTo>
                    <a:lnTo>
                      <a:pt x="7" y="657"/>
                    </a:lnTo>
                    <a:lnTo>
                      <a:pt x="0" y="627"/>
                    </a:lnTo>
                    <a:lnTo>
                      <a:pt x="5" y="599"/>
                    </a:lnTo>
                    <a:lnTo>
                      <a:pt x="19" y="573"/>
                    </a:lnTo>
                    <a:lnTo>
                      <a:pt x="37" y="552"/>
                    </a:lnTo>
                    <a:lnTo>
                      <a:pt x="62" y="538"/>
                    </a:lnTo>
                    <a:lnTo>
                      <a:pt x="90" y="534"/>
                    </a:lnTo>
                    <a:lnTo>
                      <a:pt x="106" y="536"/>
                    </a:lnTo>
                    <a:lnTo>
                      <a:pt x="122" y="541"/>
                    </a:lnTo>
                    <a:lnTo>
                      <a:pt x="136" y="550"/>
                    </a:lnTo>
                    <a:lnTo>
                      <a:pt x="147" y="566"/>
                    </a:lnTo>
                    <a:lnTo>
                      <a:pt x="149" y="589"/>
                    </a:lnTo>
                    <a:lnTo>
                      <a:pt x="145" y="622"/>
                    </a:lnTo>
                    <a:lnTo>
                      <a:pt x="126" y="648"/>
                    </a:lnTo>
                    <a:lnTo>
                      <a:pt x="103" y="669"/>
                    </a:lnTo>
                    <a:lnTo>
                      <a:pt x="74" y="678"/>
                    </a:lnTo>
                    <a:lnTo>
                      <a:pt x="99" y="690"/>
                    </a:lnTo>
                    <a:lnTo>
                      <a:pt x="124" y="697"/>
                    </a:lnTo>
                    <a:lnTo>
                      <a:pt x="142" y="699"/>
                    </a:lnTo>
                    <a:lnTo>
                      <a:pt x="154" y="699"/>
                    </a:lnTo>
                    <a:lnTo>
                      <a:pt x="188" y="694"/>
                    </a:lnTo>
                    <a:lnTo>
                      <a:pt x="220" y="678"/>
                    </a:lnTo>
                    <a:lnTo>
                      <a:pt x="248" y="652"/>
                    </a:lnTo>
                    <a:lnTo>
                      <a:pt x="271" y="617"/>
                    </a:lnTo>
                    <a:lnTo>
                      <a:pt x="291" y="578"/>
                    </a:lnTo>
                    <a:lnTo>
                      <a:pt x="305" y="531"/>
                    </a:lnTo>
                    <a:lnTo>
                      <a:pt x="330" y="440"/>
                    </a:lnTo>
                    <a:lnTo>
                      <a:pt x="349" y="363"/>
                    </a:lnTo>
                    <a:lnTo>
                      <a:pt x="365" y="298"/>
                    </a:lnTo>
                    <a:lnTo>
                      <a:pt x="378" y="244"/>
                    </a:lnTo>
                    <a:lnTo>
                      <a:pt x="388" y="202"/>
                    </a:lnTo>
                    <a:lnTo>
                      <a:pt x="392" y="170"/>
                    </a:lnTo>
                    <a:lnTo>
                      <a:pt x="394" y="144"/>
                    </a:lnTo>
                    <a:lnTo>
                      <a:pt x="390" y="109"/>
                    </a:lnTo>
                    <a:lnTo>
                      <a:pt x="381" y="81"/>
                    </a:lnTo>
                    <a:lnTo>
                      <a:pt x="369" y="60"/>
                    </a:lnTo>
                    <a:lnTo>
                      <a:pt x="353" y="49"/>
                    </a:lnTo>
                    <a:lnTo>
                      <a:pt x="337" y="39"/>
                    </a:lnTo>
                    <a:lnTo>
                      <a:pt x="321" y="35"/>
                    </a:lnTo>
                    <a:lnTo>
                      <a:pt x="305" y="35"/>
                    </a:lnTo>
                    <a:lnTo>
                      <a:pt x="284" y="37"/>
                    </a:lnTo>
                    <a:lnTo>
                      <a:pt x="257" y="44"/>
                    </a:lnTo>
                    <a:lnTo>
                      <a:pt x="229" y="56"/>
                    </a:lnTo>
                    <a:lnTo>
                      <a:pt x="200" y="77"/>
                    </a:lnTo>
                    <a:lnTo>
                      <a:pt x="170" y="105"/>
                    </a:lnTo>
                    <a:lnTo>
                      <a:pt x="140" y="142"/>
                    </a:lnTo>
                    <a:lnTo>
                      <a:pt x="115" y="188"/>
                    </a:lnTo>
                    <a:lnTo>
                      <a:pt x="92" y="247"/>
                    </a:lnTo>
                    <a:lnTo>
                      <a:pt x="90" y="254"/>
                    </a:lnTo>
                    <a:lnTo>
                      <a:pt x="87" y="258"/>
                    </a:lnTo>
                    <a:lnTo>
                      <a:pt x="83" y="263"/>
                    </a:lnTo>
                    <a:lnTo>
                      <a:pt x="78" y="263"/>
                    </a:lnTo>
                    <a:lnTo>
                      <a:pt x="71" y="265"/>
                    </a:lnTo>
                    <a:lnTo>
                      <a:pt x="69" y="265"/>
                    </a:lnTo>
                    <a:lnTo>
                      <a:pt x="67" y="263"/>
                    </a:lnTo>
                    <a:lnTo>
                      <a:pt x="62" y="263"/>
                    </a:lnTo>
                    <a:lnTo>
                      <a:pt x="60" y="261"/>
                    </a:lnTo>
                    <a:lnTo>
                      <a:pt x="55" y="258"/>
                    </a:lnTo>
                    <a:lnTo>
                      <a:pt x="53" y="254"/>
                    </a:lnTo>
                    <a:lnTo>
                      <a:pt x="51" y="249"/>
                    </a:lnTo>
                    <a:lnTo>
                      <a:pt x="55" y="233"/>
                    </a:lnTo>
                    <a:lnTo>
                      <a:pt x="62" y="207"/>
                    </a:lnTo>
                    <a:lnTo>
                      <a:pt x="76" y="177"/>
                    </a:lnTo>
                    <a:lnTo>
                      <a:pt x="94" y="144"/>
                    </a:lnTo>
                    <a:lnTo>
                      <a:pt x="117" y="109"/>
                    </a:lnTo>
                    <a:lnTo>
                      <a:pt x="147" y="74"/>
                    </a:lnTo>
                    <a:lnTo>
                      <a:pt x="181" y="44"/>
                    </a:lnTo>
                    <a:lnTo>
                      <a:pt x="218" y="21"/>
                    </a:lnTo>
                    <a:lnTo>
                      <a:pt x="262" y="4"/>
                    </a:lnTo>
                    <a:lnTo>
                      <a:pt x="3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3"/>
              <p:cNvSpPr>
                <a:spLocks/>
              </p:cNvSpPr>
              <p:nvPr/>
            </p:nvSpPr>
            <p:spPr bwMode="auto">
              <a:xfrm>
                <a:off x="8325" y="3315"/>
                <a:ext cx="372" cy="1625"/>
              </a:xfrm>
              <a:custGeom>
                <a:avLst/>
                <a:gdLst/>
                <a:ahLst/>
                <a:cxnLst>
                  <a:cxn ang="0">
                    <a:pos x="28" y="3"/>
                  </a:cxn>
                  <a:cxn ang="0">
                    <a:pos x="67" y="35"/>
                  </a:cxn>
                  <a:cxn ang="0">
                    <a:pos x="129" y="96"/>
                  </a:cxn>
                  <a:cxn ang="0">
                    <a:pos x="200" y="187"/>
                  </a:cxn>
                  <a:cxn ang="0">
                    <a:pos x="266" y="306"/>
                  </a:cxn>
                  <a:cxn ang="0">
                    <a:pos x="333" y="490"/>
                  </a:cxn>
                  <a:cxn ang="0">
                    <a:pos x="365" y="665"/>
                  </a:cxn>
                  <a:cxn ang="0">
                    <a:pos x="372" y="812"/>
                  </a:cxn>
                  <a:cxn ang="0">
                    <a:pos x="369" y="898"/>
                  </a:cxn>
                  <a:cxn ang="0">
                    <a:pos x="342" y="1096"/>
                  </a:cxn>
                  <a:cxn ang="0">
                    <a:pos x="271" y="1308"/>
                  </a:cxn>
                  <a:cxn ang="0">
                    <a:pos x="202" y="1432"/>
                  </a:cxn>
                  <a:cxn ang="0">
                    <a:pos x="131" y="1525"/>
                  </a:cxn>
                  <a:cxn ang="0">
                    <a:pos x="69" y="1590"/>
                  </a:cxn>
                  <a:cxn ang="0">
                    <a:pos x="28" y="1621"/>
                  </a:cxn>
                  <a:cxn ang="0">
                    <a:pos x="12" y="1625"/>
                  </a:cxn>
                  <a:cxn ang="0">
                    <a:pos x="3" y="1616"/>
                  </a:cxn>
                  <a:cxn ang="0">
                    <a:pos x="0" y="1609"/>
                  </a:cxn>
                  <a:cxn ang="0">
                    <a:pos x="3" y="1602"/>
                  </a:cxn>
                  <a:cxn ang="0">
                    <a:pos x="10" y="1595"/>
                  </a:cxn>
                  <a:cxn ang="0">
                    <a:pos x="23" y="1583"/>
                  </a:cxn>
                  <a:cxn ang="0">
                    <a:pos x="136" y="1434"/>
                  </a:cxn>
                  <a:cxn ang="0">
                    <a:pos x="211" y="1269"/>
                  </a:cxn>
                  <a:cxn ang="0">
                    <a:pos x="257" y="1091"/>
                  </a:cxn>
                  <a:cxn ang="0">
                    <a:pos x="278" y="905"/>
                  </a:cxn>
                  <a:cxn ang="0">
                    <a:pos x="275" y="688"/>
                  </a:cxn>
                  <a:cxn ang="0">
                    <a:pos x="243" y="464"/>
                  </a:cxn>
                  <a:cxn ang="0">
                    <a:pos x="179" y="275"/>
                  </a:cxn>
                  <a:cxn ang="0">
                    <a:pos x="87" y="117"/>
                  </a:cxn>
                  <a:cxn ang="0">
                    <a:pos x="21" y="45"/>
                  </a:cxn>
                  <a:cxn ang="0">
                    <a:pos x="10" y="31"/>
                  </a:cxn>
                  <a:cxn ang="0">
                    <a:pos x="3" y="24"/>
                  </a:cxn>
                  <a:cxn ang="0">
                    <a:pos x="0" y="19"/>
                  </a:cxn>
                  <a:cxn ang="0">
                    <a:pos x="0" y="17"/>
                  </a:cxn>
                  <a:cxn ang="0">
                    <a:pos x="5" y="5"/>
                  </a:cxn>
                  <a:cxn ang="0">
                    <a:pos x="19" y="0"/>
                  </a:cxn>
                </a:cxnLst>
                <a:rect l="0" t="0" r="r" b="b"/>
                <a:pathLst>
                  <a:path w="372" h="1625">
                    <a:moveTo>
                      <a:pt x="19" y="0"/>
                    </a:moveTo>
                    <a:lnTo>
                      <a:pt x="28" y="3"/>
                    </a:lnTo>
                    <a:lnTo>
                      <a:pt x="44" y="14"/>
                    </a:lnTo>
                    <a:lnTo>
                      <a:pt x="67" y="35"/>
                    </a:lnTo>
                    <a:lnTo>
                      <a:pt x="97" y="61"/>
                    </a:lnTo>
                    <a:lnTo>
                      <a:pt x="129" y="96"/>
                    </a:lnTo>
                    <a:lnTo>
                      <a:pt x="163" y="138"/>
                    </a:lnTo>
                    <a:lnTo>
                      <a:pt x="200" y="187"/>
                    </a:lnTo>
                    <a:lnTo>
                      <a:pt x="234" y="243"/>
                    </a:lnTo>
                    <a:lnTo>
                      <a:pt x="266" y="306"/>
                    </a:lnTo>
                    <a:lnTo>
                      <a:pt x="305" y="399"/>
                    </a:lnTo>
                    <a:lnTo>
                      <a:pt x="333" y="490"/>
                    </a:lnTo>
                    <a:lnTo>
                      <a:pt x="353" y="581"/>
                    </a:lnTo>
                    <a:lnTo>
                      <a:pt x="365" y="665"/>
                    </a:lnTo>
                    <a:lnTo>
                      <a:pt x="372" y="744"/>
                    </a:lnTo>
                    <a:lnTo>
                      <a:pt x="372" y="812"/>
                    </a:lnTo>
                    <a:lnTo>
                      <a:pt x="372" y="812"/>
                    </a:lnTo>
                    <a:lnTo>
                      <a:pt x="369" y="898"/>
                    </a:lnTo>
                    <a:lnTo>
                      <a:pt x="360" y="994"/>
                    </a:lnTo>
                    <a:lnTo>
                      <a:pt x="342" y="1096"/>
                    </a:lnTo>
                    <a:lnTo>
                      <a:pt x="312" y="1201"/>
                    </a:lnTo>
                    <a:lnTo>
                      <a:pt x="271" y="1308"/>
                    </a:lnTo>
                    <a:lnTo>
                      <a:pt x="239" y="1374"/>
                    </a:lnTo>
                    <a:lnTo>
                      <a:pt x="202" y="1432"/>
                    </a:lnTo>
                    <a:lnTo>
                      <a:pt x="168" y="1483"/>
                    </a:lnTo>
                    <a:lnTo>
                      <a:pt x="131" y="1525"/>
                    </a:lnTo>
                    <a:lnTo>
                      <a:pt x="99" y="1562"/>
                    </a:lnTo>
                    <a:lnTo>
                      <a:pt x="69" y="1590"/>
                    </a:lnTo>
                    <a:lnTo>
                      <a:pt x="44" y="1609"/>
                    </a:lnTo>
                    <a:lnTo>
                      <a:pt x="28" y="1621"/>
                    </a:lnTo>
                    <a:lnTo>
                      <a:pt x="19" y="1625"/>
                    </a:lnTo>
                    <a:lnTo>
                      <a:pt x="12" y="1625"/>
                    </a:lnTo>
                    <a:lnTo>
                      <a:pt x="5" y="1621"/>
                    </a:lnTo>
                    <a:lnTo>
                      <a:pt x="3" y="1616"/>
                    </a:lnTo>
                    <a:lnTo>
                      <a:pt x="0" y="1611"/>
                    </a:lnTo>
                    <a:lnTo>
                      <a:pt x="0" y="1609"/>
                    </a:lnTo>
                    <a:lnTo>
                      <a:pt x="0" y="1607"/>
                    </a:lnTo>
                    <a:lnTo>
                      <a:pt x="3" y="1602"/>
                    </a:lnTo>
                    <a:lnTo>
                      <a:pt x="5" y="1600"/>
                    </a:lnTo>
                    <a:lnTo>
                      <a:pt x="10" y="1595"/>
                    </a:lnTo>
                    <a:lnTo>
                      <a:pt x="14" y="1590"/>
                    </a:lnTo>
                    <a:lnTo>
                      <a:pt x="23" y="1583"/>
                    </a:lnTo>
                    <a:lnTo>
                      <a:pt x="85" y="1511"/>
                    </a:lnTo>
                    <a:lnTo>
                      <a:pt x="136" y="1434"/>
                    </a:lnTo>
                    <a:lnTo>
                      <a:pt x="177" y="1355"/>
                    </a:lnTo>
                    <a:lnTo>
                      <a:pt x="211" y="1269"/>
                    </a:lnTo>
                    <a:lnTo>
                      <a:pt x="239" y="1180"/>
                    </a:lnTo>
                    <a:lnTo>
                      <a:pt x="257" y="1091"/>
                    </a:lnTo>
                    <a:lnTo>
                      <a:pt x="271" y="998"/>
                    </a:lnTo>
                    <a:lnTo>
                      <a:pt x="278" y="905"/>
                    </a:lnTo>
                    <a:lnTo>
                      <a:pt x="280" y="812"/>
                    </a:lnTo>
                    <a:lnTo>
                      <a:pt x="275" y="688"/>
                    </a:lnTo>
                    <a:lnTo>
                      <a:pt x="262" y="574"/>
                    </a:lnTo>
                    <a:lnTo>
                      <a:pt x="243" y="464"/>
                    </a:lnTo>
                    <a:lnTo>
                      <a:pt x="213" y="366"/>
                    </a:lnTo>
                    <a:lnTo>
                      <a:pt x="179" y="275"/>
                    </a:lnTo>
                    <a:lnTo>
                      <a:pt x="136" y="191"/>
                    </a:lnTo>
                    <a:lnTo>
                      <a:pt x="87" y="117"/>
                    </a:lnTo>
                    <a:lnTo>
                      <a:pt x="30" y="54"/>
                    </a:lnTo>
                    <a:lnTo>
                      <a:pt x="21" y="45"/>
                    </a:lnTo>
                    <a:lnTo>
                      <a:pt x="14" y="38"/>
                    </a:lnTo>
                    <a:lnTo>
                      <a:pt x="10" y="31"/>
                    </a:lnTo>
                    <a:lnTo>
                      <a:pt x="5" y="28"/>
                    </a:lnTo>
                    <a:lnTo>
                      <a:pt x="3" y="24"/>
                    </a:lnTo>
                    <a:lnTo>
                      <a:pt x="0" y="21"/>
                    </a:lnTo>
                    <a:lnTo>
                      <a:pt x="0" y="19"/>
                    </a:lnTo>
                    <a:lnTo>
                      <a:pt x="0" y="19"/>
                    </a:lnTo>
                    <a:lnTo>
                      <a:pt x="0" y="17"/>
                    </a:lnTo>
                    <a:lnTo>
                      <a:pt x="3" y="10"/>
                    </a:lnTo>
                    <a:lnTo>
                      <a:pt x="5" y="5"/>
                    </a:lnTo>
                    <a:lnTo>
                      <a:pt x="12" y="0"/>
                    </a:lnTo>
                    <a:lnTo>
                      <a:pt x="1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4"/>
              <p:cNvSpPr>
                <a:spLocks noEditPoints="1"/>
              </p:cNvSpPr>
              <p:nvPr/>
            </p:nvSpPr>
            <p:spPr bwMode="auto">
              <a:xfrm>
                <a:off x="8944" y="3315"/>
                <a:ext cx="371" cy="1625"/>
              </a:xfrm>
              <a:custGeom>
                <a:avLst/>
                <a:gdLst/>
                <a:ahLst/>
                <a:cxnLst>
                  <a:cxn ang="0">
                    <a:pos x="371" y="812"/>
                  </a:cxn>
                  <a:cxn ang="0">
                    <a:pos x="16" y="0"/>
                  </a:cxn>
                  <a:cxn ang="0">
                    <a:pos x="43" y="14"/>
                  </a:cxn>
                  <a:cxn ang="0">
                    <a:pos x="96" y="61"/>
                  </a:cxn>
                  <a:cxn ang="0">
                    <a:pos x="163" y="138"/>
                  </a:cxn>
                  <a:cxn ang="0">
                    <a:pos x="231" y="243"/>
                  </a:cxn>
                  <a:cxn ang="0">
                    <a:pos x="305" y="399"/>
                  </a:cxn>
                  <a:cxn ang="0">
                    <a:pos x="350" y="581"/>
                  </a:cxn>
                  <a:cxn ang="0">
                    <a:pos x="369" y="744"/>
                  </a:cxn>
                  <a:cxn ang="0">
                    <a:pos x="369" y="898"/>
                  </a:cxn>
                  <a:cxn ang="0">
                    <a:pos x="341" y="1096"/>
                  </a:cxn>
                  <a:cxn ang="0">
                    <a:pos x="270" y="1308"/>
                  </a:cxn>
                  <a:cxn ang="0">
                    <a:pos x="202" y="1432"/>
                  </a:cxn>
                  <a:cxn ang="0">
                    <a:pos x="131" y="1525"/>
                  </a:cxn>
                  <a:cxn ang="0">
                    <a:pos x="69" y="1590"/>
                  </a:cxn>
                  <a:cxn ang="0">
                    <a:pos x="25" y="1621"/>
                  </a:cxn>
                  <a:cxn ang="0">
                    <a:pos x="9" y="1625"/>
                  </a:cxn>
                  <a:cxn ang="0">
                    <a:pos x="0" y="1616"/>
                  </a:cxn>
                  <a:cxn ang="0">
                    <a:pos x="0" y="1609"/>
                  </a:cxn>
                  <a:cxn ang="0">
                    <a:pos x="0" y="1602"/>
                  </a:cxn>
                  <a:cxn ang="0">
                    <a:pos x="7" y="1595"/>
                  </a:cxn>
                  <a:cxn ang="0">
                    <a:pos x="21" y="1583"/>
                  </a:cxn>
                  <a:cxn ang="0">
                    <a:pos x="135" y="1434"/>
                  </a:cxn>
                  <a:cxn ang="0">
                    <a:pos x="211" y="1269"/>
                  </a:cxn>
                  <a:cxn ang="0">
                    <a:pos x="257" y="1091"/>
                  </a:cxn>
                  <a:cxn ang="0">
                    <a:pos x="275" y="905"/>
                  </a:cxn>
                  <a:cxn ang="0">
                    <a:pos x="275" y="688"/>
                  </a:cxn>
                  <a:cxn ang="0">
                    <a:pos x="240" y="464"/>
                  </a:cxn>
                  <a:cxn ang="0">
                    <a:pos x="179" y="275"/>
                  </a:cxn>
                  <a:cxn ang="0">
                    <a:pos x="85" y="117"/>
                  </a:cxn>
                  <a:cxn ang="0">
                    <a:pos x="21" y="45"/>
                  </a:cxn>
                  <a:cxn ang="0">
                    <a:pos x="9" y="31"/>
                  </a:cxn>
                  <a:cxn ang="0">
                    <a:pos x="2" y="24"/>
                  </a:cxn>
                  <a:cxn ang="0">
                    <a:pos x="0" y="19"/>
                  </a:cxn>
                  <a:cxn ang="0">
                    <a:pos x="0" y="17"/>
                  </a:cxn>
                  <a:cxn ang="0">
                    <a:pos x="5" y="5"/>
                  </a:cxn>
                  <a:cxn ang="0">
                    <a:pos x="16" y="0"/>
                  </a:cxn>
                </a:cxnLst>
                <a:rect l="0" t="0" r="r" b="b"/>
                <a:pathLst>
                  <a:path w="371" h="1625">
                    <a:moveTo>
                      <a:pt x="371" y="812"/>
                    </a:moveTo>
                    <a:lnTo>
                      <a:pt x="371" y="812"/>
                    </a:lnTo>
                    <a:lnTo>
                      <a:pt x="371" y="812"/>
                    </a:lnTo>
                    <a:close/>
                    <a:moveTo>
                      <a:pt x="16" y="0"/>
                    </a:moveTo>
                    <a:lnTo>
                      <a:pt x="25" y="3"/>
                    </a:lnTo>
                    <a:lnTo>
                      <a:pt x="43" y="14"/>
                    </a:lnTo>
                    <a:lnTo>
                      <a:pt x="66" y="35"/>
                    </a:lnTo>
                    <a:lnTo>
                      <a:pt x="96" y="61"/>
                    </a:lnTo>
                    <a:lnTo>
                      <a:pt x="128" y="96"/>
                    </a:lnTo>
                    <a:lnTo>
                      <a:pt x="163" y="138"/>
                    </a:lnTo>
                    <a:lnTo>
                      <a:pt x="197" y="187"/>
                    </a:lnTo>
                    <a:lnTo>
                      <a:pt x="231" y="243"/>
                    </a:lnTo>
                    <a:lnTo>
                      <a:pt x="266" y="306"/>
                    </a:lnTo>
                    <a:lnTo>
                      <a:pt x="305" y="399"/>
                    </a:lnTo>
                    <a:lnTo>
                      <a:pt x="332" y="490"/>
                    </a:lnTo>
                    <a:lnTo>
                      <a:pt x="350" y="581"/>
                    </a:lnTo>
                    <a:lnTo>
                      <a:pt x="364" y="665"/>
                    </a:lnTo>
                    <a:lnTo>
                      <a:pt x="369" y="744"/>
                    </a:lnTo>
                    <a:lnTo>
                      <a:pt x="371" y="812"/>
                    </a:lnTo>
                    <a:lnTo>
                      <a:pt x="369" y="898"/>
                    </a:lnTo>
                    <a:lnTo>
                      <a:pt x="360" y="994"/>
                    </a:lnTo>
                    <a:lnTo>
                      <a:pt x="341" y="1096"/>
                    </a:lnTo>
                    <a:lnTo>
                      <a:pt x="311" y="1201"/>
                    </a:lnTo>
                    <a:lnTo>
                      <a:pt x="270" y="1308"/>
                    </a:lnTo>
                    <a:lnTo>
                      <a:pt x="238" y="1374"/>
                    </a:lnTo>
                    <a:lnTo>
                      <a:pt x="202" y="1432"/>
                    </a:lnTo>
                    <a:lnTo>
                      <a:pt x="165" y="1483"/>
                    </a:lnTo>
                    <a:lnTo>
                      <a:pt x="131" y="1525"/>
                    </a:lnTo>
                    <a:lnTo>
                      <a:pt x="96" y="1562"/>
                    </a:lnTo>
                    <a:lnTo>
                      <a:pt x="69" y="1590"/>
                    </a:lnTo>
                    <a:lnTo>
                      <a:pt x="43" y="1609"/>
                    </a:lnTo>
                    <a:lnTo>
                      <a:pt x="25" y="1621"/>
                    </a:lnTo>
                    <a:lnTo>
                      <a:pt x="16" y="1625"/>
                    </a:lnTo>
                    <a:lnTo>
                      <a:pt x="9" y="1625"/>
                    </a:lnTo>
                    <a:lnTo>
                      <a:pt x="5" y="1621"/>
                    </a:lnTo>
                    <a:lnTo>
                      <a:pt x="0" y="1616"/>
                    </a:lnTo>
                    <a:lnTo>
                      <a:pt x="0" y="1611"/>
                    </a:lnTo>
                    <a:lnTo>
                      <a:pt x="0" y="1609"/>
                    </a:lnTo>
                    <a:lnTo>
                      <a:pt x="0" y="1607"/>
                    </a:lnTo>
                    <a:lnTo>
                      <a:pt x="0" y="1602"/>
                    </a:lnTo>
                    <a:lnTo>
                      <a:pt x="2" y="1600"/>
                    </a:lnTo>
                    <a:lnTo>
                      <a:pt x="7" y="1595"/>
                    </a:lnTo>
                    <a:lnTo>
                      <a:pt x="14" y="1590"/>
                    </a:lnTo>
                    <a:lnTo>
                      <a:pt x="21" y="1583"/>
                    </a:lnTo>
                    <a:lnTo>
                      <a:pt x="82" y="1511"/>
                    </a:lnTo>
                    <a:lnTo>
                      <a:pt x="135" y="1434"/>
                    </a:lnTo>
                    <a:lnTo>
                      <a:pt x="176" y="1355"/>
                    </a:lnTo>
                    <a:lnTo>
                      <a:pt x="211" y="1269"/>
                    </a:lnTo>
                    <a:lnTo>
                      <a:pt x="236" y="1180"/>
                    </a:lnTo>
                    <a:lnTo>
                      <a:pt x="257" y="1091"/>
                    </a:lnTo>
                    <a:lnTo>
                      <a:pt x="268" y="998"/>
                    </a:lnTo>
                    <a:lnTo>
                      <a:pt x="275" y="905"/>
                    </a:lnTo>
                    <a:lnTo>
                      <a:pt x="277" y="812"/>
                    </a:lnTo>
                    <a:lnTo>
                      <a:pt x="275" y="688"/>
                    </a:lnTo>
                    <a:lnTo>
                      <a:pt x="261" y="574"/>
                    </a:lnTo>
                    <a:lnTo>
                      <a:pt x="240" y="464"/>
                    </a:lnTo>
                    <a:lnTo>
                      <a:pt x="213" y="366"/>
                    </a:lnTo>
                    <a:lnTo>
                      <a:pt x="179" y="275"/>
                    </a:lnTo>
                    <a:lnTo>
                      <a:pt x="135" y="191"/>
                    </a:lnTo>
                    <a:lnTo>
                      <a:pt x="85" y="117"/>
                    </a:lnTo>
                    <a:lnTo>
                      <a:pt x="30" y="54"/>
                    </a:lnTo>
                    <a:lnTo>
                      <a:pt x="21" y="45"/>
                    </a:lnTo>
                    <a:lnTo>
                      <a:pt x="14" y="38"/>
                    </a:lnTo>
                    <a:lnTo>
                      <a:pt x="9" y="31"/>
                    </a:lnTo>
                    <a:lnTo>
                      <a:pt x="5" y="28"/>
                    </a:lnTo>
                    <a:lnTo>
                      <a:pt x="2" y="24"/>
                    </a:lnTo>
                    <a:lnTo>
                      <a:pt x="0" y="21"/>
                    </a:lnTo>
                    <a:lnTo>
                      <a:pt x="0" y="19"/>
                    </a:lnTo>
                    <a:lnTo>
                      <a:pt x="0" y="19"/>
                    </a:lnTo>
                    <a:lnTo>
                      <a:pt x="0" y="17"/>
                    </a:lnTo>
                    <a:lnTo>
                      <a:pt x="0" y="10"/>
                    </a:lnTo>
                    <a:lnTo>
                      <a:pt x="5" y="5"/>
                    </a:lnTo>
                    <a:lnTo>
                      <a:pt x="9" y="0"/>
                    </a:lnTo>
                    <a:lnTo>
                      <a:pt x="1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6" name="TextBox 35"/>
          <p:cNvSpPr txBox="1"/>
          <p:nvPr/>
        </p:nvSpPr>
        <p:spPr>
          <a:xfrm>
            <a:off x="1338470" y="5777357"/>
            <a:ext cx="7239000" cy="1077218"/>
          </a:xfrm>
          <a:prstGeom prst="rect">
            <a:avLst/>
          </a:prstGeom>
          <a:noFill/>
        </p:spPr>
        <p:txBody>
          <a:bodyPr wrap="square" rtlCol="0">
            <a:spAutoFit/>
          </a:bodyPr>
          <a:lstStyle/>
          <a:p>
            <a:r>
              <a:rPr lang="en-US" sz="3200" dirty="0" smtClean="0">
                <a:solidFill>
                  <a:srgbClr val="C00000"/>
                </a:solidFill>
              </a:rPr>
              <a:t>From this construction it manifestly preserves two </a:t>
            </a:r>
            <a:r>
              <a:rPr lang="en-US" sz="3200" dirty="0" err="1" smtClean="0">
                <a:solidFill>
                  <a:srgbClr val="C00000"/>
                </a:solidFill>
              </a:rPr>
              <a:t>supersymmetries</a:t>
            </a:r>
            <a:r>
              <a:rPr lang="en-US" sz="3200" dirty="0" smtClean="0">
                <a:solidFill>
                  <a:srgbClr val="C00000"/>
                </a:solidFill>
              </a:rPr>
              <a:t>. </a:t>
            </a:r>
            <a:endParaRPr lang="en-US" sz="3200" dirty="0">
              <a:solidFill>
                <a:srgbClr val="C00000"/>
              </a:solidFill>
            </a:endParaRPr>
          </a:p>
        </p:txBody>
      </p:sp>
      <p:sp>
        <p:nvSpPr>
          <p:cNvPr id="38" name="TextBox 37"/>
          <p:cNvSpPr txBox="1"/>
          <p:nvPr/>
        </p:nvSpPr>
        <p:spPr>
          <a:xfrm>
            <a:off x="275480" y="1268210"/>
            <a:ext cx="8639920" cy="523220"/>
          </a:xfrm>
          <a:prstGeom prst="rect">
            <a:avLst/>
          </a:prstGeom>
          <a:noFill/>
        </p:spPr>
        <p:txBody>
          <a:bodyPr wrap="square" rtlCol="0">
            <a:spAutoFit/>
          </a:bodyPr>
          <a:lstStyle/>
          <a:p>
            <a:r>
              <a:rPr lang="en-US" sz="2800" dirty="0" smtClean="0">
                <a:solidFill>
                  <a:srgbClr val="FF0000"/>
                </a:solidFill>
              </a:rPr>
              <a:t>Construct a 1+1 QFT (not translationally invariant) using: </a:t>
            </a:r>
            <a:endParaRPr lang="en-US" sz="2800" dirty="0">
              <a:solidFill>
                <a:srgbClr val="FF0000"/>
              </a:solidFill>
            </a:endParaRPr>
          </a:p>
        </p:txBody>
      </p:sp>
      <p:pic>
        <p:nvPicPr>
          <p:cNvPr id="8" name="Picture 7"/>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434467" y="2226879"/>
            <a:ext cx="8118856" cy="597333"/>
          </a:xfrm>
          <a:prstGeom prst="rect">
            <a:avLst/>
          </a:prstGeom>
        </p:spPr>
      </p:pic>
      <p:pic>
        <p:nvPicPr>
          <p:cNvPr id="7" name="Picture 6"/>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155642" y="3347247"/>
            <a:ext cx="246857" cy="222476"/>
          </a:xfrm>
          <a:prstGeom prst="rect">
            <a:avLst/>
          </a:prstGeom>
        </p:spPr>
      </p:pic>
      <p:pic>
        <p:nvPicPr>
          <p:cNvPr id="9" name="Picture 8"/>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7265795" y="4791216"/>
            <a:ext cx="256000" cy="228571"/>
          </a:xfrm>
          <a:prstGeom prst="rect">
            <a:avLst/>
          </a:prstGeom>
        </p:spPr>
      </p:pic>
    </p:spTree>
    <p:extLst>
      <p:ext uri="{BB962C8B-B14F-4D97-AF65-F5344CB8AC3E}">
        <p14:creationId xmlns:p14="http://schemas.microsoft.com/office/powerpoint/2010/main" val="51823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228600" y="9462"/>
                <a:ext cx="8229600" cy="1143000"/>
              </a:xfrm>
            </p:spPr>
            <p:txBody>
              <a:bodyPr>
                <a:normAutofit/>
              </a:bodyPr>
              <a:lstStyle/>
              <a:p>
                <a:r>
                  <a:rPr lang="en-US" dirty="0" smtClean="0"/>
                  <a:t>General: A</a:t>
                </a:r>
                <a14:m>
                  <m:oMath xmlns:m="http://schemas.openxmlformats.org/officeDocument/2006/math">
                    <m:r>
                      <a:rPr lang="en-US" i="1" baseline="-25000" smtClean="0">
                        <a:latin typeface="Cambria Math" panose="02040503050406030204" pitchFamily="18" charset="0"/>
                        <a:ea typeface="Cambria Math" panose="02040503050406030204" pitchFamily="18" charset="0"/>
                      </a:rPr>
                      <m:t>∞</m:t>
                    </m:r>
                  </m:oMath>
                </a14:m>
                <a:r>
                  <a:rPr lang="en-US" dirty="0" smtClean="0"/>
                  <a:t>-Category Of Interfaces</a:t>
                </a:r>
                <a:endParaRPr lang="en-US" baseline="-250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228600" y="9462"/>
                <a:ext cx="8229600" cy="1143000"/>
              </a:xfrm>
              <a:blipFill rotWithShape="0">
                <a:blip r:embed="rId8"/>
                <a:stretch>
                  <a:fillRect l="-2444" r="-2296"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0" y="1045450"/>
                <a:ext cx="8996967" cy="1077218"/>
              </a:xfrm>
              <a:prstGeom prst="rect">
                <a:avLst/>
              </a:prstGeom>
              <a:noFill/>
            </p:spPr>
            <p:txBody>
              <a:bodyPr wrap="square" rtlCol="0">
                <a:spAutoFit/>
              </a:bodyPr>
              <a:lstStyle/>
              <a:p>
                <a:r>
                  <a:rPr lang="en-US" sz="3200" dirty="0" smtClean="0">
                    <a:solidFill>
                      <a:srgbClr val="C00000"/>
                    </a:solidFill>
                  </a:rPr>
                  <a:t>Interfaces between two theories (e.g. LG with different </a:t>
                </a:r>
                <a:r>
                  <a:rPr lang="en-US" sz="3200" dirty="0" err="1" smtClean="0">
                    <a:solidFill>
                      <a:srgbClr val="C00000"/>
                    </a:solidFill>
                  </a:rPr>
                  <a:t>superpotentials</a:t>
                </a:r>
                <a:r>
                  <a:rPr lang="en-US" sz="3200" dirty="0" smtClean="0">
                    <a:solidFill>
                      <a:srgbClr val="C00000"/>
                    </a:solidFill>
                  </a:rPr>
                  <a:t>) form an A</a:t>
                </a:r>
                <a14:m>
                  <m:oMath xmlns:m="http://schemas.openxmlformats.org/officeDocument/2006/math">
                    <m:r>
                      <a:rPr lang="en-US" sz="3200" i="1" baseline="-25000" dirty="0" smtClean="0">
                        <a:solidFill>
                          <a:srgbClr val="C00000"/>
                        </a:solidFill>
                        <a:latin typeface="Cambria Math" panose="02040503050406030204" pitchFamily="18" charset="0"/>
                        <a:ea typeface="Cambria Math" panose="02040503050406030204" pitchFamily="18" charset="0"/>
                      </a:rPr>
                      <m:t>∞</m:t>
                    </m:r>
                  </m:oMath>
                </a14:m>
                <a:r>
                  <a:rPr lang="en-US" sz="3200" dirty="0" smtClean="0">
                    <a:solidFill>
                      <a:srgbClr val="C00000"/>
                    </a:solidFill>
                  </a:rPr>
                  <a:t> category </a:t>
                </a:r>
                <a:endParaRPr lang="en-US" sz="3200" dirty="0">
                  <a:solidFill>
                    <a:srgbClr val="C00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0" y="1045450"/>
                <a:ext cx="8996967" cy="1077218"/>
              </a:xfrm>
              <a:prstGeom prst="rect">
                <a:avLst/>
              </a:prstGeom>
              <a:blipFill rotWithShape="0">
                <a:blip r:embed="rId9"/>
                <a:stretch>
                  <a:fillRect l="-1694" t="-7345" b="-18079"/>
                </a:stretch>
              </a:blipFill>
            </p:spPr>
            <p:txBody>
              <a:bodyPr/>
              <a:lstStyle/>
              <a:p>
                <a:r>
                  <a:rPr lang="en-US">
                    <a:noFill/>
                  </a:rPr>
                  <a:t> </a:t>
                </a:r>
              </a:p>
            </p:txBody>
          </p:sp>
        </mc:Fallback>
      </mc:AlternateContent>
      <p:pic>
        <p:nvPicPr>
          <p:cNvPr id="10" name="Picture 9"/>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1433626" y="2511307"/>
            <a:ext cx="880000" cy="464762"/>
          </a:xfrm>
          <a:prstGeom prst="rect">
            <a:avLst/>
          </a:prstGeom>
        </p:spPr>
      </p:pic>
      <p:sp>
        <p:nvSpPr>
          <p:cNvPr id="7" name="TextBox 6"/>
          <p:cNvSpPr txBox="1"/>
          <p:nvPr/>
        </p:nvSpPr>
        <p:spPr>
          <a:xfrm>
            <a:off x="1746025" y="3300119"/>
            <a:ext cx="5230555" cy="1077218"/>
          </a:xfrm>
          <a:prstGeom prst="rect">
            <a:avLst/>
          </a:prstGeom>
          <a:noFill/>
        </p:spPr>
        <p:txBody>
          <a:bodyPr wrap="square" rtlCol="0">
            <a:spAutoFit/>
          </a:bodyPr>
          <a:lstStyle/>
          <a:p>
            <a:r>
              <a:rPr lang="en-US" sz="3200" dirty="0" smtClean="0">
                <a:solidFill>
                  <a:srgbClr val="0F0498"/>
                </a:solidFill>
              </a:rPr>
              <a:t>Morphisms between interfaces are local operators</a:t>
            </a:r>
            <a:endParaRPr lang="en-US" sz="3200" dirty="0">
              <a:solidFill>
                <a:srgbClr val="0F0498"/>
              </a:solidFill>
            </a:endParaRPr>
          </a:p>
        </p:txBody>
      </p:sp>
      <p:sp>
        <p:nvSpPr>
          <p:cNvPr id="8" name="TextBox 7"/>
          <p:cNvSpPr txBox="1"/>
          <p:nvPr/>
        </p:nvSpPr>
        <p:spPr>
          <a:xfrm>
            <a:off x="228600" y="4480613"/>
            <a:ext cx="6096000" cy="954107"/>
          </a:xfrm>
          <a:prstGeom prst="rect">
            <a:avLst/>
          </a:prstGeom>
          <a:noFill/>
        </p:spPr>
        <p:txBody>
          <a:bodyPr wrap="square" rtlCol="0">
            <a:spAutoFit/>
          </a:bodyPr>
          <a:lstStyle/>
          <a:p>
            <a:r>
              <a:rPr lang="en-US" sz="2800" dirty="0" smtClean="0">
                <a:solidFill>
                  <a:srgbClr val="0000FF"/>
                </a:solidFill>
              </a:rPr>
              <a:t>There is a notion of </a:t>
            </a:r>
            <a:r>
              <a:rPr lang="en-US" sz="2800" dirty="0" err="1" smtClean="0">
                <a:solidFill>
                  <a:srgbClr val="0000FF"/>
                </a:solidFill>
              </a:rPr>
              <a:t>homotopy</a:t>
            </a:r>
            <a:r>
              <a:rPr lang="en-US" sz="2800" dirty="0" smtClean="0">
                <a:solidFill>
                  <a:srgbClr val="0000FF"/>
                </a:solidFill>
              </a:rPr>
              <a:t> equivalence of interfaces</a:t>
            </a:r>
            <a:endParaRPr lang="en-US" sz="2800" dirty="0">
              <a:solidFill>
                <a:srgbClr val="0000FF"/>
              </a:solidFill>
            </a:endParaRPr>
          </a:p>
        </p:txBody>
      </p:sp>
      <p:pic>
        <p:nvPicPr>
          <p:cNvPr id="4" name="Picture 3"/>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4990818" y="4773961"/>
            <a:ext cx="2038095" cy="533333"/>
          </a:xfrm>
          <a:prstGeom prst="rect">
            <a:avLst/>
          </a:prstGeom>
        </p:spPr>
      </p:pic>
      <p:grpSp>
        <p:nvGrpSpPr>
          <p:cNvPr id="21" name="Group 20"/>
          <p:cNvGrpSpPr/>
          <p:nvPr/>
        </p:nvGrpSpPr>
        <p:grpSpPr>
          <a:xfrm>
            <a:off x="7162800" y="2559984"/>
            <a:ext cx="1600200" cy="2257680"/>
            <a:chOff x="7269480" y="2425565"/>
            <a:chExt cx="1600200" cy="2257680"/>
          </a:xfrm>
        </p:grpSpPr>
        <p:cxnSp>
          <p:nvCxnSpPr>
            <p:cNvPr id="11" name="Straight Arrow Connector 10"/>
            <p:cNvCxnSpPr/>
            <p:nvPr/>
          </p:nvCxnSpPr>
          <p:spPr>
            <a:xfrm flipH="1" flipV="1">
              <a:off x="7445814" y="2522321"/>
              <a:ext cx="76200" cy="190500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269480" y="3784768"/>
              <a:ext cx="160020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7957428" y="2522321"/>
              <a:ext cx="76200" cy="1905000"/>
            </a:xfrm>
            <a:prstGeom prst="straightConnector1">
              <a:avLst/>
            </a:prstGeom>
            <a:ln w="76200">
              <a:solidFill>
                <a:srgbClr val="7030A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7848600" y="3124200"/>
              <a:ext cx="304800" cy="228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8142456" y="2425565"/>
              <a:ext cx="544762" cy="533333"/>
            </a:xfrm>
            <a:prstGeom prst="rect">
              <a:avLst/>
            </a:prstGeom>
          </p:spPr>
        </p:pic>
        <p:pic>
          <p:nvPicPr>
            <p:cNvPr id="20" name="Picture 19"/>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8201166" y="4149912"/>
              <a:ext cx="560000" cy="533333"/>
            </a:xfrm>
            <a:prstGeom prst="rect">
              <a:avLst/>
            </a:prstGeom>
          </p:spPr>
        </p:pic>
      </p:grpSp>
      <p:sp>
        <p:nvSpPr>
          <p:cNvPr id="22" name="TextBox 21"/>
          <p:cNvSpPr txBox="1"/>
          <p:nvPr/>
        </p:nvSpPr>
        <p:spPr>
          <a:xfrm>
            <a:off x="345032" y="5744912"/>
            <a:ext cx="8199538" cy="954107"/>
          </a:xfrm>
          <a:prstGeom prst="rect">
            <a:avLst/>
          </a:prstGeom>
          <a:noFill/>
        </p:spPr>
        <p:txBody>
          <a:bodyPr wrap="square" rtlCol="0">
            <a:spAutoFit/>
          </a:bodyPr>
          <a:lstStyle/>
          <a:p>
            <a:r>
              <a:rPr lang="en-US" sz="2800" dirty="0" smtClean="0">
                <a:solidFill>
                  <a:srgbClr val="7030A0"/>
                </a:solidFill>
              </a:rPr>
              <a:t>Means: There are boundary-condition changing operators invertible (under OPE) up to Q </a:t>
            </a:r>
            <a:endParaRPr lang="en-US" sz="2800" dirty="0">
              <a:solidFill>
                <a:srgbClr val="7030A0"/>
              </a:solidFill>
            </a:endParaRPr>
          </a:p>
        </p:txBody>
      </p:sp>
      <p:sp>
        <p:nvSpPr>
          <p:cNvPr id="6" name="Rectangle 5"/>
          <p:cNvSpPr/>
          <p:nvPr/>
        </p:nvSpPr>
        <p:spPr>
          <a:xfrm>
            <a:off x="7874708" y="1351105"/>
            <a:ext cx="1447832" cy="369332"/>
          </a:xfrm>
          <a:prstGeom prst="rect">
            <a:avLst/>
          </a:prstGeom>
        </p:spPr>
        <p:txBody>
          <a:bodyPr wrap="none">
            <a:spAutoFit/>
          </a:bodyPr>
          <a:lstStyle/>
          <a:p>
            <a:r>
              <a:rPr lang="en-US" dirty="0">
                <a:solidFill>
                  <a:srgbClr val="C00000"/>
                </a:solidFill>
              </a:rPr>
              <a:t>[GMW 2015] </a:t>
            </a:r>
            <a:endParaRPr lang="en-US" dirty="0"/>
          </a:p>
        </p:txBody>
      </p:sp>
      <p:pic>
        <p:nvPicPr>
          <p:cNvPr id="9" name="Picture 8"/>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2668971" y="2491716"/>
            <a:ext cx="2742857" cy="628572"/>
          </a:xfrm>
          <a:prstGeom prst="rect">
            <a:avLst/>
          </a:prstGeom>
        </p:spPr>
      </p:pic>
    </p:spTree>
    <p:extLst>
      <p:ext uri="{BB962C8B-B14F-4D97-AF65-F5344CB8AC3E}">
        <p14:creationId xmlns:p14="http://schemas.microsoft.com/office/powerpoint/2010/main" val="316410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22"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245"/>
            <a:ext cx="8229600" cy="1143000"/>
          </a:xfrm>
        </p:spPr>
        <p:txBody>
          <a:bodyPr>
            <a:normAutofit/>
          </a:bodyPr>
          <a:lstStyle/>
          <a:p>
            <a:r>
              <a:rPr lang="en-US" dirty="0" smtClean="0"/>
              <a:t>Chan-Paton Data Of An Interface</a:t>
            </a:r>
            <a:endParaRPr lang="en-US" dirty="0"/>
          </a:p>
        </p:txBody>
      </p:sp>
      <p:pic>
        <p:nvPicPr>
          <p:cNvPr id="5" name="Picture 4"/>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985493" y="1291956"/>
            <a:ext cx="1748572" cy="659048"/>
          </a:xfrm>
          <a:prstGeom prst="rect">
            <a:avLst/>
          </a:prstGeom>
        </p:spPr>
      </p:pic>
      <p:pic>
        <p:nvPicPr>
          <p:cNvPr id="7" name="Picture 6"/>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1994432" y="2998047"/>
            <a:ext cx="2491429" cy="628572"/>
          </a:xfrm>
          <a:prstGeom prst="rect">
            <a:avLst/>
          </a:prstGeom>
        </p:spPr>
      </p:pic>
      <p:pic>
        <p:nvPicPr>
          <p:cNvPr id="9" name="Picture 8"/>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5259103" y="3021374"/>
            <a:ext cx="2773334" cy="632381"/>
          </a:xfrm>
          <a:prstGeom prst="rect">
            <a:avLst/>
          </a:prstGeom>
        </p:spPr>
      </p:pic>
      <p:sp>
        <p:nvSpPr>
          <p:cNvPr id="10" name="TextBox 9"/>
          <p:cNvSpPr txBox="1"/>
          <p:nvPr/>
        </p:nvSpPr>
        <p:spPr>
          <a:xfrm>
            <a:off x="3074514" y="1225241"/>
            <a:ext cx="5536086" cy="707886"/>
          </a:xfrm>
          <a:prstGeom prst="rect">
            <a:avLst/>
          </a:prstGeom>
          <a:noFill/>
        </p:spPr>
        <p:txBody>
          <a:bodyPr wrap="square" rtlCol="0">
            <a:spAutoFit/>
          </a:bodyPr>
          <a:lstStyle/>
          <a:p>
            <a:r>
              <a:rPr lang="en-US" sz="4000" dirty="0" smtClean="0">
                <a:solidFill>
                  <a:srgbClr val="0000FF"/>
                </a:solidFill>
              </a:rPr>
              <a:t> is a matrix of </a:t>
            </a:r>
            <a:r>
              <a:rPr lang="en-US" sz="4000" u="sng" dirty="0" smtClean="0">
                <a:solidFill>
                  <a:srgbClr val="0000FF"/>
                </a:solidFill>
              </a:rPr>
              <a:t>complexes</a:t>
            </a:r>
            <a:r>
              <a:rPr lang="en-US" sz="4000" dirty="0" smtClean="0">
                <a:solidFill>
                  <a:srgbClr val="0000FF"/>
                </a:solidFill>
              </a:rPr>
              <a:t>. </a:t>
            </a:r>
            <a:endParaRPr lang="en-US" sz="4000" dirty="0">
              <a:solidFill>
                <a:srgbClr val="0000FF"/>
              </a:solidFill>
            </a:endParaRPr>
          </a:p>
        </p:txBody>
      </p:sp>
      <p:cxnSp>
        <p:nvCxnSpPr>
          <p:cNvPr id="13" name="Straight Connector 12"/>
          <p:cNvCxnSpPr/>
          <p:nvPr/>
        </p:nvCxnSpPr>
        <p:spPr>
          <a:xfrm>
            <a:off x="4800600" y="2063510"/>
            <a:ext cx="0" cy="3770175"/>
          </a:xfrm>
          <a:prstGeom prst="line">
            <a:avLst/>
          </a:prstGeom>
          <a:ln w="76200">
            <a:solidFill>
              <a:srgbClr val="0033CC"/>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0" y="3124200"/>
            <a:ext cx="8229600" cy="3048000"/>
            <a:chOff x="381000" y="1828800"/>
            <a:chExt cx="8229600" cy="3048000"/>
          </a:xfrm>
        </p:grpSpPr>
        <p:cxnSp>
          <p:nvCxnSpPr>
            <p:cNvPr id="15" name="Straight Arrow Connector 14"/>
            <p:cNvCxnSpPr/>
            <p:nvPr/>
          </p:nvCxnSpPr>
          <p:spPr>
            <a:xfrm>
              <a:off x="381000" y="3657600"/>
              <a:ext cx="8229600"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219200" y="1828800"/>
              <a:ext cx="0" cy="30480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Freeform 6"/>
            <p:cNvSpPr>
              <a:spLocks noChangeAspect="1"/>
            </p:cNvSpPr>
            <p:nvPr>
              <p:custDataLst>
                <p:tags r:id="rId5"/>
              </p:custDataLst>
            </p:nvPr>
          </p:nvSpPr>
          <p:spPr bwMode="auto">
            <a:xfrm>
              <a:off x="7848600" y="3048000"/>
              <a:ext cx="480785" cy="457200"/>
            </a:xfrm>
            <a:custGeom>
              <a:avLst/>
              <a:gdLst/>
              <a:ahLst/>
              <a:cxnLst>
                <a:cxn ang="0">
                  <a:pos x="1439" y="30"/>
                </a:cxn>
                <a:cxn ang="0">
                  <a:pos x="1718" y="190"/>
                </a:cxn>
                <a:cxn ang="0">
                  <a:pos x="1923" y="478"/>
                </a:cxn>
                <a:cxn ang="0">
                  <a:pos x="2100" y="234"/>
                </a:cxn>
                <a:cxn ang="0">
                  <a:pos x="2406" y="27"/>
                </a:cxn>
                <a:cxn ang="0">
                  <a:pos x="2726" y="12"/>
                </a:cxn>
                <a:cxn ang="0">
                  <a:pos x="2997" y="113"/>
                </a:cxn>
                <a:cxn ang="0">
                  <a:pos x="3168" y="345"/>
                </a:cxn>
                <a:cxn ang="0">
                  <a:pos x="3119" y="659"/>
                </a:cxn>
                <a:cxn ang="0">
                  <a:pos x="2919" y="814"/>
                </a:cxn>
                <a:cxn ang="0">
                  <a:pos x="2691" y="793"/>
                </a:cxn>
                <a:cxn ang="0">
                  <a:pos x="2591" y="626"/>
                </a:cxn>
                <a:cxn ang="0">
                  <a:pos x="2692" y="346"/>
                </a:cxn>
                <a:cxn ang="0">
                  <a:pos x="2805" y="187"/>
                </a:cxn>
                <a:cxn ang="0">
                  <a:pos x="2579" y="147"/>
                </a:cxn>
                <a:cxn ang="0">
                  <a:pos x="2257" y="278"/>
                </a:cxn>
                <a:cxn ang="0">
                  <a:pos x="2062" y="562"/>
                </a:cxn>
                <a:cxn ang="0">
                  <a:pos x="1966" y="849"/>
                </a:cxn>
                <a:cxn ang="0">
                  <a:pos x="1694" y="1995"/>
                </a:cxn>
                <a:cxn ang="0">
                  <a:pos x="1623" y="2355"/>
                </a:cxn>
                <a:cxn ang="0">
                  <a:pos x="1650" y="2641"/>
                </a:cxn>
                <a:cxn ang="0">
                  <a:pos x="1809" y="2841"/>
                </a:cxn>
                <a:cxn ang="0">
                  <a:pos x="2066" y="2868"/>
                </a:cxn>
                <a:cxn ang="0">
                  <a:pos x="2350" y="2742"/>
                </a:cxn>
                <a:cxn ang="0">
                  <a:pos x="2647" y="2411"/>
                </a:cxn>
                <a:cxn ang="0">
                  <a:pos x="2828" y="1969"/>
                </a:cxn>
                <a:cxn ang="0">
                  <a:pos x="2917" y="1933"/>
                </a:cxn>
                <a:cxn ang="0">
                  <a:pos x="2978" y="1995"/>
                </a:cxn>
                <a:cxn ang="0">
                  <a:pos x="2907" y="2239"/>
                </a:cxn>
                <a:cxn ang="0">
                  <a:pos x="2697" y="2599"/>
                </a:cxn>
                <a:cxn ang="0">
                  <a:pos x="2354" y="2914"/>
                </a:cxn>
                <a:cxn ang="0">
                  <a:pos x="1893" y="3022"/>
                </a:cxn>
                <a:cxn ang="0">
                  <a:pos x="1522" y="2879"/>
                </a:cxn>
                <a:cxn ang="0">
                  <a:pos x="1303" y="2606"/>
                </a:cxn>
                <a:cxn ang="0">
                  <a:pos x="1219" y="2605"/>
                </a:cxn>
                <a:cxn ang="0">
                  <a:pos x="1033" y="2836"/>
                </a:cxn>
                <a:cxn ang="0">
                  <a:pos x="714" y="3012"/>
                </a:cxn>
                <a:cxn ang="0">
                  <a:pos x="364" y="2992"/>
                </a:cxn>
                <a:cxn ang="0">
                  <a:pos x="93" y="2834"/>
                </a:cxn>
                <a:cxn ang="0">
                  <a:pos x="2" y="2532"/>
                </a:cxn>
                <a:cxn ang="0">
                  <a:pos x="174" y="2250"/>
                </a:cxn>
                <a:cxn ang="0">
                  <a:pos x="422" y="2204"/>
                </a:cxn>
                <a:cxn ang="0">
                  <a:pos x="569" y="2322"/>
                </a:cxn>
                <a:cxn ang="0">
                  <a:pos x="539" y="2611"/>
                </a:cxn>
                <a:cxn ang="0">
                  <a:pos x="289" y="2793"/>
                </a:cxn>
                <a:cxn ang="0">
                  <a:pos x="567" y="2876"/>
                </a:cxn>
                <a:cxn ang="0">
                  <a:pos x="866" y="2788"/>
                </a:cxn>
                <a:cxn ang="0">
                  <a:pos x="1135" y="2413"/>
                </a:cxn>
                <a:cxn ang="0">
                  <a:pos x="1338" y="1680"/>
                </a:cxn>
                <a:cxn ang="0">
                  <a:pos x="1490" y="1042"/>
                </a:cxn>
                <a:cxn ang="0">
                  <a:pos x="1555" y="667"/>
                </a:cxn>
                <a:cxn ang="0">
                  <a:pos x="1519" y="356"/>
                </a:cxn>
                <a:cxn ang="0">
                  <a:pos x="1374" y="186"/>
                </a:cxn>
                <a:cxn ang="0">
                  <a:pos x="1210" y="148"/>
                </a:cxn>
                <a:cxn ang="0">
                  <a:pos x="958" y="210"/>
                </a:cxn>
                <a:cxn ang="0">
                  <a:pos x="658" y="446"/>
                </a:cxn>
                <a:cxn ang="0">
                  <a:pos x="389" y="926"/>
                </a:cxn>
                <a:cxn ang="0">
                  <a:pos x="299" y="1091"/>
                </a:cxn>
                <a:cxn ang="0">
                  <a:pos x="224" y="1079"/>
                </a:cxn>
                <a:cxn ang="0">
                  <a:pos x="213" y="950"/>
                </a:cxn>
                <a:cxn ang="0">
                  <a:pos x="344" y="637"/>
                </a:cxn>
                <a:cxn ang="0">
                  <a:pos x="615" y="275"/>
                </a:cxn>
                <a:cxn ang="0">
                  <a:pos x="1018" y="30"/>
                </a:cxn>
              </a:cxnLst>
              <a:rect l="0" t="0" r="r" b="b"/>
              <a:pathLst>
                <a:path w="3179" h="3024">
                  <a:moveTo>
                    <a:pt x="1230" y="0"/>
                  </a:moveTo>
                  <a:lnTo>
                    <a:pt x="1259" y="1"/>
                  </a:lnTo>
                  <a:lnTo>
                    <a:pt x="1291" y="3"/>
                  </a:lnTo>
                  <a:lnTo>
                    <a:pt x="1326" y="6"/>
                  </a:lnTo>
                  <a:lnTo>
                    <a:pt x="1362" y="11"/>
                  </a:lnTo>
                  <a:lnTo>
                    <a:pt x="1399" y="20"/>
                  </a:lnTo>
                  <a:lnTo>
                    <a:pt x="1439" y="30"/>
                  </a:lnTo>
                  <a:lnTo>
                    <a:pt x="1479" y="42"/>
                  </a:lnTo>
                  <a:lnTo>
                    <a:pt x="1519" y="58"/>
                  </a:lnTo>
                  <a:lnTo>
                    <a:pt x="1560" y="76"/>
                  </a:lnTo>
                  <a:lnTo>
                    <a:pt x="1601" y="99"/>
                  </a:lnTo>
                  <a:lnTo>
                    <a:pt x="1640" y="125"/>
                  </a:lnTo>
                  <a:lnTo>
                    <a:pt x="1680" y="155"/>
                  </a:lnTo>
                  <a:lnTo>
                    <a:pt x="1718" y="190"/>
                  </a:lnTo>
                  <a:lnTo>
                    <a:pt x="1755" y="229"/>
                  </a:lnTo>
                  <a:lnTo>
                    <a:pt x="1792" y="273"/>
                  </a:lnTo>
                  <a:lnTo>
                    <a:pt x="1824" y="323"/>
                  </a:lnTo>
                  <a:lnTo>
                    <a:pt x="1856" y="378"/>
                  </a:lnTo>
                  <a:lnTo>
                    <a:pt x="1883" y="438"/>
                  </a:lnTo>
                  <a:lnTo>
                    <a:pt x="1909" y="505"/>
                  </a:lnTo>
                  <a:lnTo>
                    <a:pt x="1923" y="478"/>
                  </a:lnTo>
                  <a:lnTo>
                    <a:pt x="1941" y="449"/>
                  </a:lnTo>
                  <a:lnTo>
                    <a:pt x="1960" y="416"/>
                  </a:lnTo>
                  <a:lnTo>
                    <a:pt x="1984" y="381"/>
                  </a:lnTo>
                  <a:lnTo>
                    <a:pt x="2008" y="345"/>
                  </a:lnTo>
                  <a:lnTo>
                    <a:pt x="2036" y="308"/>
                  </a:lnTo>
                  <a:lnTo>
                    <a:pt x="2066" y="270"/>
                  </a:lnTo>
                  <a:lnTo>
                    <a:pt x="2100" y="234"/>
                  </a:lnTo>
                  <a:lnTo>
                    <a:pt x="2135" y="197"/>
                  </a:lnTo>
                  <a:lnTo>
                    <a:pt x="2173" y="162"/>
                  </a:lnTo>
                  <a:lnTo>
                    <a:pt x="2215" y="129"/>
                  </a:lnTo>
                  <a:lnTo>
                    <a:pt x="2258" y="98"/>
                  </a:lnTo>
                  <a:lnTo>
                    <a:pt x="2305" y="71"/>
                  </a:lnTo>
                  <a:lnTo>
                    <a:pt x="2355" y="47"/>
                  </a:lnTo>
                  <a:lnTo>
                    <a:pt x="2406" y="27"/>
                  </a:lnTo>
                  <a:lnTo>
                    <a:pt x="2461" y="12"/>
                  </a:lnTo>
                  <a:lnTo>
                    <a:pt x="2519" y="4"/>
                  </a:lnTo>
                  <a:lnTo>
                    <a:pt x="2579" y="0"/>
                  </a:lnTo>
                  <a:lnTo>
                    <a:pt x="2613" y="1"/>
                  </a:lnTo>
                  <a:lnTo>
                    <a:pt x="2649" y="4"/>
                  </a:lnTo>
                  <a:lnTo>
                    <a:pt x="2686" y="8"/>
                  </a:lnTo>
                  <a:lnTo>
                    <a:pt x="2726" y="12"/>
                  </a:lnTo>
                  <a:lnTo>
                    <a:pt x="2766" y="21"/>
                  </a:lnTo>
                  <a:lnTo>
                    <a:pt x="2805" y="30"/>
                  </a:lnTo>
                  <a:lnTo>
                    <a:pt x="2846" y="42"/>
                  </a:lnTo>
                  <a:lnTo>
                    <a:pt x="2885" y="56"/>
                  </a:lnTo>
                  <a:lnTo>
                    <a:pt x="2924" y="72"/>
                  </a:lnTo>
                  <a:lnTo>
                    <a:pt x="2961" y="91"/>
                  </a:lnTo>
                  <a:lnTo>
                    <a:pt x="2997" y="113"/>
                  </a:lnTo>
                  <a:lnTo>
                    <a:pt x="3031" y="137"/>
                  </a:lnTo>
                  <a:lnTo>
                    <a:pt x="3062" y="164"/>
                  </a:lnTo>
                  <a:lnTo>
                    <a:pt x="3091" y="193"/>
                  </a:lnTo>
                  <a:lnTo>
                    <a:pt x="3116" y="226"/>
                  </a:lnTo>
                  <a:lnTo>
                    <a:pt x="3138" y="263"/>
                  </a:lnTo>
                  <a:lnTo>
                    <a:pt x="3155" y="302"/>
                  </a:lnTo>
                  <a:lnTo>
                    <a:pt x="3168" y="345"/>
                  </a:lnTo>
                  <a:lnTo>
                    <a:pt x="3176" y="391"/>
                  </a:lnTo>
                  <a:lnTo>
                    <a:pt x="3179" y="441"/>
                  </a:lnTo>
                  <a:lnTo>
                    <a:pt x="3176" y="491"/>
                  </a:lnTo>
                  <a:lnTo>
                    <a:pt x="3168" y="539"/>
                  </a:lnTo>
                  <a:lnTo>
                    <a:pt x="3157" y="583"/>
                  </a:lnTo>
                  <a:lnTo>
                    <a:pt x="3140" y="622"/>
                  </a:lnTo>
                  <a:lnTo>
                    <a:pt x="3119" y="659"/>
                  </a:lnTo>
                  <a:lnTo>
                    <a:pt x="3096" y="692"/>
                  </a:lnTo>
                  <a:lnTo>
                    <a:pt x="3070" y="721"/>
                  </a:lnTo>
                  <a:lnTo>
                    <a:pt x="3042" y="747"/>
                  </a:lnTo>
                  <a:lnTo>
                    <a:pt x="3013" y="769"/>
                  </a:lnTo>
                  <a:lnTo>
                    <a:pt x="2982" y="787"/>
                  </a:lnTo>
                  <a:lnTo>
                    <a:pt x="2951" y="803"/>
                  </a:lnTo>
                  <a:lnTo>
                    <a:pt x="2919" y="814"/>
                  </a:lnTo>
                  <a:lnTo>
                    <a:pt x="2888" y="823"/>
                  </a:lnTo>
                  <a:lnTo>
                    <a:pt x="2857" y="827"/>
                  </a:lnTo>
                  <a:lnTo>
                    <a:pt x="2830" y="830"/>
                  </a:lnTo>
                  <a:lnTo>
                    <a:pt x="2789" y="827"/>
                  </a:lnTo>
                  <a:lnTo>
                    <a:pt x="2753" y="820"/>
                  </a:lnTo>
                  <a:lnTo>
                    <a:pt x="2720" y="808"/>
                  </a:lnTo>
                  <a:lnTo>
                    <a:pt x="2691" y="793"/>
                  </a:lnTo>
                  <a:lnTo>
                    <a:pt x="2667" y="775"/>
                  </a:lnTo>
                  <a:lnTo>
                    <a:pt x="2646" y="754"/>
                  </a:lnTo>
                  <a:lnTo>
                    <a:pt x="2628" y="731"/>
                  </a:lnTo>
                  <a:lnTo>
                    <a:pt x="2613" y="705"/>
                  </a:lnTo>
                  <a:lnTo>
                    <a:pt x="2603" y="680"/>
                  </a:lnTo>
                  <a:lnTo>
                    <a:pt x="2596" y="653"/>
                  </a:lnTo>
                  <a:lnTo>
                    <a:pt x="2591" y="626"/>
                  </a:lnTo>
                  <a:lnTo>
                    <a:pt x="2589" y="599"/>
                  </a:lnTo>
                  <a:lnTo>
                    <a:pt x="2592" y="554"/>
                  </a:lnTo>
                  <a:lnTo>
                    <a:pt x="2601" y="509"/>
                  </a:lnTo>
                  <a:lnTo>
                    <a:pt x="2617" y="465"/>
                  </a:lnTo>
                  <a:lnTo>
                    <a:pt x="2636" y="422"/>
                  </a:lnTo>
                  <a:lnTo>
                    <a:pt x="2662" y="383"/>
                  </a:lnTo>
                  <a:lnTo>
                    <a:pt x="2692" y="346"/>
                  </a:lnTo>
                  <a:lnTo>
                    <a:pt x="2726" y="313"/>
                  </a:lnTo>
                  <a:lnTo>
                    <a:pt x="2764" y="285"/>
                  </a:lnTo>
                  <a:lnTo>
                    <a:pt x="2806" y="262"/>
                  </a:lnTo>
                  <a:lnTo>
                    <a:pt x="2852" y="243"/>
                  </a:lnTo>
                  <a:lnTo>
                    <a:pt x="2899" y="231"/>
                  </a:lnTo>
                  <a:lnTo>
                    <a:pt x="2852" y="207"/>
                  </a:lnTo>
                  <a:lnTo>
                    <a:pt x="2805" y="187"/>
                  </a:lnTo>
                  <a:lnTo>
                    <a:pt x="2761" y="173"/>
                  </a:lnTo>
                  <a:lnTo>
                    <a:pt x="2718" y="162"/>
                  </a:lnTo>
                  <a:lnTo>
                    <a:pt x="2678" y="155"/>
                  </a:lnTo>
                  <a:lnTo>
                    <a:pt x="2645" y="151"/>
                  </a:lnTo>
                  <a:lnTo>
                    <a:pt x="2615" y="148"/>
                  </a:lnTo>
                  <a:lnTo>
                    <a:pt x="2593" y="148"/>
                  </a:lnTo>
                  <a:lnTo>
                    <a:pt x="2579" y="147"/>
                  </a:lnTo>
                  <a:lnTo>
                    <a:pt x="2525" y="151"/>
                  </a:lnTo>
                  <a:lnTo>
                    <a:pt x="2472" y="159"/>
                  </a:lnTo>
                  <a:lnTo>
                    <a:pt x="2423" y="174"/>
                  </a:lnTo>
                  <a:lnTo>
                    <a:pt x="2378" y="193"/>
                  </a:lnTo>
                  <a:lnTo>
                    <a:pt x="2335" y="218"/>
                  </a:lnTo>
                  <a:lnTo>
                    <a:pt x="2295" y="246"/>
                  </a:lnTo>
                  <a:lnTo>
                    <a:pt x="2257" y="278"/>
                  </a:lnTo>
                  <a:lnTo>
                    <a:pt x="2222" y="312"/>
                  </a:lnTo>
                  <a:lnTo>
                    <a:pt x="2190" y="350"/>
                  </a:lnTo>
                  <a:lnTo>
                    <a:pt x="2159" y="390"/>
                  </a:lnTo>
                  <a:lnTo>
                    <a:pt x="2133" y="432"/>
                  </a:lnTo>
                  <a:lnTo>
                    <a:pt x="2107" y="474"/>
                  </a:lnTo>
                  <a:lnTo>
                    <a:pt x="2084" y="518"/>
                  </a:lnTo>
                  <a:lnTo>
                    <a:pt x="2062" y="562"/>
                  </a:lnTo>
                  <a:lnTo>
                    <a:pt x="2043" y="607"/>
                  </a:lnTo>
                  <a:lnTo>
                    <a:pt x="2025" y="651"/>
                  </a:lnTo>
                  <a:lnTo>
                    <a:pt x="2010" y="694"/>
                  </a:lnTo>
                  <a:lnTo>
                    <a:pt x="1996" y="737"/>
                  </a:lnTo>
                  <a:lnTo>
                    <a:pt x="1985" y="777"/>
                  </a:lnTo>
                  <a:lnTo>
                    <a:pt x="1975" y="815"/>
                  </a:lnTo>
                  <a:lnTo>
                    <a:pt x="1966" y="849"/>
                  </a:lnTo>
                  <a:lnTo>
                    <a:pt x="1959" y="882"/>
                  </a:lnTo>
                  <a:lnTo>
                    <a:pt x="1953" y="911"/>
                  </a:lnTo>
                  <a:lnTo>
                    <a:pt x="1949" y="935"/>
                  </a:lnTo>
                  <a:lnTo>
                    <a:pt x="1949" y="935"/>
                  </a:lnTo>
                  <a:lnTo>
                    <a:pt x="1729" y="1849"/>
                  </a:lnTo>
                  <a:lnTo>
                    <a:pt x="1710" y="1925"/>
                  </a:lnTo>
                  <a:lnTo>
                    <a:pt x="1694" y="1995"/>
                  </a:lnTo>
                  <a:lnTo>
                    <a:pt x="1679" y="2059"/>
                  </a:lnTo>
                  <a:lnTo>
                    <a:pt x="1665" y="2118"/>
                  </a:lnTo>
                  <a:lnTo>
                    <a:pt x="1653" y="2171"/>
                  </a:lnTo>
                  <a:lnTo>
                    <a:pt x="1643" y="2222"/>
                  </a:lnTo>
                  <a:lnTo>
                    <a:pt x="1634" y="2269"/>
                  </a:lnTo>
                  <a:lnTo>
                    <a:pt x="1627" y="2313"/>
                  </a:lnTo>
                  <a:lnTo>
                    <a:pt x="1623" y="2355"/>
                  </a:lnTo>
                  <a:lnTo>
                    <a:pt x="1619" y="2396"/>
                  </a:lnTo>
                  <a:lnTo>
                    <a:pt x="1619" y="2437"/>
                  </a:lnTo>
                  <a:lnTo>
                    <a:pt x="1621" y="2479"/>
                  </a:lnTo>
                  <a:lnTo>
                    <a:pt x="1624" y="2522"/>
                  </a:lnTo>
                  <a:lnTo>
                    <a:pt x="1630" y="2562"/>
                  </a:lnTo>
                  <a:lnTo>
                    <a:pt x="1638" y="2603"/>
                  </a:lnTo>
                  <a:lnTo>
                    <a:pt x="1650" y="2641"/>
                  </a:lnTo>
                  <a:lnTo>
                    <a:pt x="1664" y="2677"/>
                  </a:lnTo>
                  <a:lnTo>
                    <a:pt x="1681" y="2711"/>
                  </a:lnTo>
                  <a:lnTo>
                    <a:pt x="1700" y="2743"/>
                  </a:lnTo>
                  <a:lnTo>
                    <a:pt x="1723" y="2773"/>
                  </a:lnTo>
                  <a:lnTo>
                    <a:pt x="1749" y="2798"/>
                  </a:lnTo>
                  <a:lnTo>
                    <a:pt x="1776" y="2821"/>
                  </a:lnTo>
                  <a:lnTo>
                    <a:pt x="1809" y="2841"/>
                  </a:lnTo>
                  <a:lnTo>
                    <a:pt x="1844" y="2857"/>
                  </a:lnTo>
                  <a:lnTo>
                    <a:pt x="1882" y="2868"/>
                  </a:lnTo>
                  <a:lnTo>
                    <a:pt x="1924" y="2875"/>
                  </a:lnTo>
                  <a:lnTo>
                    <a:pt x="1968" y="2878"/>
                  </a:lnTo>
                  <a:lnTo>
                    <a:pt x="1999" y="2876"/>
                  </a:lnTo>
                  <a:lnTo>
                    <a:pt x="2031" y="2873"/>
                  </a:lnTo>
                  <a:lnTo>
                    <a:pt x="2066" y="2868"/>
                  </a:lnTo>
                  <a:lnTo>
                    <a:pt x="2102" y="2859"/>
                  </a:lnTo>
                  <a:lnTo>
                    <a:pt x="2141" y="2848"/>
                  </a:lnTo>
                  <a:lnTo>
                    <a:pt x="2181" y="2834"/>
                  </a:lnTo>
                  <a:lnTo>
                    <a:pt x="2222" y="2817"/>
                  </a:lnTo>
                  <a:lnTo>
                    <a:pt x="2264" y="2796"/>
                  </a:lnTo>
                  <a:lnTo>
                    <a:pt x="2307" y="2771"/>
                  </a:lnTo>
                  <a:lnTo>
                    <a:pt x="2350" y="2742"/>
                  </a:lnTo>
                  <a:lnTo>
                    <a:pt x="2394" y="2709"/>
                  </a:lnTo>
                  <a:lnTo>
                    <a:pt x="2437" y="2672"/>
                  </a:lnTo>
                  <a:lnTo>
                    <a:pt x="2480" y="2630"/>
                  </a:lnTo>
                  <a:lnTo>
                    <a:pt x="2523" y="2583"/>
                  </a:lnTo>
                  <a:lnTo>
                    <a:pt x="2565" y="2531"/>
                  </a:lnTo>
                  <a:lnTo>
                    <a:pt x="2607" y="2473"/>
                  </a:lnTo>
                  <a:lnTo>
                    <a:pt x="2647" y="2411"/>
                  </a:lnTo>
                  <a:lnTo>
                    <a:pt x="2685" y="2342"/>
                  </a:lnTo>
                  <a:lnTo>
                    <a:pt x="2721" y="2268"/>
                  </a:lnTo>
                  <a:lnTo>
                    <a:pt x="2756" y="2187"/>
                  </a:lnTo>
                  <a:lnTo>
                    <a:pt x="2789" y="2099"/>
                  </a:lnTo>
                  <a:lnTo>
                    <a:pt x="2819" y="2005"/>
                  </a:lnTo>
                  <a:lnTo>
                    <a:pt x="2824" y="1984"/>
                  </a:lnTo>
                  <a:lnTo>
                    <a:pt x="2828" y="1969"/>
                  </a:lnTo>
                  <a:lnTo>
                    <a:pt x="2835" y="1955"/>
                  </a:lnTo>
                  <a:lnTo>
                    <a:pt x="2846" y="1944"/>
                  </a:lnTo>
                  <a:lnTo>
                    <a:pt x="2859" y="1938"/>
                  </a:lnTo>
                  <a:lnTo>
                    <a:pt x="2876" y="1933"/>
                  </a:lnTo>
                  <a:lnTo>
                    <a:pt x="2899" y="1932"/>
                  </a:lnTo>
                  <a:lnTo>
                    <a:pt x="2906" y="1932"/>
                  </a:lnTo>
                  <a:lnTo>
                    <a:pt x="2917" y="1933"/>
                  </a:lnTo>
                  <a:lnTo>
                    <a:pt x="2928" y="1934"/>
                  </a:lnTo>
                  <a:lnTo>
                    <a:pt x="2940" y="1938"/>
                  </a:lnTo>
                  <a:lnTo>
                    <a:pt x="2952" y="1943"/>
                  </a:lnTo>
                  <a:lnTo>
                    <a:pt x="2962" y="1951"/>
                  </a:lnTo>
                  <a:lnTo>
                    <a:pt x="2971" y="1962"/>
                  </a:lnTo>
                  <a:lnTo>
                    <a:pt x="2977" y="1977"/>
                  </a:lnTo>
                  <a:lnTo>
                    <a:pt x="2978" y="1995"/>
                  </a:lnTo>
                  <a:lnTo>
                    <a:pt x="2977" y="2017"/>
                  </a:lnTo>
                  <a:lnTo>
                    <a:pt x="2973" y="2043"/>
                  </a:lnTo>
                  <a:lnTo>
                    <a:pt x="2966" y="2075"/>
                  </a:lnTo>
                  <a:lnTo>
                    <a:pt x="2955" y="2110"/>
                  </a:lnTo>
                  <a:lnTo>
                    <a:pt x="2942" y="2151"/>
                  </a:lnTo>
                  <a:lnTo>
                    <a:pt x="2926" y="2193"/>
                  </a:lnTo>
                  <a:lnTo>
                    <a:pt x="2907" y="2239"/>
                  </a:lnTo>
                  <a:lnTo>
                    <a:pt x="2885" y="2286"/>
                  </a:lnTo>
                  <a:lnTo>
                    <a:pt x="2861" y="2336"/>
                  </a:lnTo>
                  <a:lnTo>
                    <a:pt x="2834" y="2389"/>
                  </a:lnTo>
                  <a:lnTo>
                    <a:pt x="2804" y="2440"/>
                  </a:lnTo>
                  <a:lnTo>
                    <a:pt x="2771" y="2494"/>
                  </a:lnTo>
                  <a:lnTo>
                    <a:pt x="2735" y="2547"/>
                  </a:lnTo>
                  <a:lnTo>
                    <a:pt x="2697" y="2599"/>
                  </a:lnTo>
                  <a:lnTo>
                    <a:pt x="2656" y="2650"/>
                  </a:lnTo>
                  <a:lnTo>
                    <a:pt x="2612" y="2700"/>
                  </a:lnTo>
                  <a:lnTo>
                    <a:pt x="2565" y="2749"/>
                  </a:lnTo>
                  <a:lnTo>
                    <a:pt x="2517" y="2795"/>
                  </a:lnTo>
                  <a:lnTo>
                    <a:pt x="2465" y="2839"/>
                  </a:lnTo>
                  <a:lnTo>
                    <a:pt x="2411" y="2878"/>
                  </a:lnTo>
                  <a:lnTo>
                    <a:pt x="2354" y="2914"/>
                  </a:lnTo>
                  <a:lnTo>
                    <a:pt x="2294" y="2946"/>
                  </a:lnTo>
                  <a:lnTo>
                    <a:pt x="2233" y="2973"/>
                  </a:lnTo>
                  <a:lnTo>
                    <a:pt x="2167" y="2995"/>
                  </a:lnTo>
                  <a:lnTo>
                    <a:pt x="2101" y="3011"/>
                  </a:lnTo>
                  <a:lnTo>
                    <a:pt x="2031" y="3021"/>
                  </a:lnTo>
                  <a:lnTo>
                    <a:pt x="1959" y="3024"/>
                  </a:lnTo>
                  <a:lnTo>
                    <a:pt x="1893" y="3022"/>
                  </a:lnTo>
                  <a:lnTo>
                    <a:pt x="1831" y="3013"/>
                  </a:lnTo>
                  <a:lnTo>
                    <a:pt x="1772" y="3001"/>
                  </a:lnTo>
                  <a:lnTo>
                    <a:pt x="1716" y="2984"/>
                  </a:lnTo>
                  <a:lnTo>
                    <a:pt x="1662" y="2963"/>
                  </a:lnTo>
                  <a:lnTo>
                    <a:pt x="1612" y="2939"/>
                  </a:lnTo>
                  <a:lnTo>
                    <a:pt x="1566" y="2911"/>
                  </a:lnTo>
                  <a:lnTo>
                    <a:pt x="1522" y="2879"/>
                  </a:lnTo>
                  <a:lnTo>
                    <a:pt x="1482" y="2846"/>
                  </a:lnTo>
                  <a:lnTo>
                    <a:pt x="1444" y="2809"/>
                  </a:lnTo>
                  <a:lnTo>
                    <a:pt x="1410" y="2771"/>
                  </a:lnTo>
                  <a:lnTo>
                    <a:pt x="1378" y="2731"/>
                  </a:lnTo>
                  <a:lnTo>
                    <a:pt x="1351" y="2691"/>
                  </a:lnTo>
                  <a:lnTo>
                    <a:pt x="1325" y="2648"/>
                  </a:lnTo>
                  <a:lnTo>
                    <a:pt x="1303" y="2606"/>
                  </a:lnTo>
                  <a:lnTo>
                    <a:pt x="1284" y="2564"/>
                  </a:lnTo>
                  <a:lnTo>
                    <a:pt x="1269" y="2521"/>
                  </a:lnTo>
                  <a:lnTo>
                    <a:pt x="1264" y="2528"/>
                  </a:lnTo>
                  <a:lnTo>
                    <a:pt x="1257" y="2540"/>
                  </a:lnTo>
                  <a:lnTo>
                    <a:pt x="1247" y="2559"/>
                  </a:lnTo>
                  <a:lnTo>
                    <a:pt x="1234" y="2580"/>
                  </a:lnTo>
                  <a:lnTo>
                    <a:pt x="1219" y="2605"/>
                  </a:lnTo>
                  <a:lnTo>
                    <a:pt x="1200" y="2634"/>
                  </a:lnTo>
                  <a:lnTo>
                    <a:pt x="1179" y="2665"/>
                  </a:lnTo>
                  <a:lnTo>
                    <a:pt x="1156" y="2698"/>
                  </a:lnTo>
                  <a:lnTo>
                    <a:pt x="1129" y="2732"/>
                  </a:lnTo>
                  <a:lnTo>
                    <a:pt x="1099" y="2766"/>
                  </a:lnTo>
                  <a:lnTo>
                    <a:pt x="1068" y="2802"/>
                  </a:lnTo>
                  <a:lnTo>
                    <a:pt x="1033" y="2836"/>
                  </a:lnTo>
                  <a:lnTo>
                    <a:pt x="996" y="2869"/>
                  </a:lnTo>
                  <a:lnTo>
                    <a:pt x="955" y="2901"/>
                  </a:lnTo>
                  <a:lnTo>
                    <a:pt x="912" y="2930"/>
                  </a:lnTo>
                  <a:lnTo>
                    <a:pt x="866" y="2956"/>
                  </a:lnTo>
                  <a:lnTo>
                    <a:pt x="818" y="2979"/>
                  </a:lnTo>
                  <a:lnTo>
                    <a:pt x="768" y="2999"/>
                  </a:lnTo>
                  <a:lnTo>
                    <a:pt x="714" y="3012"/>
                  </a:lnTo>
                  <a:lnTo>
                    <a:pt x="657" y="3021"/>
                  </a:lnTo>
                  <a:lnTo>
                    <a:pt x="599" y="3024"/>
                  </a:lnTo>
                  <a:lnTo>
                    <a:pt x="552" y="3023"/>
                  </a:lnTo>
                  <a:lnTo>
                    <a:pt x="505" y="3019"/>
                  </a:lnTo>
                  <a:lnTo>
                    <a:pt x="457" y="3013"/>
                  </a:lnTo>
                  <a:lnTo>
                    <a:pt x="410" y="3003"/>
                  </a:lnTo>
                  <a:lnTo>
                    <a:pt x="364" y="2992"/>
                  </a:lnTo>
                  <a:lnTo>
                    <a:pt x="318" y="2978"/>
                  </a:lnTo>
                  <a:lnTo>
                    <a:pt x="275" y="2961"/>
                  </a:lnTo>
                  <a:lnTo>
                    <a:pt x="233" y="2941"/>
                  </a:lnTo>
                  <a:lnTo>
                    <a:pt x="194" y="2918"/>
                  </a:lnTo>
                  <a:lnTo>
                    <a:pt x="157" y="2892"/>
                  </a:lnTo>
                  <a:lnTo>
                    <a:pt x="123" y="2864"/>
                  </a:lnTo>
                  <a:lnTo>
                    <a:pt x="93" y="2834"/>
                  </a:lnTo>
                  <a:lnTo>
                    <a:pt x="66" y="2799"/>
                  </a:lnTo>
                  <a:lnTo>
                    <a:pt x="43" y="2762"/>
                  </a:lnTo>
                  <a:lnTo>
                    <a:pt x="24" y="2721"/>
                  </a:lnTo>
                  <a:lnTo>
                    <a:pt x="10" y="2678"/>
                  </a:lnTo>
                  <a:lnTo>
                    <a:pt x="2" y="2632"/>
                  </a:lnTo>
                  <a:lnTo>
                    <a:pt x="0" y="2583"/>
                  </a:lnTo>
                  <a:lnTo>
                    <a:pt x="2" y="2532"/>
                  </a:lnTo>
                  <a:lnTo>
                    <a:pt x="11" y="2482"/>
                  </a:lnTo>
                  <a:lnTo>
                    <a:pt x="27" y="2434"/>
                  </a:lnTo>
                  <a:lnTo>
                    <a:pt x="47" y="2389"/>
                  </a:lnTo>
                  <a:lnTo>
                    <a:pt x="73" y="2347"/>
                  </a:lnTo>
                  <a:lnTo>
                    <a:pt x="103" y="2311"/>
                  </a:lnTo>
                  <a:lnTo>
                    <a:pt x="137" y="2278"/>
                  </a:lnTo>
                  <a:lnTo>
                    <a:pt x="174" y="2250"/>
                  </a:lnTo>
                  <a:lnTo>
                    <a:pt x="214" y="2226"/>
                  </a:lnTo>
                  <a:lnTo>
                    <a:pt x="257" y="2209"/>
                  </a:lnTo>
                  <a:lnTo>
                    <a:pt x="302" y="2198"/>
                  </a:lnTo>
                  <a:lnTo>
                    <a:pt x="349" y="2195"/>
                  </a:lnTo>
                  <a:lnTo>
                    <a:pt x="373" y="2196"/>
                  </a:lnTo>
                  <a:lnTo>
                    <a:pt x="398" y="2200"/>
                  </a:lnTo>
                  <a:lnTo>
                    <a:pt x="422" y="2204"/>
                  </a:lnTo>
                  <a:lnTo>
                    <a:pt x="448" y="2212"/>
                  </a:lnTo>
                  <a:lnTo>
                    <a:pt x="472" y="2223"/>
                  </a:lnTo>
                  <a:lnTo>
                    <a:pt x="495" y="2236"/>
                  </a:lnTo>
                  <a:lnTo>
                    <a:pt x="517" y="2252"/>
                  </a:lnTo>
                  <a:lnTo>
                    <a:pt x="537" y="2272"/>
                  </a:lnTo>
                  <a:lnTo>
                    <a:pt x="555" y="2295"/>
                  </a:lnTo>
                  <a:lnTo>
                    <a:pt x="569" y="2322"/>
                  </a:lnTo>
                  <a:lnTo>
                    <a:pt x="580" y="2352"/>
                  </a:lnTo>
                  <a:lnTo>
                    <a:pt x="587" y="2386"/>
                  </a:lnTo>
                  <a:lnTo>
                    <a:pt x="590" y="2426"/>
                  </a:lnTo>
                  <a:lnTo>
                    <a:pt x="586" y="2476"/>
                  </a:lnTo>
                  <a:lnTo>
                    <a:pt x="576" y="2525"/>
                  </a:lnTo>
                  <a:lnTo>
                    <a:pt x="560" y="2570"/>
                  </a:lnTo>
                  <a:lnTo>
                    <a:pt x="539" y="2611"/>
                  </a:lnTo>
                  <a:lnTo>
                    <a:pt x="514" y="2650"/>
                  </a:lnTo>
                  <a:lnTo>
                    <a:pt x="484" y="2686"/>
                  </a:lnTo>
                  <a:lnTo>
                    <a:pt x="450" y="2716"/>
                  </a:lnTo>
                  <a:lnTo>
                    <a:pt x="413" y="2743"/>
                  </a:lnTo>
                  <a:lnTo>
                    <a:pt x="373" y="2765"/>
                  </a:lnTo>
                  <a:lnTo>
                    <a:pt x="332" y="2782"/>
                  </a:lnTo>
                  <a:lnTo>
                    <a:pt x="289" y="2793"/>
                  </a:lnTo>
                  <a:lnTo>
                    <a:pt x="332" y="2818"/>
                  </a:lnTo>
                  <a:lnTo>
                    <a:pt x="378" y="2837"/>
                  </a:lnTo>
                  <a:lnTo>
                    <a:pt x="421" y="2852"/>
                  </a:lnTo>
                  <a:lnTo>
                    <a:pt x="463" y="2863"/>
                  </a:lnTo>
                  <a:lnTo>
                    <a:pt x="502" y="2870"/>
                  </a:lnTo>
                  <a:lnTo>
                    <a:pt x="537" y="2874"/>
                  </a:lnTo>
                  <a:lnTo>
                    <a:pt x="567" y="2876"/>
                  </a:lnTo>
                  <a:lnTo>
                    <a:pt x="592" y="2878"/>
                  </a:lnTo>
                  <a:lnTo>
                    <a:pt x="609" y="2878"/>
                  </a:lnTo>
                  <a:lnTo>
                    <a:pt x="664" y="2874"/>
                  </a:lnTo>
                  <a:lnTo>
                    <a:pt x="718" y="2863"/>
                  </a:lnTo>
                  <a:lnTo>
                    <a:pt x="770" y="2845"/>
                  </a:lnTo>
                  <a:lnTo>
                    <a:pt x="819" y="2820"/>
                  </a:lnTo>
                  <a:lnTo>
                    <a:pt x="866" y="2788"/>
                  </a:lnTo>
                  <a:lnTo>
                    <a:pt x="912" y="2751"/>
                  </a:lnTo>
                  <a:lnTo>
                    <a:pt x="956" y="2708"/>
                  </a:lnTo>
                  <a:lnTo>
                    <a:pt x="997" y="2659"/>
                  </a:lnTo>
                  <a:lnTo>
                    <a:pt x="1035" y="2605"/>
                  </a:lnTo>
                  <a:lnTo>
                    <a:pt x="1071" y="2545"/>
                  </a:lnTo>
                  <a:lnTo>
                    <a:pt x="1105" y="2482"/>
                  </a:lnTo>
                  <a:lnTo>
                    <a:pt x="1135" y="2413"/>
                  </a:lnTo>
                  <a:lnTo>
                    <a:pt x="1163" y="2341"/>
                  </a:lnTo>
                  <a:lnTo>
                    <a:pt x="1188" y="2264"/>
                  </a:lnTo>
                  <a:lnTo>
                    <a:pt x="1210" y="2185"/>
                  </a:lnTo>
                  <a:lnTo>
                    <a:pt x="1245" y="2048"/>
                  </a:lnTo>
                  <a:lnTo>
                    <a:pt x="1277" y="1919"/>
                  </a:lnTo>
                  <a:lnTo>
                    <a:pt x="1309" y="1795"/>
                  </a:lnTo>
                  <a:lnTo>
                    <a:pt x="1338" y="1680"/>
                  </a:lnTo>
                  <a:lnTo>
                    <a:pt x="1366" y="1570"/>
                  </a:lnTo>
                  <a:lnTo>
                    <a:pt x="1390" y="1468"/>
                  </a:lnTo>
                  <a:lnTo>
                    <a:pt x="1415" y="1371"/>
                  </a:lnTo>
                  <a:lnTo>
                    <a:pt x="1435" y="1279"/>
                  </a:lnTo>
                  <a:lnTo>
                    <a:pt x="1456" y="1195"/>
                  </a:lnTo>
                  <a:lnTo>
                    <a:pt x="1474" y="1116"/>
                  </a:lnTo>
                  <a:lnTo>
                    <a:pt x="1490" y="1042"/>
                  </a:lnTo>
                  <a:lnTo>
                    <a:pt x="1505" y="974"/>
                  </a:lnTo>
                  <a:lnTo>
                    <a:pt x="1518" y="911"/>
                  </a:lnTo>
                  <a:lnTo>
                    <a:pt x="1529" y="853"/>
                  </a:lnTo>
                  <a:lnTo>
                    <a:pt x="1538" y="799"/>
                  </a:lnTo>
                  <a:lnTo>
                    <a:pt x="1545" y="750"/>
                  </a:lnTo>
                  <a:lnTo>
                    <a:pt x="1551" y="706"/>
                  </a:lnTo>
                  <a:lnTo>
                    <a:pt x="1555" y="667"/>
                  </a:lnTo>
                  <a:lnTo>
                    <a:pt x="1558" y="631"/>
                  </a:lnTo>
                  <a:lnTo>
                    <a:pt x="1559" y="599"/>
                  </a:lnTo>
                  <a:lnTo>
                    <a:pt x="1557" y="540"/>
                  </a:lnTo>
                  <a:lnTo>
                    <a:pt x="1552" y="487"/>
                  </a:lnTo>
                  <a:lnTo>
                    <a:pt x="1544" y="439"/>
                  </a:lnTo>
                  <a:lnTo>
                    <a:pt x="1532" y="395"/>
                  </a:lnTo>
                  <a:lnTo>
                    <a:pt x="1519" y="356"/>
                  </a:lnTo>
                  <a:lnTo>
                    <a:pt x="1503" y="320"/>
                  </a:lnTo>
                  <a:lnTo>
                    <a:pt x="1484" y="289"/>
                  </a:lnTo>
                  <a:lnTo>
                    <a:pt x="1465" y="262"/>
                  </a:lnTo>
                  <a:lnTo>
                    <a:pt x="1444" y="239"/>
                  </a:lnTo>
                  <a:lnTo>
                    <a:pt x="1422" y="218"/>
                  </a:lnTo>
                  <a:lnTo>
                    <a:pt x="1398" y="201"/>
                  </a:lnTo>
                  <a:lnTo>
                    <a:pt x="1374" y="186"/>
                  </a:lnTo>
                  <a:lnTo>
                    <a:pt x="1349" y="175"/>
                  </a:lnTo>
                  <a:lnTo>
                    <a:pt x="1325" y="165"/>
                  </a:lnTo>
                  <a:lnTo>
                    <a:pt x="1301" y="158"/>
                  </a:lnTo>
                  <a:lnTo>
                    <a:pt x="1276" y="153"/>
                  </a:lnTo>
                  <a:lnTo>
                    <a:pt x="1253" y="149"/>
                  </a:lnTo>
                  <a:lnTo>
                    <a:pt x="1231" y="148"/>
                  </a:lnTo>
                  <a:lnTo>
                    <a:pt x="1210" y="148"/>
                  </a:lnTo>
                  <a:lnTo>
                    <a:pt x="1179" y="148"/>
                  </a:lnTo>
                  <a:lnTo>
                    <a:pt x="1147" y="152"/>
                  </a:lnTo>
                  <a:lnTo>
                    <a:pt x="1112" y="158"/>
                  </a:lnTo>
                  <a:lnTo>
                    <a:pt x="1076" y="166"/>
                  </a:lnTo>
                  <a:lnTo>
                    <a:pt x="1038" y="177"/>
                  </a:lnTo>
                  <a:lnTo>
                    <a:pt x="999" y="192"/>
                  </a:lnTo>
                  <a:lnTo>
                    <a:pt x="958" y="210"/>
                  </a:lnTo>
                  <a:lnTo>
                    <a:pt x="917" y="232"/>
                  </a:lnTo>
                  <a:lnTo>
                    <a:pt x="873" y="257"/>
                  </a:lnTo>
                  <a:lnTo>
                    <a:pt x="830" y="286"/>
                  </a:lnTo>
                  <a:lnTo>
                    <a:pt x="787" y="319"/>
                  </a:lnTo>
                  <a:lnTo>
                    <a:pt x="744" y="357"/>
                  </a:lnTo>
                  <a:lnTo>
                    <a:pt x="701" y="400"/>
                  </a:lnTo>
                  <a:lnTo>
                    <a:pt x="658" y="446"/>
                  </a:lnTo>
                  <a:lnTo>
                    <a:pt x="616" y="499"/>
                  </a:lnTo>
                  <a:lnTo>
                    <a:pt x="576" y="555"/>
                  </a:lnTo>
                  <a:lnTo>
                    <a:pt x="535" y="618"/>
                  </a:lnTo>
                  <a:lnTo>
                    <a:pt x="496" y="686"/>
                  </a:lnTo>
                  <a:lnTo>
                    <a:pt x="459" y="760"/>
                  </a:lnTo>
                  <a:lnTo>
                    <a:pt x="423" y="840"/>
                  </a:lnTo>
                  <a:lnTo>
                    <a:pt x="389" y="926"/>
                  </a:lnTo>
                  <a:lnTo>
                    <a:pt x="359" y="1019"/>
                  </a:lnTo>
                  <a:lnTo>
                    <a:pt x="354" y="1042"/>
                  </a:lnTo>
                  <a:lnTo>
                    <a:pt x="347" y="1061"/>
                  </a:lnTo>
                  <a:lnTo>
                    <a:pt x="339" y="1074"/>
                  </a:lnTo>
                  <a:lnTo>
                    <a:pt x="329" y="1083"/>
                  </a:lnTo>
                  <a:lnTo>
                    <a:pt x="315" y="1089"/>
                  </a:lnTo>
                  <a:lnTo>
                    <a:pt x="299" y="1091"/>
                  </a:lnTo>
                  <a:lnTo>
                    <a:pt x="279" y="1093"/>
                  </a:lnTo>
                  <a:lnTo>
                    <a:pt x="274" y="1093"/>
                  </a:lnTo>
                  <a:lnTo>
                    <a:pt x="267" y="1091"/>
                  </a:lnTo>
                  <a:lnTo>
                    <a:pt x="257" y="1090"/>
                  </a:lnTo>
                  <a:lnTo>
                    <a:pt x="246" y="1089"/>
                  </a:lnTo>
                  <a:lnTo>
                    <a:pt x="235" y="1084"/>
                  </a:lnTo>
                  <a:lnTo>
                    <a:pt x="224" y="1079"/>
                  </a:lnTo>
                  <a:lnTo>
                    <a:pt x="214" y="1071"/>
                  </a:lnTo>
                  <a:lnTo>
                    <a:pt x="207" y="1060"/>
                  </a:lnTo>
                  <a:lnTo>
                    <a:pt x="201" y="1046"/>
                  </a:lnTo>
                  <a:lnTo>
                    <a:pt x="199" y="1029"/>
                  </a:lnTo>
                  <a:lnTo>
                    <a:pt x="200" y="1008"/>
                  </a:lnTo>
                  <a:lnTo>
                    <a:pt x="204" y="981"/>
                  </a:lnTo>
                  <a:lnTo>
                    <a:pt x="213" y="950"/>
                  </a:lnTo>
                  <a:lnTo>
                    <a:pt x="222" y="914"/>
                  </a:lnTo>
                  <a:lnTo>
                    <a:pt x="236" y="874"/>
                  </a:lnTo>
                  <a:lnTo>
                    <a:pt x="252" y="831"/>
                  </a:lnTo>
                  <a:lnTo>
                    <a:pt x="271" y="786"/>
                  </a:lnTo>
                  <a:lnTo>
                    <a:pt x="293" y="738"/>
                  </a:lnTo>
                  <a:lnTo>
                    <a:pt x="317" y="688"/>
                  </a:lnTo>
                  <a:lnTo>
                    <a:pt x="344" y="637"/>
                  </a:lnTo>
                  <a:lnTo>
                    <a:pt x="374" y="584"/>
                  </a:lnTo>
                  <a:lnTo>
                    <a:pt x="408" y="531"/>
                  </a:lnTo>
                  <a:lnTo>
                    <a:pt x="444" y="478"/>
                  </a:lnTo>
                  <a:lnTo>
                    <a:pt x="482" y="425"/>
                  </a:lnTo>
                  <a:lnTo>
                    <a:pt x="523" y="374"/>
                  </a:lnTo>
                  <a:lnTo>
                    <a:pt x="567" y="324"/>
                  </a:lnTo>
                  <a:lnTo>
                    <a:pt x="615" y="275"/>
                  </a:lnTo>
                  <a:lnTo>
                    <a:pt x="664" y="230"/>
                  </a:lnTo>
                  <a:lnTo>
                    <a:pt x="716" y="187"/>
                  </a:lnTo>
                  <a:lnTo>
                    <a:pt x="771" y="147"/>
                  </a:lnTo>
                  <a:lnTo>
                    <a:pt x="829" y="110"/>
                  </a:lnTo>
                  <a:lnTo>
                    <a:pt x="889" y="78"/>
                  </a:lnTo>
                  <a:lnTo>
                    <a:pt x="951" y="52"/>
                  </a:lnTo>
                  <a:lnTo>
                    <a:pt x="1018" y="30"/>
                  </a:lnTo>
                  <a:lnTo>
                    <a:pt x="1085" y="14"/>
                  </a:lnTo>
                  <a:lnTo>
                    <a:pt x="1156" y="4"/>
                  </a:lnTo>
                  <a:lnTo>
                    <a:pt x="123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noChangeAspect="1"/>
            </p:cNvSpPr>
            <p:nvPr>
              <p:custDataLst>
                <p:tags r:id="rId6"/>
              </p:custDataLst>
            </p:nvPr>
          </p:nvSpPr>
          <p:spPr bwMode="auto">
            <a:xfrm>
              <a:off x="1447800" y="2057400"/>
              <a:ext cx="239843" cy="457200"/>
            </a:xfrm>
            <a:custGeom>
              <a:avLst/>
              <a:gdLst/>
              <a:ahLst/>
              <a:cxnLst>
                <a:cxn ang="0">
                  <a:pos x="1091" y="19"/>
                </a:cxn>
                <a:cxn ang="0">
                  <a:pos x="1150" y="101"/>
                </a:cxn>
                <a:cxn ang="0">
                  <a:pos x="1158" y="176"/>
                </a:cxn>
                <a:cxn ang="0">
                  <a:pos x="1151" y="220"/>
                </a:cxn>
                <a:cxn ang="0">
                  <a:pos x="1136" y="305"/>
                </a:cxn>
                <a:cxn ang="0">
                  <a:pos x="1107" y="451"/>
                </a:cxn>
                <a:cxn ang="0">
                  <a:pos x="1061" y="675"/>
                </a:cxn>
                <a:cxn ang="0">
                  <a:pos x="995" y="994"/>
                </a:cxn>
                <a:cxn ang="0">
                  <a:pos x="1424" y="1196"/>
                </a:cxn>
                <a:cxn ang="0">
                  <a:pos x="1508" y="1208"/>
                </a:cxn>
                <a:cxn ang="0">
                  <a:pos x="1536" y="1264"/>
                </a:cxn>
                <a:cxn ang="0">
                  <a:pos x="1517" y="1357"/>
                </a:cxn>
                <a:cxn ang="0">
                  <a:pos x="1458" y="1387"/>
                </a:cxn>
                <a:cxn ang="0">
                  <a:pos x="914" y="1390"/>
                </a:cxn>
                <a:cxn ang="0">
                  <a:pos x="528" y="3286"/>
                </a:cxn>
                <a:cxn ang="0">
                  <a:pos x="514" y="3408"/>
                </a:cxn>
                <a:cxn ang="0">
                  <a:pos x="517" y="3590"/>
                </a:cxn>
                <a:cxn ang="0">
                  <a:pos x="560" y="3719"/>
                </a:cxn>
                <a:cxn ang="0">
                  <a:pos x="642" y="3769"/>
                </a:cxn>
                <a:cxn ang="0">
                  <a:pos x="763" y="3758"/>
                </a:cxn>
                <a:cxn ang="0">
                  <a:pos x="903" y="3685"/>
                </a:cxn>
                <a:cxn ang="0">
                  <a:pos x="1056" y="3531"/>
                </a:cxn>
                <a:cxn ang="0">
                  <a:pos x="1210" y="3270"/>
                </a:cxn>
                <a:cxn ang="0">
                  <a:pos x="1333" y="2965"/>
                </a:cxn>
                <a:cxn ang="0">
                  <a:pos x="1367" y="2909"/>
                </a:cxn>
                <a:cxn ang="0">
                  <a:pos x="1414" y="2905"/>
                </a:cxn>
                <a:cxn ang="0">
                  <a:pos x="1451" y="2928"/>
                </a:cxn>
                <a:cxn ang="0">
                  <a:pos x="1453" y="2986"/>
                </a:cxn>
                <a:cxn ang="0">
                  <a:pos x="1415" y="3100"/>
                </a:cxn>
                <a:cxn ang="0">
                  <a:pos x="1344" y="3275"/>
                </a:cxn>
                <a:cxn ang="0">
                  <a:pos x="1236" y="3478"/>
                </a:cxn>
                <a:cxn ang="0">
                  <a:pos x="1096" y="3672"/>
                </a:cxn>
                <a:cxn ang="0">
                  <a:pos x="922" y="3825"/>
                </a:cxn>
                <a:cxn ang="0">
                  <a:pos x="718" y="3903"/>
                </a:cxn>
                <a:cxn ang="0">
                  <a:pos x="498" y="3876"/>
                </a:cxn>
                <a:cxn ang="0">
                  <a:pos x="326" y="3749"/>
                </a:cxn>
                <a:cxn ang="0">
                  <a:pos x="222" y="3544"/>
                </a:cxn>
                <a:cxn ang="0">
                  <a:pos x="198" y="3337"/>
                </a:cxn>
                <a:cxn ang="0">
                  <a:pos x="200" y="3294"/>
                </a:cxn>
                <a:cxn ang="0">
                  <a:pos x="207" y="3232"/>
                </a:cxn>
                <a:cxn ang="0">
                  <a:pos x="223" y="3138"/>
                </a:cxn>
                <a:cxn ang="0">
                  <a:pos x="250" y="2998"/>
                </a:cxn>
                <a:cxn ang="0">
                  <a:pos x="291" y="2795"/>
                </a:cxn>
                <a:cxn ang="0">
                  <a:pos x="348" y="2516"/>
                </a:cxn>
                <a:cxn ang="0">
                  <a:pos x="425" y="2146"/>
                </a:cxn>
                <a:cxn ang="0">
                  <a:pos x="524" y="1671"/>
                </a:cxn>
                <a:cxn ang="0">
                  <a:pos x="105" y="1390"/>
                </a:cxn>
                <a:cxn ang="0">
                  <a:pos x="24" y="1377"/>
                </a:cxn>
                <a:cxn ang="0">
                  <a:pos x="0" y="1312"/>
                </a:cxn>
                <a:cxn ang="0">
                  <a:pos x="23" y="1221"/>
                </a:cxn>
                <a:cxn ang="0">
                  <a:pos x="95" y="1197"/>
                </a:cxn>
                <a:cxn ang="0">
                  <a:pos x="811" y="222"/>
                </a:cxn>
                <a:cxn ang="0">
                  <a:pos x="870" y="85"/>
                </a:cxn>
                <a:cxn ang="0">
                  <a:pos x="944" y="21"/>
                </a:cxn>
                <a:cxn ang="0">
                  <a:pos x="1003" y="2"/>
                </a:cxn>
              </a:cxnLst>
              <a:rect l="0" t="0" r="r" b="b"/>
              <a:pathLst>
                <a:path w="1536" h="3906">
                  <a:moveTo>
                    <a:pt x="1017" y="0"/>
                  </a:moveTo>
                  <a:lnTo>
                    <a:pt x="1044" y="3"/>
                  </a:lnTo>
                  <a:lnTo>
                    <a:pt x="1069" y="8"/>
                  </a:lnTo>
                  <a:lnTo>
                    <a:pt x="1091" y="19"/>
                  </a:lnTo>
                  <a:lnTo>
                    <a:pt x="1111" y="34"/>
                  </a:lnTo>
                  <a:lnTo>
                    <a:pt x="1128" y="53"/>
                  </a:lnTo>
                  <a:lnTo>
                    <a:pt x="1141" y="75"/>
                  </a:lnTo>
                  <a:lnTo>
                    <a:pt x="1150" y="101"/>
                  </a:lnTo>
                  <a:lnTo>
                    <a:pt x="1155" y="131"/>
                  </a:lnTo>
                  <a:lnTo>
                    <a:pt x="1158" y="164"/>
                  </a:lnTo>
                  <a:lnTo>
                    <a:pt x="1158" y="169"/>
                  </a:lnTo>
                  <a:lnTo>
                    <a:pt x="1158" y="176"/>
                  </a:lnTo>
                  <a:lnTo>
                    <a:pt x="1157" y="184"/>
                  </a:lnTo>
                  <a:lnTo>
                    <a:pt x="1155" y="194"/>
                  </a:lnTo>
                  <a:lnTo>
                    <a:pt x="1153" y="206"/>
                  </a:lnTo>
                  <a:lnTo>
                    <a:pt x="1151" y="220"/>
                  </a:lnTo>
                  <a:lnTo>
                    <a:pt x="1148" y="236"/>
                  </a:lnTo>
                  <a:lnTo>
                    <a:pt x="1145" y="256"/>
                  </a:lnTo>
                  <a:lnTo>
                    <a:pt x="1141" y="279"/>
                  </a:lnTo>
                  <a:lnTo>
                    <a:pt x="1136" y="305"/>
                  </a:lnTo>
                  <a:lnTo>
                    <a:pt x="1130" y="335"/>
                  </a:lnTo>
                  <a:lnTo>
                    <a:pt x="1123" y="370"/>
                  </a:lnTo>
                  <a:lnTo>
                    <a:pt x="1116" y="407"/>
                  </a:lnTo>
                  <a:lnTo>
                    <a:pt x="1107" y="451"/>
                  </a:lnTo>
                  <a:lnTo>
                    <a:pt x="1098" y="498"/>
                  </a:lnTo>
                  <a:lnTo>
                    <a:pt x="1087" y="552"/>
                  </a:lnTo>
                  <a:lnTo>
                    <a:pt x="1074" y="609"/>
                  </a:lnTo>
                  <a:lnTo>
                    <a:pt x="1061" y="675"/>
                  </a:lnTo>
                  <a:lnTo>
                    <a:pt x="1048" y="744"/>
                  </a:lnTo>
                  <a:lnTo>
                    <a:pt x="1031" y="821"/>
                  </a:lnTo>
                  <a:lnTo>
                    <a:pt x="1014" y="904"/>
                  </a:lnTo>
                  <a:lnTo>
                    <a:pt x="995" y="994"/>
                  </a:lnTo>
                  <a:lnTo>
                    <a:pt x="975" y="1091"/>
                  </a:lnTo>
                  <a:lnTo>
                    <a:pt x="953" y="1196"/>
                  </a:lnTo>
                  <a:lnTo>
                    <a:pt x="1394" y="1196"/>
                  </a:lnTo>
                  <a:lnTo>
                    <a:pt x="1424" y="1196"/>
                  </a:lnTo>
                  <a:lnTo>
                    <a:pt x="1451" y="1197"/>
                  </a:lnTo>
                  <a:lnTo>
                    <a:pt x="1473" y="1198"/>
                  </a:lnTo>
                  <a:lnTo>
                    <a:pt x="1492" y="1202"/>
                  </a:lnTo>
                  <a:lnTo>
                    <a:pt x="1508" y="1208"/>
                  </a:lnTo>
                  <a:lnTo>
                    <a:pt x="1520" y="1217"/>
                  </a:lnTo>
                  <a:lnTo>
                    <a:pt x="1529" y="1229"/>
                  </a:lnTo>
                  <a:lnTo>
                    <a:pt x="1534" y="1244"/>
                  </a:lnTo>
                  <a:lnTo>
                    <a:pt x="1536" y="1264"/>
                  </a:lnTo>
                  <a:lnTo>
                    <a:pt x="1535" y="1295"/>
                  </a:lnTo>
                  <a:lnTo>
                    <a:pt x="1531" y="1320"/>
                  </a:lnTo>
                  <a:lnTo>
                    <a:pt x="1525" y="1341"/>
                  </a:lnTo>
                  <a:lnTo>
                    <a:pt x="1517" y="1357"/>
                  </a:lnTo>
                  <a:lnTo>
                    <a:pt x="1506" y="1369"/>
                  </a:lnTo>
                  <a:lnTo>
                    <a:pt x="1492" y="1378"/>
                  </a:lnTo>
                  <a:lnTo>
                    <a:pt x="1476" y="1383"/>
                  </a:lnTo>
                  <a:lnTo>
                    <a:pt x="1458" y="1387"/>
                  </a:lnTo>
                  <a:lnTo>
                    <a:pt x="1437" y="1388"/>
                  </a:lnTo>
                  <a:lnTo>
                    <a:pt x="1413" y="1390"/>
                  </a:lnTo>
                  <a:lnTo>
                    <a:pt x="1386" y="1390"/>
                  </a:lnTo>
                  <a:lnTo>
                    <a:pt x="914" y="1390"/>
                  </a:lnTo>
                  <a:lnTo>
                    <a:pt x="544" y="3193"/>
                  </a:lnTo>
                  <a:lnTo>
                    <a:pt x="539" y="3227"/>
                  </a:lnTo>
                  <a:lnTo>
                    <a:pt x="533" y="3257"/>
                  </a:lnTo>
                  <a:lnTo>
                    <a:pt x="528" y="3286"/>
                  </a:lnTo>
                  <a:lnTo>
                    <a:pt x="524" y="3313"/>
                  </a:lnTo>
                  <a:lnTo>
                    <a:pt x="520" y="3343"/>
                  </a:lnTo>
                  <a:lnTo>
                    <a:pt x="517" y="3373"/>
                  </a:lnTo>
                  <a:lnTo>
                    <a:pt x="514" y="3408"/>
                  </a:lnTo>
                  <a:lnTo>
                    <a:pt x="513" y="3447"/>
                  </a:lnTo>
                  <a:lnTo>
                    <a:pt x="512" y="3491"/>
                  </a:lnTo>
                  <a:lnTo>
                    <a:pt x="514" y="3544"/>
                  </a:lnTo>
                  <a:lnTo>
                    <a:pt x="517" y="3590"/>
                  </a:lnTo>
                  <a:lnTo>
                    <a:pt x="525" y="3630"/>
                  </a:lnTo>
                  <a:lnTo>
                    <a:pt x="533" y="3665"/>
                  </a:lnTo>
                  <a:lnTo>
                    <a:pt x="545" y="3694"/>
                  </a:lnTo>
                  <a:lnTo>
                    <a:pt x="560" y="3719"/>
                  </a:lnTo>
                  <a:lnTo>
                    <a:pt x="577" y="3739"/>
                  </a:lnTo>
                  <a:lnTo>
                    <a:pt x="596" y="3753"/>
                  </a:lnTo>
                  <a:lnTo>
                    <a:pt x="619" y="3764"/>
                  </a:lnTo>
                  <a:lnTo>
                    <a:pt x="642" y="3769"/>
                  </a:lnTo>
                  <a:lnTo>
                    <a:pt x="669" y="3772"/>
                  </a:lnTo>
                  <a:lnTo>
                    <a:pt x="699" y="3770"/>
                  </a:lnTo>
                  <a:lnTo>
                    <a:pt x="730" y="3765"/>
                  </a:lnTo>
                  <a:lnTo>
                    <a:pt x="763" y="3758"/>
                  </a:lnTo>
                  <a:lnTo>
                    <a:pt x="796" y="3747"/>
                  </a:lnTo>
                  <a:lnTo>
                    <a:pt x="832" y="3731"/>
                  </a:lnTo>
                  <a:lnTo>
                    <a:pt x="867" y="3710"/>
                  </a:lnTo>
                  <a:lnTo>
                    <a:pt x="903" y="3685"/>
                  </a:lnTo>
                  <a:lnTo>
                    <a:pt x="941" y="3655"/>
                  </a:lnTo>
                  <a:lnTo>
                    <a:pt x="979" y="3620"/>
                  </a:lnTo>
                  <a:lnTo>
                    <a:pt x="1017" y="3578"/>
                  </a:lnTo>
                  <a:lnTo>
                    <a:pt x="1056" y="3531"/>
                  </a:lnTo>
                  <a:lnTo>
                    <a:pt x="1095" y="3476"/>
                  </a:lnTo>
                  <a:lnTo>
                    <a:pt x="1133" y="3414"/>
                  </a:lnTo>
                  <a:lnTo>
                    <a:pt x="1172" y="3346"/>
                  </a:lnTo>
                  <a:lnTo>
                    <a:pt x="1210" y="3270"/>
                  </a:lnTo>
                  <a:lnTo>
                    <a:pt x="1249" y="3185"/>
                  </a:lnTo>
                  <a:lnTo>
                    <a:pt x="1286" y="3092"/>
                  </a:lnTo>
                  <a:lnTo>
                    <a:pt x="1323" y="2991"/>
                  </a:lnTo>
                  <a:lnTo>
                    <a:pt x="1333" y="2965"/>
                  </a:lnTo>
                  <a:lnTo>
                    <a:pt x="1340" y="2944"/>
                  </a:lnTo>
                  <a:lnTo>
                    <a:pt x="1349" y="2928"/>
                  </a:lnTo>
                  <a:lnTo>
                    <a:pt x="1358" y="2916"/>
                  </a:lnTo>
                  <a:lnTo>
                    <a:pt x="1367" y="2909"/>
                  </a:lnTo>
                  <a:lnTo>
                    <a:pt x="1379" y="2905"/>
                  </a:lnTo>
                  <a:lnTo>
                    <a:pt x="1394" y="2903"/>
                  </a:lnTo>
                  <a:lnTo>
                    <a:pt x="1404" y="2903"/>
                  </a:lnTo>
                  <a:lnTo>
                    <a:pt x="1414" y="2905"/>
                  </a:lnTo>
                  <a:lnTo>
                    <a:pt x="1425" y="2906"/>
                  </a:lnTo>
                  <a:lnTo>
                    <a:pt x="1435" y="2911"/>
                  </a:lnTo>
                  <a:lnTo>
                    <a:pt x="1443" y="2918"/>
                  </a:lnTo>
                  <a:lnTo>
                    <a:pt x="1451" y="2928"/>
                  </a:lnTo>
                  <a:lnTo>
                    <a:pt x="1456" y="2943"/>
                  </a:lnTo>
                  <a:lnTo>
                    <a:pt x="1457" y="2961"/>
                  </a:lnTo>
                  <a:lnTo>
                    <a:pt x="1456" y="2970"/>
                  </a:lnTo>
                  <a:lnTo>
                    <a:pt x="1453" y="2986"/>
                  </a:lnTo>
                  <a:lnTo>
                    <a:pt x="1446" y="3007"/>
                  </a:lnTo>
                  <a:lnTo>
                    <a:pt x="1439" y="3033"/>
                  </a:lnTo>
                  <a:lnTo>
                    <a:pt x="1428" y="3064"/>
                  </a:lnTo>
                  <a:lnTo>
                    <a:pt x="1415" y="3100"/>
                  </a:lnTo>
                  <a:lnTo>
                    <a:pt x="1401" y="3140"/>
                  </a:lnTo>
                  <a:lnTo>
                    <a:pt x="1384" y="3182"/>
                  </a:lnTo>
                  <a:lnTo>
                    <a:pt x="1365" y="3228"/>
                  </a:lnTo>
                  <a:lnTo>
                    <a:pt x="1344" y="3275"/>
                  </a:lnTo>
                  <a:lnTo>
                    <a:pt x="1320" y="3325"/>
                  </a:lnTo>
                  <a:lnTo>
                    <a:pt x="1294" y="3376"/>
                  </a:lnTo>
                  <a:lnTo>
                    <a:pt x="1266" y="3427"/>
                  </a:lnTo>
                  <a:lnTo>
                    <a:pt x="1236" y="3478"/>
                  </a:lnTo>
                  <a:lnTo>
                    <a:pt x="1204" y="3528"/>
                  </a:lnTo>
                  <a:lnTo>
                    <a:pt x="1169" y="3578"/>
                  </a:lnTo>
                  <a:lnTo>
                    <a:pt x="1134" y="3626"/>
                  </a:lnTo>
                  <a:lnTo>
                    <a:pt x="1096" y="3672"/>
                  </a:lnTo>
                  <a:lnTo>
                    <a:pt x="1055" y="3715"/>
                  </a:lnTo>
                  <a:lnTo>
                    <a:pt x="1013" y="3756"/>
                  </a:lnTo>
                  <a:lnTo>
                    <a:pt x="968" y="3793"/>
                  </a:lnTo>
                  <a:lnTo>
                    <a:pt x="922" y="3825"/>
                  </a:lnTo>
                  <a:lnTo>
                    <a:pt x="874" y="3853"/>
                  </a:lnTo>
                  <a:lnTo>
                    <a:pt x="824" y="3876"/>
                  </a:lnTo>
                  <a:lnTo>
                    <a:pt x="772" y="3892"/>
                  </a:lnTo>
                  <a:lnTo>
                    <a:pt x="718" y="3903"/>
                  </a:lnTo>
                  <a:lnTo>
                    <a:pt x="662" y="3906"/>
                  </a:lnTo>
                  <a:lnTo>
                    <a:pt x="604" y="3904"/>
                  </a:lnTo>
                  <a:lnTo>
                    <a:pt x="549" y="3893"/>
                  </a:lnTo>
                  <a:lnTo>
                    <a:pt x="498" y="3876"/>
                  </a:lnTo>
                  <a:lnTo>
                    <a:pt x="449" y="3853"/>
                  </a:lnTo>
                  <a:lnTo>
                    <a:pt x="404" y="3824"/>
                  </a:lnTo>
                  <a:lnTo>
                    <a:pt x="363" y="3790"/>
                  </a:lnTo>
                  <a:lnTo>
                    <a:pt x="326" y="3749"/>
                  </a:lnTo>
                  <a:lnTo>
                    <a:pt x="294" y="3705"/>
                  </a:lnTo>
                  <a:lnTo>
                    <a:pt x="265" y="3655"/>
                  </a:lnTo>
                  <a:lnTo>
                    <a:pt x="241" y="3601"/>
                  </a:lnTo>
                  <a:lnTo>
                    <a:pt x="222" y="3544"/>
                  </a:lnTo>
                  <a:lnTo>
                    <a:pt x="208" y="3482"/>
                  </a:lnTo>
                  <a:lnTo>
                    <a:pt x="200" y="3417"/>
                  </a:lnTo>
                  <a:lnTo>
                    <a:pt x="198" y="3347"/>
                  </a:lnTo>
                  <a:lnTo>
                    <a:pt x="198" y="3337"/>
                  </a:lnTo>
                  <a:lnTo>
                    <a:pt x="198" y="3328"/>
                  </a:lnTo>
                  <a:lnTo>
                    <a:pt x="198" y="3317"/>
                  </a:lnTo>
                  <a:lnTo>
                    <a:pt x="199" y="3305"/>
                  </a:lnTo>
                  <a:lnTo>
                    <a:pt x="200" y="3294"/>
                  </a:lnTo>
                  <a:lnTo>
                    <a:pt x="201" y="3280"/>
                  </a:lnTo>
                  <a:lnTo>
                    <a:pt x="203" y="3266"/>
                  </a:lnTo>
                  <a:lnTo>
                    <a:pt x="205" y="3250"/>
                  </a:lnTo>
                  <a:lnTo>
                    <a:pt x="207" y="3232"/>
                  </a:lnTo>
                  <a:lnTo>
                    <a:pt x="210" y="3212"/>
                  </a:lnTo>
                  <a:lnTo>
                    <a:pt x="214" y="3190"/>
                  </a:lnTo>
                  <a:lnTo>
                    <a:pt x="218" y="3165"/>
                  </a:lnTo>
                  <a:lnTo>
                    <a:pt x="223" y="3138"/>
                  </a:lnTo>
                  <a:lnTo>
                    <a:pt x="229" y="3108"/>
                  </a:lnTo>
                  <a:lnTo>
                    <a:pt x="235" y="3075"/>
                  </a:lnTo>
                  <a:lnTo>
                    <a:pt x="242" y="3038"/>
                  </a:lnTo>
                  <a:lnTo>
                    <a:pt x="250" y="2998"/>
                  </a:lnTo>
                  <a:lnTo>
                    <a:pt x="258" y="2953"/>
                  </a:lnTo>
                  <a:lnTo>
                    <a:pt x="268" y="2905"/>
                  </a:lnTo>
                  <a:lnTo>
                    <a:pt x="279" y="2852"/>
                  </a:lnTo>
                  <a:lnTo>
                    <a:pt x="291" y="2795"/>
                  </a:lnTo>
                  <a:lnTo>
                    <a:pt x="303" y="2733"/>
                  </a:lnTo>
                  <a:lnTo>
                    <a:pt x="317" y="2666"/>
                  </a:lnTo>
                  <a:lnTo>
                    <a:pt x="332" y="2594"/>
                  </a:lnTo>
                  <a:lnTo>
                    <a:pt x="348" y="2516"/>
                  </a:lnTo>
                  <a:lnTo>
                    <a:pt x="365" y="2433"/>
                  </a:lnTo>
                  <a:lnTo>
                    <a:pt x="384" y="2344"/>
                  </a:lnTo>
                  <a:lnTo>
                    <a:pt x="404" y="2249"/>
                  </a:lnTo>
                  <a:lnTo>
                    <a:pt x="425" y="2146"/>
                  </a:lnTo>
                  <a:lnTo>
                    <a:pt x="448" y="2038"/>
                  </a:lnTo>
                  <a:lnTo>
                    <a:pt x="471" y="1923"/>
                  </a:lnTo>
                  <a:lnTo>
                    <a:pt x="497" y="1801"/>
                  </a:lnTo>
                  <a:lnTo>
                    <a:pt x="524" y="1671"/>
                  </a:lnTo>
                  <a:lnTo>
                    <a:pt x="552" y="1534"/>
                  </a:lnTo>
                  <a:lnTo>
                    <a:pt x="582" y="1390"/>
                  </a:lnTo>
                  <a:lnTo>
                    <a:pt x="134" y="1390"/>
                  </a:lnTo>
                  <a:lnTo>
                    <a:pt x="105" y="1390"/>
                  </a:lnTo>
                  <a:lnTo>
                    <a:pt x="79" y="1388"/>
                  </a:lnTo>
                  <a:lnTo>
                    <a:pt x="57" y="1386"/>
                  </a:lnTo>
                  <a:lnTo>
                    <a:pt x="39" y="1383"/>
                  </a:lnTo>
                  <a:lnTo>
                    <a:pt x="24" y="1377"/>
                  </a:lnTo>
                  <a:lnTo>
                    <a:pt x="14" y="1366"/>
                  </a:lnTo>
                  <a:lnTo>
                    <a:pt x="6" y="1353"/>
                  </a:lnTo>
                  <a:lnTo>
                    <a:pt x="2" y="1335"/>
                  </a:lnTo>
                  <a:lnTo>
                    <a:pt x="0" y="1312"/>
                  </a:lnTo>
                  <a:lnTo>
                    <a:pt x="2" y="1281"/>
                  </a:lnTo>
                  <a:lnTo>
                    <a:pt x="6" y="1256"/>
                  </a:lnTo>
                  <a:lnTo>
                    <a:pt x="13" y="1236"/>
                  </a:lnTo>
                  <a:lnTo>
                    <a:pt x="23" y="1221"/>
                  </a:lnTo>
                  <a:lnTo>
                    <a:pt x="36" y="1210"/>
                  </a:lnTo>
                  <a:lnTo>
                    <a:pt x="53" y="1204"/>
                  </a:lnTo>
                  <a:lnTo>
                    <a:pt x="72" y="1200"/>
                  </a:lnTo>
                  <a:lnTo>
                    <a:pt x="95" y="1197"/>
                  </a:lnTo>
                  <a:lnTo>
                    <a:pt x="121" y="1196"/>
                  </a:lnTo>
                  <a:lnTo>
                    <a:pt x="149" y="1196"/>
                  </a:lnTo>
                  <a:lnTo>
                    <a:pt x="622" y="1196"/>
                  </a:lnTo>
                  <a:lnTo>
                    <a:pt x="811" y="222"/>
                  </a:lnTo>
                  <a:lnTo>
                    <a:pt x="823" y="180"/>
                  </a:lnTo>
                  <a:lnTo>
                    <a:pt x="837" y="143"/>
                  </a:lnTo>
                  <a:lnTo>
                    <a:pt x="852" y="112"/>
                  </a:lnTo>
                  <a:lnTo>
                    <a:pt x="870" y="85"/>
                  </a:lnTo>
                  <a:lnTo>
                    <a:pt x="888" y="63"/>
                  </a:lnTo>
                  <a:lnTo>
                    <a:pt x="906" y="46"/>
                  </a:lnTo>
                  <a:lnTo>
                    <a:pt x="926" y="32"/>
                  </a:lnTo>
                  <a:lnTo>
                    <a:pt x="944" y="21"/>
                  </a:lnTo>
                  <a:lnTo>
                    <a:pt x="961" y="13"/>
                  </a:lnTo>
                  <a:lnTo>
                    <a:pt x="977" y="7"/>
                  </a:lnTo>
                  <a:lnTo>
                    <a:pt x="991" y="3"/>
                  </a:lnTo>
                  <a:lnTo>
                    <a:pt x="1003" y="2"/>
                  </a:lnTo>
                  <a:lnTo>
                    <a:pt x="1011" y="0"/>
                  </a:lnTo>
                  <a:lnTo>
                    <a:pt x="101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4" name="Picture 3"/>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4572000" y="6033267"/>
            <a:ext cx="3881905" cy="628572"/>
          </a:xfrm>
          <a:prstGeom prst="rect">
            <a:avLst/>
          </a:prstGeom>
        </p:spPr>
      </p:pic>
    </p:spTree>
    <p:extLst>
      <p:ext uri="{BB962C8B-B14F-4D97-AF65-F5344CB8AC3E}">
        <p14:creationId xmlns:p14="http://schemas.microsoft.com/office/powerpoint/2010/main" val="36595265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Simplest Example</a:t>
            </a:r>
            <a:endParaRPr lang="en-US" dirty="0"/>
          </a:p>
        </p:txBody>
      </p:sp>
      <p:pic>
        <p:nvPicPr>
          <p:cNvPr id="11" name="Picture 10"/>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2992568" y="1613591"/>
            <a:ext cx="556190" cy="601905"/>
          </a:xfrm>
          <a:prstGeom prst="rect">
            <a:avLst/>
          </a:prstGeom>
        </p:spPr>
      </p:pic>
      <p:cxnSp>
        <p:nvCxnSpPr>
          <p:cNvPr id="5" name="Straight Connector 4"/>
          <p:cNvCxnSpPr/>
          <p:nvPr/>
        </p:nvCxnSpPr>
        <p:spPr>
          <a:xfrm>
            <a:off x="5181600" y="986771"/>
            <a:ext cx="0" cy="3051829"/>
          </a:xfrm>
          <a:prstGeom prst="line">
            <a:avLst/>
          </a:prstGeom>
          <a:ln w="76200">
            <a:solidFill>
              <a:srgbClr val="0033CC"/>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381000" y="958196"/>
            <a:ext cx="8229600" cy="3048000"/>
            <a:chOff x="381000" y="1828800"/>
            <a:chExt cx="8229600" cy="3048000"/>
          </a:xfrm>
        </p:grpSpPr>
        <p:cxnSp>
          <p:nvCxnSpPr>
            <p:cNvPr id="7" name="Straight Arrow Connector 6"/>
            <p:cNvCxnSpPr/>
            <p:nvPr/>
          </p:nvCxnSpPr>
          <p:spPr>
            <a:xfrm>
              <a:off x="381000" y="3657600"/>
              <a:ext cx="8229600"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219200" y="1828800"/>
              <a:ext cx="0" cy="30480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Freeform 6"/>
            <p:cNvSpPr>
              <a:spLocks noChangeAspect="1"/>
            </p:cNvSpPr>
            <p:nvPr>
              <p:custDataLst>
                <p:tags r:id="rId8"/>
              </p:custDataLst>
            </p:nvPr>
          </p:nvSpPr>
          <p:spPr bwMode="auto">
            <a:xfrm>
              <a:off x="7848600" y="3048000"/>
              <a:ext cx="480785" cy="457200"/>
            </a:xfrm>
            <a:custGeom>
              <a:avLst/>
              <a:gdLst/>
              <a:ahLst/>
              <a:cxnLst>
                <a:cxn ang="0">
                  <a:pos x="1439" y="30"/>
                </a:cxn>
                <a:cxn ang="0">
                  <a:pos x="1718" y="190"/>
                </a:cxn>
                <a:cxn ang="0">
                  <a:pos x="1923" y="478"/>
                </a:cxn>
                <a:cxn ang="0">
                  <a:pos x="2100" y="234"/>
                </a:cxn>
                <a:cxn ang="0">
                  <a:pos x="2406" y="27"/>
                </a:cxn>
                <a:cxn ang="0">
                  <a:pos x="2726" y="12"/>
                </a:cxn>
                <a:cxn ang="0">
                  <a:pos x="2997" y="113"/>
                </a:cxn>
                <a:cxn ang="0">
                  <a:pos x="3168" y="345"/>
                </a:cxn>
                <a:cxn ang="0">
                  <a:pos x="3119" y="659"/>
                </a:cxn>
                <a:cxn ang="0">
                  <a:pos x="2919" y="814"/>
                </a:cxn>
                <a:cxn ang="0">
                  <a:pos x="2691" y="793"/>
                </a:cxn>
                <a:cxn ang="0">
                  <a:pos x="2591" y="626"/>
                </a:cxn>
                <a:cxn ang="0">
                  <a:pos x="2692" y="346"/>
                </a:cxn>
                <a:cxn ang="0">
                  <a:pos x="2805" y="187"/>
                </a:cxn>
                <a:cxn ang="0">
                  <a:pos x="2579" y="147"/>
                </a:cxn>
                <a:cxn ang="0">
                  <a:pos x="2257" y="278"/>
                </a:cxn>
                <a:cxn ang="0">
                  <a:pos x="2062" y="562"/>
                </a:cxn>
                <a:cxn ang="0">
                  <a:pos x="1966" y="849"/>
                </a:cxn>
                <a:cxn ang="0">
                  <a:pos x="1694" y="1995"/>
                </a:cxn>
                <a:cxn ang="0">
                  <a:pos x="1623" y="2355"/>
                </a:cxn>
                <a:cxn ang="0">
                  <a:pos x="1650" y="2641"/>
                </a:cxn>
                <a:cxn ang="0">
                  <a:pos x="1809" y="2841"/>
                </a:cxn>
                <a:cxn ang="0">
                  <a:pos x="2066" y="2868"/>
                </a:cxn>
                <a:cxn ang="0">
                  <a:pos x="2350" y="2742"/>
                </a:cxn>
                <a:cxn ang="0">
                  <a:pos x="2647" y="2411"/>
                </a:cxn>
                <a:cxn ang="0">
                  <a:pos x="2828" y="1969"/>
                </a:cxn>
                <a:cxn ang="0">
                  <a:pos x="2917" y="1933"/>
                </a:cxn>
                <a:cxn ang="0">
                  <a:pos x="2978" y="1995"/>
                </a:cxn>
                <a:cxn ang="0">
                  <a:pos x="2907" y="2239"/>
                </a:cxn>
                <a:cxn ang="0">
                  <a:pos x="2697" y="2599"/>
                </a:cxn>
                <a:cxn ang="0">
                  <a:pos x="2354" y="2914"/>
                </a:cxn>
                <a:cxn ang="0">
                  <a:pos x="1893" y="3022"/>
                </a:cxn>
                <a:cxn ang="0">
                  <a:pos x="1522" y="2879"/>
                </a:cxn>
                <a:cxn ang="0">
                  <a:pos x="1303" y="2606"/>
                </a:cxn>
                <a:cxn ang="0">
                  <a:pos x="1219" y="2605"/>
                </a:cxn>
                <a:cxn ang="0">
                  <a:pos x="1033" y="2836"/>
                </a:cxn>
                <a:cxn ang="0">
                  <a:pos x="714" y="3012"/>
                </a:cxn>
                <a:cxn ang="0">
                  <a:pos x="364" y="2992"/>
                </a:cxn>
                <a:cxn ang="0">
                  <a:pos x="93" y="2834"/>
                </a:cxn>
                <a:cxn ang="0">
                  <a:pos x="2" y="2532"/>
                </a:cxn>
                <a:cxn ang="0">
                  <a:pos x="174" y="2250"/>
                </a:cxn>
                <a:cxn ang="0">
                  <a:pos x="422" y="2204"/>
                </a:cxn>
                <a:cxn ang="0">
                  <a:pos x="569" y="2322"/>
                </a:cxn>
                <a:cxn ang="0">
                  <a:pos x="539" y="2611"/>
                </a:cxn>
                <a:cxn ang="0">
                  <a:pos x="289" y="2793"/>
                </a:cxn>
                <a:cxn ang="0">
                  <a:pos x="567" y="2876"/>
                </a:cxn>
                <a:cxn ang="0">
                  <a:pos x="866" y="2788"/>
                </a:cxn>
                <a:cxn ang="0">
                  <a:pos x="1135" y="2413"/>
                </a:cxn>
                <a:cxn ang="0">
                  <a:pos x="1338" y="1680"/>
                </a:cxn>
                <a:cxn ang="0">
                  <a:pos x="1490" y="1042"/>
                </a:cxn>
                <a:cxn ang="0">
                  <a:pos x="1555" y="667"/>
                </a:cxn>
                <a:cxn ang="0">
                  <a:pos x="1519" y="356"/>
                </a:cxn>
                <a:cxn ang="0">
                  <a:pos x="1374" y="186"/>
                </a:cxn>
                <a:cxn ang="0">
                  <a:pos x="1210" y="148"/>
                </a:cxn>
                <a:cxn ang="0">
                  <a:pos x="958" y="210"/>
                </a:cxn>
                <a:cxn ang="0">
                  <a:pos x="658" y="446"/>
                </a:cxn>
                <a:cxn ang="0">
                  <a:pos x="389" y="926"/>
                </a:cxn>
                <a:cxn ang="0">
                  <a:pos x="299" y="1091"/>
                </a:cxn>
                <a:cxn ang="0">
                  <a:pos x="224" y="1079"/>
                </a:cxn>
                <a:cxn ang="0">
                  <a:pos x="213" y="950"/>
                </a:cxn>
                <a:cxn ang="0">
                  <a:pos x="344" y="637"/>
                </a:cxn>
                <a:cxn ang="0">
                  <a:pos x="615" y="275"/>
                </a:cxn>
                <a:cxn ang="0">
                  <a:pos x="1018" y="30"/>
                </a:cxn>
              </a:cxnLst>
              <a:rect l="0" t="0" r="r" b="b"/>
              <a:pathLst>
                <a:path w="3179" h="3024">
                  <a:moveTo>
                    <a:pt x="1230" y="0"/>
                  </a:moveTo>
                  <a:lnTo>
                    <a:pt x="1259" y="1"/>
                  </a:lnTo>
                  <a:lnTo>
                    <a:pt x="1291" y="3"/>
                  </a:lnTo>
                  <a:lnTo>
                    <a:pt x="1326" y="6"/>
                  </a:lnTo>
                  <a:lnTo>
                    <a:pt x="1362" y="11"/>
                  </a:lnTo>
                  <a:lnTo>
                    <a:pt x="1399" y="20"/>
                  </a:lnTo>
                  <a:lnTo>
                    <a:pt x="1439" y="30"/>
                  </a:lnTo>
                  <a:lnTo>
                    <a:pt x="1479" y="42"/>
                  </a:lnTo>
                  <a:lnTo>
                    <a:pt x="1519" y="58"/>
                  </a:lnTo>
                  <a:lnTo>
                    <a:pt x="1560" y="76"/>
                  </a:lnTo>
                  <a:lnTo>
                    <a:pt x="1601" y="99"/>
                  </a:lnTo>
                  <a:lnTo>
                    <a:pt x="1640" y="125"/>
                  </a:lnTo>
                  <a:lnTo>
                    <a:pt x="1680" y="155"/>
                  </a:lnTo>
                  <a:lnTo>
                    <a:pt x="1718" y="190"/>
                  </a:lnTo>
                  <a:lnTo>
                    <a:pt x="1755" y="229"/>
                  </a:lnTo>
                  <a:lnTo>
                    <a:pt x="1792" y="273"/>
                  </a:lnTo>
                  <a:lnTo>
                    <a:pt x="1824" y="323"/>
                  </a:lnTo>
                  <a:lnTo>
                    <a:pt x="1856" y="378"/>
                  </a:lnTo>
                  <a:lnTo>
                    <a:pt x="1883" y="438"/>
                  </a:lnTo>
                  <a:lnTo>
                    <a:pt x="1909" y="505"/>
                  </a:lnTo>
                  <a:lnTo>
                    <a:pt x="1923" y="478"/>
                  </a:lnTo>
                  <a:lnTo>
                    <a:pt x="1941" y="449"/>
                  </a:lnTo>
                  <a:lnTo>
                    <a:pt x="1960" y="416"/>
                  </a:lnTo>
                  <a:lnTo>
                    <a:pt x="1984" y="381"/>
                  </a:lnTo>
                  <a:lnTo>
                    <a:pt x="2008" y="345"/>
                  </a:lnTo>
                  <a:lnTo>
                    <a:pt x="2036" y="308"/>
                  </a:lnTo>
                  <a:lnTo>
                    <a:pt x="2066" y="270"/>
                  </a:lnTo>
                  <a:lnTo>
                    <a:pt x="2100" y="234"/>
                  </a:lnTo>
                  <a:lnTo>
                    <a:pt x="2135" y="197"/>
                  </a:lnTo>
                  <a:lnTo>
                    <a:pt x="2173" y="162"/>
                  </a:lnTo>
                  <a:lnTo>
                    <a:pt x="2215" y="129"/>
                  </a:lnTo>
                  <a:lnTo>
                    <a:pt x="2258" y="98"/>
                  </a:lnTo>
                  <a:lnTo>
                    <a:pt x="2305" y="71"/>
                  </a:lnTo>
                  <a:lnTo>
                    <a:pt x="2355" y="47"/>
                  </a:lnTo>
                  <a:lnTo>
                    <a:pt x="2406" y="27"/>
                  </a:lnTo>
                  <a:lnTo>
                    <a:pt x="2461" y="12"/>
                  </a:lnTo>
                  <a:lnTo>
                    <a:pt x="2519" y="4"/>
                  </a:lnTo>
                  <a:lnTo>
                    <a:pt x="2579" y="0"/>
                  </a:lnTo>
                  <a:lnTo>
                    <a:pt x="2613" y="1"/>
                  </a:lnTo>
                  <a:lnTo>
                    <a:pt x="2649" y="4"/>
                  </a:lnTo>
                  <a:lnTo>
                    <a:pt x="2686" y="8"/>
                  </a:lnTo>
                  <a:lnTo>
                    <a:pt x="2726" y="12"/>
                  </a:lnTo>
                  <a:lnTo>
                    <a:pt x="2766" y="21"/>
                  </a:lnTo>
                  <a:lnTo>
                    <a:pt x="2805" y="30"/>
                  </a:lnTo>
                  <a:lnTo>
                    <a:pt x="2846" y="42"/>
                  </a:lnTo>
                  <a:lnTo>
                    <a:pt x="2885" y="56"/>
                  </a:lnTo>
                  <a:lnTo>
                    <a:pt x="2924" y="72"/>
                  </a:lnTo>
                  <a:lnTo>
                    <a:pt x="2961" y="91"/>
                  </a:lnTo>
                  <a:lnTo>
                    <a:pt x="2997" y="113"/>
                  </a:lnTo>
                  <a:lnTo>
                    <a:pt x="3031" y="137"/>
                  </a:lnTo>
                  <a:lnTo>
                    <a:pt x="3062" y="164"/>
                  </a:lnTo>
                  <a:lnTo>
                    <a:pt x="3091" y="193"/>
                  </a:lnTo>
                  <a:lnTo>
                    <a:pt x="3116" y="226"/>
                  </a:lnTo>
                  <a:lnTo>
                    <a:pt x="3138" y="263"/>
                  </a:lnTo>
                  <a:lnTo>
                    <a:pt x="3155" y="302"/>
                  </a:lnTo>
                  <a:lnTo>
                    <a:pt x="3168" y="345"/>
                  </a:lnTo>
                  <a:lnTo>
                    <a:pt x="3176" y="391"/>
                  </a:lnTo>
                  <a:lnTo>
                    <a:pt x="3179" y="441"/>
                  </a:lnTo>
                  <a:lnTo>
                    <a:pt x="3176" y="491"/>
                  </a:lnTo>
                  <a:lnTo>
                    <a:pt x="3168" y="539"/>
                  </a:lnTo>
                  <a:lnTo>
                    <a:pt x="3157" y="583"/>
                  </a:lnTo>
                  <a:lnTo>
                    <a:pt x="3140" y="622"/>
                  </a:lnTo>
                  <a:lnTo>
                    <a:pt x="3119" y="659"/>
                  </a:lnTo>
                  <a:lnTo>
                    <a:pt x="3096" y="692"/>
                  </a:lnTo>
                  <a:lnTo>
                    <a:pt x="3070" y="721"/>
                  </a:lnTo>
                  <a:lnTo>
                    <a:pt x="3042" y="747"/>
                  </a:lnTo>
                  <a:lnTo>
                    <a:pt x="3013" y="769"/>
                  </a:lnTo>
                  <a:lnTo>
                    <a:pt x="2982" y="787"/>
                  </a:lnTo>
                  <a:lnTo>
                    <a:pt x="2951" y="803"/>
                  </a:lnTo>
                  <a:lnTo>
                    <a:pt x="2919" y="814"/>
                  </a:lnTo>
                  <a:lnTo>
                    <a:pt x="2888" y="823"/>
                  </a:lnTo>
                  <a:lnTo>
                    <a:pt x="2857" y="827"/>
                  </a:lnTo>
                  <a:lnTo>
                    <a:pt x="2830" y="830"/>
                  </a:lnTo>
                  <a:lnTo>
                    <a:pt x="2789" y="827"/>
                  </a:lnTo>
                  <a:lnTo>
                    <a:pt x="2753" y="820"/>
                  </a:lnTo>
                  <a:lnTo>
                    <a:pt x="2720" y="808"/>
                  </a:lnTo>
                  <a:lnTo>
                    <a:pt x="2691" y="793"/>
                  </a:lnTo>
                  <a:lnTo>
                    <a:pt x="2667" y="775"/>
                  </a:lnTo>
                  <a:lnTo>
                    <a:pt x="2646" y="754"/>
                  </a:lnTo>
                  <a:lnTo>
                    <a:pt x="2628" y="731"/>
                  </a:lnTo>
                  <a:lnTo>
                    <a:pt x="2613" y="705"/>
                  </a:lnTo>
                  <a:lnTo>
                    <a:pt x="2603" y="680"/>
                  </a:lnTo>
                  <a:lnTo>
                    <a:pt x="2596" y="653"/>
                  </a:lnTo>
                  <a:lnTo>
                    <a:pt x="2591" y="626"/>
                  </a:lnTo>
                  <a:lnTo>
                    <a:pt x="2589" y="599"/>
                  </a:lnTo>
                  <a:lnTo>
                    <a:pt x="2592" y="554"/>
                  </a:lnTo>
                  <a:lnTo>
                    <a:pt x="2601" y="509"/>
                  </a:lnTo>
                  <a:lnTo>
                    <a:pt x="2617" y="465"/>
                  </a:lnTo>
                  <a:lnTo>
                    <a:pt x="2636" y="422"/>
                  </a:lnTo>
                  <a:lnTo>
                    <a:pt x="2662" y="383"/>
                  </a:lnTo>
                  <a:lnTo>
                    <a:pt x="2692" y="346"/>
                  </a:lnTo>
                  <a:lnTo>
                    <a:pt x="2726" y="313"/>
                  </a:lnTo>
                  <a:lnTo>
                    <a:pt x="2764" y="285"/>
                  </a:lnTo>
                  <a:lnTo>
                    <a:pt x="2806" y="262"/>
                  </a:lnTo>
                  <a:lnTo>
                    <a:pt x="2852" y="243"/>
                  </a:lnTo>
                  <a:lnTo>
                    <a:pt x="2899" y="231"/>
                  </a:lnTo>
                  <a:lnTo>
                    <a:pt x="2852" y="207"/>
                  </a:lnTo>
                  <a:lnTo>
                    <a:pt x="2805" y="187"/>
                  </a:lnTo>
                  <a:lnTo>
                    <a:pt x="2761" y="173"/>
                  </a:lnTo>
                  <a:lnTo>
                    <a:pt x="2718" y="162"/>
                  </a:lnTo>
                  <a:lnTo>
                    <a:pt x="2678" y="155"/>
                  </a:lnTo>
                  <a:lnTo>
                    <a:pt x="2645" y="151"/>
                  </a:lnTo>
                  <a:lnTo>
                    <a:pt x="2615" y="148"/>
                  </a:lnTo>
                  <a:lnTo>
                    <a:pt x="2593" y="148"/>
                  </a:lnTo>
                  <a:lnTo>
                    <a:pt x="2579" y="147"/>
                  </a:lnTo>
                  <a:lnTo>
                    <a:pt x="2525" y="151"/>
                  </a:lnTo>
                  <a:lnTo>
                    <a:pt x="2472" y="159"/>
                  </a:lnTo>
                  <a:lnTo>
                    <a:pt x="2423" y="174"/>
                  </a:lnTo>
                  <a:lnTo>
                    <a:pt x="2378" y="193"/>
                  </a:lnTo>
                  <a:lnTo>
                    <a:pt x="2335" y="218"/>
                  </a:lnTo>
                  <a:lnTo>
                    <a:pt x="2295" y="246"/>
                  </a:lnTo>
                  <a:lnTo>
                    <a:pt x="2257" y="278"/>
                  </a:lnTo>
                  <a:lnTo>
                    <a:pt x="2222" y="312"/>
                  </a:lnTo>
                  <a:lnTo>
                    <a:pt x="2190" y="350"/>
                  </a:lnTo>
                  <a:lnTo>
                    <a:pt x="2159" y="390"/>
                  </a:lnTo>
                  <a:lnTo>
                    <a:pt x="2133" y="432"/>
                  </a:lnTo>
                  <a:lnTo>
                    <a:pt x="2107" y="474"/>
                  </a:lnTo>
                  <a:lnTo>
                    <a:pt x="2084" y="518"/>
                  </a:lnTo>
                  <a:lnTo>
                    <a:pt x="2062" y="562"/>
                  </a:lnTo>
                  <a:lnTo>
                    <a:pt x="2043" y="607"/>
                  </a:lnTo>
                  <a:lnTo>
                    <a:pt x="2025" y="651"/>
                  </a:lnTo>
                  <a:lnTo>
                    <a:pt x="2010" y="694"/>
                  </a:lnTo>
                  <a:lnTo>
                    <a:pt x="1996" y="737"/>
                  </a:lnTo>
                  <a:lnTo>
                    <a:pt x="1985" y="777"/>
                  </a:lnTo>
                  <a:lnTo>
                    <a:pt x="1975" y="815"/>
                  </a:lnTo>
                  <a:lnTo>
                    <a:pt x="1966" y="849"/>
                  </a:lnTo>
                  <a:lnTo>
                    <a:pt x="1959" y="882"/>
                  </a:lnTo>
                  <a:lnTo>
                    <a:pt x="1953" y="911"/>
                  </a:lnTo>
                  <a:lnTo>
                    <a:pt x="1949" y="935"/>
                  </a:lnTo>
                  <a:lnTo>
                    <a:pt x="1949" y="935"/>
                  </a:lnTo>
                  <a:lnTo>
                    <a:pt x="1729" y="1849"/>
                  </a:lnTo>
                  <a:lnTo>
                    <a:pt x="1710" y="1925"/>
                  </a:lnTo>
                  <a:lnTo>
                    <a:pt x="1694" y="1995"/>
                  </a:lnTo>
                  <a:lnTo>
                    <a:pt x="1679" y="2059"/>
                  </a:lnTo>
                  <a:lnTo>
                    <a:pt x="1665" y="2118"/>
                  </a:lnTo>
                  <a:lnTo>
                    <a:pt x="1653" y="2171"/>
                  </a:lnTo>
                  <a:lnTo>
                    <a:pt x="1643" y="2222"/>
                  </a:lnTo>
                  <a:lnTo>
                    <a:pt x="1634" y="2269"/>
                  </a:lnTo>
                  <a:lnTo>
                    <a:pt x="1627" y="2313"/>
                  </a:lnTo>
                  <a:lnTo>
                    <a:pt x="1623" y="2355"/>
                  </a:lnTo>
                  <a:lnTo>
                    <a:pt x="1619" y="2396"/>
                  </a:lnTo>
                  <a:lnTo>
                    <a:pt x="1619" y="2437"/>
                  </a:lnTo>
                  <a:lnTo>
                    <a:pt x="1621" y="2479"/>
                  </a:lnTo>
                  <a:lnTo>
                    <a:pt x="1624" y="2522"/>
                  </a:lnTo>
                  <a:lnTo>
                    <a:pt x="1630" y="2562"/>
                  </a:lnTo>
                  <a:lnTo>
                    <a:pt x="1638" y="2603"/>
                  </a:lnTo>
                  <a:lnTo>
                    <a:pt x="1650" y="2641"/>
                  </a:lnTo>
                  <a:lnTo>
                    <a:pt x="1664" y="2677"/>
                  </a:lnTo>
                  <a:lnTo>
                    <a:pt x="1681" y="2711"/>
                  </a:lnTo>
                  <a:lnTo>
                    <a:pt x="1700" y="2743"/>
                  </a:lnTo>
                  <a:lnTo>
                    <a:pt x="1723" y="2773"/>
                  </a:lnTo>
                  <a:lnTo>
                    <a:pt x="1749" y="2798"/>
                  </a:lnTo>
                  <a:lnTo>
                    <a:pt x="1776" y="2821"/>
                  </a:lnTo>
                  <a:lnTo>
                    <a:pt x="1809" y="2841"/>
                  </a:lnTo>
                  <a:lnTo>
                    <a:pt x="1844" y="2857"/>
                  </a:lnTo>
                  <a:lnTo>
                    <a:pt x="1882" y="2868"/>
                  </a:lnTo>
                  <a:lnTo>
                    <a:pt x="1924" y="2875"/>
                  </a:lnTo>
                  <a:lnTo>
                    <a:pt x="1968" y="2878"/>
                  </a:lnTo>
                  <a:lnTo>
                    <a:pt x="1999" y="2876"/>
                  </a:lnTo>
                  <a:lnTo>
                    <a:pt x="2031" y="2873"/>
                  </a:lnTo>
                  <a:lnTo>
                    <a:pt x="2066" y="2868"/>
                  </a:lnTo>
                  <a:lnTo>
                    <a:pt x="2102" y="2859"/>
                  </a:lnTo>
                  <a:lnTo>
                    <a:pt x="2141" y="2848"/>
                  </a:lnTo>
                  <a:lnTo>
                    <a:pt x="2181" y="2834"/>
                  </a:lnTo>
                  <a:lnTo>
                    <a:pt x="2222" y="2817"/>
                  </a:lnTo>
                  <a:lnTo>
                    <a:pt x="2264" y="2796"/>
                  </a:lnTo>
                  <a:lnTo>
                    <a:pt x="2307" y="2771"/>
                  </a:lnTo>
                  <a:lnTo>
                    <a:pt x="2350" y="2742"/>
                  </a:lnTo>
                  <a:lnTo>
                    <a:pt x="2394" y="2709"/>
                  </a:lnTo>
                  <a:lnTo>
                    <a:pt x="2437" y="2672"/>
                  </a:lnTo>
                  <a:lnTo>
                    <a:pt x="2480" y="2630"/>
                  </a:lnTo>
                  <a:lnTo>
                    <a:pt x="2523" y="2583"/>
                  </a:lnTo>
                  <a:lnTo>
                    <a:pt x="2565" y="2531"/>
                  </a:lnTo>
                  <a:lnTo>
                    <a:pt x="2607" y="2473"/>
                  </a:lnTo>
                  <a:lnTo>
                    <a:pt x="2647" y="2411"/>
                  </a:lnTo>
                  <a:lnTo>
                    <a:pt x="2685" y="2342"/>
                  </a:lnTo>
                  <a:lnTo>
                    <a:pt x="2721" y="2268"/>
                  </a:lnTo>
                  <a:lnTo>
                    <a:pt x="2756" y="2187"/>
                  </a:lnTo>
                  <a:lnTo>
                    <a:pt x="2789" y="2099"/>
                  </a:lnTo>
                  <a:lnTo>
                    <a:pt x="2819" y="2005"/>
                  </a:lnTo>
                  <a:lnTo>
                    <a:pt x="2824" y="1984"/>
                  </a:lnTo>
                  <a:lnTo>
                    <a:pt x="2828" y="1969"/>
                  </a:lnTo>
                  <a:lnTo>
                    <a:pt x="2835" y="1955"/>
                  </a:lnTo>
                  <a:lnTo>
                    <a:pt x="2846" y="1944"/>
                  </a:lnTo>
                  <a:lnTo>
                    <a:pt x="2859" y="1938"/>
                  </a:lnTo>
                  <a:lnTo>
                    <a:pt x="2876" y="1933"/>
                  </a:lnTo>
                  <a:lnTo>
                    <a:pt x="2899" y="1932"/>
                  </a:lnTo>
                  <a:lnTo>
                    <a:pt x="2906" y="1932"/>
                  </a:lnTo>
                  <a:lnTo>
                    <a:pt x="2917" y="1933"/>
                  </a:lnTo>
                  <a:lnTo>
                    <a:pt x="2928" y="1934"/>
                  </a:lnTo>
                  <a:lnTo>
                    <a:pt x="2940" y="1938"/>
                  </a:lnTo>
                  <a:lnTo>
                    <a:pt x="2952" y="1943"/>
                  </a:lnTo>
                  <a:lnTo>
                    <a:pt x="2962" y="1951"/>
                  </a:lnTo>
                  <a:lnTo>
                    <a:pt x="2971" y="1962"/>
                  </a:lnTo>
                  <a:lnTo>
                    <a:pt x="2977" y="1977"/>
                  </a:lnTo>
                  <a:lnTo>
                    <a:pt x="2978" y="1995"/>
                  </a:lnTo>
                  <a:lnTo>
                    <a:pt x="2977" y="2017"/>
                  </a:lnTo>
                  <a:lnTo>
                    <a:pt x="2973" y="2043"/>
                  </a:lnTo>
                  <a:lnTo>
                    <a:pt x="2966" y="2075"/>
                  </a:lnTo>
                  <a:lnTo>
                    <a:pt x="2955" y="2110"/>
                  </a:lnTo>
                  <a:lnTo>
                    <a:pt x="2942" y="2151"/>
                  </a:lnTo>
                  <a:lnTo>
                    <a:pt x="2926" y="2193"/>
                  </a:lnTo>
                  <a:lnTo>
                    <a:pt x="2907" y="2239"/>
                  </a:lnTo>
                  <a:lnTo>
                    <a:pt x="2885" y="2286"/>
                  </a:lnTo>
                  <a:lnTo>
                    <a:pt x="2861" y="2336"/>
                  </a:lnTo>
                  <a:lnTo>
                    <a:pt x="2834" y="2389"/>
                  </a:lnTo>
                  <a:lnTo>
                    <a:pt x="2804" y="2440"/>
                  </a:lnTo>
                  <a:lnTo>
                    <a:pt x="2771" y="2494"/>
                  </a:lnTo>
                  <a:lnTo>
                    <a:pt x="2735" y="2547"/>
                  </a:lnTo>
                  <a:lnTo>
                    <a:pt x="2697" y="2599"/>
                  </a:lnTo>
                  <a:lnTo>
                    <a:pt x="2656" y="2650"/>
                  </a:lnTo>
                  <a:lnTo>
                    <a:pt x="2612" y="2700"/>
                  </a:lnTo>
                  <a:lnTo>
                    <a:pt x="2565" y="2749"/>
                  </a:lnTo>
                  <a:lnTo>
                    <a:pt x="2517" y="2795"/>
                  </a:lnTo>
                  <a:lnTo>
                    <a:pt x="2465" y="2839"/>
                  </a:lnTo>
                  <a:lnTo>
                    <a:pt x="2411" y="2878"/>
                  </a:lnTo>
                  <a:lnTo>
                    <a:pt x="2354" y="2914"/>
                  </a:lnTo>
                  <a:lnTo>
                    <a:pt x="2294" y="2946"/>
                  </a:lnTo>
                  <a:lnTo>
                    <a:pt x="2233" y="2973"/>
                  </a:lnTo>
                  <a:lnTo>
                    <a:pt x="2167" y="2995"/>
                  </a:lnTo>
                  <a:lnTo>
                    <a:pt x="2101" y="3011"/>
                  </a:lnTo>
                  <a:lnTo>
                    <a:pt x="2031" y="3021"/>
                  </a:lnTo>
                  <a:lnTo>
                    <a:pt x="1959" y="3024"/>
                  </a:lnTo>
                  <a:lnTo>
                    <a:pt x="1893" y="3022"/>
                  </a:lnTo>
                  <a:lnTo>
                    <a:pt x="1831" y="3013"/>
                  </a:lnTo>
                  <a:lnTo>
                    <a:pt x="1772" y="3001"/>
                  </a:lnTo>
                  <a:lnTo>
                    <a:pt x="1716" y="2984"/>
                  </a:lnTo>
                  <a:lnTo>
                    <a:pt x="1662" y="2963"/>
                  </a:lnTo>
                  <a:lnTo>
                    <a:pt x="1612" y="2939"/>
                  </a:lnTo>
                  <a:lnTo>
                    <a:pt x="1566" y="2911"/>
                  </a:lnTo>
                  <a:lnTo>
                    <a:pt x="1522" y="2879"/>
                  </a:lnTo>
                  <a:lnTo>
                    <a:pt x="1482" y="2846"/>
                  </a:lnTo>
                  <a:lnTo>
                    <a:pt x="1444" y="2809"/>
                  </a:lnTo>
                  <a:lnTo>
                    <a:pt x="1410" y="2771"/>
                  </a:lnTo>
                  <a:lnTo>
                    <a:pt x="1378" y="2731"/>
                  </a:lnTo>
                  <a:lnTo>
                    <a:pt x="1351" y="2691"/>
                  </a:lnTo>
                  <a:lnTo>
                    <a:pt x="1325" y="2648"/>
                  </a:lnTo>
                  <a:lnTo>
                    <a:pt x="1303" y="2606"/>
                  </a:lnTo>
                  <a:lnTo>
                    <a:pt x="1284" y="2564"/>
                  </a:lnTo>
                  <a:lnTo>
                    <a:pt x="1269" y="2521"/>
                  </a:lnTo>
                  <a:lnTo>
                    <a:pt x="1264" y="2528"/>
                  </a:lnTo>
                  <a:lnTo>
                    <a:pt x="1257" y="2540"/>
                  </a:lnTo>
                  <a:lnTo>
                    <a:pt x="1247" y="2559"/>
                  </a:lnTo>
                  <a:lnTo>
                    <a:pt x="1234" y="2580"/>
                  </a:lnTo>
                  <a:lnTo>
                    <a:pt x="1219" y="2605"/>
                  </a:lnTo>
                  <a:lnTo>
                    <a:pt x="1200" y="2634"/>
                  </a:lnTo>
                  <a:lnTo>
                    <a:pt x="1179" y="2665"/>
                  </a:lnTo>
                  <a:lnTo>
                    <a:pt x="1156" y="2698"/>
                  </a:lnTo>
                  <a:lnTo>
                    <a:pt x="1129" y="2732"/>
                  </a:lnTo>
                  <a:lnTo>
                    <a:pt x="1099" y="2766"/>
                  </a:lnTo>
                  <a:lnTo>
                    <a:pt x="1068" y="2802"/>
                  </a:lnTo>
                  <a:lnTo>
                    <a:pt x="1033" y="2836"/>
                  </a:lnTo>
                  <a:lnTo>
                    <a:pt x="996" y="2869"/>
                  </a:lnTo>
                  <a:lnTo>
                    <a:pt x="955" y="2901"/>
                  </a:lnTo>
                  <a:lnTo>
                    <a:pt x="912" y="2930"/>
                  </a:lnTo>
                  <a:lnTo>
                    <a:pt x="866" y="2956"/>
                  </a:lnTo>
                  <a:lnTo>
                    <a:pt x="818" y="2979"/>
                  </a:lnTo>
                  <a:lnTo>
                    <a:pt x="768" y="2999"/>
                  </a:lnTo>
                  <a:lnTo>
                    <a:pt x="714" y="3012"/>
                  </a:lnTo>
                  <a:lnTo>
                    <a:pt x="657" y="3021"/>
                  </a:lnTo>
                  <a:lnTo>
                    <a:pt x="599" y="3024"/>
                  </a:lnTo>
                  <a:lnTo>
                    <a:pt x="552" y="3023"/>
                  </a:lnTo>
                  <a:lnTo>
                    <a:pt x="505" y="3019"/>
                  </a:lnTo>
                  <a:lnTo>
                    <a:pt x="457" y="3013"/>
                  </a:lnTo>
                  <a:lnTo>
                    <a:pt x="410" y="3003"/>
                  </a:lnTo>
                  <a:lnTo>
                    <a:pt x="364" y="2992"/>
                  </a:lnTo>
                  <a:lnTo>
                    <a:pt x="318" y="2978"/>
                  </a:lnTo>
                  <a:lnTo>
                    <a:pt x="275" y="2961"/>
                  </a:lnTo>
                  <a:lnTo>
                    <a:pt x="233" y="2941"/>
                  </a:lnTo>
                  <a:lnTo>
                    <a:pt x="194" y="2918"/>
                  </a:lnTo>
                  <a:lnTo>
                    <a:pt x="157" y="2892"/>
                  </a:lnTo>
                  <a:lnTo>
                    <a:pt x="123" y="2864"/>
                  </a:lnTo>
                  <a:lnTo>
                    <a:pt x="93" y="2834"/>
                  </a:lnTo>
                  <a:lnTo>
                    <a:pt x="66" y="2799"/>
                  </a:lnTo>
                  <a:lnTo>
                    <a:pt x="43" y="2762"/>
                  </a:lnTo>
                  <a:lnTo>
                    <a:pt x="24" y="2721"/>
                  </a:lnTo>
                  <a:lnTo>
                    <a:pt x="10" y="2678"/>
                  </a:lnTo>
                  <a:lnTo>
                    <a:pt x="2" y="2632"/>
                  </a:lnTo>
                  <a:lnTo>
                    <a:pt x="0" y="2583"/>
                  </a:lnTo>
                  <a:lnTo>
                    <a:pt x="2" y="2532"/>
                  </a:lnTo>
                  <a:lnTo>
                    <a:pt x="11" y="2482"/>
                  </a:lnTo>
                  <a:lnTo>
                    <a:pt x="27" y="2434"/>
                  </a:lnTo>
                  <a:lnTo>
                    <a:pt x="47" y="2389"/>
                  </a:lnTo>
                  <a:lnTo>
                    <a:pt x="73" y="2347"/>
                  </a:lnTo>
                  <a:lnTo>
                    <a:pt x="103" y="2311"/>
                  </a:lnTo>
                  <a:lnTo>
                    <a:pt x="137" y="2278"/>
                  </a:lnTo>
                  <a:lnTo>
                    <a:pt x="174" y="2250"/>
                  </a:lnTo>
                  <a:lnTo>
                    <a:pt x="214" y="2226"/>
                  </a:lnTo>
                  <a:lnTo>
                    <a:pt x="257" y="2209"/>
                  </a:lnTo>
                  <a:lnTo>
                    <a:pt x="302" y="2198"/>
                  </a:lnTo>
                  <a:lnTo>
                    <a:pt x="349" y="2195"/>
                  </a:lnTo>
                  <a:lnTo>
                    <a:pt x="373" y="2196"/>
                  </a:lnTo>
                  <a:lnTo>
                    <a:pt x="398" y="2200"/>
                  </a:lnTo>
                  <a:lnTo>
                    <a:pt x="422" y="2204"/>
                  </a:lnTo>
                  <a:lnTo>
                    <a:pt x="448" y="2212"/>
                  </a:lnTo>
                  <a:lnTo>
                    <a:pt x="472" y="2223"/>
                  </a:lnTo>
                  <a:lnTo>
                    <a:pt x="495" y="2236"/>
                  </a:lnTo>
                  <a:lnTo>
                    <a:pt x="517" y="2252"/>
                  </a:lnTo>
                  <a:lnTo>
                    <a:pt x="537" y="2272"/>
                  </a:lnTo>
                  <a:lnTo>
                    <a:pt x="555" y="2295"/>
                  </a:lnTo>
                  <a:lnTo>
                    <a:pt x="569" y="2322"/>
                  </a:lnTo>
                  <a:lnTo>
                    <a:pt x="580" y="2352"/>
                  </a:lnTo>
                  <a:lnTo>
                    <a:pt x="587" y="2386"/>
                  </a:lnTo>
                  <a:lnTo>
                    <a:pt x="590" y="2426"/>
                  </a:lnTo>
                  <a:lnTo>
                    <a:pt x="586" y="2476"/>
                  </a:lnTo>
                  <a:lnTo>
                    <a:pt x="576" y="2525"/>
                  </a:lnTo>
                  <a:lnTo>
                    <a:pt x="560" y="2570"/>
                  </a:lnTo>
                  <a:lnTo>
                    <a:pt x="539" y="2611"/>
                  </a:lnTo>
                  <a:lnTo>
                    <a:pt x="514" y="2650"/>
                  </a:lnTo>
                  <a:lnTo>
                    <a:pt x="484" y="2686"/>
                  </a:lnTo>
                  <a:lnTo>
                    <a:pt x="450" y="2716"/>
                  </a:lnTo>
                  <a:lnTo>
                    <a:pt x="413" y="2743"/>
                  </a:lnTo>
                  <a:lnTo>
                    <a:pt x="373" y="2765"/>
                  </a:lnTo>
                  <a:lnTo>
                    <a:pt x="332" y="2782"/>
                  </a:lnTo>
                  <a:lnTo>
                    <a:pt x="289" y="2793"/>
                  </a:lnTo>
                  <a:lnTo>
                    <a:pt x="332" y="2818"/>
                  </a:lnTo>
                  <a:lnTo>
                    <a:pt x="378" y="2837"/>
                  </a:lnTo>
                  <a:lnTo>
                    <a:pt x="421" y="2852"/>
                  </a:lnTo>
                  <a:lnTo>
                    <a:pt x="463" y="2863"/>
                  </a:lnTo>
                  <a:lnTo>
                    <a:pt x="502" y="2870"/>
                  </a:lnTo>
                  <a:lnTo>
                    <a:pt x="537" y="2874"/>
                  </a:lnTo>
                  <a:lnTo>
                    <a:pt x="567" y="2876"/>
                  </a:lnTo>
                  <a:lnTo>
                    <a:pt x="592" y="2878"/>
                  </a:lnTo>
                  <a:lnTo>
                    <a:pt x="609" y="2878"/>
                  </a:lnTo>
                  <a:lnTo>
                    <a:pt x="664" y="2874"/>
                  </a:lnTo>
                  <a:lnTo>
                    <a:pt x="718" y="2863"/>
                  </a:lnTo>
                  <a:lnTo>
                    <a:pt x="770" y="2845"/>
                  </a:lnTo>
                  <a:lnTo>
                    <a:pt x="819" y="2820"/>
                  </a:lnTo>
                  <a:lnTo>
                    <a:pt x="866" y="2788"/>
                  </a:lnTo>
                  <a:lnTo>
                    <a:pt x="912" y="2751"/>
                  </a:lnTo>
                  <a:lnTo>
                    <a:pt x="956" y="2708"/>
                  </a:lnTo>
                  <a:lnTo>
                    <a:pt x="997" y="2659"/>
                  </a:lnTo>
                  <a:lnTo>
                    <a:pt x="1035" y="2605"/>
                  </a:lnTo>
                  <a:lnTo>
                    <a:pt x="1071" y="2545"/>
                  </a:lnTo>
                  <a:lnTo>
                    <a:pt x="1105" y="2482"/>
                  </a:lnTo>
                  <a:lnTo>
                    <a:pt x="1135" y="2413"/>
                  </a:lnTo>
                  <a:lnTo>
                    <a:pt x="1163" y="2341"/>
                  </a:lnTo>
                  <a:lnTo>
                    <a:pt x="1188" y="2264"/>
                  </a:lnTo>
                  <a:lnTo>
                    <a:pt x="1210" y="2185"/>
                  </a:lnTo>
                  <a:lnTo>
                    <a:pt x="1245" y="2048"/>
                  </a:lnTo>
                  <a:lnTo>
                    <a:pt x="1277" y="1919"/>
                  </a:lnTo>
                  <a:lnTo>
                    <a:pt x="1309" y="1795"/>
                  </a:lnTo>
                  <a:lnTo>
                    <a:pt x="1338" y="1680"/>
                  </a:lnTo>
                  <a:lnTo>
                    <a:pt x="1366" y="1570"/>
                  </a:lnTo>
                  <a:lnTo>
                    <a:pt x="1390" y="1468"/>
                  </a:lnTo>
                  <a:lnTo>
                    <a:pt x="1415" y="1371"/>
                  </a:lnTo>
                  <a:lnTo>
                    <a:pt x="1435" y="1279"/>
                  </a:lnTo>
                  <a:lnTo>
                    <a:pt x="1456" y="1195"/>
                  </a:lnTo>
                  <a:lnTo>
                    <a:pt x="1474" y="1116"/>
                  </a:lnTo>
                  <a:lnTo>
                    <a:pt x="1490" y="1042"/>
                  </a:lnTo>
                  <a:lnTo>
                    <a:pt x="1505" y="974"/>
                  </a:lnTo>
                  <a:lnTo>
                    <a:pt x="1518" y="911"/>
                  </a:lnTo>
                  <a:lnTo>
                    <a:pt x="1529" y="853"/>
                  </a:lnTo>
                  <a:lnTo>
                    <a:pt x="1538" y="799"/>
                  </a:lnTo>
                  <a:lnTo>
                    <a:pt x="1545" y="750"/>
                  </a:lnTo>
                  <a:lnTo>
                    <a:pt x="1551" y="706"/>
                  </a:lnTo>
                  <a:lnTo>
                    <a:pt x="1555" y="667"/>
                  </a:lnTo>
                  <a:lnTo>
                    <a:pt x="1558" y="631"/>
                  </a:lnTo>
                  <a:lnTo>
                    <a:pt x="1559" y="599"/>
                  </a:lnTo>
                  <a:lnTo>
                    <a:pt x="1557" y="540"/>
                  </a:lnTo>
                  <a:lnTo>
                    <a:pt x="1552" y="487"/>
                  </a:lnTo>
                  <a:lnTo>
                    <a:pt x="1544" y="439"/>
                  </a:lnTo>
                  <a:lnTo>
                    <a:pt x="1532" y="395"/>
                  </a:lnTo>
                  <a:lnTo>
                    <a:pt x="1519" y="356"/>
                  </a:lnTo>
                  <a:lnTo>
                    <a:pt x="1503" y="320"/>
                  </a:lnTo>
                  <a:lnTo>
                    <a:pt x="1484" y="289"/>
                  </a:lnTo>
                  <a:lnTo>
                    <a:pt x="1465" y="262"/>
                  </a:lnTo>
                  <a:lnTo>
                    <a:pt x="1444" y="239"/>
                  </a:lnTo>
                  <a:lnTo>
                    <a:pt x="1422" y="218"/>
                  </a:lnTo>
                  <a:lnTo>
                    <a:pt x="1398" y="201"/>
                  </a:lnTo>
                  <a:lnTo>
                    <a:pt x="1374" y="186"/>
                  </a:lnTo>
                  <a:lnTo>
                    <a:pt x="1349" y="175"/>
                  </a:lnTo>
                  <a:lnTo>
                    <a:pt x="1325" y="165"/>
                  </a:lnTo>
                  <a:lnTo>
                    <a:pt x="1301" y="158"/>
                  </a:lnTo>
                  <a:lnTo>
                    <a:pt x="1276" y="153"/>
                  </a:lnTo>
                  <a:lnTo>
                    <a:pt x="1253" y="149"/>
                  </a:lnTo>
                  <a:lnTo>
                    <a:pt x="1231" y="148"/>
                  </a:lnTo>
                  <a:lnTo>
                    <a:pt x="1210" y="148"/>
                  </a:lnTo>
                  <a:lnTo>
                    <a:pt x="1179" y="148"/>
                  </a:lnTo>
                  <a:lnTo>
                    <a:pt x="1147" y="152"/>
                  </a:lnTo>
                  <a:lnTo>
                    <a:pt x="1112" y="158"/>
                  </a:lnTo>
                  <a:lnTo>
                    <a:pt x="1076" y="166"/>
                  </a:lnTo>
                  <a:lnTo>
                    <a:pt x="1038" y="177"/>
                  </a:lnTo>
                  <a:lnTo>
                    <a:pt x="999" y="192"/>
                  </a:lnTo>
                  <a:lnTo>
                    <a:pt x="958" y="210"/>
                  </a:lnTo>
                  <a:lnTo>
                    <a:pt x="917" y="232"/>
                  </a:lnTo>
                  <a:lnTo>
                    <a:pt x="873" y="257"/>
                  </a:lnTo>
                  <a:lnTo>
                    <a:pt x="830" y="286"/>
                  </a:lnTo>
                  <a:lnTo>
                    <a:pt x="787" y="319"/>
                  </a:lnTo>
                  <a:lnTo>
                    <a:pt x="744" y="357"/>
                  </a:lnTo>
                  <a:lnTo>
                    <a:pt x="701" y="400"/>
                  </a:lnTo>
                  <a:lnTo>
                    <a:pt x="658" y="446"/>
                  </a:lnTo>
                  <a:lnTo>
                    <a:pt x="616" y="499"/>
                  </a:lnTo>
                  <a:lnTo>
                    <a:pt x="576" y="555"/>
                  </a:lnTo>
                  <a:lnTo>
                    <a:pt x="535" y="618"/>
                  </a:lnTo>
                  <a:lnTo>
                    <a:pt x="496" y="686"/>
                  </a:lnTo>
                  <a:lnTo>
                    <a:pt x="459" y="760"/>
                  </a:lnTo>
                  <a:lnTo>
                    <a:pt x="423" y="840"/>
                  </a:lnTo>
                  <a:lnTo>
                    <a:pt x="389" y="926"/>
                  </a:lnTo>
                  <a:lnTo>
                    <a:pt x="359" y="1019"/>
                  </a:lnTo>
                  <a:lnTo>
                    <a:pt x="354" y="1042"/>
                  </a:lnTo>
                  <a:lnTo>
                    <a:pt x="347" y="1061"/>
                  </a:lnTo>
                  <a:lnTo>
                    <a:pt x="339" y="1074"/>
                  </a:lnTo>
                  <a:lnTo>
                    <a:pt x="329" y="1083"/>
                  </a:lnTo>
                  <a:lnTo>
                    <a:pt x="315" y="1089"/>
                  </a:lnTo>
                  <a:lnTo>
                    <a:pt x="299" y="1091"/>
                  </a:lnTo>
                  <a:lnTo>
                    <a:pt x="279" y="1093"/>
                  </a:lnTo>
                  <a:lnTo>
                    <a:pt x="274" y="1093"/>
                  </a:lnTo>
                  <a:lnTo>
                    <a:pt x="267" y="1091"/>
                  </a:lnTo>
                  <a:lnTo>
                    <a:pt x="257" y="1090"/>
                  </a:lnTo>
                  <a:lnTo>
                    <a:pt x="246" y="1089"/>
                  </a:lnTo>
                  <a:lnTo>
                    <a:pt x="235" y="1084"/>
                  </a:lnTo>
                  <a:lnTo>
                    <a:pt x="224" y="1079"/>
                  </a:lnTo>
                  <a:lnTo>
                    <a:pt x="214" y="1071"/>
                  </a:lnTo>
                  <a:lnTo>
                    <a:pt x="207" y="1060"/>
                  </a:lnTo>
                  <a:lnTo>
                    <a:pt x="201" y="1046"/>
                  </a:lnTo>
                  <a:lnTo>
                    <a:pt x="199" y="1029"/>
                  </a:lnTo>
                  <a:lnTo>
                    <a:pt x="200" y="1008"/>
                  </a:lnTo>
                  <a:lnTo>
                    <a:pt x="204" y="981"/>
                  </a:lnTo>
                  <a:lnTo>
                    <a:pt x="213" y="950"/>
                  </a:lnTo>
                  <a:lnTo>
                    <a:pt x="222" y="914"/>
                  </a:lnTo>
                  <a:lnTo>
                    <a:pt x="236" y="874"/>
                  </a:lnTo>
                  <a:lnTo>
                    <a:pt x="252" y="831"/>
                  </a:lnTo>
                  <a:lnTo>
                    <a:pt x="271" y="786"/>
                  </a:lnTo>
                  <a:lnTo>
                    <a:pt x="293" y="738"/>
                  </a:lnTo>
                  <a:lnTo>
                    <a:pt x="317" y="688"/>
                  </a:lnTo>
                  <a:lnTo>
                    <a:pt x="344" y="637"/>
                  </a:lnTo>
                  <a:lnTo>
                    <a:pt x="374" y="584"/>
                  </a:lnTo>
                  <a:lnTo>
                    <a:pt x="408" y="531"/>
                  </a:lnTo>
                  <a:lnTo>
                    <a:pt x="444" y="478"/>
                  </a:lnTo>
                  <a:lnTo>
                    <a:pt x="482" y="425"/>
                  </a:lnTo>
                  <a:lnTo>
                    <a:pt x="523" y="374"/>
                  </a:lnTo>
                  <a:lnTo>
                    <a:pt x="567" y="324"/>
                  </a:lnTo>
                  <a:lnTo>
                    <a:pt x="615" y="275"/>
                  </a:lnTo>
                  <a:lnTo>
                    <a:pt x="664" y="230"/>
                  </a:lnTo>
                  <a:lnTo>
                    <a:pt x="716" y="187"/>
                  </a:lnTo>
                  <a:lnTo>
                    <a:pt x="771" y="147"/>
                  </a:lnTo>
                  <a:lnTo>
                    <a:pt x="829" y="110"/>
                  </a:lnTo>
                  <a:lnTo>
                    <a:pt x="889" y="78"/>
                  </a:lnTo>
                  <a:lnTo>
                    <a:pt x="951" y="52"/>
                  </a:lnTo>
                  <a:lnTo>
                    <a:pt x="1018" y="30"/>
                  </a:lnTo>
                  <a:lnTo>
                    <a:pt x="1085" y="14"/>
                  </a:lnTo>
                  <a:lnTo>
                    <a:pt x="1156" y="4"/>
                  </a:lnTo>
                  <a:lnTo>
                    <a:pt x="123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1"/>
            <p:cNvSpPr>
              <a:spLocks noChangeAspect="1"/>
            </p:cNvSpPr>
            <p:nvPr>
              <p:custDataLst>
                <p:tags r:id="rId9"/>
              </p:custDataLst>
            </p:nvPr>
          </p:nvSpPr>
          <p:spPr bwMode="auto">
            <a:xfrm>
              <a:off x="1447800" y="2057400"/>
              <a:ext cx="239843" cy="457200"/>
            </a:xfrm>
            <a:custGeom>
              <a:avLst/>
              <a:gdLst/>
              <a:ahLst/>
              <a:cxnLst>
                <a:cxn ang="0">
                  <a:pos x="1091" y="19"/>
                </a:cxn>
                <a:cxn ang="0">
                  <a:pos x="1150" y="101"/>
                </a:cxn>
                <a:cxn ang="0">
                  <a:pos x="1158" y="176"/>
                </a:cxn>
                <a:cxn ang="0">
                  <a:pos x="1151" y="220"/>
                </a:cxn>
                <a:cxn ang="0">
                  <a:pos x="1136" y="305"/>
                </a:cxn>
                <a:cxn ang="0">
                  <a:pos x="1107" y="451"/>
                </a:cxn>
                <a:cxn ang="0">
                  <a:pos x="1061" y="675"/>
                </a:cxn>
                <a:cxn ang="0">
                  <a:pos x="995" y="994"/>
                </a:cxn>
                <a:cxn ang="0">
                  <a:pos x="1424" y="1196"/>
                </a:cxn>
                <a:cxn ang="0">
                  <a:pos x="1508" y="1208"/>
                </a:cxn>
                <a:cxn ang="0">
                  <a:pos x="1536" y="1264"/>
                </a:cxn>
                <a:cxn ang="0">
                  <a:pos x="1517" y="1357"/>
                </a:cxn>
                <a:cxn ang="0">
                  <a:pos x="1458" y="1387"/>
                </a:cxn>
                <a:cxn ang="0">
                  <a:pos x="914" y="1390"/>
                </a:cxn>
                <a:cxn ang="0">
                  <a:pos x="528" y="3286"/>
                </a:cxn>
                <a:cxn ang="0">
                  <a:pos x="514" y="3408"/>
                </a:cxn>
                <a:cxn ang="0">
                  <a:pos x="517" y="3590"/>
                </a:cxn>
                <a:cxn ang="0">
                  <a:pos x="560" y="3719"/>
                </a:cxn>
                <a:cxn ang="0">
                  <a:pos x="642" y="3769"/>
                </a:cxn>
                <a:cxn ang="0">
                  <a:pos x="763" y="3758"/>
                </a:cxn>
                <a:cxn ang="0">
                  <a:pos x="903" y="3685"/>
                </a:cxn>
                <a:cxn ang="0">
                  <a:pos x="1056" y="3531"/>
                </a:cxn>
                <a:cxn ang="0">
                  <a:pos x="1210" y="3270"/>
                </a:cxn>
                <a:cxn ang="0">
                  <a:pos x="1333" y="2965"/>
                </a:cxn>
                <a:cxn ang="0">
                  <a:pos x="1367" y="2909"/>
                </a:cxn>
                <a:cxn ang="0">
                  <a:pos x="1414" y="2905"/>
                </a:cxn>
                <a:cxn ang="0">
                  <a:pos x="1451" y="2928"/>
                </a:cxn>
                <a:cxn ang="0">
                  <a:pos x="1453" y="2986"/>
                </a:cxn>
                <a:cxn ang="0">
                  <a:pos x="1415" y="3100"/>
                </a:cxn>
                <a:cxn ang="0">
                  <a:pos x="1344" y="3275"/>
                </a:cxn>
                <a:cxn ang="0">
                  <a:pos x="1236" y="3478"/>
                </a:cxn>
                <a:cxn ang="0">
                  <a:pos x="1096" y="3672"/>
                </a:cxn>
                <a:cxn ang="0">
                  <a:pos x="922" y="3825"/>
                </a:cxn>
                <a:cxn ang="0">
                  <a:pos x="718" y="3903"/>
                </a:cxn>
                <a:cxn ang="0">
                  <a:pos x="498" y="3876"/>
                </a:cxn>
                <a:cxn ang="0">
                  <a:pos x="326" y="3749"/>
                </a:cxn>
                <a:cxn ang="0">
                  <a:pos x="222" y="3544"/>
                </a:cxn>
                <a:cxn ang="0">
                  <a:pos x="198" y="3337"/>
                </a:cxn>
                <a:cxn ang="0">
                  <a:pos x="200" y="3294"/>
                </a:cxn>
                <a:cxn ang="0">
                  <a:pos x="207" y="3232"/>
                </a:cxn>
                <a:cxn ang="0">
                  <a:pos x="223" y="3138"/>
                </a:cxn>
                <a:cxn ang="0">
                  <a:pos x="250" y="2998"/>
                </a:cxn>
                <a:cxn ang="0">
                  <a:pos x="291" y="2795"/>
                </a:cxn>
                <a:cxn ang="0">
                  <a:pos x="348" y="2516"/>
                </a:cxn>
                <a:cxn ang="0">
                  <a:pos x="425" y="2146"/>
                </a:cxn>
                <a:cxn ang="0">
                  <a:pos x="524" y="1671"/>
                </a:cxn>
                <a:cxn ang="0">
                  <a:pos x="105" y="1390"/>
                </a:cxn>
                <a:cxn ang="0">
                  <a:pos x="24" y="1377"/>
                </a:cxn>
                <a:cxn ang="0">
                  <a:pos x="0" y="1312"/>
                </a:cxn>
                <a:cxn ang="0">
                  <a:pos x="23" y="1221"/>
                </a:cxn>
                <a:cxn ang="0">
                  <a:pos x="95" y="1197"/>
                </a:cxn>
                <a:cxn ang="0">
                  <a:pos x="811" y="222"/>
                </a:cxn>
                <a:cxn ang="0">
                  <a:pos x="870" y="85"/>
                </a:cxn>
                <a:cxn ang="0">
                  <a:pos x="944" y="21"/>
                </a:cxn>
                <a:cxn ang="0">
                  <a:pos x="1003" y="2"/>
                </a:cxn>
              </a:cxnLst>
              <a:rect l="0" t="0" r="r" b="b"/>
              <a:pathLst>
                <a:path w="1536" h="3906">
                  <a:moveTo>
                    <a:pt x="1017" y="0"/>
                  </a:moveTo>
                  <a:lnTo>
                    <a:pt x="1044" y="3"/>
                  </a:lnTo>
                  <a:lnTo>
                    <a:pt x="1069" y="8"/>
                  </a:lnTo>
                  <a:lnTo>
                    <a:pt x="1091" y="19"/>
                  </a:lnTo>
                  <a:lnTo>
                    <a:pt x="1111" y="34"/>
                  </a:lnTo>
                  <a:lnTo>
                    <a:pt x="1128" y="53"/>
                  </a:lnTo>
                  <a:lnTo>
                    <a:pt x="1141" y="75"/>
                  </a:lnTo>
                  <a:lnTo>
                    <a:pt x="1150" y="101"/>
                  </a:lnTo>
                  <a:lnTo>
                    <a:pt x="1155" y="131"/>
                  </a:lnTo>
                  <a:lnTo>
                    <a:pt x="1158" y="164"/>
                  </a:lnTo>
                  <a:lnTo>
                    <a:pt x="1158" y="169"/>
                  </a:lnTo>
                  <a:lnTo>
                    <a:pt x="1158" y="176"/>
                  </a:lnTo>
                  <a:lnTo>
                    <a:pt x="1157" y="184"/>
                  </a:lnTo>
                  <a:lnTo>
                    <a:pt x="1155" y="194"/>
                  </a:lnTo>
                  <a:lnTo>
                    <a:pt x="1153" y="206"/>
                  </a:lnTo>
                  <a:lnTo>
                    <a:pt x="1151" y="220"/>
                  </a:lnTo>
                  <a:lnTo>
                    <a:pt x="1148" y="236"/>
                  </a:lnTo>
                  <a:lnTo>
                    <a:pt x="1145" y="256"/>
                  </a:lnTo>
                  <a:lnTo>
                    <a:pt x="1141" y="279"/>
                  </a:lnTo>
                  <a:lnTo>
                    <a:pt x="1136" y="305"/>
                  </a:lnTo>
                  <a:lnTo>
                    <a:pt x="1130" y="335"/>
                  </a:lnTo>
                  <a:lnTo>
                    <a:pt x="1123" y="370"/>
                  </a:lnTo>
                  <a:lnTo>
                    <a:pt x="1116" y="407"/>
                  </a:lnTo>
                  <a:lnTo>
                    <a:pt x="1107" y="451"/>
                  </a:lnTo>
                  <a:lnTo>
                    <a:pt x="1098" y="498"/>
                  </a:lnTo>
                  <a:lnTo>
                    <a:pt x="1087" y="552"/>
                  </a:lnTo>
                  <a:lnTo>
                    <a:pt x="1074" y="609"/>
                  </a:lnTo>
                  <a:lnTo>
                    <a:pt x="1061" y="675"/>
                  </a:lnTo>
                  <a:lnTo>
                    <a:pt x="1048" y="744"/>
                  </a:lnTo>
                  <a:lnTo>
                    <a:pt x="1031" y="821"/>
                  </a:lnTo>
                  <a:lnTo>
                    <a:pt x="1014" y="904"/>
                  </a:lnTo>
                  <a:lnTo>
                    <a:pt x="995" y="994"/>
                  </a:lnTo>
                  <a:lnTo>
                    <a:pt x="975" y="1091"/>
                  </a:lnTo>
                  <a:lnTo>
                    <a:pt x="953" y="1196"/>
                  </a:lnTo>
                  <a:lnTo>
                    <a:pt x="1394" y="1196"/>
                  </a:lnTo>
                  <a:lnTo>
                    <a:pt x="1424" y="1196"/>
                  </a:lnTo>
                  <a:lnTo>
                    <a:pt x="1451" y="1197"/>
                  </a:lnTo>
                  <a:lnTo>
                    <a:pt x="1473" y="1198"/>
                  </a:lnTo>
                  <a:lnTo>
                    <a:pt x="1492" y="1202"/>
                  </a:lnTo>
                  <a:lnTo>
                    <a:pt x="1508" y="1208"/>
                  </a:lnTo>
                  <a:lnTo>
                    <a:pt x="1520" y="1217"/>
                  </a:lnTo>
                  <a:lnTo>
                    <a:pt x="1529" y="1229"/>
                  </a:lnTo>
                  <a:lnTo>
                    <a:pt x="1534" y="1244"/>
                  </a:lnTo>
                  <a:lnTo>
                    <a:pt x="1536" y="1264"/>
                  </a:lnTo>
                  <a:lnTo>
                    <a:pt x="1535" y="1295"/>
                  </a:lnTo>
                  <a:lnTo>
                    <a:pt x="1531" y="1320"/>
                  </a:lnTo>
                  <a:lnTo>
                    <a:pt x="1525" y="1341"/>
                  </a:lnTo>
                  <a:lnTo>
                    <a:pt x="1517" y="1357"/>
                  </a:lnTo>
                  <a:lnTo>
                    <a:pt x="1506" y="1369"/>
                  </a:lnTo>
                  <a:lnTo>
                    <a:pt x="1492" y="1378"/>
                  </a:lnTo>
                  <a:lnTo>
                    <a:pt x="1476" y="1383"/>
                  </a:lnTo>
                  <a:lnTo>
                    <a:pt x="1458" y="1387"/>
                  </a:lnTo>
                  <a:lnTo>
                    <a:pt x="1437" y="1388"/>
                  </a:lnTo>
                  <a:lnTo>
                    <a:pt x="1413" y="1390"/>
                  </a:lnTo>
                  <a:lnTo>
                    <a:pt x="1386" y="1390"/>
                  </a:lnTo>
                  <a:lnTo>
                    <a:pt x="914" y="1390"/>
                  </a:lnTo>
                  <a:lnTo>
                    <a:pt x="544" y="3193"/>
                  </a:lnTo>
                  <a:lnTo>
                    <a:pt x="539" y="3227"/>
                  </a:lnTo>
                  <a:lnTo>
                    <a:pt x="533" y="3257"/>
                  </a:lnTo>
                  <a:lnTo>
                    <a:pt x="528" y="3286"/>
                  </a:lnTo>
                  <a:lnTo>
                    <a:pt x="524" y="3313"/>
                  </a:lnTo>
                  <a:lnTo>
                    <a:pt x="520" y="3343"/>
                  </a:lnTo>
                  <a:lnTo>
                    <a:pt x="517" y="3373"/>
                  </a:lnTo>
                  <a:lnTo>
                    <a:pt x="514" y="3408"/>
                  </a:lnTo>
                  <a:lnTo>
                    <a:pt x="513" y="3447"/>
                  </a:lnTo>
                  <a:lnTo>
                    <a:pt x="512" y="3491"/>
                  </a:lnTo>
                  <a:lnTo>
                    <a:pt x="514" y="3544"/>
                  </a:lnTo>
                  <a:lnTo>
                    <a:pt x="517" y="3590"/>
                  </a:lnTo>
                  <a:lnTo>
                    <a:pt x="525" y="3630"/>
                  </a:lnTo>
                  <a:lnTo>
                    <a:pt x="533" y="3665"/>
                  </a:lnTo>
                  <a:lnTo>
                    <a:pt x="545" y="3694"/>
                  </a:lnTo>
                  <a:lnTo>
                    <a:pt x="560" y="3719"/>
                  </a:lnTo>
                  <a:lnTo>
                    <a:pt x="577" y="3739"/>
                  </a:lnTo>
                  <a:lnTo>
                    <a:pt x="596" y="3753"/>
                  </a:lnTo>
                  <a:lnTo>
                    <a:pt x="619" y="3764"/>
                  </a:lnTo>
                  <a:lnTo>
                    <a:pt x="642" y="3769"/>
                  </a:lnTo>
                  <a:lnTo>
                    <a:pt x="669" y="3772"/>
                  </a:lnTo>
                  <a:lnTo>
                    <a:pt x="699" y="3770"/>
                  </a:lnTo>
                  <a:lnTo>
                    <a:pt x="730" y="3765"/>
                  </a:lnTo>
                  <a:lnTo>
                    <a:pt x="763" y="3758"/>
                  </a:lnTo>
                  <a:lnTo>
                    <a:pt x="796" y="3747"/>
                  </a:lnTo>
                  <a:lnTo>
                    <a:pt x="832" y="3731"/>
                  </a:lnTo>
                  <a:lnTo>
                    <a:pt x="867" y="3710"/>
                  </a:lnTo>
                  <a:lnTo>
                    <a:pt x="903" y="3685"/>
                  </a:lnTo>
                  <a:lnTo>
                    <a:pt x="941" y="3655"/>
                  </a:lnTo>
                  <a:lnTo>
                    <a:pt x="979" y="3620"/>
                  </a:lnTo>
                  <a:lnTo>
                    <a:pt x="1017" y="3578"/>
                  </a:lnTo>
                  <a:lnTo>
                    <a:pt x="1056" y="3531"/>
                  </a:lnTo>
                  <a:lnTo>
                    <a:pt x="1095" y="3476"/>
                  </a:lnTo>
                  <a:lnTo>
                    <a:pt x="1133" y="3414"/>
                  </a:lnTo>
                  <a:lnTo>
                    <a:pt x="1172" y="3346"/>
                  </a:lnTo>
                  <a:lnTo>
                    <a:pt x="1210" y="3270"/>
                  </a:lnTo>
                  <a:lnTo>
                    <a:pt x="1249" y="3185"/>
                  </a:lnTo>
                  <a:lnTo>
                    <a:pt x="1286" y="3092"/>
                  </a:lnTo>
                  <a:lnTo>
                    <a:pt x="1323" y="2991"/>
                  </a:lnTo>
                  <a:lnTo>
                    <a:pt x="1333" y="2965"/>
                  </a:lnTo>
                  <a:lnTo>
                    <a:pt x="1340" y="2944"/>
                  </a:lnTo>
                  <a:lnTo>
                    <a:pt x="1349" y="2928"/>
                  </a:lnTo>
                  <a:lnTo>
                    <a:pt x="1358" y="2916"/>
                  </a:lnTo>
                  <a:lnTo>
                    <a:pt x="1367" y="2909"/>
                  </a:lnTo>
                  <a:lnTo>
                    <a:pt x="1379" y="2905"/>
                  </a:lnTo>
                  <a:lnTo>
                    <a:pt x="1394" y="2903"/>
                  </a:lnTo>
                  <a:lnTo>
                    <a:pt x="1404" y="2903"/>
                  </a:lnTo>
                  <a:lnTo>
                    <a:pt x="1414" y="2905"/>
                  </a:lnTo>
                  <a:lnTo>
                    <a:pt x="1425" y="2906"/>
                  </a:lnTo>
                  <a:lnTo>
                    <a:pt x="1435" y="2911"/>
                  </a:lnTo>
                  <a:lnTo>
                    <a:pt x="1443" y="2918"/>
                  </a:lnTo>
                  <a:lnTo>
                    <a:pt x="1451" y="2928"/>
                  </a:lnTo>
                  <a:lnTo>
                    <a:pt x="1456" y="2943"/>
                  </a:lnTo>
                  <a:lnTo>
                    <a:pt x="1457" y="2961"/>
                  </a:lnTo>
                  <a:lnTo>
                    <a:pt x="1456" y="2970"/>
                  </a:lnTo>
                  <a:lnTo>
                    <a:pt x="1453" y="2986"/>
                  </a:lnTo>
                  <a:lnTo>
                    <a:pt x="1446" y="3007"/>
                  </a:lnTo>
                  <a:lnTo>
                    <a:pt x="1439" y="3033"/>
                  </a:lnTo>
                  <a:lnTo>
                    <a:pt x="1428" y="3064"/>
                  </a:lnTo>
                  <a:lnTo>
                    <a:pt x="1415" y="3100"/>
                  </a:lnTo>
                  <a:lnTo>
                    <a:pt x="1401" y="3140"/>
                  </a:lnTo>
                  <a:lnTo>
                    <a:pt x="1384" y="3182"/>
                  </a:lnTo>
                  <a:lnTo>
                    <a:pt x="1365" y="3228"/>
                  </a:lnTo>
                  <a:lnTo>
                    <a:pt x="1344" y="3275"/>
                  </a:lnTo>
                  <a:lnTo>
                    <a:pt x="1320" y="3325"/>
                  </a:lnTo>
                  <a:lnTo>
                    <a:pt x="1294" y="3376"/>
                  </a:lnTo>
                  <a:lnTo>
                    <a:pt x="1266" y="3427"/>
                  </a:lnTo>
                  <a:lnTo>
                    <a:pt x="1236" y="3478"/>
                  </a:lnTo>
                  <a:lnTo>
                    <a:pt x="1204" y="3528"/>
                  </a:lnTo>
                  <a:lnTo>
                    <a:pt x="1169" y="3578"/>
                  </a:lnTo>
                  <a:lnTo>
                    <a:pt x="1134" y="3626"/>
                  </a:lnTo>
                  <a:lnTo>
                    <a:pt x="1096" y="3672"/>
                  </a:lnTo>
                  <a:lnTo>
                    <a:pt x="1055" y="3715"/>
                  </a:lnTo>
                  <a:lnTo>
                    <a:pt x="1013" y="3756"/>
                  </a:lnTo>
                  <a:lnTo>
                    <a:pt x="968" y="3793"/>
                  </a:lnTo>
                  <a:lnTo>
                    <a:pt x="922" y="3825"/>
                  </a:lnTo>
                  <a:lnTo>
                    <a:pt x="874" y="3853"/>
                  </a:lnTo>
                  <a:lnTo>
                    <a:pt x="824" y="3876"/>
                  </a:lnTo>
                  <a:lnTo>
                    <a:pt x="772" y="3892"/>
                  </a:lnTo>
                  <a:lnTo>
                    <a:pt x="718" y="3903"/>
                  </a:lnTo>
                  <a:lnTo>
                    <a:pt x="662" y="3906"/>
                  </a:lnTo>
                  <a:lnTo>
                    <a:pt x="604" y="3904"/>
                  </a:lnTo>
                  <a:lnTo>
                    <a:pt x="549" y="3893"/>
                  </a:lnTo>
                  <a:lnTo>
                    <a:pt x="498" y="3876"/>
                  </a:lnTo>
                  <a:lnTo>
                    <a:pt x="449" y="3853"/>
                  </a:lnTo>
                  <a:lnTo>
                    <a:pt x="404" y="3824"/>
                  </a:lnTo>
                  <a:lnTo>
                    <a:pt x="363" y="3790"/>
                  </a:lnTo>
                  <a:lnTo>
                    <a:pt x="326" y="3749"/>
                  </a:lnTo>
                  <a:lnTo>
                    <a:pt x="294" y="3705"/>
                  </a:lnTo>
                  <a:lnTo>
                    <a:pt x="265" y="3655"/>
                  </a:lnTo>
                  <a:lnTo>
                    <a:pt x="241" y="3601"/>
                  </a:lnTo>
                  <a:lnTo>
                    <a:pt x="222" y="3544"/>
                  </a:lnTo>
                  <a:lnTo>
                    <a:pt x="208" y="3482"/>
                  </a:lnTo>
                  <a:lnTo>
                    <a:pt x="200" y="3417"/>
                  </a:lnTo>
                  <a:lnTo>
                    <a:pt x="198" y="3347"/>
                  </a:lnTo>
                  <a:lnTo>
                    <a:pt x="198" y="3337"/>
                  </a:lnTo>
                  <a:lnTo>
                    <a:pt x="198" y="3328"/>
                  </a:lnTo>
                  <a:lnTo>
                    <a:pt x="198" y="3317"/>
                  </a:lnTo>
                  <a:lnTo>
                    <a:pt x="199" y="3305"/>
                  </a:lnTo>
                  <a:lnTo>
                    <a:pt x="200" y="3294"/>
                  </a:lnTo>
                  <a:lnTo>
                    <a:pt x="201" y="3280"/>
                  </a:lnTo>
                  <a:lnTo>
                    <a:pt x="203" y="3266"/>
                  </a:lnTo>
                  <a:lnTo>
                    <a:pt x="205" y="3250"/>
                  </a:lnTo>
                  <a:lnTo>
                    <a:pt x="207" y="3232"/>
                  </a:lnTo>
                  <a:lnTo>
                    <a:pt x="210" y="3212"/>
                  </a:lnTo>
                  <a:lnTo>
                    <a:pt x="214" y="3190"/>
                  </a:lnTo>
                  <a:lnTo>
                    <a:pt x="218" y="3165"/>
                  </a:lnTo>
                  <a:lnTo>
                    <a:pt x="223" y="3138"/>
                  </a:lnTo>
                  <a:lnTo>
                    <a:pt x="229" y="3108"/>
                  </a:lnTo>
                  <a:lnTo>
                    <a:pt x="235" y="3075"/>
                  </a:lnTo>
                  <a:lnTo>
                    <a:pt x="242" y="3038"/>
                  </a:lnTo>
                  <a:lnTo>
                    <a:pt x="250" y="2998"/>
                  </a:lnTo>
                  <a:lnTo>
                    <a:pt x="258" y="2953"/>
                  </a:lnTo>
                  <a:lnTo>
                    <a:pt x="268" y="2905"/>
                  </a:lnTo>
                  <a:lnTo>
                    <a:pt x="279" y="2852"/>
                  </a:lnTo>
                  <a:lnTo>
                    <a:pt x="291" y="2795"/>
                  </a:lnTo>
                  <a:lnTo>
                    <a:pt x="303" y="2733"/>
                  </a:lnTo>
                  <a:lnTo>
                    <a:pt x="317" y="2666"/>
                  </a:lnTo>
                  <a:lnTo>
                    <a:pt x="332" y="2594"/>
                  </a:lnTo>
                  <a:lnTo>
                    <a:pt x="348" y="2516"/>
                  </a:lnTo>
                  <a:lnTo>
                    <a:pt x="365" y="2433"/>
                  </a:lnTo>
                  <a:lnTo>
                    <a:pt x="384" y="2344"/>
                  </a:lnTo>
                  <a:lnTo>
                    <a:pt x="404" y="2249"/>
                  </a:lnTo>
                  <a:lnTo>
                    <a:pt x="425" y="2146"/>
                  </a:lnTo>
                  <a:lnTo>
                    <a:pt x="448" y="2038"/>
                  </a:lnTo>
                  <a:lnTo>
                    <a:pt x="471" y="1923"/>
                  </a:lnTo>
                  <a:lnTo>
                    <a:pt x="497" y="1801"/>
                  </a:lnTo>
                  <a:lnTo>
                    <a:pt x="524" y="1671"/>
                  </a:lnTo>
                  <a:lnTo>
                    <a:pt x="552" y="1534"/>
                  </a:lnTo>
                  <a:lnTo>
                    <a:pt x="582" y="1390"/>
                  </a:lnTo>
                  <a:lnTo>
                    <a:pt x="134" y="1390"/>
                  </a:lnTo>
                  <a:lnTo>
                    <a:pt x="105" y="1390"/>
                  </a:lnTo>
                  <a:lnTo>
                    <a:pt x="79" y="1388"/>
                  </a:lnTo>
                  <a:lnTo>
                    <a:pt x="57" y="1386"/>
                  </a:lnTo>
                  <a:lnTo>
                    <a:pt x="39" y="1383"/>
                  </a:lnTo>
                  <a:lnTo>
                    <a:pt x="24" y="1377"/>
                  </a:lnTo>
                  <a:lnTo>
                    <a:pt x="14" y="1366"/>
                  </a:lnTo>
                  <a:lnTo>
                    <a:pt x="6" y="1353"/>
                  </a:lnTo>
                  <a:lnTo>
                    <a:pt x="2" y="1335"/>
                  </a:lnTo>
                  <a:lnTo>
                    <a:pt x="0" y="1312"/>
                  </a:lnTo>
                  <a:lnTo>
                    <a:pt x="2" y="1281"/>
                  </a:lnTo>
                  <a:lnTo>
                    <a:pt x="6" y="1256"/>
                  </a:lnTo>
                  <a:lnTo>
                    <a:pt x="13" y="1236"/>
                  </a:lnTo>
                  <a:lnTo>
                    <a:pt x="23" y="1221"/>
                  </a:lnTo>
                  <a:lnTo>
                    <a:pt x="36" y="1210"/>
                  </a:lnTo>
                  <a:lnTo>
                    <a:pt x="53" y="1204"/>
                  </a:lnTo>
                  <a:lnTo>
                    <a:pt x="72" y="1200"/>
                  </a:lnTo>
                  <a:lnTo>
                    <a:pt x="95" y="1197"/>
                  </a:lnTo>
                  <a:lnTo>
                    <a:pt x="121" y="1196"/>
                  </a:lnTo>
                  <a:lnTo>
                    <a:pt x="149" y="1196"/>
                  </a:lnTo>
                  <a:lnTo>
                    <a:pt x="622" y="1196"/>
                  </a:lnTo>
                  <a:lnTo>
                    <a:pt x="811" y="222"/>
                  </a:lnTo>
                  <a:lnTo>
                    <a:pt x="823" y="180"/>
                  </a:lnTo>
                  <a:lnTo>
                    <a:pt x="837" y="143"/>
                  </a:lnTo>
                  <a:lnTo>
                    <a:pt x="852" y="112"/>
                  </a:lnTo>
                  <a:lnTo>
                    <a:pt x="870" y="85"/>
                  </a:lnTo>
                  <a:lnTo>
                    <a:pt x="888" y="63"/>
                  </a:lnTo>
                  <a:lnTo>
                    <a:pt x="906" y="46"/>
                  </a:lnTo>
                  <a:lnTo>
                    <a:pt x="926" y="32"/>
                  </a:lnTo>
                  <a:lnTo>
                    <a:pt x="944" y="21"/>
                  </a:lnTo>
                  <a:lnTo>
                    <a:pt x="961" y="13"/>
                  </a:lnTo>
                  <a:lnTo>
                    <a:pt x="977" y="7"/>
                  </a:lnTo>
                  <a:lnTo>
                    <a:pt x="991" y="3"/>
                  </a:lnTo>
                  <a:lnTo>
                    <a:pt x="1003" y="2"/>
                  </a:lnTo>
                  <a:lnTo>
                    <a:pt x="1011" y="0"/>
                  </a:lnTo>
                  <a:lnTo>
                    <a:pt x="101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2" name="Picture 11"/>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6846604" y="1664045"/>
            <a:ext cx="556190" cy="601905"/>
          </a:xfrm>
          <a:prstGeom prst="rect">
            <a:avLst/>
          </a:prstGeom>
        </p:spPr>
      </p:pic>
      <mc:AlternateContent xmlns:mc="http://schemas.openxmlformats.org/markup-compatibility/2006" xmlns:a14="http://schemas.microsoft.com/office/drawing/2010/main">
        <mc:Choice Requires="a14">
          <p:sp>
            <p:nvSpPr>
              <p:cNvPr id="18" name="TextBox 17"/>
              <p:cNvSpPr txBox="1"/>
              <p:nvPr/>
            </p:nvSpPr>
            <p:spPr>
              <a:xfrm>
                <a:off x="337670" y="4610449"/>
                <a:ext cx="3439461" cy="707886"/>
              </a:xfrm>
              <a:prstGeom prst="rect">
                <a:avLst/>
              </a:prstGeom>
              <a:noFill/>
            </p:spPr>
            <p:txBody>
              <a:bodyPr wrap="square" rtlCol="0">
                <a:spAutoFit/>
              </a:bodyPr>
              <a:lstStyle/>
              <a:p>
                <a:r>
                  <a:rPr lang="en-US" sz="4000" dirty="0" smtClean="0">
                    <a:solidFill>
                      <a:srgbClr val="7030A0"/>
                    </a:solidFill>
                  </a:rPr>
                  <a:t>A</a:t>
                </a:r>
                <a14:m>
                  <m:oMath xmlns:m="http://schemas.openxmlformats.org/officeDocument/2006/math">
                    <m:r>
                      <a:rPr lang="en-US" sz="4000" i="1" baseline="-25000" dirty="0" smtClean="0">
                        <a:solidFill>
                          <a:srgbClr val="7030A0"/>
                        </a:solidFill>
                        <a:latin typeface="Cambria Math" panose="02040503050406030204" pitchFamily="18" charset="0"/>
                        <a:ea typeface="Cambria Math" panose="02040503050406030204" pitchFamily="18" charset="0"/>
                      </a:rPr>
                      <m:t>∞</m:t>
                    </m:r>
                  </m:oMath>
                </a14:m>
                <a:r>
                  <a:rPr lang="en-US" sz="4000" dirty="0" smtClean="0">
                    <a:solidFill>
                      <a:srgbClr val="7030A0"/>
                    </a:solidFill>
                  </a:rPr>
                  <a:t> equation: </a:t>
                </a:r>
                <a:endParaRPr lang="en-US" sz="4000" dirty="0">
                  <a:solidFill>
                    <a:srgbClr val="7030A0"/>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337670" y="4610449"/>
                <a:ext cx="3439461" cy="707886"/>
              </a:xfrm>
              <a:prstGeom prst="rect">
                <a:avLst/>
              </a:prstGeom>
              <a:blipFill rotWithShape="0">
                <a:blip r:embed="rId13"/>
                <a:stretch>
                  <a:fillRect l="-6195" t="-15517" b="-36207"/>
                </a:stretch>
              </a:blipFill>
            </p:spPr>
            <p:txBody>
              <a:bodyPr/>
              <a:lstStyle/>
              <a:p>
                <a:r>
                  <a:rPr lang="en-US">
                    <a:noFill/>
                  </a:rPr>
                  <a:t> </a:t>
                </a:r>
              </a:p>
            </p:txBody>
          </p:sp>
        </mc:Fallback>
      </mc:AlternateContent>
      <p:pic>
        <p:nvPicPr>
          <p:cNvPr id="4" name="Picture 3"/>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2057401" y="3584503"/>
            <a:ext cx="2159999" cy="567619"/>
          </a:xfrm>
          <a:prstGeom prst="rect">
            <a:avLst/>
          </a:prstGeom>
        </p:spPr>
      </p:pic>
      <p:pic>
        <p:nvPicPr>
          <p:cNvPr id="25" name="Picture 24"/>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3449939" y="4607762"/>
            <a:ext cx="1889523" cy="647619"/>
          </a:xfrm>
          <a:prstGeom prst="rect">
            <a:avLst/>
          </a:prstGeom>
        </p:spPr>
      </p:pic>
      <p:pic>
        <p:nvPicPr>
          <p:cNvPr id="24" name="Picture 23"/>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227808" y="5882731"/>
            <a:ext cx="8906667" cy="632381"/>
          </a:xfrm>
          <a:prstGeom prst="rect">
            <a:avLst/>
          </a:prstGeom>
        </p:spPr>
      </p:pic>
      <p:pic>
        <p:nvPicPr>
          <p:cNvPr id="3" name="Picture 2"/>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4360362" y="3584503"/>
            <a:ext cx="342857" cy="460952"/>
          </a:xfrm>
          <a:prstGeom prst="rect">
            <a:avLst/>
          </a:prstGeom>
        </p:spPr>
      </p:pic>
      <p:sp>
        <p:nvSpPr>
          <p:cNvPr id="21" name="Rectangle 20"/>
          <p:cNvSpPr/>
          <p:nvPr/>
        </p:nvSpPr>
        <p:spPr>
          <a:xfrm>
            <a:off x="4953000" y="1752600"/>
            <a:ext cx="457200" cy="304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5638802" y="1363094"/>
            <a:ext cx="438095" cy="567619"/>
          </a:xfrm>
          <a:prstGeom prst="rect">
            <a:avLst/>
          </a:prstGeom>
        </p:spPr>
      </p:pic>
      <p:grpSp>
        <p:nvGrpSpPr>
          <p:cNvPr id="13" name="Group 12"/>
          <p:cNvGrpSpPr/>
          <p:nvPr/>
        </p:nvGrpSpPr>
        <p:grpSpPr>
          <a:xfrm>
            <a:off x="6373423" y="3536400"/>
            <a:ext cx="2516351" cy="1825420"/>
            <a:chOff x="6373423" y="3536400"/>
            <a:chExt cx="2516351" cy="1825420"/>
          </a:xfrm>
        </p:grpSpPr>
        <p:pic>
          <p:nvPicPr>
            <p:cNvPr id="19" name="Picture 2" descr="http://previews.123rf.com/images/arcady31/arcady311002/arcady31100200012/6355747-Nota-bene-Stock-Photo.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373423" y="3536400"/>
              <a:ext cx="1502551" cy="8402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ficher l'image d'origin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261130" y="4238734"/>
              <a:ext cx="1628644" cy="11230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5286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462"/>
            <a:ext cx="8229600" cy="1143000"/>
          </a:xfrm>
        </p:spPr>
        <p:txBody>
          <a:bodyPr>
            <a:normAutofit fontScale="90000"/>
          </a:bodyPr>
          <a:lstStyle/>
          <a:p>
            <a:r>
              <a:rPr lang="en-US" dirty="0" smtClean="0"/>
              <a:t>Interfaces For Paths Of LG </a:t>
            </a:r>
            <a:r>
              <a:rPr lang="en-US" dirty="0" err="1" smtClean="0"/>
              <a:t>Superpotentials</a:t>
            </a:r>
            <a:r>
              <a:rPr lang="en-US" dirty="0" smtClean="0"/>
              <a:t> </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336214" y="1460064"/>
                <a:ext cx="8229600" cy="954107"/>
              </a:xfrm>
              <a:prstGeom prst="rect">
                <a:avLst/>
              </a:prstGeom>
              <a:noFill/>
            </p:spPr>
            <p:txBody>
              <a:bodyPr wrap="square" rtlCol="0">
                <a:spAutoFit/>
              </a:bodyPr>
              <a:lstStyle/>
              <a:p>
                <a:r>
                  <a:rPr lang="en-US" sz="2800" dirty="0" smtClean="0">
                    <a:solidFill>
                      <a:srgbClr val="FF0000"/>
                    </a:solidFill>
                  </a:rPr>
                  <a:t>For LG interfaces defined by W(</a:t>
                </a:r>
                <a14:m>
                  <m:oMath xmlns:m="http://schemas.openxmlformats.org/officeDocument/2006/math">
                    <m:r>
                      <a:rPr lang="en-US" sz="2800" i="1" dirty="0" smtClean="0">
                        <a:solidFill>
                          <a:srgbClr val="FF0000"/>
                        </a:solidFill>
                        <a:latin typeface="Cambria Math" panose="02040503050406030204" pitchFamily="18" charset="0"/>
                        <a:ea typeface="Cambria Math" panose="02040503050406030204" pitchFamily="18" charset="0"/>
                      </a:rPr>
                      <m:t>𝜙</m:t>
                    </m:r>
                  </m:oMath>
                </a14:m>
                <a:r>
                  <a:rPr lang="en-US" sz="2800" dirty="0" smtClean="0">
                    <a:solidFill>
                      <a:srgbClr val="FF0000"/>
                    </a:solidFill>
                  </a:rPr>
                  <a:t>; z(x))  the matrix of CP complexes is the MSW complex of forced </a:t>
                </a:r>
                <a14:m>
                  <m:oMath xmlns:m="http://schemas.openxmlformats.org/officeDocument/2006/math">
                    <m:r>
                      <a:rPr lang="en-US" sz="2800" i="1" dirty="0" smtClean="0">
                        <a:solidFill>
                          <a:srgbClr val="FF0000"/>
                        </a:solidFill>
                        <a:latin typeface="Cambria Math" panose="02040503050406030204" pitchFamily="18" charset="0"/>
                        <a:ea typeface="Cambria Math" panose="02040503050406030204" pitchFamily="18" charset="0"/>
                      </a:rPr>
                      <m:t>𝜁</m:t>
                    </m:r>
                  </m:oMath>
                </a14:m>
                <a:r>
                  <a:rPr lang="en-US" sz="2800" dirty="0" smtClean="0">
                    <a:solidFill>
                      <a:srgbClr val="FF0000"/>
                    </a:solidFill>
                  </a:rPr>
                  <a:t>-solitons: </a:t>
                </a:r>
                <a:endParaRPr lang="en-US" sz="2800" dirty="0">
                  <a:solidFill>
                    <a:srgbClr val="FF0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36214" y="1460064"/>
                <a:ext cx="8229600" cy="954107"/>
              </a:xfrm>
              <a:prstGeom prst="rect">
                <a:avLst/>
              </a:prstGeom>
              <a:blipFill rotWithShape="0">
                <a:blip r:embed="rId9"/>
                <a:stretch>
                  <a:fillRect l="-1481" t="-6410" r="-1481" b="-17949"/>
                </a:stretch>
              </a:blipFill>
            </p:spPr>
            <p:txBody>
              <a:bodyPr/>
              <a:lstStyle/>
              <a:p>
                <a:r>
                  <a:rPr lang="en-US">
                    <a:noFill/>
                  </a:rPr>
                  <a:t> </a:t>
                </a:r>
              </a:p>
            </p:txBody>
          </p:sp>
        </mc:Fallback>
      </mc:AlternateContent>
      <p:pic>
        <p:nvPicPr>
          <p:cNvPr id="4" name="Picture 3"/>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4114800" y="3892567"/>
            <a:ext cx="3983238" cy="841143"/>
          </a:xfrm>
          <a:prstGeom prst="rect">
            <a:avLst/>
          </a:prstGeom>
        </p:spPr>
      </p:pic>
      <p:pic>
        <p:nvPicPr>
          <p:cNvPr id="5" name="Picture 4"/>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767716" y="2784254"/>
            <a:ext cx="7798098" cy="659048"/>
          </a:xfrm>
          <a:prstGeom prst="rect">
            <a:avLst/>
          </a:prstGeom>
        </p:spPr>
      </p:pic>
      <p:pic>
        <p:nvPicPr>
          <p:cNvPr id="6" name="Picture 5"/>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419100" y="6019799"/>
            <a:ext cx="3257904" cy="505904"/>
          </a:xfrm>
          <a:prstGeom prst="rect">
            <a:avLst/>
          </a:prstGeom>
        </p:spPr>
      </p:pic>
      <p:pic>
        <p:nvPicPr>
          <p:cNvPr id="12" name="Picture 11"/>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4813204" y="5995419"/>
            <a:ext cx="3684570" cy="530286"/>
          </a:xfrm>
          <a:prstGeom prst="rect">
            <a:avLst/>
          </a:prstGeom>
        </p:spPr>
      </p:pic>
      <mc:AlternateContent xmlns:mc="http://schemas.openxmlformats.org/markup-compatibility/2006" xmlns:a14="http://schemas.microsoft.com/office/drawing/2010/main">
        <mc:Choice Requires="a14">
          <p:sp>
            <p:nvSpPr>
              <p:cNvPr id="11" name="TextBox 10"/>
              <p:cNvSpPr txBox="1"/>
              <p:nvPr/>
            </p:nvSpPr>
            <p:spPr>
              <a:xfrm>
                <a:off x="-152400" y="4020752"/>
                <a:ext cx="7467600" cy="584775"/>
              </a:xfrm>
              <a:prstGeom prst="rect">
                <a:avLst/>
              </a:prstGeom>
              <a:noFill/>
            </p:spPr>
            <p:txBody>
              <a:bodyPr wrap="square" rtlCol="0">
                <a:spAutoFit/>
              </a:bodyPr>
              <a:lstStyle/>
              <a:p>
                <a:r>
                  <a:rPr lang="en-US" sz="3200" dirty="0" smtClean="0">
                    <a:solidFill>
                      <a:srgbClr val="0000FF"/>
                    </a:solidFill>
                  </a:rPr>
                  <a:t>``Forced </a:t>
                </a:r>
                <a14:m>
                  <m:oMath xmlns:m="http://schemas.openxmlformats.org/officeDocument/2006/math">
                    <m:r>
                      <a:rPr lang="en-US" sz="3200" i="1" smtClean="0">
                        <a:solidFill>
                          <a:srgbClr val="0000FF"/>
                        </a:solidFill>
                        <a:latin typeface="Cambria Math" panose="02040503050406030204" pitchFamily="18" charset="0"/>
                        <a:ea typeface="Cambria Math" panose="02040503050406030204" pitchFamily="18" charset="0"/>
                      </a:rPr>
                      <m:t>𝜁</m:t>
                    </m:r>
                    <m:r>
                      <a:rPr lang="en-US" sz="3200" b="0" i="1" smtClean="0">
                        <a:solidFill>
                          <a:srgbClr val="0000FF"/>
                        </a:solidFill>
                        <a:latin typeface="Cambria Math" panose="02040503050406030204" pitchFamily="18" charset="0"/>
                        <a:ea typeface="Cambria Math" panose="02040503050406030204" pitchFamily="18" charset="0"/>
                      </a:rPr>
                      <m:t>−</m:t>
                    </m:r>
                  </m:oMath>
                </a14:m>
                <a:r>
                  <a:rPr lang="en-US" sz="3200" dirty="0" smtClean="0">
                    <a:solidFill>
                      <a:srgbClr val="0000FF"/>
                    </a:solidFill>
                  </a:rPr>
                  <a:t> solitons’’: </a:t>
                </a:r>
                <a:endParaRPr lang="en-US" sz="3200" dirty="0">
                  <a:solidFill>
                    <a:srgbClr val="0000FF"/>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52400" y="4020752"/>
                <a:ext cx="7467600" cy="584775"/>
              </a:xfrm>
              <a:prstGeom prst="rect">
                <a:avLst/>
              </a:prstGeom>
              <a:blipFill rotWithShape="0">
                <a:blip r:embed="rId14"/>
                <a:stretch>
                  <a:fillRect l="-2041" t="-12632" b="-35789"/>
                </a:stretch>
              </a:blipFill>
            </p:spPr>
            <p:txBody>
              <a:bodyPr/>
              <a:lstStyle/>
              <a:p>
                <a:r>
                  <a:rPr lang="en-US">
                    <a:noFill/>
                  </a:rPr>
                  <a:t> </a:t>
                </a:r>
              </a:p>
            </p:txBody>
          </p:sp>
        </mc:Fallback>
      </mc:AlternateContent>
      <p:pic>
        <p:nvPicPr>
          <p:cNvPr id="7" name="Picture 6"/>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794220" y="5120959"/>
            <a:ext cx="1935238" cy="265142"/>
          </a:xfrm>
          <a:prstGeom prst="rect">
            <a:avLst/>
          </a:prstGeom>
        </p:spPr>
      </p:pic>
      <p:pic>
        <p:nvPicPr>
          <p:cNvPr id="9" name="Picture 8"/>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5029200" y="5084388"/>
            <a:ext cx="1935238" cy="338285"/>
          </a:xfrm>
          <a:prstGeom prst="rect">
            <a:avLst/>
          </a:prstGeom>
        </p:spPr>
      </p:pic>
    </p:spTree>
    <p:extLst>
      <p:ext uri="{BB962C8B-B14F-4D97-AF65-F5344CB8AC3E}">
        <p14:creationId xmlns:p14="http://schemas.microsoft.com/office/powerpoint/2010/main" val="85597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187264"/>
            <a:ext cx="8229600" cy="1143000"/>
          </a:xfrm>
        </p:spPr>
        <p:txBody>
          <a:bodyPr/>
          <a:lstStyle/>
          <a:p>
            <a:r>
              <a:rPr lang="en-US" dirty="0" smtClean="0"/>
              <a:t>Hovering Solutions</a:t>
            </a:r>
            <a:endParaRPr lang="en-US" dirty="0"/>
          </a:p>
        </p:txBody>
      </p:sp>
      <p:pic>
        <p:nvPicPr>
          <p:cNvPr id="11" name="Picture 10"/>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851965" y="4051723"/>
            <a:ext cx="1785904" cy="621714"/>
          </a:xfrm>
          <a:prstGeom prst="rect">
            <a:avLst/>
          </a:prstGeom>
        </p:spPr>
      </p:pic>
      <p:sp>
        <p:nvSpPr>
          <p:cNvPr id="4" name="TextBox 3"/>
          <p:cNvSpPr txBox="1"/>
          <p:nvPr/>
        </p:nvSpPr>
        <p:spPr>
          <a:xfrm>
            <a:off x="130019" y="3534017"/>
            <a:ext cx="8229600" cy="523220"/>
          </a:xfrm>
          <a:prstGeom prst="rect">
            <a:avLst/>
          </a:prstGeom>
          <a:noFill/>
        </p:spPr>
        <p:txBody>
          <a:bodyPr wrap="square" rtlCol="0">
            <a:spAutoFit/>
          </a:bodyPr>
          <a:lstStyle/>
          <a:p>
            <a:r>
              <a:rPr lang="en-US" sz="2800" dirty="0" smtClean="0">
                <a:solidFill>
                  <a:srgbClr val="00B050"/>
                </a:solidFill>
              </a:rPr>
              <a:t>For adiabatic variation of parameters: </a:t>
            </a:r>
            <a:endParaRPr lang="en-US" sz="2800" dirty="0">
              <a:solidFill>
                <a:srgbClr val="00B050"/>
              </a:solidFill>
            </a:endParaRPr>
          </a:p>
        </p:txBody>
      </p:sp>
      <mc:AlternateContent xmlns:mc="http://schemas.openxmlformats.org/markup-compatibility/2006" xmlns:a14="http://schemas.microsoft.com/office/drawing/2010/main">
        <mc:Choice Requires="a14">
          <p:sp>
            <p:nvSpPr>
              <p:cNvPr id="5" name="TextBox 4"/>
              <p:cNvSpPr txBox="1"/>
              <p:nvPr/>
            </p:nvSpPr>
            <p:spPr>
              <a:xfrm>
                <a:off x="130019" y="736918"/>
                <a:ext cx="9079225" cy="1077218"/>
              </a:xfrm>
              <a:prstGeom prst="rect">
                <a:avLst/>
              </a:prstGeom>
              <a:noFill/>
            </p:spPr>
            <p:txBody>
              <a:bodyPr wrap="square" rtlCol="0">
                <a:spAutoFit/>
              </a:bodyPr>
              <a:lstStyle/>
              <a:p>
                <a:r>
                  <a:rPr lang="en-US" sz="3200" dirty="0" smtClean="0">
                    <a:solidFill>
                      <a:srgbClr val="C00000"/>
                    </a:solidFill>
                  </a:rPr>
                  <a:t>For fixed x, the Morse function W(</a:t>
                </a:r>
                <a14:m>
                  <m:oMath xmlns:m="http://schemas.openxmlformats.org/officeDocument/2006/math">
                    <m:r>
                      <a:rPr lang="en-US" sz="3200" i="1" dirty="0" smtClean="0">
                        <a:solidFill>
                          <a:srgbClr val="C00000"/>
                        </a:solidFill>
                        <a:latin typeface="Cambria Math" panose="02040503050406030204" pitchFamily="18" charset="0"/>
                        <a:ea typeface="Cambria Math" panose="02040503050406030204" pitchFamily="18" charset="0"/>
                      </a:rPr>
                      <m:t>𝜙</m:t>
                    </m:r>
                  </m:oMath>
                </a14:m>
                <a:r>
                  <a:rPr lang="en-US" sz="3200" dirty="0" smtClean="0">
                    <a:solidFill>
                      <a:srgbClr val="C00000"/>
                    </a:solidFill>
                  </a:rPr>
                  <a:t>;z(x)) on X has critical points </a:t>
                </a:r>
                <a14:m>
                  <m:oMath xmlns:m="http://schemas.openxmlformats.org/officeDocument/2006/math">
                    <m:r>
                      <a:rPr lang="en-US" sz="3200" i="1" dirty="0">
                        <a:solidFill>
                          <a:srgbClr val="C00000"/>
                        </a:solidFill>
                        <a:latin typeface="Cambria Math" panose="02040503050406030204" pitchFamily="18" charset="0"/>
                        <a:ea typeface="Cambria Math" panose="02040503050406030204" pitchFamily="18" charset="0"/>
                      </a:rPr>
                      <m:t>𝜙</m:t>
                    </m:r>
                  </m:oMath>
                </a14:m>
                <a:r>
                  <a:rPr lang="en-US" sz="3200" baseline="-25000" dirty="0" err="1" smtClean="0">
                    <a:solidFill>
                      <a:srgbClr val="C00000"/>
                    </a:solidFill>
                  </a:rPr>
                  <a:t>i</a:t>
                </a:r>
                <a:r>
                  <a:rPr lang="en-US" sz="3200" dirty="0" smtClean="0">
                    <a:solidFill>
                      <a:srgbClr val="C00000"/>
                    </a:solidFill>
                  </a:rPr>
                  <a:t>(x) that vary smoothly with x: </a:t>
                </a:r>
                <a:endParaRPr lang="en-US" sz="3200" dirty="0">
                  <a:solidFill>
                    <a:srgbClr val="C0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30019" y="736918"/>
                <a:ext cx="9079225" cy="1077218"/>
              </a:xfrm>
              <a:prstGeom prst="rect">
                <a:avLst/>
              </a:prstGeom>
              <a:blipFill rotWithShape="0">
                <a:blip r:embed="rId8"/>
                <a:stretch>
                  <a:fillRect l="-1678" t="-6780" b="-18079"/>
                </a:stretch>
              </a:blipFill>
            </p:spPr>
            <p:txBody>
              <a:bodyPr/>
              <a:lstStyle/>
              <a:p>
                <a:r>
                  <a:rPr lang="en-US">
                    <a:noFill/>
                  </a:rPr>
                  <a:t> </a:t>
                </a:r>
              </a:p>
            </p:txBody>
          </p:sp>
        </mc:Fallback>
      </mc:AlternateContent>
      <p:cxnSp>
        <p:nvCxnSpPr>
          <p:cNvPr id="10" name="Straight Arrow Connector 9"/>
          <p:cNvCxnSpPr/>
          <p:nvPr/>
        </p:nvCxnSpPr>
        <p:spPr>
          <a:xfrm>
            <a:off x="6230248" y="3705356"/>
            <a:ext cx="0" cy="156452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6488152" y="4192063"/>
            <a:ext cx="2334476" cy="502857"/>
          </a:xfrm>
          <a:prstGeom prst="rect">
            <a:avLst/>
          </a:prstGeom>
        </p:spPr>
      </p:pic>
      <p:grpSp>
        <p:nvGrpSpPr>
          <p:cNvPr id="8" name="Group 7"/>
          <p:cNvGrpSpPr/>
          <p:nvPr/>
        </p:nvGrpSpPr>
        <p:grpSpPr>
          <a:xfrm>
            <a:off x="3495076" y="1945774"/>
            <a:ext cx="5410200" cy="1600200"/>
            <a:chOff x="1964531" y="3070584"/>
            <a:chExt cx="5410200" cy="1600200"/>
          </a:xfrm>
        </p:grpSpPr>
        <p:sp>
          <p:nvSpPr>
            <p:cNvPr id="6" name="Rectangle 5"/>
            <p:cNvSpPr/>
            <p:nvPr/>
          </p:nvSpPr>
          <p:spPr>
            <a:xfrm>
              <a:off x="1964531" y="3070584"/>
              <a:ext cx="5410200" cy="16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765171" y="3517806"/>
              <a:ext cx="1808922" cy="765313"/>
            </a:xfrm>
            <a:custGeom>
              <a:avLst/>
              <a:gdLst>
                <a:gd name="connsiteX0" fmla="*/ 0 w 1600200"/>
                <a:gd name="connsiteY0" fmla="*/ 675861 h 675861"/>
                <a:gd name="connsiteX1" fmla="*/ 725556 w 1600200"/>
                <a:gd name="connsiteY1" fmla="*/ 516835 h 675861"/>
                <a:gd name="connsiteX2" fmla="*/ 516835 w 1600200"/>
                <a:gd name="connsiteY2" fmla="*/ 238539 h 675861"/>
                <a:gd name="connsiteX3" fmla="*/ 1600200 w 1600200"/>
                <a:gd name="connsiteY3" fmla="*/ 0 h 675861"/>
                <a:gd name="connsiteX4" fmla="*/ 1600200 w 1600200"/>
                <a:gd name="connsiteY4" fmla="*/ 0 h 675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200" h="675861">
                  <a:moveTo>
                    <a:pt x="0" y="675861"/>
                  </a:moveTo>
                  <a:cubicBezTo>
                    <a:pt x="319708" y="632791"/>
                    <a:pt x="639417" y="589722"/>
                    <a:pt x="725556" y="516835"/>
                  </a:cubicBezTo>
                  <a:cubicBezTo>
                    <a:pt x="811695" y="443948"/>
                    <a:pt x="371061" y="324678"/>
                    <a:pt x="516835" y="238539"/>
                  </a:cubicBezTo>
                  <a:cubicBezTo>
                    <a:pt x="662609" y="152400"/>
                    <a:pt x="1600200" y="0"/>
                    <a:pt x="1600200" y="0"/>
                  </a:cubicBezTo>
                  <a:lnTo>
                    <a:pt x="16002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custDataLst>
                <p:tags r:id="rId5"/>
              </p:custDataLst>
            </p:nvPr>
          </p:nvPicPr>
          <p:blipFill>
            <a:blip r:embed="rId10" cstate="print">
              <a:extLst>
                <a:ext uri="{28A0092B-C50C-407E-A947-70E740481C1C}">
                  <a14:useLocalDpi xmlns:a14="http://schemas.microsoft.com/office/drawing/2010/main" val="0"/>
                </a:ext>
              </a:extLst>
            </a:blip>
            <a:stretch>
              <a:fillRect/>
            </a:stretch>
          </p:blipFill>
          <p:spPr>
            <a:xfrm>
              <a:off x="2870554" y="3446162"/>
              <a:ext cx="1078857" cy="502857"/>
            </a:xfrm>
            <a:prstGeom prst="rect">
              <a:avLst/>
            </a:prstGeom>
          </p:spPr>
        </p:pic>
      </p:grpSp>
      <p:sp>
        <p:nvSpPr>
          <p:cNvPr id="17" name="Rectangle 16"/>
          <p:cNvSpPr/>
          <p:nvPr/>
        </p:nvSpPr>
        <p:spPr>
          <a:xfrm>
            <a:off x="3637869" y="5514438"/>
            <a:ext cx="5341641" cy="11614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5520424" y="5833562"/>
            <a:ext cx="1667035" cy="334814"/>
          </a:xfrm>
          <a:custGeom>
            <a:avLst/>
            <a:gdLst>
              <a:gd name="connsiteX0" fmla="*/ 0 w 1272208"/>
              <a:gd name="connsiteY0" fmla="*/ 387632 h 424931"/>
              <a:gd name="connsiteX1" fmla="*/ 606287 w 1272208"/>
              <a:gd name="connsiteY1" fmla="*/ 387632 h 424931"/>
              <a:gd name="connsiteX2" fmla="*/ 268356 w 1272208"/>
              <a:gd name="connsiteY2" fmla="*/ 6 h 424931"/>
              <a:gd name="connsiteX3" fmla="*/ 1272208 w 1272208"/>
              <a:gd name="connsiteY3" fmla="*/ 397571 h 424931"/>
              <a:gd name="connsiteX4" fmla="*/ 1272208 w 1272208"/>
              <a:gd name="connsiteY4" fmla="*/ 397571 h 424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208" h="424931">
                <a:moveTo>
                  <a:pt x="0" y="387632"/>
                </a:moveTo>
                <a:cubicBezTo>
                  <a:pt x="280780" y="419934"/>
                  <a:pt x="561561" y="452236"/>
                  <a:pt x="606287" y="387632"/>
                </a:cubicBezTo>
                <a:cubicBezTo>
                  <a:pt x="651013" y="323028"/>
                  <a:pt x="157369" y="-1650"/>
                  <a:pt x="268356" y="6"/>
                </a:cubicBezTo>
                <a:cubicBezTo>
                  <a:pt x="379343" y="1662"/>
                  <a:pt x="1272208" y="397571"/>
                  <a:pt x="1272208" y="397571"/>
                </a:cubicBezTo>
                <a:lnTo>
                  <a:pt x="1272208" y="397571"/>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4071942" y="5749540"/>
            <a:ext cx="1252571" cy="502857"/>
          </a:xfrm>
          <a:prstGeom prst="rect">
            <a:avLst/>
          </a:prstGeom>
        </p:spPr>
      </p:pic>
      <p:pic>
        <p:nvPicPr>
          <p:cNvPr id="26" name="Picture 25"/>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2331899" y="2523080"/>
            <a:ext cx="525714" cy="430476"/>
          </a:xfrm>
          <a:prstGeom prst="rect">
            <a:avLst/>
          </a:prstGeom>
        </p:spPr>
      </p:pic>
      <p:sp>
        <p:nvSpPr>
          <p:cNvPr id="27" name="TextBox 26"/>
          <p:cNvSpPr txBox="1"/>
          <p:nvPr/>
        </p:nvSpPr>
        <p:spPr>
          <a:xfrm>
            <a:off x="1544985" y="5833562"/>
            <a:ext cx="1573828" cy="523220"/>
          </a:xfrm>
          <a:prstGeom prst="rect">
            <a:avLst/>
          </a:prstGeom>
          <a:noFill/>
        </p:spPr>
        <p:txBody>
          <a:bodyPr wrap="square" rtlCol="0">
            <a:spAutoFit/>
          </a:bodyPr>
          <a:lstStyle/>
          <a:p>
            <a:r>
              <a:rPr lang="en-US" sz="2800" dirty="0" smtClean="0">
                <a:solidFill>
                  <a:srgbClr val="FF0000"/>
                </a:solidFill>
              </a:rPr>
              <a:t>W-plane</a:t>
            </a:r>
            <a:endParaRPr lang="en-US" sz="2800" dirty="0">
              <a:solidFill>
                <a:srgbClr val="FF0000"/>
              </a:solidFill>
            </a:endParaRPr>
          </a:p>
        </p:txBody>
      </p:sp>
      <p:sp>
        <p:nvSpPr>
          <p:cNvPr id="19" name="TextBox 18"/>
          <p:cNvSpPr txBox="1"/>
          <p:nvPr/>
        </p:nvSpPr>
        <p:spPr>
          <a:xfrm>
            <a:off x="152399" y="4795968"/>
            <a:ext cx="8229600" cy="523220"/>
          </a:xfrm>
          <a:prstGeom prst="rect">
            <a:avLst/>
          </a:prstGeom>
          <a:noFill/>
        </p:spPr>
        <p:txBody>
          <a:bodyPr wrap="square" rtlCol="0">
            <a:spAutoFit/>
          </a:bodyPr>
          <a:lstStyle/>
          <a:p>
            <a:r>
              <a:rPr lang="en-US" sz="2800" dirty="0">
                <a:solidFill>
                  <a:srgbClr val="00B050"/>
                </a:solidFill>
              </a:rPr>
              <a:t>t</a:t>
            </a:r>
            <a:r>
              <a:rPr lang="en-US" sz="2800" dirty="0" smtClean="0">
                <a:solidFill>
                  <a:srgbClr val="00B050"/>
                </a:solidFill>
              </a:rPr>
              <a:t>hese give the ``hovering solutions’’ </a:t>
            </a:r>
            <a:endParaRPr lang="en-US" sz="2800" dirty="0">
              <a:solidFill>
                <a:srgbClr val="00B050"/>
              </a:solidFill>
            </a:endParaRPr>
          </a:p>
        </p:txBody>
      </p:sp>
    </p:spTree>
    <p:extLst>
      <p:ext uri="{BB962C8B-B14F-4D97-AF65-F5344CB8AC3E}">
        <p14:creationId xmlns:p14="http://schemas.microsoft.com/office/powerpoint/2010/main" val="216606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7" grpId="0" animBg="1"/>
      <p:bldP spid="18" grpId="0" animBg="1"/>
      <p:bldP spid="27" grpId="0"/>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666" y="-231116"/>
            <a:ext cx="8229600" cy="1143000"/>
          </a:xfrm>
        </p:spPr>
        <p:txBody>
          <a:bodyPr/>
          <a:lstStyle/>
          <a:p>
            <a:r>
              <a:rPr lang="en-US" dirty="0" smtClean="0"/>
              <a:t>Binding Points</a:t>
            </a:r>
            <a:endParaRPr lang="en-US" dirty="0"/>
          </a:p>
        </p:txBody>
      </p:sp>
      <p:pic>
        <p:nvPicPr>
          <p:cNvPr id="10" name="Picture 9"/>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3753937" y="1993060"/>
            <a:ext cx="5088000" cy="596572"/>
          </a:xfrm>
          <a:prstGeom prst="rect">
            <a:avLst/>
          </a:prstGeom>
        </p:spPr>
      </p:pic>
      <p:sp>
        <p:nvSpPr>
          <p:cNvPr id="20" name="Rectangle 19"/>
          <p:cNvSpPr/>
          <p:nvPr/>
        </p:nvSpPr>
        <p:spPr>
          <a:xfrm>
            <a:off x="2403729" y="4401323"/>
            <a:ext cx="3930319" cy="1752600"/>
          </a:xfrm>
          <a:prstGeom prst="rect">
            <a:avLst/>
          </a:prstGeom>
          <a:solidFill>
            <a:srgbClr val="00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flipV="1">
            <a:off x="6340448" y="3953778"/>
            <a:ext cx="0" cy="2647690"/>
          </a:xfrm>
          <a:prstGeom prst="line">
            <a:avLst/>
          </a:prstGeom>
          <a:ln w="76200">
            <a:solidFill>
              <a:srgbClr val="345E02"/>
            </a:solidFill>
            <a:tailEnd type="arrow"/>
          </a:ln>
        </p:spPr>
        <p:style>
          <a:lnRef idx="1">
            <a:schemeClr val="accent1"/>
          </a:lnRef>
          <a:fillRef idx="0">
            <a:schemeClr val="accent1"/>
          </a:fillRef>
          <a:effectRef idx="0">
            <a:schemeClr val="accent1"/>
          </a:effectRef>
          <a:fontRef idx="minor">
            <a:schemeClr val="tx1"/>
          </a:fontRef>
        </p:style>
      </p:cxnSp>
      <p:grpSp>
        <p:nvGrpSpPr>
          <p:cNvPr id="21" name="Group 15"/>
          <p:cNvGrpSpPr>
            <a:grpSpLocks noChangeAspect="1"/>
          </p:cNvGrpSpPr>
          <p:nvPr>
            <p:custDataLst>
              <p:tags r:id="rId2"/>
            </p:custDataLst>
          </p:nvPr>
        </p:nvGrpSpPr>
        <p:grpSpPr bwMode="auto">
          <a:xfrm>
            <a:off x="7611083" y="5066280"/>
            <a:ext cx="1327480" cy="394607"/>
            <a:chOff x="3826" y="3218"/>
            <a:chExt cx="5807" cy="1625"/>
          </a:xfrm>
        </p:grpSpPr>
        <p:sp>
          <p:nvSpPr>
            <p:cNvPr id="42" name="Freeform 17"/>
            <p:cNvSpPr>
              <a:spLocks/>
            </p:cNvSpPr>
            <p:nvPr/>
          </p:nvSpPr>
          <p:spPr bwMode="auto">
            <a:xfrm>
              <a:off x="3826" y="3328"/>
              <a:ext cx="1570" cy="1145"/>
            </a:xfrm>
            <a:custGeom>
              <a:avLst/>
              <a:gdLst/>
              <a:ahLst/>
              <a:cxnLst>
                <a:cxn ang="0">
                  <a:pos x="194" y="5"/>
                </a:cxn>
                <a:cxn ang="0">
                  <a:pos x="392" y="0"/>
                </a:cxn>
                <a:cxn ang="0">
                  <a:pos x="403" y="1"/>
                </a:cxn>
                <a:cxn ang="0">
                  <a:pos x="412" y="11"/>
                </a:cxn>
                <a:cxn ang="0">
                  <a:pos x="404" y="42"/>
                </a:cxn>
                <a:cxn ang="0">
                  <a:pos x="378" y="47"/>
                </a:cxn>
                <a:cxn ang="0">
                  <a:pos x="294" y="60"/>
                </a:cxn>
                <a:cxn ang="0">
                  <a:pos x="264" y="84"/>
                </a:cxn>
                <a:cxn ang="0">
                  <a:pos x="258" y="106"/>
                </a:cxn>
                <a:cxn ang="0">
                  <a:pos x="707" y="90"/>
                </a:cxn>
                <a:cxn ang="0">
                  <a:pos x="693" y="57"/>
                </a:cxn>
                <a:cxn ang="0">
                  <a:pos x="625" y="47"/>
                </a:cxn>
                <a:cxn ang="0">
                  <a:pos x="590" y="40"/>
                </a:cxn>
                <a:cxn ang="0">
                  <a:pos x="595" y="5"/>
                </a:cxn>
                <a:cxn ang="0">
                  <a:pos x="617" y="0"/>
                </a:cxn>
                <a:cxn ang="0">
                  <a:pos x="700" y="1"/>
                </a:cxn>
                <a:cxn ang="0">
                  <a:pos x="782" y="5"/>
                </a:cxn>
                <a:cxn ang="0">
                  <a:pos x="978" y="0"/>
                </a:cxn>
                <a:cxn ang="0">
                  <a:pos x="989" y="1"/>
                </a:cxn>
                <a:cxn ang="0">
                  <a:pos x="998" y="11"/>
                </a:cxn>
                <a:cxn ang="0">
                  <a:pos x="993" y="42"/>
                </a:cxn>
                <a:cxn ang="0">
                  <a:pos x="957" y="47"/>
                </a:cxn>
                <a:cxn ang="0">
                  <a:pos x="877" y="62"/>
                </a:cxn>
                <a:cxn ang="0">
                  <a:pos x="848" y="91"/>
                </a:cxn>
                <a:cxn ang="0">
                  <a:pos x="846" y="124"/>
                </a:cxn>
                <a:cxn ang="0">
                  <a:pos x="1342" y="145"/>
                </a:cxn>
                <a:cxn ang="0">
                  <a:pos x="1349" y="93"/>
                </a:cxn>
                <a:cxn ang="0">
                  <a:pos x="1312" y="58"/>
                </a:cxn>
                <a:cxn ang="0">
                  <a:pos x="1260" y="47"/>
                </a:cxn>
                <a:cxn ang="0">
                  <a:pos x="1248" y="47"/>
                </a:cxn>
                <a:cxn ang="0">
                  <a:pos x="1237" y="40"/>
                </a:cxn>
                <a:cxn ang="0">
                  <a:pos x="1237" y="14"/>
                </a:cxn>
                <a:cxn ang="0">
                  <a:pos x="1258" y="0"/>
                </a:cxn>
                <a:cxn ang="0">
                  <a:pos x="1376" y="3"/>
                </a:cxn>
                <a:cxn ang="0">
                  <a:pos x="1558" y="0"/>
                </a:cxn>
                <a:cxn ang="0">
                  <a:pos x="1568" y="9"/>
                </a:cxn>
                <a:cxn ang="0">
                  <a:pos x="1568" y="33"/>
                </a:cxn>
                <a:cxn ang="0">
                  <a:pos x="1549" y="47"/>
                </a:cxn>
                <a:cxn ang="0">
                  <a:pos x="1469" y="68"/>
                </a:cxn>
                <a:cxn ang="0">
                  <a:pos x="1399" y="132"/>
                </a:cxn>
                <a:cxn ang="0">
                  <a:pos x="1363" y="189"/>
                </a:cxn>
                <a:cxn ang="0">
                  <a:pos x="830" y="1135"/>
                </a:cxn>
                <a:cxn ang="0">
                  <a:pos x="795" y="1143"/>
                </a:cxn>
                <a:cxn ang="0">
                  <a:pos x="782" y="1102"/>
                </a:cxn>
                <a:cxn ang="0">
                  <a:pos x="249" y="1126"/>
                </a:cxn>
                <a:cxn ang="0">
                  <a:pos x="221" y="1145"/>
                </a:cxn>
                <a:cxn ang="0">
                  <a:pos x="196" y="1121"/>
                </a:cxn>
                <a:cxn ang="0">
                  <a:pos x="123" y="91"/>
                </a:cxn>
                <a:cxn ang="0">
                  <a:pos x="105" y="58"/>
                </a:cxn>
                <a:cxn ang="0">
                  <a:pos x="41" y="47"/>
                </a:cxn>
                <a:cxn ang="0">
                  <a:pos x="3" y="40"/>
                </a:cxn>
                <a:cxn ang="0">
                  <a:pos x="7" y="5"/>
                </a:cxn>
                <a:cxn ang="0">
                  <a:pos x="28" y="0"/>
                </a:cxn>
              </a:cxnLst>
              <a:rect l="0" t="0" r="r" b="b"/>
              <a:pathLst>
                <a:path w="1570" h="1145">
                  <a:moveTo>
                    <a:pt x="28" y="0"/>
                  </a:moveTo>
                  <a:lnTo>
                    <a:pt x="110" y="1"/>
                  </a:lnTo>
                  <a:lnTo>
                    <a:pt x="194" y="5"/>
                  </a:lnTo>
                  <a:lnTo>
                    <a:pt x="292" y="1"/>
                  </a:lnTo>
                  <a:lnTo>
                    <a:pt x="390" y="0"/>
                  </a:lnTo>
                  <a:lnTo>
                    <a:pt x="392" y="0"/>
                  </a:lnTo>
                  <a:lnTo>
                    <a:pt x="396" y="0"/>
                  </a:lnTo>
                  <a:lnTo>
                    <a:pt x="399" y="0"/>
                  </a:lnTo>
                  <a:lnTo>
                    <a:pt x="403" y="1"/>
                  </a:lnTo>
                  <a:lnTo>
                    <a:pt x="406" y="3"/>
                  </a:lnTo>
                  <a:lnTo>
                    <a:pt x="410" y="7"/>
                  </a:lnTo>
                  <a:lnTo>
                    <a:pt x="412" y="11"/>
                  </a:lnTo>
                  <a:lnTo>
                    <a:pt x="413" y="18"/>
                  </a:lnTo>
                  <a:lnTo>
                    <a:pt x="410" y="33"/>
                  </a:lnTo>
                  <a:lnTo>
                    <a:pt x="404" y="42"/>
                  </a:lnTo>
                  <a:lnTo>
                    <a:pt x="397" y="46"/>
                  </a:lnTo>
                  <a:lnTo>
                    <a:pt x="388" y="47"/>
                  </a:lnTo>
                  <a:lnTo>
                    <a:pt x="378" y="47"/>
                  </a:lnTo>
                  <a:lnTo>
                    <a:pt x="342" y="51"/>
                  </a:lnTo>
                  <a:lnTo>
                    <a:pt x="315" y="55"/>
                  </a:lnTo>
                  <a:lnTo>
                    <a:pt x="294" y="60"/>
                  </a:lnTo>
                  <a:lnTo>
                    <a:pt x="280" y="68"/>
                  </a:lnTo>
                  <a:lnTo>
                    <a:pt x="269" y="75"/>
                  </a:lnTo>
                  <a:lnTo>
                    <a:pt x="264" y="84"/>
                  </a:lnTo>
                  <a:lnTo>
                    <a:pt x="260" y="93"/>
                  </a:lnTo>
                  <a:lnTo>
                    <a:pt x="258" y="101"/>
                  </a:lnTo>
                  <a:lnTo>
                    <a:pt x="258" y="106"/>
                  </a:lnTo>
                  <a:lnTo>
                    <a:pt x="319" y="934"/>
                  </a:lnTo>
                  <a:lnTo>
                    <a:pt x="718" y="214"/>
                  </a:lnTo>
                  <a:lnTo>
                    <a:pt x="707" y="90"/>
                  </a:lnTo>
                  <a:lnTo>
                    <a:pt x="706" y="75"/>
                  </a:lnTo>
                  <a:lnTo>
                    <a:pt x="702" y="64"/>
                  </a:lnTo>
                  <a:lnTo>
                    <a:pt x="693" y="57"/>
                  </a:lnTo>
                  <a:lnTo>
                    <a:pt x="677" y="51"/>
                  </a:lnTo>
                  <a:lnTo>
                    <a:pt x="656" y="49"/>
                  </a:lnTo>
                  <a:lnTo>
                    <a:pt x="625" y="47"/>
                  </a:lnTo>
                  <a:lnTo>
                    <a:pt x="611" y="47"/>
                  </a:lnTo>
                  <a:lnTo>
                    <a:pt x="599" y="46"/>
                  </a:lnTo>
                  <a:lnTo>
                    <a:pt x="590" y="40"/>
                  </a:lnTo>
                  <a:lnTo>
                    <a:pt x="586" y="31"/>
                  </a:lnTo>
                  <a:lnTo>
                    <a:pt x="588" y="14"/>
                  </a:lnTo>
                  <a:lnTo>
                    <a:pt x="595" y="5"/>
                  </a:lnTo>
                  <a:lnTo>
                    <a:pt x="602" y="1"/>
                  </a:lnTo>
                  <a:lnTo>
                    <a:pt x="611" y="0"/>
                  </a:lnTo>
                  <a:lnTo>
                    <a:pt x="617" y="0"/>
                  </a:lnTo>
                  <a:lnTo>
                    <a:pt x="640" y="0"/>
                  </a:lnTo>
                  <a:lnTo>
                    <a:pt x="668" y="1"/>
                  </a:lnTo>
                  <a:lnTo>
                    <a:pt x="700" y="1"/>
                  </a:lnTo>
                  <a:lnTo>
                    <a:pt x="732" y="3"/>
                  </a:lnTo>
                  <a:lnTo>
                    <a:pt x="761" y="5"/>
                  </a:lnTo>
                  <a:lnTo>
                    <a:pt x="782" y="5"/>
                  </a:lnTo>
                  <a:lnTo>
                    <a:pt x="880" y="1"/>
                  </a:lnTo>
                  <a:lnTo>
                    <a:pt x="977" y="0"/>
                  </a:lnTo>
                  <a:lnTo>
                    <a:pt x="978" y="0"/>
                  </a:lnTo>
                  <a:lnTo>
                    <a:pt x="982" y="0"/>
                  </a:lnTo>
                  <a:lnTo>
                    <a:pt x="986" y="0"/>
                  </a:lnTo>
                  <a:lnTo>
                    <a:pt x="989" y="1"/>
                  </a:lnTo>
                  <a:lnTo>
                    <a:pt x="993" y="3"/>
                  </a:lnTo>
                  <a:lnTo>
                    <a:pt x="996" y="7"/>
                  </a:lnTo>
                  <a:lnTo>
                    <a:pt x="998" y="11"/>
                  </a:lnTo>
                  <a:lnTo>
                    <a:pt x="998" y="18"/>
                  </a:lnTo>
                  <a:lnTo>
                    <a:pt x="996" y="33"/>
                  </a:lnTo>
                  <a:lnTo>
                    <a:pt x="993" y="42"/>
                  </a:lnTo>
                  <a:lnTo>
                    <a:pt x="984" y="46"/>
                  </a:lnTo>
                  <a:lnTo>
                    <a:pt x="971" y="47"/>
                  </a:lnTo>
                  <a:lnTo>
                    <a:pt x="957" y="47"/>
                  </a:lnTo>
                  <a:lnTo>
                    <a:pt x="923" y="51"/>
                  </a:lnTo>
                  <a:lnTo>
                    <a:pt x="896" y="55"/>
                  </a:lnTo>
                  <a:lnTo>
                    <a:pt x="877" y="62"/>
                  </a:lnTo>
                  <a:lnTo>
                    <a:pt x="863" y="71"/>
                  </a:lnTo>
                  <a:lnTo>
                    <a:pt x="854" y="80"/>
                  </a:lnTo>
                  <a:lnTo>
                    <a:pt x="848" y="91"/>
                  </a:lnTo>
                  <a:lnTo>
                    <a:pt x="846" y="102"/>
                  </a:lnTo>
                  <a:lnTo>
                    <a:pt x="846" y="113"/>
                  </a:lnTo>
                  <a:lnTo>
                    <a:pt x="846" y="124"/>
                  </a:lnTo>
                  <a:lnTo>
                    <a:pt x="904" y="934"/>
                  </a:lnTo>
                  <a:lnTo>
                    <a:pt x="1331" y="165"/>
                  </a:lnTo>
                  <a:lnTo>
                    <a:pt x="1342" y="145"/>
                  </a:lnTo>
                  <a:lnTo>
                    <a:pt x="1349" y="128"/>
                  </a:lnTo>
                  <a:lnTo>
                    <a:pt x="1351" y="112"/>
                  </a:lnTo>
                  <a:lnTo>
                    <a:pt x="1349" y="93"/>
                  </a:lnTo>
                  <a:lnTo>
                    <a:pt x="1340" y="79"/>
                  </a:lnTo>
                  <a:lnTo>
                    <a:pt x="1328" y="68"/>
                  </a:lnTo>
                  <a:lnTo>
                    <a:pt x="1312" y="58"/>
                  </a:lnTo>
                  <a:lnTo>
                    <a:pt x="1294" y="53"/>
                  </a:lnTo>
                  <a:lnTo>
                    <a:pt x="1276" y="49"/>
                  </a:lnTo>
                  <a:lnTo>
                    <a:pt x="1260" y="47"/>
                  </a:lnTo>
                  <a:lnTo>
                    <a:pt x="1256" y="47"/>
                  </a:lnTo>
                  <a:lnTo>
                    <a:pt x="1251" y="47"/>
                  </a:lnTo>
                  <a:lnTo>
                    <a:pt x="1248" y="47"/>
                  </a:lnTo>
                  <a:lnTo>
                    <a:pt x="1244" y="46"/>
                  </a:lnTo>
                  <a:lnTo>
                    <a:pt x="1240" y="44"/>
                  </a:lnTo>
                  <a:lnTo>
                    <a:pt x="1237" y="40"/>
                  </a:lnTo>
                  <a:lnTo>
                    <a:pt x="1235" y="36"/>
                  </a:lnTo>
                  <a:lnTo>
                    <a:pt x="1235" y="31"/>
                  </a:lnTo>
                  <a:lnTo>
                    <a:pt x="1237" y="14"/>
                  </a:lnTo>
                  <a:lnTo>
                    <a:pt x="1242" y="5"/>
                  </a:lnTo>
                  <a:lnTo>
                    <a:pt x="1251" y="1"/>
                  </a:lnTo>
                  <a:lnTo>
                    <a:pt x="1258" y="0"/>
                  </a:lnTo>
                  <a:lnTo>
                    <a:pt x="1265" y="0"/>
                  </a:lnTo>
                  <a:lnTo>
                    <a:pt x="1319" y="1"/>
                  </a:lnTo>
                  <a:lnTo>
                    <a:pt x="1376" y="3"/>
                  </a:lnTo>
                  <a:lnTo>
                    <a:pt x="1431" y="5"/>
                  </a:lnTo>
                  <a:lnTo>
                    <a:pt x="1552" y="0"/>
                  </a:lnTo>
                  <a:lnTo>
                    <a:pt x="1558" y="0"/>
                  </a:lnTo>
                  <a:lnTo>
                    <a:pt x="1563" y="1"/>
                  </a:lnTo>
                  <a:lnTo>
                    <a:pt x="1567" y="5"/>
                  </a:lnTo>
                  <a:lnTo>
                    <a:pt x="1568" y="9"/>
                  </a:lnTo>
                  <a:lnTo>
                    <a:pt x="1570" y="12"/>
                  </a:lnTo>
                  <a:lnTo>
                    <a:pt x="1570" y="18"/>
                  </a:lnTo>
                  <a:lnTo>
                    <a:pt x="1568" y="33"/>
                  </a:lnTo>
                  <a:lnTo>
                    <a:pt x="1565" y="42"/>
                  </a:lnTo>
                  <a:lnTo>
                    <a:pt x="1558" y="46"/>
                  </a:lnTo>
                  <a:lnTo>
                    <a:pt x="1549" y="47"/>
                  </a:lnTo>
                  <a:lnTo>
                    <a:pt x="1540" y="47"/>
                  </a:lnTo>
                  <a:lnTo>
                    <a:pt x="1501" y="55"/>
                  </a:lnTo>
                  <a:lnTo>
                    <a:pt x="1469" y="68"/>
                  </a:lnTo>
                  <a:lnTo>
                    <a:pt x="1442" y="86"/>
                  </a:lnTo>
                  <a:lnTo>
                    <a:pt x="1419" y="106"/>
                  </a:lnTo>
                  <a:lnTo>
                    <a:pt x="1399" y="132"/>
                  </a:lnTo>
                  <a:lnTo>
                    <a:pt x="1381" y="159"/>
                  </a:lnTo>
                  <a:lnTo>
                    <a:pt x="1363" y="189"/>
                  </a:lnTo>
                  <a:lnTo>
                    <a:pt x="1363" y="189"/>
                  </a:lnTo>
                  <a:lnTo>
                    <a:pt x="845" y="1115"/>
                  </a:lnTo>
                  <a:lnTo>
                    <a:pt x="839" y="1126"/>
                  </a:lnTo>
                  <a:lnTo>
                    <a:pt x="830" y="1135"/>
                  </a:lnTo>
                  <a:lnTo>
                    <a:pt x="822" y="1143"/>
                  </a:lnTo>
                  <a:lnTo>
                    <a:pt x="807" y="1145"/>
                  </a:lnTo>
                  <a:lnTo>
                    <a:pt x="795" y="1143"/>
                  </a:lnTo>
                  <a:lnTo>
                    <a:pt x="789" y="1137"/>
                  </a:lnTo>
                  <a:lnTo>
                    <a:pt x="784" y="1123"/>
                  </a:lnTo>
                  <a:lnTo>
                    <a:pt x="782" y="1102"/>
                  </a:lnTo>
                  <a:lnTo>
                    <a:pt x="724" y="280"/>
                  </a:lnTo>
                  <a:lnTo>
                    <a:pt x="258" y="1112"/>
                  </a:lnTo>
                  <a:lnTo>
                    <a:pt x="249" y="1126"/>
                  </a:lnTo>
                  <a:lnTo>
                    <a:pt x="240" y="1137"/>
                  </a:lnTo>
                  <a:lnTo>
                    <a:pt x="232" y="1143"/>
                  </a:lnTo>
                  <a:lnTo>
                    <a:pt x="221" y="1145"/>
                  </a:lnTo>
                  <a:lnTo>
                    <a:pt x="208" y="1143"/>
                  </a:lnTo>
                  <a:lnTo>
                    <a:pt x="199" y="1135"/>
                  </a:lnTo>
                  <a:lnTo>
                    <a:pt x="196" y="1121"/>
                  </a:lnTo>
                  <a:lnTo>
                    <a:pt x="194" y="1102"/>
                  </a:lnTo>
                  <a:lnTo>
                    <a:pt x="125" y="110"/>
                  </a:lnTo>
                  <a:lnTo>
                    <a:pt x="123" y="91"/>
                  </a:lnTo>
                  <a:lnTo>
                    <a:pt x="119" y="77"/>
                  </a:lnTo>
                  <a:lnTo>
                    <a:pt x="114" y="66"/>
                  </a:lnTo>
                  <a:lnTo>
                    <a:pt x="105" y="58"/>
                  </a:lnTo>
                  <a:lnTo>
                    <a:pt x="91" y="53"/>
                  </a:lnTo>
                  <a:lnTo>
                    <a:pt x="69" y="49"/>
                  </a:lnTo>
                  <a:lnTo>
                    <a:pt x="41" y="47"/>
                  </a:lnTo>
                  <a:lnTo>
                    <a:pt x="23" y="47"/>
                  </a:lnTo>
                  <a:lnTo>
                    <a:pt x="11" y="46"/>
                  </a:lnTo>
                  <a:lnTo>
                    <a:pt x="3" y="40"/>
                  </a:lnTo>
                  <a:lnTo>
                    <a:pt x="0" y="31"/>
                  </a:lnTo>
                  <a:lnTo>
                    <a:pt x="2" y="14"/>
                  </a:lnTo>
                  <a:lnTo>
                    <a:pt x="7" y="5"/>
                  </a:lnTo>
                  <a:lnTo>
                    <a:pt x="14" y="1"/>
                  </a:lnTo>
                  <a:lnTo>
                    <a:pt x="21" y="0"/>
                  </a:lnTo>
                  <a:lnTo>
                    <a:pt x="2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8"/>
            <p:cNvSpPr>
              <a:spLocks/>
            </p:cNvSpPr>
            <p:nvPr/>
          </p:nvSpPr>
          <p:spPr bwMode="auto">
            <a:xfrm>
              <a:off x="5614" y="3218"/>
              <a:ext cx="367" cy="1625"/>
            </a:xfrm>
            <a:custGeom>
              <a:avLst/>
              <a:gdLst/>
              <a:ahLst/>
              <a:cxnLst>
                <a:cxn ang="0">
                  <a:pos x="354" y="0"/>
                </a:cxn>
                <a:cxn ang="0">
                  <a:pos x="361" y="3"/>
                </a:cxn>
                <a:cxn ang="0">
                  <a:pos x="365" y="12"/>
                </a:cxn>
                <a:cxn ang="0">
                  <a:pos x="367" y="18"/>
                </a:cxn>
                <a:cxn ang="0">
                  <a:pos x="365" y="22"/>
                </a:cxn>
                <a:cxn ang="0">
                  <a:pos x="361" y="27"/>
                </a:cxn>
                <a:cxn ang="0">
                  <a:pos x="351" y="36"/>
                </a:cxn>
                <a:cxn ang="0">
                  <a:pos x="290" y="106"/>
                </a:cxn>
                <a:cxn ang="0">
                  <a:pos x="205" y="245"/>
                </a:cxn>
                <a:cxn ang="0">
                  <a:pos x="144" y="398"/>
                </a:cxn>
                <a:cxn ang="0">
                  <a:pos x="108" y="559"/>
                </a:cxn>
                <a:cxn ang="0">
                  <a:pos x="92" y="728"/>
                </a:cxn>
                <a:cxn ang="0">
                  <a:pos x="92" y="882"/>
                </a:cxn>
                <a:cxn ang="0">
                  <a:pos x="103" y="1025"/>
                </a:cxn>
                <a:cxn ang="0">
                  <a:pos x="131" y="1172"/>
                </a:cxn>
                <a:cxn ang="0">
                  <a:pos x="176" y="1317"/>
                </a:cxn>
                <a:cxn ang="0">
                  <a:pos x="246" y="1453"/>
                </a:cxn>
                <a:cxn ang="0">
                  <a:pos x="338" y="1574"/>
                </a:cxn>
                <a:cxn ang="0">
                  <a:pos x="360" y="1598"/>
                </a:cxn>
                <a:cxn ang="0">
                  <a:pos x="367" y="1607"/>
                </a:cxn>
                <a:cxn ang="0">
                  <a:pos x="367" y="1611"/>
                </a:cxn>
                <a:cxn ang="0">
                  <a:pos x="363" y="1620"/>
                </a:cxn>
                <a:cxn ang="0">
                  <a:pos x="354" y="1625"/>
                </a:cxn>
                <a:cxn ang="0">
                  <a:pos x="342" y="1623"/>
                </a:cxn>
                <a:cxn ang="0">
                  <a:pos x="308" y="1598"/>
                </a:cxn>
                <a:cxn ang="0">
                  <a:pos x="256" y="1548"/>
                </a:cxn>
                <a:cxn ang="0">
                  <a:pos x="196" y="1475"/>
                </a:cxn>
                <a:cxn ang="0">
                  <a:pos x="133" y="1376"/>
                </a:cxn>
                <a:cxn ang="0">
                  <a:pos x="66" y="1227"/>
                </a:cxn>
                <a:cxn ang="0">
                  <a:pos x="19" y="1045"/>
                </a:cxn>
                <a:cxn ang="0">
                  <a:pos x="1" y="882"/>
                </a:cxn>
                <a:cxn ang="0">
                  <a:pos x="1" y="741"/>
                </a:cxn>
                <a:cxn ang="0">
                  <a:pos x="19" y="581"/>
                </a:cxn>
                <a:cxn ang="0">
                  <a:pos x="64" y="407"/>
                </a:cxn>
                <a:cxn ang="0">
                  <a:pos x="128" y="258"/>
                </a:cxn>
                <a:cxn ang="0">
                  <a:pos x="190" y="157"/>
                </a:cxn>
                <a:cxn ang="0">
                  <a:pos x="253" y="80"/>
                </a:cxn>
                <a:cxn ang="0">
                  <a:pos x="306" y="29"/>
                </a:cxn>
                <a:cxn ang="0">
                  <a:pos x="340" y="3"/>
                </a:cxn>
              </a:cxnLst>
              <a:rect l="0" t="0" r="r" b="b"/>
              <a:pathLst>
                <a:path w="367" h="1625">
                  <a:moveTo>
                    <a:pt x="349" y="0"/>
                  </a:moveTo>
                  <a:lnTo>
                    <a:pt x="354" y="0"/>
                  </a:lnTo>
                  <a:lnTo>
                    <a:pt x="358" y="1"/>
                  </a:lnTo>
                  <a:lnTo>
                    <a:pt x="361" y="3"/>
                  </a:lnTo>
                  <a:lnTo>
                    <a:pt x="363" y="7"/>
                  </a:lnTo>
                  <a:lnTo>
                    <a:pt x="365" y="12"/>
                  </a:lnTo>
                  <a:lnTo>
                    <a:pt x="367" y="18"/>
                  </a:lnTo>
                  <a:lnTo>
                    <a:pt x="367" y="18"/>
                  </a:lnTo>
                  <a:lnTo>
                    <a:pt x="367" y="20"/>
                  </a:lnTo>
                  <a:lnTo>
                    <a:pt x="365" y="22"/>
                  </a:lnTo>
                  <a:lnTo>
                    <a:pt x="363" y="25"/>
                  </a:lnTo>
                  <a:lnTo>
                    <a:pt x="361" y="27"/>
                  </a:lnTo>
                  <a:lnTo>
                    <a:pt x="356" y="33"/>
                  </a:lnTo>
                  <a:lnTo>
                    <a:pt x="351" y="36"/>
                  </a:lnTo>
                  <a:lnTo>
                    <a:pt x="344" y="44"/>
                  </a:lnTo>
                  <a:lnTo>
                    <a:pt x="290" y="106"/>
                  </a:lnTo>
                  <a:lnTo>
                    <a:pt x="244" y="174"/>
                  </a:lnTo>
                  <a:lnTo>
                    <a:pt x="205" y="245"/>
                  </a:lnTo>
                  <a:lnTo>
                    <a:pt x="171" y="321"/>
                  </a:lnTo>
                  <a:lnTo>
                    <a:pt x="144" y="398"/>
                  </a:lnTo>
                  <a:lnTo>
                    <a:pt x="124" y="478"/>
                  </a:lnTo>
                  <a:lnTo>
                    <a:pt x="108" y="559"/>
                  </a:lnTo>
                  <a:lnTo>
                    <a:pt x="98" y="644"/>
                  </a:lnTo>
                  <a:lnTo>
                    <a:pt x="92" y="728"/>
                  </a:lnTo>
                  <a:lnTo>
                    <a:pt x="90" y="812"/>
                  </a:lnTo>
                  <a:lnTo>
                    <a:pt x="92" y="882"/>
                  </a:lnTo>
                  <a:lnTo>
                    <a:pt x="96" y="954"/>
                  </a:lnTo>
                  <a:lnTo>
                    <a:pt x="103" y="1025"/>
                  </a:lnTo>
                  <a:lnTo>
                    <a:pt x="115" y="1099"/>
                  </a:lnTo>
                  <a:lnTo>
                    <a:pt x="131" y="1172"/>
                  </a:lnTo>
                  <a:lnTo>
                    <a:pt x="151" y="1245"/>
                  </a:lnTo>
                  <a:lnTo>
                    <a:pt x="176" y="1317"/>
                  </a:lnTo>
                  <a:lnTo>
                    <a:pt x="208" y="1387"/>
                  </a:lnTo>
                  <a:lnTo>
                    <a:pt x="246" y="1453"/>
                  </a:lnTo>
                  <a:lnTo>
                    <a:pt x="288" y="1515"/>
                  </a:lnTo>
                  <a:lnTo>
                    <a:pt x="338" y="1574"/>
                  </a:lnTo>
                  <a:lnTo>
                    <a:pt x="352" y="1589"/>
                  </a:lnTo>
                  <a:lnTo>
                    <a:pt x="360" y="1598"/>
                  </a:lnTo>
                  <a:lnTo>
                    <a:pt x="365" y="1603"/>
                  </a:lnTo>
                  <a:lnTo>
                    <a:pt x="367" y="1607"/>
                  </a:lnTo>
                  <a:lnTo>
                    <a:pt x="367" y="1611"/>
                  </a:lnTo>
                  <a:lnTo>
                    <a:pt x="367" y="1611"/>
                  </a:lnTo>
                  <a:lnTo>
                    <a:pt x="365" y="1616"/>
                  </a:lnTo>
                  <a:lnTo>
                    <a:pt x="363" y="1620"/>
                  </a:lnTo>
                  <a:lnTo>
                    <a:pt x="360" y="1623"/>
                  </a:lnTo>
                  <a:lnTo>
                    <a:pt x="354" y="1625"/>
                  </a:lnTo>
                  <a:lnTo>
                    <a:pt x="349" y="1625"/>
                  </a:lnTo>
                  <a:lnTo>
                    <a:pt x="342" y="1623"/>
                  </a:lnTo>
                  <a:lnTo>
                    <a:pt x="328" y="1612"/>
                  </a:lnTo>
                  <a:lnTo>
                    <a:pt x="308" y="1598"/>
                  </a:lnTo>
                  <a:lnTo>
                    <a:pt x="283" y="1576"/>
                  </a:lnTo>
                  <a:lnTo>
                    <a:pt x="256" y="1548"/>
                  </a:lnTo>
                  <a:lnTo>
                    <a:pt x="226" y="1513"/>
                  </a:lnTo>
                  <a:lnTo>
                    <a:pt x="196" y="1475"/>
                  </a:lnTo>
                  <a:lnTo>
                    <a:pt x="164" y="1429"/>
                  </a:lnTo>
                  <a:lnTo>
                    <a:pt x="133" y="1376"/>
                  </a:lnTo>
                  <a:lnTo>
                    <a:pt x="103" y="1319"/>
                  </a:lnTo>
                  <a:lnTo>
                    <a:pt x="66" y="1227"/>
                  </a:lnTo>
                  <a:lnTo>
                    <a:pt x="37" y="1135"/>
                  </a:lnTo>
                  <a:lnTo>
                    <a:pt x="19" y="1045"/>
                  </a:lnTo>
                  <a:lnTo>
                    <a:pt x="7" y="961"/>
                  </a:lnTo>
                  <a:lnTo>
                    <a:pt x="1" y="882"/>
                  </a:lnTo>
                  <a:lnTo>
                    <a:pt x="0" y="812"/>
                  </a:lnTo>
                  <a:lnTo>
                    <a:pt x="1" y="741"/>
                  </a:lnTo>
                  <a:lnTo>
                    <a:pt x="7" y="664"/>
                  </a:lnTo>
                  <a:lnTo>
                    <a:pt x="19" y="581"/>
                  </a:lnTo>
                  <a:lnTo>
                    <a:pt x="37" y="495"/>
                  </a:lnTo>
                  <a:lnTo>
                    <a:pt x="64" y="407"/>
                  </a:lnTo>
                  <a:lnTo>
                    <a:pt x="98" y="317"/>
                  </a:lnTo>
                  <a:lnTo>
                    <a:pt x="128" y="258"/>
                  </a:lnTo>
                  <a:lnTo>
                    <a:pt x="158" y="203"/>
                  </a:lnTo>
                  <a:lnTo>
                    <a:pt x="190" y="157"/>
                  </a:lnTo>
                  <a:lnTo>
                    <a:pt x="222" y="115"/>
                  </a:lnTo>
                  <a:lnTo>
                    <a:pt x="253" y="80"/>
                  </a:lnTo>
                  <a:lnTo>
                    <a:pt x="281" y="51"/>
                  </a:lnTo>
                  <a:lnTo>
                    <a:pt x="306" y="29"/>
                  </a:lnTo>
                  <a:lnTo>
                    <a:pt x="326" y="12"/>
                  </a:lnTo>
                  <a:lnTo>
                    <a:pt x="340" y="3"/>
                  </a:lnTo>
                  <a:lnTo>
                    <a:pt x="34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19"/>
            <p:cNvSpPr>
              <a:spLocks noEditPoints="1"/>
            </p:cNvSpPr>
            <p:nvPr/>
          </p:nvSpPr>
          <p:spPr bwMode="auto">
            <a:xfrm>
              <a:off x="6143" y="3309"/>
              <a:ext cx="831" cy="1461"/>
            </a:xfrm>
            <a:custGeom>
              <a:avLst/>
              <a:gdLst/>
              <a:ahLst/>
              <a:cxnLst>
                <a:cxn ang="0">
                  <a:pos x="410" y="1103"/>
                </a:cxn>
                <a:cxn ang="0">
                  <a:pos x="556" y="1031"/>
                </a:cxn>
                <a:cxn ang="0">
                  <a:pos x="658" y="910"/>
                </a:cxn>
                <a:cxn ang="0">
                  <a:pos x="715" y="765"/>
                </a:cxn>
                <a:cxn ang="0">
                  <a:pos x="724" y="622"/>
                </a:cxn>
                <a:cxn ang="0">
                  <a:pos x="679" y="518"/>
                </a:cxn>
                <a:cxn ang="0">
                  <a:pos x="592" y="457"/>
                </a:cxn>
                <a:cxn ang="0">
                  <a:pos x="476" y="442"/>
                </a:cxn>
                <a:cxn ang="0">
                  <a:pos x="317" y="496"/>
                </a:cxn>
                <a:cxn ang="0">
                  <a:pos x="201" y="600"/>
                </a:cxn>
                <a:cxn ang="0">
                  <a:pos x="130" y="740"/>
                </a:cxn>
                <a:cxn ang="0">
                  <a:pos x="105" y="888"/>
                </a:cxn>
                <a:cxn ang="0">
                  <a:pos x="132" y="1006"/>
                </a:cxn>
                <a:cxn ang="0">
                  <a:pos x="198" y="1077"/>
                </a:cxn>
                <a:cxn ang="0">
                  <a:pos x="283" y="1110"/>
                </a:cxn>
                <a:cxn ang="0">
                  <a:pos x="602" y="0"/>
                </a:cxn>
                <a:cxn ang="0">
                  <a:pos x="615" y="6"/>
                </a:cxn>
                <a:cxn ang="0">
                  <a:pos x="618" y="13"/>
                </a:cxn>
                <a:cxn ang="0">
                  <a:pos x="618" y="19"/>
                </a:cxn>
                <a:cxn ang="0">
                  <a:pos x="615" y="31"/>
                </a:cxn>
                <a:cxn ang="0">
                  <a:pos x="528" y="408"/>
                </a:cxn>
                <a:cxn ang="0">
                  <a:pos x="677" y="448"/>
                </a:cxn>
                <a:cxn ang="0">
                  <a:pos x="773" y="529"/>
                </a:cxn>
                <a:cxn ang="0">
                  <a:pos x="822" y="630"/>
                </a:cxn>
                <a:cxn ang="0">
                  <a:pos x="823" y="767"/>
                </a:cxn>
                <a:cxn ang="0">
                  <a:pos x="734" y="951"/>
                </a:cxn>
                <a:cxn ang="0">
                  <a:pos x="563" y="1088"/>
                </a:cxn>
                <a:cxn ang="0">
                  <a:pos x="346" y="1149"/>
                </a:cxn>
                <a:cxn ang="0">
                  <a:pos x="278" y="1422"/>
                </a:cxn>
                <a:cxn ang="0">
                  <a:pos x="269" y="1455"/>
                </a:cxn>
                <a:cxn ang="0">
                  <a:pos x="258" y="1461"/>
                </a:cxn>
                <a:cxn ang="0">
                  <a:pos x="244" y="1461"/>
                </a:cxn>
                <a:cxn ang="0">
                  <a:pos x="237" y="1453"/>
                </a:cxn>
                <a:cxn ang="0">
                  <a:pos x="235" y="1435"/>
                </a:cxn>
                <a:cxn ang="0">
                  <a:pos x="251" y="1369"/>
                </a:cxn>
                <a:cxn ang="0">
                  <a:pos x="287" y="1224"/>
                </a:cxn>
                <a:cxn ang="0">
                  <a:pos x="189" y="1123"/>
                </a:cxn>
                <a:cxn ang="0">
                  <a:pos x="64" y="1037"/>
                </a:cxn>
                <a:cxn ang="0">
                  <a:pos x="5" y="905"/>
                </a:cxn>
                <a:cxn ang="0">
                  <a:pos x="23" y="736"/>
                </a:cxn>
                <a:cxn ang="0">
                  <a:pos x="125" y="575"/>
                </a:cxn>
                <a:cxn ang="0">
                  <a:pos x="289" y="457"/>
                </a:cxn>
                <a:cxn ang="0">
                  <a:pos x="485" y="408"/>
                </a:cxn>
                <a:cxn ang="0">
                  <a:pos x="586" y="6"/>
                </a:cxn>
              </a:cxnLst>
              <a:rect l="0" t="0" r="r" b="b"/>
              <a:pathLst>
                <a:path w="831" h="1461">
                  <a:moveTo>
                    <a:pt x="517" y="442"/>
                  </a:moveTo>
                  <a:lnTo>
                    <a:pt x="353" y="1112"/>
                  </a:lnTo>
                  <a:lnTo>
                    <a:pt x="410" y="1103"/>
                  </a:lnTo>
                  <a:lnTo>
                    <a:pt x="463" y="1087"/>
                  </a:lnTo>
                  <a:lnTo>
                    <a:pt x="511" y="1061"/>
                  </a:lnTo>
                  <a:lnTo>
                    <a:pt x="556" y="1031"/>
                  </a:lnTo>
                  <a:lnTo>
                    <a:pt x="595" y="995"/>
                  </a:lnTo>
                  <a:lnTo>
                    <a:pt x="629" y="954"/>
                  </a:lnTo>
                  <a:lnTo>
                    <a:pt x="658" y="910"/>
                  </a:lnTo>
                  <a:lnTo>
                    <a:pt x="683" y="865"/>
                  </a:lnTo>
                  <a:lnTo>
                    <a:pt x="700" y="815"/>
                  </a:lnTo>
                  <a:lnTo>
                    <a:pt x="715" y="765"/>
                  </a:lnTo>
                  <a:lnTo>
                    <a:pt x="724" y="716"/>
                  </a:lnTo>
                  <a:lnTo>
                    <a:pt x="725" y="668"/>
                  </a:lnTo>
                  <a:lnTo>
                    <a:pt x="724" y="622"/>
                  </a:lnTo>
                  <a:lnTo>
                    <a:pt x="713" y="582"/>
                  </a:lnTo>
                  <a:lnTo>
                    <a:pt x="699" y="547"/>
                  </a:lnTo>
                  <a:lnTo>
                    <a:pt x="679" y="518"/>
                  </a:lnTo>
                  <a:lnTo>
                    <a:pt x="654" y="492"/>
                  </a:lnTo>
                  <a:lnTo>
                    <a:pt x="624" y="474"/>
                  </a:lnTo>
                  <a:lnTo>
                    <a:pt x="592" y="457"/>
                  </a:lnTo>
                  <a:lnTo>
                    <a:pt x="556" y="448"/>
                  </a:lnTo>
                  <a:lnTo>
                    <a:pt x="517" y="442"/>
                  </a:lnTo>
                  <a:close/>
                  <a:moveTo>
                    <a:pt x="476" y="442"/>
                  </a:moveTo>
                  <a:lnTo>
                    <a:pt x="419" y="453"/>
                  </a:lnTo>
                  <a:lnTo>
                    <a:pt x="365" y="470"/>
                  </a:lnTo>
                  <a:lnTo>
                    <a:pt x="317" y="496"/>
                  </a:lnTo>
                  <a:lnTo>
                    <a:pt x="274" y="525"/>
                  </a:lnTo>
                  <a:lnTo>
                    <a:pt x="235" y="562"/>
                  </a:lnTo>
                  <a:lnTo>
                    <a:pt x="201" y="600"/>
                  </a:lnTo>
                  <a:lnTo>
                    <a:pt x="173" y="644"/>
                  </a:lnTo>
                  <a:lnTo>
                    <a:pt x="148" y="692"/>
                  </a:lnTo>
                  <a:lnTo>
                    <a:pt x="130" y="740"/>
                  </a:lnTo>
                  <a:lnTo>
                    <a:pt x="116" y="789"/>
                  </a:lnTo>
                  <a:lnTo>
                    <a:pt x="109" y="839"/>
                  </a:lnTo>
                  <a:lnTo>
                    <a:pt x="105" y="888"/>
                  </a:lnTo>
                  <a:lnTo>
                    <a:pt x="109" y="932"/>
                  </a:lnTo>
                  <a:lnTo>
                    <a:pt x="118" y="973"/>
                  </a:lnTo>
                  <a:lnTo>
                    <a:pt x="132" y="1006"/>
                  </a:lnTo>
                  <a:lnTo>
                    <a:pt x="151" y="1035"/>
                  </a:lnTo>
                  <a:lnTo>
                    <a:pt x="173" y="1059"/>
                  </a:lnTo>
                  <a:lnTo>
                    <a:pt x="198" y="1077"/>
                  </a:lnTo>
                  <a:lnTo>
                    <a:pt x="226" y="1092"/>
                  </a:lnTo>
                  <a:lnTo>
                    <a:pt x="255" y="1103"/>
                  </a:lnTo>
                  <a:lnTo>
                    <a:pt x="283" y="1110"/>
                  </a:lnTo>
                  <a:lnTo>
                    <a:pt x="314" y="1112"/>
                  </a:lnTo>
                  <a:lnTo>
                    <a:pt x="476" y="442"/>
                  </a:lnTo>
                  <a:close/>
                  <a:moveTo>
                    <a:pt x="602" y="0"/>
                  </a:moveTo>
                  <a:lnTo>
                    <a:pt x="608" y="2"/>
                  </a:lnTo>
                  <a:lnTo>
                    <a:pt x="611" y="2"/>
                  </a:lnTo>
                  <a:lnTo>
                    <a:pt x="615" y="6"/>
                  </a:lnTo>
                  <a:lnTo>
                    <a:pt x="617" y="8"/>
                  </a:lnTo>
                  <a:lnTo>
                    <a:pt x="618" y="11"/>
                  </a:lnTo>
                  <a:lnTo>
                    <a:pt x="618" y="13"/>
                  </a:lnTo>
                  <a:lnTo>
                    <a:pt x="618" y="15"/>
                  </a:lnTo>
                  <a:lnTo>
                    <a:pt x="618" y="17"/>
                  </a:lnTo>
                  <a:lnTo>
                    <a:pt x="618" y="19"/>
                  </a:lnTo>
                  <a:lnTo>
                    <a:pt x="618" y="22"/>
                  </a:lnTo>
                  <a:lnTo>
                    <a:pt x="617" y="28"/>
                  </a:lnTo>
                  <a:lnTo>
                    <a:pt x="615" y="31"/>
                  </a:lnTo>
                  <a:lnTo>
                    <a:pt x="615" y="37"/>
                  </a:lnTo>
                  <a:lnTo>
                    <a:pt x="615" y="39"/>
                  </a:lnTo>
                  <a:lnTo>
                    <a:pt x="528" y="408"/>
                  </a:lnTo>
                  <a:lnTo>
                    <a:pt x="583" y="415"/>
                  </a:lnTo>
                  <a:lnTo>
                    <a:pt x="633" y="430"/>
                  </a:lnTo>
                  <a:lnTo>
                    <a:pt x="677" y="448"/>
                  </a:lnTo>
                  <a:lnTo>
                    <a:pt x="715" y="472"/>
                  </a:lnTo>
                  <a:lnTo>
                    <a:pt x="747" y="498"/>
                  </a:lnTo>
                  <a:lnTo>
                    <a:pt x="773" y="529"/>
                  </a:lnTo>
                  <a:lnTo>
                    <a:pt x="795" y="562"/>
                  </a:lnTo>
                  <a:lnTo>
                    <a:pt x="811" y="595"/>
                  </a:lnTo>
                  <a:lnTo>
                    <a:pt x="822" y="630"/>
                  </a:lnTo>
                  <a:lnTo>
                    <a:pt x="829" y="666"/>
                  </a:lnTo>
                  <a:lnTo>
                    <a:pt x="831" y="701"/>
                  </a:lnTo>
                  <a:lnTo>
                    <a:pt x="823" y="767"/>
                  </a:lnTo>
                  <a:lnTo>
                    <a:pt x="804" y="831"/>
                  </a:lnTo>
                  <a:lnTo>
                    <a:pt x="773" y="892"/>
                  </a:lnTo>
                  <a:lnTo>
                    <a:pt x="734" y="951"/>
                  </a:lnTo>
                  <a:lnTo>
                    <a:pt x="684" y="1004"/>
                  </a:lnTo>
                  <a:lnTo>
                    <a:pt x="627" y="1050"/>
                  </a:lnTo>
                  <a:lnTo>
                    <a:pt x="563" y="1088"/>
                  </a:lnTo>
                  <a:lnTo>
                    <a:pt x="495" y="1120"/>
                  </a:lnTo>
                  <a:lnTo>
                    <a:pt x="422" y="1140"/>
                  </a:lnTo>
                  <a:lnTo>
                    <a:pt x="346" y="1149"/>
                  </a:lnTo>
                  <a:lnTo>
                    <a:pt x="287" y="1389"/>
                  </a:lnTo>
                  <a:lnTo>
                    <a:pt x="283" y="1404"/>
                  </a:lnTo>
                  <a:lnTo>
                    <a:pt x="278" y="1422"/>
                  </a:lnTo>
                  <a:lnTo>
                    <a:pt x="274" y="1437"/>
                  </a:lnTo>
                  <a:lnTo>
                    <a:pt x="271" y="1450"/>
                  </a:lnTo>
                  <a:lnTo>
                    <a:pt x="269" y="1455"/>
                  </a:lnTo>
                  <a:lnTo>
                    <a:pt x="266" y="1459"/>
                  </a:lnTo>
                  <a:lnTo>
                    <a:pt x="262" y="1461"/>
                  </a:lnTo>
                  <a:lnTo>
                    <a:pt x="258" y="1461"/>
                  </a:lnTo>
                  <a:lnTo>
                    <a:pt x="251" y="1461"/>
                  </a:lnTo>
                  <a:lnTo>
                    <a:pt x="248" y="1461"/>
                  </a:lnTo>
                  <a:lnTo>
                    <a:pt x="244" y="1461"/>
                  </a:lnTo>
                  <a:lnTo>
                    <a:pt x="242" y="1459"/>
                  </a:lnTo>
                  <a:lnTo>
                    <a:pt x="239" y="1457"/>
                  </a:lnTo>
                  <a:lnTo>
                    <a:pt x="237" y="1453"/>
                  </a:lnTo>
                  <a:lnTo>
                    <a:pt x="235" y="1450"/>
                  </a:lnTo>
                  <a:lnTo>
                    <a:pt x="233" y="1442"/>
                  </a:lnTo>
                  <a:lnTo>
                    <a:pt x="235" y="1435"/>
                  </a:lnTo>
                  <a:lnTo>
                    <a:pt x="239" y="1420"/>
                  </a:lnTo>
                  <a:lnTo>
                    <a:pt x="244" y="1398"/>
                  </a:lnTo>
                  <a:lnTo>
                    <a:pt x="251" y="1369"/>
                  </a:lnTo>
                  <a:lnTo>
                    <a:pt x="260" y="1336"/>
                  </a:lnTo>
                  <a:lnTo>
                    <a:pt x="269" y="1299"/>
                  </a:lnTo>
                  <a:lnTo>
                    <a:pt x="287" y="1224"/>
                  </a:lnTo>
                  <a:lnTo>
                    <a:pt x="303" y="1149"/>
                  </a:lnTo>
                  <a:lnTo>
                    <a:pt x="242" y="1140"/>
                  </a:lnTo>
                  <a:lnTo>
                    <a:pt x="189" y="1123"/>
                  </a:lnTo>
                  <a:lnTo>
                    <a:pt x="141" y="1101"/>
                  </a:lnTo>
                  <a:lnTo>
                    <a:pt x="98" y="1072"/>
                  </a:lnTo>
                  <a:lnTo>
                    <a:pt x="64" y="1037"/>
                  </a:lnTo>
                  <a:lnTo>
                    <a:pt x="37" y="997"/>
                  </a:lnTo>
                  <a:lnTo>
                    <a:pt x="18" y="953"/>
                  </a:lnTo>
                  <a:lnTo>
                    <a:pt x="5" y="905"/>
                  </a:lnTo>
                  <a:lnTo>
                    <a:pt x="0" y="855"/>
                  </a:lnTo>
                  <a:lnTo>
                    <a:pt x="7" y="795"/>
                  </a:lnTo>
                  <a:lnTo>
                    <a:pt x="23" y="736"/>
                  </a:lnTo>
                  <a:lnTo>
                    <a:pt x="48" y="679"/>
                  </a:lnTo>
                  <a:lnTo>
                    <a:pt x="84" y="624"/>
                  </a:lnTo>
                  <a:lnTo>
                    <a:pt x="125" y="575"/>
                  </a:lnTo>
                  <a:lnTo>
                    <a:pt x="175" y="529"/>
                  </a:lnTo>
                  <a:lnTo>
                    <a:pt x="228" y="490"/>
                  </a:lnTo>
                  <a:lnTo>
                    <a:pt x="289" y="457"/>
                  </a:lnTo>
                  <a:lnTo>
                    <a:pt x="351" y="431"/>
                  </a:lnTo>
                  <a:lnTo>
                    <a:pt x="417" y="415"/>
                  </a:lnTo>
                  <a:lnTo>
                    <a:pt x="485" y="408"/>
                  </a:lnTo>
                  <a:lnTo>
                    <a:pt x="577" y="31"/>
                  </a:lnTo>
                  <a:lnTo>
                    <a:pt x="581" y="15"/>
                  </a:lnTo>
                  <a:lnTo>
                    <a:pt x="586" y="6"/>
                  </a:lnTo>
                  <a:lnTo>
                    <a:pt x="592" y="2"/>
                  </a:lnTo>
                  <a:lnTo>
                    <a:pt x="60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20"/>
            <p:cNvSpPr>
              <a:spLocks noEditPoints="1"/>
            </p:cNvSpPr>
            <p:nvPr/>
          </p:nvSpPr>
          <p:spPr bwMode="auto">
            <a:xfrm>
              <a:off x="7137" y="3737"/>
              <a:ext cx="172" cy="1014"/>
            </a:xfrm>
            <a:custGeom>
              <a:avLst/>
              <a:gdLst/>
              <a:ahLst/>
              <a:cxnLst>
                <a:cxn ang="0">
                  <a:pos x="107" y="532"/>
                </a:cxn>
                <a:cxn ang="0">
                  <a:pos x="141" y="556"/>
                </a:cxn>
                <a:cxn ang="0">
                  <a:pos x="161" y="594"/>
                </a:cxn>
                <a:cxn ang="0">
                  <a:pos x="170" y="638"/>
                </a:cxn>
                <a:cxn ang="0">
                  <a:pos x="172" y="679"/>
                </a:cxn>
                <a:cxn ang="0">
                  <a:pos x="170" y="750"/>
                </a:cxn>
                <a:cxn ang="0">
                  <a:pos x="147" y="848"/>
                </a:cxn>
                <a:cxn ang="0">
                  <a:pos x="113" y="926"/>
                </a:cxn>
                <a:cxn ang="0">
                  <a:pos x="77" y="981"/>
                </a:cxn>
                <a:cxn ang="0">
                  <a:pos x="49" y="1011"/>
                </a:cxn>
                <a:cxn ang="0">
                  <a:pos x="36" y="1014"/>
                </a:cxn>
                <a:cxn ang="0">
                  <a:pos x="29" y="1007"/>
                </a:cxn>
                <a:cxn ang="0">
                  <a:pos x="25" y="996"/>
                </a:cxn>
                <a:cxn ang="0">
                  <a:pos x="25" y="992"/>
                </a:cxn>
                <a:cxn ang="0">
                  <a:pos x="27" y="987"/>
                </a:cxn>
                <a:cxn ang="0">
                  <a:pos x="33" y="980"/>
                </a:cxn>
                <a:cxn ang="0">
                  <a:pos x="74" y="923"/>
                </a:cxn>
                <a:cxn ang="0">
                  <a:pos x="118" y="824"/>
                </a:cxn>
                <a:cxn ang="0">
                  <a:pos x="136" y="739"/>
                </a:cxn>
                <a:cxn ang="0">
                  <a:pos x="138" y="682"/>
                </a:cxn>
                <a:cxn ang="0">
                  <a:pos x="123" y="692"/>
                </a:cxn>
                <a:cxn ang="0">
                  <a:pos x="99" y="697"/>
                </a:cxn>
                <a:cxn ang="0">
                  <a:pos x="91" y="701"/>
                </a:cxn>
                <a:cxn ang="0">
                  <a:pos x="59" y="697"/>
                </a:cxn>
                <a:cxn ang="0">
                  <a:pos x="22" y="673"/>
                </a:cxn>
                <a:cxn ang="0">
                  <a:pos x="4" y="635"/>
                </a:cxn>
                <a:cxn ang="0">
                  <a:pos x="4" y="592"/>
                </a:cxn>
                <a:cxn ang="0">
                  <a:pos x="22" y="556"/>
                </a:cxn>
                <a:cxn ang="0">
                  <a:pos x="59" y="532"/>
                </a:cxn>
                <a:cxn ang="0">
                  <a:pos x="86" y="0"/>
                </a:cxn>
                <a:cxn ang="0">
                  <a:pos x="134" y="16"/>
                </a:cxn>
                <a:cxn ang="0">
                  <a:pos x="163" y="59"/>
                </a:cxn>
                <a:cxn ang="0">
                  <a:pos x="163" y="114"/>
                </a:cxn>
                <a:cxn ang="0">
                  <a:pos x="134" y="154"/>
                </a:cxn>
                <a:cxn ang="0">
                  <a:pos x="86" y="170"/>
                </a:cxn>
                <a:cxn ang="0">
                  <a:pos x="34" y="154"/>
                </a:cxn>
                <a:cxn ang="0">
                  <a:pos x="6" y="114"/>
                </a:cxn>
                <a:cxn ang="0">
                  <a:pos x="6" y="59"/>
                </a:cxn>
                <a:cxn ang="0">
                  <a:pos x="34" y="16"/>
                </a:cxn>
                <a:cxn ang="0">
                  <a:pos x="86" y="0"/>
                </a:cxn>
              </a:cxnLst>
              <a:rect l="0" t="0" r="r" b="b"/>
              <a:pathLst>
                <a:path w="172" h="1014">
                  <a:moveTo>
                    <a:pt x="86" y="528"/>
                  </a:moveTo>
                  <a:lnTo>
                    <a:pt x="107" y="532"/>
                  </a:lnTo>
                  <a:lnTo>
                    <a:pt x="127" y="541"/>
                  </a:lnTo>
                  <a:lnTo>
                    <a:pt x="141" y="556"/>
                  </a:lnTo>
                  <a:lnTo>
                    <a:pt x="152" y="574"/>
                  </a:lnTo>
                  <a:lnTo>
                    <a:pt x="161" y="594"/>
                  </a:lnTo>
                  <a:lnTo>
                    <a:pt x="166" y="616"/>
                  </a:lnTo>
                  <a:lnTo>
                    <a:pt x="170" y="638"/>
                  </a:lnTo>
                  <a:lnTo>
                    <a:pt x="172" y="660"/>
                  </a:lnTo>
                  <a:lnTo>
                    <a:pt x="172" y="679"/>
                  </a:lnTo>
                  <a:lnTo>
                    <a:pt x="172" y="695"/>
                  </a:lnTo>
                  <a:lnTo>
                    <a:pt x="170" y="750"/>
                  </a:lnTo>
                  <a:lnTo>
                    <a:pt x="161" y="802"/>
                  </a:lnTo>
                  <a:lnTo>
                    <a:pt x="147" y="848"/>
                  </a:lnTo>
                  <a:lnTo>
                    <a:pt x="131" y="890"/>
                  </a:lnTo>
                  <a:lnTo>
                    <a:pt x="113" y="926"/>
                  </a:lnTo>
                  <a:lnTo>
                    <a:pt x="95" y="958"/>
                  </a:lnTo>
                  <a:lnTo>
                    <a:pt x="77" y="981"/>
                  </a:lnTo>
                  <a:lnTo>
                    <a:pt x="61" y="1000"/>
                  </a:lnTo>
                  <a:lnTo>
                    <a:pt x="49" y="1011"/>
                  </a:lnTo>
                  <a:lnTo>
                    <a:pt x="41" y="1014"/>
                  </a:lnTo>
                  <a:lnTo>
                    <a:pt x="36" y="1014"/>
                  </a:lnTo>
                  <a:lnTo>
                    <a:pt x="33" y="1011"/>
                  </a:lnTo>
                  <a:lnTo>
                    <a:pt x="29" y="1007"/>
                  </a:lnTo>
                  <a:lnTo>
                    <a:pt x="27" y="1003"/>
                  </a:lnTo>
                  <a:lnTo>
                    <a:pt x="25" y="996"/>
                  </a:lnTo>
                  <a:lnTo>
                    <a:pt x="25" y="994"/>
                  </a:lnTo>
                  <a:lnTo>
                    <a:pt x="25" y="992"/>
                  </a:lnTo>
                  <a:lnTo>
                    <a:pt x="27" y="991"/>
                  </a:lnTo>
                  <a:lnTo>
                    <a:pt x="27" y="987"/>
                  </a:lnTo>
                  <a:lnTo>
                    <a:pt x="29" y="983"/>
                  </a:lnTo>
                  <a:lnTo>
                    <a:pt x="33" y="980"/>
                  </a:lnTo>
                  <a:lnTo>
                    <a:pt x="36" y="974"/>
                  </a:lnTo>
                  <a:lnTo>
                    <a:pt x="74" y="923"/>
                  </a:lnTo>
                  <a:lnTo>
                    <a:pt x="100" y="871"/>
                  </a:lnTo>
                  <a:lnTo>
                    <a:pt x="118" y="824"/>
                  </a:lnTo>
                  <a:lnTo>
                    <a:pt x="129" y="778"/>
                  </a:lnTo>
                  <a:lnTo>
                    <a:pt x="136" y="739"/>
                  </a:lnTo>
                  <a:lnTo>
                    <a:pt x="138" y="706"/>
                  </a:lnTo>
                  <a:lnTo>
                    <a:pt x="138" y="682"/>
                  </a:lnTo>
                  <a:lnTo>
                    <a:pt x="138" y="682"/>
                  </a:lnTo>
                  <a:lnTo>
                    <a:pt x="123" y="692"/>
                  </a:lnTo>
                  <a:lnTo>
                    <a:pt x="109" y="695"/>
                  </a:lnTo>
                  <a:lnTo>
                    <a:pt x="99" y="697"/>
                  </a:lnTo>
                  <a:lnTo>
                    <a:pt x="95" y="699"/>
                  </a:lnTo>
                  <a:lnTo>
                    <a:pt x="91" y="701"/>
                  </a:lnTo>
                  <a:lnTo>
                    <a:pt x="86" y="701"/>
                  </a:lnTo>
                  <a:lnTo>
                    <a:pt x="59" y="697"/>
                  </a:lnTo>
                  <a:lnTo>
                    <a:pt x="38" y="688"/>
                  </a:lnTo>
                  <a:lnTo>
                    <a:pt x="22" y="673"/>
                  </a:lnTo>
                  <a:lnTo>
                    <a:pt x="9" y="655"/>
                  </a:lnTo>
                  <a:lnTo>
                    <a:pt x="4" y="635"/>
                  </a:lnTo>
                  <a:lnTo>
                    <a:pt x="0" y="613"/>
                  </a:lnTo>
                  <a:lnTo>
                    <a:pt x="4" y="592"/>
                  </a:lnTo>
                  <a:lnTo>
                    <a:pt x="9" y="572"/>
                  </a:lnTo>
                  <a:lnTo>
                    <a:pt x="22" y="556"/>
                  </a:lnTo>
                  <a:lnTo>
                    <a:pt x="38" y="541"/>
                  </a:lnTo>
                  <a:lnTo>
                    <a:pt x="59" y="532"/>
                  </a:lnTo>
                  <a:lnTo>
                    <a:pt x="86" y="528"/>
                  </a:lnTo>
                  <a:close/>
                  <a:moveTo>
                    <a:pt x="86" y="0"/>
                  </a:moveTo>
                  <a:lnTo>
                    <a:pt x="111" y="3"/>
                  </a:lnTo>
                  <a:lnTo>
                    <a:pt x="134" y="16"/>
                  </a:lnTo>
                  <a:lnTo>
                    <a:pt x="152" y="35"/>
                  </a:lnTo>
                  <a:lnTo>
                    <a:pt x="163" y="59"/>
                  </a:lnTo>
                  <a:lnTo>
                    <a:pt x="168" y="86"/>
                  </a:lnTo>
                  <a:lnTo>
                    <a:pt x="163" y="114"/>
                  </a:lnTo>
                  <a:lnTo>
                    <a:pt x="152" y="136"/>
                  </a:lnTo>
                  <a:lnTo>
                    <a:pt x="134" y="154"/>
                  </a:lnTo>
                  <a:lnTo>
                    <a:pt x="111" y="167"/>
                  </a:lnTo>
                  <a:lnTo>
                    <a:pt x="86" y="170"/>
                  </a:lnTo>
                  <a:lnTo>
                    <a:pt x="58" y="167"/>
                  </a:lnTo>
                  <a:lnTo>
                    <a:pt x="34" y="154"/>
                  </a:lnTo>
                  <a:lnTo>
                    <a:pt x="17" y="136"/>
                  </a:lnTo>
                  <a:lnTo>
                    <a:pt x="6" y="114"/>
                  </a:lnTo>
                  <a:lnTo>
                    <a:pt x="0" y="86"/>
                  </a:lnTo>
                  <a:lnTo>
                    <a:pt x="6" y="59"/>
                  </a:lnTo>
                  <a:lnTo>
                    <a:pt x="17" y="35"/>
                  </a:lnTo>
                  <a:lnTo>
                    <a:pt x="34" y="16"/>
                  </a:lnTo>
                  <a:lnTo>
                    <a:pt x="58" y="3"/>
                  </a:lnTo>
                  <a:lnTo>
                    <a:pt x="8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21"/>
            <p:cNvSpPr>
              <a:spLocks/>
            </p:cNvSpPr>
            <p:nvPr/>
          </p:nvSpPr>
          <p:spPr bwMode="auto">
            <a:xfrm>
              <a:off x="7774" y="3718"/>
              <a:ext cx="670" cy="736"/>
            </a:xfrm>
            <a:custGeom>
              <a:avLst/>
              <a:gdLst/>
              <a:ahLst/>
              <a:cxnLst>
                <a:cxn ang="0">
                  <a:pos x="367" y="11"/>
                </a:cxn>
                <a:cxn ang="0">
                  <a:pos x="417" y="52"/>
                </a:cxn>
                <a:cxn ang="0">
                  <a:pos x="460" y="101"/>
                </a:cxn>
                <a:cxn ang="0">
                  <a:pos x="511" y="123"/>
                </a:cxn>
                <a:cxn ang="0">
                  <a:pos x="567" y="101"/>
                </a:cxn>
                <a:cxn ang="0">
                  <a:pos x="631" y="19"/>
                </a:cxn>
                <a:cxn ang="0">
                  <a:pos x="643" y="2"/>
                </a:cxn>
                <a:cxn ang="0">
                  <a:pos x="656" y="0"/>
                </a:cxn>
                <a:cxn ang="0">
                  <a:pos x="665" y="4"/>
                </a:cxn>
                <a:cxn ang="0">
                  <a:pos x="670" y="17"/>
                </a:cxn>
                <a:cxn ang="0">
                  <a:pos x="656" y="46"/>
                </a:cxn>
                <a:cxn ang="0">
                  <a:pos x="600" y="125"/>
                </a:cxn>
                <a:cxn ang="0">
                  <a:pos x="486" y="254"/>
                </a:cxn>
                <a:cxn ang="0">
                  <a:pos x="420" y="316"/>
                </a:cxn>
                <a:cxn ang="0">
                  <a:pos x="358" y="373"/>
                </a:cxn>
                <a:cxn ang="0">
                  <a:pos x="330" y="400"/>
                </a:cxn>
                <a:cxn ang="0">
                  <a:pos x="260" y="463"/>
                </a:cxn>
                <a:cxn ang="0">
                  <a:pos x="178" y="545"/>
                </a:cxn>
                <a:cxn ang="0">
                  <a:pos x="169" y="578"/>
                </a:cxn>
                <a:cxn ang="0">
                  <a:pos x="205" y="580"/>
                </a:cxn>
                <a:cxn ang="0">
                  <a:pos x="267" y="597"/>
                </a:cxn>
                <a:cxn ang="0">
                  <a:pos x="358" y="624"/>
                </a:cxn>
                <a:cxn ang="0">
                  <a:pos x="436" y="621"/>
                </a:cxn>
                <a:cxn ang="0">
                  <a:pos x="517" y="580"/>
                </a:cxn>
                <a:cxn ang="0">
                  <a:pos x="579" y="492"/>
                </a:cxn>
                <a:cxn ang="0">
                  <a:pos x="586" y="478"/>
                </a:cxn>
                <a:cxn ang="0">
                  <a:pos x="600" y="472"/>
                </a:cxn>
                <a:cxn ang="0">
                  <a:pos x="616" y="478"/>
                </a:cxn>
                <a:cxn ang="0">
                  <a:pos x="618" y="501"/>
                </a:cxn>
                <a:cxn ang="0">
                  <a:pos x="586" y="580"/>
                </a:cxn>
                <a:cxn ang="0">
                  <a:pos x="517" y="672"/>
                </a:cxn>
                <a:cxn ang="0">
                  <a:pos x="413" y="733"/>
                </a:cxn>
                <a:cxn ang="0">
                  <a:pos x="324" y="725"/>
                </a:cxn>
                <a:cxn ang="0">
                  <a:pos x="271" y="676"/>
                </a:cxn>
                <a:cxn ang="0">
                  <a:pos x="215" y="622"/>
                </a:cxn>
                <a:cxn ang="0">
                  <a:pos x="150" y="619"/>
                </a:cxn>
                <a:cxn ang="0">
                  <a:pos x="68" y="683"/>
                </a:cxn>
                <a:cxn ang="0">
                  <a:pos x="37" y="729"/>
                </a:cxn>
                <a:cxn ang="0">
                  <a:pos x="28" y="736"/>
                </a:cxn>
                <a:cxn ang="0">
                  <a:pos x="18" y="736"/>
                </a:cxn>
                <a:cxn ang="0">
                  <a:pos x="9" y="734"/>
                </a:cxn>
                <a:cxn ang="0">
                  <a:pos x="0" y="727"/>
                </a:cxn>
                <a:cxn ang="0">
                  <a:pos x="10" y="698"/>
                </a:cxn>
                <a:cxn ang="0">
                  <a:pos x="66" y="621"/>
                </a:cxn>
                <a:cxn ang="0">
                  <a:pos x="164" y="507"/>
                </a:cxn>
                <a:cxn ang="0">
                  <a:pos x="335" y="345"/>
                </a:cxn>
                <a:cxn ang="0">
                  <a:pos x="406" y="281"/>
                </a:cxn>
                <a:cxn ang="0">
                  <a:pos x="485" y="206"/>
                </a:cxn>
                <a:cxn ang="0">
                  <a:pos x="508" y="158"/>
                </a:cxn>
                <a:cxn ang="0">
                  <a:pos x="454" y="151"/>
                </a:cxn>
                <a:cxn ang="0">
                  <a:pos x="369" y="122"/>
                </a:cxn>
                <a:cxn ang="0">
                  <a:pos x="297" y="111"/>
                </a:cxn>
                <a:cxn ang="0">
                  <a:pos x="244" y="120"/>
                </a:cxn>
                <a:cxn ang="0">
                  <a:pos x="185" y="160"/>
                </a:cxn>
                <a:cxn ang="0">
                  <a:pos x="166" y="193"/>
                </a:cxn>
                <a:cxn ang="0">
                  <a:pos x="155" y="202"/>
                </a:cxn>
                <a:cxn ang="0">
                  <a:pos x="137" y="199"/>
                </a:cxn>
                <a:cxn ang="0">
                  <a:pos x="132" y="184"/>
                </a:cxn>
                <a:cxn ang="0">
                  <a:pos x="150" y="131"/>
                </a:cxn>
                <a:cxn ang="0">
                  <a:pos x="203" y="56"/>
                </a:cxn>
                <a:cxn ang="0">
                  <a:pos x="289" y="4"/>
                </a:cxn>
              </a:cxnLst>
              <a:rect l="0" t="0" r="r" b="b"/>
              <a:pathLst>
                <a:path w="670" h="736">
                  <a:moveTo>
                    <a:pt x="322" y="0"/>
                  </a:moveTo>
                  <a:lnTo>
                    <a:pt x="347" y="4"/>
                  </a:lnTo>
                  <a:lnTo>
                    <a:pt x="367" y="11"/>
                  </a:lnTo>
                  <a:lnTo>
                    <a:pt x="385" y="22"/>
                  </a:lnTo>
                  <a:lnTo>
                    <a:pt x="401" y="35"/>
                  </a:lnTo>
                  <a:lnTo>
                    <a:pt x="417" y="52"/>
                  </a:lnTo>
                  <a:lnTo>
                    <a:pt x="431" y="70"/>
                  </a:lnTo>
                  <a:lnTo>
                    <a:pt x="445" y="87"/>
                  </a:lnTo>
                  <a:lnTo>
                    <a:pt x="460" y="101"/>
                  </a:lnTo>
                  <a:lnTo>
                    <a:pt x="474" y="112"/>
                  </a:lnTo>
                  <a:lnTo>
                    <a:pt x="492" y="120"/>
                  </a:lnTo>
                  <a:lnTo>
                    <a:pt x="511" y="123"/>
                  </a:lnTo>
                  <a:lnTo>
                    <a:pt x="529" y="122"/>
                  </a:lnTo>
                  <a:lnTo>
                    <a:pt x="549" y="114"/>
                  </a:lnTo>
                  <a:lnTo>
                    <a:pt x="567" y="101"/>
                  </a:lnTo>
                  <a:lnTo>
                    <a:pt x="586" y="81"/>
                  </a:lnTo>
                  <a:lnTo>
                    <a:pt x="608" y="54"/>
                  </a:lnTo>
                  <a:lnTo>
                    <a:pt x="631" y="19"/>
                  </a:lnTo>
                  <a:lnTo>
                    <a:pt x="634" y="11"/>
                  </a:lnTo>
                  <a:lnTo>
                    <a:pt x="640" y="6"/>
                  </a:lnTo>
                  <a:lnTo>
                    <a:pt x="643" y="2"/>
                  </a:lnTo>
                  <a:lnTo>
                    <a:pt x="647" y="0"/>
                  </a:lnTo>
                  <a:lnTo>
                    <a:pt x="652" y="0"/>
                  </a:lnTo>
                  <a:lnTo>
                    <a:pt x="656" y="0"/>
                  </a:lnTo>
                  <a:lnTo>
                    <a:pt x="659" y="0"/>
                  </a:lnTo>
                  <a:lnTo>
                    <a:pt x="661" y="2"/>
                  </a:lnTo>
                  <a:lnTo>
                    <a:pt x="665" y="4"/>
                  </a:lnTo>
                  <a:lnTo>
                    <a:pt x="668" y="6"/>
                  </a:lnTo>
                  <a:lnTo>
                    <a:pt x="670" y="10"/>
                  </a:lnTo>
                  <a:lnTo>
                    <a:pt x="670" y="17"/>
                  </a:lnTo>
                  <a:lnTo>
                    <a:pt x="668" y="21"/>
                  </a:lnTo>
                  <a:lnTo>
                    <a:pt x="665" y="32"/>
                  </a:lnTo>
                  <a:lnTo>
                    <a:pt x="656" y="46"/>
                  </a:lnTo>
                  <a:lnTo>
                    <a:pt x="643" y="68"/>
                  </a:lnTo>
                  <a:lnTo>
                    <a:pt x="625" y="94"/>
                  </a:lnTo>
                  <a:lnTo>
                    <a:pt x="600" y="125"/>
                  </a:lnTo>
                  <a:lnTo>
                    <a:pt x="570" y="162"/>
                  </a:lnTo>
                  <a:lnTo>
                    <a:pt x="533" y="206"/>
                  </a:lnTo>
                  <a:lnTo>
                    <a:pt x="486" y="254"/>
                  </a:lnTo>
                  <a:lnTo>
                    <a:pt x="467" y="274"/>
                  </a:lnTo>
                  <a:lnTo>
                    <a:pt x="444" y="294"/>
                  </a:lnTo>
                  <a:lnTo>
                    <a:pt x="420" y="316"/>
                  </a:lnTo>
                  <a:lnTo>
                    <a:pt x="397" y="336"/>
                  </a:lnTo>
                  <a:lnTo>
                    <a:pt x="376" y="356"/>
                  </a:lnTo>
                  <a:lnTo>
                    <a:pt x="358" y="373"/>
                  </a:lnTo>
                  <a:lnTo>
                    <a:pt x="344" y="386"/>
                  </a:lnTo>
                  <a:lnTo>
                    <a:pt x="333" y="395"/>
                  </a:lnTo>
                  <a:lnTo>
                    <a:pt x="330" y="400"/>
                  </a:lnTo>
                  <a:lnTo>
                    <a:pt x="306" y="421"/>
                  </a:lnTo>
                  <a:lnTo>
                    <a:pt x="283" y="441"/>
                  </a:lnTo>
                  <a:lnTo>
                    <a:pt x="260" y="463"/>
                  </a:lnTo>
                  <a:lnTo>
                    <a:pt x="235" y="487"/>
                  </a:lnTo>
                  <a:lnTo>
                    <a:pt x="208" y="514"/>
                  </a:lnTo>
                  <a:lnTo>
                    <a:pt x="178" y="545"/>
                  </a:lnTo>
                  <a:lnTo>
                    <a:pt x="144" y="584"/>
                  </a:lnTo>
                  <a:lnTo>
                    <a:pt x="155" y="580"/>
                  </a:lnTo>
                  <a:lnTo>
                    <a:pt x="169" y="578"/>
                  </a:lnTo>
                  <a:lnTo>
                    <a:pt x="180" y="578"/>
                  </a:lnTo>
                  <a:lnTo>
                    <a:pt x="185" y="578"/>
                  </a:lnTo>
                  <a:lnTo>
                    <a:pt x="205" y="580"/>
                  </a:lnTo>
                  <a:lnTo>
                    <a:pt x="223" y="582"/>
                  </a:lnTo>
                  <a:lnTo>
                    <a:pt x="244" y="588"/>
                  </a:lnTo>
                  <a:lnTo>
                    <a:pt x="267" y="597"/>
                  </a:lnTo>
                  <a:lnTo>
                    <a:pt x="296" y="606"/>
                  </a:lnTo>
                  <a:lnTo>
                    <a:pt x="328" y="617"/>
                  </a:lnTo>
                  <a:lnTo>
                    <a:pt x="358" y="624"/>
                  </a:lnTo>
                  <a:lnTo>
                    <a:pt x="390" y="628"/>
                  </a:lnTo>
                  <a:lnTo>
                    <a:pt x="412" y="626"/>
                  </a:lnTo>
                  <a:lnTo>
                    <a:pt x="436" y="621"/>
                  </a:lnTo>
                  <a:lnTo>
                    <a:pt x="463" y="611"/>
                  </a:lnTo>
                  <a:lnTo>
                    <a:pt x="490" y="599"/>
                  </a:lnTo>
                  <a:lnTo>
                    <a:pt x="517" y="580"/>
                  </a:lnTo>
                  <a:lnTo>
                    <a:pt x="542" y="556"/>
                  </a:lnTo>
                  <a:lnTo>
                    <a:pt x="563" y="527"/>
                  </a:lnTo>
                  <a:lnTo>
                    <a:pt x="579" y="492"/>
                  </a:lnTo>
                  <a:lnTo>
                    <a:pt x="581" y="487"/>
                  </a:lnTo>
                  <a:lnTo>
                    <a:pt x="584" y="481"/>
                  </a:lnTo>
                  <a:lnTo>
                    <a:pt x="586" y="478"/>
                  </a:lnTo>
                  <a:lnTo>
                    <a:pt x="590" y="474"/>
                  </a:lnTo>
                  <a:lnTo>
                    <a:pt x="595" y="472"/>
                  </a:lnTo>
                  <a:lnTo>
                    <a:pt x="600" y="472"/>
                  </a:lnTo>
                  <a:lnTo>
                    <a:pt x="608" y="472"/>
                  </a:lnTo>
                  <a:lnTo>
                    <a:pt x="613" y="474"/>
                  </a:lnTo>
                  <a:lnTo>
                    <a:pt x="616" y="478"/>
                  </a:lnTo>
                  <a:lnTo>
                    <a:pt x="620" y="481"/>
                  </a:lnTo>
                  <a:lnTo>
                    <a:pt x="620" y="487"/>
                  </a:lnTo>
                  <a:lnTo>
                    <a:pt x="618" y="501"/>
                  </a:lnTo>
                  <a:lnTo>
                    <a:pt x="611" y="523"/>
                  </a:lnTo>
                  <a:lnTo>
                    <a:pt x="600" y="551"/>
                  </a:lnTo>
                  <a:lnTo>
                    <a:pt x="586" y="580"/>
                  </a:lnTo>
                  <a:lnTo>
                    <a:pt x="567" y="613"/>
                  </a:lnTo>
                  <a:lnTo>
                    <a:pt x="543" y="643"/>
                  </a:lnTo>
                  <a:lnTo>
                    <a:pt x="517" y="672"/>
                  </a:lnTo>
                  <a:lnTo>
                    <a:pt x="485" y="698"/>
                  </a:lnTo>
                  <a:lnTo>
                    <a:pt x="451" y="718"/>
                  </a:lnTo>
                  <a:lnTo>
                    <a:pt x="413" y="733"/>
                  </a:lnTo>
                  <a:lnTo>
                    <a:pt x="372" y="736"/>
                  </a:lnTo>
                  <a:lnTo>
                    <a:pt x="347" y="734"/>
                  </a:lnTo>
                  <a:lnTo>
                    <a:pt x="324" y="725"/>
                  </a:lnTo>
                  <a:lnTo>
                    <a:pt x="305" y="712"/>
                  </a:lnTo>
                  <a:lnTo>
                    <a:pt x="287" y="696"/>
                  </a:lnTo>
                  <a:lnTo>
                    <a:pt x="271" y="676"/>
                  </a:lnTo>
                  <a:lnTo>
                    <a:pt x="249" y="652"/>
                  </a:lnTo>
                  <a:lnTo>
                    <a:pt x="231" y="633"/>
                  </a:lnTo>
                  <a:lnTo>
                    <a:pt x="215" y="622"/>
                  </a:lnTo>
                  <a:lnTo>
                    <a:pt x="199" y="617"/>
                  </a:lnTo>
                  <a:lnTo>
                    <a:pt x="178" y="615"/>
                  </a:lnTo>
                  <a:lnTo>
                    <a:pt x="150" y="619"/>
                  </a:lnTo>
                  <a:lnTo>
                    <a:pt x="121" y="633"/>
                  </a:lnTo>
                  <a:lnTo>
                    <a:pt x="94" y="656"/>
                  </a:lnTo>
                  <a:lnTo>
                    <a:pt x="68" y="683"/>
                  </a:lnTo>
                  <a:lnTo>
                    <a:pt x="44" y="716"/>
                  </a:lnTo>
                  <a:lnTo>
                    <a:pt x="41" y="723"/>
                  </a:lnTo>
                  <a:lnTo>
                    <a:pt x="37" y="729"/>
                  </a:lnTo>
                  <a:lnTo>
                    <a:pt x="34" y="733"/>
                  </a:lnTo>
                  <a:lnTo>
                    <a:pt x="32" y="734"/>
                  </a:lnTo>
                  <a:lnTo>
                    <a:pt x="28" y="736"/>
                  </a:lnTo>
                  <a:lnTo>
                    <a:pt x="25" y="736"/>
                  </a:lnTo>
                  <a:lnTo>
                    <a:pt x="19" y="736"/>
                  </a:lnTo>
                  <a:lnTo>
                    <a:pt x="18" y="736"/>
                  </a:lnTo>
                  <a:lnTo>
                    <a:pt x="16" y="736"/>
                  </a:lnTo>
                  <a:lnTo>
                    <a:pt x="12" y="736"/>
                  </a:lnTo>
                  <a:lnTo>
                    <a:pt x="9" y="734"/>
                  </a:lnTo>
                  <a:lnTo>
                    <a:pt x="5" y="733"/>
                  </a:lnTo>
                  <a:lnTo>
                    <a:pt x="3" y="731"/>
                  </a:lnTo>
                  <a:lnTo>
                    <a:pt x="0" y="727"/>
                  </a:lnTo>
                  <a:lnTo>
                    <a:pt x="0" y="722"/>
                  </a:lnTo>
                  <a:lnTo>
                    <a:pt x="2" y="714"/>
                  </a:lnTo>
                  <a:lnTo>
                    <a:pt x="10" y="698"/>
                  </a:lnTo>
                  <a:lnTo>
                    <a:pt x="23" y="678"/>
                  </a:lnTo>
                  <a:lnTo>
                    <a:pt x="41" y="650"/>
                  </a:lnTo>
                  <a:lnTo>
                    <a:pt x="66" y="621"/>
                  </a:lnTo>
                  <a:lnTo>
                    <a:pt x="92" y="586"/>
                  </a:lnTo>
                  <a:lnTo>
                    <a:pt x="126" y="547"/>
                  </a:lnTo>
                  <a:lnTo>
                    <a:pt x="164" y="507"/>
                  </a:lnTo>
                  <a:lnTo>
                    <a:pt x="305" y="371"/>
                  </a:lnTo>
                  <a:lnTo>
                    <a:pt x="317" y="362"/>
                  </a:lnTo>
                  <a:lnTo>
                    <a:pt x="335" y="345"/>
                  </a:lnTo>
                  <a:lnTo>
                    <a:pt x="354" y="327"/>
                  </a:lnTo>
                  <a:lnTo>
                    <a:pt x="379" y="305"/>
                  </a:lnTo>
                  <a:lnTo>
                    <a:pt x="406" y="281"/>
                  </a:lnTo>
                  <a:lnTo>
                    <a:pt x="433" y="256"/>
                  </a:lnTo>
                  <a:lnTo>
                    <a:pt x="460" y="230"/>
                  </a:lnTo>
                  <a:lnTo>
                    <a:pt x="485" y="206"/>
                  </a:lnTo>
                  <a:lnTo>
                    <a:pt x="508" y="182"/>
                  </a:lnTo>
                  <a:lnTo>
                    <a:pt x="526" y="160"/>
                  </a:lnTo>
                  <a:lnTo>
                    <a:pt x="508" y="158"/>
                  </a:lnTo>
                  <a:lnTo>
                    <a:pt x="490" y="158"/>
                  </a:lnTo>
                  <a:lnTo>
                    <a:pt x="472" y="156"/>
                  </a:lnTo>
                  <a:lnTo>
                    <a:pt x="454" y="151"/>
                  </a:lnTo>
                  <a:lnTo>
                    <a:pt x="433" y="144"/>
                  </a:lnTo>
                  <a:lnTo>
                    <a:pt x="404" y="134"/>
                  </a:lnTo>
                  <a:lnTo>
                    <a:pt x="369" y="122"/>
                  </a:lnTo>
                  <a:lnTo>
                    <a:pt x="337" y="114"/>
                  </a:lnTo>
                  <a:lnTo>
                    <a:pt x="305" y="111"/>
                  </a:lnTo>
                  <a:lnTo>
                    <a:pt x="297" y="111"/>
                  </a:lnTo>
                  <a:lnTo>
                    <a:pt x="283" y="112"/>
                  </a:lnTo>
                  <a:lnTo>
                    <a:pt x="265" y="114"/>
                  </a:lnTo>
                  <a:lnTo>
                    <a:pt x="244" y="120"/>
                  </a:lnTo>
                  <a:lnTo>
                    <a:pt x="223" y="129"/>
                  </a:lnTo>
                  <a:lnTo>
                    <a:pt x="203" y="142"/>
                  </a:lnTo>
                  <a:lnTo>
                    <a:pt x="185" y="160"/>
                  </a:lnTo>
                  <a:lnTo>
                    <a:pt x="171" y="184"/>
                  </a:lnTo>
                  <a:lnTo>
                    <a:pt x="169" y="189"/>
                  </a:lnTo>
                  <a:lnTo>
                    <a:pt x="166" y="193"/>
                  </a:lnTo>
                  <a:lnTo>
                    <a:pt x="164" y="197"/>
                  </a:lnTo>
                  <a:lnTo>
                    <a:pt x="160" y="200"/>
                  </a:lnTo>
                  <a:lnTo>
                    <a:pt x="155" y="202"/>
                  </a:lnTo>
                  <a:lnTo>
                    <a:pt x="150" y="202"/>
                  </a:lnTo>
                  <a:lnTo>
                    <a:pt x="142" y="202"/>
                  </a:lnTo>
                  <a:lnTo>
                    <a:pt x="137" y="199"/>
                  </a:lnTo>
                  <a:lnTo>
                    <a:pt x="133" y="195"/>
                  </a:lnTo>
                  <a:lnTo>
                    <a:pt x="132" y="191"/>
                  </a:lnTo>
                  <a:lnTo>
                    <a:pt x="132" y="184"/>
                  </a:lnTo>
                  <a:lnTo>
                    <a:pt x="133" y="171"/>
                  </a:lnTo>
                  <a:lnTo>
                    <a:pt x="141" y="153"/>
                  </a:lnTo>
                  <a:lnTo>
                    <a:pt x="150" y="131"/>
                  </a:lnTo>
                  <a:lnTo>
                    <a:pt x="164" y="105"/>
                  </a:lnTo>
                  <a:lnTo>
                    <a:pt x="182" y="79"/>
                  </a:lnTo>
                  <a:lnTo>
                    <a:pt x="203" y="56"/>
                  </a:lnTo>
                  <a:lnTo>
                    <a:pt x="228" y="33"/>
                  </a:lnTo>
                  <a:lnTo>
                    <a:pt x="256" y="17"/>
                  </a:lnTo>
                  <a:lnTo>
                    <a:pt x="289" y="4"/>
                  </a:lnTo>
                  <a:lnTo>
                    <a:pt x="32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22"/>
            <p:cNvSpPr>
              <a:spLocks/>
            </p:cNvSpPr>
            <p:nvPr/>
          </p:nvSpPr>
          <p:spPr bwMode="auto">
            <a:xfrm>
              <a:off x="8521" y="3907"/>
              <a:ext cx="497" cy="766"/>
            </a:xfrm>
            <a:custGeom>
              <a:avLst/>
              <a:gdLst/>
              <a:ahLst/>
              <a:cxnLst>
                <a:cxn ang="0">
                  <a:pos x="279" y="4"/>
                </a:cxn>
                <a:cxn ang="0">
                  <a:pos x="365" y="28"/>
                </a:cxn>
                <a:cxn ang="0">
                  <a:pos x="434" y="76"/>
                </a:cxn>
                <a:cxn ang="0">
                  <a:pos x="479" y="142"/>
                </a:cxn>
                <a:cxn ang="0">
                  <a:pos x="497" y="226"/>
                </a:cxn>
                <a:cxn ang="0">
                  <a:pos x="483" y="301"/>
                </a:cxn>
                <a:cxn ang="0">
                  <a:pos x="447" y="366"/>
                </a:cxn>
                <a:cxn ang="0">
                  <a:pos x="395" y="422"/>
                </a:cxn>
                <a:cxn ang="0">
                  <a:pos x="335" y="474"/>
                </a:cxn>
                <a:cxn ang="0">
                  <a:pos x="288" y="512"/>
                </a:cxn>
                <a:cxn ang="0">
                  <a:pos x="242" y="551"/>
                </a:cxn>
                <a:cxn ang="0">
                  <a:pos x="187" y="600"/>
                </a:cxn>
                <a:cxn ang="0">
                  <a:pos x="112" y="668"/>
                </a:cxn>
                <a:cxn ang="0">
                  <a:pos x="331" y="668"/>
                </a:cxn>
                <a:cxn ang="0">
                  <a:pos x="376" y="667"/>
                </a:cxn>
                <a:cxn ang="0">
                  <a:pos x="418" y="665"/>
                </a:cxn>
                <a:cxn ang="0">
                  <a:pos x="436" y="648"/>
                </a:cxn>
                <a:cxn ang="0">
                  <a:pos x="449" y="600"/>
                </a:cxn>
                <a:cxn ang="0">
                  <a:pos x="458" y="556"/>
                </a:cxn>
                <a:cxn ang="0">
                  <a:pos x="497" y="556"/>
                </a:cxn>
                <a:cxn ang="0">
                  <a:pos x="0" y="766"/>
                </a:cxn>
                <a:cxn ang="0">
                  <a:pos x="1" y="734"/>
                </a:cxn>
                <a:cxn ang="0">
                  <a:pos x="12" y="720"/>
                </a:cxn>
                <a:cxn ang="0">
                  <a:pos x="297" y="426"/>
                </a:cxn>
                <a:cxn ang="0">
                  <a:pos x="338" y="373"/>
                </a:cxn>
                <a:cxn ang="0">
                  <a:pos x="372" y="307"/>
                </a:cxn>
                <a:cxn ang="0">
                  <a:pos x="386" y="226"/>
                </a:cxn>
                <a:cxn ang="0">
                  <a:pos x="376" y="158"/>
                </a:cxn>
                <a:cxn ang="0">
                  <a:pos x="344" y="100"/>
                </a:cxn>
                <a:cxn ang="0">
                  <a:pos x="290" y="57"/>
                </a:cxn>
                <a:cxn ang="0">
                  <a:pos x="215" y="43"/>
                </a:cxn>
                <a:cxn ang="0">
                  <a:pos x="167" y="48"/>
                </a:cxn>
                <a:cxn ang="0">
                  <a:pos x="115" y="72"/>
                </a:cxn>
                <a:cxn ang="0">
                  <a:pos x="71" y="118"/>
                </a:cxn>
                <a:cxn ang="0">
                  <a:pos x="76" y="151"/>
                </a:cxn>
                <a:cxn ang="0">
                  <a:pos x="103" y="167"/>
                </a:cxn>
                <a:cxn ang="0">
                  <a:pos x="115" y="189"/>
                </a:cxn>
                <a:cxn ang="0">
                  <a:pos x="119" y="211"/>
                </a:cxn>
                <a:cxn ang="0">
                  <a:pos x="107" y="250"/>
                </a:cxn>
                <a:cxn ang="0">
                  <a:pos x="76" y="270"/>
                </a:cxn>
                <a:cxn ang="0">
                  <a:pos x="53" y="272"/>
                </a:cxn>
                <a:cxn ang="0">
                  <a:pos x="32" y="265"/>
                </a:cxn>
                <a:cxn ang="0">
                  <a:pos x="10" y="246"/>
                </a:cxn>
                <a:cxn ang="0">
                  <a:pos x="0" y="208"/>
                </a:cxn>
                <a:cxn ang="0">
                  <a:pos x="17" y="131"/>
                </a:cxn>
                <a:cxn ang="0">
                  <a:pos x="64" y="65"/>
                </a:cxn>
                <a:cxn ang="0">
                  <a:pos x="139" y="19"/>
                </a:cxn>
                <a:cxn ang="0">
                  <a:pos x="233" y="0"/>
                </a:cxn>
              </a:cxnLst>
              <a:rect l="0" t="0" r="r" b="b"/>
              <a:pathLst>
                <a:path w="497" h="766">
                  <a:moveTo>
                    <a:pt x="233" y="0"/>
                  </a:moveTo>
                  <a:lnTo>
                    <a:pt x="279" y="4"/>
                  </a:lnTo>
                  <a:lnTo>
                    <a:pt x="324" y="13"/>
                  </a:lnTo>
                  <a:lnTo>
                    <a:pt x="365" y="28"/>
                  </a:lnTo>
                  <a:lnTo>
                    <a:pt x="402" y="50"/>
                  </a:lnTo>
                  <a:lnTo>
                    <a:pt x="434" y="76"/>
                  </a:lnTo>
                  <a:lnTo>
                    <a:pt x="459" y="107"/>
                  </a:lnTo>
                  <a:lnTo>
                    <a:pt x="479" y="142"/>
                  </a:lnTo>
                  <a:lnTo>
                    <a:pt x="492" y="182"/>
                  </a:lnTo>
                  <a:lnTo>
                    <a:pt x="497" y="226"/>
                  </a:lnTo>
                  <a:lnTo>
                    <a:pt x="493" y="265"/>
                  </a:lnTo>
                  <a:lnTo>
                    <a:pt x="483" y="301"/>
                  </a:lnTo>
                  <a:lnTo>
                    <a:pt x="467" y="334"/>
                  </a:lnTo>
                  <a:lnTo>
                    <a:pt x="447" y="366"/>
                  </a:lnTo>
                  <a:lnTo>
                    <a:pt x="422" y="395"/>
                  </a:lnTo>
                  <a:lnTo>
                    <a:pt x="395" y="422"/>
                  </a:lnTo>
                  <a:lnTo>
                    <a:pt x="365" y="448"/>
                  </a:lnTo>
                  <a:lnTo>
                    <a:pt x="335" y="474"/>
                  </a:lnTo>
                  <a:lnTo>
                    <a:pt x="312" y="494"/>
                  </a:lnTo>
                  <a:lnTo>
                    <a:pt x="288" y="512"/>
                  </a:lnTo>
                  <a:lnTo>
                    <a:pt x="265" y="531"/>
                  </a:lnTo>
                  <a:lnTo>
                    <a:pt x="242" y="551"/>
                  </a:lnTo>
                  <a:lnTo>
                    <a:pt x="215" y="573"/>
                  </a:lnTo>
                  <a:lnTo>
                    <a:pt x="187" y="600"/>
                  </a:lnTo>
                  <a:lnTo>
                    <a:pt x="151" y="632"/>
                  </a:lnTo>
                  <a:lnTo>
                    <a:pt x="112" y="668"/>
                  </a:lnTo>
                  <a:lnTo>
                    <a:pt x="317" y="668"/>
                  </a:lnTo>
                  <a:lnTo>
                    <a:pt x="331" y="668"/>
                  </a:lnTo>
                  <a:lnTo>
                    <a:pt x="351" y="668"/>
                  </a:lnTo>
                  <a:lnTo>
                    <a:pt x="376" y="667"/>
                  </a:lnTo>
                  <a:lnTo>
                    <a:pt x="399" y="667"/>
                  </a:lnTo>
                  <a:lnTo>
                    <a:pt x="418" y="665"/>
                  </a:lnTo>
                  <a:lnTo>
                    <a:pt x="429" y="661"/>
                  </a:lnTo>
                  <a:lnTo>
                    <a:pt x="436" y="648"/>
                  </a:lnTo>
                  <a:lnTo>
                    <a:pt x="443" y="626"/>
                  </a:lnTo>
                  <a:lnTo>
                    <a:pt x="449" y="600"/>
                  </a:lnTo>
                  <a:lnTo>
                    <a:pt x="454" y="575"/>
                  </a:lnTo>
                  <a:lnTo>
                    <a:pt x="458" y="556"/>
                  </a:lnTo>
                  <a:lnTo>
                    <a:pt x="497" y="556"/>
                  </a:lnTo>
                  <a:lnTo>
                    <a:pt x="497" y="556"/>
                  </a:lnTo>
                  <a:lnTo>
                    <a:pt x="461" y="766"/>
                  </a:lnTo>
                  <a:lnTo>
                    <a:pt x="0" y="766"/>
                  </a:lnTo>
                  <a:lnTo>
                    <a:pt x="0" y="745"/>
                  </a:lnTo>
                  <a:lnTo>
                    <a:pt x="1" y="734"/>
                  </a:lnTo>
                  <a:lnTo>
                    <a:pt x="5" y="727"/>
                  </a:lnTo>
                  <a:lnTo>
                    <a:pt x="12" y="720"/>
                  </a:lnTo>
                  <a:lnTo>
                    <a:pt x="281" y="446"/>
                  </a:lnTo>
                  <a:lnTo>
                    <a:pt x="297" y="426"/>
                  </a:lnTo>
                  <a:lnTo>
                    <a:pt x="319" y="402"/>
                  </a:lnTo>
                  <a:lnTo>
                    <a:pt x="338" y="373"/>
                  </a:lnTo>
                  <a:lnTo>
                    <a:pt x="356" y="342"/>
                  </a:lnTo>
                  <a:lnTo>
                    <a:pt x="372" y="307"/>
                  </a:lnTo>
                  <a:lnTo>
                    <a:pt x="383" y="267"/>
                  </a:lnTo>
                  <a:lnTo>
                    <a:pt x="386" y="226"/>
                  </a:lnTo>
                  <a:lnTo>
                    <a:pt x="385" y="191"/>
                  </a:lnTo>
                  <a:lnTo>
                    <a:pt x="376" y="158"/>
                  </a:lnTo>
                  <a:lnTo>
                    <a:pt x="363" y="127"/>
                  </a:lnTo>
                  <a:lnTo>
                    <a:pt x="344" y="100"/>
                  </a:lnTo>
                  <a:lnTo>
                    <a:pt x="319" y="76"/>
                  </a:lnTo>
                  <a:lnTo>
                    <a:pt x="290" y="57"/>
                  </a:lnTo>
                  <a:lnTo>
                    <a:pt x="254" y="46"/>
                  </a:lnTo>
                  <a:lnTo>
                    <a:pt x="215" y="43"/>
                  </a:lnTo>
                  <a:lnTo>
                    <a:pt x="192" y="43"/>
                  </a:lnTo>
                  <a:lnTo>
                    <a:pt x="167" y="48"/>
                  </a:lnTo>
                  <a:lnTo>
                    <a:pt x="142" y="59"/>
                  </a:lnTo>
                  <a:lnTo>
                    <a:pt x="115" y="72"/>
                  </a:lnTo>
                  <a:lnTo>
                    <a:pt x="92" y="92"/>
                  </a:lnTo>
                  <a:lnTo>
                    <a:pt x="71" y="118"/>
                  </a:lnTo>
                  <a:lnTo>
                    <a:pt x="55" y="149"/>
                  </a:lnTo>
                  <a:lnTo>
                    <a:pt x="76" y="151"/>
                  </a:lnTo>
                  <a:lnTo>
                    <a:pt x="92" y="158"/>
                  </a:lnTo>
                  <a:lnTo>
                    <a:pt x="103" y="167"/>
                  </a:lnTo>
                  <a:lnTo>
                    <a:pt x="112" y="178"/>
                  </a:lnTo>
                  <a:lnTo>
                    <a:pt x="115" y="189"/>
                  </a:lnTo>
                  <a:lnTo>
                    <a:pt x="119" y="200"/>
                  </a:lnTo>
                  <a:lnTo>
                    <a:pt x="119" y="211"/>
                  </a:lnTo>
                  <a:lnTo>
                    <a:pt x="115" y="233"/>
                  </a:lnTo>
                  <a:lnTo>
                    <a:pt x="107" y="250"/>
                  </a:lnTo>
                  <a:lnTo>
                    <a:pt x="92" y="263"/>
                  </a:lnTo>
                  <a:lnTo>
                    <a:pt x="76" y="270"/>
                  </a:lnTo>
                  <a:lnTo>
                    <a:pt x="60" y="272"/>
                  </a:lnTo>
                  <a:lnTo>
                    <a:pt x="53" y="272"/>
                  </a:lnTo>
                  <a:lnTo>
                    <a:pt x="42" y="270"/>
                  </a:lnTo>
                  <a:lnTo>
                    <a:pt x="32" y="265"/>
                  </a:lnTo>
                  <a:lnTo>
                    <a:pt x="19" y="257"/>
                  </a:lnTo>
                  <a:lnTo>
                    <a:pt x="10" y="246"/>
                  </a:lnTo>
                  <a:lnTo>
                    <a:pt x="3" y="230"/>
                  </a:lnTo>
                  <a:lnTo>
                    <a:pt x="0" y="208"/>
                  </a:lnTo>
                  <a:lnTo>
                    <a:pt x="5" y="167"/>
                  </a:lnTo>
                  <a:lnTo>
                    <a:pt x="17" y="131"/>
                  </a:lnTo>
                  <a:lnTo>
                    <a:pt x="37" y="96"/>
                  </a:lnTo>
                  <a:lnTo>
                    <a:pt x="64" y="65"/>
                  </a:lnTo>
                  <a:lnTo>
                    <a:pt x="98" y="39"/>
                  </a:lnTo>
                  <a:lnTo>
                    <a:pt x="139" y="19"/>
                  </a:lnTo>
                  <a:lnTo>
                    <a:pt x="183" y="6"/>
                  </a:lnTo>
                  <a:lnTo>
                    <a:pt x="23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23"/>
            <p:cNvSpPr>
              <a:spLocks noEditPoints="1"/>
            </p:cNvSpPr>
            <p:nvPr/>
          </p:nvSpPr>
          <p:spPr bwMode="auto">
            <a:xfrm>
              <a:off x="9266" y="3218"/>
              <a:ext cx="367" cy="1625"/>
            </a:xfrm>
            <a:custGeom>
              <a:avLst/>
              <a:gdLst/>
              <a:ahLst/>
              <a:cxnLst>
                <a:cxn ang="0">
                  <a:pos x="367" y="812"/>
                </a:cxn>
                <a:cxn ang="0">
                  <a:pos x="17" y="0"/>
                </a:cxn>
                <a:cxn ang="0">
                  <a:pos x="39" y="12"/>
                </a:cxn>
                <a:cxn ang="0">
                  <a:pos x="83" y="51"/>
                </a:cxn>
                <a:cxn ang="0">
                  <a:pos x="140" y="111"/>
                </a:cxn>
                <a:cxn ang="0">
                  <a:pos x="203" y="198"/>
                </a:cxn>
                <a:cxn ang="0">
                  <a:pos x="263" y="306"/>
                </a:cxn>
                <a:cxn ang="0">
                  <a:pos x="328" y="491"/>
                </a:cxn>
                <a:cxn ang="0">
                  <a:pos x="360" y="666"/>
                </a:cxn>
                <a:cxn ang="0">
                  <a:pos x="367" y="812"/>
                </a:cxn>
                <a:cxn ang="0">
                  <a:pos x="360" y="961"/>
                </a:cxn>
                <a:cxn ang="0">
                  <a:pos x="329" y="1130"/>
                </a:cxn>
                <a:cxn ang="0">
                  <a:pos x="267" y="1310"/>
                </a:cxn>
                <a:cxn ang="0">
                  <a:pos x="206" y="1422"/>
                </a:cxn>
                <a:cxn ang="0">
                  <a:pos x="142" y="1510"/>
                </a:cxn>
                <a:cxn ang="0">
                  <a:pos x="83" y="1574"/>
                </a:cxn>
                <a:cxn ang="0">
                  <a:pos x="39" y="1612"/>
                </a:cxn>
                <a:cxn ang="0">
                  <a:pos x="17" y="1625"/>
                </a:cxn>
                <a:cxn ang="0">
                  <a:pos x="7" y="1623"/>
                </a:cxn>
                <a:cxn ang="0">
                  <a:pos x="0" y="1614"/>
                </a:cxn>
                <a:cxn ang="0">
                  <a:pos x="0" y="1609"/>
                </a:cxn>
                <a:cxn ang="0">
                  <a:pos x="0" y="1603"/>
                </a:cxn>
                <a:cxn ang="0">
                  <a:pos x="5" y="1598"/>
                </a:cxn>
                <a:cxn ang="0">
                  <a:pos x="14" y="1589"/>
                </a:cxn>
                <a:cxn ang="0">
                  <a:pos x="76" y="1519"/>
                </a:cxn>
                <a:cxn ang="0">
                  <a:pos x="164" y="1379"/>
                </a:cxn>
                <a:cxn ang="0">
                  <a:pos x="222" y="1225"/>
                </a:cxn>
                <a:cxn ang="0">
                  <a:pos x="258" y="1064"/>
                </a:cxn>
                <a:cxn ang="0">
                  <a:pos x="272" y="897"/>
                </a:cxn>
                <a:cxn ang="0">
                  <a:pos x="272" y="702"/>
                </a:cxn>
                <a:cxn ang="0">
                  <a:pos x="246" y="500"/>
                </a:cxn>
                <a:cxn ang="0">
                  <a:pos x="196" y="324"/>
                </a:cxn>
                <a:cxn ang="0">
                  <a:pos x="123" y="176"/>
                </a:cxn>
                <a:cxn ang="0">
                  <a:pos x="30" y="53"/>
                </a:cxn>
                <a:cxn ang="0">
                  <a:pos x="5" y="29"/>
                </a:cxn>
                <a:cxn ang="0">
                  <a:pos x="0" y="20"/>
                </a:cxn>
                <a:cxn ang="0">
                  <a:pos x="0" y="12"/>
                </a:cxn>
                <a:cxn ang="0">
                  <a:pos x="7" y="3"/>
                </a:cxn>
                <a:cxn ang="0">
                  <a:pos x="17" y="0"/>
                </a:cxn>
              </a:cxnLst>
              <a:rect l="0" t="0" r="r" b="b"/>
              <a:pathLst>
                <a:path w="367" h="1625">
                  <a:moveTo>
                    <a:pt x="367" y="812"/>
                  </a:moveTo>
                  <a:lnTo>
                    <a:pt x="367" y="812"/>
                  </a:lnTo>
                  <a:lnTo>
                    <a:pt x="367" y="812"/>
                  </a:lnTo>
                  <a:close/>
                  <a:moveTo>
                    <a:pt x="17" y="0"/>
                  </a:moveTo>
                  <a:lnTo>
                    <a:pt x="25" y="3"/>
                  </a:lnTo>
                  <a:lnTo>
                    <a:pt x="39" y="12"/>
                  </a:lnTo>
                  <a:lnTo>
                    <a:pt x="58" y="29"/>
                  </a:lnTo>
                  <a:lnTo>
                    <a:pt x="83" y="51"/>
                  </a:lnTo>
                  <a:lnTo>
                    <a:pt x="110" y="78"/>
                  </a:lnTo>
                  <a:lnTo>
                    <a:pt x="140" y="111"/>
                  </a:lnTo>
                  <a:lnTo>
                    <a:pt x="171" y="152"/>
                  </a:lnTo>
                  <a:lnTo>
                    <a:pt x="203" y="198"/>
                  </a:lnTo>
                  <a:lnTo>
                    <a:pt x="233" y="249"/>
                  </a:lnTo>
                  <a:lnTo>
                    <a:pt x="263" y="306"/>
                  </a:lnTo>
                  <a:lnTo>
                    <a:pt x="301" y="400"/>
                  </a:lnTo>
                  <a:lnTo>
                    <a:pt x="328" y="491"/>
                  </a:lnTo>
                  <a:lnTo>
                    <a:pt x="347" y="581"/>
                  </a:lnTo>
                  <a:lnTo>
                    <a:pt x="360" y="666"/>
                  </a:lnTo>
                  <a:lnTo>
                    <a:pt x="365" y="743"/>
                  </a:lnTo>
                  <a:lnTo>
                    <a:pt x="367" y="812"/>
                  </a:lnTo>
                  <a:lnTo>
                    <a:pt x="365" y="884"/>
                  </a:lnTo>
                  <a:lnTo>
                    <a:pt x="360" y="961"/>
                  </a:lnTo>
                  <a:lnTo>
                    <a:pt x="347" y="1044"/>
                  </a:lnTo>
                  <a:lnTo>
                    <a:pt x="329" y="1130"/>
                  </a:lnTo>
                  <a:lnTo>
                    <a:pt x="303" y="1220"/>
                  </a:lnTo>
                  <a:lnTo>
                    <a:pt x="267" y="1310"/>
                  </a:lnTo>
                  <a:lnTo>
                    <a:pt x="238" y="1368"/>
                  </a:lnTo>
                  <a:lnTo>
                    <a:pt x="206" y="1422"/>
                  </a:lnTo>
                  <a:lnTo>
                    <a:pt x="174" y="1469"/>
                  </a:lnTo>
                  <a:lnTo>
                    <a:pt x="142" y="1510"/>
                  </a:lnTo>
                  <a:lnTo>
                    <a:pt x="112" y="1544"/>
                  </a:lnTo>
                  <a:lnTo>
                    <a:pt x="83" y="1574"/>
                  </a:lnTo>
                  <a:lnTo>
                    <a:pt x="60" y="1596"/>
                  </a:lnTo>
                  <a:lnTo>
                    <a:pt x="39" y="1612"/>
                  </a:lnTo>
                  <a:lnTo>
                    <a:pt x="25" y="1622"/>
                  </a:lnTo>
                  <a:lnTo>
                    <a:pt x="17" y="1625"/>
                  </a:lnTo>
                  <a:lnTo>
                    <a:pt x="10" y="1625"/>
                  </a:lnTo>
                  <a:lnTo>
                    <a:pt x="7" y="1623"/>
                  </a:lnTo>
                  <a:lnTo>
                    <a:pt x="3" y="1620"/>
                  </a:lnTo>
                  <a:lnTo>
                    <a:pt x="0" y="1614"/>
                  </a:lnTo>
                  <a:lnTo>
                    <a:pt x="0" y="1611"/>
                  </a:lnTo>
                  <a:lnTo>
                    <a:pt x="0" y="1609"/>
                  </a:lnTo>
                  <a:lnTo>
                    <a:pt x="0" y="1607"/>
                  </a:lnTo>
                  <a:lnTo>
                    <a:pt x="0" y="1603"/>
                  </a:lnTo>
                  <a:lnTo>
                    <a:pt x="1" y="1601"/>
                  </a:lnTo>
                  <a:lnTo>
                    <a:pt x="5" y="1598"/>
                  </a:lnTo>
                  <a:lnTo>
                    <a:pt x="9" y="1594"/>
                  </a:lnTo>
                  <a:lnTo>
                    <a:pt x="14" y="1589"/>
                  </a:lnTo>
                  <a:lnTo>
                    <a:pt x="21" y="1583"/>
                  </a:lnTo>
                  <a:lnTo>
                    <a:pt x="76" y="1519"/>
                  </a:lnTo>
                  <a:lnTo>
                    <a:pt x="123" y="1451"/>
                  </a:lnTo>
                  <a:lnTo>
                    <a:pt x="164" y="1379"/>
                  </a:lnTo>
                  <a:lnTo>
                    <a:pt x="196" y="1302"/>
                  </a:lnTo>
                  <a:lnTo>
                    <a:pt x="222" y="1225"/>
                  </a:lnTo>
                  <a:lnTo>
                    <a:pt x="242" y="1144"/>
                  </a:lnTo>
                  <a:lnTo>
                    <a:pt x="258" y="1064"/>
                  </a:lnTo>
                  <a:lnTo>
                    <a:pt x="267" y="979"/>
                  </a:lnTo>
                  <a:lnTo>
                    <a:pt x="272" y="897"/>
                  </a:lnTo>
                  <a:lnTo>
                    <a:pt x="276" y="812"/>
                  </a:lnTo>
                  <a:lnTo>
                    <a:pt x="272" y="702"/>
                  </a:lnTo>
                  <a:lnTo>
                    <a:pt x="262" y="598"/>
                  </a:lnTo>
                  <a:lnTo>
                    <a:pt x="246" y="500"/>
                  </a:lnTo>
                  <a:lnTo>
                    <a:pt x="224" y="409"/>
                  </a:lnTo>
                  <a:lnTo>
                    <a:pt x="196" y="324"/>
                  </a:lnTo>
                  <a:lnTo>
                    <a:pt x="162" y="245"/>
                  </a:lnTo>
                  <a:lnTo>
                    <a:pt x="123" y="176"/>
                  </a:lnTo>
                  <a:lnTo>
                    <a:pt x="78" y="110"/>
                  </a:lnTo>
                  <a:lnTo>
                    <a:pt x="30" y="53"/>
                  </a:lnTo>
                  <a:lnTo>
                    <a:pt x="14" y="38"/>
                  </a:lnTo>
                  <a:lnTo>
                    <a:pt x="5" y="29"/>
                  </a:lnTo>
                  <a:lnTo>
                    <a:pt x="1" y="23"/>
                  </a:lnTo>
                  <a:lnTo>
                    <a:pt x="0" y="20"/>
                  </a:lnTo>
                  <a:lnTo>
                    <a:pt x="0" y="18"/>
                  </a:lnTo>
                  <a:lnTo>
                    <a:pt x="0" y="12"/>
                  </a:lnTo>
                  <a:lnTo>
                    <a:pt x="3" y="7"/>
                  </a:lnTo>
                  <a:lnTo>
                    <a:pt x="7" y="3"/>
                  </a:lnTo>
                  <a:lnTo>
                    <a:pt x="10" y="0"/>
                  </a:lnTo>
                  <a:lnTo>
                    <a:pt x="1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23" name="Straight Arrow Connector 22"/>
          <p:cNvCxnSpPr/>
          <p:nvPr/>
        </p:nvCxnSpPr>
        <p:spPr>
          <a:xfrm>
            <a:off x="1560386" y="5243477"/>
            <a:ext cx="5795010" cy="0"/>
          </a:xfrm>
          <a:prstGeom prst="straightConnector1">
            <a:avLst/>
          </a:prstGeom>
          <a:ln w="38100">
            <a:solidFill>
              <a:srgbClr val="6600FF"/>
            </a:solidFill>
            <a:tailEnd type="arrow"/>
          </a:ln>
        </p:spPr>
        <p:style>
          <a:lnRef idx="1">
            <a:schemeClr val="accent1"/>
          </a:lnRef>
          <a:fillRef idx="0">
            <a:schemeClr val="accent1"/>
          </a:fillRef>
          <a:effectRef idx="0">
            <a:schemeClr val="accent1"/>
          </a:effectRef>
          <a:fontRef idx="minor">
            <a:schemeClr val="tx1"/>
          </a:fontRef>
        </p:style>
      </p:cxnSp>
      <p:grpSp>
        <p:nvGrpSpPr>
          <p:cNvPr id="24" name="Group 4"/>
          <p:cNvGrpSpPr>
            <a:grpSpLocks noChangeAspect="1"/>
          </p:cNvGrpSpPr>
          <p:nvPr>
            <p:custDataLst>
              <p:tags r:id="rId3"/>
            </p:custDataLst>
          </p:nvPr>
        </p:nvGrpSpPr>
        <p:grpSpPr bwMode="auto">
          <a:xfrm>
            <a:off x="52141" y="5066281"/>
            <a:ext cx="1327480" cy="394607"/>
            <a:chOff x="322" y="3170"/>
            <a:chExt cx="5807" cy="1625"/>
          </a:xfrm>
        </p:grpSpPr>
        <p:sp>
          <p:nvSpPr>
            <p:cNvPr id="35" name="Freeform 6 1"/>
            <p:cNvSpPr>
              <a:spLocks/>
            </p:cNvSpPr>
            <p:nvPr/>
          </p:nvSpPr>
          <p:spPr bwMode="auto">
            <a:xfrm>
              <a:off x="322" y="3280"/>
              <a:ext cx="1570" cy="1145"/>
            </a:xfrm>
            <a:custGeom>
              <a:avLst/>
              <a:gdLst/>
              <a:ahLst/>
              <a:cxnLst>
                <a:cxn ang="0">
                  <a:pos x="194" y="5"/>
                </a:cxn>
                <a:cxn ang="0">
                  <a:pos x="392" y="0"/>
                </a:cxn>
                <a:cxn ang="0">
                  <a:pos x="403" y="1"/>
                </a:cxn>
                <a:cxn ang="0">
                  <a:pos x="412" y="11"/>
                </a:cxn>
                <a:cxn ang="0">
                  <a:pos x="404" y="42"/>
                </a:cxn>
                <a:cxn ang="0">
                  <a:pos x="378" y="47"/>
                </a:cxn>
                <a:cxn ang="0">
                  <a:pos x="294" y="60"/>
                </a:cxn>
                <a:cxn ang="0">
                  <a:pos x="264" y="84"/>
                </a:cxn>
                <a:cxn ang="0">
                  <a:pos x="258" y="106"/>
                </a:cxn>
                <a:cxn ang="0">
                  <a:pos x="707" y="90"/>
                </a:cxn>
                <a:cxn ang="0">
                  <a:pos x="693" y="57"/>
                </a:cxn>
                <a:cxn ang="0">
                  <a:pos x="625" y="47"/>
                </a:cxn>
                <a:cxn ang="0">
                  <a:pos x="590" y="40"/>
                </a:cxn>
                <a:cxn ang="0">
                  <a:pos x="595" y="5"/>
                </a:cxn>
                <a:cxn ang="0">
                  <a:pos x="617" y="0"/>
                </a:cxn>
                <a:cxn ang="0">
                  <a:pos x="700" y="1"/>
                </a:cxn>
                <a:cxn ang="0">
                  <a:pos x="782" y="5"/>
                </a:cxn>
                <a:cxn ang="0">
                  <a:pos x="978" y="0"/>
                </a:cxn>
                <a:cxn ang="0">
                  <a:pos x="989" y="1"/>
                </a:cxn>
                <a:cxn ang="0">
                  <a:pos x="998" y="11"/>
                </a:cxn>
                <a:cxn ang="0">
                  <a:pos x="993" y="42"/>
                </a:cxn>
                <a:cxn ang="0">
                  <a:pos x="957" y="47"/>
                </a:cxn>
                <a:cxn ang="0">
                  <a:pos x="877" y="62"/>
                </a:cxn>
                <a:cxn ang="0">
                  <a:pos x="848" y="91"/>
                </a:cxn>
                <a:cxn ang="0">
                  <a:pos x="846" y="124"/>
                </a:cxn>
                <a:cxn ang="0">
                  <a:pos x="1342" y="145"/>
                </a:cxn>
                <a:cxn ang="0">
                  <a:pos x="1349" y="93"/>
                </a:cxn>
                <a:cxn ang="0">
                  <a:pos x="1312" y="58"/>
                </a:cxn>
                <a:cxn ang="0">
                  <a:pos x="1260" y="47"/>
                </a:cxn>
                <a:cxn ang="0">
                  <a:pos x="1248" y="47"/>
                </a:cxn>
                <a:cxn ang="0">
                  <a:pos x="1237" y="40"/>
                </a:cxn>
                <a:cxn ang="0">
                  <a:pos x="1237" y="14"/>
                </a:cxn>
                <a:cxn ang="0">
                  <a:pos x="1258" y="0"/>
                </a:cxn>
                <a:cxn ang="0">
                  <a:pos x="1376" y="3"/>
                </a:cxn>
                <a:cxn ang="0">
                  <a:pos x="1558" y="0"/>
                </a:cxn>
                <a:cxn ang="0">
                  <a:pos x="1568" y="9"/>
                </a:cxn>
                <a:cxn ang="0">
                  <a:pos x="1568" y="33"/>
                </a:cxn>
                <a:cxn ang="0">
                  <a:pos x="1549" y="47"/>
                </a:cxn>
                <a:cxn ang="0">
                  <a:pos x="1469" y="68"/>
                </a:cxn>
                <a:cxn ang="0">
                  <a:pos x="1399" y="132"/>
                </a:cxn>
                <a:cxn ang="0">
                  <a:pos x="1363" y="189"/>
                </a:cxn>
                <a:cxn ang="0">
                  <a:pos x="830" y="1135"/>
                </a:cxn>
                <a:cxn ang="0">
                  <a:pos x="795" y="1143"/>
                </a:cxn>
                <a:cxn ang="0">
                  <a:pos x="782" y="1102"/>
                </a:cxn>
                <a:cxn ang="0">
                  <a:pos x="249" y="1126"/>
                </a:cxn>
                <a:cxn ang="0">
                  <a:pos x="221" y="1145"/>
                </a:cxn>
                <a:cxn ang="0">
                  <a:pos x="196" y="1121"/>
                </a:cxn>
                <a:cxn ang="0">
                  <a:pos x="123" y="91"/>
                </a:cxn>
                <a:cxn ang="0">
                  <a:pos x="105" y="58"/>
                </a:cxn>
                <a:cxn ang="0">
                  <a:pos x="41" y="47"/>
                </a:cxn>
                <a:cxn ang="0">
                  <a:pos x="3" y="40"/>
                </a:cxn>
                <a:cxn ang="0">
                  <a:pos x="7" y="5"/>
                </a:cxn>
                <a:cxn ang="0">
                  <a:pos x="28" y="0"/>
                </a:cxn>
              </a:cxnLst>
              <a:rect l="0" t="0" r="r" b="b"/>
              <a:pathLst>
                <a:path w="1570" h="1145">
                  <a:moveTo>
                    <a:pt x="28" y="0"/>
                  </a:moveTo>
                  <a:lnTo>
                    <a:pt x="110" y="1"/>
                  </a:lnTo>
                  <a:lnTo>
                    <a:pt x="194" y="5"/>
                  </a:lnTo>
                  <a:lnTo>
                    <a:pt x="292" y="1"/>
                  </a:lnTo>
                  <a:lnTo>
                    <a:pt x="390" y="0"/>
                  </a:lnTo>
                  <a:lnTo>
                    <a:pt x="392" y="0"/>
                  </a:lnTo>
                  <a:lnTo>
                    <a:pt x="396" y="0"/>
                  </a:lnTo>
                  <a:lnTo>
                    <a:pt x="399" y="0"/>
                  </a:lnTo>
                  <a:lnTo>
                    <a:pt x="403" y="1"/>
                  </a:lnTo>
                  <a:lnTo>
                    <a:pt x="406" y="3"/>
                  </a:lnTo>
                  <a:lnTo>
                    <a:pt x="410" y="7"/>
                  </a:lnTo>
                  <a:lnTo>
                    <a:pt x="412" y="11"/>
                  </a:lnTo>
                  <a:lnTo>
                    <a:pt x="413" y="18"/>
                  </a:lnTo>
                  <a:lnTo>
                    <a:pt x="410" y="33"/>
                  </a:lnTo>
                  <a:lnTo>
                    <a:pt x="404" y="42"/>
                  </a:lnTo>
                  <a:lnTo>
                    <a:pt x="397" y="46"/>
                  </a:lnTo>
                  <a:lnTo>
                    <a:pt x="388" y="47"/>
                  </a:lnTo>
                  <a:lnTo>
                    <a:pt x="378" y="47"/>
                  </a:lnTo>
                  <a:lnTo>
                    <a:pt x="342" y="51"/>
                  </a:lnTo>
                  <a:lnTo>
                    <a:pt x="315" y="55"/>
                  </a:lnTo>
                  <a:lnTo>
                    <a:pt x="294" y="60"/>
                  </a:lnTo>
                  <a:lnTo>
                    <a:pt x="280" y="68"/>
                  </a:lnTo>
                  <a:lnTo>
                    <a:pt x="269" y="75"/>
                  </a:lnTo>
                  <a:lnTo>
                    <a:pt x="264" y="84"/>
                  </a:lnTo>
                  <a:lnTo>
                    <a:pt x="260" y="93"/>
                  </a:lnTo>
                  <a:lnTo>
                    <a:pt x="258" y="101"/>
                  </a:lnTo>
                  <a:lnTo>
                    <a:pt x="258" y="106"/>
                  </a:lnTo>
                  <a:lnTo>
                    <a:pt x="319" y="934"/>
                  </a:lnTo>
                  <a:lnTo>
                    <a:pt x="718" y="214"/>
                  </a:lnTo>
                  <a:lnTo>
                    <a:pt x="707" y="90"/>
                  </a:lnTo>
                  <a:lnTo>
                    <a:pt x="706" y="75"/>
                  </a:lnTo>
                  <a:lnTo>
                    <a:pt x="702" y="64"/>
                  </a:lnTo>
                  <a:lnTo>
                    <a:pt x="693" y="57"/>
                  </a:lnTo>
                  <a:lnTo>
                    <a:pt x="677" y="51"/>
                  </a:lnTo>
                  <a:lnTo>
                    <a:pt x="656" y="49"/>
                  </a:lnTo>
                  <a:lnTo>
                    <a:pt x="625" y="47"/>
                  </a:lnTo>
                  <a:lnTo>
                    <a:pt x="611" y="47"/>
                  </a:lnTo>
                  <a:lnTo>
                    <a:pt x="599" y="46"/>
                  </a:lnTo>
                  <a:lnTo>
                    <a:pt x="590" y="40"/>
                  </a:lnTo>
                  <a:lnTo>
                    <a:pt x="586" y="31"/>
                  </a:lnTo>
                  <a:lnTo>
                    <a:pt x="588" y="14"/>
                  </a:lnTo>
                  <a:lnTo>
                    <a:pt x="595" y="5"/>
                  </a:lnTo>
                  <a:lnTo>
                    <a:pt x="602" y="1"/>
                  </a:lnTo>
                  <a:lnTo>
                    <a:pt x="611" y="0"/>
                  </a:lnTo>
                  <a:lnTo>
                    <a:pt x="617" y="0"/>
                  </a:lnTo>
                  <a:lnTo>
                    <a:pt x="640" y="0"/>
                  </a:lnTo>
                  <a:lnTo>
                    <a:pt x="668" y="1"/>
                  </a:lnTo>
                  <a:lnTo>
                    <a:pt x="700" y="1"/>
                  </a:lnTo>
                  <a:lnTo>
                    <a:pt x="732" y="3"/>
                  </a:lnTo>
                  <a:lnTo>
                    <a:pt x="761" y="5"/>
                  </a:lnTo>
                  <a:lnTo>
                    <a:pt x="782" y="5"/>
                  </a:lnTo>
                  <a:lnTo>
                    <a:pt x="880" y="1"/>
                  </a:lnTo>
                  <a:lnTo>
                    <a:pt x="977" y="0"/>
                  </a:lnTo>
                  <a:lnTo>
                    <a:pt x="978" y="0"/>
                  </a:lnTo>
                  <a:lnTo>
                    <a:pt x="982" y="0"/>
                  </a:lnTo>
                  <a:lnTo>
                    <a:pt x="986" y="0"/>
                  </a:lnTo>
                  <a:lnTo>
                    <a:pt x="989" y="1"/>
                  </a:lnTo>
                  <a:lnTo>
                    <a:pt x="993" y="3"/>
                  </a:lnTo>
                  <a:lnTo>
                    <a:pt x="996" y="7"/>
                  </a:lnTo>
                  <a:lnTo>
                    <a:pt x="998" y="11"/>
                  </a:lnTo>
                  <a:lnTo>
                    <a:pt x="998" y="18"/>
                  </a:lnTo>
                  <a:lnTo>
                    <a:pt x="996" y="33"/>
                  </a:lnTo>
                  <a:lnTo>
                    <a:pt x="993" y="42"/>
                  </a:lnTo>
                  <a:lnTo>
                    <a:pt x="984" y="46"/>
                  </a:lnTo>
                  <a:lnTo>
                    <a:pt x="971" y="47"/>
                  </a:lnTo>
                  <a:lnTo>
                    <a:pt x="957" y="47"/>
                  </a:lnTo>
                  <a:lnTo>
                    <a:pt x="923" y="51"/>
                  </a:lnTo>
                  <a:lnTo>
                    <a:pt x="896" y="55"/>
                  </a:lnTo>
                  <a:lnTo>
                    <a:pt x="877" y="62"/>
                  </a:lnTo>
                  <a:lnTo>
                    <a:pt x="863" y="71"/>
                  </a:lnTo>
                  <a:lnTo>
                    <a:pt x="854" y="80"/>
                  </a:lnTo>
                  <a:lnTo>
                    <a:pt x="848" y="91"/>
                  </a:lnTo>
                  <a:lnTo>
                    <a:pt x="846" y="102"/>
                  </a:lnTo>
                  <a:lnTo>
                    <a:pt x="846" y="113"/>
                  </a:lnTo>
                  <a:lnTo>
                    <a:pt x="846" y="124"/>
                  </a:lnTo>
                  <a:lnTo>
                    <a:pt x="904" y="934"/>
                  </a:lnTo>
                  <a:lnTo>
                    <a:pt x="1331" y="165"/>
                  </a:lnTo>
                  <a:lnTo>
                    <a:pt x="1342" y="145"/>
                  </a:lnTo>
                  <a:lnTo>
                    <a:pt x="1349" y="128"/>
                  </a:lnTo>
                  <a:lnTo>
                    <a:pt x="1351" y="112"/>
                  </a:lnTo>
                  <a:lnTo>
                    <a:pt x="1349" y="93"/>
                  </a:lnTo>
                  <a:lnTo>
                    <a:pt x="1340" y="79"/>
                  </a:lnTo>
                  <a:lnTo>
                    <a:pt x="1328" y="68"/>
                  </a:lnTo>
                  <a:lnTo>
                    <a:pt x="1312" y="58"/>
                  </a:lnTo>
                  <a:lnTo>
                    <a:pt x="1294" y="53"/>
                  </a:lnTo>
                  <a:lnTo>
                    <a:pt x="1276" y="49"/>
                  </a:lnTo>
                  <a:lnTo>
                    <a:pt x="1260" y="47"/>
                  </a:lnTo>
                  <a:lnTo>
                    <a:pt x="1256" y="47"/>
                  </a:lnTo>
                  <a:lnTo>
                    <a:pt x="1251" y="47"/>
                  </a:lnTo>
                  <a:lnTo>
                    <a:pt x="1248" y="47"/>
                  </a:lnTo>
                  <a:lnTo>
                    <a:pt x="1244" y="46"/>
                  </a:lnTo>
                  <a:lnTo>
                    <a:pt x="1240" y="44"/>
                  </a:lnTo>
                  <a:lnTo>
                    <a:pt x="1237" y="40"/>
                  </a:lnTo>
                  <a:lnTo>
                    <a:pt x="1235" y="36"/>
                  </a:lnTo>
                  <a:lnTo>
                    <a:pt x="1235" y="31"/>
                  </a:lnTo>
                  <a:lnTo>
                    <a:pt x="1237" y="14"/>
                  </a:lnTo>
                  <a:lnTo>
                    <a:pt x="1242" y="5"/>
                  </a:lnTo>
                  <a:lnTo>
                    <a:pt x="1251" y="1"/>
                  </a:lnTo>
                  <a:lnTo>
                    <a:pt x="1258" y="0"/>
                  </a:lnTo>
                  <a:lnTo>
                    <a:pt x="1265" y="0"/>
                  </a:lnTo>
                  <a:lnTo>
                    <a:pt x="1319" y="1"/>
                  </a:lnTo>
                  <a:lnTo>
                    <a:pt x="1376" y="3"/>
                  </a:lnTo>
                  <a:lnTo>
                    <a:pt x="1431" y="5"/>
                  </a:lnTo>
                  <a:lnTo>
                    <a:pt x="1552" y="0"/>
                  </a:lnTo>
                  <a:lnTo>
                    <a:pt x="1558" y="0"/>
                  </a:lnTo>
                  <a:lnTo>
                    <a:pt x="1563" y="1"/>
                  </a:lnTo>
                  <a:lnTo>
                    <a:pt x="1567" y="5"/>
                  </a:lnTo>
                  <a:lnTo>
                    <a:pt x="1568" y="9"/>
                  </a:lnTo>
                  <a:lnTo>
                    <a:pt x="1570" y="12"/>
                  </a:lnTo>
                  <a:lnTo>
                    <a:pt x="1570" y="18"/>
                  </a:lnTo>
                  <a:lnTo>
                    <a:pt x="1568" y="33"/>
                  </a:lnTo>
                  <a:lnTo>
                    <a:pt x="1565" y="42"/>
                  </a:lnTo>
                  <a:lnTo>
                    <a:pt x="1558" y="46"/>
                  </a:lnTo>
                  <a:lnTo>
                    <a:pt x="1549" y="47"/>
                  </a:lnTo>
                  <a:lnTo>
                    <a:pt x="1540" y="47"/>
                  </a:lnTo>
                  <a:lnTo>
                    <a:pt x="1501" y="55"/>
                  </a:lnTo>
                  <a:lnTo>
                    <a:pt x="1469" y="68"/>
                  </a:lnTo>
                  <a:lnTo>
                    <a:pt x="1442" y="86"/>
                  </a:lnTo>
                  <a:lnTo>
                    <a:pt x="1419" y="106"/>
                  </a:lnTo>
                  <a:lnTo>
                    <a:pt x="1399" y="132"/>
                  </a:lnTo>
                  <a:lnTo>
                    <a:pt x="1381" y="159"/>
                  </a:lnTo>
                  <a:lnTo>
                    <a:pt x="1363" y="189"/>
                  </a:lnTo>
                  <a:lnTo>
                    <a:pt x="1363" y="189"/>
                  </a:lnTo>
                  <a:lnTo>
                    <a:pt x="845" y="1115"/>
                  </a:lnTo>
                  <a:lnTo>
                    <a:pt x="839" y="1126"/>
                  </a:lnTo>
                  <a:lnTo>
                    <a:pt x="830" y="1135"/>
                  </a:lnTo>
                  <a:lnTo>
                    <a:pt x="822" y="1143"/>
                  </a:lnTo>
                  <a:lnTo>
                    <a:pt x="807" y="1145"/>
                  </a:lnTo>
                  <a:lnTo>
                    <a:pt x="795" y="1143"/>
                  </a:lnTo>
                  <a:lnTo>
                    <a:pt x="789" y="1137"/>
                  </a:lnTo>
                  <a:lnTo>
                    <a:pt x="784" y="1123"/>
                  </a:lnTo>
                  <a:lnTo>
                    <a:pt x="782" y="1102"/>
                  </a:lnTo>
                  <a:lnTo>
                    <a:pt x="724" y="280"/>
                  </a:lnTo>
                  <a:lnTo>
                    <a:pt x="258" y="1112"/>
                  </a:lnTo>
                  <a:lnTo>
                    <a:pt x="249" y="1126"/>
                  </a:lnTo>
                  <a:lnTo>
                    <a:pt x="240" y="1137"/>
                  </a:lnTo>
                  <a:lnTo>
                    <a:pt x="232" y="1143"/>
                  </a:lnTo>
                  <a:lnTo>
                    <a:pt x="221" y="1145"/>
                  </a:lnTo>
                  <a:lnTo>
                    <a:pt x="208" y="1143"/>
                  </a:lnTo>
                  <a:lnTo>
                    <a:pt x="199" y="1135"/>
                  </a:lnTo>
                  <a:lnTo>
                    <a:pt x="196" y="1121"/>
                  </a:lnTo>
                  <a:lnTo>
                    <a:pt x="194" y="1102"/>
                  </a:lnTo>
                  <a:lnTo>
                    <a:pt x="125" y="110"/>
                  </a:lnTo>
                  <a:lnTo>
                    <a:pt x="123" y="91"/>
                  </a:lnTo>
                  <a:lnTo>
                    <a:pt x="119" y="77"/>
                  </a:lnTo>
                  <a:lnTo>
                    <a:pt x="114" y="66"/>
                  </a:lnTo>
                  <a:lnTo>
                    <a:pt x="105" y="58"/>
                  </a:lnTo>
                  <a:lnTo>
                    <a:pt x="91" y="53"/>
                  </a:lnTo>
                  <a:lnTo>
                    <a:pt x="69" y="49"/>
                  </a:lnTo>
                  <a:lnTo>
                    <a:pt x="41" y="47"/>
                  </a:lnTo>
                  <a:lnTo>
                    <a:pt x="23" y="47"/>
                  </a:lnTo>
                  <a:lnTo>
                    <a:pt x="11" y="46"/>
                  </a:lnTo>
                  <a:lnTo>
                    <a:pt x="3" y="40"/>
                  </a:lnTo>
                  <a:lnTo>
                    <a:pt x="0" y="31"/>
                  </a:lnTo>
                  <a:lnTo>
                    <a:pt x="2" y="14"/>
                  </a:lnTo>
                  <a:lnTo>
                    <a:pt x="7" y="5"/>
                  </a:lnTo>
                  <a:lnTo>
                    <a:pt x="14" y="1"/>
                  </a:lnTo>
                  <a:lnTo>
                    <a:pt x="21" y="0"/>
                  </a:lnTo>
                  <a:lnTo>
                    <a:pt x="2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7 1"/>
            <p:cNvSpPr>
              <a:spLocks/>
            </p:cNvSpPr>
            <p:nvPr/>
          </p:nvSpPr>
          <p:spPr bwMode="auto">
            <a:xfrm>
              <a:off x="2110" y="3170"/>
              <a:ext cx="367" cy="1625"/>
            </a:xfrm>
            <a:custGeom>
              <a:avLst/>
              <a:gdLst/>
              <a:ahLst/>
              <a:cxnLst>
                <a:cxn ang="0">
                  <a:pos x="354" y="0"/>
                </a:cxn>
                <a:cxn ang="0">
                  <a:pos x="361" y="3"/>
                </a:cxn>
                <a:cxn ang="0">
                  <a:pos x="365" y="12"/>
                </a:cxn>
                <a:cxn ang="0">
                  <a:pos x="367" y="18"/>
                </a:cxn>
                <a:cxn ang="0">
                  <a:pos x="365" y="22"/>
                </a:cxn>
                <a:cxn ang="0">
                  <a:pos x="361" y="27"/>
                </a:cxn>
                <a:cxn ang="0">
                  <a:pos x="351" y="36"/>
                </a:cxn>
                <a:cxn ang="0">
                  <a:pos x="290" y="106"/>
                </a:cxn>
                <a:cxn ang="0">
                  <a:pos x="205" y="245"/>
                </a:cxn>
                <a:cxn ang="0">
                  <a:pos x="144" y="398"/>
                </a:cxn>
                <a:cxn ang="0">
                  <a:pos x="108" y="559"/>
                </a:cxn>
                <a:cxn ang="0">
                  <a:pos x="92" y="728"/>
                </a:cxn>
                <a:cxn ang="0">
                  <a:pos x="92" y="882"/>
                </a:cxn>
                <a:cxn ang="0">
                  <a:pos x="103" y="1025"/>
                </a:cxn>
                <a:cxn ang="0">
                  <a:pos x="131" y="1172"/>
                </a:cxn>
                <a:cxn ang="0">
                  <a:pos x="176" y="1317"/>
                </a:cxn>
                <a:cxn ang="0">
                  <a:pos x="246" y="1453"/>
                </a:cxn>
                <a:cxn ang="0">
                  <a:pos x="338" y="1574"/>
                </a:cxn>
                <a:cxn ang="0">
                  <a:pos x="360" y="1598"/>
                </a:cxn>
                <a:cxn ang="0">
                  <a:pos x="367" y="1607"/>
                </a:cxn>
                <a:cxn ang="0">
                  <a:pos x="367" y="1611"/>
                </a:cxn>
                <a:cxn ang="0">
                  <a:pos x="363" y="1620"/>
                </a:cxn>
                <a:cxn ang="0">
                  <a:pos x="354" y="1625"/>
                </a:cxn>
                <a:cxn ang="0">
                  <a:pos x="342" y="1623"/>
                </a:cxn>
                <a:cxn ang="0">
                  <a:pos x="308" y="1598"/>
                </a:cxn>
                <a:cxn ang="0">
                  <a:pos x="256" y="1548"/>
                </a:cxn>
                <a:cxn ang="0">
                  <a:pos x="196" y="1475"/>
                </a:cxn>
                <a:cxn ang="0">
                  <a:pos x="133" y="1376"/>
                </a:cxn>
                <a:cxn ang="0">
                  <a:pos x="66" y="1227"/>
                </a:cxn>
                <a:cxn ang="0">
                  <a:pos x="19" y="1045"/>
                </a:cxn>
                <a:cxn ang="0">
                  <a:pos x="1" y="882"/>
                </a:cxn>
                <a:cxn ang="0">
                  <a:pos x="1" y="741"/>
                </a:cxn>
                <a:cxn ang="0">
                  <a:pos x="19" y="581"/>
                </a:cxn>
                <a:cxn ang="0">
                  <a:pos x="64" y="407"/>
                </a:cxn>
                <a:cxn ang="0">
                  <a:pos x="128" y="258"/>
                </a:cxn>
                <a:cxn ang="0">
                  <a:pos x="190" y="157"/>
                </a:cxn>
                <a:cxn ang="0">
                  <a:pos x="253" y="80"/>
                </a:cxn>
                <a:cxn ang="0">
                  <a:pos x="306" y="29"/>
                </a:cxn>
                <a:cxn ang="0">
                  <a:pos x="340" y="3"/>
                </a:cxn>
              </a:cxnLst>
              <a:rect l="0" t="0" r="r" b="b"/>
              <a:pathLst>
                <a:path w="367" h="1625">
                  <a:moveTo>
                    <a:pt x="349" y="0"/>
                  </a:moveTo>
                  <a:lnTo>
                    <a:pt x="354" y="0"/>
                  </a:lnTo>
                  <a:lnTo>
                    <a:pt x="358" y="1"/>
                  </a:lnTo>
                  <a:lnTo>
                    <a:pt x="361" y="3"/>
                  </a:lnTo>
                  <a:lnTo>
                    <a:pt x="363" y="7"/>
                  </a:lnTo>
                  <a:lnTo>
                    <a:pt x="365" y="12"/>
                  </a:lnTo>
                  <a:lnTo>
                    <a:pt x="367" y="18"/>
                  </a:lnTo>
                  <a:lnTo>
                    <a:pt x="367" y="18"/>
                  </a:lnTo>
                  <a:lnTo>
                    <a:pt x="367" y="20"/>
                  </a:lnTo>
                  <a:lnTo>
                    <a:pt x="365" y="22"/>
                  </a:lnTo>
                  <a:lnTo>
                    <a:pt x="363" y="25"/>
                  </a:lnTo>
                  <a:lnTo>
                    <a:pt x="361" y="27"/>
                  </a:lnTo>
                  <a:lnTo>
                    <a:pt x="356" y="33"/>
                  </a:lnTo>
                  <a:lnTo>
                    <a:pt x="351" y="36"/>
                  </a:lnTo>
                  <a:lnTo>
                    <a:pt x="344" y="44"/>
                  </a:lnTo>
                  <a:lnTo>
                    <a:pt x="290" y="106"/>
                  </a:lnTo>
                  <a:lnTo>
                    <a:pt x="244" y="174"/>
                  </a:lnTo>
                  <a:lnTo>
                    <a:pt x="205" y="245"/>
                  </a:lnTo>
                  <a:lnTo>
                    <a:pt x="171" y="321"/>
                  </a:lnTo>
                  <a:lnTo>
                    <a:pt x="144" y="398"/>
                  </a:lnTo>
                  <a:lnTo>
                    <a:pt x="124" y="478"/>
                  </a:lnTo>
                  <a:lnTo>
                    <a:pt x="108" y="559"/>
                  </a:lnTo>
                  <a:lnTo>
                    <a:pt x="98" y="644"/>
                  </a:lnTo>
                  <a:lnTo>
                    <a:pt x="92" y="728"/>
                  </a:lnTo>
                  <a:lnTo>
                    <a:pt x="90" y="812"/>
                  </a:lnTo>
                  <a:lnTo>
                    <a:pt x="92" y="882"/>
                  </a:lnTo>
                  <a:lnTo>
                    <a:pt x="96" y="954"/>
                  </a:lnTo>
                  <a:lnTo>
                    <a:pt x="103" y="1025"/>
                  </a:lnTo>
                  <a:lnTo>
                    <a:pt x="115" y="1099"/>
                  </a:lnTo>
                  <a:lnTo>
                    <a:pt x="131" y="1172"/>
                  </a:lnTo>
                  <a:lnTo>
                    <a:pt x="151" y="1245"/>
                  </a:lnTo>
                  <a:lnTo>
                    <a:pt x="176" y="1317"/>
                  </a:lnTo>
                  <a:lnTo>
                    <a:pt x="208" y="1387"/>
                  </a:lnTo>
                  <a:lnTo>
                    <a:pt x="246" y="1453"/>
                  </a:lnTo>
                  <a:lnTo>
                    <a:pt x="288" y="1515"/>
                  </a:lnTo>
                  <a:lnTo>
                    <a:pt x="338" y="1574"/>
                  </a:lnTo>
                  <a:lnTo>
                    <a:pt x="352" y="1589"/>
                  </a:lnTo>
                  <a:lnTo>
                    <a:pt x="360" y="1598"/>
                  </a:lnTo>
                  <a:lnTo>
                    <a:pt x="365" y="1603"/>
                  </a:lnTo>
                  <a:lnTo>
                    <a:pt x="367" y="1607"/>
                  </a:lnTo>
                  <a:lnTo>
                    <a:pt x="367" y="1611"/>
                  </a:lnTo>
                  <a:lnTo>
                    <a:pt x="367" y="1611"/>
                  </a:lnTo>
                  <a:lnTo>
                    <a:pt x="365" y="1616"/>
                  </a:lnTo>
                  <a:lnTo>
                    <a:pt x="363" y="1620"/>
                  </a:lnTo>
                  <a:lnTo>
                    <a:pt x="360" y="1623"/>
                  </a:lnTo>
                  <a:lnTo>
                    <a:pt x="354" y="1625"/>
                  </a:lnTo>
                  <a:lnTo>
                    <a:pt x="349" y="1625"/>
                  </a:lnTo>
                  <a:lnTo>
                    <a:pt x="342" y="1623"/>
                  </a:lnTo>
                  <a:lnTo>
                    <a:pt x="328" y="1612"/>
                  </a:lnTo>
                  <a:lnTo>
                    <a:pt x="308" y="1598"/>
                  </a:lnTo>
                  <a:lnTo>
                    <a:pt x="283" y="1576"/>
                  </a:lnTo>
                  <a:lnTo>
                    <a:pt x="256" y="1548"/>
                  </a:lnTo>
                  <a:lnTo>
                    <a:pt x="226" y="1513"/>
                  </a:lnTo>
                  <a:lnTo>
                    <a:pt x="196" y="1475"/>
                  </a:lnTo>
                  <a:lnTo>
                    <a:pt x="164" y="1429"/>
                  </a:lnTo>
                  <a:lnTo>
                    <a:pt x="133" y="1376"/>
                  </a:lnTo>
                  <a:lnTo>
                    <a:pt x="103" y="1319"/>
                  </a:lnTo>
                  <a:lnTo>
                    <a:pt x="66" y="1227"/>
                  </a:lnTo>
                  <a:lnTo>
                    <a:pt x="37" y="1135"/>
                  </a:lnTo>
                  <a:lnTo>
                    <a:pt x="19" y="1045"/>
                  </a:lnTo>
                  <a:lnTo>
                    <a:pt x="7" y="961"/>
                  </a:lnTo>
                  <a:lnTo>
                    <a:pt x="1" y="882"/>
                  </a:lnTo>
                  <a:lnTo>
                    <a:pt x="0" y="812"/>
                  </a:lnTo>
                  <a:lnTo>
                    <a:pt x="1" y="741"/>
                  </a:lnTo>
                  <a:lnTo>
                    <a:pt x="7" y="664"/>
                  </a:lnTo>
                  <a:lnTo>
                    <a:pt x="19" y="581"/>
                  </a:lnTo>
                  <a:lnTo>
                    <a:pt x="37" y="495"/>
                  </a:lnTo>
                  <a:lnTo>
                    <a:pt x="64" y="407"/>
                  </a:lnTo>
                  <a:lnTo>
                    <a:pt x="98" y="317"/>
                  </a:lnTo>
                  <a:lnTo>
                    <a:pt x="128" y="258"/>
                  </a:lnTo>
                  <a:lnTo>
                    <a:pt x="158" y="203"/>
                  </a:lnTo>
                  <a:lnTo>
                    <a:pt x="190" y="157"/>
                  </a:lnTo>
                  <a:lnTo>
                    <a:pt x="222" y="115"/>
                  </a:lnTo>
                  <a:lnTo>
                    <a:pt x="253" y="80"/>
                  </a:lnTo>
                  <a:lnTo>
                    <a:pt x="281" y="51"/>
                  </a:lnTo>
                  <a:lnTo>
                    <a:pt x="306" y="29"/>
                  </a:lnTo>
                  <a:lnTo>
                    <a:pt x="326" y="12"/>
                  </a:lnTo>
                  <a:lnTo>
                    <a:pt x="340" y="3"/>
                  </a:lnTo>
                  <a:lnTo>
                    <a:pt x="34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8 1"/>
            <p:cNvSpPr>
              <a:spLocks noEditPoints="1"/>
            </p:cNvSpPr>
            <p:nvPr/>
          </p:nvSpPr>
          <p:spPr bwMode="auto">
            <a:xfrm>
              <a:off x="2639" y="3261"/>
              <a:ext cx="831" cy="1461"/>
            </a:xfrm>
            <a:custGeom>
              <a:avLst/>
              <a:gdLst/>
              <a:ahLst/>
              <a:cxnLst>
                <a:cxn ang="0">
                  <a:pos x="410" y="1103"/>
                </a:cxn>
                <a:cxn ang="0">
                  <a:pos x="556" y="1031"/>
                </a:cxn>
                <a:cxn ang="0">
                  <a:pos x="658" y="910"/>
                </a:cxn>
                <a:cxn ang="0">
                  <a:pos x="715" y="765"/>
                </a:cxn>
                <a:cxn ang="0">
                  <a:pos x="724" y="622"/>
                </a:cxn>
                <a:cxn ang="0">
                  <a:pos x="679" y="518"/>
                </a:cxn>
                <a:cxn ang="0">
                  <a:pos x="592" y="457"/>
                </a:cxn>
                <a:cxn ang="0">
                  <a:pos x="476" y="442"/>
                </a:cxn>
                <a:cxn ang="0">
                  <a:pos x="317" y="496"/>
                </a:cxn>
                <a:cxn ang="0">
                  <a:pos x="201" y="600"/>
                </a:cxn>
                <a:cxn ang="0">
                  <a:pos x="130" y="740"/>
                </a:cxn>
                <a:cxn ang="0">
                  <a:pos x="105" y="888"/>
                </a:cxn>
                <a:cxn ang="0">
                  <a:pos x="132" y="1006"/>
                </a:cxn>
                <a:cxn ang="0">
                  <a:pos x="198" y="1077"/>
                </a:cxn>
                <a:cxn ang="0">
                  <a:pos x="283" y="1110"/>
                </a:cxn>
                <a:cxn ang="0">
                  <a:pos x="602" y="0"/>
                </a:cxn>
                <a:cxn ang="0">
                  <a:pos x="615" y="6"/>
                </a:cxn>
                <a:cxn ang="0">
                  <a:pos x="618" y="13"/>
                </a:cxn>
                <a:cxn ang="0">
                  <a:pos x="618" y="19"/>
                </a:cxn>
                <a:cxn ang="0">
                  <a:pos x="615" y="31"/>
                </a:cxn>
                <a:cxn ang="0">
                  <a:pos x="528" y="408"/>
                </a:cxn>
                <a:cxn ang="0">
                  <a:pos x="677" y="448"/>
                </a:cxn>
                <a:cxn ang="0">
                  <a:pos x="773" y="529"/>
                </a:cxn>
                <a:cxn ang="0">
                  <a:pos x="822" y="630"/>
                </a:cxn>
                <a:cxn ang="0">
                  <a:pos x="823" y="767"/>
                </a:cxn>
                <a:cxn ang="0">
                  <a:pos x="734" y="951"/>
                </a:cxn>
                <a:cxn ang="0">
                  <a:pos x="563" y="1088"/>
                </a:cxn>
                <a:cxn ang="0">
                  <a:pos x="346" y="1149"/>
                </a:cxn>
                <a:cxn ang="0">
                  <a:pos x="278" y="1422"/>
                </a:cxn>
                <a:cxn ang="0">
                  <a:pos x="269" y="1455"/>
                </a:cxn>
                <a:cxn ang="0">
                  <a:pos x="258" y="1461"/>
                </a:cxn>
                <a:cxn ang="0">
                  <a:pos x="244" y="1461"/>
                </a:cxn>
                <a:cxn ang="0">
                  <a:pos x="237" y="1453"/>
                </a:cxn>
                <a:cxn ang="0">
                  <a:pos x="235" y="1435"/>
                </a:cxn>
                <a:cxn ang="0">
                  <a:pos x="251" y="1369"/>
                </a:cxn>
                <a:cxn ang="0">
                  <a:pos x="287" y="1224"/>
                </a:cxn>
                <a:cxn ang="0">
                  <a:pos x="189" y="1123"/>
                </a:cxn>
                <a:cxn ang="0">
                  <a:pos x="64" y="1037"/>
                </a:cxn>
                <a:cxn ang="0">
                  <a:pos x="5" y="905"/>
                </a:cxn>
                <a:cxn ang="0">
                  <a:pos x="23" y="736"/>
                </a:cxn>
                <a:cxn ang="0">
                  <a:pos x="125" y="575"/>
                </a:cxn>
                <a:cxn ang="0">
                  <a:pos x="289" y="457"/>
                </a:cxn>
                <a:cxn ang="0">
                  <a:pos x="485" y="408"/>
                </a:cxn>
                <a:cxn ang="0">
                  <a:pos x="586" y="6"/>
                </a:cxn>
              </a:cxnLst>
              <a:rect l="0" t="0" r="r" b="b"/>
              <a:pathLst>
                <a:path w="831" h="1461">
                  <a:moveTo>
                    <a:pt x="517" y="442"/>
                  </a:moveTo>
                  <a:lnTo>
                    <a:pt x="353" y="1112"/>
                  </a:lnTo>
                  <a:lnTo>
                    <a:pt x="410" y="1103"/>
                  </a:lnTo>
                  <a:lnTo>
                    <a:pt x="463" y="1087"/>
                  </a:lnTo>
                  <a:lnTo>
                    <a:pt x="511" y="1061"/>
                  </a:lnTo>
                  <a:lnTo>
                    <a:pt x="556" y="1031"/>
                  </a:lnTo>
                  <a:lnTo>
                    <a:pt x="595" y="995"/>
                  </a:lnTo>
                  <a:lnTo>
                    <a:pt x="629" y="954"/>
                  </a:lnTo>
                  <a:lnTo>
                    <a:pt x="658" y="910"/>
                  </a:lnTo>
                  <a:lnTo>
                    <a:pt x="683" y="865"/>
                  </a:lnTo>
                  <a:lnTo>
                    <a:pt x="700" y="815"/>
                  </a:lnTo>
                  <a:lnTo>
                    <a:pt x="715" y="765"/>
                  </a:lnTo>
                  <a:lnTo>
                    <a:pt x="724" y="716"/>
                  </a:lnTo>
                  <a:lnTo>
                    <a:pt x="725" y="668"/>
                  </a:lnTo>
                  <a:lnTo>
                    <a:pt x="724" y="622"/>
                  </a:lnTo>
                  <a:lnTo>
                    <a:pt x="713" y="582"/>
                  </a:lnTo>
                  <a:lnTo>
                    <a:pt x="699" y="547"/>
                  </a:lnTo>
                  <a:lnTo>
                    <a:pt x="679" y="518"/>
                  </a:lnTo>
                  <a:lnTo>
                    <a:pt x="654" y="492"/>
                  </a:lnTo>
                  <a:lnTo>
                    <a:pt x="624" y="474"/>
                  </a:lnTo>
                  <a:lnTo>
                    <a:pt x="592" y="457"/>
                  </a:lnTo>
                  <a:lnTo>
                    <a:pt x="556" y="448"/>
                  </a:lnTo>
                  <a:lnTo>
                    <a:pt x="517" y="442"/>
                  </a:lnTo>
                  <a:close/>
                  <a:moveTo>
                    <a:pt x="476" y="442"/>
                  </a:moveTo>
                  <a:lnTo>
                    <a:pt x="419" y="453"/>
                  </a:lnTo>
                  <a:lnTo>
                    <a:pt x="365" y="470"/>
                  </a:lnTo>
                  <a:lnTo>
                    <a:pt x="317" y="496"/>
                  </a:lnTo>
                  <a:lnTo>
                    <a:pt x="274" y="525"/>
                  </a:lnTo>
                  <a:lnTo>
                    <a:pt x="235" y="562"/>
                  </a:lnTo>
                  <a:lnTo>
                    <a:pt x="201" y="600"/>
                  </a:lnTo>
                  <a:lnTo>
                    <a:pt x="173" y="644"/>
                  </a:lnTo>
                  <a:lnTo>
                    <a:pt x="148" y="692"/>
                  </a:lnTo>
                  <a:lnTo>
                    <a:pt x="130" y="740"/>
                  </a:lnTo>
                  <a:lnTo>
                    <a:pt x="116" y="789"/>
                  </a:lnTo>
                  <a:lnTo>
                    <a:pt x="109" y="839"/>
                  </a:lnTo>
                  <a:lnTo>
                    <a:pt x="105" y="888"/>
                  </a:lnTo>
                  <a:lnTo>
                    <a:pt x="109" y="932"/>
                  </a:lnTo>
                  <a:lnTo>
                    <a:pt x="118" y="973"/>
                  </a:lnTo>
                  <a:lnTo>
                    <a:pt x="132" y="1006"/>
                  </a:lnTo>
                  <a:lnTo>
                    <a:pt x="151" y="1035"/>
                  </a:lnTo>
                  <a:lnTo>
                    <a:pt x="173" y="1059"/>
                  </a:lnTo>
                  <a:lnTo>
                    <a:pt x="198" y="1077"/>
                  </a:lnTo>
                  <a:lnTo>
                    <a:pt x="226" y="1092"/>
                  </a:lnTo>
                  <a:lnTo>
                    <a:pt x="255" y="1103"/>
                  </a:lnTo>
                  <a:lnTo>
                    <a:pt x="283" y="1110"/>
                  </a:lnTo>
                  <a:lnTo>
                    <a:pt x="314" y="1112"/>
                  </a:lnTo>
                  <a:lnTo>
                    <a:pt x="476" y="442"/>
                  </a:lnTo>
                  <a:close/>
                  <a:moveTo>
                    <a:pt x="602" y="0"/>
                  </a:moveTo>
                  <a:lnTo>
                    <a:pt x="608" y="2"/>
                  </a:lnTo>
                  <a:lnTo>
                    <a:pt x="611" y="2"/>
                  </a:lnTo>
                  <a:lnTo>
                    <a:pt x="615" y="6"/>
                  </a:lnTo>
                  <a:lnTo>
                    <a:pt x="617" y="8"/>
                  </a:lnTo>
                  <a:lnTo>
                    <a:pt x="618" y="11"/>
                  </a:lnTo>
                  <a:lnTo>
                    <a:pt x="618" y="13"/>
                  </a:lnTo>
                  <a:lnTo>
                    <a:pt x="618" y="15"/>
                  </a:lnTo>
                  <a:lnTo>
                    <a:pt x="618" y="17"/>
                  </a:lnTo>
                  <a:lnTo>
                    <a:pt x="618" y="19"/>
                  </a:lnTo>
                  <a:lnTo>
                    <a:pt x="618" y="22"/>
                  </a:lnTo>
                  <a:lnTo>
                    <a:pt x="617" y="28"/>
                  </a:lnTo>
                  <a:lnTo>
                    <a:pt x="615" y="31"/>
                  </a:lnTo>
                  <a:lnTo>
                    <a:pt x="615" y="37"/>
                  </a:lnTo>
                  <a:lnTo>
                    <a:pt x="615" y="39"/>
                  </a:lnTo>
                  <a:lnTo>
                    <a:pt x="528" y="408"/>
                  </a:lnTo>
                  <a:lnTo>
                    <a:pt x="583" y="415"/>
                  </a:lnTo>
                  <a:lnTo>
                    <a:pt x="633" y="430"/>
                  </a:lnTo>
                  <a:lnTo>
                    <a:pt x="677" y="448"/>
                  </a:lnTo>
                  <a:lnTo>
                    <a:pt x="715" y="472"/>
                  </a:lnTo>
                  <a:lnTo>
                    <a:pt x="747" y="498"/>
                  </a:lnTo>
                  <a:lnTo>
                    <a:pt x="773" y="529"/>
                  </a:lnTo>
                  <a:lnTo>
                    <a:pt x="795" y="562"/>
                  </a:lnTo>
                  <a:lnTo>
                    <a:pt x="811" y="595"/>
                  </a:lnTo>
                  <a:lnTo>
                    <a:pt x="822" y="630"/>
                  </a:lnTo>
                  <a:lnTo>
                    <a:pt x="829" y="666"/>
                  </a:lnTo>
                  <a:lnTo>
                    <a:pt x="831" y="701"/>
                  </a:lnTo>
                  <a:lnTo>
                    <a:pt x="823" y="767"/>
                  </a:lnTo>
                  <a:lnTo>
                    <a:pt x="804" y="831"/>
                  </a:lnTo>
                  <a:lnTo>
                    <a:pt x="773" y="892"/>
                  </a:lnTo>
                  <a:lnTo>
                    <a:pt x="734" y="951"/>
                  </a:lnTo>
                  <a:lnTo>
                    <a:pt x="684" y="1004"/>
                  </a:lnTo>
                  <a:lnTo>
                    <a:pt x="627" y="1050"/>
                  </a:lnTo>
                  <a:lnTo>
                    <a:pt x="563" y="1088"/>
                  </a:lnTo>
                  <a:lnTo>
                    <a:pt x="495" y="1120"/>
                  </a:lnTo>
                  <a:lnTo>
                    <a:pt x="422" y="1140"/>
                  </a:lnTo>
                  <a:lnTo>
                    <a:pt x="346" y="1149"/>
                  </a:lnTo>
                  <a:lnTo>
                    <a:pt x="287" y="1389"/>
                  </a:lnTo>
                  <a:lnTo>
                    <a:pt x="283" y="1404"/>
                  </a:lnTo>
                  <a:lnTo>
                    <a:pt x="278" y="1422"/>
                  </a:lnTo>
                  <a:lnTo>
                    <a:pt x="274" y="1437"/>
                  </a:lnTo>
                  <a:lnTo>
                    <a:pt x="271" y="1450"/>
                  </a:lnTo>
                  <a:lnTo>
                    <a:pt x="269" y="1455"/>
                  </a:lnTo>
                  <a:lnTo>
                    <a:pt x="266" y="1459"/>
                  </a:lnTo>
                  <a:lnTo>
                    <a:pt x="262" y="1461"/>
                  </a:lnTo>
                  <a:lnTo>
                    <a:pt x="258" y="1461"/>
                  </a:lnTo>
                  <a:lnTo>
                    <a:pt x="251" y="1461"/>
                  </a:lnTo>
                  <a:lnTo>
                    <a:pt x="248" y="1461"/>
                  </a:lnTo>
                  <a:lnTo>
                    <a:pt x="244" y="1461"/>
                  </a:lnTo>
                  <a:lnTo>
                    <a:pt x="242" y="1459"/>
                  </a:lnTo>
                  <a:lnTo>
                    <a:pt x="239" y="1457"/>
                  </a:lnTo>
                  <a:lnTo>
                    <a:pt x="237" y="1453"/>
                  </a:lnTo>
                  <a:lnTo>
                    <a:pt x="235" y="1450"/>
                  </a:lnTo>
                  <a:lnTo>
                    <a:pt x="233" y="1442"/>
                  </a:lnTo>
                  <a:lnTo>
                    <a:pt x="235" y="1435"/>
                  </a:lnTo>
                  <a:lnTo>
                    <a:pt x="239" y="1420"/>
                  </a:lnTo>
                  <a:lnTo>
                    <a:pt x="244" y="1398"/>
                  </a:lnTo>
                  <a:lnTo>
                    <a:pt x="251" y="1369"/>
                  </a:lnTo>
                  <a:lnTo>
                    <a:pt x="260" y="1336"/>
                  </a:lnTo>
                  <a:lnTo>
                    <a:pt x="269" y="1299"/>
                  </a:lnTo>
                  <a:lnTo>
                    <a:pt x="287" y="1224"/>
                  </a:lnTo>
                  <a:lnTo>
                    <a:pt x="303" y="1149"/>
                  </a:lnTo>
                  <a:lnTo>
                    <a:pt x="242" y="1140"/>
                  </a:lnTo>
                  <a:lnTo>
                    <a:pt x="189" y="1123"/>
                  </a:lnTo>
                  <a:lnTo>
                    <a:pt x="141" y="1101"/>
                  </a:lnTo>
                  <a:lnTo>
                    <a:pt x="98" y="1072"/>
                  </a:lnTo>
                  <a:lnTo>
                    <a:pt x="64" y="1037"/>
                  </a:lnTo>
                  <a:lnTo>
                    <a:pt x="37" y="997"/>
                  </a:lnTo>
                  <a:lnTo>
                    <a:pt x="18" y="953"/>
                  </a:lnTo>
                  <a:lnTo>
                    <a:pt x="5" y="905"/>
                  </a:lnTo>
                  <a:lnTo>
                    <a:pt x="0" y="855"/>
                  </a:lnTo>
                  <a:lnTo>
                    <a:pt x="7" y="795"/>
                  </a:lnTo>
                  <a:lnTo>
                    <a:pt x="23" y="736"/>
                  </a:lnTo>
                  <a:lnTo>
                    <a:pt x="48" y="679"/>
                  </a:lnTo>
                  <a:lnTo>
                    <a:pt x="84" y="624"/>
                  </a:lnTo>
                  <a:lnTo>
                    <a:pt x="125" y="575"/>
                  </a:lnTo>
                  <a:lnTo>
                    <a:pt x="175" y="529"/>
                  </a:lnTo>
                  <a:lnTo>
                    <a:pt x="228" y="490"/>
                  </a:lnTo>
                  <a:lnTo>
                    <a:pt x="289" y="457"/>
                  </a:lnTo>
                  <a:lnTo>
                    <a:pt x="351" y="431"/>
                  </a:lnTo>
                  <a:lnTo>
                    <a:pt x="417" y="415"/>
                  </a:lnTo>
                  <a:lnTo>
                    <a:pt x="485" y="408"/>
                  </a:lnTo>
                  <a:lnTo>
                    <a:pt x="577" y="31"/>
                  </a:lnTo>
                  <a:lnTo>
                    <a:pt x="581" y="15"/>
                  </a:lnTo>
                  <a:lnTo>
                    <a:pt x="586" y="6"/>
                  </a:lnTo>
                  <a:lnTo>
                    <a:pt x="592" y="2"/>
                  </a:lnTo>
                  <a:lnTo>
                    <a:pt x="60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9 1"/>
            <p:cNvSpPr>
              <a:spLocks noEditPoints="1"/>
            </p:cNvSpPr>
            <p:nvPr/>
          </p:nvSpPr>
          <p:spPr bwMode="auto">
            <a:xfrm>
              <a:off x="3633" y="3689"/>
              <a:ext cx="172" cy="1014"/>
            </a:xfrm>
            <a:custGeom>
              <a:avLst/>
              <a:gdLst/>
              <a:ahLst/>
              <a:cxnLst>
                <a:cxn ang="0">
                  <a:pos x="107" y="532"/>
                </a:cxn>
                <a:cxn ang="0">
                  <a:pos x="141" y="556"/>
                </a:cxn>
                <a:cxn ang="0">
                  <a:pos x="161" y="594"/>
                </a:cxn>
                <a:cxn ang="0">
                  <a:pos x="170" y="638"/>
                </a:cxn>
                <a:cxn ang="0">
                  <a:pos x="172" y="679"/>
                </a:cxn>
                <a:cxn ang="0">
                  <a:pos x="170" y="750"/>
                </a:cxn>
                <a:cxn ang="0">
                  <a:pos x="147" y="848"/>
                </a:cxn>
                <a:cxn ang="0">
                  <a:pos x="113" y="926"/>
                </a:cxn>
                <a:cxn ang="0">
                  <a:pos x="77" y="981"/>
                </a:cxn>
                <a:cxn ang="0">
                  <a:pos x="49" y="1011"/>
                </a:cxn>
                <a:cxn ang="0">
                  <a:pos x="36" y="1014"/>
                </a:cxn>
                <a:cxn ang="0">
                  <a:pos x="29" y="1007"/>
                </a:cxn>
                <a:cxn ang="0">
                  <a:pos x="25" y="996"/>
                </a:cxn>
                <a:cxn ang="0">
                  <a:pos x="25" y="992"/>
                </a:cxn>
                <a:cxn ang="0">
                  <a:pos x="27" y="987"/>
                </a:cxn>
                <a:cxn ang="0">
                  <a:pos x="33" y="980"/>
                </a:cxn>
                <a:cxn ang="0">
                  <a:pos x="74" y="923"/>
                </a:cxn>
                <a:cxn ang="0">
                  <a:pos x="118" y="824"/>
                </a:cxn>
                <a:cxn ang="0">
                  <a:pos x="136" y="739"/>
                </a:cxn>
                <a:cxn ang="0">
                  <a:pos x="138" y="682"/>
                </a:cxn>
                <a:cxn ang="0">
                  <a:pos x="123" y="692"/>
                </a:cxn>
                <a:cxn ang="0">
                  <a:pos x="99" y="697"/>
                </a:cxn>
                <a:cxn ang="0">
                  <a:pos x="91" y="701"/>
                </a:cxn>
                <a:cxn ang="0">
                  <a:pos x="59" y="697"/>
                </a:cxn>
                <a:cxn ang="0">
                  <a:pos x="22" y="673"/>
                </a:cxn>
                <a:cxn ang="0">
                  <a:pos x="4" y="635"/>
                </a:cxn>
                <a:cxn ang="0">
                  <a:pos x="4" y="592"/>
                </a:cxn>
                <a:cxn ang="0">
                  <a:pos x="22" y="556"/>
                </a:cxn>
                <a:cxn ang="0">
                  <a:pos x="59" y="532"/>
                </a:cxn>
                <a:cxn ang="0">
                  <a:pos x="86" y="0"/>
                </a:cxn>
                <a:cxn ang="0">
                  <a:pos x="134" y="16"/>
                </a:cxn>
                <a:cxn ang="0">
                  <a:pos x="163" y="59"/>
                </a:cxn>
                <a:cxn ang="0">
                  <a:pos x="163" y="114"/>
                </a:cxn>
                <a:cxn ang="0">
                  <a:pos x="134" y="154"/>
                </a:cxn>
                <a:cxn ang="0">
                  <a:pos x="86" y="170"/>
                </a:cxn>
                <a:cxn ang="0">
                  <a:pos x="34" y="154"/>
                </a:cxn>
                <a:cxn ang="0">
                  <a:pos x="6" y="114"/>
                </a:cxn>
                <a:cxn ang="0">
                  <a:pos x="6" y="59"/>
                </a:cxn>
                <a:cxn ang="0">
                  <a:pos x="34" y="16"/>
                </a:cxn>
                <a:cxn ang="0">
                  <a:pos x="86" y="0"/>
                </a:cxn>
              </a:cxnLst>
              <a:rect l="0" t="0" r="r" b="b"/>
              <a:pathLst>
                <a:path w="172" h="1014">
                  <a:moveTo>
                    <a:pt x="86" y="528"/>
                  </a:moveTo>
                  <a:lnTo>
                    <a:pt x="107" y="532"/>
                  </a:lnTo>
                  <a:lnTo>
                    <a:pt x="127" y="541"/>
                  </a:lnTo>
                  <a:lnTo>
                    <a:pt x="141" y="556"/>
                  </a:lnTo>
                  <a:lnTo>
                    <a:pt x="152" y="574"/>
                  </a:lnTo>
                  <a:lnTo>
                    <a:pt x="161" y="594"/>
                  </a:lnTo>
                  <a:lnTo>
                    <a:pt x="166" y="616"/>
                  </a:lnTo>
                  <a:lnTo>
                    <a:pt x="170" y="638"/>
                  </a:lnTo>
                  <a:lnTo>
                    <a:pt x="172" y="660"/>
                  </a:lnTo>
                  <a:lnTo>
                    <a:pt x="172" y="679"/>
                  </a:lnTo>
                  <a:lnTo>
                    <a:pt x="172" y="695"/>
                  </a:lnTo>
                  <a:lnTo>
                    <a:pt x="170" y="750"/>
                  </a:lnTo>
                  <a:lnTo>
                    <a:pt x="161" y="802"/>
                  </a:lnTo>
                  <a:lnTo>
                    <a:pt x="147" y="848"/>
                  </a:lnTo>
                  <a:lnTo>
                    <a:pt x="131" y="890"/>
                  </a:lnTo>
                  <a:lnTo>
                    <a:pt x="113" y="926"/>
                  </a:lnTo>
                  <a:lnTo>
                    <a:pt x="95" y="958"/>
                  </a:lnTo>
                  <a:lnTo>
                    <a:pt x="77" y="981"/>
                  </a:lnTo>
                  <a:lnTo>
                    <a:pt x="61" y="1000"/>
                  </a:lnTo>
                  <a:lnTo>
                    <a:pt x="49" y="1011"/>
                  </a:lnTo>
                  <a:lnTo>
                    <a:pt x="41" y="1014"/>
                  </a:lnTo>
                  <a:lnTo>
                    <a:pt x="36" y="1014"/>
                  </a:lnTo>
                  <a:lnTo>
                    <a:pt x="33" y="1011"/>
                  </a:lnTo>
                  <a:lnTo>
                    <a:pt x="29" y="1007"/>
                  </a:lnTo>
                  <a:lnTo>
                    <a:pt x="27" y="1003"/>
                  </a:lnTo>
                  <a:lnTo>
                    <a:pt x="25" y="996"/>
                  </a:lnTo>
                  <a:lnTo>
                    <a:pt x="25" y="994"/>
                  </a:lnTo>
                  <a:lnTo>
                    <a:pt x="25" y="992"/>
                  </a:lnTo>
                  <a:lnTo>
                    <a:pt x="27" y="991"/>
                  </a:lnTo>
                  <a:lnTo>
                    <a:pt x="27" y="987"/>
                  </a:lnTo>
                  <a:lnTo>
                    <a:pt x="29" y="983"/>
                  </a:lnTo>
                  <a:lnTo>
                    <a:pt x="33" y="980"/>
                  </a:lnTo>
                  <a:lnTo>
                    <a:pt x="36" y="974"/>
                  </a:lnTo>
                  <a:lnTo>
                    <a:pt x="74" y="923"/>
                  </a:lnTo>
                  <a:lnTo>
                    <a:pt x="100" y="871"/>
                  </a:lnTo>
                  <a:lnTo>
                    <a:pt x="118" y="824"/>
                  </a:lnTo>
                  <a:lnTo>
                    <a:pt x="129" y="778"/>
                  </a:lnTo>
                  <a:lnTo>
                    <a:pt x="136" y="739"/>
                  </a:lnTo>
                  <a:lnTo>
                    <a:pt x="138" y="706"/>
                  </a:lnTo>
                  <a:lnTo>
                    <a:pt x="138" y="682"/>
                  </a:lnTo>
                  <a:lnTo>
                    <a:pt x="138" y="682"/>
                  </a:lnTo>
                  <a:lnTo>
                    <a:pt x="123" y="692"/>
                  </a:lnTo>
                  <a:lnTo>
                    <a:pt x="109" y="695"/>
                  </a:lnTo>
                  <a:lnTo>
                    <a:pt x="99" y="697"/>
                  </a:lnTo>
                  <a:lnTo>
                    <a:pt x="95" y="699"/>
                  </a:lnTo>
                  <a:lnTo>
                    <a:pt x="91" y="701"/>
                  </a:lnTo>
                  <a:lnTo>
                    <a:pt x="86" y="701"/>
                  </a:lnTo>
                  <a:lnTo>
                    <a:pt x="59" y="697"/>
                  </a:lnTo>
                  <a:lnTo>
                    <a:pt x="38" y="688"/>
                  </a:lnTo>
                  <a:lnTo>
                    <a:pt x="22" y="673"/>
                  </a:lnTo>
                  <a:lnTo>
                    <a:pt x="9" y="655"/>
                  </a:lnTo>
                  <a:lnTo>
                    <a:pt x="4" y="635"/>
                  </a:lnTo>
                  <a:lnTo>
                    <a:pt x="0" y="613"/>
                  </a:lnTo>
                  <a:lnTo>
                    <a:pt x="4" y="592"/>
                  </a:lnTo>
                  <a:lnTo>
                    <a:pt x="9" y="572"/>
                  </a:lnTo>
                  <a:lnTo>
                    <a:pt x="22" y="556"/>
                  </a:lnTo>
                  <a:lnTo>
                    <a:pt x="38" y="541"/>
                  </a:lnTo>
                  <a:lnTo>
                    <a:pt x="59" y="532"/>
                  </a:lnTo>
                  <a:lnTo>
                    <a:pt x="86" y="528"/>
                  </a:lnTo>
                  <a:close/>
                  <a:moveTo>
                    <a:pt x="86" y="0"/>
                  </a:moveTo>
                  <a:lnTo>
                    <a:pt x="111" y="3"/>
                  </a:lnTo>
                  <a:lnTo>
                    <a:pt x="134" y="16"/>
                  </a:lnTo>
                  <a:lnTo>
                    <a:pt x="152" y="35"/>
                  </a:lnTo>
                  <a:lnTo>
                    <a:pt x="163" y="59"/>
                  </a:lnTo>
                  <a:lnTo>
                    <a:pt x="168" y="86"/>
                  </a:lnTo>
                  <a:lnTo>
                    <a:pt x="163" y="114"/>
                  </a:lnTo>
                  <a:lnTo>
                    <a:pt x="152" y="136"/>
                  </a:lnTo>
                  <a:lnTo>
                    <a:pt x="134" y="154"/>
                  </a:lnTo>
                  <a:lnTo>
                    <a:pt x="111" y="167"/>
                  </a:lnTo>
                  <a:lnTo>
                    <a:pt x="86" y="170"/>
                  </a:lnTo>
                  <a:lnTo>
                    <a:pt x="58" y="167"/>
                  </a:lnTo>
                  <a:lnTo>
                    <a:pt x="34" y="154"/>
                  </a:lnTo>
                  <a:lnTo>
                    <a:pt x="17" y="136"/>
                  </a:lnTo>
                  <a:lnTo>
                    <a:pt x="6" y="114"/>
                  </a:lnTo>
                  <a:lnTo>
                    <a:pt x="0" y="86"/>
                  </a:lnTo>
                  <a:lnTo>
                    <a:pt x="6" y="59"/>
                  </a:lnTo>
                  <a:lnTo>
                    <a:pt x="17" y="35"/>
                  </a:lnTo>
                  <a:lnTo>
                    <a:pt x="34" y="16"/>
                  </a:lnTo>
                  <a:lnTo>
                    <a:pt x="58" y="3"/>
                  </a:lnTo>
                  <a:lnTo>
                    <a:pt x="8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0 1"/>
            <p:cNvSpPr>
              <a:spLocks/>
            </p:cNvSpPr>
            <p:nvPr/>
          </p:nvSpPr>
          <p:spPr bwMode="auto">
            <a:xfrm>
              <a:off x="4270" y="3670"/>
              <a:ext cx="670" cy="736"/>
            </a:xfrm>
            <a:custGeom>
              <a:avLst/>
              <a:gdLst/>
              <a:ahLst/>
              <a:cxnLst>
                <a:cxn ang="0">
                  <a:pos x="367" y="11"/>
                </a:cxn>
                <a:cxn ang="0">
                  <a:pos x="417" y="52"/>
                </a:cxn>
                <a:cxn ang="0">
                  <a:pos x="460" y="101"/>
                </a:cxn>
                <a:cxn ang="0">
                  <a:pos x="511" y="123"/>
                </a:cxn>
                <a:cxn ang="0">
                  <a:pos x="567" y="101"/>
                </a:cxn>
                <a:cxn ang="0">
                  <a:pos x="631" y="19"/>
                </a:cxn>
                <a:cxn ang="0">
                  <a:pos x="643" y="2"/>
                </a:cxn>
                <a:cxn ang="0">
                  <a:pos x="656" y="0"/>
                </a:cxn>
                <a:cxn ang="0">
                  <a:pos x="665" y="4"/>
                </a:cxn>
                <a:cxn ang="0">
                  <a:pos x="670" y="17"/>
                </a:cxn>
                <a:cxn ang="0">
                  <a:pos x="656" y="46"/>
                </a:cxn>
                <a:cxn ang="0">
                  <a:pos x="600" y="125"/>
                </a:cxn>
                <a:cxn ang="0">
                  <a:pos x="486" y="254"/>
                </a:cxn>
                <a:cxn ang="0">
                  <a:pos x="420" y="316"/>
                </a:cxn>
                <a:cxn ang="0">
                  <a:pos x="358" y="373"/>
                </a:cxn>
                <a:cxn ang="0">
                  <a:pos x="330" y="400"/>
                </a:cxn>
                <a:cxn ang="0">
                  <a:pos x="260" y="463"/>
                </a:cxn>
                <a:cxn ang="0">
                  <a:pos x="178" y="545"/>
                </a:cxn>
                <a:cxn ang="0">
                  <a:pos x="169" y="578"/>
                </a:cxn>
                <a:cxn ang="0">
                  <a:pos x="205" y="580"/>
                </a:cxn>
                <a:cxn ang="0">
                  <a:pos x="267" y="597"/>
                </a:cxn>
                <a:cxn ang="0">
                  <a:pos x="358" y="624"/>
                </a:cxn>
                <a:cxn ang="0">
                  <a:pos x="436" y="621"/>
                </a:cxn>
                <a:cxn ang="0">
                  <a:pos x="517" y="580"/>
                </a:cxn>
                <a:cxn ang="0">
                  <a:pos x="579" y="492"/>
                </a:cxn>
                <a:cxn ang="0">
                  <a:pos x="586" y="478"/>
                </a:cxn>
                <a:cxn ang="0">
                  <a:pos x="600" y="472"/>
                </a:cxn>
                <a:cxn ang="0">
                  <a:pos x="616" y="478"/>
                </a:cxn>
                <a:cxn ang="0">
                  <a:pos x="618" y="501"/>
                </a:cxn>
                <a:cxn ang="0">
                  <a:pos x="586" y="580"/>
                </a:cxn>
                <a:cxn ang="0">
                  <a:pos x="517" y="672"/>
                </a:cxn>
                <a:cxn ang="0">
                  <a:pos x="413" y="733"/>
                </a:cxn>
                <a:cxn ang="0">
                  <a:pos x="324" y="725"/>
                </a:cxn>
                <a:cxn ang="0">
                  <a:pos x="271" y="676"/>
                </a:cxn>
                <a:cxn ang="0">
                  <a:pos x="215" y="622"/>
                </a:cxn>
                <a:cxn ang="0">
                  <a:pos x="150" y="619"/>
                </a:cxn>
                <a:cxn ang="0">
                  <a:pos x="68" y="683"/>
                </a:cxn>
                <a:cxn ang="0">
                  <a:pos x="37" y="729"/>
                </a:cxn>
                <a:cxn ang="0">
                  <a:pos x="28" y="736"/>
                </a:cxn>
                <a:cxn ang="0">
                  <a:pos x="18" y="736"/>
                </a:cxn>
                <a:cxn ang="0">
                  <a:pos x="9" y="734"/>
                </a:cxn>
                <a:cxn ang="0">
                  <a:pos x="0" y="727"/>
                </a:cxn>
                <a:cxn ang="0">
                  <a:pos x="10" y="698"/>
                </a:cxn>
                <a:cxn ang="0">
                  <a:pos x="66" y="621"/>
                </a:cxn>
                <a:cxn ang="0">
                  <a:pos x="164" y="507"/>
                </a:cxn>
                <a:cxn ang="0">
                  <a:pos x="335" y="345"/>
                </a:cxn>
                <a:cxn ang="0">
                  <a:pos x="406" y="281"/>
                </a:cxn>
                <a:cxn ang="0">
                  <a:pos x="485" y="206"/>
                </a:cxn>
                <a:cxn ang="0">
                  <a:pos x="508" y="158"/>
                </a:cxn>
                <a:cxn ang="0">
                  <a:pos x="454" y="151"/>
                </a:cxn>
                <a:cxn ang="0">
                  <a:pos x="369" y="122"/>
                </a:cxn>
                <a:cxn ang="0">
                  <a:pos x="297" y="111"/>
                </a:cxn>
                <a:cxn ang="0">
                  <a:pos x="244" y="120"/>
                </a:cxn>
                <a:cxn ang="0">
                  <a:pos x="185" y="160"/>
                </a:cxn>
                <a:cxn ang="0">
                  <a:pos x="166" y="193"/>
                </a:cxn>
                <a:cxn ang="0">
                  <a:pos x="155" y="202"/>
                </a:cxn>
                <a:cxn ang="0">
                  <a:pos x="137" y="199"/>
                </a:cxn>
                <a:cxn ang="0">
                  <a:pos x="132" y="184"/>
                </a:cxn>
                <a:cxn ang="0">
                  <a:pos x="150" y="131"/>
                </a:cxn>
                <a:cxn ang="0">
                  <a:pos x="203" y="56"/>
                </a:cxn>
                <a:cxn ang="0">
                  <a:pos x="289" y="4"/>
                </a:cxn>
              </a:cxnLst>
              <a:rect l="0" t="0" r="r" b="b"/>
              <a:pathLst>
                <a:path w="670" h="736">
                  <a:moveTo>
                    <a:pt x="322" y="0"/>
                  </a:moveTo>
                  <a:lnTo>
                    <a:pt x="347" y="4"/>
                  </a:lnTo>
                  <a:lnTo>
                    <a:pt x="367" y="11"/>
                  </a:lnTo>
                  <a:lnTo>
                    <a:pt x="385" y="22"/>
                  </a:lnTo>
                  <a:lnTo>
                    <a:pt x="401" y="35"/>
                  </a:lnTo>
                  <a:lnTo>
                    <a:pt x="417" y="52"/>
                  </a:lnTo>
                  <a:lnTo>
                    <a:pt x="431" y="70"/>
                  </a:lnTo>
                  <a:lnTo>
                    <a:pt x="445" y="87"/>
                  </a:lnTo>
                  <a:lnTo>
                    <a:pt x="460" y="101"/>
                  </a:lnTo>
                  <a:lnTo>
                    <a:pt x="474" y="112"/>
                  </a:lnTo>
                  <a:lnTo>
                    <a:pt x="492" y="120"/>
                  </a:lnTo>
                  <a:lnTo>
                    <a:pt x="511" y="123"/>
                  </a:lnTo>
                  <a:lnTo>
                    <a:pt x="529" y="122"/>
                  </a:lnTo>
                  <a:lnTo>
                    <a:pt x="549" y="114"/>
                  </a:lnTo>
                  <a:lnTo>
                    <a:pt x="567" y="101"/>
                  </a:lnTo>
                  <a:lnTo>
                    <a:pt x="586" y="81"/>
                  </a:lnTo>
                  <a:lnTo>
                    <a:pt x="608" y="54"/>
                  </a:lnTo>
                  <a:lnTo>
                    <a:pt x="631" y="19"/>
                  </a:lnTo>
                  <a:lnTo>
                    <a:pt x="634" y="11"/>
                  </a:lnTo>
                  <a:lnTo>
                    <a:pt x="640" y="6"/>
                  </a:lnTo>
                  <a:lnTo>
                    <a:pt x="643" y="2"/>
                  </a:lnTo>
                  <a:lnTo>
                    <a:pt x="647" y="0"/>
                  </a:lnTo>
                  <a:lnTo>
                    <a:pt x="652" y="0"/>
                  </a:lnTo>
                  <a:lnTo>
                    <a:pt x="656" y="0"/>
                  </a:lnTo>
                  <a:lnTo>
                    <a:pt x="659" y="0"/>
                  </a:lnTo>
                  <a:lnTo>
                    <a:pt x="661" y="2"/>
                  </a:lnTo>
                  <a:lnTo>
                    <a:pt x="665" y="4"/>
                  </a:lnTo>
                  <a:lnTo>
                    <a:pt x="668" y="6"/>
                  </a:lnTo>
                  <a:lnTo>
                    <a:pt x="670" y="10"/>
                  </a:lnTo>
                  <a:lnTo>
                    <a:pt x="670" y="17"/>
                  </a:lnTo>
                  <a:lnTo>
                    <a:pt x="668" y="21"/>
                  </a:lnTo>
                  <a:lnTo>
                    <a:pt x="665" y="32"/>
                  </a:lnTo>
                  <a:lnTo>
                    <a:pt x="656" y="46"/>
                  </a:lnTo>
                  <a:lnTo>
                    <a:pt x="643" y="68"/>
                  </a:lnTo>
                  <a:lnTo>
                    <a:pt x="625" y="94"/>
                  </a:lnTo>
                  <a:lnTo>
                    <a:pt x="600" y="125"/>
                  </a:lnTo>
                  <a:lnTo>
                    <a:pt x="570" y="162"/>
                  </a:lnTo>
                  <a:lnTo>
                    <a:pt x="533" y="206"/>
                  </a:lnTo>
                  <a:lnTo>
                    <a:pt x="486" y="254"/>
                  </a:lnTo>
                  <a:lnTo>
                    <a:pt x="467" y="274"/>
                  </a:lnTo>
                  <a:lnTo>
                    <a:pt x="444" y="294"/>
                  </a:lnTo>
                  <a:lnTo>
                    <a:pt x="420" y="316"/>
                  </a:lnTo>
                  <a:lnTo>
                    <a:pt x="397" y="336"/>
                  </a:lnTo>
                  <a:lnTo>
                    <a:pt x="376" y="356"/>
                  </a:lnTo>
                  <a:lnTo>
                    <a:pt x="358" y="373"/>
                  </a:lnTo>
                  <a:lnTo>
                    <a:pt x="344" y="386"/>
                  </a:lnTo>
                  <a:lnTo>
                    <a:pt x="333" y="395"/>
                  </a:lnTo>
                  <a:lnTo>
                    <a:pt x="330" y="400"/>
                  </a:lnTo>
                  <a:lnTo>
                    <a:pt x="306" y="421"/>
                  </a:lnTo>
                  <a:lnTo>
                    <a:pt x="283" y="441"/>
                  </a:lnTo>
                  <a:lnTo>
                    <a:pt x="260" y="463"/>
                  </a:lnTo>
                  <a:lnTo>
                    <a:pt x="235" y="487"/>
                  </a:lnTo>
                  <a:lnTo>
                    <a:pt x="208" y="514"/>
                  </a:lnTo>
                  <a:lnTo>
                    <a:pt x="178" y="545"/>
                  </a:lnTo>
                  <a:lnTo>
                    <a:pt x="144" y="584"/>
                  </a:lnTo>
                  <a:lnTo>
                    <a:pt x="155" y="580"/>
                  </a:lnTo>
                  <a:lnTo>
                    <a:pt x="169" y="578"/>
                  </a:lnTo>
                  <a:lnTo>
                    <a:pt x="180" y="578"/>
                  </a:lnTo>
                  <a:lnTo>
                    <a:pt x="185" y="578"/>
                  </a:lnTo>
                  <a:lnTo>
                    <a:pt x="205" y="580"/>
                  </a:lnTo>
                  <a:lnTo>
                    <a:pt x="223" y="582"/>
                  </a:lnTo>
                  <a:lnTo>
                    <a:pt x="244" y="588"/>
                  </a:lnTo>
                  <a:lnTo>
                    <a:pt x="267" y="597"/>
                  </a:lnTo>
                  <a:lnTo>
                    <a:pt x="296" y="606"/>
                  </a:lnTo>
                  <a:lnTo>
                    <a:pt x="328" y="617"/>
                  </a:lnTo>
                  <a:lnTo>
                    <a:pt x="358" y="624"/>
                  </a:lnTo>
                  <a:lnTo>
                    <a:pt x="390" y="628"/>
                  </a:lnTo>
                  <a:lnTo>
                    <a:pt x="412" y="626"/>
                  </a:lnTo>
                  <a:lnTo>
                    <a:pt x="436" y="621"/>
                  </a:lnTo>
                  <a:lnTo>
                    <a:pt x="463" y="611"/>
                  </a:lnTo>
                  <a:lnTo>
                    <a:pt x="490" y="599"/>
                  </a:lnTo>
                  <a:lnTo>
                    <a:pt x="517" y="580"/>
                  </a:lnTo>
                  <a:lnTo>
                    <a:pt x="542" y="556"/>
                  </a:lnTo>
                  <a:lnTo>
                    <a:pt x="563" y="527"/>
                  </a:lnTo>
                  <a:lnTo>
                    <a:pt x="579" y="492"/>
                  </a:lnTo>
                  <a:lnTo>
                    <a:pt x="581" y="487"/>
                  </a:lnTo>
                  <a:lnTo>
                    <a:pt x="584" y="481"/>
                  </a:lnTo>
                  <a:lnTo>
                    <a:pt x="586" y="478"/>
                  </a:lnTo>
                  <a:lnTo>
                    <a:pt x="590" y="474"/>
                  </a:lnTo>
                  <a:lnTo>
                    <a:pt x="595" y="472"/>
                  </a:lnTo>
                  <a:lnTo>
                    <a:pt x="600" y="472"/>
                  </a:lnTo>
                  <a:lnTo>
                    <a:pt x="608" y="472"/>
                  </a:lnTo>
                  <a:lnTo>
                    <a:pt x="613" y="474"/>
                  </a:lnTo>
                  <a:lnTo>
                    <a:pt x="616" y="478"/>
                  </a:lnTo>
                  <a:lnTo>
                    <a:pt x="620" y="481"/>
                  </a:lnTo>
                  <a:lnTo>
                    <a:pt x="620" y="487"/>
                  </a:lnTo>
                  <a:lnTo>
                    <a:pt x="618" y="501"/>
                  </a:lnTo>
                  <a:lnTo>
                    <a:pt x="611" y="523"/>
                  </a:lnTo>
                  <a:lnTo>
                    <a:pt x="600" y="551"/>
                  </a:lnTo>
                  <a:lnTo>
                    <a:pt x="586" y="580"/>
                  </a:lnTo>
                  <a:lnTo>
                    <a:pt x="567" y="613"/>
                  </a:lnTo>
                  <a:lnTo>
                    <a:pt x="543" y="643"/>
                  </a:lnTo>
                  <a:lnTo>
                    <a:pt x="517" y="672"/>
                  </a:lnTo>
                  <a:lnTo>
                    <a:pt x="485" y="698"/>
                  </a:lnTo>
                  <a:lnTo>
                    <a:pt x="451" y="718"/>
                  </a:lnTo>
                  <a:lnTo>
                    <a:pt x="413" y="733"/>
                  </a:lnTo>
                  <a:lnTo>
                    <a:pt x="372" y="736"/>
                  </a:lnTo>
                  <a:lnTo>
                    <a:pt x="347" y="734"/>
                  </a:lnTo>
                  <a:lnTo>
                    <a:pt x="324" y="725"/>
                  </a:lnTo>
                  <a:lnTo>
                    <a:pt x="305" y="712"/>
                  </a:lnTo>
                  <a:lnTo>
                    <a:pt x="287" y="696"/>
                  </a:lnTo>
                  <a:lnTo>
                    <a:pt x="271" y="676"/>
                  </a:lnTo>
                  <a:lnTo>
                    <a:pt x="249" y="652"/>
                  </a:lnTo>
                  <a:lnTo>
                    <a:pt x="231" y="633"/>
                  </a:lnTo>
                  <a:lnTo>
                    <a:pt x="215" y="622"/>
                  </a:lnTo>
                  <a:lnTo>
                    <a:pt x="199" y="617"/>
                  </a:lnTo>
                  <a:lnTo>
                    <a:pt x="178" y="615"/>
                  </a:lnTo>
                  <a:lnTo>
                    <a:pt x="150" y="619"/>
                  </a:lnTo>
                  <a:lnTo>
                    <a:pt x="121" y="633"/>
                  </a:lnTo>
                  <a:lnTo>
                    <a:pt x="94" y="656"/>
                  </a:lnTo>
                  <a:lnTo>
                    <a:pt x="68" y="683"/>
                  </a:lnTo>
                  <a:lnTo>
                    <a:pt x="44" y="716"/>
                  </a:lnTo>
                  <a:lnTo>
                    <a:pt x="41" y="723"/>
                  </a:lnTo>
                  <a:lnTo>
                    <a:pt x="37" y="729"/>
                  </a:lnTo>
                  <a:lnTo>
                    <a:pt x="34" y="733"/>
                  </a:lnTo>
                  <a:lnTo>
                    <a:pt x="32" y="734"/>
                  </a:lnTo>
                  <a:lnTo>
                    <a:pt x="28" y="736"/>
                  </a:lnTo>
                  <a:lnTo>
                    <a:pt x="25" y="736"/>
                  </a:lnTo>
                  <a:lnTo>
                    <a:pt x="19" y="736"/>
                  </a:lnTo>
                  <a:lnTo>
                    <a:pt x="18" y="736"/>
                  </a:lnTo>
                  <a:lnTo>
                    <a:pt x="16" y="736"/>
                  </a:lnTo>
                  <a:lnTo>
                    <a:pt x="12" y="736"/>
                  </a:lnTo>
                  <a:lnTo>
                    <a:pt x="9" y="734"/>
                  </a:lnTo>
                  <a:lnTo>
                    <a:pt x="5" y="733"/>
                  </a:lnTo>
                  <a:lnTo>
                    <a:pt x="3" y="731"/>
                  </a:lnTo>
                  <a:lnTo>
                    <a:pt x="0" y="727"/>
                  </a:lnTo>
                  <a:lnTo>
                    <a:pt x="0" y="722"/>
                  </a:lnTo>
                  <a:lnTo>
                    <a:pt x="2" y="714"/>
                  </a:lnTo>
                  <a:lnTo>
                    <a:pt x="10" y="698"/>
                  </a:lnTo>
                  <a:lnTo>
                    <a:pt x="23" y="678"/>
                  </a:lnTo>
                  <a:lnTo>
                    <a:pt x="41" y="650"/>
                  </a:lnTo>
                  <a:lnTo>
                    <a:pt x="66" y="621"/>
                  </a:lnTo>
                  <a:lnTo>
                    <a:pt x="92" y="586"/>
                  </a:lnTo>
                  <a:lnTo>
                    <a:pt x="126" y="547"/>
                  </a:lnTo>
                  <a:lnTo>
                    <a:pt x="164" y="507"/>
                  </a:lnTo>
                  <a:lnTo>
                    <a:pt x="305" y="371"/>
                  </a:lnTo>
                  <a:lnTo>
                    <a:pt x="317" y="362"/>
                  </a:lnTo>
                  <a:lnTo>
                    <a:pt x="335" y="345"/>
                  </a:lnTo>
                  <a:lnTo>
                    <a:pt x="354" y="327"/>
                  </a:lnTo>
                  <a:lnTo>
                    <a:pt x="379" y="305"/>
                  </a:lnTo>
                  <a:lnTo>
                    <a:pt x="406" y="281"/>
                  </a:lnTo>
                  <a:lnTo>
                    <a:pt x="433" y="256"/>
                  </a:lnTo>
                  <a:lnTo>
                    <a:pt x="460" y="230"/>
                  </a:lnTo>
                  <a:lnTo>
                    <a:pt x="485" y="206"/>
                  </a:lnTo>
                  <a:lnTo>
                    <a:pt x="508" y="182"/>
                  </a:lnTo>
                  <a:lnTo>
                    <a:pt x="526" y="160"/>
                  </a:lnTo>
                  <a:lnTo>
                    <a:pt x="508" y="158"/>
                  </a:lnTo>
                  <a:lnTo>
                    <a:pt x="490" y="158"/>
                  </a:lnTo>
                  <a:lnTo>
                    <a:pt x="472" y="156"/>
                  </a:lnTo>
                  <a:lnTo>
                    <a:pt x="454" y="151"/>
                  </a:lnTo>
                  <a:lnTo>
                    <a:pt x="433" y="144"/>
                  </a:lnTo>
                  <a:lnTo>
                    <a:pt x="404" y="134"/>
                  </a:lnTo>
                  <a:lnTo>
                    <a:pt x="369" y="122"/>
                  </a:lnTo>
                  <a:lnTo>
                    <a:pt x="337" y="114"/>
                  </a:lnTo>
                  <a:lnTo>
                    <a:pt x="305" y="111"/>
                  </a:lnTo>
                  <a:lnTo>
                    <a:pt x="297" y="111"/>
                  </a:lnTo>
                  <a:lnTo>
                    <a:pt x="283" y="112"/>
                  </a:lnTo>
                  <a:lnTo>
                    <a:pt x="265" y="114"/>
                  </a:lnTo>
                  <a:lnTo>
                    <a:pt x="244" y="120"/>
                  </a:lnTo>
                  <a:lnTo>
                    <a:pt x="223" y="129"/>
                  </a:lnTo>
                  <a:lnTo>
                    <a:pt x="203" y="142"/>
                  </a:lnTo>
                  <a:lnTo>
                    <a:pt x="185" y="160"/>
                  </a:lnTo>
                  <a:lnTo>
                    <a:pt x="171" y="184"/>
                  </a:lnTo>
                  <a:lnTo>
                    <a:pt x="169" y="189"/>
                  </a:lnTo>
                  <a:lnTo>
                    <a:pt x="166" y="193"/>
                  </a:lnTo>
                  <a:lnTo>
                    <a:pt x="164" y="197"/>
                  </a:lnTo>
                  <a:lnTo>
                    <a:pt x="160" y="200"/>
                  </a:lnTo>
                  <a:lnTo>
                    <a:pt x="155" y="202"/>
                  </a:lnTo>
                  <a:lnTo>
                    <a:pt x="150" y="202"/>
                  </a:lnTo>
                  <a:lnTo>
                    <a:pt x="142" y="202"/>
                  </a:lnTo>
                  <a:lnTo>
                    <a:pt x="137" y="199"/>
                  </a:lnTo>
                  <a:lnTo>
                    <a:pt x="133" y="195"/>
                  </a:lnTo>
                  <a:lnTo>
                    <a:pt x="132" y="191"/>
                  </a:lnTo>
                  <a:lnTo>
                    <a:pt x="132" y="184"/>
                  </a:lnTo>
                  <a:lnTo>
                    <a:pt x="133" y="171"/>
                  </a:lnTo>
                  <a:lnTo>
                    <a:pt x="141" y="153"/>
                  </a:lnTo>
                  <a:lnTo>
                    <a:pt x="150" y="131"/>
                  </a:lnTo>
                  <a:lnTo>
                    <a:pt x="164" y="105"/>
                  </a:lnTo>
                  <a:lnTo>
                    <a:pt x="182" y="79"/>
                  </a:lnTo>
                  <a:lnTo>
                    <a:pt x="203" y="56"/>
                  </a:lnTo>
                  <a:lnTo>
                    <a:pt x="228" y="33"/>
                  </a:lnTo>
                  <a:lnTo>
                    <a:pt x="256" y="17"/>
                  </a:lnTo>
                  <a:lnTo>
                    <a:pt x="289" y="4"/>
                  </a:lnTo>
                  <a:lnTo>
                    <a:pt x="32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1 1"/>
            <p:cNvSpPr>
              <a:spLocks/>
            </p:cNvSpPr>
            <p:nvPr/>
          </p:nvSpPr>
          <p:spPr bwMode="auto">
            <a:xfrm>
              <a:off x="5068" y="3859"/>
              <a:ext cx="408" cy="766"/>
            </a:xfrm>
            <a:custGeom>
              <a:avLst/>
              <a:gdLst/>
              <a:ahLst/>
              <a:cxnLst>
                <a:cxn ang="0">
                  <a:pos x="220" y="0"/>
                </a:cxn>
                <a:cxn ang="0">
                  <a:pos x="239" y="2"/>
                </a:cxn>
                <a:cxn ang="0">
                  <a:pos x="250" y="6"/>
                </a:cxn>
                <a:cxn ang="0">
                  <a:pos x="253" y="15"/>
                </a:cxn>
                <a:cxn ang="0">
                  <a:pos x="255" y="33"/>
                </a:cxn>
                <a:cxn ang="0">
                  <a:pos x="255" y="670"/>
                </a:cxn>
                <a:cxn ang="0">
                  <a:pos x="255" y="685"/>
                </a:cxn>
                <a:cxn ang="0">
                  <a:pos x="255" y="696"/>
                </a:cxn>
                <a:cxn ang="0">
                  <a:pos x="261" y="705"/>
                </a:cxn>
                <a:cxn ang="0">
                  <a:pos x="268" y="712"/>
                </a:cxn>
                <a:cxn ang="0">
                  <a:pos x="282" y="718"/>
                </a:cxn>
                <a:cxn ang="0">
                  <a:pos x="302" y="722"/>
                </a:cxn>
                <a:cxn ang="0">
                  <a:pos x="330" y="723"/>
                </a:cxn>
                <a:cxn ang="0">
                  <a:pos x="366" y="725"/>
                </a:cxn>
                <a:cxn ang="0">
                  <a:pos x="408" y="725"/>
                </a:cxn>
                <a:cxn ang="0">
                  <a:pos x="408" y="766"/>
                </a:cxn>
                <a:cxn ang="0">
                  <a:pos x="394" y="766"/>
                </a:cxn>
                <a:cxn ang="0">
                  <a:pos x="371" y="764"/>
                </a:cxn>
                <a:cxn ang="0">
                  <a:pos x="342" y="764"/>
                </a:cxn>
                <a:cxn ang="0">
                  <a:pos x="312" y="764"/>
                </a:cxn>
                <a:cxn ang="0">
                  <a:pos x="280" y="762"/>
                </a:cxn>
                <a:cxn ang="0">
                  <a:pos x="250" y="762"/>
                </a:cxn>
                <a:cxn ang="0">
                  <a:pos x="225" y="760"/>
                </a:cxn>
                <a:cxn ang="0">
                  <a:pos x="207" y="760"/>
                </a:cxn>
                <a:cxn ang="0">
                  <a:pos x="187" y="760"/>
                </a:cxn>
                <a:cxn ang="0">
                  <a:pos x="162" y="762"/>
                </a:cxn>
                <a:cxn ang="0">
                  <a:pos x="132" y="762"/>
                </a:cxn>
                <a:cxn ang="0">
                  <a:pos x="100" y="764"/>
                </a:cxn>
                <a:cxn ang="0">
                  <a:pos x="70" y="764"/>
                </a:cxn>
                <a:cxn ang="0">
                  <a:pos x="43" y="764"/>
                </a:cxn>
                <a:cxn ang="0">
                  <a:pos x="22" y="766"/>
                </a:cxn>
                <a:cxn ang="0">
                  <a:pos x="9" y="766"/>
                </a:cxn>
                <a:cxn ang="0">
                  <a:pos x="9" y="725"/>
                </a:cxn>
                <a:cxn ang="0">
                  <a:pos x="50" y="725"/>
                </a:cxn>
                <a:cxn ang="0">
                  <a:pos x="88" y="723"/>
                </a:cxn>
                <a:cxn ang="0">
                  <a:pos x="114" y="722"/>
                </a:cxn>
                <a:cxn ang="0">
                  <a:pos x="136" y="718"/>
                </a:cxn>
                <a:cxn ang="0">
                  <a:pos x="148" y="712"/>
                </a:cxn>
                <a:cxn ang="0">
                  <a:pos x="157" y="705"/>
                </a:cxn>
                <a:cxn ang="0">
                  <a:pos x="161" y="696"/>
                </a:cxn>
                <a:cxn ang="0">
                  <a:pos x="162" y="685"/>
                </a:cxn>
                <a:cxn ang="0">
                  <a:pos x="162" y="670"/>
                </a:cxn>
                <a:cxn ang="0">
                  <a:pos x="162" y="85"/>
                </a:cxn>
                <a:cxn ang="0">
                  <a:pos x="125" y="100"/>
                </a:cxn>
                <a:cxn ang="0">
                  <a:pos x="88" y="109"/>
                </a:cxn>
                <a:cxn ang="0">
                  <a:pos x="52" y="114"/>
                </a:cxn>
                <a:cxn ang="0">
                  <a:pos x="22" y="116"/>
                </a:cxn>
                <a:cxn ang="0">
                  <a:pos x="0" y="116"/>
                </a:cxn>
                <a:cxn ang="0">
                  <a:pos x="0" y="76"/>
                </a:cxn>
                <a:cxn ang="0">
                  <a:pos x="23" y="76"/>
                </a:cxn>
                <a:cxn ang="0">
                  <a:pos x="52" y="74"/>
                </a:cxn>
                <a:cxn ang="0">
                  <a:pos x="84" y="68"/>
                </a:cxn>
                <a:cxn ang="0">
                  <a:pos x="120" y="61"/>
                </a:cxn>
                <a:cxn ang="0">
                  <a:pos x="154" y="48"/>
                </a:cxn>
                <a:cxn ang="0">
                  <a:pos x="187" y="28"/>
                </a:cxn>
                <a:cxn ang="0">
                  <a:pos x="220" y="0"/>
                </a:cxn>
              </a:cxnLst>
              <a:rect l="0" t="0" r="r" b="b"/>
              <a:pathLst>
                <a:path w="408" h="766">
                  <a:moveTo>
                    <a:pt x="220" y="0"/>
                  </a:moveTo>
                  <a:lnTo>
                    <a:pt x="239" y="2"/>
                  </a:lnTo>
                  <a:lnTo>
                    <a:pt x="250" y="6"/>
                  </a:lnTo>
                  <a:lnTo>
                    <a:pt x="253" y="15"/>
                  </a:lnTo>
                  <a:lnTo>
                    <a:pt x="255" y="33"/>
                  </a:lnTo>
                  <a:lnTo>
                    <a:pt x="255" y="670"/>
                  </a:lnTo>
                  <a:lnTo>
                    <a:pt x="255" y="685"/>
                  </a:lnTo>
                  <a:lnTo>
                    <a:pt x="255" y="696"/>
                  </a:lnTo>
                  <a:lnTo>
                    <a:pt x="261" y="705"/>
                  </a:lnTo>
                  <a:lnTo>
                    <a:pt x="268" y="712"/>
                  </a:lnTo>
                  <a:lnTo>
                    <a:pt x="282" y="718"/>
                  </a:lnTo>
                  <a:lnTo>
                    <a:pt x="302" y="722"/>
                  </a:lnTo>
                  <a:lnTo>
                    <a:pt x="330" y="723"/>
                  </a:lnTo>
                  <a:lnTo>
                    <a:pt x="366" y="725"/>
                  </a:lnTo>
                  <a:lnTo>
                    <a:pt x="408" y="725"/>
                  </a:lnTo>
                  <a:lnTo>
                    <a:pt x="408" y="766"/>
                  </a:lnTo>
                  <a:lnTo>
                    <a:pt x="394" y="766"/>
                  </a:lnTo>
                  <a:lnTo>
                    <a:pt x="371" y="764"/>
                  </a:lnTo>
                  <a:lnTo>
                    <a:pt x="342" y="764"/>
                  </a:lnTo>
                  <a:lnTo>
                    <a:pt x="312" y="764"/>
                  </a:lnTo>
                  <a:lnTo>
                    <a:pt x="280" y="762"/>
                  </a:lnTo>
                  <a:lnTo>
                    <a:pt x="250" y="762"/>
                  </a:lnTo>
                  <a:lnTo>
                    <a:pt x="225" y="760"/>
                  </a:lnTo>
                  <a:lnTo>
                    <a:pt x="207" y="760"/>
                  </a:lnTo>
                  <a:lnTo>
                    <a:pt x="187" y="760"/>
                  </a:lnTo>
                  <a:lnTo>
                    <a:pt x="162" y="762"/>
                  </a:lnTo>
                  <a:lnTo>
                    <a:pt x="132" y="762"/>
                  </a:lnTo>
                  <a:lnTo>
                    <a:pt x="100" y="764"/>
                  </a:lnTo>
                  <a:lnTo>
                    <a:pt x="70" y="764"/>
                  </a:lnTo>
                  <a:lnTo>
                    <a:pt x="43" y="764"/>
                  </a:lnTo>
                  <a:lnTo>
                    <a:pt x="22" y="766"/>
                  </a:lnTo>
                  <a:lnTo>
                    <a:pt x="9" y="766"/>
                  </a:lnTo>
                  <a:lnTo>
                    <a:pt x="9" y="725"/>
                  </a:lnTo>
                  <a:lnTo>
                    <a:pt x="50" y="725"/>
                  </a:lnTo>
                  <a:lnTo>
                    <a:pt x="88" y="723"/>
                  </a:lnTo>
                  <a:lnTo>
                    <a:pt x="114" y="722"/>
                  </a:lnTo>
                  <a:lnTo>
                    <a:pt x="136" y="718"/>
                  </a:lnTo>
                  <a:lnTo>
                    <a:pt x="148" y="712"/>
                  </a:lnTo>
                  <a:lnTo>
                    <a:pt x="157" y="705"/>
                  </a:lnTo>
                  <a:lnTo>
                    <a:pt x="161" y="696"/>
                  </a:lnTo>
                  <a:lnTo>
                    <a:pt x="162" y="685"/>
                  </a:lnTo>
                  <a:lnTo>
                    <a:pt x="162" y="670"/>
                  </a:lnTo>
                  <a:lnTo>
                    <a:pt x="162" y="85"/>
                  </a:lnTo>
                  <a:lnTo>
                    <a:pt x="125" y="100"/>
                  </a:lnTo>
                  <a:lnTo>
                    <a:pt x="88" y="109"/>
                  </a:lnTo>
                  <a:lnTo>
                    <a:pt x="52" y="114"/>
                  </a:lnTo>
                  <a:lnTo>
                    <a:pt x="22" y="116"/>
                  </a:lnTo>
                  <a:lnTo>
                    <a:pt x="0" y="116"/>
                  </a:lnTo>
                  <a:lnTo>
                    <a:pt x="0" y="76"/>
                  </a:lnTo>
                  <a:lnTo>
                    <a:pt x="23" y="76"/>
                  </a:lnTo>
                  <a:lnTo>
                    <a:pt x="52" y="74"/>
                  </a:lnTo>
                  <a:lnTo>
                    <a:pt x="84" y="68"/>
                  </a:lnTo>
                  <a:lnTo>
                    <a:pt x="120" y="61"/>
                  </a:lnTo>
                  <a:lnTo>
                    <a:pt x="154" y="48"/>
                  </a:lnTo>
                  <a:lnTo>
                    <a:pt x="187" y="28"/>
                  </a:lnTo>
                  <a:lnTo>
                    <a:pt x="22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2 1"/>
            <p:cNvSpPr>
              <a:spLocks noEditPoints="1"/>
            </p:cNvSpPr>
            <p:nvPr/>
          </p:nvSpPr>
          <p:spPr bwMode="auto">
            <a:xfrm>
              <a:off x="5762" y="3170"/>
              <a:ext cx="367" cy="1625"/>
            </a:xfrm>
            <a:custGeom>
              <a:avLst/>
              <a:gdLst/>
              <a:ahLst/>
              <a:cxnLst>
                <a:cxn ang="0">
                  <a:pos x="367" y="812"/>
                </a:cxn>
                <a:cxn ang="0">
                  <a:pos x="17" y="0"/>
                </a:cxn>
                <a:cxn ang="0">
                  <a:pos x="39" y="12"/>
                </a:cxn>
                <a:cxn ang="0">
                  <a:pos x="83" y="51"/>
                </a:cxn>
                <a:cxn ang="0">
                  <a:pos x="140" y="111"/>
                </a:cxn>
                <a:cxn ang="0">
                  <a:pos x="203" y="198"/>
                </a:cxn>
                <a:cxn ang="0">
                  <a:pos x="263" y="306"/>
                </a:cxn>
                <a:cxn ang="0">
                  <a:pos x="328" y="491"/>
                </a:cxn>
                <a:cxn ang="0">
                  <a:pos x="360" y="666"/>
                </a:cxn>
                <a:cxn ang="0">
                  <a:pos x="367" y="812"/>
                </a:cxn>
                <a:cxn ang="0">
                  <a:pos x="360" y="961"/>
                </a:cxn>
                <a:cxn ang="0">
                  <a:pos x="329" y="1130"/>
                </a:cxn>
                <a:cxn ang="0">
                  <a:pos x="267" y="1310"/>
                </a:cxn>
                <a:cxn ang="0">
                  <a:pos x="206" y="1422"/>
                </a:cxn>
                <a:cxn ang="0">
                  <a:pos x="142" y="1510"/>
                </a:cxn>
                <a:cxn ang="0">
                  <a:pos x="83" y="1574"/>
                </a:cxn>
                <a:cxn ang="0">
                  <a:pos x="39" y="1612"/>
                </a:cxn>
                <a:cxn ang="0">
                  <a:pos x="17" y="1625"/>
                </a:cxn>
                <a:cxn ang="0">
                  <a:pos x="7" y="1623"/>
                </a:cxn>
                <a:cxn ang="0">
                  <a:pos x="0" y="1614"/>
                </a:cxn>
                <a:cxn ang="0">
                  <a:pos x="0" y="1609"/>
                </a:cxn>
                <a:cxn ang="0">
                  <a:pos x="0" y="1603"/>
                </a:cxn>
                <a:cxn ang="0">
                  <a:pos x="5" y="1598"/>
                </a:cxn>
                <a:cxn ang="0">
                  <a:pos x="14" y="1589"/>
                </a:cxn>
                <a:cxn ang="0">
                  <a:pos x="76" y="1519"/>
                </a:cxn>
                <a:cxn ang="0">
                  <a:pos x="164" y="1379"/>
                </a:cxn>
                <a:cxn ang="0">
                  <a:pos x="222" y="1225"/>
                </a:cxn>
                <a:cxn ang="0">
                  <a:pos x="258" y="1064"/>
                </a:cxn>
                <a:cxn ang="0">
                  <a:pos x="272" y="897"/>
                </a:cxn>
                <a:cxn ang="0">
                  <a:pos x="272" y="702"/>
                </a:cxn>
                <a:cxn ang="0">
                  <a:pos x="246" y="500"/>
                </a:cxn>
                <a:cxn ang="0">
                  <a:pos x="196" y="324"/>
                </a:cxn>
                <a:cxn ang="0">
                  <a:pos x="123" y="176"/>
                </a:cxn>
                <a:cxn ang="0">
                  <a:pos x="30" y="53"/>
                </a:cxn>
                <a:cxn ang="0">
                  <a:pos x="5" y="29"/>
                </a:cxn>
                <a:cxn ang="0">
                  <a:pos x="0" y="20"/>
                </a:cxn>
                <a:cxn ang="0">
                  <a:pos x="0" y="12"/>
                </a:cxn>
                <a:cxn ang="0">
                  <a:pos x="7" y="3"/>
                </a:cxn>
                <a:cxn ang="0">
                  <a:pos x="17" y="0"/>
                </a:cxn>
              </a:cxnLst>
              <a:rect l="0" t="0" r="r" b="b"/>
              <a:pathLst>
                <a:path w="367" h="1625">
                  <a:moveTo>
                    <a:pt x="367" y="812"/>
                  </a:moveTo>
                  <a:lnTo>
                    <a:pt x="367" y="812"/>
                  </a:lnTo>
                  <a:lnTo>
                    <a:pt x="367" y="812"/>
                  </a:lnTo>
                  <a:close/>
                  <a:moveTo>
                    <a:pt x="17" y="0"/>
                  </a:moveTo>
                  <a:lnTo>
                    <a:pt x="25" y="3"/>
                  </a:lnTo>
                  <a:lnTo>
                    <a:pt x="39" y="12"/>
                  </a:lnTo>
                  <a:lnTo>
                    <a:pt x="58" y="29"/>
                  </a:lnTo>
                  <a:lnTo>
                    <a:pt x="83" y="51"/>
                  </a:lnTo>
                  <a:lnTo>
                    <a:pt x="110" y="78"/>
                  </a:lnTo>
                  <a:lnTo>
                    <a:pt x="140" y="111"/>
                  </a:lnTo>
                  <a:lnTo>
                    <a:pt x="171" y="152"/>
                  </a:lnTo>
                  <a:lnTo>
                    <a:pt x="203" y="198"/>
                  </a:lnTo>
                  <a:lnTo>
                    <a:pt x="233" y="249"/>
                  </a:lnTo>
                  <a:lnTo>
                    <a:pt x="263" y="306"/>
                  </a:lnTo>
                  <a:lnTo>
                    <a:pt x="301" y="400"/>
                  </a:lnTo>
                  <a:lnTo>
                    <a:pt x="328" y="491"/>
                  </a:lnTo>
                  <a:lnTo>
                    <a:pt x="347" y="581"/>
                  </a:lnTo>
                  <a:lnTo>
                    <a:pt x="360" y="666"/>
                  </a:lnTo>
                  <a:lnTo>
                    <a:pt x="365" y="743"/>
                  </a:lnTo>
                  <a:lnTo>
                    <a:pt x="367" y="812"/>
                  </a:lnTo>
                  <a:lnTo>
                    <a:pt x="365" y="884"/>
                  </a:lnTo>
                  <a:lnTo>
                    <a:pt x="360" y="961"/>
                  </a:lnTo>
                  <a:lnTo>
                    <a:pt x="347" y="1044"/>
                  </a:lnTo>
                  <a:lnTo>
                    <a:pt x="329" y="1130"/>
                  </a:lnTo>
                  <a:lnTo>
                    <a:pt x="303" y="1220"/>
                  </a:lnTo>
                  <a:lnTo>
                    <a:pt x="267" y="1310"/>
                  </a:lnTo>
                  <a:lnTo>
                    <a:pt x="238" y="1368"/>
                  </a:lnTo>
                  <a:lnTo>
                    <a:pt x="206" y="1422"/>
                  </a:lnTo>
                  <a:lnTo>
                    <a:pt x="174" y="1469"/>
                  </a:lnTo>
                  <a:lnTo>
                    <a:pt x="142" y="1510"/>
                  </a:lnTo>
                  <a:lnTo>
                    <a:pt x="112" y="1544"/>
                  </a:lnTo>
                  <a:lnTo>
                    <a:pt x="83" y="1574"/>
                  </a:lnTo>
                  <a:lnTo>
                    <a:pt x="60" y="1596"/>
                  </a:lnTo>
                  <a:lnTo>
                    <a:pt x="39" y="1612"/>
                  </a:lnTo>
                  <a:lnTo>
                    <a:pt x="25" y="1622"/>
                  </a:lnTo>
                  <a:lnTo>
                    <a:pt x="17" y="1625"/>
                  </a:lnTo>
                  <a:lnTo>
                    <a:pt x="10" y="1625"/>
                  </a:lnTo>
                  <a:lnTo>
                    <a:pt x="7" y="1623"/>
                  </a:lnTo>
                  <a:lnTo>
                    <a:pt x="3" y="1620"/>
                  </a:lnTo>
                  <a:lnTo>
                    <a:pt x="0" y="1614"/>
                  </a:lnTo>
                  <a:lnTo>
                    <a:pt x="0" y="1611"/>
                  </a:lnTo>
                  <a:lnTo>
                    <a:pt x="0" y="1609"/>
                  </a:lnTo>
                  <a:lnTo>
                    <a:pt x="0" y="1607"/>
                  </a:lnTo>
                  <a:lnTo>
                    <a:pt x="0" y="1603"/>
                  </a:lnTo>
                  <a:lnTo>
                    <a:pt x="1" y="1601"/>
                  </a:lnTo>
                  <a:lnTo>
                    <a:pt x="5" y="1598"/>
                  </a:lnTo>
                  <a:lnTo>
                    <a:pt x="9" y="1594"/>
                  </a:lnTo>
                  <a:lnTo>
                    <a:pt x="14" y="1589"/>
                  </a:lnTo>
                  <a:lnTo>
                    <a:pt x="21" y="1583"/>
                  </a:lnTo>
                  <a:lnTo>
                    <a:pt x="76" y="1519"/>
                  </a:lnTo>
                  <a:lnTo>
                    <a:pt x="123" y="1451"/>
                  </a:lnTo>
                  <a:lnTo>
                    <a:pt x="164" y="1379"/>
                  </a:lnTo>
                  <a:lnTo>
                    <a:pt x="196" y="1302"/>
                  </a:lnTo>
                  <a:lnTo>
                    <a:pt x="222" y="1225"/>
                  </a:lnTo>
                  <a:lnTo>
                    <a:pt x="242" y="1144"/>
                  </a:lnTo>
                  <a:lnTo>
                    <a:pt x="258" y="1064"/>
                  </a:lnTo>
                  <a:lnTo>
                    <a:pt x="267" y="979"/>
                  </a:lnTo>
                  <a:lnTo>
                    <a:pt x="272" y="897"/>
                  </a:lnTo>
                  <a:lnTo>
                    <a:pt x="276" y="812"/>
                  </a:lnTo>
                  <a:lnTo>
                    <a:pt x="272" y="702"/>
                  </a:lnTo>
                  <a:lnTo>
                    <a:pt x="262" y="598"/>
                  </a:lnTo>
                  <a:lnTo>
                    <a:pt x="246" y="500"/>
                  </a:lnTo>
                  <a:lnTo>
                    <a:pt x="224" y="409"/>
                  </a:lnTo>
                  <a:lnTo>
                    <a:pt x="196" y="324"/>
                  </a:lnTo>
                  <a:lnTo>
                    <a:pt x="162" y="245"/>
                  </a:lnTo>
                  <a:lnTo>
                    <a:pt x="123" y="176"/>
                  </a:lnTo>
                  <a:lnTo>
                    <a:pt x="78" y="110"/>
                  </a:lnTo>
                  <a:lnTo>
                    <a:pt x="30" y="53"/>
                  </a:lnTo>
                  <a:lnTo>
                    <a:pt x="14" y="38"/>
                  </a:lnTo>
                  <a:lnTo>
                    <a:pt x="5" y="29"/>
                  </a:lnTo>
                  <a:lnTo>
                    <a:pt x="1" y="23"/>
                  </a:lnTo>
                  <a:lnTo>
                    <a:pt x="0" y="20"/>
                  </a:lnTo>
                  <a:lnTo>
                    <a:pt x="0" y="18"/>
                  </a:lnTo>
                  <a:lnTo>
                    <a:pt x="0" y="12"/>
                  </a:lnTo>
                  <a:lnTo>
                    <a:pt x="3" y="7"/>
                  </a:lnTo>
                  <a:lnTo>
                    <a:pt x="7" y="3"/>
                  </a:lnTo>
                  <a:lnTo>
                    <a:pt x="10" y="0"/>
                  </a:lnTo>
                  <a:lnTo>
                    <a:pt x="1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 name="Group 4"/>
          <p:cNvGrpSpPr>
            <a:grpSpLocks noChangeAspect="1"/>
          </p:cNvGrpSpPr>
          <p:nvPr>
            <p:custDataLst>
              <p:tags r:id="rId4"/>
            </p:custDataLst>
          </p:nvPr>
        </p:nvGrpSpPr>
        <p:grpSpPr bwMode="auto">
          <a:xfrm>
            <a:off x="4335436" y="4519393"/>
            <a:ext cx="1682725" cy="394607"/>
            <a:chOff x="1954" y="3315"/>
            <a:chExt cx="7361" cy="1625"/>
          </a:xfrm>
        </p:grpSpPr>
        <p:sp>
          <p:nvSpPr>
            <p:cNvPr id="26" name="Freeform 6 2"/>
            <p:cNvSpPr>
              <a:spLocks/>
            </p:cNvSpPr>
            <p:nvPr/>
          </p:nvSpPr>
          <p:spPr bwMode="auto">
            <a:xfrm>
              <a:off x="1954" y="3425"/>
              <a:ext cx="1588" cy="1145"/>
            </a:xfrm>
            <a:custGeom>
              <a:avLst/>
              <a:gdLst/>
              <a:ahLst/>
              <a:cxnLst>
                <a:cxn ang="0">
                  <a:pos x="195" y="5"/>
                </a:cxn>
                <a:cxn ang="0">
                  <a:pos x="399" y="0"/>
                </a:cxn>
                <a:cxn ang="0">
                  <a:pos x="410" y="5"/>
                </a:cxn>
                <a:cxn ang="0">
                  <a:pos x="417" y="16"/>
                </a:cxn>
                <a:cxn ang="0">
                  <a:pos x="410" y="40"/>
                </a:cxn>
                <a:cxn ang="0">
                  <a:pos x="394" y="47"/>
                </a:cxn>
                <a:cxn ang="0">
                  <a:pos x="342" y="51"/>
                </a:cxn>
                <a:cxn ang="0">
                  <a:pos x="278" y="72"/>
                </a:cxn>
                <a:cxn ang="0">
                  <a:pos x="262" y="100"/>
                </a:cxn>
                <a:cxn ang="0">
                  <a:pos x="727" y="214"/>
                </a:cxn>
                <a:cxn ang="0">
                  <a:pos x="706" y="61"/>
                </a:cxn>
                <a:cxn ang="0">
                  <a:pos x="633" y="47"/>
                </a:cxn>
                <a:cxn ang="0">
                  <a:pos x="596" y="40"/>
                </a:cxn>
                <a:cxn ang="0">
                  <a:pos x="596" y="14"/>
                </a:cxn>
                <a:cxn ang="0">
                  <a:pos x="607" y="2"/>
                </a:cxn>
                <a:cxn ang="0">
                  <a:pos x="621" y="0"/>
                </a:cxn>
                <a:cxn ang="0">
                  <a:pos x="690" y="0"/>
                </a:cxn>
                <a:cxn ang="0">
                  <a:pos x="791" y="5"/>
                </a:cxn>
                <a:cxn ang="0">
                  <a:pos x="990" y="0"/>
                </a:cxn>
                <a:cxn ang="0">
                  <a:pos x="1004" y="2"/>
                </a:cxn>
                <a:cxn ang="0">
                  <a:pos x="1011" y="16"/>
                </a:cxn>
                <a:cxn ang="0">
                  <a:pos x="985" y="47"/>
                </a:cxn>
                <a:cxn ang="0">
                  <a:pos x="901" y="56"/>
                </a:cxn>
                <a:cxn ang="0">
                  <a:pos x="859" y="88"/>
                </a:cxn>
                <a:cxn ang="0">
                  <a:pos x="857" y="123"/>
                </a:cxn>
                <a:cxn ang="0">
                  <a:pos x="1359" y="144"/>
                </a:cxn>
                <a:cxn ang="0">
                  <a:pos x="1363" y="91"/>
                </a:cxn>
                <a:cxn ang="0">
                  <a:pos x="1315" y="54"/>
                </a:cxn>
                <a:cxn ang="0">
                  <a:pos x="1270" y="47"/>
                </a:cxn>
                <a:cxn ang="0">
                  <a:pos x="1256" y="44"/>
                </a:cxn>
                <a:cxn ang="0">
                  <a:pos x="1249" y="30"/>
                </a:cxn>
                <a:cxn ang="0">
                  <a:pos x="1256" y="9"/>
                </a:cxn>
                <a:cxn ang="0">
                  <a:pos x="1267" y="0"/>
                </a:cxn>
                <a:cxn ang="0">
                  <a:pos x="1279" y="0"/>
                </a:cxn>
                <a:cxn ang="0">
                  <a:pos x="1448" y="5"/>
                </a:cxn>
                <a:cxn ang="0">
                  <a:pos x="1583" y="2"/>
                </a:cxn>
                <a:cxn ang="0">
                  <a:pos x="1588" y="16"/>
                </a:cxn>
                <a:cxn ang="0">
                  <a:pos x="1583" y="40"/>
                </a:cxn>
                <a:cxn ang="0">
                  <a:pos x="1570" y="47"/>
                </a:cxn>
                <a:cxn ang="0">
                  <a:pos x="1519" y="56"/>
                </a:cxn>
                <a:cxn ang="0">
                  <a:pos x="1434" y="107"/>
                </a:cxn>
                <a:cxn ang="0">
                  <a:pos x="1379" y="189"/>
                </a:cxn>
                <a:cxn ang="0">
                  <a:pos x="846" y="1128"/>
                </a:cxn>
                <a:cxn ang="0">
                  <a:pos x="804" y="1142"/>
                </a:cxn>
                <a:cxn ang="0">
                  <a:pos x="791" y="1103"/>
                </a:cxn>
                <a:cxn ang="0">
                  <a:pos x="250" y="1131"/>
                </a:cxn>
                <a:cxn ang="0">
                  <a:pos x="211" y="1142"/>
                </a:cxn>
                <a:cxn ang="0">
                  <a:pos x="195" y="1103"/>
                </a:cxn>
                <a:cxn ang="0">
                  <a:pos x="119" y="72"/>
                </a:cxn>
                <a:cxn ang="0">
                  <a:pos x="74" y="49"/>
                </a:cxn>
                <a:cxn ang="0">
                  <a:pos x="12" y="47"/>
                </a:cxn>
                <a:cxn ang="0">
                  <a:pos x="0" y="21"/>
                </a:cxn>
                <a:cxn ang="0">
                  <a:pos x="10" y="5"/>
                </a:cxn>
                <a:cxn ang="0">
                  <a:pos x="21" y="0"/>
                </a:cxn>
              </a:cxnLst>
              <a:rect l="0" t="0" r="r" b="b"/>
              <a:pathLst>
                <a:path w="1588" h="1145">
                  <a:moveTo>
                    <a:pt x="28" y="0"/>
                  </a:moveTo>
                  <a:lnTo>
                    <a:pt x="113" y="2"/>
                  </a:lnTo>
                  <a:lnTo>
                    <a:pt x="195" y="5"/>
                  </a:lnTo>
                  <a:lnTo>
                    <a:pt x="394" y="0"/>
                  </a:lnTo>
                  <a:lnTo>
                    <a:pt x="397" y="0"/>
                  </a:lnTo>
                  <a:lnTo>
                    <a:pt x="399" y="0"/>
                  </a:lnTo>
                  <a:lnTo>
                    <a:pt x="404" y="0"/>
                  </a:lnTo>
                  <a:lnTo>
                    <a:pt x="406" y="2"/>
                  </a:lnTo>
                  <a:lnTo>
                    <a:pt x="410" y="5"/>
                  </a:lnTo>
                  <a:lnTo>
                    <a:pt x="415" y="7"/>
                  </a:lnTo>
                  <a:lnTo>
                    <a:pt x="417" y="12"/>
                  </a:lnTo>
                  <a:lnTo>
                    <a:pt x="417" y="16"/>
                  </a:lnTo>
                  <a:lnTo>
                    <a:pt x="417" y="28"/>
                  </a:lnTo>
                  <a:lnTo>
                    <a:pt x="415" y="35"/>
                  </a:lnTo>
                  <a:lnTo>
                    <a:pt x="410" y="40"/>
                  </a:lnTo>
                  <a:lnTo>
                    <a:pt x="406" y="44"/>
                  </a:lnTo>
                  <a:lnTo>
                    <a:pt x="401" y="47"/>
                  </a:lnTo>
                  <a:lnTo>
                    <a:pt x="394" y="47"/>
                  </a:lnTo>
                  <a:lnTo>
                    <a:pt x="390" y="47"/>
                  </a:lnTo>
                  <a:lnTo>
                    <a:pt x="383" y="47"/>
                  </a:lnTo>
                  <a:lnTo>
                    <a:pt x="342" y="51"/>
                  </a:lnTo>
                  <a:lnTo>
                    <a:pt x="312" y="56"/>
                  </a:lnTo>
                  <a:lnTo>
                    <a:pt x="291" y="63"/>
                  </a:lnTo>
                  <a:lnTo>
                    <a:pt x="278" y="72"/>
                  </a:lnTo>
                  <a:lnTo>
                    <a:pt x="268" y="81"/>
                  </a:lnTo>
                  <a:lnTo>
                    <a:pt x="264" y="91"/>
                  </a:lnTo>
                  <a:lnTo>
                    <a:pt x="262" y="100"/>
                  </a:lnTo>
                  <a:lnTo>
                    <a:pt x="262" y="107"/>
                  </a:lnTo>
                  <a:lnTo>
                    <a:pt x="321" y="933"/>
                  </a:lnTo>
                  <a:lnTo>
                    <a:pt x="727" y="214"/>
                  </a:lnTo>
                  <a:lnTo>
                    <a:pt x="717" y="88"/>
                  </a:lnTo>
                  <a:lnTo>
                    <a:pt x="713" y="72"/>
                  </a:lnTo>
                  <a:lnTo>
                    <a:pt x="706" y="61"/>
                  </a:lnTo>
                  <a:lnTo>
                    <a:pt x="692" y="54"/>
                  </a:lnTo>
                  <a:lnTo>
                    <a:pt x="669" y="49"/>
                  </a:lnTo>
                  <a:lnTo>
                    <a:pt x="633" y="47"/>
                  </a:lnTo>
                  <a:lnTo>
                    <a:pt x="617" y="47"/>
                  </a:lnTo>
                  <a:lnTo>
                    <a:pt x="605" y="47"/>
                  </a:lnTo>
                  <a:lnTo>
                    <a:pt x="596" y="40"/>
                  </a:lnTo>
                  <a:lnTo>
                    <a:pt x="594" y="30"/>
                  </a:lnTo>
                  <a:lnTo>
                    <a:pt x="594" y="21"/>
                  </a:lnTo>
                  <a:lnTo>
                    <a:pt x="596" y="14"/>
                  </a:lnTo>
                  <a:lnTo>
                    <a:pt x="601" y="9"/>
                  </a:lnTo>
                  <a:lnTo>
                    <a:pt x="603" y="5"/>
                  </a:lnTo>
                  <a:lnTo>
                    <a:pt x="607" y="2"/>
                  </a:lnTo>
                  <a:lnTo>
                    <a:pt x="612" y="0"/>
                  </a:lnTo>
                  <a:lnTo>
                    <a:pt x="617" y="0"/>
                  </a:lnTo>
                  <a:lnTo>
                    <a:pt x="621" y="0"/>
                  </a:lnTo>
                  <a:lnTo>
                    <a:pt x="623" y="0"/>
                  </a:lnTo>
                  <a:lnTo>
                    <a:pt x="651" y="0"/>
                  </a:lnTo>
                  <a:lnTo>
                    <a:pt x="690" y="0"/>
                  </a:lnTo>
                  <a:lnTo>
                    <a:pt x="729" y="2"/>
                  </a:lnTo>
                  <a:lnTo>
                    <a:pt x="766" y="5"/>
                  </a:lnTo>
                  <a:lnTo>
                    <a:pt x="791" y="5"/>
                  </a:lnTo>
                  <a:lnTo>
                    <a:pt x="889" y="2"/>
                  </a:lnTo>
                  <a:lnTo>
                    <a:pt x="988" y="0"/>
                  </a:lnTo>
                  <a:lnTo>
                    <a:pt x="990" y="0"/>
                  </a:lnTo>
                  <a:lnTo>
                    <a:pt x="995" y="0"/>
                  </a:lnTo>
                  <a:lnTo>
                    <a:pt x="999" y="0"/>
                  </a:lnTo>
                  <a:lnTo>
                    <a:pt x="1004" y="2"/>
                  </a:lnTo>
                  <a:lnTo>
                    <a:pt x="1006" y="5"/>
                  </a:lnTo>
                  <a:lnTo>
                    <a:pt x="1011" y="9"/>
                  </a:lnTo>
                  <a:lnTo>
                    <a:pt x="1011" y="16"/>
                  </a:lnTo>
                  <a:lnTo>
                    <a:pt x="1008" y="35"/>
                  </a:lnTo>
                  <a:lnTo>
                    <a:pt x="999" y="44"/>
                  </a:lnTo>
                  <a:lnTo>
                    <a:pt x="985" y="47"/>
                  </a:lnTo>
                  <a:lnTo>
                    <a:pt x="967" y="47"/>
                  </a:lnTo>
                  <a:lnTo>
                    <a:pt x="930" y="51"/>
                  </a:lnTo>
                  <a:lnTo>
                    <a:pt x="901" y="56"/>
                  </a:lnTo>
                  <a:lnTo>
                    <a:pt x="882" y="65"/>
                  </a:lnTo>
                  <a:lnTo>
                    <a:pt x="869" y="74"/>
                  </a:lnTo>
                  <a:lnTo>
                    <a:pt x="859" y="88"/>
                  </a:lnTo>
                  <a:lnTo>
                    <a:pt x="857" y="100"/>
                  </a:lnTo>
                  <a:lnTo>
                    <a:pt x="857" y="112"/>
                  </a:lnTo>
                  <a:lnTo>
                    <a:pt x="857" y="123"/>
                  </a:lnTo>
                  <a:lnTo>
                    <a:pt x="914" y="933"/>
                  </a:lnTo>
                  <a:lnTo>
                    <a:pt x="1347" y="165"/>
                  </a:lnTo>
                  <a:lnTo>
                    <a:pt x="1359" y="144"/>
                  </a:lnTo>
                  <a:lnTo>
                    <a:pt x="1366" y="128"/>
                  </a:lnTo>
                  <a:lnTo>
                    <a:pt x="1368" y="112"/>
                  </a:lnTo>
                  <a:lnTo>
                    <a:pt x="1363" y="91"/>
                  </a:lnTo>
                  <a:lnTo>
                    <a:pt x="1352" y="74"/>
                  </a:lnTo>
                  <a:lnTo>
                    <a:pt x="1336" y="63"/>
                  </a:lnTo>
                  <a:lnTo>
                    <a:pt x="1315" y="54"/>
                  </a:lnTo>
                  <a:lnTo>
                    <a:pt x="1295" y="49"/>
                  </a:lnTo>
                  <a:lnTo>
                    <a:pt x="1274" y="47"/>
                  </a:lnTo>
                  <a:lnTo>
                    <a:pt x="1270" y="47"/>
                  </a:lnTo>
                  <a:lnTo>
                    <a:pt x="1265" y="47"/>
                  </a:lnTo>
                  <a:lnTo>
                    <a:pt x="1260" y="47"/>
                  </a:lnTo>
                  <a:lnTo>
                    <a:pt x="1256" y="44"/>
                  </a:lnTo>
                  <a:lnTo>
                    <a:pt x="1253" y="42"/>
                  </a:lnTo>
                  <a:lnTo>
                    <a:pt x="1251" y="37"/>
                  </a:lnTo>
                  <a:lnTo>
                    <a:pt x="1249" y="30"/>
                  </a:lnTo>
                  <a:lnTo>
                    <a:pt x="1249" y="21"/>
                  </a:lnTo>
                  <a:lnTo>
                    <a:pt x="1251" y="14"/>
                  </a:lnTo>
                  <a:lnTo>
                    <a:pt x="1256" y="9"/>
                  </a:lnTo>
                  <a:lnTo>
                    <a:pt x="1260" y="5"/>
                  </a:lnTo>
                  <a:lnTo>
                    <a:pt x="1263" y="2"/>
                  </a:lnTo>
                  <a:lnTo>
                    <a:pt x="1267" y="0"/>
                  </a:lnTo>
                  <a:lnTo>
                    <a:pt x="1272" y="0"/>
                  </a:lnTo>
                  <a:lnTo>
                    <a:pt x="1276" y="0"/>
                  </a:lnTo>
                  <a:lnTo>
                    <a:pt x="1279" y="0"/>
                  </a:lnTo>
                  <a:lnTo>
                    <a:pt x="1334" y="0"/>
                  </a:lnTo>
                  <a:lnTo>
                    <a:pt x="1391" y="2"/>
                  </a:lnTo>
                  <a:lnTo>
                    <a:pt x="1448" y="5"/>
                  </a:lnTo>
                  <a:lnTo>
                    <a:pt x="1572" y="0"/>
                  </a:lnTo>
                  <a:lnTo>
                    <a:pt x="1577" y="0"/>
                  </a:lnTo>
                  <a:lnTo>
                    <a:pt x="1583" y="2"/>
                  </a:lnTo>
                  <a:lnTo>
                    <a:pt x="1586" y="7"/>
                  </a:lnTo>
                  <a:lnTo>
                    <a:pt x="1588" y="12"/>
                  </a:lnTo>
                  <a:lnTo>
                    <a:pt x="1588" y="16"/>
                  </a:lnTo>
                  <a:lnTo>
                    <a:pt x="1588" y="28"/>
                  </a:lnTo>
                  <a:lnTo>
                    <a:pt x="1586" y="35"/>
                  </a:lnTo>
                  <a:lnTo>
                    <a:pt x="1583" y="40"/>
                  </a:lnTo>
                  <a:lnTo>
                    <a:pt x="1579" y="44"/>
                  </a:lnTo>
                  <a:lnTo>
                    <a:pt x="1574" y="47"/>
                  </a:lnTo>
                  <a:lnTo>
                    <a:pt x="1570" y="47"/>
                  </a:lnTo>
                  <a:lnTo>
                    <a:pt x="1565" y="47"/>
                  </a:lnTo>
                  <a:lnTo>
                    <a:pt x="1558" y="47"/>
                  </a:lnTo>
                  <a:lnTo>
                    <a:pt x="1519" y="56"/>
                  </a:lnTo>
                  <a:lnTo>
                    <a:pt x="1487" y="67"/>
                  </a:lnTo>
                  <a:lnTo>
                    <a:pt x="1460" y="84"/>
                  </a:lnTo>
                  <a:lnTo>
                    <a:pt x="1434" y="107"/>
                  </a:lnTo>
                  <a:lnTo>
                    <a:pt x="1416" y="130"/>
                  </a:lnTo>
                  <a:lnTo>
                    <a:pt x="1398" y="158"/>
                  </a:lnTo>
                  <a:lnTo>
                    <a:pt x="1379" y="189"/>
                  </a:lnTo>
                  <a:lnTo>
                    <a:pt x="1379" y="189"/>
                  </a:lnTo>
                  <a:lnTo>
                    <a:pt x="855" y="1114"/>
                  </a:lnTo>
                  <a:lnTo>
                    <a:pt x="846" y="1128"/>
                  </a:lnTo>
                  <a:lnTo>
                    <a:pt x="834" y="1140"/>
                  </a:lnTo>
                  <a:lnTo>
                    <a:pt x="816" y="1145"/>
                  </a:lnTo>
                  <a:lnTo>
                    <a:pt x="804" y="1142"/>
                  </a:lnTo>
                  <a:lnTo>
                    <a:pt x="798" y="1138"/>
                  </a:lnTo>
                  <a:lnTo>
                    <a:pt x="793" y="1124"/>
                  </a:lnTo>
                  <a:lnTo>
                    <a:pt x="791" y="1103"/>
                  </a:lnTo>
                  <a:lnTo>
                    <a:pt x="731" y="280"/>
                  </a:lnTo>
                  <a:lnTo>
                    <a:pt x="262" y="1112"/>
                  </a:lnTo>
                  <a:lnTo>
                    <a:pt x="250" y="1131"/>
                  </a:lnTo>
                  <a:lnTo>
                    <a:pt x="239" y="1142"/>
                  </a:lnTo>
                  <a:lnTo>
                    <a:pt x="225" y="1145"/>
                  </a:lnTo>
                  <a:lnTo>
                    <a:pt x="211" y="1142"/>
                  </a:lnTo>
                  <a:lnTo>
                    <a:pt x="202" y="1135"/>
                  </a:lnTo>
                  <a:lnTo>
                    <a:pt x="197" y="1121"/>
                  </a:lnTo>
                  <a:lnTo>
                    <a:pt x="195" y="1103"/>
                  </a:lnTo>
                  <a:lnTo>
                    <a:pt x="126" y="109"/>
                  </a:lnTo>
                  <a:lnTo>
                    <a:pt x="124" y="88"/>
                  </a:lnTo>
                  <a:lnTo>
                    <a:pt x="119" y="72"/>
                  </a:lnTo>
                  <a:lnTo>
                    <a:pt x="110" y="61"/>
                  </a:lnTo>
                  <a:lnTo>
                    <a:pt x="97" y="54"/>
                  </a:lnTo>
                  <a:lnTo>
                    <a:pt x="74" y="49"/>
                  </a:lnTo>
                  <a:lnTo>
                    <a:pt x="39" y="47"/>
                  </a:lnTo>
                  <a:lnTo>
                    <a:pt x="23" y="47"/>
                  </a:lnTo>
                  <a:lnTo>
                    <a:pt x="12" y="47"/>
                  </a:lnTo>
                  <a:lnTo>
                    <a:pt x="3" y="40"/>
                  </a:lnTo>
                  <a:lnTo>
                    <a:pt x="0" y="30"/>
                  </a:lnTo>
                  <a:lnTo>
                    <a:pt x="0" y="21"/>
                  </a:lnTo>
                  <a:lnTo>
                    <a:pt x="3" y="14"/>
                  </a:lnTo>
                  <a:lnTo>
                    <a:pt x="5" y="9"/>
                  </a:lnTo>
                  <a:lnTo>
                    <a:pt x="10" y="5"/>
                  </a:lnTo>
                  <a:lnTo>
                    <a:pt x="14" y="2"/>
                  </a:lnTo>
                  <a:lnTo>
                    <a:pt x="16" y="0"/>
                  </a:lnTo>
                  <a:lnTo>
                    <a:pt x="21" y="0"/>
                  </a:lnTo>
                  <a:lnTo>
                    <a:pt x="26" y="0"/>
                  </a:lnTo>
                  <a:lnTo>
                    <a:pt x="2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7 2"/>
            <p:cNvSpPr>
              <a:spLocks/>
            </p:cNvSpPr>
            <p:nvPr/>
          </p:nvSpPr>
          <p:spPr bwMode="auto">
            <a:xfrm>
              <a:off x="3762" y="3315"/>
              <a:ext cx="371" cy="1625"/>
            </a:xfrm>
            <a:custGeom>
              <a:avLst/>
              <a:gdLst/>
              <a:ahLst/>
              <a:cxnLst>
                <a:cxn ang="0">
                  <a:pos x="360" y="0"/>
                </a:cxn>
                <a:cxn ang="0">
                  <a:pos x="369" y="5"/>
                </a:cxn>
                <a:cxn ang="0">
                  <a:pos x="371" y="17"/>
                </a:cxn>
                <a:cxn ang="0">
                  <a:pos x="371" y="21"/>
                </a:cxn>
                <a:cxn ang="0">
                  <a:pos x="366" y="26"/>
                </a:cxn>
                <a:cxn ang="0">
                  <a:pos x="357" y="35"/>
                </a:cxn>
                <a:cxn ang="0">
                  <a:pos x="289" y="115"/>
                </a:cxn>
                <a:cxn ang="0">
                  <a:pos x="195" y="271"/>
                </a:cxn>
                <a:cxn ang="0">
                  <a:pos x="135" y="441"/>
                </a:cxn>
                <a:cxn ang="0">
                  <a:pos x="103" y="625"/>
                </a:cxn>
                <a:cxn ang="0">
                  <a:pos x="94" y="812"/>
                </a:cxn>
                <a:cxn ang="0">
                  <a:pos x="101" y="968"/>
                </a:cxn>
                <a:cxn ang="0">
                  <a:pos x="124" y="1129"/>
                </a:cxn>
                <a:cxn ang="0">
                  <a:pos x="169" y="1287"/>
                </a:cxn>
                <a:cxn ang="0">
                  <a:pos x="240" y="1439"/>
                </a:cxn>
                <a:cxn ang="0">
                  <a:pos x="344" y="1574"/>
                </a:cxn>
                <a:cxn ang="0">
                  <a:pos x="360" y="1590"/>
                </a:cxn>
                <a:cxn ang="0">
                  <a:pos x="369" y="1600"/>
                </a:cxn>
                <a:cxn ang="0">
                  <a:pos x="371" y="1607"/>
                </a:cxn>
                <a:cxn ang="0">
                  <a:pos x="371" y="1611"/>
                </a:cxn>
                <a:cxn ang="0">
                  <a:pos x="371" y="1616"/>
                </a:cxn>
                <a:cxn ang="0">
                  <a:pos x="364" y="1623"/>
                </a:cxn>
                <a:cxn ang="0">
                  <a:pos x="355" y="1625"/>
                </a:cxn>
                <a:cxn ang="0">
                  <a:pos x="327" y="1611"/>
                </a:cxn>
                <a:cxn ang="0">
                  <a:pos x="275" y="1565"/>
                </a:cxn>
                <a:cxn ang="0">
                  <a:pos x="208" y="1488"/>
                </a:cxn>
                <a:cxn ang="0">
                  <a:pos x="140" y="1383"/>
                </a:cxn>
                <a:cxn ang="0">
                  <a:pos x="66" y="1227"/>
                </a:cxn>
                <a:cxn ang="0">
                  <a:pos x="21" y="1045"/>
                </a:cxn>
                <a:cxn ang="0">
                  <a:pos x="2" y="882"/>
                </a:cxn>
                <a:cxn ang="0">
                  <a:pos x="2" y="725"/>
                </a:cxn>
                <a:cxn ang="0">
                  <a:pos x="30" y="530"/>
                </a:cxn>
                <a:cxn ang="0">
                  <a:pos x="101" y="317"/>
                </a:cxn>
                <a:cxn ang="0">
                  <a:pos x="169" y="194"/>
                </a:cxn>
                <a:cxn ang="0">
                  <a:pos x="240" y="98"/>
                </a:cxn>
                <a:cxn ang="0">
                  <a:pos x="302" y="35"/>
                </a:cxn>
                <a:cxn ang="0">
                  <a:pos x="346" y="3"/>
                </a:cxn>
              </a:cxnLst>
              <a:rect l="0" t="0" r="r" b="b"/>
              <a:pathLst>
                <a:path w="371" h="1625">
                  <a:moveTo>
                    <a:pt x="355" y="0"/>
                  </a:moveTo>
                  <a:lnTo>
                    <a:pt x="360" y="0"/>
                  </a:lnTo>
                  <a:lnTo>
                    <a:pt x="364" y="3"/>
                  </a:lnTo>
                  <a:lnTo>
                    <a:pt x="369" y="5"/>
                  </a:lnTo>
                  <a:lnTo>
                    <a:pt x="371" y="10"/>
                  </a:lnTo>
                  <a:lnTo>
                    <a:pt x="371" y="17"/>
                  </a:lnTo>
                  <a:lnTo>
                    <a:pt x="371" y="19"/>
                  </a:lnTo>
                  <a:lnTo>
                    <a:pt x="371" y="21"/>
                  </a:lnTo>
                  <a:lnTo>
                    <a:pt x="371" y="24"/>
                  </a:lnTo>
                  <a:lnTo>
                    <a:pt x="366" y="26"/>
                  </a:lnTo>
                  <a:lnTo>
                    <a:pt x="364" y="31"/>
                  </a:lnTo>
                  <a:lnTo>
                    <a:pt x="357" y="35"/>
                  </a:lnTo>
                  <a:lnTo>
                    <a:pt x="348" y="42"/>
                  </a:lnTo>
                  <a:lnTo>
                    <a:pt x="289" y="115"/>
                  </a:lnTo>
                  <a:lnTo>
                    <a:pt x="238" y="189"/>
                  </a:lnTo>
                  <a:lnTo>
                    <a:pt x="195" y="271"/>
                  </a:lnTo>
                  <a:lnTo>
                    <a:pt x="163" y="355"/>
                  </a:lnTo>
                  <a:lnTo>
                    <a:pt x="135" y="441"/>
                  </a:lnTo>
                  <a:lnTo>
                    <a:pt x="117" y="532"/>
                  </a:lnTo>
                  <a:lnTo>
                    <a:pt x="103" y="625"/>
                  </a:lnTo>
                  <a:lnTo>
                    <a:pt x="96" y="718"/>
                  </a:lnTo>
                  <a:lnTo>
                    <a:pt x="94" y="812"/>
                  </a:lnTo>
                  <a:lnTo>
                    <a:pt x="94" y="889"/>
                  </a:lnTo>
                  <a:lnTo>
                    <a:pt x="101" y="968"/>
                  </a:lnTo>
                  <a:lnTo>
                    <a:pt x="110" y="1047"/>
                  </a:lnTo>
                  <a:lnTo>
                    <a:pt x="124" y="1129"/>
                  </a:lnTo>
                  <a:lnTo>
                    <a:pt x="142" y="1208"/>
                  </a:lnTo>
                  <a:lnTo>
                    <a:pt x="169" y="1287"/>
                  </a:lnTo>
                  <a:lnTo>
                    <a:pt x="201" y="1367"/>
                  </a:lnTo>
                  <a:lnTo>
                    <a:pt x="240" y="1439"/>
                  </a:lnTo>
                  <a:lnTo>
                    <a:pt x="289" y="1509"/>
                  </a:lnTo>
                  <a:lnTo>
                    <a:pt x="344" y="1574"/>
                  </a:lnTo>
                  <a:lnTo>
                    <a:pt x="353" y="1583"/>
                  </a:lnTo>
                  <a:lnTo>
                    <a:pt x="360" y="1590"/>
                  </a:lnTo>
                  <a:lnTo>
                    <a:pt x="364" y="1595"/>
                  </a:lnTo>
                  <a:lnTo>
                    <a:pt x="369" y="1600"/>
                  </a:lnTo>
                  <a:lnTo>
                    <a:pt x="371" y="1604"/>
                  </a:lnTo>
                  <a:lnTo>
                    <a:pt x="371" y="1607"/>
                  </a:lnTo>
                  <a:lnTo>
                    <a:pt x="371" y="1609"/>
                  </a:lnTo>
                  <a:lnTo>
                    <a:pt x="371" y="1611"/>
                  </a:lnTo>
                  <a:lnTo>
                    <a:pt x="371" y="1611"/>
                  </a:lnTo>
                  <a:lnTo>
                    <a:pt x="371" y="1616"/>
                  </a:lnTo>
                  <a:lnTo>
                    <a:pt x="369" y="1621"/>
                  </a:lnTo>
                  <a:lnTo>
                    <a:pt x="364" y="1623"/>
                  </a:lnTo>
                  <a:lnTo>
                    <a:pt x="360" y="1625"/>
                  </a:lnTo>
                  <a:lnTo>
                    <a:pt x="355" y="1625"/>
                  </a:lnTo>
                  <a:lnTo>
                    <a:pt x="346" y="1623"/>
                  </a:lnTo>
                  <a:lnTo>
                    <a:pt x="327" y="1611"/>
                  </a:lnTo>
                  <a:lnTo>
                    <a:pt x="305" y="1590"/>
                  </a:lnTo>
                  <a:lnTo>
                    <a:pt x="275" y="1565"/>
                  </a:lnTo>
                  <a:lnTo>
                    <a:pt x="243" y="1530"/>
                  </a:lnTo>
                  <a:lnTo>
                    <a:pt x="208" y="1488"/>
                  </a:lnTo>
                  <a:lnTo>
                    <a:pt x="174" y="1439"/>
                  </a:lnTo>
                  <a:lnTo>
                    <a:pt x="140" y="1383"/>
                  </a:lnTo>
                  <a:lnTo>
                    <a:pt x="105" y="1320"/>
                  </a:lnTo>
                  <a:lnTo>
                    <a:pt x="66" y="1227"/>
                  </a:lnTo>
                  <a:lnTo>
                    <a:pt x="39" y="1136"/>
                  </a:lnTo>
                  <a:lnTo>
                    <a:pt x="21" y="1045"/>
                  </a:lnTo>
                  <a:lnTo>
                    <a:pt x="7" y="961"/>
                  </a:lnTo>
                  <a:lnTo>
                    <a:pt x="2" y="882"/>
                  </a:lnTo>
                  <a:lnTo>
                    <a:pt x="0" y="812"/>
                  </a:lnTo>
                  <a:lnTo>
                    <a:pt x="2" y="725"/>
                  </a:lnTo>
                  <a:lnTo>
                    <a:pt x="11" y="630"/>
                  </a:lnTo>
                  <a:lnTo>
                    <a:pt x="30" y="530"/>
                  </a:lnTo>
                  <a:lnTo>
                    <a:pt x="59" y="425"/>
                  </a:lnTo>
                  <a:lnTo>
                    <a:pt x="101" y="317"/>
                  </a:lnTo>
                  <a:lnTo>
                    <a:pt x="133" y="250"/>
                  </a:lnTo>
                  <a:lnTo>
                    <a:pt x="169" y="194"/>
                  </a:lnTo>
                  <a:lnTo>
                    <a:pt x="206" y="143"/>
                  </a:lnTo>
                  <a:lnTo>
                    <a:pt x="240" y="98"/>
                  </a:lnTo>
                  <a:lnTo>
                    <a:pt x="273" y="63"/>
                  </a:lnTo>
                  <a:lnTo>
                    <a:pt x="302" y="35"/>
                  </a:lnTo>
                  <a:lnTo>
                    <a:pt x="327" y="14"/>
                  </a:lnTo>
                  <a:lnTo>
                    <a:pt x="346" y="3"/>
                  </a:lnTo>
                  <a:lnTo>
                    <a:pt x="355"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8 2"/>
            <p:cNvSpPr>
              <a:spLocks noEditPoints="1"/>
            </p:cNvSpPr>
            <p:nvPr/>
          </p:nvSpPr>
          <p:spPr bwMode="auto">
            <a:xfrm>
              <a:off x="4300" y="3406"/>
              <a:ext cx="839" cy="1460"/>
            </a:xfrm>
            <a:custGeom>
              <a:avLst/>
              <a:gdLst/>
              <a:ahLst/>
              <a:cxnLst>
                <a:cxn ang="0">
                  <a:pos x="355" y="1112"/>
                </a:cxn>
                <a:cxn ang="0">
                  <a:pos x="477" y="1082"/>
                </a:cxn>
                <a:cxn ang="0">
                  <a:pos x="575" y="1019"/>
                </a:cxn>
                <a:cxn ang="0">
                  <a:pos x="651" y="931"/>
                </a:cxn>
                <a:cxn ang="0">
                  <a:pos x="704" y="828"/>
                </a:cxn>
                <a:cxn ang="0">
                  <a:pos x="729" y="721"/>
                </a:cxn>
                <a:cxn ang="0">
                  <a:pos x="729" y="618"/>
                </a:cxn>
                <a:cxn ang="0">
                  <a:pos x="699" y="536"/>
                </a:cxn>
                <a:cxn ang="0">
                  <a:pos x="642" y="481"/>
                </a:cxn>
                <a:cxn ang="0">
                  <a:pos x="566" y="448"/>
                </a:cxn>
                <a:cxn ang="0">
                  <a:pos x="479" y="443"/>
                </a:cxn>
                <a:cxn ang="0">
                  <a:pos x="348" y="478"/>
                </a:cxn>
                <a:cxn ang="0">
                  <a:pos x="243" y="553"/>
                </a:cxn>
                <a:cxn ang="0">
                  <a:pos x="167" y="653"/>
                </a:cxn>
                <a:cxn ang="0">
                  <a:pos x="122" y="770"/>
                </a:cxn>
                <a:cxn ang="0">
                  <a:pos x="106" y="889"/>
                </a:cxn>
                <a:cxn ang="0">
                  <a:pos x="119" y="980"/>
                </a:cxn>
                <a:cxn ang="0">
                  <a:pos x="161" y="1047"/>
                </a:cxn>
                <a:cxn ang="0">
                  <a:pos x="218" y="1089"/>
                </a:cxn>
                <a:cxn ang="0">
                  <a:pos x="282" y="1110"/>
                </a:cxn>
                <a:cxn ang="0">
                  <a:pos x="479" y="443"/>
                </a:cxn>
                <a:cxn ang="0">
                  <a:pos x="614" y="0"/>
                </a:cxn>
                <a:cxn ang="0">
                  <a:pos x="621" y="7"/>
                </a:cxn>
                <a:cxn ang="0">
                  <a:pos x="623" y="12"/>
                </a:cxn>
                <a:cxn ang="0">
                  <a:pos x="626" y="17"/>
                </a:cxn>
                <a:cxn ang="0">
                  <a:pos x="623" y="21"/>
                </a:cxn>
                <a:cxn ang="0">
                  <a:pos x="621" y="33"/>
                </a:cxn>
                <a:cxn ang="0">
                  <a:pos x="619" y="38"/>
                </a:cxn>
                <a:cxn ang="0">
                  <a:pos x="594" y="415"/>
                </a:cxn>
                <a:cxn ang="0">
                  <a:pos x="697" y="455"/>
                </a:cxn>
                <a:cxn ang="0">
                  <a:pos x="768" y="513"/>
                </a:cxn>
                <a:cxn ang="0">
                  <a:pos x="814" y="585"/>
                </a:cxn>
                <a:cxn ang="0">
                  <a:pos x="836" y="662"/>
                </a:cxn>
                <a:cxn ang="0">
                  <a:pos x="830" y="774"/>
                </a:cxn>
                <a:cxn ang="0">
                  <a:pos x="770" y="912"/>
                </a:cxn>
                <a:cxn ang="0">
                  <a:pos x="660" y="1031"/>
                </a:cxn>
                <a:cxn ang="0">
                  <a:pos x="516" y="1112"/>
                </a:cxn>
                <a:cxn ang="0">
                  <a:pos x="348" y="1150"/>
                </a:cxn>
                <a:cxn ang="0">
                  <a:pos x="284" y="1409"/>
                </a:cxn>
                <a:cxn ang="0">
                  <a:pos x="273" y="1448"/>
                </a:cxn>
                <a:cxn ang="0">
                  <a:pos x="266" y="1460"/>
                </a:cxn>
                <a:cxn ang="0">
                  <a:pos x="259" y="1460"/>
                </a:cxn>
                <a:cxn ang="0">
                  <a:pos x="250" y="1460"/>
                </a:cxn>
                <a:cxn ang="0">
                  <a:pos x="243" y="1460"/>
                </a:cxn>
                <a:cxn ang="0">
                  <a:pos x="239" y="1455"/>
                </a:cxn>
                <a:cxn ang="0">
                  <a:pos x="236" y="1443"/>
                </a:cxn>
                <a:cxn ang="0">
                  <a:pos x="241" y="1413"/>
                </a:cxn>
                <a:cxn ang="0">
                  <a:pos x="259" y="1343"/>
                </a:cxn>
                <a:cxn ang="0">
                  <a:pos x="289" y="1224"/>
                </a:cxn>
                <a:cxn ang="0">
                  <a:pos x="236" y="1138"/>
                </a:cxn>
                <a:cxn ang="0">
                  <a:pos x="124" y="1091"/>
                </a:cxn>
                <a:cxn ang="0">
                  <a:pos x="46" y="1012"/>
                </a:cxn>
                <a:cxn ang="0">
                  <a:pos x="5" y="912"/>
                </a:cxn>
                <a:cxn ang="0">
                  <a:pos x="7" y="781"/>
                </a:cxn>
                <a:cxn ang="0">
                  <a:pos x="69" y="641"/>
                </a:cxn>
                <a:cxn ang="0">
                  <a:pos x="181" y="525"/>
                </a:cxn>
                <a:cxn ang="0">
                  <a:pos x="326" y="441"/>
                </a:cxn>
                <a:cxn ang="0">
                  <a:pos x="488" y="406"/>
                </a:cxn>
                <a:cxn ang="0">
                  <a:pos x="584" y="21"/>
                </a:cxn>
                <a:cxn ang="0">
                  <a:pos x="589" y="7"/>
                </a:cxn>
                <a:cxn ang="0">
                  <a:pos x="596" y="3"/>
                </a:cxn>
                <a:cxn ang="0">
                  <a:pos x="607" y="0"/>
                </a:cxn>
              </a:cxnLst>
              <a:rect l="0" t="0" r="r" b="b"/>
              <a:pathLst>
                <a:path w="839" h="1460">
                  <a:moveTo>
                    <a:pt x="523" y="443"/>
                  </a:moveTo>
                  <a:lnTo>
                    <a:pt x="355" y="1112"/>
                  </a:lnTo>
                  <a:lnTo>
                    <a:pt x="419" y="1103"/>
                  </a:lnTo>
                  <a:lnTo>
                    <a:pt x="477" y="1082"/>
                  </a:lnTo>
                  <a:lnTo>
                    <a:pt x="529" y="1054"/>
                  </a:lnTo>
                  <a:lnTo>
                    <a:pt x="575" y="1019"/>
                  </a:lnTo>
                  <a:lnTo>
                    <a:pt x="617" y="977"/>
                  </a:lnTo>
                  <a:lnTo>
                    <a:pt x="651" y="931"/>
                  </a:lnTo>
                  <a:lnTo>
                    <a:pt x="681" y="882"/>
                  </a:lnTo>
                  <a:lnTo>
                    <a:pt x="704" y="828"/>
                  </a:lnTo>
                  <a:lnTo>
                    <a:pt x="720" y="774"/>
                  </a:lnTo>
                  <a:lnTo>
                    <a:pt x="729" y="721"/>
                  </a:lnTo>
                  <a:lnTo>
                    <a:pt x="733" y="667"/>
                  </a:lnTo>
                  <a:lnTo>
                    <a:pt x="729" y="618"/>
                  </a:lnTo>
                  <a:lnTo>
                    <a:pt x="717" y="574"/>
                  </a:lnTo>
                  <a:lnTo>
                    <a:pt x="699" y="536"/>
                  </a:lnTo>
                  <a:lnTo>
                    <a:pt x="671" y="504"/>
                  </a:lnTo>
                  <a:lnTo>
                    <a:pt x="642" y="481"/>
                  </a:lnTo>
                  <a:lnTo>
                    <a:pt x="605" y="462"/>
                  </a:lnTo>
                  <a:lnTo>
                    <a:pt x="566" y="448"/>
                  </a:lnTo>
                  <a:lnTo>
                    <a:pt x="523" y="443"/>
                  </a:lnTo>
                  <a:close/>
                  <a:moveTo>
                    <a:pt x="479" y="443"/>
                  </a:moveTo>
                  <a:lnTo>
                    <a:pt x="410" y="455"/>
                  </a:lnTo>
                  <a:lnTo>
                    <a:pt x="348" y="478"/>
                  </a:lnTo>
                  <a:lnTo>
                    <a:pt x="293" y="513"/>
                  </a:lnTo>
                  <a:lnTo>
                    <a:pt x="243" y="553"/>
                  </a:lnTo>
                  <a:lnTo>
                    <a:pt x="202" y="602"/>
                  </a:lnTo>
                  <a:lnTo>
                    <a:pt x="167" y="653"/>
                  </a:lnTo>
                  <a:lnTo>
                    <a:pt x="140" y="711"/>
                  </a:lnTo>
                  <a:lnTo>
                    <a:pt x="122" y="770"/>
                  </a:lnTo>
                  <a:lnTo>
                    <a:pt x="108" y="828"/>
                  </a:lnTo>
                  <a:lnTo>
                    <a:pt x="106" y="889"/>
                  </a:lnTo>
                  <a:lnTo>
                    <a:pt x="108" y="938"/>
                  </a:lnTo>
                  <a:lnTo>
                    <a:pt x="119" y="980"/>
                  </a:lnTo>
                  <a:lnTo>
                    <a:pt x="138" y="1017"/>
                  </a:lnTo>
                  <a:lnTo>
                    <a:pt x="161" y="1047"/>
                  </a:lnTo>
                  <a:lnTo>
                    <a:pt x="188" y="1070"/>
                  </a:lnTo>
                  <a:lnTo>
                    <a:pt x="218" y="1089"/>
                  </a:lnTo>
                  <a:lnTo>
                    <a:pt x="250" y="1101"/>
                  </a:lnTo>
                  <a:lnTo>
                    <a:pt x="282" y="1110"/>
                  </a:lnTo>
                  <a:lnTo>
                    <a:pt x="316" y="1112"/>
                  </a:lnTo>
                  <a:lnTo>
                    <a:pt x="479" y="443"/>
                  </a:lnTo>
                  <a:close/>
                  <a:moveTo>
                    <a:pt x="607" y="0"/>
                  </a:moveTo>
                  <a:lnTo>
                    <a:pt x="614" y="0"/>
                  </a:lnTo>
                  <a:lnTo>
                    <a:pt x="619" y="3"/>
                  </a:lnTo>
                  <a:lnTo>
                    <a:pt x="621" y="7"/>
                  </a:lnTo>
                  <a:lnTo>
                    <a:pt x="623" y="10"/>
                  </a:lnTo>
                  <a:lnTo>
                    <a:pt x="623" y="12"/>
                  </a:lnTo>
                  <a:lnTo>
                    <a:pt x="626" y="14"/>
                  </a:lnTo>
                  <a:lnTo>
                    <a:pt x="626" y="17"/>
                  </a:lnTo>
                  <a:lnTo>
                    <a:pt x="623" y="19"/>
                  </a:lnTo>
                  <a:lnTo>
                    <a:pt x="623" y="21"/>
                  </a:lnTo>
                  <a:lnTo>
                    <a:pt x="623" y="26"/>
                  </a:lnTo>
                  <a:lnTo>
                    <a:pt x="621" y="33"/>
                  </a:lnTo>
                  <a:lnTo>
                    <a:pt x="621" y="35"/>
                  </a:lnTo>
                  <a:lnTo>
                    <a:pt x="619" y="38"/>
                  </a:lnTo>
                  <a:lnTo>
                    <a:pt x="532" y="406"/>
                  </a:lnTo>
                  <a:lnTo>
                    <a:pt x="594" y="415"/>
                  </a:lnTo>
                  <a:lnTo>
                    <a:pt x="649" y="432"/>
                  </a:lnTo>
                  <a:lnTo>
                    <a:pt x="697" y="455"/>
                  </a:lnTo>
                  <a:lnTo>
                    <a:pt x="736" y="481"/>
                  </a:lnTo>
                  <a:lnTo>
                    <a:pt x="768" y="513"/>
                  </a:lnTo>
                  <a:lnTo>
                    <a:pt x="795" y="548"/>
                  </a:lnTo>
                  <a:lnTo>
                    <a:pt x="814" y="585"/>
                  </a:lnTo>
                  <a:lnTo>
                    <a:pt x="827" y="623"/>
                  </a:lnTo>
                  <a:lnTo>
                    <a:pt x="836" y="662"/>
                  </a:lnTo>
                  <a:lnTo>
                    <a:pt x="839" y="702"/>
                  </a:lnTo>
                  <a:lnTo>
                    <a:pt x="830" y="774"/>
                  </a:lnTo>
                  <a:lnTo>
                    <a:pt x="807" y="844"/>
                  </a:lnTo>
                  <a:lnTo>
                    <a:pt x="770" y="912"/>
                  </a:lnTo>
                  <a:lnTo>
                    <a:pt x="720" y="975"/>
                  </a:lnTo>
                  <a:lnTo>
                    <a:pt x="660" y="1031"/>
                  </a:lnTo>
                  <a:lnTo>
                    <a:pt x="591" y="1077"/>
                  </a:lnTo>
                  <a:lnTo>
                    <a:pt x="516" y="1112"/>
                  </a:lnTo>
                  <a:lnTo>
                    <a:pt x="433" y="1138"/>
                  </a:lnTo>
                  <a:lnTo>
                    <a:pt x="348" y="1150"/>
                  </a:lnTo>
                  <a:lnTo>
                    <a:pt x="289" y="1390"/>
                  </a:lnTo>
                  <a:lnTo>
                    <a:pt x="284" y="1409"/>
                  </a:lnTo>
                  <a:lnTo>
                    <a:pt x="277" y="1430"/>
                  </a:lnTo>
                  <a:lnTo>
                    <a:pt x="273" y="1448"/>
                  </a:lnTo>
                  <a:lnTo>
                    <a:pt x="271" y="1455"/>
                  </a:lnTo>
                  <a:lnTo>
                    <a:pt x="266" y="1460"/>
                  </a:lnTo>
                  <a:lnTo>
                    <a:pt x="264" y="1460"/>
                  </a:lnTo>
                  <a:lnTo>
                    <a:pt x="259" y="1460"/>
                  </a:lnTo>
                  <a:lnTo>
                    <a:pt x="252" y="1460"/>
                  </a:lnTo>
                  <a:lnTo>
                    <a:pt x="250" y="1460"/>
                  </a:lnTo>
                  <a:lnTo>
                    <a:pt x="245" y="1460"/>
                  </a:lnTo>
                  <a:lnTo>
                    <a:pt x="243" y="1460"/>
                  </a:lnTo>
                  <a:lnTo>
                    <a:pt x="241" y="1457"/>
                  </a:lnTo>
                  <a:lnTo>
                    <a:pt x="239" y="1455"/>
                  </a:lnTo>
                  <a:lnTo>
                    <a:pt x="236" y="1450"/>
                  </a:lnTo>
                  <a:lnTo>
                    <a:pt x="236" y="1443"/>
                  </a:lnTo>
                  <a:lnTo>
                    <a:pt x="236" y="1434"/>
                  </a:lnTo>
                  <a:lnTo>
                    <a:pt x="241" y="1413"/>
                  </a:lnTo>
                  <a:lnTo>
                    <a:pt x="250" y="1383"/>
                  </a:lnTo>
                  <a:lnTo>
                    <a:pt x="259" y="1343"/>
                  </a:lnTo>
                  <a:lnTo>
                    <a:pt x="271" y="1299"/>
                  </a:lnTo>
                  <a:lnTo>
                    <a:pt x="289" y="1224"/>
                  </a:lnTo>
                  <a:lnTo>
                    <a:pt x="305" y="1150"/>
                  </a:lnTo>
                  <a:lnTo>
                    <a:pt x="236" y="1138"/>
                  </a:lnTo>
                  <a:lnTo>
                    <a:pt x="177" y="1119"/>
                  </a:lnTo>
                  <a:lnTo>
                    <a:pt x="124" y="1091"/>
                  </a:lnTo>
                  <a:lnTo>
                    <a:pt x="80" y="1054"/>
                  </a:lnTo>
                  <a:lnTo>
                    <a:pt x="46" y="1012"/>
                  </a:lnTo>
                  <a:lnTo>
                    <a:pt x="21" y="963"/>
                  </a:lnTo>
                  <a:lnTo>
                    <a:pt x="5" y="912"/>
                  </a:lnTo>
                  <a:lnTo>
                    <a:pt x="0" y="854"/>
                  </a:lnTo>
                  <a:lnTo>
                    <a:pt x="7" y="781"/>
                  </a:lnTo>
                  <a:lnTo>
                    <a:pt x="32" y="709"/>
                  </a:lnTo>
                  <a:lnTo>
                    <a:pt x="69" y="641"/>
                  </a:lnTo>
                  <a:lnTo>
                    <a:pt x="119" y="581"/>
                  </a:lnTo>
                  <a:lnTo>
                    <a:pt x="181" y="525"/>
                  </a:lnTo>
                  <a:lnTo>
                    <a:pt x="250" y="478"/>
                  </a:lnTo>
                  <a:lnTo>
                    <a:pt x="326" y="441"/>
                  </a:lnTo>
                  <a:lnTo>
                    <a:pt x="406" y="418"/>
                  </a:lnTo>
                  <a:lnTo>
                    <a:pt x="488" y="406"/>
                  </a:lnTo>
                  <a:lnTo>
                    <a:pt x="582" y="31"/>
                  </a:lnTo>
                  <a:lnTo>
                    <a:pt x="584" y="21"/>
                  </a:lnTo>
                  <a:lnTo>
                    <a:pt x="587" y="14"/>
                  </a:lnTo>
                  <a:lnTo>
                    <a:pt x="589" y="7"/>
                  </a:lnTo>
                  <a:lnTo>
                    <a:pt x="591" y="5"/>
                  </a:lnTo>
                  <a:lnTo>
                    <a:pt x="596" y="3"/>
                  </a:lnTo>
                  <a:lnTo>
                    <a:pt x="600" y="0"/>
                  </a:lnTo>
                  <a:lnTo>
                    <a:pt x="60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9 2"/>
            <p:cNvSpPr>
              <a:spLocks noEditPoints="1"/>
            </p:cNvSpPr>
            <p:nvPr/>
          </p:nvSpPr>
          <p:spPr bwMode="auto">
            <a:xfrm>
              <a:off x="5306" y="3833"/>
              <a:ext cx="172" cy="1016"/>
            </a:xfrm>
            <a:custGeom>
              <a:avLst/>
              <a:gdLst/>
              <a:ahLst/>
              <a:cxnLst>
                <a:cxn ang="0">
                  <a:pos x="110" y="534"/>
                </a:cxn>
                <a:cxn ang="0">
                  <a:pos x="144" y="562"/>
                </a:cxn>
                <a:cxn ang="0">
                  <a:pos x="165" y="608"/>
                </a:cxn>
                <a:cxn ang="0">
                  <a:pos x="172" y="657"/>
                </a:cxn>
                <a:cxn ang="0">
                  <a:pos x="172" y="697"/>
                </a:cxn>
                <a:cxn ang="0">
                  <a:pos x="158" y="814"/>
                </a:cxn>
                <a:cxn ang="0">
                  <a:pos x="124" y="907"/>
                </a:cxn>
                <a:cxn ang="0">
                  <a:pos x="82" y="975"/>
                </a:cxn>
                <a:cxn ang="0">
                  <a:pos x="48" y="1012"/>
                </a:cxn>
                <a:cxn ang="0">
                  <a:pos x="34" y="1014"/>
                </a:cxn>
                <a:cxn ang="0">
                  <a:pos x="25" y="1005"/>
                </a:cxn>
                <a:cxn ang="0">
                  <a:pos x="25" y="996"/>
                </a:cxn>
                <a:cxn ang="0">
                  <a:pos x="25" y="991"/>
                </a:cxn>
                <a:cxn ang="0">
                  <a:pos x="30" y="982"/>
                </a:cxn>
                <a:cxn ang="0">
                  <a:pos x="78" y="914"/>
                </a:cxn>
                <a:cxn ang="0">
                  <a:pos x="124" y="802"/>
                </a:cxn>
                <a:cxn ang="0">
                  <a:pos x="137" y="713"/>
                </a:cxn>
                <a:cxn ang="0">
                  <a:pos x="137" y="683"/>
                </a:cxn>
                <a:cxn ang="0">
                  <a:pos x="110" y="697"/>
                </a:cxn>
                <a:cxn ang="0">
                  <a:pos x="94" y="699"/>
                </a:cxn>
                <a:cxn ang="0">
                  <a:pos x="85" y="702"/>
                </a:cxn>
                <a:cxn ang="0">
                  <a:pos x="30" y="683"/>
                </a:cxn>
                <a:cxn ang="0">
                  <a:pos x="2" y="641"/>
                </a:cxn>
                <a:cxn ang="0">
                  <a:pos x="2" y="590"/>
                </a:cxn>
                <a:cxn ang="0">
                  <a:pos x="30" y="548"/>
                </a:cxn>
                <a:cxn ang="0">
                  <a:pos x="85" y="529"/>
                </a:cxn>
                <a:cxn ang="0">
                  <a:pos x="117" y="7"/>
                </a:cxn>
                <a:cxn ang="0">
                  <a:pos x="160" y="54"/>
                </a:cxn>
                <a:cxn ang="0">
                  <a:pos x="160" y="119"/>
                </a:cxn>
                <a:cxn ang="0">
                  <a:pos x="117" y="165"/>
                </a:cxn>
                <a:cxn ang="0">
                  <a:pos x="50" y="165"/>
                </a:cxn>
                <a:cxn ang="0">
                  <a:pos x="7" y="119"/>
                </a:cxn>
                <a:cxn ang="0">
                  <a:pos x="7" y="54"/>
                </a:cxn>
                <a:cxn ang="0">
                  <a:pos x="50" y="7"/>
                </a:cxn>
              </a:cxnLst>
              <a:rect l="0" t="0" r="r" b="b"/>
              <a:pathLst>
                <a:path w="172" h="1016">
                  <a:moveTo>
                    <a:pt x="85" y="529"/>
                  </a:moveTo>
                  <a:lnTo>
                    <a:pt x="110" y="534"/>
                  </a:lnTo>
                  <a:lnTo>
                    <a:pt x="131" y="546"/>
                  </a:lnTo>
                  <a:lnTo>
                    <a:pt x="144" y="562"/>
                  </a:lnTo>
                  <a:lnTo>
                    <a:pt x="156" y="585"/>
                  </a:lnTo>
                  <a:lnTo>
                    <a:pt x="165" y="608"/>
                  </a:lnTo>
                  <a:lnTo>
                    <a:pt x="169" y="632"/>
                  </a:lnTo>
                  <a:lnTo>
                    <a:pt x="172" y="657"/>
                  </a:lnTo>
                  <a:lnTo>
                    <a:pt x="172" y="678"/>
                  </a:lnTo>
                  <a:lnTo>
                    <a:pt x="172" y="697"/>
                  </a:lnTo>
                  <a:lnTo>
                    <a:pt x="169" y="758"/>
                  </a:lnTo>
                  <a:lnTo>
                    <a:pt x="158" y="814"/>
                  </a:lnTo>
                  <a:lnTo>
                    <a:pt x="142" y="863"/>
                  </a:lnTo>
                  <a:lnTo>
                    <a:pt x="124" y="907"/>
                  </a:lnTo>
                  <a:lnTo>
                    <a:pt x="103" y="944"/>
                  </a:lnTo>
                  <a:lnTo>
                    <a:pt x="82" y="975"/>
                  </a:lnTo>
                  <a:lnTo>
                    <a:pt x="64" y="998"/>
                  </a:lnTo>
                  <a:lnTo>
                    <a:pt x="48" y="1012"/>
                  </a:lnTo>
                  <a:lnTo>
                    <a:pt x="39" y="1016"/>
                  </a:lnTo>
                  <a:lnTo>
                    <a:pt x="34" y="1014"/>
                  </a:lnTo>
                  <a:lnTo>
                    <a:pt x="30" y="1012"/>
                  </a:lnTo>
                  <a:lnTo>
                    <a:pt x="25" y="1005"/>
                  </a:lnTo>
                  <a:lnTo>
                    <a:pt x="25" y="998"/>
                  </a:lnTo>
                  <a:lnTo>
                    <a:pt x="25" y="996"/>
                  </a:lnTo>
                  <a:lnTo>
                    <a:pt x="25" y="993"/>
                  </a:lnTo>
                  <a:lnTo>
                    <a:pt x="25" y="991"/>
                  </a:lnTo>
                  <a:lnTo>
                    <a:pt x="27" y="986"/>
                  </a:lnTo>
                  <a:lnTo>
                    <a:pt x="30" y="982"/>
                  </a:lnTo>
                  <a:lnTo>
                    <a:pt x="34" y="975"/>
                  </a:lnTo>
                  <a:lnTo>
                    <a:pt x="78" y="914"/>
                  </a:lnTo>
                  <a:lnTo>
                    <a:pt x="108" y="856"/>
                  </a:lnTo>
                  <a:lnTo>
                    <a:pt x="124" y="802"/>
                  </a:lnTo>
                  <a:lnTo>
                    <a:pt x="133" y="753"/>
                  </a:lnTo>
                  <a:lnTo>
                    <a:pt x="137" y="713"/>
                  </a:lnTo>
                  <a:lnTo>
                    <a:pt x="137" y="683"/>
                  </a:lnTo>
                  <a:lnTo>
                    <a:pt x="137" y="683"/>
                  </a:lnTo>
                  <a:lnTo>
                    <a:pt x="124" y="692"/>
                  </a:lnTo>
                  <a:lnTo>
                    <a:pt x="110" y="697"/>
                  </a:lnTo>
                  <a:lnTo>
                    <a:pt x="96" y="699"/>
                  </a:lnTo>
                  <a:lnTo>
                    <a:pt x="94" y="699"/>
                  </a:lnTo>
                  <a:lnTo>
                    <a:pt x="92" y="702"/>
                  </a:lnTo>
                  <a:lnTo>
                    <a:pt x="85" y="702"/>
                  </a:lnTo>
                  <a:lnTo>
                    <a:pt x="53" y="697"/>
                  </a:lnTo>
                  <a:lnTo>
                    <a:pt x="30" y="683"/>
                  </a:lnTo>
                  <a:lnTo>
                    <a:pt x="11" y="664"/>
                  </a:lnTo>
                  <a:lnTo>
                    <a:pt x="2" y="641"/>
                  </a:lnTo>
                  <a:lnTo>
                    <a:pt x="0" y="613"/>
                  </a:lnTo>
                  <a:lnTo>
                    <a:pt x="2" y="590"/>
                  </a:lnTo>
                  <a:lnTo>
                    <a:pt x="11" y="566"/>
                  </a:lnTo>
                  <a:lnTo>
                    <a:pt x="30" y="548"/>
                  </a:lnTo>
                  <a:lnTo>
                    <a:pt x="53" y="534"/>
                  </a:lnTo>
                  <a:lnTo>
                    <a:pt x="85" y="529"/>
                  </a:lnTo>
                  <a:close/>
                  <a:moveTo>
                    <a:pt x="85" y="0"/>
                  </a:moveTo>
                  <a:lnTo>
                    <a:pt x="117" y="7"/>
                  </a:lnTo>
                  <a:lnTo>
                    <a:pt x="142" y="26"/>
                  </a:lnTo>
                  <a:lnTo>
                    <a:pt x="160" y="54"/>
                  </a:lnTo>
                  <a:lnTo>
                    <a:pt x="167" y="89"/>
                  </a:lnTo>
                  <a:lnTo>
                    <a:pt x="160" y="119"/>
                  </a:lnTo>
                  <a:lnTo>
                    <a:pt x="142" y="147"/>
                  </a:lnTo>
                  <a:lnTo>
                    <a:pt x="117" y="165"/>
                  </a:lnTo>
                  <a:lnTo>
                    <a:pt x="85" y="172"/>
                  </a:lnTo>
                  <a:lnTo>
                    <a:pt x="50" y="165"/>
                  </a:lnTo>
                  <a:lnTo>
                    <a:pt x="23" y="147"/>
                  </a:lnTo>
                  <a:lnTo>
                    <a:pt x="7" y="119"/>
                  </a:lnTo>
                  <a:lnTo>
                    <a:pt x="0" y="89"/>
                  </a:lnTo>
                  <a:lnTo>
                    <a:pt x="7" y="54"/>
                  </a:lnTo>
                  <a:lnTo>
                    <a:pt x="23" y="26"/>
                  </a:lnTo>
                  <a:lnTo>
                    <a:pt x="50" y="7"/>
                  </a:lnTo>
                  <a:lnTo>
                    <a:pt x="85"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0 2"/>
            <p:cNvSpPr>
              <a:spLocks/>
            </p:cNvSpPr>
            <p:nvPr/>
          </p:nvSpPr>
          <p:spPr bwMode="auto">
            <a:xfrm>
              <a:off x="5947" y="3817"/>
              <a:ext cx="681" cy="734"/>
            </a:xfrm>
            <a:custGeom>
              <a:avLst/>
              <a:gdLst/>
              <a:ahLst/>
              <a:cxnLst>
                <a:cxn ang="0">
                  <a:pos x="381" y="14"/>
                </a:cxn>
                <a:cxn ang="0">
                  <a:pos x="438" y="67"/>
                </a:cxn>
                <a:cxn ang="0">
                  <a:pos x="493" y="116"/>
                </a:cxn>
                <a:cxn ang="0">
                  <a:pos x="564" y="107"/>
                </a:cxn>
                <a:cxn ang="0">
                  <a:pos x="640" y="16"/>
                </a:cxn>
                <a:cxn ang="0">
                  <a:pos x="653" y="0"/>
                </a:cxn>
                <a:cxn ang="0">
                  <a:pos x="665" y="0"/>
                </a:cxn>
                <a:cxn ang="0">
                  <a:pos x="674" y="2"/>
                </a:cxn>
                <a:cxn ang="0">
                  <a:pos x="681" y="14"/>
                </a:cxn>
                <a:cxn ang="0">
                  <a:pos x="660" y="51"/>
                </a:cxn>
                <a:cxn ang="0">
                  <a:pos x="587" y="151"/>
                </a:cxn>
                <a:cxn ang="0">
                  <a:pos x="470" y="275"/>
                </a:cxn>
                <a:cxn ang="0">
                  <a:pos x="392" y="345"/>
                </a:cxn>
                <a:cxn ang="0">
                  <a:pos x="339" y="394"/>
                </a:cxn>
                <a:cxn ang="0">
                  <a:pos x="282" y="445"/>
                </a:cxn>
                <a:cxn ang="0">
                  <a:pos x="186" y="538"/>
                </a:cxn>
                <a:cxn ang="0">
                  <a:pos x="181" y="578"/>
                </a:cxn>
                <a:cxn ang="0">
                  <a:pos x="239" y="582"/>
                </a:cxn>
                <a:cxn ang="0">
                  <a:pos x="333" y="615"/>
                </a:cxn>
                <a:cxn ang="0">
                  <a:pos x="422" y="622"/>
                </a:cxn>
                <a:cxn ang="0">
                  <a:pos x="514" y="587"/>
                </a:cxn>
                <a:cxn ang="0">
                  <a:pos x="587" y="489"/>
                </a:cxn>
                <a:cxn ang="0">
                  <a:pos x="598" y="473"/>
                </a:cxn>
                <a:cxn ang="0">
                  <a:pos x="617" y="471"/>
                </a:cxn>
                <a:cxn ang="0">
                  <a:pos x="628" y="480"/>
                </a:cxn>
                <a:cxn ang="0">
                  <a:pos x="619" y="527"/>
                </a:cxn>
                <a:cxn ang="0">
                  <a:pos x="564" y="627"/>
                </a:cxn>
                <a:cxn ang="0">
                  <a:pos x="465" y="713"/>
                </a:cxn>
                <a:cxn ang="0">
                  <a:pos x="346" y="732"/>
                </a:cxn>
                <a:cxn ang="0">
                  <a:pos x="275" y="673"/>
                </a:cxn>
                <a:cxn ang="0">
                  <a:pos x="220" y="620"/>
                </a:cxn>
                <a:cxn ang="0">
                  <a:pos x="145" y="620"/>
                </a:cxn>
                <a:cxn ang="0">
                  <a:pos x="46" y="715"/>
                </a:cxn>
                <a:cxn ang="0">
                  <a:pos x="35" y="732"/>
                </a:cxn>
                <a:cxn ang="0">
                  <a:pos x="21" y="734"/>
                </a:cxn>
                <a:cxn ang="0">
                  <a:pos x="12" y="734"/>
                </a:cxn>
                <a:cxn ang="0">
                  <a:pos x="3" y="725"/>
                </a:cxn>
                <a:cxn ang="0">
                  <a:pos x="16" y="690"/>
                </a:cxn>
                <a:cxn ang="0">
                  <a:pos x="87" y="594"/>
                </a:cxn>
                <a:cxn ang="0">
                  <a:pos x="310" y="370"/>
                </a:cxn>
                <a:cxn ang="0">
                  <a:pos x="369" y="319"/>
                </a:cxn>
                <a:cxn ang="0">
                  <a:pos x="456" y="237"/>
                </a:cxn>
                <a:cxn ang="0">
                  <a:pos x="534" y="158"/>
                </a:cxn>
                <a:cxn ang="0">
                  <a:pos x="470" y="151"/>
                </a:cxn>
                <a:cxn ang="0">
                  <a:pos x="376" y="121"/>
                </a:cxn>
                <a:cxn ang="0">
                  <a:pos x="301" y="109"/>
                </a:cxn>
                <a:cxn ang="0">
                  <a:pos x="236" y="123"/>
                </a:cxn>
                <a:cxn ang="0">
                  <a:pos x="175" y="184"/>
                </a:cxn>
                <a:cxn ang="0">
                  <a:pos x="168" y="195"/>
                </a:cxn>
                <a:cxn ang="0">
                  <a:pos x="152" y="200"/>
                </a:cxn>
                <a:cxn ang="0">
                  <a:pos x="138" y="193"/>
                </a:cxn>
                <a:cxn ang="0">
                  <a:pos x="138" y="167"/>
                </a:cxn>
                <a:cxn ang="0">
                  <a:pos x="175" y="93"/>
                </a:cxn>
                <a:cxn ang="0">
                  <a:pos x="255" y="18"/>
                </a:cxn>
              </a:cxnLst>
              <a:rect l="0" t="0" r="r" b="b"/>
              <a:pathLst>
                <a:path w="681" h="734">
                  <a:moveTo>
                    <a:pt x="328" y="0"/>
                  </a:moveTo>
                  <a:lnTo>
                    <a:pt x="358" y="2"/>
                  </a:lnTo>
                  <a:lnTo>
                    <a:pt x="381" y="14"/>
                  </a:lnTo>
                  <a:lnTo>
                    <a:pt x="401" y="28"/>
                  </a:lnTo>
                  <a:lnTo>
                    <a:pt x="420" y="46"/>
                  </a:lnTo>
                  <a:lnTo>
                    <a:pt x="438" y="67"/>
                  </a:lnTo>
                  <a:lnTo>
                    <a:pt x="456" y="88"/>
                  </a:lnTo>
                  <a:lnTo>
                    <a:pt x="472" y="105"/>
                  </a:lnTo>
                  <a:lnTo>
                    <a:pt x="493" y="116"/>
                  </a:lnTo>
                  <a:lnTo>
                    <a:pt x="518" y="121"/>
                  </a:lnTo>
                  <a:lnTo>
                    <a:pt x="541" y="119"/>
                  </a:lnTo>
                  <a:lnTo>
                    <a:pt x="564" y="107"/>
                  </a:lnTo>
                  <a:lnTo>
                    <a:pt x="587" y="88"/>
                  </a:lnTo>
                  <a:lnTo>
                    <a:pt x="612" y="58"/>
                  </a:lnTo>
                  <a:lnTo>
                    <a:pt x="640" y="16"/>
                  </a:lnTo>
                  <a:lnTo>
                    <a:pt x="644" y="9"/>
                  </a:lnTo>
                  <a:lnTo>
                    <a:pt x="649" y="4"/>
                  </a:lnTo>
                  <a:lnTo>
                    <a:pt x="653" y="0"/>
                  </a:lnTo>
                  <a:lnTo>
                    <a:pt x="658" y="0"/>
                  </a:lnTo>
                  <a:lnTo>
                    <a:pt x="662" y="0"/>
                  </a:lnTo>
                  <a:lnTo>
                    <a:pt x="665" y="0"/>
                  </a:lnTo>
                  <a:lnTo>
                    <a:pt x="667" y="0"/>
                  </a:lnTo>
                  <a:lnTo>
                    <a:pt x="672" y="0"/>
                  </a:lnTo>
                  <a:lnTo>
                    <a:pt x="674" y="2"/>
                  </a:lnTo>
                  <a:lnTo>
                    <a:pt x="676" y="4"/>
                  </a:lnTo>
                  <a:lnTo>
                    <a:pt x="679" y="9"/>
                  </a:lnTo>
                  <a:lnTo>
                    <a:pt x="681" y="14"/>
                  </a:lnTo>
                  <a:lnTo>
                    <a:pt x="679" y="21"/>
                  </a:lnTo>
                  <a:lnTo>
                    <a:pt x="672" y="32"/>
                  </a:lnTo>
                  <a:lnTo>
                    <a:pt x="660" y="51"/>
                  </a:lnTo>
                  <a:lnTo>
                    <a:pt x="644" y="79"/>
                  </a:lnTo>
                  <a:lnTo>
                    <a:pt x="619" y="112"/>
                  </a:lnTo>
                  <a:lnTo>
                    <a:pt x="587" y="151"/>
                  </a:lnTo>
                  <a:lnTo>
                    <a:pt x="546" y="198"/>
                  </a:lnTo>
                  <a:lnTo>
                    <a:pt x="493" y="251"/>
                  </a:lnTo>
                  <a:lnTo>
                    <a:pt x="470" y="275"/>
                  </a:lnTo>
                  <a:lnTo>
                    <a:pt x="445" y="298"/>
                  </a:lnTo>
                  <a:lnTo>
                    <a:pt x="420" y="321"/>
                  </a:lnTo>
                  <a:lnTo>
                    <a:pt x="392" y="345"/>
                  </a:lnTo>
                  <a:lnTo>
                    <a:pt x="372" y="366"/>
                  </a:lnTo>
                  <a:lnTo>
                    <a:pt x="353" y="382"/>
                  </a:lnTo>
                  <a:lnTo>
                    <a:pt x="339" y="394"/>
                  </a:lnTo>
                  <a:lnTo>
                    <a:pt x="335" y="398"/>
                  </a:lnTo>
                  <a:lnTo>
                    <a:pt x="307" y="422"/>
                  </a:lnTo>
                  <a:lnTo>
                    <a:pt x="282" y="445"/>
                  </a:lnTo>
                  <a:lnTo>
                    <a:pt x="252" y="473"/>
                  </a:lnTo>
                  <a:lnTo>
                    <a:pt x="223" y="503"/>
                  </a:lnTo>
                  <a:lnTo>
                    <a:pt x="186" y="538"/>
                  </a:lnTo>
                  <a:lnTo>
                    <a:pt x="147" y="582"/>
                  </a:lnTo>
                  <a:lnTo>
                    <a:pt x="163" y="578"/>
                  </a:lnTo>
                  <a:lnTo>
                    <a:pt x="181" y="578"/>
                  </a:lnTo>
                  <a:lnTo>
                    <a:pt x="191" y="575"/>
                  </a:lnTo>
                  <a:lnTo>
                    <a:pt x="213" y="578"/>
                  </a:lnTo>
                  <a:lnTo>
                    <a:pt x="239" y="582"/>
                  </a:lnTo>
                  <a:lnTo>
                    <a:pt x="266" y="592"/>
                  </a:lnTo>
                  <a:lnTo>
                    <a:pt x="301" y="606"/>
                  </a:lnTo>
                  <a:lnTo>
                    <a:pt x="333" y="615"/>
                  </a:lnTo>
                  <a:lnTo>
                    <a:pt x="365" y="622"/>
                  </a:lnTo>
                  <a:lnTo>
                    <a:pt x="397" y="624"/>
                  </a:lnTo>
                  <a:lnTo>
                    <a:pt x="422" y="622"/>
                  </a:lnTo>
                  <a:lnTo>
                    <a:pt x="452" y="617"/>
                  </a:lnTo>
                  <a:lnTo>
                    <a:pt x="482" y="606"/>
                  </a:lnTo>
                  <a:lnTo>
                    <a:pt x="514" y="587"/>
                  </a:lnTo>
                  <a:lnTo>
                    <a:pt x="543" y="562"/>
                  </a:lnTo>
                  <a:lnTo>
                    <a:pt x="569" y="531"/>
                  </a:lnTo>
                  <a:lnTo>
                    <a:pt x="587" y="489"/>
                  </a:lnTo>
                  <a:lnTo>
                    <a:pt x="589" y="485"/>
                  </a:lnTo>
                  <a:lnTo>
                    <a:pt x="594" y="478"/>
                  </a:lnTo>
                  <a:lnTo>
                    <a:pt x="598" y="473"/>
                  </a:lnTo>
                  <a:lnTo>
                    <a:pt x="603" y="471"/>
                  </a:lnTo>
                  <a:lnTo>
                    <a:pt x="610" y="468"/>
                  </a:lnTo>
                  <a:lnTo>
                    <a:pt x="617" y="471"/>
                  </a:lnTo>
                  <a:lnTo>
                    <a:pt x="621" y="473"/>
                  </a:lnTo>
                  <a:lnTo>
                    <a:pt x="626" y="475"/>
                  </a:lnTo>
                  <a:lnTo>
                    <a:pt x="628" y="480"/>
                  </a:lnTo>
                  <a:lnTo>
                    <a:pt x="630" y="485"/>
                  </a:lnTo>
                  <a:lnTo>
                    <a:pt x="628" y="503"/>
                  </a:lnTo>
                  <a:lnTo>
                    <a:pt x="619" y="527"/>
                  </a:lnTo>
                  <a:lnTo>
                    <a:pt x="605" y="557"/>
                  </a:lnTo>
                  <a:lnTo>
                    <a:pt x="587" y="592"/>
                  </a:lnTo>
                  <a:lnTo>
                    <a:pt x="564" y="627"/>
                  </a:lnTo>
                  <a:lnTo>
                    <a:pt x="534" y="659"/>
                  </a:lnTo>
                  <a:lnTo>
                    <a:pt x="502" y="690"/>
                  </a:lnTo>
                  <a:lnTo>
                    <a:pt x="465" y="713"/>
                  </a:lnTo>
                  <a:lnTo>
                    <a:pt x="424" y="729"/>
                  </a:lnTo>
                  <a:lnTo>
                    <a:pt x="378" y="734"/>
                  </a:lnTo>
                  <a:lnTo>
                    <a:pt x="346" y="732"/>
                  </a:lnTo>
                  <a:lnTo>
                    <a:pt x="321" y="718"/>
                  </a:lnTo>
                  <a:lnTo>
                    <a:pt x="296" y="699"/>
                  </a:lnTo>
                  <a:lnTo>
                    <a:pt x="275" y="673"/>
                  </a:lnTo>
                  <a:lnTo>
                    <a:pt x="255" y="650"/>
                  </a:lnTo>
                  <a:lnTo>
                    <a:pt x="236" y="631"/>
                  </a:lnTo>
                  <a:lnTo>
                    <a:pt x="220" y="620"/>
                  </a:lnTo>
                  <a:lnTo>
                    <a:pt x="202" y="615"/>
                  </a:lnTo>
                  <a:lnTo>
                    <a:pt x="181" y="613"/>
                  </a:lnTo>
                  <a:lnTo>
                    <a:pt x="145" y="620"/>
                  </a:lnTo>
                  <a:lnTo>
                    <a:pt x="110" y="641"/>
                  </a:lnTo>
                  <a:lnTo>
                    <a:pt x="76" y="673"/>
                  </a:lnTo>
                  <a:lnTo>
                    <a:pt x="46" y="715"/>
                  </a:lnTo>
                  <a:lnTo>
                    <a:pt x="42" y="722"/>
                  </a:lnTo>
                  <a:lnTo>
                    <a:pt x="39" y="727"/>
                  </a:lnTo>
                  <a:lnTo>
                    <a:pt x="35" y="732"/>
                  </a:lnTo>
                  <a:lnTo>
                    <a:pt x="32" y="734"/>
                  </a:lnTo>
                  <a:lnTo>
                    <a:pt x="28" y="734"/>
                  </a:lnTo>
                  <a:lnTo>
                    <a:pt x="21" y="734"/>
                  </a:lnTo>
                  <a:lnTo>
                    <a:pt x="19" y="734"/>
                  </a:lnTo>
                  <a:lnTo>
                    <a:pt x="16" y="734"/>
                  </a:lnTo>
                  <a:lnTo>
                    <a:pt x="12" y="734"/>
                  </a:lnTo>
                  <a:lnTo>
                    <a:pt x="10" y="732"/>
                  </a:lnTo>
                  <a:lnTo>
                    <a:pt x="5" y="729"/>
                  </a:lnTo>
                  <a:lnTo>
                    <a:pt x="3" y="725"/>
                  </a:lnTo>
                  <a:lnTo>
                    <a:pt x="0" y="720"/>
                  </a:lnTo>
                  <a:lnTo>
                    <a:pt x="5" y="711"/>
                  </a:lnTo>
                  <a:lnTo>
                    <a:pt x="16" y="690"/>
                  </a:lnTo>
                  <a:lnTo>
                    <a:pt x="32" y="664"/>
                  </a:lnTo>
                  <a:lnTo>
                    <a:pt x="58" y="631"/>
                  </a:lnTo>
                  <a:lnTo>
                    <a:pt x="87" y="594"/>
                  </a:lnTo>
                  <a:lnTo>
                    <a:pt x="124" y="550"/>
                  </a:lnTo>
                  <a:lnTo>
                    <a:pt x="168" y="506"/>
                  </a:lnTo>
                  <a:lnTo>
                    <a:pt x="310" y="370"/>
                  </a:lnTo>
                  <a:lnTo>
                    <a:pt x="323" y="359"/>
                  </a:lnTo>
                  <a:lnTo>
                    <a:pt x="344" y="340"/>
                  </a:lnTo>
                  <a:lnTo>
                    <a:pt x="369" y="319"/>
                  </a:lnTo>
                  <a:lnTo>
                    <a:pt x="397" y="293"/>
                  </a:lnTo>
                  <a:lnTo>
                    <a:pt x="427" y="265"/>
                  </a:lnTo>
                  <a:lnTo>
                    <a:pt x="456" y="237"/>
                  </a:lnTo>
                  <a:lnTo>
                    <a:pt x="486" y="209"/>
                  </a:lnTo>
                  <a:lnTo>
                    <a:pt x="511" y="181"/>
                  </a:lnTo>
                  <a:lnTo>
                    <a:pt x="534" y="158"/>
                  </a:lnTo>
                  <a:lnTo>
                    <a:pt x="511" y="156"/>
                  </a:lnTo>
                  <a:lnTo>
                    <a:pt x="491" y="156"/>
                  </a:lnTo>
                  <a:lnTo>
                    <a:pt x="470" y="151"/>
                  </a:lnTo>
                  <a:lnTo>
                    <a:pt x="445" y="144"/>
                  </a:lnTo>
                  <a:lnTo>
                    <a:pt x="410" y="132"/>
                  </a:lnTo>
                  <a:lnTo>
                    <a:pt x="376" y="121"/>
                  </a:lnTo>
                  <a:lnTo>
                    <a:pt x="342" y="112"/>
                  </a:lnTo>
                  <a:lnTo>
                    <a:pt x="310" y="109"/>
                  </a:lnTo>
                  <a:lnTo>
                    <a:pt x="301" y="109"/>
                  </a:lnTo>
                  <a:lnTo>
                    <a:pt x="284" y="109"/>
                  </a:lnTo>
                  <a:lnTo>
                    <a:pt x="262" y="114"/>
                  </a:lnTo>
                  <a:lnTo>
                    <a:pt x="236" y="123"/>
                  </a:lnTo>
                  <a:lnTo>
                    <a:pt x="213" y="135"/>
                  </a:lnTo>
                  <a:lnTo>
                    <a:pt x="191" y="156"/>
                  </a:lnTo>
                  <a:lnTo>
                    <a:pt x="175" y="184"/>
                  </a:lnTo>
                  <a:lnTo>
                    <a:pt x="172" y="188"/>
                  </a:lnTo>
                  <a:lnTo>
                    <a:pt x="170" y="191"/>
                  </a:lnTo>
                  <a:lnTo>
                    <a:pt x="168" y="195"/>
                  </a:lnTo>
                  <a:lnTo>
                    <a:pt x="163" y="198"/>
                  </a:lnTo>
                  <a:lnTo>
                    <a:pt x="158" y="200"/>
                  </a:lnTo>
                  <a:lnTo>
                    <a:pt x="152" y="200"/>
                  </a:lnTo>
                  <a:lnTo>
                    <a:pt x="145" y="200"/>
                  </a:lnTo>
                  <a:lnTo>
                    <a:pt x="140" y="198"/>
                  </a:lnTo>
                  <a:lnTo>
                    <a:pt x="138" y="193"/>
                  </a:lnTo>
                  <a:lnTo>
                    <a:pt x="136" y="188"/>
                  </a:lnTo>
                  <a:lnTo>
                    <a:pt x="136" y="184"/>
                  </a:lnTo>
                  <a:lnTo>
                    <a:pt x="138" y="167"/>
                  </a:lnTo>
                  <a:lnTo>
                    <a:pt x="145" y="146"/>
                  </a:lnTo>
                  <a:lnTo>
                    <a:pt x="158" y="121"/>
                  </a:lnTo>
                  <a:lnTo>
                    <a:pt x="175" y="93"/>
                  </a:lnTo>
                  <a:lnTo>
                    <a:pt x="197" y="65"/>
                  </a:lnTo>
                  <a:lnTo>
                    <a:pt x="225" y="39"/>
                  </a:lnTo>
                  <a:lnTo>
                    <a:pt x="255" y="18"/>
                  </a:lnTo>
                  <a:lnTo>
                    <a:pt x="289" y="4"/>
                  </a:lnTo>
                  <a:lnTo>
                    <a:pt x="32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11 2"/>
            <p:cNvSpPr>
              <a:spLocks/>
            </p:cNvSpPr>
            <p:nvPr/>
          </p:nvSpPr>
          <p:spPr bwMode="auto">
            <a:xfrm>
              <a:off x="6868" y="3315"/>
              <a:ext cx="374" cy="1625"/>
            </a:xfrm>
            <a:custGeom>
              <a:avLst/>
              <a:gdLst/>
              <a:ahLst/>
              <a:cxnLst>
                <a:cxn ang="0">
                  <a:pos x="360" y="0"/>
                </a:cxn>
                <a:cxn ang="0">
                  <a:pos x="369" y="5"/>
                </a:cxn>
                <a:cxn ang="0">
                  <a:pos x="374" y="17"/>
                </a:cxn>
                <a:cxn ang="0">
                  <a:pos x="371" y="21"/>
                </a:cxn>
                <a:cxn ang="0">
                  <a:pos x="369" y="26"/>
                </a:cxn>
                <a:cxn ang="0">
                  <a:pos x="358" y="35"/>
                </a:cxn>
                <a:cxn ang="0">
                  <a:pos x="289" y="115"/>
                </a:cxn>
                <a:cxn ang="0">
                  <a:pos x="197" y="271"/>
                </a:cxn>
                <a:cxn ang="0">
                  <a:pos x="136" y="441"/>
                </a:cxn>
                <a:cxn ang="0">
                  <a:pos x="103" y="625"/>
                </a:cxn>
                <a:cxn ang="0">
                  <a:pos x="94" y="812"/>
                </a:cxn>
                <a:cxn ang="0">
                  <a:pos x="101" y="968"/>
                </a:cxn>
                <a:cxn ang="0">
                  <a:pos x="124" y="1129"/>
                </a:cxn>
                <a:cxn ang="0">
                  <a:pos x="170" y="1287"/>
                </a:cxn>
                <a:cxn ang="0">
                  <a:pos x="241" y="1439"/>
                </a:cxn>
                <a:cxn ang="0">
                  <a:pos x="346" y="1574"/>
                </a:cxn>
                <a:cxn ang="0">
                  <a:pos x="362" y="1590"/>
                </a:cxn>
                <a:cxn ang="0">
                  <a:pos x="369" y="1600"/>
                </a:cxn>
                <a:cxn ang="0">
                  <a:pos x="371" y="1607"/>
                </a:cxn>
                <a:cxn ang="0">
                  <a:pos x="374" y="1611"/>
                </a:cxn>
                <a:cxn ang="0">
                  <a:pos x="371" y="1616"/>
                </a:cxn>
                <a:cxn ang="0">
                  <a:pos x="367" y="1623"/>
                </a:cxn>
                <a:cxn ang="0">
                  <a:pos x="355" y="1625"/>
                </a:cxn>
                <a:cxn ang="0">
                  <a:pos x="328" y="1611"/>
                </a:cxn>
                <a:cxn ang="0">
                  <a:pos x="278" y="1565"/>
                </a:cxn>
                <a:cxn ang="0">
                  <a:pos x="211" y="1488"/>
                </a:cxn>
                <a:cxn ang="0">
                  <a:pos x="140" y="1383"/>
                </a:cxn>
                <a:cxn ang="0">
                  <a:pos x="69" y="1227"/>
                </a:cxn>
                <a:cxn ang="0">
                  <a:pos x="21" y="1045"/>
                </a:cxn>
                <a:cxn ang="0">
                  <a:pos x="3" y="882"/>
                </a:cxn>
                <a:cxn ang="0">
                  <a:pos x="3" y="725"/>
                </a:cxn>
                <a:cxn ang="0">
                  <a:pos x="30" y="530"/>
                </a:cxn>
                <a:cxn ang="0">
                  <a:pos x="101" y="317"/>
                </a:cxn>
                <a:cxn ang="0">
                  <a:pos x="170" y="194"/>
                </a:cxn>
                <a:cxn ang="0">
                  <a:pos x="241" y="98"/>
                </a:cxn>
                <a:cxn ang="0">
                  <a:pos x="305" y="35"/>
                </a:cxn>
                <a:cxn ang="0">
                  <a:pos x="346" y="3"/>
                </a:cxn>
              </a:cxnLst>
              <a:rect l="0" t="0" r="r" b="b"/>
              <a:pathLst>
                <a:path w="374" h="1625">
                  <a:moveTo>
                    <a:pt x="355" y="0"/>
                  </a:moveTo>
                  <a:lnTo>
                    <a:pt x="360" y="0"/>
                  </a:lnTo>
                  <a:lnTo>
                    <a:pt x="367" y="3"/>
                  </a:lnTo>
                  <a:lnTo>
                    <a:pt x="369" y="5"/>
                  </a:lnTo>
                  <a:lnTo>
                    <a:pt x="371" y="10"/>
                  </a:lnTo>
                  <a:lnTo>
                    <a:pt x="374" y="17"/>
                  </a:lnTo>
                  <a:lnTo>
                    <a:pt x="374" y="19"/>
                  </a:lnTo>
                  <a:lnTo>
                    <a:pt x="371" y="21"/>
                  </a:lnTo>
                  <a:lnTo>
                    <a:pt x="371" y="24"/>
                  </a:lnTo>
                  <a:lnTo>
                    <a:pt x="369" y="26"/>
                  </a:lnTo>
                  <a:lnTo>
                    <a:pt x="365" y="31"/>
                  </a:lnTo>
                  <a:lnTo>
                    <a:pt x="358" y="35"/>
                  </a:lnTo>
                  <a:lnTo>
                    <a:pt x="351" y="42"/>
                  </a:lnTo>
                  <a:lnTo>
                    <a:pt x="289" y="115"/>
                  </a:lnTo>
                  <a:lnTo>
                    <a:pt x="239" y="189"/>
                  </a:lnTo>
                  <a:lnTo>
                    <a:pt x="197" y="271"/>
                  </a:lnTo>
                  <a:lnTo>
                    <a:pt x="163" y="355"/>
                  </a:lnTo>
                  <a:lnTo>
                    <a:pt x="136" y="441"/>
                  </a:lnTo>
                  <a:lnTo>
                    <a:pt x="117" y="532"/>
                  </a:lnTo>
                  <a:lnTo>
                    <a:pt x="103" y="625"/>
                  </a:lnTo>
                  <a:lnTo>
                    <a:pt x="97" y="718"/>
                  </a:lnTo>
                  <a:lnTo>
                    <a:pt x="94" y="812"/>
                  </a:lnTo>
                  <a:lnTo>
                    <a:pt x="97" y="889"/>
                  </a:lnTo>
                  <a:lnTo>
                    <a:pt x="101" y="968"/>
                  </a:lnTo>
                  <a:lnTo>
                    <a:pt x="110" y="1047"/>
                  </a:lnTo>
                  <a:lnTo>
                    <a:pt x="124" y="1129"/>
                  </a:lnTo>
                  <a:lnTo>
                    <a:pt x="145" y="1208"/>
                  </a:lnTo>
                  <a:lnTo>
                    <a:pt x="170" y="1287"/>
                  </a:lnTo>
                  <a:lnTo>
                    <a:pt x="202" y="1367"/>
                  </a:lnTo>
                  <a:lnTo>
                    <a:pt x="241" y="1439"/>
                  </a:lnTo>
                  <a:lnTo>
                    <a:pt x="289" y="1509"/>
                  </a:lnTo>
                  <a:lnTo>
                    <a:pt x="346" y="1574"/>
                  </a:lnTo>
                  <a:lnTo>
                    <a:pt x="355" y="1583"/>
                  </a:lnTo>
                  <a:lnTo>
                    <a:pt x="362" y="1590"/>
                  </a:lnTo>
                  <a:lnTo>
                    <a:pt x="367" y="1595"/>
                  </a:lnTo>
                  <a:lnTo>
                    <a:pt x="369" y="1600"/>
                  </a:lnTo>
                  <a:lnTo>
                    <a:pt x="371" y="1604"/>
                  </a:lnTo>
                  <a:lnTo>
                    <a:pt x="371" y="1607"/>
                  </a:lnTo>
                  <a:lnTo>
                    <a:pt x="374" y="1609"/>
                  </a:lnTo>
                  <a:lnTo>
                    <a:pt x="374" y="1611"/>
                  </a:lnTo>
                  <a:lnTo>
                    <a:pt x="374" y="1611"/>
                  </a:lnTo>
                  <a:lnTo>
                    <a:pt x="371" y="1616"/>
                  </a:lnTo>
                  <a:lnTo>
                    <a:pt x="369" y="1621"/>
                  </a:lnTo>
                  <a:lnTo>
                    <a:pt x="367" y="1623"/>
                  </a:lnTo>
                  <a:lnTo>
                    <a:pt x="360" y="1625"/>
                  </a:lnTo>
                  <a:lnTo>
                    <a:pt x="355" y="1625"/>
                  </a:lnTo>
                  <a:lnTo>
                    <a:pt x="346" y="1623"/>
                  </a:lnTo>
                  <a:lnTo>
                    <a:pt x="328" y="1611"/>
                  </a:lnTo>
                  <a:lnTo>
                    <a:pt x="305" y="1590"/>
                  </a:lnTo>
                  <a:lnTo>
                    <a:pt x="278" y="1565"/>
                  </a:lnTo>
                  <a:lnTo>
                    <a:pt x="245" y="1530"/>
                  </a:lnTo>
                  <a:lnTo>
                    <a:pt x="211" y="1488"/>
                  </a:lnTo>
                  <a:lnTo>
                    <a:pt x="174" y="1439"/>
                  </a:lnTo>
                  <a:lnTo>
                    <a:pt x="140" y="1383"/>
                  </a:lnTo>
                  <a:lnTo>
                    <a:pt x="106" y="1320"/>
                  </a:lnTo>
                  <a:lnTo>
                    <a:pt x="69" y="1227"/>
                  </a:lnTo>
                  <a:lnTo>
                    <a:pt x="39" y="1136"/>
                  </a:lnTo>
                  <a:lnTo>
                    <a:pt x="21" y="1045"/>
                  </a:lnTo>
                  <a:lnTo>
                    <a:pt x="10" y="961"/>
                  </a:lnTo>
                  <a:lnTo>
                    <a:pt x="3" y="882"/>
                  </a:lnTo>
                  <a:lnTo>
                    <a:pt x="0" y="812"/>
                  </a:lnTo>
                  <a:lnTo>
                    <a:pt x="3" y="725"/>
                  </a:lnTo>
                  <a:lnTo>
                    <a:pt x="14" y="630"/>
                  </a:lnTo>
                  <a:lnTo>
                    <a:pt x="30" y="530"/>
                  </a:lnTo>
                  <a:lnTo>
                    <a:pt x="60" y="425"/>
                  </a:lnTo>
                  <a:lnTo>
                    <a:pt x="101" y="317"/>
                  </a:lnTo>
                  <a:lnTo>
                    <a:pt x="136" y="250"/>
                  </a:lnTo>
                  <a:lnTo>
                    <a:pt x="170" y="194"/>
                  </a:lnTo>
                  <a:lnTo>
                    <a:pt x="207" y="143"/>
                  </a:lnTo>
                  <a:lnTo>
                    <a:pt x="241" y="98"/>
                  </a:lnTo>
                  <a:lnTo>
                    <a:pt x="275" y="63"/>
                  </a:lnTo>
                  <a:lnTo>
                    <a:pt x="305" y="35"/>
                  </a:lnTo>
                  <a:lnTo>
                    <a:pt x="328" y="14"/>
                  </a:lnTo>
                  <a:lnTo>
                    <a:pt x="346" y="3"/>
                  </a:lnTo>
                  <a:lnTo>
                    <a:pt x="355"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12 2"/>
            <p:cNvSpPr>
              <a:spLocks/>
            </p:cNvSpPr>
            <p:nvPr/>
          </p:nvSpPr>
          <p:spPr bwMode="auto">
            <a:xfrm>
              <a:off x="7372" y="3817"/>
              <a:ext cx="800" cy="734"/>
            </a:xfrm>
            <a:custGeom>
              <a:avLst/>
              <a:gdLst/>
              <a:ahLst/>
              <a:cxnLst>
                <a:cxn ang="0">
                  <a:pos x="358" y="4"/>
                </a:cxn>
                <a:cxn ang="0">
                  <a:pos x="438" y="51"/>
                </a:cxn>
                <a:cxn ang="0">
                  <a:pos x="493" y="102"/>
                </a:cxn>
                <a:cxn ang="0">
                  <a:pos x="550" y="35"/>
                </a:cxn>
                <a:cxn ang="0">
                  <a:pos x="651" y="0"/>
                </a:cxn>
                <a:cxn ang="0">
                  <a:pos x="722" y="11"/>
                </a:cxn>
                <a:cxn ang="0">
                  <a:pos x="784" y="53"/>
                </a:cxn>
                <a:cxn ang="0">
                  <a:pos x="798" y="135"/>
                </a:cxn>
                <a:cxn ang="0">
                  <a:pos x="752" y="191"/>
                </a:cxn>
                <a:cxn ang="0">
                  <a:pos x="690" y="198"/>
                </a:cxn>
                <a:cxn ang="0">
                  <a:pos x="656" y="160"/>
                </a:cxn>
                <a:cxn ang="0">
                  <a:pos x="674" y="88"/>
                </a:cxn>
                <a:cxn ang="0">
                  <a:pos x="704" y="44"/>
                </a:cxn>
                <a:cxn ang="0">
                  <a:pos x="651" y="35"/>
                </a:cxn>
                <a:cxn ang="0">
                  <a:pos x="559" y="74"/>
                </a:cxn>
                <a:cxn ang="0">
                  <a:pos x="511" y="158"/>
                </a:cxn>
                <a:cxn ang="0">
                  <a:pos x="491" y="226"/>
                </a:cxn>
                <a:cxn ang="0">
                  <a:pos x="424" y="496"/>
                </a:cxn>
                <a:cxn ang="0">
                  <a:pos x="408" y="592"/>
                </a:cxn>
                <a:cxn ang="0">
                  <a:pos x="429" y="666"/>
                </a:cxn>
                <a:cxn ang="0">
                  <a:pos x="497" y="699"/>
                </a:cxn>
                <a:cxn ang="0">
                  <a:pos x="573" y="678"/>
                </a:cxn>
                <a:cxn ang="0">
                  <a:pos x="662" y="594"/>
                </a:cxn>
                <a:cxn ang="0">
                  <a:pos x="713" y="480"/>
                </a:cxn>
                <a:cxn ang="0">
                  <a:pos x="722" y="471"/>
                </a:cxn>
                <a:cxn ang="0">
                  <a:pos x="736" y="471"/>
                </a:cxn>
                <a:cxn ang="0">
                  <a:pos x="747" y="475"/>
                </a:cxn>
                <a:cxn ang="0">
                  <a:pos x="747" y="501"/>
                </a:cxn>
                <a:cxn ang="0">
                  <a:pos x="708" y="589"/>
                </a:cxn>
                <a:cxn ang="0">
                  <a:pos x="623" y="690"/>
                </a:cxn>
                <a:cxn ang="0">
                  <a:pos x="493" y="734"/>
                </a:cxn>
                <a:cxn ang="0">
                  <a:pos x="378" y="697"/>
                </a:cxn>
                <a:cxn ang="0">
                  <a:pos x="321" y="613"/>
                </a:cxn>
                <a:cxn ang="0">
                  <a:pos x="294" y="655"/>
                </a:cxn>
                <a:cxn ang="0">
                  <a:pos x="223" y="718"/>
                </a:cxn>
                <a:cxn ang="0">
                  <a:pos x="122" y="734"/>
                </a:cxn>
                <a:cxn ang="0">
                  <a:pos x="39" y="701"/>
                </a:cxn>
                <a:cxn ang="0">
                  <a:pos x="0" y="627"/>
                </a:cxn>
                <a:cxn ang="0">
                  <a:pos x="37" y="552"/>
                </a:cxn>
                <a:cxn ang="0">
                  <a:pos x="106" y="536"/>
                </a:cxn>
                <a:cxn ang="0">
                  <a:pos x="147" y="566"/>
                </a:cxn>
                <a:cxn ang="0">
                  <a:pos x="126" y="648"/>
                </a:cxn>
                <a:cxn ang="0">
                  <a:pos x="99" y="690"/>
                </a:cxn>
                <a:cxn ang="0">
                  <a:pos x="154" y="699"/>
                </a:cxn>
                <a:cxn ang="0">
                  <a:pos x="248" y="652"/>
                </a:cxn>
                <a:cxn ang="0">
                  <a:pos x="305" y="531"/>
                </a:cxn>
                <a:cxn ang="0">
                  <a:pos x="365" y="298"/>
                </a:cxn>
                <a:cxn ang="0">
                  <a:pos x="392" y="170"/>
                </a:cxn>
                <a:cxn ang="0">
                  <a:pos x="381" y="81"/>
                </a:cxn>
                <a:cxn ang="0">
                  <a:pos x="337" y="39"/>
                </a:cxn>
                <a:cxn ang="0">
                  <a:pos x="284" y="37"/>
                </a:cxn>
                <a:cxn ang="0">
                  <a:pos x="200" y="77"/>
                </a:cxn>
                <a:cxn ang="0">
                  <a:pos x="115" y="188"/>
                </a:cxn>
                <a:cxn ang="0">
                  <a:pos x="87" y="258"/>
                </a:cxn>
                <a:cxn ang="0">
                  <a:pos x="71" y="265"/>
                </a:cxn>
                <a:cxn ang="0">
                  <a:pos x="62" y="263"/>
                </a:cxn>
                <a:cxn ang="0">
                  <a:pos x="53" y="254"/>
                </a:cxn>
                <a:cxn ang="0">
                  <a:pos x="62" y="207"/>
                </a:cxn>
                <a:cxn ang="0">
                  <a:pos x="117" y="109"/>
                </a:cxn>
                <a:cxn ang="0">
                  <a:pos x="218" y="21"/>
                </a:cxn>
              </a:cxnLst>
              <a:rect l="0" t="0" r="r" b="b"/>
              <a:pathLst>
                <a:path w="800" h="734">
                  <a:moveTo>
                    <a:pt x="310" y="0"/>
                  </a:moveTo>
                  <a:lnTo>
                    <a:pt x="333" y="0"/>
                  </a:lnTo>
                  <a:lnTo>
                    <a:pt x="358" y="4"/>
                  </a:lnTo>
                  <a:lnTo>
                    <a:pt x="385" y="14"/>
                  </a:lnTo>
                  <a:lnTo>
                    <a:pt x="413" y="28"/>
                  </a:lnTo>
                  <a:lnTo>
                    <a:pt x="438" y="51"/>
                  </a:lnTo>
                  <a:lnTo>
                    <a:pt x="463" y="81"/>
                  </a:lnTo>
                  <a:lnTo>
                    <a:pt x="481" y="121"/>
                  </a:lnTo>
                  <a:lnTo>
                    <a:pt x="493" y="102"/>
                  </a:lnTo>
                  <a:lnTo>
                    <a:pt x="507" y="81"/>
                  </a:lnTo>
                  <a:lnTo>
                    <a:pt x="527" y="58"/>
                  </a:lnTo>
                  <a:lnTo>
                    <a:pt x="550" y="35"/>
                  </a:lnTo>
                  <a:lnTo>
                    <a:pt x="580" y="16"/>
                  </a:lnTo>
                  <a:lnTo>
                    <a:pt x="612" y="4"/>
                  </a:lnTo>
                  <a:lnTo>
                    <a:pt x="651" y="0"/>
                  </a:lnTo>
                  <a:lnTo>
                    <a:pt x="672" y="0"/>
                  </a:lnTo>
                  <a:lnTo>
                    <a:pt x="697" y="4"/>
                  </a:lnTo>
                  <a:lnTo>
                    <a:pt x="722" y="11"/>
                  </a:lnTo>
                  <a:lnTo>
                    <a:pt x="745" y="21"/>
                  </a:lnTo>
                  <a:lnTo>
                    <a:pt x="768" y="35"/>
                  </a:lnTo>
                  <a:lnTo>
                    <a:pt x="784" y="53"/>
                  </a:lnTo>
                  <a:lnTo>
                    <a:pt x="798" y="77"/>
                  </a:lnTo>
                  <a:lnTo>
                    <a:pt x="800" y="107"/>
                  </a:lnTo>
                  <a:lnTo>
                    <a:pt x="798" y="135"/>
                  </a:lnTo>
                  <a:lnTo>
                    <a:pt x="786" y="158"/>
                  </a:lnTo>
                  <a:lnTo>
                    <a:pt x="770" y="177"/>
                  </a:lnTo>
                  <a:lnTo>
                    <a:pt x="752" y="191"/>
                  </a:lnTo>
                  <a:lnTo>
                    <a:pt x="731" y="198"/>
                  </a:lnTo>
                  <a:lnTo>
                    <a:pt x="713" y="200"/>
                  </a:lnTo>
                  <a:lnTo>
                    <a:pt x="690" y="198"/>
                  </a:lnTo>
                  <a:lnTo>
                    <a:pt x="674" y="188"/>
                  </a:lnTo>
                  <a:lnTo>
                    <a:pt x="662" y="174"/>
                  </a:lnTo>
                  <a:lnTo>
                    <a:pt x="656" y="160"/>
                  </a:lnTo>
                  <a:lnTo>
                    <a:pt x="653" y="144"/>
                  </a:lnTo>
                  <a:lnTo>
                    <a:pt x="658" y="114"/>
                  </a:lnTo>
                  <a:lnTo>
                    <a:pt x="674" y="88"/>
                  </a:lnTo>
                  <a:lnTo>
                    <a:pt x="699" y="67"/>
                  </a:lnTo>
                  <a:lnTo>
                    <a:pt x="731" y="56"/>
                  </a:lnTo>
                  <a:lnTo>
                    <a:pt x="704" y="44"/>
                  </a:lnTo>
                  <a:lnTo>
                    <a:pt x="681" y="37"/>
                  </a:lnTo>
                  <a:lnTo>
                    <a:pt x="660" y="35"/>
                  </a:lnTo>
                  <a:lnTo>
                    <a:pt x="651" y="35"/>
                  </a:lnTo>
                  <a:lnTo>
                    <a:pt x="614" y="39"/>
                  </a:lnTo>
                  <a:lnTo>
                    <a:pt x="585" y="53"/>
                  </a:lnTo>
                  <a:lnTo>
                    <a:pt x="559" y="74"/>
                  </a:lnTo>
                  <a:lnTo>
                    <a:pt x="539" y="100"/>
                  </a:lnTo>
                  <a:lnTo>
                    <a:pt x="523" y="128"/>
                  </a:lnTo>
                  <a:lnTo>
                    <a:pt x="511" y="158"/>
                  </a:lnTo>
                  <a:lnTo>
                    <a:pt x="502" y="184"/>
                  </a:lnTo>
                  <a:lnTo>
                    <a:pt x="495" y="207"/>
                  </a:lnTo>
                  <a:lnTo>
                    <a:pt x="491" y="226"/>
                  </a:lnTo>
                  <a:lnTo>
                    <a:pt x="491" y="226"/>
                  </a:lnTo>
                  <a:lnTo>
                    <a:pt x="436" y="450"/>
                  </a:lnTo>
                  <a:lnTo>
                    <a:pt x="424" y="496"/>
                  </a:lnTo>
                  <a:lnTo>
                    <a:pt x="415" y="534"/>
                  </a:lnTo>
                  <a:lnTo>
                    <a:pt x="410" y="564"/>
                  </a:lnTo>
                  <a:lnTo>
                    <a:pt x="408" y="592"/>
                  </a:lnTo>
                  <a:lnTo>
                    <a:pt x="410" y="620"/>
                  </a:lnTo>
                  <a:lnTo>
                    <a:pt x="417" y="645"/>
                  </a:lnTo>
                  <a:lnTo>
                    <a:pt x="429" y="666"/>
                  </a:lnTo>
                  <a:lnTo>
                    <a:pt x="445" y="685"/>
                  </a:lnTo>
                  <a:lnTo>
                    <a:pt x="468" y="694"/>
                  </a:lnTo>
                  <a:lnTo>
                    <a:pt x="497" y="699"/>
                  </a:lnTo>
                  <a:lnTo>
                    <a:pt x="518" y="697"/>
                  </a:lnTo>
                  <a:lnTo>
                    <a:pt x="546" y="690"/>
                  </a:lnTo>
                  <a:lnTo>
                    <a:pt x="573" y="678"/>
                  </a:lnTo>
                  <a:lnTo>
                    <a:pt x="603" y="659"/>
                  </a:lnTo>
                  <a:lnTo>
                    <a:pt x="633" y="631"/>
                  </a:lnTo>
                  <a:lnTo>
                    <a:pt x="662" y="594"/>
                  </a:lnTo>
                  <a:lnTo>
                    <a:pt x="688" y="545"/>
                  </a:lnTo>
                  <a:lnTo>
                    <a:pt x="711" y="487"/>
                  </a:lnTo>
                  <a:lnTo>
                    <a:pt x="713" y="480"/>
                  </a:lnTo>
                  <a:lnTo>
                    <a:pt x="715" y="475"/>
                  </a:lnTo>
                  <a:lnTo>
                    <a:pt x="717" y="471"/>
                  </a:lnTo>
                  <a:lnTo>
                    <a:pt x="722" y="471"/>
                  </a:lnTo>
                  <a:lnTo>
                    <a:pt x="731" y="468"/>
                  </a:lnTo>
                  <a:lnTo>
                    <a:pt x="733" y="468"/>
                  </a:lnTo>
                  <a:lnTo>
                    <a:pt x="736" y="471"/>
                  </a:lnTo>
                  <a:lnTo>
                    <a:pt x="740" y="471"/>
                  </a:lnTo>
                  <a:lnTo>
                    <a:pt x="745" y="473"/>
                  </a:lnTo>
                  <a:lnTo>
                    <a:pt x="747" y="475"/>
                  </a:lnTo>
                  <a:lnTo>
                    <a:pt x="749" y="480"/>
                  </a:lnTo>
                  <a:lnTo>
                    <a:pt x="749" y="485"/>
                  </a:lnTo>
                  <a:lnTo>
                    <a:pt x="747" y="501"/>
                  </a:lnTo>
                  <a:lnTo>
                    <a:pt x="740" y="527"/>
                  </a:lnTo>
                  <a:lnTo>
                    <a:pt x="727" y="557"/>
                  </a:lnTo>
                  <a:lnTo>
                    <a:pt x="708" y="589"/>
                  </a:lnTo>
                  <a:lnTo>
                    <a:pt x="685" y="624"/>
                  </a:lnTo>
                  <a:lnTo>
                    <a:pt x="656" y="659"/>
                  </a:lnTo>
                  <a:lnTo>
                    <a:pt x="623" y="690"/>
                  </a:lnTo>
                  <a:lnTo>
                    <a:pt x="585" y="713"/>
                  </a:lnTo>
                  <a:lnTo>
                    <a:pt x="541" y="729"/>
                  </a:lnTo>
                  <a:lnTo>
                    <a:pt x="493" y="734"/>
                  </a:lnTo>
                  <a:lnTo>
                    <a:pt x="449" y="729"/>
                  </a:lnTo>
                  <a:lnTo>
                    <a:pt x="410" y="715"/>
                  </a:lnTo>
                  <a:lnTo>
                    <a:pt x="378" y="697"/>
                  </a:lnTo>
                  <a:lnTo>
                    <a:pt x="353" y="671"/>
                  </a:lnTo>
                  <a:lnTo>
                    <a:pt x="335" y="641"/>
                  </a:lnTo>
                  <a:lnTo>
                    <a:pt x="321" y="613"/>
                  </a:lnTo>
                  <a:lnTo>
                    <a:pt x="317" y="620"/>
                  </a:lnTo>
                  <a:lnTo>
                    <a:pt x="307" y="634"/>
                  </a:lnTo>
                  <a:lnTo>
                    <a:pt x="294" y="655"/>
                  </a:lnTo>
                  <a:lnTo>
                    <a:pt x="275" y="676"/>
                  </a:lnTo>
                  <a:lnTo>
                    <a:pt x="250" y="699"/>
                  </a:lnTo>
                  <a:lnTo>
                    <a:pt x="223" y="718"/>
                  </a:lnTo>
                  <a:lnTo>
                    <a:pt x="191" y="729"/>
                  </a:lnTo>
                  <a:lnTo>
                    <a:pt x="152" y="734"/>
                  </a:lnTo>
                  <a:lnTo>
                    <a:pt x="122" y="734"/>
                  </a:lnTo>
                  <a:lnTo>
                    <a:pt x="92" y="727"/>
                  </a:lnTo>
                  <a:lnTo>
                    <a:pt x="62" y="715"/>
                  </a:lnTo>
                  <a:lnTo>
                    <a:pt x="39" y="701"/>
                  </a:lnTo>
                  <a:lnTo>
                    <a:pt x="19" y="680"/>
                  </a:lnTo>
                  <a:lnTo>
                    <a:pt x="7" y="657"/>
                  </a:lnTo>
                  <a:lnTo>
                    <a:pt x="0" y="627"/>
                  </a:lnTo>
                  <a:lnTo>
                    <a:pt x="5" y="599"/>
                  </a:lnTo>
                  <a:lnTo>
                    <a:pt x="19" y="573"/>
                  </a:lnTo>
                  <a:lnTo>
                    <a:pt x="37" y="552"/>
                  </a:lnTo>
                  <a:lnTo>
                    <a:pt x="62" y="538"/>
                  </a:lnTo>
                  <a:lnTo>
                    <a:pt x="90" y="534"/>
                  </a:lnTo>
                  <a:lnTo>
                    <a:pt x="106" y="536"/>
                  </a:lnTo>
                  <a:lnTo>
                    <a:pt x="122" y="541"/>
                  </a:lnTo>
                  <a:lnTo>
                    <a:pt x="136" y="550"/>
                  </a:lnTo>
                  <a:lnTo>
                    <a:pt x="147" y="566"/>
                  </a:lnTo>
                  <a:lnTo>
                    <a:pt x="149" y="589"/>
                  </a:lnTo>
                  <a:lnTo>
                    <a:pt x="145" y="622"/>
                  </a:lnTo>
                  <a:lnTo>
                    <a:pt x="126" y="648"/>
                  </a:lnTo>
                  <a:lnTo>
                    <a:pt x="103" y="669"/>
                  </a:lnTo>
                  <a:lnTo>
                    <a:pt x="74" y="678"/>
                  </a:lnTo>
                  <a:lnTo>
                    <a:pt x="99" y="690"/>
                  </a:lnTo>
                  <a:lnTo>
                    <a:pt x="124" y="697"/>
                  </a:lnTo>
                  <a:lnTo>
                    <a:pt x="142" y="699"/>
                  </a:lnTo>
                  <a:lnTo>
                    <a:pt x="154" y="699"/>
                  </a:lnTo>
                  <a:lnTo>
                    <a:pt x="188" y="694"/>
                  </a:lnTo>
                  <a:lnTo>
                    <a:pt x="220" y="678"/>
                  </a:lnTo>
                  <a:lnTo>
                    <a:pt x="248" y="652"/>
                  </a:lnTo>
                  <a:lnTo>
                    <a:pt x="271" y="617"/>
                  </a:lnTo>
                  <a:lnTo>
                    <a:pt x="291" y="578"/>
                  </a:lnTo>
                  <a:lnTo>
                    <a:pt x="305" y="531"/>
                  </a:lnTo>
                  <a:lnTo>
                    <a:pt x="330" y="440"/>
                  </a:lnTo>
                  <a:lnTo>
                    <a:pt x="349" y="363"/>
                  </a:lnTo>
                  <a:lnTo>
                    <a:pt x="365" y="298"/>
                  </a:lnTo>
                  <a:lnTo>
                    <a:pt x="378" y="244"/>
                  </a:lnTo>
                  <a:lnTo>
                    <a:pt x="388" y="202"/>
                  </a:lnTo>
                  <a:lnTo>
                    <a:pt x="392" y="170"/>
                  </a:lnTo>
                  <a:lnTo>
                    <a:pt x="394" y="144"/>
                  </a:lnTo>
                  <a:lnTo>
                    <a:pt x="390" y="109"/>
                  </a:lnTo>
                  <a:lnTo>
                    <a:pt x="381" y="81"/>
                  </a:lnTo>
                  <a:lnTo>
                    <a:pt x="369" y="60"/>
                  </a:lnTo>
                  <a:lnTo>
                    <a:pt x="353" y="49"/>
                  </a:lnTo>
                  <a:lnTo>
                    <a:pt x="337" y="39"/>
                  </a:lnTo>
                  <a:lnTo>
                    <a:pt x="321" y="35"/>
                  </a:lnTo>
                  <a:lnTo>
                    <a:pt x="305" y="35"/>
                  </a:lnTo>
                  <a:lnTo>
                    <a:pt x="284" y="37"/>
                  </a:lnTo>
                  <a:lnTo>
                    <a:pt x="257" y="44"/>
                  </a:lnTo>
                  <a:lnTo>
                    <a:pt x="229" y="56"/>
                  </a:lnTo>
                  <a:lnTo>
                    <a:pt x="200" y="77"/>
                  </a:lnTo>
                  <a:lnTo>
                    <a:pt x="170" y="105"/>
                  </a:lnTo>
                  <a:lnTo>
                    <a:pt x="140" y="142"/>
                  </a:lnTo>
                  <a:lnTo>
                    <a:pt x="115" y="188"/>
                  </a:lnTo>
                  <a:lnTo>
                    <a:pt x="92" y="247"/>
                  </a:lnTo>
                  <a:lnTo>
                    <a:pt x="90" y="254"/>
                  </a:lnTo>
                  <a:lnTo>
                    <a:pt x="87" y="258"/>
                  </a:lnTo>
                  <a:lnTo>
                    <a:pt x="83" y="263"/>
                  </a:lnTo>
                  <a:lnTo>
                    <a:pt x="78" y="263"/>
                  </a:lnTo>
                  <a:lnTo>
                    <a:pt x="71" y="265"/>
                  </a:lnTo>
                  <a:lnTo>
                    <a:pt x="69" y="265"/>
                  </a:lnTo>
                  <a:lnTo>
                    <a:pt x="67" y="263"/>
                  </a:lnTo>
                  <a:lnTo>
                    <a:pt x="62" y="263"/>
                  </a:lnTo>
                  <a:lnTo>
                    <a:pt x="60" y="261"/>
                  </a:lnTo>
                  <a:lnTo>
                    <a:pt x="55" y="258"/>
                  </a:lnTo>
                  <a:lnTo>
                    <a:pt x="53" y="254"/>
                  </a:lnTo>
                  <a:lnTo>
                    <a:pt x="51" y="249"/>
                  </a:lnTo>
                  <a:lnTo>
                    <a:pt x="55" y="233"/>
                  </a:lnTo>
                  <a:lnTo>
                    <a:pt x="62" y="207"/>
                  </a:lnTo>
                  <a:lnTo>
                    <a:pt x="76" y="177"/>
                  </a:lnTo>
                  <a:lnTo>
                    <a:pt x="94" y="144"/>
                  </a:lnTo>
                  <a:lnTo>
                    <a:pt x="117" y="109"/>
                  </a:lnTo>
                  <a:lnTo>
                    <a:pt x="147" y="74"/>
                  </a:lnTo>
                  <a:lnTo>
                    <a:pt x="181" y="44"/>
                  </a:lnTo>
                  <a:lnTo>
                    <a:pt x="218" y="21"/>
                  </a:lnTo>
                  <a:lnTo>
                    <a:pt x="262" y="4"/>
                  </a:lnTo>
                  <a:lnTo>
                    <a:pt x="3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3"/>
            <p:cNvSpPr>
              <a:spLocks/>
            </p:cNvSpPr>
            <p:nvPr/>
          </p:nvSpPr>
          <p:spPr bwMode="auto">
            <a:xfrm>
              <a:off x="8325" y="3315"/>
              <a:ext cx="372" cy="1625"/>
            </a:xfrm>
            <a:custGeom>
              <a:avLst/>
              <a:gdLst/>
              <a:ahLst/>
              <a:cxnLst>
                <a:cxn ang="0">
                  <a:pos x="28" y="3"/>
                </a:cxn>
                <a:cxn ang="0">
                  <a:pos x="67" y="35"/>
                </a:cxn>
                <a:cxn ang="0">
                  <a:pos x="129" y="96"/>
                </a:cxn>
                <a:cxn ang="0">
                  <a:pos x="200" y="187"/>
                </a:cxn>
                <a:cxn ang="0">
                  <a:pos x="266" y="306"/>
                </a:cxn>
                <a:cxn ang="0">
                  <a:pos x="333" y="490"/>
                </a:cxn>
                <a:cxn ang="0">
                  <a:pos x="365" y="665"/>
                </a:cxn>
                <a:cxn ang="0">
                  <a:pos x="372" y="812"/>
                </a:cxn>
                <a:cxn ang="0">
                  <a:pos x="369" y="898"/>
                </a:cxn>
                <a:cxn ang="0">
                  <a:pos x="342" y="1096"/>
                </a:cxn>
                <a:cxn ang="0">
                  <a:pos x="271" y="1308"/>
                </a:cxn>
                <a:cxn ang="0">
                  <a:pos x="202" y="1432"/>
                </a:cxn>
                <a:cxn ang="0">
                  <a:pos x="131" y="1525"/>
                </a:cxn>
                <a:cxn ang="0">
                  <a:pos x="69" y="1590"/>
                </a:cxn>
                <a:cxn ang="0">
                  <a:pos x="28" y="1621"/>
                </a:cxn>
                <a:cxn ang="0">
                  <a:pos x="12" y="1625"/>
                </a:cxn>
                <a:cxn ang="0">
                  <a:pos x="3" y="1616"/>
                </a:cxn>
                <a:cxn ang="0">
                  <a:pos x="0" y="1609"/>
                </a:cxn>
                <a:cxn ang="0">
                  <a:pos x="3" y="1602"/>
                </a:cxn>
                <a:cxn ang="0">
                  <a:pos x="10" y="1595"/>
                </a:cxn>
                <a:cxn ang="0">
                  <a:pos x="23" y="1583"/>
                </a:cxn>
                <a:cxn ang="0">
                  <a:pos x="136" y="1434"/>
                </a:cxn>
                <a:cxn ang="0">
                  <a:pos x="211" y="1269"/>
                </a:cxn>
                <a:cxn ang="0">
                  <a:pos x="257" y="1091"/>
                </a:cxn>
                <a:cxn ang="0">
                  <a:pos x="278" y="905"/>
                </a:cxn>
                <a:cxn ang="0">
                  <a:pos x="275" y="688"/>
                </a:cxn>
                <a:cxn ang="0">
                  <a:pos x="243" y="464"/>
                </a:cxn>
                <a:cxn ang="0">
                  <a:pos x="179" y="275"/>
                </a:cxn>
                <a:cxn ang="0">
                  <a:pos x="87" y="117"/>
                </a:cxn>
                <a:cxn ang="0">
                  <a:pos x="21" y="45"/>
                </a:cxn>
                <a:cxn ang="0">
                  <a:pos x="10" y="31"/>
                </a:cxn>
                <a:cxn ang="0">
                  <a:pos x="3" y="24"/>
                </a:cxn>
                <a:cxn ang="0">
                  <a:pos x="0" y="19"/>
                </a:cxn>
                <a:cxn ang="0">
                  <a:pos x="0" y="17"/>
                </a:cxn>
                <a:cxn ang="0">
                  <a:pos x="5" y="5"/>
                </a:cxn>
                <a:cxn ang="0">
                  <a:pos x="19" y="0"/>
                </a:cxn>
              </a:cxnLst>
              <a:rect l="0" t="0" r="r" b="b"/>
              <a:pathLst>
                <a:path w="372" h="1625">
                  <a:moveTo>
                    <a:pt x="19" y="0"/>
                  </a:moveTo>
                  <a:lnTo>
                    <a:pt x="28" y="3"/>
                  </a:lnTo>
                  <a:lnTo>
                    <a:pt x="44" y="14"/>
                  </a:lnTo>
                  <a:lnTo>
                    <a:pt x="67" y="35"/>
                  </a:lnTo>
                  <a:lnTo>
                    <a:pt x="97" y="61"/>
                  </a:lnTo>
                  <a:lnTo>
                    <a:pt x="129" y="96"/>
                  </a:lnTo>
                  <a:lnTo>
                    <a:pt x="163" y="138"/>
                  </a:lnTo>
                  <a:lnTo>
                    <a:pt x="200" y="187"/>
                  </a:lnTo>
                  <a:lnTo>
                    <a:pt x="234" y="243"/>
                  </a:lnTo>
                  <a:lnTo>
                    <a:pt x="266" y="306"/>
                  </a:lnTo>
                  <a:lnTo>
                    <a:pt x="305" y="399"/>
                  </a:lnTo>
                  <a:lnTo>
                    <a:pt x="333" y="490"/>
                  </a:lnTo>
                  <a:lnTo>
                    <a:pt x="353" y="581"/>
                  </a:lnTo>
                  <a:lnTo>
                    <a:pt x="365" y="665"/>
                  </a:lnTo>
                  <a:lnTo>
                    <a:pt x="372" y="744"/>
                  </a:lnTo>
                  <a:lnTo>
                    <a:pt x="372" y="812"/>
                  </a:lnTo>
                  <a:lnTo>
                    <a:pt x="372" y="812"/>
                  </a:lnTo>
                  <a:lnTo>
                    <a:pt x="369" y="898"/>
                  </a:lnTo>
                  <a:lnTo>
                    <a:pt x="360" y="994"/>
                  </a:lnTo>
                  <a:lnTo>
                    <a:pt x="342" y="1096"/>
                  </a:lnTo>
                  <a:lnTo>
                    <a:pt x="312" y="1201"/>
                  </a:lnTo>
                  <a:lnTo>
                    <a:pt x="271" y="1308"/>
                  </a:lnTo>
                  <a:lnTo>
                    <a:pt x="239" y="1374"/>
                  </a:lnTo>
                  <a:lnTo>
                    <a:pt x="202" y="1432"/>
                  </a:lnTo>
                  <a:lnTo>
                    <a:pt x="168" y="1483"/>
                  </a:lnTo>
                  <a:lnTo>
                    <a:pt x="131" y="1525"/>
                  </a:lnTo>
                  <a:lnTo>
                    <a:pt x="99" y="1562"/>
                  </a:lnTo>
                  <a:lnTo>
                    <a:pt x="69" y="1590"/>
                  </a:lnTo>
                  <a:lnTo>
                    <a:pt x="44" y="1609"/>
                  </a:lnTo>
                  <a:lnTo>
                    <a:pt x="28" y="1621"/>
                  </a:lnTo>
                  <a:lnTo>
                    <a:pt x="19" y="1625"/>
                  </a:lnTo>
                  <a:lnTo>
                    <a:pt x="12" y="1625"/>
                  </a:lnTo>
                  <a:lnTo>
                    <a:pt x="5" y="1621"/>
                  </a:lnTo>
                  <a:lnTo>
                    <a:pt x="3" y="1616"/>
                  </a:lnTo>
                  <a:lnTo>
                    <a:pt x="0" y="1611"/>
                  </a:lnTo>
                  <a:lnTo>
                    <a:pt x="0" y="1609"/>
                  </a:lnTo>
                  <a:lnTo>
                    <a:pt x="0" y="1607"/>
                  </a:lnTo>
                  <a:lnTo>
                    <a:pt x="3" y="1602"/>
                  </a:lnTo>
                  <a:lnTo>
                    <a:pt x="5" y="1600"/>
                  </a:lnTo>
                  <a:lnTo>
                    <a:pt x="10" y="1595"/>
                  </a:lnTo>
                  <a:lnTo>
                    <a:pt x="14" y="1590"/>
                  </a:lnTo>
                  <a:lnTo>
                    <a:pt x="23" y="1583"/>
                  </a:lnTo>
                  <a:lnTo>
                    <a:pt x="85" y="1511"/>
                  </a:lnTo>
                  <a:lnTo>
                    <a:pt x="136" y="1434"/>
                  </a:lnTo>
                  <a:lnTo>
                    <a:pt x="177" y="1355"/>
                  </a:lnTo>
                  <a:lnTo>
                    <a:pt x="211" y="1269"/>
                  </a:lnTo>
                  <a:lnTo>
                    <a:pt x="239" y="1180"/>
                  </a:lnTo>
                  <a:lnTo>
                    <a:pt x="257" y="1091"/>
                  </a:lnTo>
                  <a:lnTo>
                    <a:pt x="271" y="998"/>
                  </a:lnTo>
                  <a:lnTo>
                    <a:pt x="278" y="905"/>
                  </a:lnTo>
                  <a:lnTo>
                    <a:pt x="280" y="812"/>
                  </a:lnTo>
                  <a:lnTo>
                    <a:pt x="275" y="688"/>
                  </a:lnTo>
                  <a:lnTo>
                    <a:pt x="262" y="574"/>
                  </a:lnTo>
                  <a:lnTo>
                    <a:pt x="243" y="464"/>
                  </a:lnTo>
                  <a:lnTo>
                    <a:pt x="213" y="366"/>
                  </a:lnTo>
                  <a:lnTo>
                    <a:pt x="179" y="275"/>
                  </a:lnTo>
                  <a:lnTo>
                    <a:pt x="136" y="191"/>
                  </a:lnTo>
                  <a:lnTo>
                    <a:pt x="87" y="117"/>
                  </a:lnTo>
                  <a:lnTo>
                    <a:pt x="30" y="54"/>
                  </a:lnTo>
                  <a:lnTo>
                    <a:pt x="21" y="45"/>
                  </a:lnTo>
                  <a:lnTo>
                    <a:pt x="14" y="38"/>
                  </a:lnTo>
                  <a:lnTo>
                    <a:pt x="10" y="31"/>
                  </a:lnTo>
                  <a:lnTo>
                    <a:pt x="5" y="28"/>
                  </a:lnTo>
                  <a:lnTo>
                    <a:pt x="3" y="24"/>
                  </a:lnTo>
                  <a:lnTo>
                    <a:pt x="0" y="21"/>
                  </a:lnTo>
                  <a:lnTo>
                    <a:pt x="0" y="19"/>
                  </a:lnTo>
                  <a:lnTo>
                    <a:pt x="0" y="19"/>
                  </a:lnTo>
                  <a:lnTo>
                    <a:pt x="0" y="17"/>
                  </a:lnTo>
                  <a:lnTo>
                    <a:pt x="3" y="10"/>
                  </a:lnTo>
                  <a:lnTo>
                    <a:pt x="5" y="5"/>
                  </a:lnTo>
                  <a:lnTo>
                    <a:pt x="12" y="0"/>
                  </a:lnTo>
                  <a:lnTo>
                    <a:pt x="1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4"/>
            <p:cNvSpPr>
              <a:spLocks noEditPoints="1"/>
            </p:cNvSpPr>
            <p:nvPr/>
          </p:nvSpPr>
          <p:spPr bwMode="auto">
            <a:xfrm>
              <a:off x="8944" y="3315"/>
              <a:ext cx="371" cy="1625"/>
            </a:xfrm>
            <a:custGeom>
              <a:avLst/>
              <a:gdLst/>
              <a:ahLst/>
              <a:cxnLst>
                <a:cxn ang="0">
                  <a:pos x="371" y="812"/>
                </a:cxn>
                <a:cxn ang="0">
                  <a:pos x="16" y="0"/>
                </a:cxn>
                <a:cxn ang="0">
                  <a:pos x="43" y="14"/>
                </a:cxn>
                <a:cxn ang="0">
                  <a:pos x="96" y="61"/>
                </a:cxn>
                <a:cxn ang="0">
                  <a:pos x="163" y="138"/>
                </a:cxn>
                <a:cxn ang="0">
                  <a:pos x="231" y="243"/>
                </a:cxn>
                <a:cxn ang="0">
                  <a:pos x="305" y="399"/>
                </a:cxn>
                <a:cxn ang="0">
                  <a:pos x="350" y="581"/>
                </a:cxn>
                <a:cxn ang="0">
                  <a:pos x="369" y="744"/>
                </a:cxn>
                <a:cxn ang="0">
                  <a:pos x="369" y="898"/>
                </a:cxn>
                <a:cxn ang="0">
                  <a:pos x="341" y="1096"/>
                </a:cxn>
                <a:cxn ang="0">
                  <a:pos x="270" y="1308"/>
                </a:cxn>
                <a:cxn ang="0">
                  <a:pos x="202" y="1432"/>
                </a:cxn>
                <a:cxn ang="0">
                  <a:pos x="131" y="1525"/>
                </a:cxn>
                <a:cxn ang="0">
                  <a:pos x="69" y="1590"/>
                </a:cxn>
                <a:cxn ang="0">
                  <a:pos x="25" y="1621"/>
                </a:cxn>
                <a:cxn ang="0">
                  <a:pos x="9" y="1625"/>
                </a:cxn>
                <a:cxn ang="0">
                  <a:pos x="0" y="1616"/>
                </a:cxn>
                <a:cxn ang="0">
                  <a:pos x="0" y="1609"/>
                </a:cxn>
                <a:cxn ang="0">
                  <a:pos x="0" y="1602"/>
                </a:cxn>
                <a:cxn ang="0">
                  <a:pos x="7" y="1595"/>
                </a:cxn>
                <a:cxn ang="0">
                  <a:pos x="21" y="1583"/>
                </a:cxn>
                <a:cxn ang="0">
                  <a:pos x="135" y="1434"/>
                </a:cxn>
                <a:cxn ang="0">
                  <a:pos x="211" y="1269"/>
                </a:cxn>
                <a:cxn ang="0">
                  <a:pos x="257" y="1091"/>
                </a:cxn>
                <a:cxn ang="0">
                  <a:pos x="275" y="905"/>
                </a:cxn>
                <a:cxn ang="0">
                  <a:pos x="275" y="688"/>
                </a:cxn>
                <a:cxn ang="0">
                  <a:pos x="240" y="464"/>
                </a:cxn>
                <a:cxn ang="0">
                  <a:pos x="179" y="275"/>
                </a:cxn>
                <a:cxn ang="0">
                  <a:pos x="85" y="117"/>
                </a:cxn>
                <a:cxn ang="0">
                  <a:pos x="21" y="45"/>
                </a:cxn>
                <a:cxn ang="0">
                  <a:pos x="9" y="31"/>
                </a:cxn>
                <a:cxn ang="0">
                  <a:pos x="2" y="24"/>
                </a:cxn>
                <a:cxn ang="0">
                  <a:pos x="0" y="19"/>
                </a:cxn>
                <a:cxn ang="0">
                  <a:pos x="0" y="17"/>
                </a:cxn>
                <a:cxn ang="0">
                  <a:pos x="5" y="5"/>
                </a:cxn>
                <a:cxn ang="0">
                  <a:pos x="16" y="0"/>
                </a:cxn>
              </a:cxnLst>
              <a:rect l="0" t="0" r="r" b="b"/>
              <a:pathLst>
                <a:path w="371" h="1625">
                  <a:moveTo>
                    <a:pt x="371" y="812"/>
                  </a:moveTo>
                  <a:lnTo>
                    <a:pt x="371" y="812"/>
                  </a:lnTo>
                  <a:lnTo>
                    <a:pt x="371" y="812"/>
                  </a:lnTo>
                  <a:close/>
                  <a:moveTo>
                    <a:pt x="16" y="0"/>
                  </a:moveTo>
                  <a:lnTo>
                    <a:pt x="25" y="3"/>
                  </a:lnTo>
                  <a:lnTo>
                    <a:pt x="43" y="14"/>
                  </a:lnTo>
                  <a:lnTo>
                    <a:pt x="66" y="35"/>
                  </a:lnTo>
                  <a:lnTo>
                    <a:pt x="96" y="61"/>
                  </a:lnTo>
                  <a:lnTo>
                    <a:pt x="128" y="96"/>
                  </a:lnTo>
                  <a:lnTo>
                    <a:pt x="163" y="138"/>
                  </a:lnTo>
                  <a:lnTo>
                    <a:pt x="197" y="187"/>
                  </a:lnTo>
                  <a:lnTo>
                    <a:pt x="231" y="243"/>
                  </a:lnTo>
                  <a:lnTo>
                    <a:pt x="266" y="306"/>
                  </a:lnTo>
                  <a:lnTo>
                    <a:pt x="305" y="399"/>
                  </a:lnTo>
                  <a:lnTo>
                    <a:pt x="332" y="490"/>
                  </a:lnTo>
                  <a:lnTo>
                    <a:pt x="350" y="581"/>
                  </a:lnTo>
                  <a:lnTo>
                    <a:pt x="364" y="665"/>
                  </a:lnTo>
                  <a:lnTo>
                    <a:pt x="369" y="744"/>
                  </a:lnTo>
                  <a:lnTo>
                    <a:pt x="371" y="812"/>
                  </a:lnTo>
                  <a:lnTo>
                    <a:pt x="369" y="898"/>
                  </a:lnTo>
                  <a:lnTo>
                    <a:pt x="360" y="994"/>
                  </a:lnTo>
                  <a:lnTo>
                    <a:pt x="341" y="1096"/>
                  </a:lnTo>
                  <a:lnTo>
                    <a:pt x="311" y="1201"/>
                  </a:lnTo>
                  <a:lnTo>
                    <a:pt x="270" y="1308"/>
                  </a:lnTo>
                  <a:lnTo>
                    <a:pt x="238" y="1374"/>
                  </a:lnTo>
                  <a:lnTo>
                    <a:pt x="202" y="1432"/>
                  </a:lnTo>
                  <a:lnTo>
                    <a:pt x="165" y="1483"/>
                  </a:lnTo>
                  <a:lnTo>
                    <a:pt x="131" y="1525"/>
                  </a:lnTo>
                  <a:lnTo>
                    <a:pt x="96" y="1562"/>
                  </a:lnTo>
                  <a:lnTo>
                    <a:pt x="69" y="1590"/>
                  </a:lnTo>
                  <a:lnTo>
                    <a:pt x="43" y="1609"/>
                  </a:lnTo>
                  <a:lnTo>
                    <a:pt x="25" y="1621"/>
                  </a:lnTo>
                  <a:lnTo>
                    <a:pt x="16" y="1625"/>
                  </a:lnTo>
                  <a:lnTo>
                    <a:pt x="9" y="1625"/>
                  </a:lnTo>
                  <a:lnTo>
                    <a:pt x="5" y="1621"/>
                  </a:lnTo>
                  <a:lnTo>
                    <a:pt x="0" y="1616"/>
                  </a:lnTo>
                  <a:lnTo>
                    <a:pt x="0" y="1611"/>
                  </a:lnTo>
                  <a:lnTo>
                    <a:pt x="0" y="1609"/>
                  </a:lnTo>
                  <a:lnTo>
                    <a:pt x="0" y="1607"/>
                  </a:lnTo>
                  <a:lnTo>
                    <a:pt x="0" y="1602"/>
                  </a:lnTo>
                  <a:lnTo>
                    <a:pt x="2" y="1600"/>
                  </a:lnTo>
                  <a:lnTo>
                    <a:pt x="7" y="1595"/>
                  </a:lnTo>
                  <a:lnTo>
                    <a:pt x="14" y="1590"/>
                  </a:lnTo>
                  <a:lnTo>
                    <a:pt x="21" y="1583"/>
                  </a:lnTo>
                  <a:lnTo>
                    <a:pt x="82" y="1511"/>
                  </a:lnTo>
                  <a:lnTo>
                    <a:pt x="135" y="1434"/>
                  </a:lnTo>
                  <a:lnTo>
                    <a:pt x="176" y="1355"/>
                  </a:lnTo>
                  <a:lnTo>
                    <a:pt x="211" y="1269"/>
                  </a:lnTo>
                  <a:lnTo>
                    <a:pt x="236" y="1180"/>
                  </a:lnTo>
                  <a:lnTo>
                    <a:pt x="257" y="1091"/>
                  </a:lnTo>
                  <a:lnTo>
                    <a:pt x="268" y="998"/>
                  </a:lnTo>
                  <a:lnTo>
                    <a:pt x="275" y="905"/>
                  </a:lnTo>
                  <a:lnTo>
                    <a:pt x="277" y="812"/>
                  </a:lnTo>
                  <a:lnTo>
                    <a:pt x="275" y="688"/>
                  </a:lnTo>
                  <a:lnTo>
                    <a:pt x="261" y="574"/>
                  </a:lnTo>
                  <a:lnTo>
                    <a:pt x="240" y="464"/>
                  </a:lnTo>
                  <a:lnTo>
                    <a:pt x="213" y="366"/>
                  </a:lnTo>
                  <a:lnTo>
                    <a:pt x="179" y="275"/>
                  </a:lnTo>
                  <a:lnTo>
                    <a:pt x="135" y="191"/>
                  </a:lnTo>
                  <a:lnTo>
                    <a:pt x="85" y="117"/>
                  </a:lnTo>
                  <a:lnTo>
                    <a:pt x="30" y="54"/>
                  </a:lnTo>
                  <a:lnTo>
                    <a:pt x="21" y="45"/>
                  </a:lnTo>
                  <a:lnTo>
                    <a:pt x="14" y="38"/>
                  </a:lnTo>
                  <a:lnTo>
                    <a:pt x="9" y="31"/>
                  </a:lnTo>
                  <a:lnTo>
                    <a:pt x="5" y="28"/>
                  </a:lnTo>
                  <a:lnTo>
                    <a:pt x="2" y="24"/>
                  </a:lnTo>
                  <a:lnTo>
                    <a:pt x="0" y="21"/>
                  </a:lnTo>
                  <a:lnTo>
                    <a:pt x="0" y="19"/>
                  </a:lnTo>
                  <a:lnTo>
                    <a:pt x="0" y="19"/>
                  </a:lnTo>
                  <a:lnTo>
                    <a:pt x="0" y="17"/>
                  </a:lnTo>
                  <a:lnTo>
                    <a:pt x="0" y="10"/>
                  </a:lnTo>
                  <a:lnTo>
                    <a:pt x="5" y="5"/>
                  </a:lnTo>
                  <a:lnTo>
                    <a:pt x="9" y="0"/>
                  </a:lnTo>
                  <a:lnTo>
                    <a:pt x="1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49" name="Straight Connector 48"/>
          <p:cNvCxnSpPr/>
          <p:nvPr/>
        </p:nvCxnSpPr>
        <p:spPr>
          <a:xfrm flipV="1">
            <a:off x="2403729" y="3953778"/>
            <a:ext cx="0" cy="2647690"/>
          </a:xfrm>
          <a:prstGeom prst="line">
            <a:avLst/>
          </a:prstGeom>
          <a:ln w="76200">
            <a:solidFill>
              <a:srgbClr val="345E02"/>
            </a:solidFill>
            <a:tailEnd type="arrow"/>
          </a:ln>
        </p:spPr>
        <p:style>
          <a:lnRef idx="1">
            <a:schemeClr val="accent1"/>
          </a:lnRef>
          <a:fillRef idx="0">
            <a:schemeClr val="accent1"/>
          </a:fillRef>
          <a:effectRef idx="0">
            <a:schemeClr val="accent1"/>
          </a:effectRef>
          <a:fontRef idx="minor">
            <a:schemeClr val="tx1"/>
          </a:fontRef>
        </p:style>
      </p:cxnSp>
      <p:pic>
        <p:nvPicPr>
          <p:cNvPr id="52" name="Picture 51"/>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3476733" y="5578820"/>
            <a:ext cx="575238" cy="380952"/>
          </a:xfrm>
          <a:prstGeom prst="rect">
            <a:avLst/>
          </a:prstGeom>
        </p:spPr>
      </p:pic>
      <p:pic>
        <p:nvPicPr>
          <p:cNvPr id="56" name="Picture 55"/>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279037" y="3188774"/>
            <a:ext cx="2971438" cy="588840"/>
          </a:xfrm>
          <a:prstGeom prst="rect">
            <a:avLst/>
          </a:prstGeom>
        </p:spPr>
      </p:pic>
      <p:cxnSp>
        <p:nvCxnSpPr>
          <p:cNvPr id="58" name="Straight Arrow Connector 57"/>
          <p:cNvCxnSpPr/>
          <p:nvPr/>
        </p:nvCxnSpPr>
        <p:spPr>
          <a:xfrm>
            <a:off x="1379621" y="3825238"/>
            <a:ext cx="1890292" cy="1249206"/>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custDataLst>
              <p:tags r:id="rId7"/>
            </p:custDataLst>
          </p:nvPr>
        </p:nvPicPr>
        <p:blipFill>
          <a:blip r:embed="rId16" cstate="print">
            <a:extLst>
              <a:ext uri="{28A0092B-C50C-407E-A947-70E740481C1C}">
                <a14:useLocalDpi xmlns:a14="http://schemas.microsoft.com/office/drawing/2010/main" val="0"/>
              </a:ext>
            </a:extLst>
          </a:blip>
          <a:stretch>
            <a:fillRect/>
          </a:stretch>
        </p:blipFill>
        <p:spPr>
          <a:xfrm>
            <a:off x="3170747" y="947230"/>
            <a:ext cx="5327237" cy="502857"/>
          </a:xfrm>
          <a:prstGeom prst="rect">
            <a:avLst/>
          </a:prstGeom>
        </p:spPr>
      </p:pic>
      <p:sp>
        <p:nvSpPr>
          <p:cNvPr id="4" name="TextBox 3"/>
          <p:cNvSpPr txBox="1"/>
          <p:nvPr/>
        </p:nvSpPr>
        <p:spPr>
          <a:xfrm>
            <a:off x="54676" y="783918"/>
            <a:ext cx="2819400" cy="830997"/>
          </a:xfrm>
          <a:prstGeom prst="rect">
            <a:avLst/>
          </a:prstGeom>
          <a:noFill/>
        </p:spPr>
        <p:txBody>
          <a:bodyPr wrap="square" rtlCol="0">
            <a:spAutoFit/>
          </a:bodyPr>
          <a:lstStyle/>
          <a:p>
            <a:r>
              <a:rPr lang="en-US" sz="2400" dirty="0" smtClean="0">
                <a:solidFill>
                  <a:srgbClr val="C00000"/>
                </a:solidFill>
              </a:rPr>
              <a:t>Critical values of W for theory @ z(x): </a:t>
            </a:r>
            <a:endParaRPr lang="en-US" sz="2400" dirty="0">
              <a:solidFill>
                <a:srgbClr val="C00000"/>
              </a:solidFill>
            </a:endParaRPr>
          </a:p>
        </p:txBody>
      </p:sp>
      <p:sp>
        <p:nvSpPr>
          <p:cNvPr id="51" name="TextBox 50"/>
          <p:cNvSpPr txBox="1"/>
          <p:nvPr/>
        </p:nvSpPr>
        <p:spPr>
          <a:xfrm>
            <a:off x="1506" y="1707609"/>
            <a:ext cx="3770841" cy="1077218"/>
          </a:xfrm>
          <a:prstGeom prst="rect">
            <a:avLst/>
          </a:prstGeom>
          <a:noFill/>
        </p:spPr>
        <p:txBody>
          <a:bodyPr wrap="square" rtlCol="0">
            <a:spAutoFit/>
          </a:bodyPr>
          <a:lstStyle/>
          <a:p>
            <a:r>
              <a:rPr lang="en-US" sz="3200" dirty="0" smtClean="0">
                <a:solidFill>
                  <a:srgbClr val="FF0000"/>
                </a:solidFill>
              </a:rPr>
              <a:t> A </a:t>
            </a:r>
            <a:r>
              <a:rPr lang="en-US" sz="3200" u="sng" dirty="0" smtClean="0">
                <a:solidFill>
                  <a:srgbClr val="FF0000"/>
                </a:solidFill>
              </a:rPr>
              <a:t>binding point</a:t>
            </a:r>
            <a:r>
              <a:rPr lang="en-US" sz="3200" dirty="0">
                <a:solidFill>
                  <a:srgbClr val="FF0000"/>
                </a:solidFill>
              </a:rPr>
              <a:t> </a:t>
            </a:r>
            <a:r>
              <a:rPr lang="en-US" sz="3200" dirty="0" smtClean="0">
                <a:solidFill>
                  <a:srgbClr val="FF0000"/>
                </a:solidFill>
              </a:rPr>
              <a:t>is </a:t>
            </a:r>
          </a:p>
          <a:p>
            <a:r>
              <a:rPr lang="en-US" sz="3200" dirty="0" smtClean="0">
                <a:solidFill>
                  <a:srgbClr val="FF0000"/>
                </a:solidFill>
              </a:rPr>
              <a:t>a point x</a:t>
            </a:r>
            <a:r>
              <a:rPr lang="en-US" sz="3200" baseline="-25000" dirty="0" smtClean="0">
                <a:solidFill>
                  <a:srgbClr val="FF0000"/>
                </a:solidFill>
              </a:rPr>
              <a:t>0</a:t>
            </a:r>
            <a:r>
              <a:rPr lang="en-US" sz="3200" dirty="0" smtClean="0">
                <a:solidFill>
                  <a:srgbClr val="FF0000"/>
                </a:solidFill>
              </a:rPr>
              <a:t> so that: </a:t>
            </a:r>
            <a:endParaRPr lang="en-US" sz="3200" u="sng" baseline="-25000" dirty="0">
              <a:solidFill>
                <a:srgbClr val="FF0000"/>
              </a:solidFill>
            </a:endParaRPr>
          </a:p>
        </p:txBody>
      </p:sp>
      <p:pic>
        <p:nvPicPr>
          <p:cNvPr id="55" name="Picture 54"/>
          <p:cNvPicPr>
            <a:picLocks noChangeAspect="1"/>
          </p:cNvPicPr>
          <p:nvPr>
            <p:custDataLst>
              <p:tags r:id="rId8"/>
            </p:custDataLst>
          </p:nvPr>
        </p:nvPicPr>
        <p:blipFill>
          <a:blip r:embed="rId17" cstate="print">
            <a:extLst>
              <a:ext uri="{28A0092B-C50C-407E-A947-70E740481C1C}">
                <a14:useLocalDpi xmlns:a14="http://schemas.microsoft.com/office/drawing/2010/main" val="0"/>
              </a:ext>
            </a:extLst>
          </a:blip>
          <a:stretch>
            <a:fillRect/>
          </a:stretch>
        </p:blipFill>
        <p:spPr>
          <a:xfrm>
            <a:off x="2627219" y="3962852"/>
            <a:ext cx="246857" cy="222476"/>
          </a:xfrm>
          <a:prstGeom prst="rect">
            <a:avLst/>
          </a:prstGeom>
        </p:spPr>
      </p:pic>
      <p:pic>
        <p:nvPicPr>
          <p:cNvPr id="57" name="Picture 56"/>
          <p:cNvPicPr>
            <a:picLocks noChangeAspect="1"/>
          </p:cNvPicPr>
          <p:nvPr>
            <p:custDataLst>
              <p:tags r:id="rId9"/>
            </p:custDataLst>
          </p:nvPr>
        </p:nvPicPr>
        <p:blipFill>
          <a:blip r:embed="rId18" cstate="print">
            <a:extLst>
              <a:ext uri="{28A0092B-C50C-407E-A947-70E740481C1C}">
                <a14:useLocalDpi xmlns:a14="http://schemas.microsoft.com/office/drawing/2010/main" val="0"/>
              </a:ext>
            </a:extLst>
          </a:blip>
          <a:stretch>
            <a:fillRect/>
          </a:stretch>
        </p:blipFill>
        <p:spPr>
          <a:xfrm>
            <a:off x="7052134" y="5526961"/>
            <a:ext cx="256000" cy="228571"/>
          </a:xfrm>
          <a:prstGeom prst="rect">
            <a:avLst/>
          </a:prstGeom>
        </p:spPr>
      </p:pic>
      <p:pic>
        <p:nvPicPr>
          <p:cNvPr id="5" name="Picture 4"/>
          <p:cNvPicPr>
            <a:picLocks noChangeAspect="1"/>
          </p:cNvPicPr>
          <p:nvPr>
            <p:custDataLst>
              <p:tags r:id="rId10"/>
            </p:custDataLst>
          </p:nvPr>
        </p:nvPicPr>
        <p:blipFill>
          <a:blip r:embed="rId19" cstate="print">
            <a:extLst>
              <a:ext uri="{28A0092B-C50C-407E-A947-70E740481C1C}">
                <a14:useLocalDpi xmlns:a14="http://schemas.microsoft.com/office/drawing/2010/main" val="0"/>
              </a:ext>
            </a:extLst>
          </a:blip>
          <a:stretch>
            <a:fillRect/>
          </a:stretch>
        </p:blipFill>
        <p:spPr>
          <a:xfrm>
            <a:off x="135491" y="6178420"/>
            <a:ext cx="1204913" cy="561610"/>
          </a:xfrm>
          <a:prstGeom prst="rect">
            <a:avLst/>
          </a:prstGeom>
        </p:spPr>
      </p:pic>
      <p:cxnSp>
        <p:nvCxnSpPr>
          <p:cNvPr id="60" name="Straight Arrow Connector 59"/>
          <p:cNvCxnSpPr/>
          <p:nvPr/>
        </p:nvCxnSpPr>
        <p:spPr>
          <a:xfrm flipV="1">
            <a:off x="1396538" y="5366425"/>
            <a:ext cx="1329244" cy="867382"/>
          </a:xfrm>
          <a:prstGeom prst="straightConnector1">
            <a:avLst/>
          </a:prstGeom>
          <a:ln w="76200">
            <a:solidFill>
              <a:srgbClr val="0000FF"/>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custDataLst>
              <p:tags r:id="rId11"/>
            </p:custDataLst>
          </p:nvPr>
        </p:nvPicPr>
        <p:blipFill>
          <a:blip r:embed="rId20" cstate="print">
            <a:extLst>
              <a:ext uri="{28A0092B-C50C-407E-A947-70E740481C1C}">
                <a14:useLocalDpi xmlns:a14="http://schemas.microsoft.com/office/drawing/2010/main" val="0"/>
              </a:ext>
            </a:extLst>
          </a:blip>
          <a:stretch>
            <a:fillRect/>
          </a:stretch>
        </p:blipFill>
        <p:spPr>
          <a:xfrm>
            <a:off x="7308134" y="6128660"/>
            <a:ext cx="1255968" cy="588839"/>
          </a:xfrm>
          <a:prstGeom prst="rect">
            <a:avLst/>
          </a:prstGeom>
        </p:spPr>
      </p:pic>
      <p:cxnSp>
        <p:nvCxnSpPr>
          <p:cNvPr id="62" name="Straight Arrow Connector 61"/>
          <p:cNvCxnSpPr/>
          <p:nvPr/>
        </p:nvCxnSpPr>
        <p:spPr>
          <a:xfrm flipH="1" flipV="1">
            <a:off x="5480607" y="5366426"/>
            <a:ext cx="1699527" cy="92180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3476733" y="5137375"/>
            <a:ext cx="233241" cy="17805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p:cNvPicPr>
            <a:picLocks noChangeAspect="1"/>
          </p:cNvPicPr>
          <p:nvPr/>
        </p:nvPicPr>
        <p:blipFill>
          <a:blip r:embed="rId21"/>
          <a:stretch>
            <a:fillRect/>
          </a:stretch>
        </p:blipFill>
        <p:spPr>
          <a:xfrm>
            <a:off x="3420640" y="5004792"/>
            <a:ext cx="400963" cy="406357"/>
          </a:xfrm>
          <a:prstGeom prst="rect">
            <a:avLst/>
          </a:prstGeom>
        </p:spPr>
      </p:pic>
      <p:pic>
        <p:nvPicPr>
          <p:cNvPr id="50" name="Picture 2" descr="Afficher l'image d'origin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800893" y="2744059"/>
            <a:ext cx="2137670" cy="1601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78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additive="base">
                                        <p:cTn id="59" dur="500" fill="hold"/>
                                        <p:tgtEl>
                                          <p:spTgt spid="53"/>
                                        </p:tgtEl>
                                        <p:attrNameLst>
                                          <p:attrName>ppt_x</p:attrName>
                                        </p:attrNameLst>
                                      </p:cBhvr>
                                      <p:tavLst>
                                        <p:tav tm="0">
                                          <p:val>
                                            <p:strVal val="#ppt_x"/>
                                          </p:val>
                                        </p:tav>
                                        <p:tav tm="100000">
                                          <p:val>
                                            <p:strVal val="#ppt_x"/>
                                          </p:val>
                                        </p:tav>
                                      </p:tavLst>
                                    </p:anim>
                                    <p:anim calcmode="lin" valueType="num">
                                      <p:cBhvr additive="base">
                                        <p:cTn id="60"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6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 grpId="0"/>
      <p:bldP spid="51"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601" y="-9518"/>
            <a:ext cx="8229600" cy="1143000"/>
          </a:xfrm>
        </p:spPr>
        <p:txBody>
          <a:bodyPr/>
          <a:lstStyle/>
          <a:p>
            <a:r>
              <a:rPr lang="en-US" dirty="0" smtClean="0"/>
              <a:t>Basic Notation For d=4 N=2</a:t>
            </a:r>
            <a:endParaRPr lang="en-US" dirty="0"/>
          </a:p>
        </p:txBody>
      </p:sp>
      <p:pic>
        <p:nvPicPr>
          <p:cNvPr id="3" name="Picture 2"/>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6927811" y="2340964"/>
            <a:ext cx="1426286" cy="368762"/>
          </a:xfrm>
          <a:prstGeom prst="rect">
            <a:avLst/>
          </a:prstGeom>
        </p:spPr>
      </p:pic>
      <p:pic>
        <p:nvPicPr>
          <p:cNvPr id="5" name="Picture 4"/>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5786484" y="3320609"/>
            <a:ext cx="2956191" cy="508952"/>
          </a:xfrm>
          <a:prstGeom prst="rect">
            <a:avLst/>
          </a:prstGeom>
        </p:spPr>
      </p:pic>
      <p:pic>
        <p:nvPicPr>
          <p:cNvPr id="7" name="Picture 6"/>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6056950" y="5283428"/>
            <a:ext cx="2227810" cy="365714"/>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297304" y="5205215"/>
                <a:ext cx="3627745" cy="1077218"/>
              </a:xfrm>
              <a:prstGeom prst="rect">
                <a:avLst/>
              </a:prstGeom>
              <a:noFill/>
            </p:spPr>
            <p:txBody>
              <a:bodyPr wrap="square" rtlCol="0">
                <a:spAutoFit/>
              </a:bodyPr>
              <a:lstStyle/>
              <a:p>
                <a:r>
                  <a:rPr lang="en-US" sz="3200" dirty="0" smtClean="0">
                    <a:solidFill>
                      <a:srgbClr val="0000FF"/>
                    </a:solidFill>
                  </a:rPr>
                  <a:t>N=2 central charge. </a:t>
                </a:r>
              </a:p>
              <a:p>
                <a:r>
                  <a:rPr lang="en-US" sz="3200" dirty="0" smtClean="0">
                    <a:solidFill>
                      <a:srgbClr val="0000FF"/>
                    </a:solidFill>
                  </a:rPr>
                  <a:t>Linear on </a:t>
                </a:r>
                <a14:m>
                  <m:oMath xmlns:m="http://schemas.openxmlformats.org/officeDocument/2006/math">
                    <m:r>
                      <m:rPr>
                        <m:sty m:val="p"/>
                      </m:rPr>
                      <a:rPr lang="el-GR" sz="3200" i="1" dirty="0" smtClean="0">
                        <a:solidFill>
                          <a:srgbClr val="0000FF"/>
                        </a:solidFill>
                        <a:latin typeface="Cambria Math" panose="02040503050406030204" pitchFamily="18" charset="0"/>
                        <a:ea typeface="Cambria Math" panose="02040503050406030204" pitchFamily="18" charset="0"/>
                      </a:rPr>
                      <m:t>Γ</m:t>
                    </m:r>
                    <m:r>
                      <a:rPr lang="en-US" sz="3200" b="0" i="1" baseline="-25000" dirty="0" smtClean="0">
                        <a:solidFill>
                          <a:srgbClr val="0000FF"/>
                        </a:solidFill>
                        <a:latin typeface="Cambria Math" panose="02040503050406030204" pitchFamily="18" charset="0"/>
                        <a:ea typeface="Cambria Math" panose="02040503050406030204" pitchFamily="18" charset="0"/>
                      </a:rPr>
                      <m:t>𝑢</m:t>
                    </m:r>
                  </m:oMath>
                </a14:m>
                <a:r>
                  <a:rPr lang="en-US" sz="3200" dirty="0" smtClean="0">
                    <a:solidFill>
                      <a:srgbClr val="0000FF"/>
                    </a:solidFill>
                  </a:rPr>
                  <a:t> </a:t>
                </a:r>
                <a:endParaRPr lang="en-US" sz="3200" dirty="0">
                  <a:solidFill>
                    <a:srgbClr val="0000FF"/>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97304" y="5205215"/>
                <a:ext cx="3627745" cy="1077218"/>
              </a:xfrm>
              <a:prstGeom prst="rect">
                <a:avLst/>
              </a:prstGeom>
              <a:blipFill rotWithShape="0">
                <a:blip r:embed="rId12"/>
                <a:stretch>
                  <a:fillRect l="-4370" t="-7345" r="-168" b="-18079"/>
                </a:stretch>
              </a:blipFill>
            </p:spPr>
            <p:txBody>
              <a:bodyPr/>
              <a:lstStyle/>
              <a:p>
                <a:r>
                  <a:rPr lang="en-US">
                    <a:noFill/>
                  </a:rPr>
                  <a:t> </a:t>
                </a:r>
              </a:p>
            </p:txBody>
          </p:sp>
        </mc:Fallback>
      </mc:AlternateContent>
      <p:pic>
        <p:nvPicPr>
          <p:cNvPr id="16" name="Picture 15"/>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475985" y="4142381"/>
            <a:ext cx="5433904" cy="603428"/>
          </a:xfrm>
          <a:prstGeom prst="rect">
            <a:avLst/>
          </a:prstGeom>
        </p:spPr>
      </p:pic>
      <p:pic>
        <p:nvPicPr>
          <p:cNvPr id="17" name="Picture 16"/>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6366062" y="4191012"/>
            <a:ext cx="2355809" cy="457142"/>
          </a:xfrm>
          <a:prstGeom prst="rect">
            <a:avLst/>
          </a:prstGeom>
        </p:spPr>
      </p:pic>
      <p:sp>
        <p:nvSpPr>
          <p:cNvPr id="9" name="TextBox 8"/>
          <p:cNvSpPr txBox="1"/>
          <p:nvPr/>
        </p:nvSpPr>
        <p:spPr>
          <a:xfrm>
            <a:off x="81918" y="1189780"/>
            <a:ext cx="5773232" cy="584775"/>
          </a:xfrm>
          <a:prstGeom prst="rect">
            <a:avLst/>
          </a:prstGeom>
          <a:noFill/>
        </p:spPr>
        <p:txBody>
          <a:bodyPr wrap="square" rtlCol="0">
            <a:spAutoFit/>
          </a:bodyPr>
          <a:lstStyle/>
          <a:p>
            <a:r>
              <a:rPr lang="en-US" sz="3200" dirty="0" smtClean="0">
                <a:solidFill>
                  <a:srgbClr val="0000FF"/>
                </a:solidFill>
              </a:rPr>
              <a:t>Coulomb branch (special </a:t>
            </a:r>
            <a:r>
              <a:rPr lang="en-US" sz="3200" dirty="0" err="1" smtClean="0">
                <a:solidFill>
                  <a:srgbClr val="0000FF"/>
                </a:solidFill>
              </a:rPr>
              <a:t>Kähler</a:t>
            </a:r>
            <a:r>
              <a:rPr lang="en-US" sz="3200" dirty="0" smtClean="0">
                <a:solidFill>
                  <a:srgbClr val="0000FF"/>
                </a:solidFill>
              </a:rPr>
              <a:t>) </a:t>
            </a:r>
            <a:endParaRPr lang="en-US" sz="3200" dirty="0">
              <a:solidFill>
                <a:srgbClr val="0000FF"/>
              </a:solidFill>
            </a:endParaRPr>
          </a:p>
        </p:txBody>
      </p:sp>
      <p:pic>
        <p:nvPicPr>
          <p:cNvPr id="4" name="Picture 3"/>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6931124" y="1305980"/>
            <a:ext cx="1234286" cy="377905"/>
          </a:xfrm>
          <a:prstGeom prst="rect">
            <a:avLst/>
          </a:prstGeom>
        </p:spPr>
      </p:pic>
      <p:sp>
        <p:nvSpPr>
          <p:cNvPr id="13" name="TextBox 12"/>
          <p:cNvSpPr txBox="1"/>
          <p:nvPr/>
        </p:nvSpPr>
        <p:spPr>
          <a:xfrm>
            <a:off x="-11211" y="1986736"/>
            <a:ext cx="6408296" cy="1077218"/>
          </a:xfrm>
          <a:prstGeom prst="rect">
            <a:avLst/>
          </a:prstGeom>
          <a:noFill/>
        </p:spPr>
        <p:txBody>
          <a:bodyPr wrap="square" rtlCol="0">
            <a:spAutoFit/>
          </a:bodyPr>
          <a:lstStyle/>
          <a:p>
            <a:r>
              <a:rPr lang="en-US" sz="3200" dirty="0" smtClean="0">
                <a:solidFill>
                  <a:srgbClr val="0000FF"/>
                </a:solidFill>
              </a:rPr>
              <a:t>Local system of infrared charges:</a:t>
            </a:r>
          </a:p>
          <a:p>
            <a:r>
              <a:rPr lang="en-US" sz="3200" dirty="0">
                <a:solidFill>
                  <a:srgbClr val="0000FF"/>
                </a:solidFill>
              </a:rPr>
              <a:t>(flavor &amp; electromagnetic) </a:t>
            </a:r>
          </a:p>
        </p:txBody>
      </p:sp>
      <p:sp>
        <p:nvSpPr>
          <p:cNvPr id="14" name="TextBox 13"/>
          <p:cNvSpPr txBox="1"/>
          <p:nvPr/>
        </p:nvSpPr>
        <p:spPr>
          <a:xfrm>
            <a:off x="326136" y="3213872"/>
            <a:ext cx="2956191" cy="584775"/>
          </a:xfrm>
          <a:prstGeom prst="rect">
            <a:avLst/>
          </a:prstGeom>
          <a:noFill/>
        </p:spPr>
        <p:txBody>
          <a:bodyPr wrap="square" rtlCol="0">
            <a:spAutoFit/>
          </a:bodyPr>
          <a:lstStyle/>
          <a:p>
            <a:r>
              <a:rPr lang="en-US" sz="3200" dirty="0" smtClean="0">
                <a:solidFill>
                  <a:srgbClr val="0000FF"/>
                </a:solidFill>
              </a:rPr>
              <a:t>DSZ pairing: </a:t>
            </a:r>
            <a:endParaRPr lang="en-US" sz="3200" dirty="0">
              <a:solidFill>
                <a:srgbClr val="0000FF"/>
              </a:solidFill>
            </a:endParaRPr>
          </a:p>
        </p:txBody>
      </p:sp>
      <p:pic>
        <p:nvPicPr>
          <p:cNvPr id="10" name="Picture 9"/>
          <p:cNvPicPr>
            <a:picLocks noChangeAspect="1"/>
          </p:cNvPicPr>
          <p:nvPr>
            <p:custDataLst>
              <p:tags r:id="rId7"/>
            </p:custDataLst>
          </p:nvPr>
        </p:nvPicPr>
        <p:blipFill>
          <a:blip r:embed="rId16" cstate="print">
            <a:extLst>
              <a:ext uri="{28A0092B-C50C-407E-A947-70E740481C1C}">
                <a14:useLocalDpi xmlns:a14="http://schemas.microsoft.com/office/drawing/2010/main" val="0"/>
              </a:ext>
            </a:extLst>
          </a:blip>
          <a:stretch>
            <a:fillRect/>
          </a:stretch>
        </p:blipFill>
        <p:spPr>
          <a:xfrm>
            <a:off x="6447879" y="6017290"/>
            <a:ext cx="1212953" cy="530285"/>
          </a:xfrm>
          <a:prstGeom prst="rect">
            <a:avLst/>
          </a:prstGeom>
        </p:spPr>
      </p:pic>
    </p:spTree>
    <p:extLst>
      <p:ext uri="{BB962C8B-B14F-4D97-AF65-F5344CB8AC3E}">
        <p14:creationId xmlns:p14="http://schemas.microsoft.com/office/powerpoint/2010/main" val="84974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324" y="-220774"/>
            <a:ext cx="8229600" cy="1143000"/>
          </a:xfrm>
        </p:spPr>
        <p:txBody>
          <a:bodyPr/>
          <a:lstStyle/>
          <a:p>
            <a:r>
              <a:rPr lang="en-US" dirty="0" smtClean="0"/>
              <a:t>S-Wall Interfaces</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76200" y="775132"/>
                <a:ext cx="8991600" cy="954107"/>
              </a:xfrm>
              <a:prstGeom prst="rect">
                <a:avLst/>
              </a:prstGeom>
              <a:noFill/>
            </p:spPr>
            <p:txBody>
              <a:bodyPr wrap="square" rtlCol="0">
                <a:spAutoFit/>
              </a:bodyPr>
              <a:lstStyle/>
              <a:p>
                <a:r>
                  <a:rPr lang="en-US" sz="2800" dirty="0" smtClean="0">
                    <a:solidFill>
                      <a:srgbClr val="FF0000"/>
                    </a:solidFill>
                  </a:rPr>
                  <a:t>At a binding point a (</a:t>
                </a:r>
                <a:r>
                  <a:rPr lang="en-US" sz="2800" i="1" u="sng" dirty="0" smtClean="0">
                    <a:solidFill>
                      <a:srgbClr val="FF0000"/>
                    </a:solidFill>
                  </a:rPr>
                  <a:t>vanilla</a:t>
                </a:r>
                <a:r>
                  <a:rPr lang="en-US" sz="2800" dirty="0" smtClean="0">
                    <a:solidFill>
                      <a:srgbClr val="FF0000"/>
                    </a:solidFill>
                  </a:rPr>
                  <a:t>!) soliton  </a:t>
                </a:r>
                <a14:m>
                  <m:oMath xmlns:m="http://schemas.openxmlformats.org/officeDocument/2006/math">
                    <m:r>
                      <a:rPr lang="en-US" sz="2800" i="1" dirty="0" smtClean="0">
                        <a:solidFill>
                          <a:srgbClr val="FF0000"/>
                        </a:solidFill>
                        <a:latin typeface="Cambria Math" panose="02040503050406030204" pitchFamily="18" charset="0"/>
                        <a:ea typeface="Cambria Math" panose="02040503050406030204" pitchFamily="18" charset="0"/>
                      </a:rPr>
                      <m:t>𝜙</m:t>
                    </m:r>
                  </m:oMath>
                </a14:m>
                <a:r>
                  <a:rPr lang="en-US" sz="2800" baseline="-25000" dirty="0" err="1" smtClean="0">
                    <a:solidFill>
                      <a:srgbClr val="FF0000"/>
                    </a:solidFill>
                  </a:rPr>
                  <a:t>ij</a:t>
                </a:r>
                <a:r>
                  <a:rPr lang="en-US" sz="2800" dirty="0" smtClean="0">
                    <a:solidFill>
                      <a:srgbClr val="FF0000"/>
                    </a:solidFill>
                  </a:rPr>
                  <a:t> </a:t>
                </a:r>
                <a:r>
                  <a:rPr lang="en-US" sz="2800" dirty="0">
                    <a:solidFill>
                      <a:srgbClr val="FF0000"/>
                    </a:solidFill>
                  </a:rPr>
                  <a:t> </a:t>
                </a:r>
                <a:r>
                  <a:rPr lang="en-US" sz="2800" dirty="0" smtClean="0">
                    <a:solidFill>
                      <a:srgbClr val="FF0000"/>
                    </a:solidFill>
                  </a:rPr>
                  <a:t>has the </a:t>
                </a:r>
                <a:r>
                  <a:rPr lang="en-US" sz="2800" i="1" u="sng" dirty="0" smtClean="0">
                    <a:solidFill>
                      <a:srgbClr val="FF0000"/>
                    </a:solidFill>
                  </a:rPr>
                  <a:t>option</a:t>
                </a:r>
                <a:r>
                  <a:rPr lang="en-US" sz="2800" dirty="0" smtClean="0">
                    <a:solidFill>
                      <a:srgbClr val="FF0000"/>
                    </a:solidFill>
                  </a:rPr>
                  <a:t> to bind to the interface, producing a new forced </a:t>
                </a:r>
                <a14:m>
                  <m:oMath xmlns:m="http://schemas.openxmlformats.org/officeDocument/2006/math">
                    <m:r>
                      <a:rPr lang="en-US" sz="2800" i="1" dirty="0" smtClean="0">
                        <a:solidFill>
                          <a:srgbClr val="FF0000"/>
                        </a:solidFill>
                        <a:latin typeface="Cambria Math" panose="02040503050406030204" pitchFamily="18" charset="0"/>
                        <a:ea typeface="Cambria Math" panose="02040503050406030204" pitchFamily="18" charset="0"/>
                      </a:rPr>
                      <m:t>𝜁</m:t>
                    </m:r>
                  </m:oMath>
                </a14:m>
                <a:r>
                  <a:rPr lang="en-US" sz="2800" dirty="0" smtClean="0">
                    <a:solidFill>
                      <a:srgbClr val="FF0000"/>
                    </a:solidFill>
                  </a:rPr>
                  <a:t>-soliton:     </a:t>
                </a:r>
                <a:endParaRPr lang="en-US" sz="2800" dirty="0">
                  <a:solidFill>
                    <a:srgbClr val="FF0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76200" y="775132"/>
                <a:ext cx="8991600" cy="954107"/>
              </a:xfrm>
              <a:prstGeom prst="rect">
                <a:avLst/>
              </a:prstGeom>
              <a:blipFill rotWithShape="0">
                <a:blip r:embed="rId4"/>
                <a:stretch>
                  <a:fillRect l="-1424" t="-5732" b="-17197"/>
                </a:stretch>
              </a:blipFill>
            </p:spPr>
            <p:txBody>
              <a:bodyPr/>
              <a:lstStyle/>
              <a:p>
                <a:r>
                  <a:rPr lang="en-US">
                    <a:noFill/>
                  </a:rPr>
                  <a:t> </a:t>
                </a:r>
              </a:p>
            </p:txBody>
          </p:sp>
        </mc:Fallback>
      </mc:AlternateContent>
      <p:sp>
        <p:nvSpPr>
          <p:cNvPr id="4" name="TextBox 3"/>
          <p:cNvSpPr txBox="1"/>
          <p:nvPr/>
        </p:nvSpPr>
        <p:spPr>
          <a:xfrm>
            <a:off x="228600" y="2936934"/>
            <a:ext cx="8476488" cy="523220"/>
          </a:xfrm>
          <a:prstGeom prst="rect">
            <a:avLst/>
          </a:prstGeom>
          <a:noFill/>
        </p:spPr>
        <p:txBody>
          <a:bodyPr wrap="square" rtlCol="0">
            <a:spAutoFit/>
          </a:bodyPr>
          <a:lstStyle/>
          <a:p>
            <a:r>
              <a:rPr lang="en-US" sz="2800" dirty="0" smtClean="0">
                <a:solidFill>
                  <a:srgbClr val="0000FF"/>
                </a:solidFill>
              </a:rPr>
              <a:t>A small path crossing a binding point defines an interface</a:t>
            </a:r>
            <a:endParaRPr lang="en-US" sz="2800" dirty="0">
              <a:solidFill>
                <a:srgbClr val="0000FF"/>
              </a:solidFill>
            </a:endParaRPr>
          </a:p>
        </p:txBody>
      </p:sp>
      <p:pic>
        <p:nvPicPr>
          <p:cNvPr id="5" name="Picture 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156874" y="3518785"/>
            <a:ext cx="4432000" cy="395429"/>
          </a:xfrm>
          <a:prstGeom prst="rect">
            <a:avLst/>
          </a:prstGeom>
        </p:spPr>
      </p:pic>
      <p:pic>
        <p:nvPicPr>
          <p:cNvPr id="12" name="Picture 11"/>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538589" y="4197162"/>
            <a:ext cx="5668570" cy="527238"/>
          </a:xfrm>
          <a:prstGeom prst="rect">
            <a:avLst/>
          </a:prstGeom>
        </p:spPr>
      </p:pic>
      <p:sp>
        <p:nvSpPr>
          <p:cNvPr id="7" name="TextBox 6"/>
          <p:cNvSpPr txBox="1"/>
          <p:nvPr/>
        </p:nvSpPr>
        <p:spPr>
          <a:xfrm>
            <a:off x="762000" y="5930862"/>
            <a:ext cx="8077200" cy="954107"/>
          </a:xfrm>
          <a:prstGeom prst="rect">
            <a:avLst/>
          </a:prstGeom>
          <a:noFill/>
        </p:spPr>
        <p:txBody>
          <a:bodyPr wrap="square" rtlCol="0">
            <a:spAutoFit/>
          </a:bodyPr>
          <a:lstStyle/>
          <a:p>
            <a:r>
              <a:rPr lang="en-US" sz="2800" dirty="0" smtClean="0">
                <a:solidFill>
                  <a:srgbClr val="FF0066"/>
                </a:solidFill>
              </a:rPr>
              <a:t>(In this way we </a:t>
            </a:r>
            <a:r>
              <a:rPr lang="en-US" sz="2800" dirty="0" err="1" smtClean="0">
                <a:solidFill>
                  <a:srgbClr val="FF0066"/>
                </a:solidFill>
              </a:rPr>
              <a:t>categorify</a:t>
            </a:r>
            <a:r>
              <a:rPr lang="en-US" sz="2800" dirty="0" smtClean="0">
                <a:solidFill>
                  <a:srgbClr val="FF0066"/>
                </a:solidFill>
              </a:rPr>
              <a:t> ``S-wall crossing’’ and </a:t>
            </a:r>
          </a:p>
          <a:p>
            <a:r>
              <a:rPr lang="en-US" sz="2800" dirty="0" smtClean="0">
                <a:solidFill>
                  <a:srgbClr val="FF0066"/>
                </a:solidFill>
              </a:rPr>
              <a:t>the ``detour rules’’ of spectral network theory.) </a:t>
            </a:r>
            <a:endParaRPr lang="en-US" sz="2800" dirty="0">
              <a:solidFill>
                <a:srgbClr val="FF0066"/>
              </a:solidFill>
            </a:endParaRPr>
          </a:p>
        </p:txBody>
      </p:sp>
      <mc:AlternateContent xmlns:mc="http://schemas.openxmlformats.org/markup-compatibility/2006" xmlns:a14="http://schemas.microsoft.com/office/drawing/2010/main">
        <mc:Choice Requires="a14">
          <p:sp>
            <p:nvSpPr>
              <p:cNvPr id="8" name="TextBox 7"/>
              <p:cNvSpPr txBox="1"/>
              <p:nvPr/>
            </p:nvSpPr>
            <p:spPr>
              <a:xfrm>
                <a:off x="914400" y="4819504"/>
                <a:ext cx="8077200" cy="954107"/>
              </a:xfrm>
              <a:prstGeom prst="rect">
                <a:avLst/>
              </a:prstGeom>
              <a:noFill/>
            </p:spPr>
            <p:txBody>
              <a:bodyPr wrap="square" rtlCol="0">
                <a:spAutoFit/>
              </a:bodyPr>
              <a:lstStyle/>
              <a:p>
                <a14:m>
                  <m:oMath xmlns:m="http://schemas.openxmlformats.org/officeDocument/2006/math">
                    <m:r>
                      <a:rPr lang="en-US" sz="2800" i="1" dirty="0" smtClean="0">
                        <a:solidFill>
                          <a:srgbClr val="C00000"/>
                        </a:solidFill>
                        <a:latin typeface="Cambria Math" panose="02040503050406030204" pitchFamily="18" charset="0"/>
                        <a:ea typeface="Cambria Math" panose="02040503050406030204" pitchFamily="18" charset="0"/>
                      </a:rPr>
                      <m:t>𝕄</m:t>
                    </m:r>
                  </m:oMath>
                </a14:m>
                <a:r>
                  <a:rPr lang="en-US" sz="2800" baseline="-25000" dirty="0" err="1" smtClean="0">
                    <a:solidFill>
                      <a:srgbClr val="C00000"/>
                    </a:solidFill>
                  </a:rPr>
                  <a:t>ij</a:t>
                </a:r>
                <a:r>
                  <a:rPr lang="en-US" sz="2800" dirty="0" smtClean="0">
                    <a:solidFill>
                      <a:srgbClr val="C00000"/>
                    </a:solidFill>
                  </a:rPr>
                  <a:t> is the MSW complex for the (</a:t>
                </a:r>
                <a:r>
                  <a:rPr lang="en-US" sz="2800" i="1" u="sng" dirty="0" smtClean="0">
                    <a:solidFill>
                      <a:srgbClr val="C00000"/>
                    </a:solidFill>
                  </a:rPr>
                  <a:t>vanilla</a:t>
                </a:r>
                <a:r>
                  <a:rPr lang="en-US" sz="2800" dirty="0" smtClean="0">
                    <a:solidFill>
                      <a:srgbClr val="C00000"/>
                    </a:solidFill>
                  </a:rPr>
                  <a:t>!) </a:t>
                </a:r>
                <a14:m>
                  <m:oMath xmlns:m="http://schemas.openxmlformats.org/officeDocument/2006/math">
                    <m:r>
                      <a:rPr lang="en-US" sz="2800" i="1" dirty="0" smtClean="0">
                        <a:solidFill>
                          <a:srgbClr val="C00000"/>
                        </a:solidFill>
                        <a:latin typeface="Cambria Math" panose="02040503050406030204" pitchFamily="18" charset="0"/>
                        <a:ea typeface="Cambria Math" panose="02040503050406030204" pitchFamily="18" charset="0"/>
                      </a:rPr>
                      <m:t>𝜁</m:t>
                    </m:r>
                  </m:oMath>
                </a14:m>
                <a:r>
                  <a:rPr lang="en-US" sz="2800" dirty="0" smtClean="0">
                    <a:solidFill>
                      <a:srgbClr val="C00000"/>
                    </a:solidFill>
                  </a:rPr>
                  <a:t>-solitons </a:t>
                </a:r>
              </a:p>
              <a:p>
                <a:r>
                  <a:rPr lang="en-US" sz="2800" dirty="0" smtClean="0">
                    <a:solidFill>
                      <a:srgbClr val="C00000"/>
                    </a:solidFill>
                  </a:rPr>
                  <a:t>in the theory with </a:t>
                </a:r>
                <a:r>
                  <a:rPr lang="en-US" sz="2800" dirty="0" err="1" smtClean="0">
                    <a:solidFill>
                      <a:srgbClr val="C00000"/>
                    </a:solidFill>
                  </a:rPr>
                  <a:t>superpotential</a:t>
                </a:r>
                <a:r>
                  <a:rPr lang="en-US" sz="2800" dirty="0" smtClean="0">
                    <a:solidFill>
                      <a:srgbClr val="C00000"/>
                    </a:solidFill>
                  </a:rPr>
                  <a:t> W(</a:t>
                </a:r>
                <a14:m>
                  <m:oMath xmlns:m="http://schemas.openxmlformats.org/officeDocument/2006/math">
                    <m:r>
                      <a:rPr lang="en-US" sz="2800" i="1" dirty="0" smtClean="0">
                        <a:solidFill>
                          <a:srgbClr val="C00000"/>
                        </a:solidFill>
                        <a:latin typeface="Cambria Math" panose="02040503050406030204" pitchFamily="18" charset="0"/>
                        <a:ea typeface="Cambria Math" panose="02040503050406030204" pitchFamily="18" charset="0"/>
                      </a:rPr>
                      <m:t>𝜙</m:t>
                    </m:r>
                  </m:oMath>
                </a14:m>
                <a:r>
                  <a:rPr lang="en-US" sz="2800" dirty="0" err="1" smtClean="0">
                    <a:solidFill>
                      <a:srgbClr val="C00000"/>
                    </a:solidFill>
                  </a:rPr>
                  <a:t>;z</a:t>
                </a:r>
                <a:r>
                  <a:rPr lang="en-US" sz="2800" dirty="0" smtClean="0">
                    <a:solidFill>
                      <a:srgbClr val="C00000"/>
                    </a:solidFill>
                  </a:rPr>
                  <a:t>(x</a:t>
                </a:r>
                <a:r>
                  <a:rPr lang="en-US" sz="2800" baseline="-25000" dirty="0" smtClean="0">
                    <a:solidFill>
                      <a:srgbClr val="C00000"/>
                    </a:solidFill>
                  </a:rPr>
                  <a:t>0</a:t>
                </a:r>
                <a:r>
                  <a:rPr lang="en-US" sz="2800" dirty="0" smtClean="0">
                    <a:solidFill>
                      <a:srgbClr val="C00000"/>
                    </a:solidFill>
                  </a:rPr>
                  <a:t>)). </a:t>
                </a:r>
                <a:endParaRPr lang="en-US" sz="2800" dirty="0">
                  <a:solidFill>
                    <a:srgbClr val="C0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914400" y="4819504"/>
                <a:ext cx="8077200" cy="954107"/>
              </a:xfrm>
              <a:prstGeom prst="rect">
                <a:avLst/>
              </a:prstGeom>
              <a:blipFill rotWithShape="0">
                <a:blip r:embed="rId7"/>
                <a:stretch>
                  <a:fillRect l="-1509" t="-6410" b="-17949"/>
                </a:stretch>
              </a:blipFill>
            </p:spPr>
            <p:txBody>
              <a:bodyPr/>
              <a:lstStyle/>
              <a:p>
                <a:r>
                  <a:rPr lang="en-US">
                    <a:noFill/>
                  </a:rPr>
                  <a:t> </a:t>
                </a:r>
              </a:p>
            </p:txBody>
          </p:sp>
        </mc:Fallback>
      </mc:AlternateContent>
      <p:grpSp>
        <p:nvGrpSpPr>
          <p:cNvPr id="11" name="Group 10"/>
          <p:cNvGrpSpPr/>
          <p:nvPr/>
        </p:nvGrpSpPr>
        <p:grpSpPr>
          <a:xfrm>
            <a:off x="76200" y="1922826"/>
            <a:ext cx="8991600" cy="878067"/>
            <a:chOff x="76200" y="1922826"/>
            <a:chExt cx="8991600" cy="878067"/>
          </a:xfrm>
        </p:grpSpPr>
        <p:sp>
          <p:nvSpPr>
            <p:cNvPr id="6" name="Rectangle 5"/>
            <p:cNvSpPr/>
            <p:nvPr/>
          </p:nvSpPr>
          <p:spPr>
            <a:xfrm>
              <a:off x="76200" y="1922826"/>
              <a:ext cx="8915400" cy="878067"/>
            </a:xfrm>
            <a:prstGeom prst="rect">
              <a:avLst/>
            </a:prstGeom>
            <a:solidFill>
              <a:srgbClr val="0F04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6200" y="2058867"/>
              <a:ext cx="8991600" cy="584775"/>
            </a:xfrm>
            <a:prstGeom prst="rect">
              <a:avLst/>
            </a:prstGeom>
            <a:noFill/>
          </p:spPr>
          <p:txBody>
            <a:bodyPr wrap="square" rtlCol="0">
              <a:spAutoFit/>
            </a:bodyPr>
            <a:lstStyle/>
            <a:p>
              <a:r>
                <a:rPr lang="en-US" sz="3200" dirty="0" smtClean="0">
                  <a:solidFill>
                    <a:srgbClr val="FFFF00"/>
                  </a:solidFill>
                </a:rPr>
                <a:t>These are the framed BPS states in two dimensions.  </a:t>
              </a:r>
              <a:endParaRPr lang="en-US" sz="3200" dirty="0">
                <a:solidFill>
                  <a:srgbClr val="FFFF00"/>
                </a:solidFill>
              </a:endParaRPr>
            </a:p>
          </p:txBody>
        </p:sp>
      </p:grpSp>
    </p:spTree>
    <p:extLst>
      <p:ext uri="{BB962C8B-B14F-4D97-AF65-F5344CB8AC3E}">
        <p14:creationId xmlns:p14="http://schemas.microsoft.com/office/powerpoint/2010/main" val="236707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9015"/>
            <a:ext cx="8229600" cy="1143000"/>
          </a:xfrm>
        </p:spPr>
        <p:txBody>
          <a:bodyPr/>
          <a:lstStyle/>
          <a:p>
            <a:r>
              <a:rPr lang="en-US" dirty="0" smtClean="0"/>
              <a:t>Example Of S-Wall CP Data</a:t>
            </a:r>
            <a:endParaRPr lang="en-US" dirty="0"/>
          </a:p>
        </p:txBody>
      </p:sp>
      <p:sp>
        <p:nvSpPr>
          <p:cNvPr id="3" name="TextBox 2"/>
          <p:cNvSpPr txBox="1"/>
          <p:nvPr/>
        </p:nvSpPr>
        <p:spPr>
          <a:xfrm>
            <a:off x="1591431" y="754594"/>
            <a:ext cx="7006703" cy="523220"/>
          </a:xfrm>
          <a:prstGeom prst="rect">
            <a:avLst/>
          </a:prstGeom>
          <a:noFill/>
        </p:spPr>
        <p:txBody>
          <a:bodyPr wrap="square" rtlCol="0">
            <a:spAutoFit/>
          </a:bodyPr>
          <a:lstStyle/>
          <a:p>
            <a:r>
              <a:rPr lang="en-US" sz="2800" dirty="0" smtClean="0">
                <a:solidFill>
                  <a:srgbClr val="FF0000"/>
                </a:solidFill>
              </a:rPr>
              <a:t>Suppose there are just two </a:t>
            </a:r>
            <a:r>
              <a:rPr lang="en-US" sz="2800" dirty="0" err="1" smtClean="0">
                <a:solidFill>
                  <a:srgbClr val="FF0000"/>
                </a:solidFill>
              </a:rPr>
              <a:t>vacua</a:t>
            </a:r>
            <a:r>
              <a:rPr lang="en-US" sz="2800" dirty="0" smtClean="0">
                <a:solidFill>
                  <a:srgbClr val="FF0000"/>
                </a:solidFill>
              </a:rPr>
              <a:t>: 1,2</a:t>
            </a:r>
            <a:endParaRPr lang="en-US" sz="2800" dirty="0">
              <a:solidFill>
                <a:srgbClr val="FF0000"/>
              </a:solidFill>
            </a:endParaRPr>
          </a:p>
        </p:txBody>
      </p:sp>
      <p:sp>
        <p:nvSpPr>
          <p:cNvPr id="4" name="TextBox 3"/>
          <p:cNvSpPr txBox="1"/>
          <p:nvPr/>
        </p:nvSpPr>
        <p:spPr>
          <a:xfrm>
            <a:off x="228600" y="1358018"/>
            <a:ext cx="8915400" cy="954107"/>
          </a:xfrm>
          <a:prstGeom prst="rect">
            <a:avLst/>
          </a:prstGeom>
          <a:noFill/>
        </p:spPr>
        <p:txBody>
          <a:bodyPr wrap="square" rtlCol="0">
            <a:spAutoFit/>
          </a:bodyPr>
          <a:lstStyle/>
          <a:p>
            <a:r>
              <a:rPr lang="en-US" sz="2800" dirty="0" smtClean="0">
                <a:solidFill>
                  <a:srgbClr val="C00000"/>
                </a:solidFill>
              </a:rPr>
              <a:t>Suppose at the binding point x</a:t>
            </a:r>
            <a:r>
              <a:rPr lang="en-US" sz="2800" baseline="-25000" dirty="0" smtClean="0">
                <a:solidFill>
                  <a:srgbClr val="C00000"/>
                </a:solidFill>
              </a:rPr>
              <a:t>0</a:t>
            </a:r>
            <a:r>
              <a:rPr lang="en-US" sz="2800" dirty="0" smtClean="0">
                <a:solidFill>
                  <a:srgbClr val="C00000"/>
                </a:solidFill>
              </a:rPr>
              <a:t> there is one soliton of type 12, and none of type 21. </a:t>
            </a:r>
            <a:endParaRPr lang="en-US" sz="2800" dirty="0">
              <a:solidFill>
                <a:srgbClr val="C00000"/>
              </a:solidFill>
            </a:endParaRPr>
          </a:p>
        </p:txBody>
      </p:sp>
      <p:pic>
        <p:nvPicPr>
          <p:cNvPr id="7" name="Picture 6"/>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568969" y="2450794"/>
            <a:ext cx="8234661" cy="1216000"/>
          </a:xfrm>
          <a:prstGeom prst="rect">
            <a:avLst/>
          </a:prstGeom>
        </p:spPr>
      </p:pic>
      <p:grpSp>
        <p:nvGrpSpPr>
          <p:cNvPr id="6" name="Group 5"/>
          <p:cNvGrpSpPr/>
          <p:nvPr/>
        </p:nvGrpSpPr>
        <p:grpSpPr>
          <a:xfrm>
            <a:off x="1308436" y="3900058"/>
            <a:ext cx="2434508" cy="1136665"/>
            <a:chOff x="1308436" y="3900058"/>
            <a:chExt cx="2434508" cy="1136665"/>
          </a:xfrm>
        </p:grpSpPr>
        <p:sp>
          <p:nvSpPr>
            <p:cNvPr id="44" name="Rectangle 43"/>
            <p:cNvSpPr/>
            <p:nvPr/>
          </p:nvSpPr>
          <p:spPr>
            <a:xfrm>
              <a:off x="2037686" y="4085153"/>
              <a:ext cx="1113151" cy="951570"/>
            </a:xfrm>
            <a:prstGeom prst="rect">
              <a:avLst/>
            </a:prstGeom>
            <a:solidFill>
              <a:srgbClr val="00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p:cNvCxnSpPr/>
            <p:nvPr/>
          </p:nvCxnSpPr>
          <p:spPr>
            <a:xfrm>
              <a:off x="1474437" y="4427122"/>
              <a:ext cx="2268507" cy="0"/>
            </a:xfrm>
            <a:prstGeom prst="straightConnector1">
              <a:avLst/>
            </a:prstGeom>
            <a:ln w="38100">
              <a:solidFill>
                <a:srgbClr val="6600FF"/>
              </a:solidFill>
              <a:tailEnd type="arrow"/>
            </a:ln>
          </p:spPr>
          <p:style>
            <a:lnRef idx="1">
              <a:schemeClr val="accent1"/>
            </a:lnRef>
            <a:fillRef idx="0">
              <a:schemeClr val="accent1"/>
            </a:fillRef>
            <a:effectRef idx="0">
              <a:schemeClr val="accent1"/>
            </a:effectRef>
            <a:fontRef idx="minor">
              <a:schemeClr val="tx1"/>
            </a:fontRef>
          </p:style>
        </p:cxnSp>
        <p:pic>
          <p:nvPicPr>
            <p:cNvPr id="53" name="Picture 52"/>
            <p:cNvPicPr>
              <a:picLocks noChangeAspect="1"/>
            </p:cNvPicPr>
            <p:nvPr>
              <p:custDataLst>
                <p:tags r:id="rId7"/>
              </p:custDataLst>
            </p:nvPr>
          </p:nvPicPr>
          <p:blipFill>
            <a:blip r:embed="rId11" cstate="print">
              <a:extLst>
                <a:ext uri="{28A0092B-C50C-407E-A947-70E740481C1C}">
                  <a14:useLocalDpi xmlns:a14="http://schemas.microsoft.com/office/drawing/2010/main" val="0"/>
                </a:ext>
              </a:extLst>
            </a:blip>
            <a:stretch>
              <a:fillRect/>
            </a:stretch>
          </p:blipFill>
          <p:spPr>
            <a:xfrm>
              <a:off x="1308436" y="3916010"/>
              <a:ext cx="170667" cy="338286"/>
            </a:xfrm>
            <a:prstGeom prst="rect">
              <a:avLst/>
            </a:prstGeom>
          </p:spPr>
        </p:pic>
        <p:pic>
          <p:nvPicPr>
            <p:cNvPr id="54" name="Picture 53"/>
            <p:cNvPicPr>
              <a:picLocks noChangeAspect="1"/>
            </p:cNvPicPr>
            <p:nvPr>
              <p:custDataLst>
                <p:tags r:id="rId8"/>
              </p:custDataLst>
            </p:nvPr>
          </p:nvPicPr>
          <p:blipFill>
            <a:blip r:embed="rId11" cstate="print">
              <a:extLst>
                <a:ext uri="{28A0092B-C50C-407E-A947-70E740481C1C}">
                  <a14:useLocalDpi xmlns:a14="http://schemas.microsoft.com/office/drawing/2010/main" val="0"/>
                </a:ext>
              </a:extLst>
            </a:blip>
            <a:stretch>
              <a:fillRect/>
            </a:stretch>
          </p:blipFill>
          <p:spPr>
            <a:xfrm>
              <a:off x="3445380" y="3900058"/>
              <a:ext cx="170667" cy="338286"/>
            </a:xfrm>
            <a:prstGeom prst="rect">
              <a:avLst/>
            </a:prstGeom>
          </p:spPr>
        </p:pic>
      </p:grpSp>
      <p:grpSp>
        <p:nvGrpSpPr>
          <p:cNvPr id="8" name="Group 7"/>
          <p:cNvGrpSpPr/>
          <p:nvPr/>
        </p:nvGrpSpPr>
        <p:grpSpPr>
          <a:xfrm>
            <a:off x="4953000" y="4012012"/>
            <a:ext cx="2663303" cy="1271586"/>
            <a:chOff x="4953000" y="4012012"/>
            <a:chExt cx="2663303" cy="1271586"/>
          </a:xfrm>
        </p:grpSpPr>
        <p:sp>
          <p:nvSpPr>
            <p:cNvPr id="32" name="Rectangle 31"/>
            <p:cNvSpPr/>
            <p:nvPr/>
          </p:nvSpPr>
          <p:spPr>
            <a:xfrm>
              <a:off x="5706272" y="4105841"/>
              <a:ext cx="1075528" cy="1177757"/>
            </a:xfrm>
            <a:prstGeom prst="rect">
              <a:avLst/>
            </a:prstGeom>
            <a:solidFill>
              <a:srgbClr val="00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a:off x="4953000" y="4495800"/>
              <a:ext cx="2663303" cy="27470"/>
            </a:xfrm>
            <a:prstGeom prst="straightConnector1">
              <a:avLst/>
            </a:prstGeom>
            <a:ln w="38100">
              <a:solidFill>
                <a:srgbClr val="6600FF"/>
              </a:solidFill>
              <a:tailEnd type="arrow"/>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6002307" y="4422635"/>
              <a:ext cx="304800" cy="21675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5982605" y="4846247"/>
              <a:ext cx="575238" cy="380952"/>
            </a:xfrm>
            <a:prstGeom prst="rect">
              <a:avLst/>
            </a:prstGeom>
          </p:spPr>
        </p:pic>
        <p:pic>
          <p:nvPicPr>
            <p:cNvPr id="36" name="Picture 35"/>
            <p:cNvPicPr>
              <a:picLocks noChangeAspect="1"/>
            </p:cNvPicPr>
            <p:nvPr/>
          </p:nvPicPr>
          <p:blipFill>
            <a:blip r:embed="rId13"/>
            <a:stretch>
              <a:fillRect/>
            </a:stretch>
          </p:blipFill>
          <p:spPr>
            <a:xfrm>
              <a:off x="5935227" y="4341871"/>
              <a:ext cx="400963" cy="406357"/>
            </a:xfrm>
            <a:prstGeom prst="rect">
              <a:avLst/>
            </a:prstGeom>
          </p:spPr>
        </p:pic>
        <p:pic>
          <p:nvPicPr>
            <p:cNvPr id="55" name="Picture 54"/>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5094783" y="4012012"/>
              <a:ext cx="170667" cy="338286"/>
            </a:xfrm>
            <a:prstGeom prst="rect">
              <a:avLst/>
            </a:prstGeom>
          </p:spPr>
        </p:pic>
        <p:pic>
          <p:nvPicPr>
            <p:cNvPr id="57" name="Picture 56"/>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7146717" y="4043620"/>
              <a:ext cx="204191" cy="335238"/>
            </a:xfrm>
            <a:prstGeom prst="rect">
              <a:avLst/>
            </a:prstGeom>
          </p:spPr>
        </p:pic>
      </p:grpSp>
      <p:grpSp>
        <p:nvGrpSpPr>
          <p:cNvPr id="9" name="Group 8"/>
          <p:cNvGrpSpPr/>
          <p:nvPr/>
        </p:nvGrpSpPr>
        <p:grpSpPr>
          <a:xfrm>
            <a:off x="5201936" y="5714038"/>
            <a:ext cx="2268507" cy="1045549"/>
            <a:chOff x="5201936" y="5714038"/>
            <a:chExt cx="2268507" cy="1045549"/>
          </a:xfrm>
        </p:grpSpPr>
        <p:sp>
          <p:nvSpPr>
            <p:cNvPr id="26" name="Rectangle 25"/>
            <p:cNvSpPr/>
            <p:nvPr/>
          </p:nvSpPr>
          <p:spPr>
            <a:xfrm>
              <a:off x="5765185" y="5808017"/>
              <a:ext cx="1113151" cy="951570"/>
            </a:xfrm>
            <a:prstGeom prst="rect">
              <a:avLst/>
            </a:prstGeom>
            <a:solidFill>
              <a:srgbClr val="00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a:off x="5201936" y="6149986"/>
              <a:ext cx="2268507" cy="0"/>
            </a:xfrm>
            <a:prstGeom prst="straightConnector1">
              <a:avLst/>
            </a:prstGeom>
            <a:ln w="38100">
              <a:solidFill>
                <a:srgbClr val="6600FF"/>
              </a:solidFill>
              <a:tailEnd type="arrow"/>
            </a:ln>
          </p:spPr>
          <p:style>
            <a:lnRef idx="1">
              <a:schemeClr val="accent1"/>
            </a:lnRef>
            <a:fillRef idx="0">
              <a:schemeClr val="accent1"/>
            </a:fillRef>
            <a:effectRef idx="0">
              <a:schemeClr val="accent1"/>
            </a:effectRef>
            <a:fontRef idx="minor">
              <a:schemeClr val="tx1"/>
            </a:fontRef>
          </p:style>
        </p:cxnSp>
        <p:pic>
          <p:nvPicPr>
            <p:cNvPr id="58" name="Picture 57"/>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5222789" y="5714038"/>
              <a:ext cx="204191" cy="335238"/>
            </a:xfrm>
            <a:prstGeom prst="rect">
              <a:avLst/>
            </a:prstGeom>
          </p:spPr>
        </p:pic>
        <p:pic>
          <p:nvPicPr>
            <p:cNvPr id="59" name="Picture 58"/>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7146716" y="5714038"/>
              <a:ext cx="204191" cy="335238"/>
            </a:xfrm>
            <a:prstGeom prst="rect">
              <a:avLst/>
            </a:prstGeom>
          </p:spPr>
        </p:pic>
      </p:grpSp>
    </p:spTree>
    <p:extLst>
      <p:ext uri="{BB962C8B-B14F-4D97-AF65-F5344CB8AC3E}">
        <p14:creationId xmlns:p14="http://schemas.microsoft.com/office/powerpoint/2010/main" val="276595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fontScale="90000"/>
          </a:bodyPr>
          <a:lstStyle/>
          <a:p>
            <a:r>
              <a:rPr lang="en-US" dirty="0" err="1" smtClean="0"/>
              <a:t>Homotopy</a:t>
            </a:r>
            <a:r>
              <a:rPr lang="en-US" dirty="0" smtClean="0"/>
              <a:t> Property Of The Interfaces</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381000" y="1083365"/>
                <a:ext cx="9144000" cy="646331"/>
              </a:xfrm>
              <a:prstGeom prst="rect">
                <a:avLst/>
              </a:prstGeom>
              <a:noFill/>
            </p:spPr>
            <p:txBody>
              <a:bodyPr wrap="square" rtlCol="0">
                <a:spAutoFit/>
              </a:bodyPr>
              <a:lstStyle/>
              <a:p>
                <a:r>
                  <a:rPr lang="en-US" sz="3600" dirty="0" smtClean="0">
                    <a:solidFill>
                      <a:srgbClr val="C00000"/>
                    </a:solidFill>
                    <a:sym typeface="Symbol"/>
                  </a:rPr>
                  <a:t>For any continuous path </a:t>
                </a:r>
                <a14:m>
                  <m:oMath xmlns:m="http://schemas.openxmlformats.org/officeDocument/2006/math">
                    <m:r>
                      <a:rPr lang="en-US" sz="3600" i="1" smtClean="0">
                        <a:solidFill>
                          <a:srgbClr val="C00000"/>
                        </a:solidFill>
                        <a:latin typeface="Cambria Math" panose="02040503050406030204" pitchFamily="18" charset="0"/>
                        <a:ea typeface="Cambria Math" panose="02040503050406030204" pitchFamily="18" charset="0"/>
                        <a:sym typeface="Symbol"/>
                      </a:rPr>
                      <m:t>℘</m:t>
                    </m:r>
                    <m:r>
                      <a:rPr lang="en-US" sz="3600" b="0" i="1" smtClean="0">
                        <a:solidFill>
                          <a:srgbClr val="C00000"/>
                        </a:solidFill>
                        <a:latin typeface="Cambria Math" panose="02040503050406030204" pitchFamily="18" charset="0"/>
                        <a:ea typeface="Cambria Math" panose="02040503050406030204" pitchFamily="18" charset="0"/>
                        <a:sym typeface="Symbol"/>
                      </a:rPr>
                      <m:t> </m:t>
                    </m:r>
                  </m:oMath>
                </a14:m>
                <a:r>
                  <a:rPr lang="en-US" sz="3600" dirty="0" smtClean="0">
                    <a:solidFill>
                      <a:srgbClr val="C00000"/>
                    </a:solidFill>
                    <a:sym typeface="Symbol"/>
                  </a:rPr>
                  <a:t>of </a:t>
                </a:r>
                <a:r>
                  <a:rPr lang="en-US" sz="3600" dirty="0" err="1" smtClean="0">
                    <a:solidFill>
                      <a:srgbClr val="C00000"/>
                    </a:solidFill>
                    <a:sym typeface="Symbol"/>
                  </a:rPr>
                  <a:t>superpotentials</a:t>
                </a:r>
                <a:r>
                  <a:rPr lang="en-US" sz="3600" dirty="0" smtClean="0">
                    <a:solidFill>
                      <a:srgbClr val="C00000"/>
                    </a:solidFill>
                    <a:sym typeface="Symbol"/>
                  </a:rPr>
                  <a:t>:</a:t>
                </a:r>
                <a:endParaRPr lang="en-US" sz="3600" dirty="0">
                  <a:solidFill>
                    <a:srgbClr val="C00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81000" y="1083365"/>
                <a:ext cx="9144000" cy="646331"/>
              </a:xfrm>
              <a:prstGeom prst="rect">
                <a:avLst/>
              </a:prstGeom>
              <a:blipFill rotWithShape="0">
                <a:blip r:embed="rId6"/>
                <a:stretch>
                  <a:fillRect l="-2067" t="-15094" b="-34906"/>
                </a:stretch>
              </a:blipFill>
            </p:spPr>
            <p:txBody>
              <a:bodyPr/>
              <a:lstStyle/>
              <a:p>
                <a:r>
                  <a:rPr lang="en-US">
                    <a:noFill/>
                  </a:rPr>
                  <a:t> </a:t>
                </a:r>
              </a:p>
            </p:txBody>
          </p:sp>
        </mc:Fallback>
      </mc:AlternateContent>
      <p:pic>
        <p:nvPicPr>
          <p:cNvPr id="9" name="Picture 8"/>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918047" y="3408081"/>
            <a:ext cx="5155505" cy="661512"/>
          </a:xfrm>
          <a:prstGeom prst="rect">
            <a:avLst/>
          </a:prstGeom>
        </p:spPr>
      </p:pic>
      <p:pic>
        <p:nvPicPr>
          <p:cNvPr id="6" name="Picture 5"/>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1118423" y="4366711"/>
            <a:ext cx="1599247" cy="592679"/>
          </a:xfrm>
          <a:prstGeom prst="rect">
            <a:avLst/>
          </a:prstGeom>
        </p:spPr>
      </p:pic>
      <p:pic>
        <p:nvPicPr>
          <p:cNvPr id="8" name="Picture 7"/>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4610100" y="4395724"/>
            <a:ext cx="2891429" cy="610061"/>
          </a:xfrm>
          <a:prstGeom prst="rect">
            <a:avLst/>
          </a:prstGeom>
        </p:spPr>
      </p:pic>
      <p:sp>
        <p:nvSpPr>
          <p:cNvPr id="7" name="Right Arrow 6"/>
          <p:cNvSpPr/>
          <p:nvPr/>
        </p:nvSpPr>
        <p:spPr>
          <a:xfrm>
            <a:off x="3276600" y="4379146"/>
            <a:ext cx="788670" cy="643218"/>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3048000" y="1974936"/>
            <a:ext cx="2334476" cy="502857"/>
          </a:xfrm>
          <a:prstGeom prst="rect">
            <a:avLst/>
          </a:prstGeom>
        </p:spPr>
      </p:pic>
      <p:sp>
        <p:nvSpPr>
          <p:cNvPr id="13" name="TextBox 12"/>
          <p:cNvSpPr txBox="1"/>
          <p:nvPr/>
        </p:nvSpPr>
        <p:spPr>
          <a:xfrm>
            <a:off x="1371600" y="2576479"/>
            <a:ext cx="9144000" cy="646331"/>
          </a:xfrm>
          <a:prstGeom prst="rect">
            <a:avLst/>
          </a:prstGeom>
          <a:noFill/>
        </p:spPr>
        <p:txBody>
          <a:bodyPr wrap="square" rtlCol="0">
            <a:spAutoFit/>
          </a:bodyPr>
          <a:lstStyle/>
          <a:p>
            <a:r>
              <a:rPr lang="en-US" sz="3600" dirty="0" smtClean="0">
                <a:solidFill>
                  <a:srgbClr val="C00000"/>
                </a:solidFill>
                <a:sym typeface="Symbol"/>
              </a:rPr>
              <a:t> </a:t>
            </a:r>
            <a:r>
              <a:rPr lang="en-US" sz="3600" dirty="0" smtClean="0">
                <a:solidFill>
                  <a:srgbClr val="C00000"/>
                </a:solidFill>
              </a:rPr>
              <a:t> we have defined an interface:</a:t>
            </a:r>
            <a:endParaRPr lang="en-US" sz="3600" dirty="0">
              <a:solidFill>
                <a:srgbClr val="C00000"/>
              </a:solidFill>
            </a:endParaRPr>
          </a:p>
        </p:txBody>
      </p:sp>
      <mc:AlternateContent xmlns:mc="http://schemas.openxmlformats.org/markup-compatibility/2006" xmlns:a14="http://schemas.microsoft.com/office/drawing/2010/main">
        <mc:Choice Requires="a14">
          <p:sp>
            <p:nvSpPr>
              <p:cNvPr id="10" name="TextBox 9"/>
              <p:cNvSpPr txBox="1"/>
              <p:nvPr/>
            </p:nvSpPr>
            <p:spPr>
              <a:xfrm>
                <a:off x="0" y="5456960"/>
                <a:ext cx="9525000" cy="1200329"/>
              </a:xfrm>
              <a:prstGeom prst="rect">
                <a:avLst/>
              </a:prstGeom>
              <a:noFill/>
            </p:spPr>
            <p:txBody>
              <a:bodyPr wrap="square" rtlCol="0">
                <a:spAutoFit/>
              </a:bodyPr>
              <a:lstStyle/>
              <a:p>
                <a:r>
                  <a:rPr lang="en-US" sz="3600" dirty="0" smtClean="0">
                    <a:solidFill>
                      <a:srgbClr val="FF0000"/>
                    </a:solidFill>
                    <a:sym typeface="Symbol"/>
                  </a:rPr>
                  <a:t> </a:t>
                </a:r>
                <a:r>
                  <a:rPr lang="en-US" sz="3600" dirty="0" smtClean="0">
                    <a:solidFill>
                      <a:srgbClr val="FF0000"/>
                    </a:solidFill>
                  </a:rPr>
                  <a:t>We want to use this to write the interface for</a:t>
                </a:r>
              </a:p>
              <a:p>
                <a:r>
                  <a:rPr lang="en-US" sz="3600" dirty="0" smtClean="0">
                    <a:solidFill>
                      <a:srgbClr val="FF0000"/>
                    </a:solidFill>
                  </a:rPr>
                  <a:t>                        </a:t>
                </a:r>
                <a14:m>
                  <m:oMath xmlns:m="http://schemas.openxmlformats.org/officeDocument/2006/math">
                    <m:r>
                      <a:rPr lang="en-US" sz="3600" i="1" smtClean="0">
                        <a:solidFill>
                          <a:srgbClr val="FF0000"/>
                        </a:solidFill>
                        <a:latin typeface="Cambria Math" panose="02040503050406030204" pitchFamily="18" charset="0"/>
                        <a:ea typeface="Cambria Math" panose="02040503050406030204" pitchFamily="18" charset="0"/>
                      </a:rPr>
                      <m:t>℘</m:t>
                    </m:r>
                  </m:oMath>
                </a14:m>
                <a:r>
                  <a:rPr lang="en-US" sz="3600" dirty="0" smtClean="0">
                    <a:solidFill>
                      <a:srgbClr val="FF0000"/>
                    </a:solidFill>
                  </a:rPr>
                  <a:t> in a simpler way:</a:t>
                </a:r>
                <a:endParaRPr lang="en-US" sz="3600" dirty="0">
                  <a:solidFill>
                    <a:srgbClr val="FF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5456960"/>
                <a:ext cx="9525000" cy="1200329"/>
              </a:xfrm>
              <a:prstGeom prst="rect">
                <a:avLst/>
              </a:prstGeom>
              <a:blipFill rotWithShape="0">
                <a:blip r:embed="rId11"/>
                <a:stretch>
                  <a:fillRect l="-832" t="-7614" b="-18274"/>
                </a:stretch>
              </a:blipFill>
            </p:spPr>
            <p:txBody>
              <a:bodyPr/>
              <a:lstStyle/>
              <a:p>
                <a:r>
                  <a:rPr lang="en-US">
                    <a:noFill/>
                  </a:rPr>
                  <a:t> </a:t>
                </a:r>
              </a:p>
            </p:txBody>
          </p:sp>
        </mc:Fallback>
      </mc:AlternateContent>
    </p:spTree>
    <p:extLst>
      <p:ext uri="{BB962C8B-B14F-4D97-AF65-F5344CB8AC3E}">
        <p14:creationId xmlns:p14="http://schemas.microsoft.com/office/powerpoint/2010/main" val="239513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95" y="-304800"/>
            <a:ext cx="9144000" cy="1143000"/>
          </a:xfrm>
        </p:spPr>
        <p:txBody>
          <a:bodyPr/>
          <a:lstStyle/>
          <a:p>
            <a:r>
              <a:rPr lang="en-US" dirty="0" smtClean="0"/>
              <a:t>Composition of Interfaces -1 </a:t>
            </a:r>
            <a:endParaRPr lang="en-US" dirty="0"/>
          </a:p>
        </p:txBody>
      </p:sp>
      <p:cxnSp>
        <p:nvCxnSpPr>
          <p:cNvPr id="22" name="Straight Connector 21"/>
          <p:cNvCxnSpPr/>
          <p:nvPr/>
        </p:nvCxnSpPr>
        <p:spPr>
          <a:xfrm>
            <a:off x="3581400" y="1752600"/>
            <a:ext cx="0" cy="3200400"/>
          </a:xfrm>
          <a:prstGeom prst="line">
            <a:avLst/>
          </a:prstGeom>
          <a:ln w="76200">
            <a:solidFill>
              <a:srgbClr val="0033CC"/>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295656" y="2031492"/>
            <a:ext cx="8229600" cy="3048000"/>
            <a:chOff x="381000" y="1828800"/>
            <a:chExt cx="8229600" cy="3048000"/>
          </a:xfrm>
        </p:grpSpPr>
        <p:cxnSp>
          <p:nvCxnSpPr>
            <p:cNvPr id="23" name="Straight Arrow Connector 22"/>
            <p:cNvCxnSpPr/>
            <p:nvPr/>
          </p:nvCxnSpPr>
          <p:spPr>
            <a:xfrm>
              <a:off x="381000" y="3657600"/>
              <a:ext cx="8229600"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1219200" y="1828800"/>
              <a:ext cx="0" cy="30480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Freeform 6"/>
            <p:cNvSpPr>
              <a:spLocks noChangeAspect="1"/>
            </p:cNvSpPr>
            <p:nvPr>
              <p:custDataLst>
                <p:tags r:id="rId6"/>
              </p:custDataLst>
            </p:nvPr>
          </p:nvSpPr>
          <p:spPr bwMode="auto">
            <a:xfrm>
              <a:off x="7848600" y="3048000"/>
              <a:ext cx="480785" cy="457200"/>
            </a:xfrm>
            <a:custGeom>
              <a:avLst/>
              <a:gdLst/>
              <a:ahLst/>
              <a:cxnLst>
                <a:cxn ang="0">
                  <a:pos x="1439" y="30"/>
                </a:cxn>
                <a:cxn ang="0">
                  <a:pos x="1718" y="190"/>
                </a:cxn>
                <a:cxn ang="0">
                  <a:pos x="1923" y="478"/>
                </a:cxn>
                <a:cxn ang="0">
                  <a:pos x="2100" y="234"/>
                </a:cxn>
                <a:cxn ang="0">
                  <a:pos x="2406" y="27"/>
                </a:cxn>
                <a:cxn ang="0">
                  <a:pos x="2726" y="12"/>
                </a:cxn>
                <a:cxn ang="0">
                  <a:pos x="2997" y="113"/>
                </a:cxn>
                <a:cxn ang="0">
                  <a:pos x="3168" y="345"/>
                </a:cxn>
                <a:cxn ang="0">
                  <a:pos x="3119" y="659"/>
                </a:cxn>
                <a:cxn ang="0">
                  <a:pos x="2919" y="814"/>
                </a:cxn>
                <a:cxn ang="0">
                  <a:pos x="2691" y="793"/>
                </a:cxn>
                <a:cxn ang="0">
                  <a:pos x="2591" y="626"/>
                </a:cxn>
                <a:cxn ang="0">
                  <a:pos x="2692" y="346"/>
                </a:cxn>
                <a:cxn ang="0">
                  <a:pos x="2805" y="187"/>
                </a:cxn>
                <a:cxn ang="0">
                  <a:pos x="2579" y="147"/>
                </a:cxn>
                <a:cxn ang="0">
                  <a:pos x="2257" y="278"/>
                </a:cxn>
                <a:cxn ang="0">
                  <a:pos x="2062" y="562"/>
                </a:cxn>
                <a:cxn ang="0">
                  <a:pos x="1966" y="849"/>
                </a:cxn>
                <a:cxn ang="0">
                  <a:pos x="1694" y="1995"/>
                </a:cxn>
                <a:cxn ang="0">
                  <a:pos x="1623" y="2355"/>
                </a:cxn>
                <a:cxn ang="0">
                  <a:pos x="1650" y="2641"/>
                </a:cxn>
                <a:cxn ang="0">
                  <a:pos x="1809" y="2841"/>
                </a:cxn>
                <a:cxn ang="0">
                  <a:pos x="2066" y="2868"/>
                </a:cxn>
                <a:cxn ang="0">
                  <a:pos x="2350" y="2742"/>
                </a:cxn>
                <a:cxn ang="0">
                  <a:pos x="2647" y="2411"/>
                </a:cxn>
                <a:cxn ang="0">
                  <a:pos x="2828" y="1969"/>
                </a:cxn>
                <a:cxn ang="0">
                  <a:pos x="2917" y="1933"/>
                </a:cxn>
                <a:cxn ang="0">
                  <a:pos x="2978" y="1995"/>
                </a:cxn>
                <a:cxn ang="0">
                  <a:pos x="2907" y="2239"/>
                </a:cxn>
                <a:cxn ang="0">
                  <a:pos x="2697" y="2599"/>
                </a:cxn>
                <a:cxn ang="0">
                  <a:pos x="2354" y="2914"/>
                </a:cxn>
                <a:cxn ang="0">
                  <a:pos x="1893" y="3022"/>
                </a:cxn>
                <a:cxn ang="0">
                  <a:pos x="1522" y="2879"/>
                </a:cxn>
                <a:cxn ang="0">
                  <a:pos x="1303" y="2606"/>
                </a:cxn>
                <a:cxn ang="0">
                  <a:pos x="1219" y="2605"/>
                </a:cxn>
                <a:cxn ang="0">
                  <a:pos x="1033" y="2836"/>
                </a:cxn>
                <a:cxn ang="0">
                  <a:pos x="714" y="3012"/>
                </a:cxn>
                <a:cxn ang="0">
                  <a:pos x="364" y="2992"/>
                </a:cxn>
                <a:cxn ang="0">
                  <a:pos x="93" y="2834"/>
                </a:cxn>
                <a:cxn ang="0">
                  <a:pos x="2" y="2532"/>
                </a:cxn>
                <a:cxn ang="0">
                  <a:pos x="174" y="2250"/>
                </a:cxn>
                <a:cxn ang="0">
                  <a:pos x="422" y="2204"/>
                </a:cxn>
                <a:cxn ang="0">
                  <a:pos x="569" y="2322"/>
                </a:cxn>
                <a:cxn ang="0">
                  <a:pos x="539" y="2611"/>
                </a:cxn>
                <a:cxn ang="0">
                  <a:pos x="289" y="2793"/>
                </a:cxn>
                <a:cxn ang="0">
                  <a:pos x="567" y="2876"/>
                </a:cxn>
                <a:cxn ang="0">
                  <a:pos x="866" y="2788"/>
                </a:cxn>
                <a:cxn ang="0">
                  <a:pos x="1135" y="2413"/>
                </a:cxn>
                <a:cxn ang="0">
                  <a:pos x="1338" y="1680"/>
                </a:cxn>
                <a:cxn ang="0">
                  <a:pos x="1490" y="1042"/>
                </a:cxn>
                <a:cxn ang="0">
                  <a:pos x="1555" y="667"/>
                </a:cxn>
                <a:cxn ang="0">
                  <a:pos x="1519" y="356"/>
                </a:cxn>
                <a:cxn ang="0">
                  <a:pos x="1374" y="186"/>
                </a:cxn>
                <a:cxn ang="0">
                  <a:pos x="1210" y="148"/>
                </a:cxn>
                <a:cxn ang="0">
                  <a:pos x="958" y="210"/>
                </a:cxn>
                <a:cxn ang="0">
                  <a:pos x="658" y="446"/>
                </a:cxn>
                <a:cxn ang="0">
                  <a:pos x="389" y="926"/>
                </a:cxn>
                <a:cxn ang="0">
                  <a:pos x="299" y="1091"/>
                </a:cxn>
                <a:cxn ang="0">
                  <a:pos x="224" y="1079"/>
                </a:cxn>
                <a:cxn ang="0">
                  <a:pos x="213" y="950"/>
                </a:cxn>
                <a:cxn ang="0">
                  <a:pos x="344" y="637"/>
                </a:cxn>
                <a:cxn ang="0">
                  <a:pos x="615" y="275"/>
                </a:cxn>
                <a:cxn ang="0">
                  <a:pos x="1018" y="30"/>
                </a:cxn>
              </a:cxnLst>
              <a:rect l="0" t="0" r="r" b="b"/>
              <a:pathLst>
                <a:path w="3179" h="3024">
                  <a:moveTo>
                    <a:pt x="1230" y="0"/>
                  </a:moveTo>
                  <a:lnTo>
                    <a:pt x="1259" y="1"/>
                  </a:lnTo>
                  <a:lnTo>
                    <a:pt x="1291" y="3"/>
                  </a:lnTo>
                  <a:lnTo>
                    <a:pt x="1326" y="6"/>
                  </a:lnTo>
                  <a:lnTo>
                    <a:pt x="1362" y="11"/>
                  </a:lnTo>
                  <a:lnTo>
                    <a:pt x="1399" y="20"/>
                  </a:lnTo>
                  <a:lnTo>
                    <a:pt x="1439" y="30"/>
                  </a:lnTo>
                  <a:lnTo>
                    <a:pt x="1479" y="42"/>
                  </a:lnTo>
                  <a:lnTo>
                    <a:pt x="1519" y="58"/>
                  </a:lnTo>
                  <a:lnTo>
                    <a:pt x="1560" y="76"/>
                  </a:lnTo>
                  <a:lnTo>
                    <a:pt x="1601" y="99"/>
                  </a:lnTo>
                  <a:lnTo>
                    <a:pt x="1640" y="125"/>
                  </a:lnTo>
                  <a:lnTo>
                    <a:pt x="1680" y="155"/>
                  </a:lnTo>
                  <a:lnTo>
                    <a:pt x="1718" y="190"/>
                  </a:lnTo>
                  <a:lnTo>
                    <a:pt x="1755" y="229"/>
                  </a:lnTo>
                  <a:lnTo>
                    <a:pt x="1792" y="273"/>
                  </a:lnTo>
                  <a:lnTo>
                    <a:pt x="1824" y="323"/>
                  </a:lnTo>
                  <a:lnTo>
                    <a:pt x="1856" y="378"/>
                  </a:lnTo>
                  <a:lnTo>
                    <a:pt x="1883" y="438"/>
                  </a:lnTo>
                  <a:lnTo>
                    <a:pt x="1909" y="505"/>
                  </a:lnTo>
                  <a:lnTo>
                    <a:pt x="1923" y="478"/>
                  </a:lnTo>
                  <a:lnTo>
                    <a:pt x="1941" y="449"/>
                  </a:lnTo>
                  <a:lnTo>
                    <a:pt x="1960" y="416"/>
                  </a:lnTo>
                  <a:lnTo>
                    <a:pt x="1984" y="381"/>
                  </a:lnTo>
                  <a:lnTo>
                    <a:pt x="2008" y="345"/>
                  </a:lnTo>
                  <a:lnTo>
                    <a:pt x="2036" y="308"/>
                  </a:lnTo>
                  <a:lnTo>
                    <a:pt x="2066" y="270"/>
                  </a:lnTo>
                  <a:lnTo>
                    <a:pt x="2100" y="234"/>
                  </a:lnTo>
                  <a:lnTo>
                    <a:pt x="2135" y="197"/>
                  </a:lnTo>
                  <a:lnTo>
                    <a:pt x="2173" y="162"/>
                  </a:lnTo>
                  <a:lnTo>
                    <a:pt x="2215" y="129"/>
                  </a:lnTo>
                  <a:lnTo>
                    <a:pt x="2258" y="98"/>
                  </a:lnTo>
                  <a:lnTo>
                    <a:pt x="2305" y="71"/>
                  </a:lnTo>
                  <a:lnTo>
                    <a:pt x="2355" y="47"/>
                  </a:lnTo>
                  <a:lnTo>
                    <a:pt x="2406" y="27"/>
                  </a:lnTo>
                  <a:lnTo>
                    <a:pt x="2461" y="12"/>
                  </a:lnTo>
                  <a:lnTo>
                    <a:pt x="2519" y="4"/>
                  </a:lnTo>
                  <a:lnTo>
                    <a:pt x="2579" y="0"/>
                  </a:lnTo>
                  <a:lnTo>
                    <a:pt x="2613" y="1"/>
                  </a:lnTo>
                  <a:lnTo>
                    <a:pt x="2649" y="4"/>
                  </a:lnTo>
                  <a:lnTo>
                    <a:pt x="2686" y="8"/>
                  </a:lnTo>
                  <a:lnTo>
                    <a:pt x="2726" y="12"/>
                  </a:lnTo>
                  <a:lnTo>
                    <a:pt x="2766" y="21"/>
                  </a:lnTo>
                  <a:lnTo>
                    <a:pt x="2805" y="30"/>
                  </a:lnTo>
                  <a:lnTo>
                    <a:pt x="2846" y="42"/>
                  </a:lnTo>
                  <a:lnTo>
                    <a:pt x="2885" y="56"/>
                  </a:lnTo>
                  <a:lnTo>
                    <a:pt x="2924" y="72"/>
                  </a:lnTo>
                  <a:lnTo>
                    <a:pt x="2961" y="91"/>
                  </a:lnTo>
                  <a:lnTo>
                    <a:pt x="2997" y="113"/>
                  </a:lnTo>
                  <a:lnTo>
                    <a:pt x="3031" y="137"/>
                  </a:lnTo>
                  <a:lnTo>
                    <a:pt x="3062" y="164"/>
                  </a:lnTo>
                  <a:lnTo>
                    <a:pt x="3091" y="193"/>
                  </a:lnTo>
                  <a:lnTo>
                    <a:pt x="3116" y="226"/>
                  </a:lnTo>
                  <a:lnTo>
                    <a:pt x="3138" y="263"/>
                  </a:lnTo>
                  <a:lnTo>
                    <a:pt x="3155" y="302"/>
                  </a:lnTo>
                  <a:lnTo>
                    <a:pt x="3168" y="345"/>
                  </a:lnTo>
                  <a:lnTo>
                    <a:pt x="3176" y="391"/>
                  </a:lnTo>
                  <a:lnTo>
                    <a:pt x="3179" y="441"/>
                  </a:lnTo>
                  <a:lnTo>
                    <a:pt x="3176" y="491"/>
                  </a:lnTo>
                  <a:lnTo>
                    <a:pt x="3168" y="539"/>
                  </a:lnTo>
                  <a:lnTo>
                    <a:pt x="3157" y="583"/>
                  </a:lnTo>
                  <a:lnTo>
                    <a:pt x="3140" y="622"/>
                  </a:lnTo>
                  <a:lnTo>
                    <a:pt x="3119" y="659"/>
                  </a:lnTo>
                  <a:lnTo>
                    <a:pt x="3096" y="692"/>
                  </a:lnTo>
                  <a:lnTo>
                    <a:pt x="3070" y="721"/>
                  </a:lnTo>
                  <a:lnTo>
                    <a:pt x="3042" y="747"/>
                  </a:lnTo>
                  <a:lnTo>
                    <a:pt x="3013" y="769"/>
                  </a:lnTo>
                  <a:lnTo>
                    <a:pt x="2982" y="787"/>
                  </a:lnTo>
                  <a:lnTo>
                    <a:pt x="2951" y="803"/>
                  </a:lnTo>
                  <a:lnTo>
                    <a:pt x="2919" y="814"/>
                  </a:lnTo>
                  <a:lnTo>
                    <a:pt x="2888" y="823"/>
                  </a:lnTo>
                  <a:lnTo>
                    <a:pt x="2857" y="827"/>
                  </a:lnTo>
                  <a:lnTo>
                    <a:pt x="2830" y="830"/>
                  </a:lnTo>
                  <a:lnTo>
                    <a:pt x="2789" y="827"/>
                  </a:lnTo>
                  <a:lnTo>
                    <a:pt x="2753" y="820"/>
                  </a:lnTo>
                  <a:lnTo>
                    <a:pt x="2720" y="808"/>
                  </a:lnTo>
                  <a:lnTo>
                    <a:pt x="2691" y="793"/>
                  </a:lnTo>
                  <a:lnTo>
                    <a:pt x="2667" y="775"/>
                  </a:lnTo>
                  <a:lnTo>
                    <a:pt x="2646" y="754"/>
                  </a:lnTo>
                  <a:lnTo>
                    <a:pt x="2628" y="731"/>
                  </a:lnTo>
                  <a:lnTo>
                    <a:pt x="2613" y="705"/>
                  </a:lnTo>
                  <a:lnTo>
                    <a:pt x="2603" y="680"/>
                  </a:lnTo>
                  <a:lnTo>
                    <a:pt x="2596" y="653"/>
                  </a:lnTo>
                  <a:lnTo>
                    <a:pt x="2591" y="626"/>
                  </a:lnTo>
                  <a:lnTo>
                    <a:pt x="2589" y="599"/>
                  </a:lnTo>
                  <a:lnTo>
                    <a:pt x="2592" y="554"/>
                  </a:lnTo>
                  <a:lnTo>
                    <a:pt x="2601" y="509"/>
                  </a:lnTo>
                  <a:lnTo>
                    <a:pt x="2617" y="465"/>
                  </a:lnTo>
                  <a:lnTo>
                    <a:pt x="2636" y="422"/>
                  </a:lnTo>
                  <a:lnTo>
                    <a:pt x="2662" y="383"/>
                  </a:lnTo>
                  <a:lnTo>
                    <a:pt x="2692" y="346"/>
                  </a:lnTo>
                  <a:lnTo>
                    <a:pt x="2726" y="313"/>
                  </a:lnTo>
                  <a:lnTo>
                    <a:pt x="2764" y="285"/>
                  </a:lnTo>
                  <a:lnTo>
                    <a:pt x="2806" y="262"/>
                  </a:lnTo>
                  <a:lnTo>
                    <a:pt x="2852" y="243"/>
                  </a:lnTo>
                  <a:lnTo>
                    <a:pt x="2899" y="231"/>
                  </a:lnTo>
                  <a:lnTo>
                    <a:pt x="2852" y="207"/>
                  </a:lnTo>
                  <a:lnTo>
                    <a:pt x="2805" y="187"/>
                  </a:lnTo>
                  <a:lnTo>
                    <a:pt x="2761" y="173"/>
                  </a:lnTo>
                  <a:lnTo>
                    <a:pt x="2718" y="162"/>
                  </a:lnTo>
                  <a:lnTo>
                    <a:pt x="2678" y="155"/>
                  </a:lnTo>
                  <a:lnTo>
                    <a:pt x="2645" y="151"/>
                  </a:lnTo>
                  <a:lnTo>
                    <a:pt x="2615" y="148"/>
                  </a:lnTo>
                  <a:lnTo>
                    <a:pt x="2593" y="148"/>
                  </a:lnTo>
                  <a:lnTo>
                    <a:pt x="2579" y="147"/>
                  </a:lnTo>
                  <a:lnTo>
                    <a:pt x="2525" y="151"/>
                  </a:lnTo>
                  <a:lnTo>
                    <a:pt x="2472" y="159"/>
                  </a:lnTo>
                  <a:lnTo>
                    <a:pt x="2423" y="174"/>
                  </a:lnTo>
                  <a:lnTo>
                    <a:pt x="2378" y="193"/>
                  </a:lnTo>
                  <a:lnTo>
                    <a:pt x="2335" y="218"/>
                  </a:lnTo>
                  <a:lnTo>
                    <a:pt x="2295" y="246"/>
                  </a:lnTo>
                  <a:lnTo>
                    <a:pt x="2257" y="278"/>
                  </a:lnTo>
                  <a:lnTo>
                    <a:pt x="2222" y="312"/>
                  </a:lnTo>
                  <a:lnTo>
                    <a:pt x="2190" y="350"/>
                  </a:lnTo>
                  <a:lnTo>
                    <a:pt x="2159" y="390"/>
                  </a:lnTo>
                  <a:lnTo>
                    <a:pt x="2133" y="432"/>
                  </a:lnTo>
                  <a:lnTo>
                    <a:pt x="2107" y="474"/>
                  </a:lnTo>
                  <a:lnTo>
                    <a:pt x="2084" y="518"/>
                  </a:lnTo>
                  <a:lnTo>
                    <a:pt x="2062" y="562"/>
                  </a:lnTo>
                  <a:lnTo>
                    <a:pt x="2043" y="607"/>
                  </a:lnTo>
                  <a:lnTo>
                    <a:pt x="2025" y="651"/>
                  </a:lnTo>
                  <a:lnTo>
                    <a:pt x="2010" y="694"/>
                  </a:lnTo>
                  <a:lnTo>
                    <a:pt x="1996" y="737"/>
                  </a:lnTo>
                  <a:lnTo>
                    <a:pt x="1985" y="777"/>
                  </a:lnTo>
                  <a:lnTo>
                    <a:pt x="1975" y="815"/>
                  </a:lnTo>
                  <a:lnTo>
                    <a:pt x="1966" y="849"/>
                  </a:lnTo>
                  <a:lnTo>
                    <a:pt x="1959" y="882"/>
                  </a:lnTo>
                  <a:lnTo>
                    <a:pt x="1953" y="911"/>
                  </a:lnTo>
                  <a:lnTo>
                    <a:pt x="1949" y="935"/>
                  </a:lnTo>
                  <a:lnTo>
                    <a:pt x="1949" y="935"/>
                  </a:lnTo>
                  <a:lnTo>
                    <a:pt x="1729" y="1849"/>
                  </a:lnTo>
                  <a:lnTo>
                    <a:pt x="1710" y="1925"/>
                  </a:lnTo>
                  <a:lnTo>
                    <a:pt x="1694" y="1995"/>
                  </a:lnTo>
                  <a:lnTo>
                    <a:pt x="1679" y="2059"/>
                  </a:lnTo>
                  <a:lnTo>
                    <a:pt x="1665" y="2118"/>
                  </a:lnTo>
                  <a:lnTo>
                    <a:pt x="1653" y="2171"/>
                  </a:lnTo>
                  <a:lnTo>
                    <a:pt x="1643" y="2222"/>
                  </a:lnTo>
                  <a:lnTo>
                    <a:pt x="1634" y="2269"/>
                  </a:lnTo>
                  <a:lnTo>
                    <a:pt x="1627" y="2313"/>
                  </a:lnTo>
                  <a:lnTo>
                    <a:pt x="1623" y="2355"/>
                  </a:lnTo>
                  <a:lnTo>
                    <a:pt x="1619" y="2396"/>
                  </a:lnTo>
                  <a:lnTo>
                    <a:pt x="1619" y="2437"/>
                  </a:lnTo>
                  <a:lnTo>
                    <a:pt x="1621" y="2479"/>
                  </a:lnTo>
                  <a:lnTo>
                    <a:pt x="1624" y="2522"/>
                  </a:lnTo>
                  <a:lnTo>
                    <a:pt x="1630" y="2562"/>
                  </a:lnTo>
                  <a:lnTo>
                    <a:pt x="1638" y="2603"/>
                  </a:lnTo>
                  <a:lnTo>
                    <a:pt x="1650" y="2641"/>
                  </a:lnTo>
                  <a:lnTo>
                    <a:pt x="1664" y="2677"/>
                  </a:lnTo>
                  <a:lnTo>
                    <a:pt x="1681" y="2711"/>
                  </a:lnTo>
                  <a:lnTo>
                    <a:pt x="1700" y="2743"/>
                  </a:lnTo>
                  <a:lnTo>
                    <a:pt x="1723" y="2773"/>
                  </a:lnTo>
                  <a:lnTo>
                    <a:pt x="1749" y="2798"/>
                  </a:lnTo>
                  <a:lnTo>
                    <a:pt x="1776" y="2821"/>
                  </a:lnTo>
                  <a:lnTo>
                    <a:pt x="1809" y="2841"/>
                  </a:lnTo>
                  <a:lnTo>
                    <a:pt x="1844" y="2857"/>
                  </a:lnTo>
                  <a:lnTo>
                    <a:pt x="1882" y="2868"/>
                  </a:lnTo>
                  <a:lnTo>
                    <a:pt x="1924" y="2875"/>
                  </a:lnTo>
                  <a:lnTo>
                    <a:pt x="1968" y="2878"/>
                  </a:lnTo>
                  <a:lnTo>
                    <a:pt x="1999" y="2876"/>
                  </a:lnTo>
                  <a:lnTo>
                    <a:pt x="2031" y="2873"/>
                  </a:lnTo>
                  <a:lnTo>
                    <a:pt x="2066" y="2868"/>
                  </a:lnTo>
                  <a:lnTo>
                    <a:pt x="2102" y="2859"/>
                  </a:lnTo>
                  <a:lnTo>
                    <a:pt x="2141" y="2848"/>
                  </a:lnTo>
                  <a:lnTo>
                    <a:pt x="2181" y="2834"/>
                  </a:lnTo>
                  <a:lnTo>
                    <a:pt x="2222" y="2817"/>
                  </a:lnTo>
                  <a:lnTo>
                    <a:pt x="2264" y="2796"/>
                  </a:lnTo>
                  <a:lnTo>
                    <a:pt x="2307" y="2771"/>
                  </a:lnTo>
                  <a:lnTo>
                    <a:pt x="2350" y="2742"/>
                  </a:lnTo>
                  <a:lnTo>
                    <a:pt x="2394" y="2709"/>
                  </a:lnTo>
                  <a:lnTo>
                    <a:pt x="2437" y="2672"/>
                  </a:lnTo>
                  <a:lnTo>
                    <a:pt x="2480" y="2630"/>
                  </a:lnTo>
                  <a:lnTo>
                    <a:pt x="2523" y="2583"/>
                  </a:lnTo>
                  <a:lnTo>
                    <a:pt x="2565" y="2531"/>
                  </a:lnTo>
                  <a:lnTo>
                    <a:pt x="2607" y="2473"/>
                  </a:lnTo>
                  <a:lnTo>
                    <a:pt x="2647" y="2411"/>
                  </a:lnTo>
                  <a:lnTo>
                    <a:pt x="2685" y="2342"/>
                  </a:lnTo>
                  <a:lnTo>
                    <a:pt x="2721" y="2268"/>
                  </a:lnTo>
                  <a:lnTo>
                    <a:pt x="2756" y="2187"/>
                  </a:lnTo>
                  <a:lnTo>
                    <a:pt x="2789" y="2099"/>
                  </a:lnTo>
                  <a:lnTo>
                    <a:pt x="2819" y="2005"/>
                  </a:lnTo>
                  <a:lnTo>
                    <a:pt x="2824" y="1984"/>
                  </a:lnTo>
                  <a:lnTo>
                    <a:pt x="2828" y="1969"/>
                  </a:lnTo>
                  <a:lnTo>
                    <a:pt x="2835" y="1955"/>
                  </a:lnTo>
                  <a:lnTo>
                    <a:pt x="2846" y="1944"/>
                  </a:lnTo>
                  <a:lnTo>
                    <a:pt x="2859" y="1938"/>
                  </a:lnTo>
                  <a:lnTo>
                    <a:pt x="2876" y="1933"/>
                  </a:lnTo>
                  <a:lnTo>
                    <a:pt x="2899" y="1932"/>
                  </a:lnTo>
                  <a:lnTo>
                    <a:pt x="2906" y="1932"/>
                  </a:lnTo>
                  <a:lnTo>
                    <a:pt x="2917" y="1933"/>
                  </a:lnTo>
                  <a:lnTo>
                    <a:pt x="2928" y="1934"/>
                  </a:lnTo>
                  <a:lnTo>
                    <a:pt x="2940" y="1938"/>
                  </a:lnTo>
                  <a:lnTo>
                    <a:pt x="2952" y="1943"/>
                  </a:lnTo>
                  <a:lnTo>
                    <a:pt x="2962" y="1951"/>
                  </a:lnTo>
                  <a:lnTo>
                    <a:pt x="2971" y="1962"/>
                  </a:lnTo>
                  <a:lnTo>
                    <a:pt x="2977" y="1977"/>
                  </a:lnTo>
                  <a:lnTo>
                    <a:pt x="2978" y="1995"/>
                  </a:lnTo>
                  <a:lnTo>
                    <a:pt x="2977" y="2017"/>
                  </a:lnTo>
                  <a:lnTo>
                    <a:pt x="2973" y="2043"/>
                  </a:lnTo>
                  <a:lnTo>
                    <a:pt x="2966" y="2075"/>
                  </a:lnTo>
                  <a:lnTo>
                    <a:pt x="2955" y="2110"/>
                  </a:lnTo>
                  <a:lnTo>
                    <a:pt x="2942" y="2151"/>
                  </a:lnTo>
                  <a:lnTo>
                    <a:pt x="2926" y="2193"/>
                  </a:lnTo>
                  <a:lnTo>
                    <a:pt x="2907" y="2239"/>
                  </a:lnTo>
                  <a:lnTo>
                    <a:pt x="2885" y="2286"/>
                  </a:lnTo>
                  <a:lnTo>
                    <a:pt x="2861" y="2336"/>
                  </a:lnTo>
                  <a:lnTo>
                    <a:pt x="2834" y="2389"/>
                  </a:lnTo>
                  <a:lnTo>
                    <a:pt x="2804" y="2440"/>
                  </a:lnTo>
                  <a:lnTo>
                    <a:pt x="2771" y="2494"/>
                  </a:lnTo>
                  <a:lnTo>
                    <a:pt x="2735" y="2547"/>
                  </a:lnTo>
                  <a:lnTo>
                    <a:pt x="2697" y="2599"/>
                  </a:lnTo>
                  <a:lnTo>
                    <a:pt x="2656" y="2650"/>
                  </a:lnTo>
                  <a:lnTo>
                    <a:pt x="2612" y="2700"/>
                  </a:lnTo>
                  <a:lnTo>
                    <a:pt x="2565" y="2749"/>
                  </a:lnTo>
                  <a:lnTo>
                    <a:pt x="2517" y="2795"/>
                  </a:lnTo>
                  <a:lnTo>
                    <a:pt x="2465" y="2839"/>
                  </a:lnTo>
                  <a:lnTo>
                    <a:pt x="2411" y="2878"/>
                  </a:lnTo>
                  <a:lnTo>
                    <a:pt x="2354" y="2914"/>
                  </a:lnTo>
                  <a:lnTo>
                    <a:pt x="2294" y="2946"/>
                  </a:lnTo>
                  <a:lnTo>
                    <a:pt x="2233" y="2973"/>
                  </a:lnTo>
                  <a:lnTo>
                    <a:pt x="2167" y="2995"/>
                  </a:lnTo>
                  <a:lnTo>
                    <a:pt x="2101" y="3011"/>
                  </a:lnTo>
                  <a:lnTo>
                    <a:pt x="2031" y="3021"/>
                  </a:lnTo>
                  <a:lnTo>
                    <a:pt x="1959" y="3024"/>
                  </a:lnTo>
                  <a:lnTo>
                    <a:pt x="1893" y="3022"/>
                  </a:lnTo>
                  <a:lnTo>
                    <a:pt x="1831" y="3013"/>
                  </a:lnTo>
                  <a:lnTo>
                    <a:pt x="1772" y="3001"/>
                  </a:lnTo>
                  <a:lnTo>
                    <a:pt x="1716" y="2984"/>
                  </a:lnTo>
                  <a:lnTo>
                    <a:pt x="1662" y="2963"/>
                  </a:lnTo>
                  <a:lnTo>
                    <a:pt x="1612" y="2939"/>
                  </a:lnTo>
                  <a:lnTo>
                    <a:pt x="1566" y="2911"/>
                  </a:lnTo>
                  <a:lnTo>
                    <a:pt x="1522" y="2879"/>
                  </a:lnTo>
                  <a:lnTo>
                    <a:pt x="1482" y="2846"/>
                  </a:lnTo>
                  <a:lnTo>
                    <a:pt x="1444" y="2809"/>
                  </a:lnTo>
                  <a:lnTo>
                    <a:pt x="1410" y="2771"/>
                  </a:lnTo>
                  <a:lnTo>
                    <a:pt x="1378" y="2731"/>
                  </a:lnTo>
                  <a:lnTo>
                    <a:pt x="1351" y="2691"/>
                  </a:lnTo>
                  <a:lnTo>
                    <a:pt x="1325" y="2648"/>
                  </a:lnTo>
                  <a:lnTo>
                    <a:pt x="1303" y="2606"/>
                  </a:lnTo>
                  <a:lnTo>
                    <a:pt x="1284" y="2564"/>
                  </a:lnTo>
                  <a:lnTo>
                    <a:pt x="1269" y="2521"/>
                  </a:lnTo>
                  <a:lnTo>
                    <a:pt x="1264" y="2528"/>
                  </a:lnTo>
                  <a:lnTo>
                    <a:pt x="1257" y="2540"/>
                  </a:lnTo>
                  <a:lnTo>
                    <a:pt x="1247" y="2559"/>
                  </a:lnTo>
                  <a:lnTo>
                    <a:pt x="1234" y="2580"/>
                  </a:lnTo>
                  <a:lnTo>
                    <a:pt x="1219" y="2605"/>
                  </a:lnTo>
                  <a:lnTo>
                    <a:pt x="1200" y="2634"/>
                  </a:lnTo>
                  <a:lnTo>
                    <a:pt x="1179" y="2665"/>
                  </a:lnTo>
                  <a:lnTo>
                    <a:pt x="1156" y="2698"/>
                  </a:lnTo>
                  <a:lnTo>
                    <a:pt x="1129" y="2732"/>
                  </a:lnTo>
                  <a:lnTo>
                    <a:pt x="1099" y="2766"/>
                  </a:lnTo>
                  <a:lnTo>
                    <a:pt x="1068" y="2802"/>
                  </a:lnTo>
                  <a:lnTo>
                    <a:pt x="1033" y="2836"/>
                  </a:lnTo>
                  <a:lnTo>
                    <a:pt x="996" y="2869"/>
                  </a:lnTo>
                  <a:lnTo>
                    <a:pt x="955" y="2901"/>
                  </a:lnTo>
                  <a:lnTo>
                    <a:pt x="912" y="2930"/>
                  </a:lnTo>
                  <a:lnTo>
                    <a:pt x="866" y="2956"/>
                  </a:lnTo>
                  <a:lnTo>
                    <a:pt x="818" y="2979"/>
                  </a:lnTo>
                  <a:lnTo>
                    <a:pt x="768" y="2999"/>
                  </a:lnTo>
                  <a:lnTo>
                    <a:pt x="714" y="3012"/>
                  </a:lnTo>
                  <a:lnTo>
                    <a:pt x="657" y="3021"/>
                  </a:lnTo>
                  <a:lnTo>
                    <a:pt x="599" y="3024"/>
                  </a:lnTo>
                  <a:lnTo>
                    <a:pt x="552" y="3023"/>
                  </a:lnTo>
                  <a:lnTo>
                    <a:pt x="505" y="3019"/>
                  </a:lnTo>
                  <a:lnTo>
                    <a:pt x="457" y="3013"/>
                  </a:lnTo>
                  <a:lnTo>
                    <a:pt x="410" y="3003"/>
                  </a:lnTo>
                  <a:lnTo>
                    <a:pt x="364" y="2992"/>
                  </a:lnTo>
                  <a:lnTo>
                    <a:pt x="318" y="2978"/>
                  </a:lnTo>
                  <a:lnTo>
                    <a:pt x="275" y="2961"/>
                  </a:lnTo>
                  <a:lnTo>
                    <a:pt x="233" y="2941"/>
                  </a:lnTo>
                  <a:lnTo>
                    <a:pt x="194" y="2918"/>
                  </a:lnTo>
                  <a:lnTo>
                    <a:pt x="157" y="2892"/>
                  </a:lnTo>
                  <a:lnTo>
                    <a:pt x="123" y="2864"/>
                  </a:lnTo>
                  <a:lnTo>
                    <a:pt x="93" y="2834"/>
                  </a:lnTo>
                  <a:lnTo>
                    <a:pt x="66" y="2799"/>
                  </a:lnTo>
                  <a:lnTo>
                    <a:pt x="43" y="2762"/>
                  </a:lnTo>
                  <a:lnTo>
                    <a:pt x="24" y="2721"/>
                  </a:lnTo>
                  <a:lnTo>
                    <a:pt x="10" y="2678"/>
                  </a:lnTo>
                  <a:lnTo>
                    <a:pt x="2" y="2632"/>
                  </a:lnTo>
                  <a:lnTo>
                    <a:pt x="0" y="2583"/>
                  </a:lnTo>
                  <a:lnTo>
                    <a:pt x="2" y="2532"/>
                  </a:lnTo>
                  <a:lnTo>
                    <a:pt x="11" y="2482"/>
                  </a:lnTo>
                  <a:lnTo>
                    <a:pt x="27" y="2434"/>
                  </a:lnTo>
                  <a:lnTo>
                    <a:pt x="47" y="2389"/>
                  </a:lnTo>
                  <a:lnTo>
                    <a:pt x="73" y="2347"/>
                  </a:lnTo>
                  <a:lnTo>
                    <a:pt x="103" y="2311"/>
                  </a:lnTo>
                  <a:lnTo>
                    <a:pt x="137" y="2278"/>
                  </a:lnTo>
                  <a:lnTo>
                    <a:pt x="174" y="2250"/>
                  </a:lnTo>
                  <a:lnTo>
                    <a:pt x="214" y="2226"/>
                  </a:lnTo>
                  <a:lnTo>
                    <a:pt x="257" y="2209"/>
                  </a:lnTo>
                  <a:lnTo>
                    <a:pt x="302" y="2198"/>
                  </a:lnTo>
                  <a:lnTo>
                    <a:pt x="349" y="2195"/>
                  </a:lnTo>
                  <a:lnTo>
                    <a:pt x="373" y="2196"/>
                  </a:lnTo>
                  <a:lnTo>
                    <a:pt x="398" y="2200"/>
                  </a:lnTo>
                  <a:lnTo>
                    <a:pt x="422" y="2204"/>
                  </a:lnTo>
                  <a:lnTo>
                    <a:pt x="448" y="2212"/>
                  </a:lnTo>
                  <a:lnTo>
                    <a:pt x="472" y="2223"/>
                  </a:lnTo>
                  <a:lnTo>
                    <a:pt x="495" y="2236"/>
                  </a:lnTo>
                  <a:lnTo>
                    <a:pt x="517" y="2252"/>
                  </a:lnTo>
                  <a:lnTo>
                    <a:pt x="537" y="2272"/>
                  </a:lnTo>
                  <a:lnTo>
                    <a:pt x="555" y="2295"/>
                  </a:lnTo>
                  <a:lnTo>
                    <a:pt x="569" y="2322"/>
                  </a:lnTo>
                  <a:lnTo>
                    <a:pt x="580" y="2352"/>
                  </a:lnTo>
                  <a:lnTo>
                    <a:pt x="587" y="2386"/>
                  </a:lnTo>
                  <a:lnTo>
                    <a:pt x="590" y="2426"/>
                  </a:lnTo>
                  <a:lnTo>
                    <a:pt x="586" y="2476"/>
                  </a:lnTo>
                  <a:lnTo>
                    <a:pt x="576" y="2525"/>
                  </a:lnTo>
                  <a:lnTo>
                    <a:pt x="560" y="2570"/>
                  </a:lnTo>
                  <a:lnTo>
                    <a:pt x="539" y="2611"/>
                  </a:lnTo>
                  <a:lnTo>
                    <a:pt x="514" y="2650"/>
                  </a:lnTo>
                  <a:lnTo>
                    <a:pt x="484" y="2686"/>
                  </a:lnTo>
                  <a:lnTo>
                    <a:pt x="450" y="2716"/>
                  </a:lnTo>
                  <a:lnTo>
                    <a:pt x="413" y="2743"/>
                  </a:lnTo>
                  <a:lnTo>
                    <a:pt x="373" y="2765"/>
                  </a:lnTo>
                  <a:lnTo>
                    <a:pt x="332" y="2782"/>
                  </a:lnTo>
                  <a:lnTo>
                    <a:pt x="289" y="2793"/>
                  </a:lnTo>
                  <a:lnTo>
                    <a:pt x="332" y="2818"/>
                  </a:lnTo>
                  <a:lnTo>
                    <a:pt x="378" y="2837"/>
                  </a:lnTo>
                  <a:lnTo>
                    <a:pt x="421" y="2852"/>
                  </a:lnTo>
                  <a:lnTo>
                    <a:pt x="463" y="2863"/>
                  </a:lnTo>
                  <a:lnTo>
                    <a:pt x="502" y="2870"/>
                  </a:lnTo>
                  <a:lnTo>
                    <a:pt x="537" y="2874"/>
                  </a:lnTo>
                  <a:lnTo>
                    <a:pt x="567" y="2876"/>
                  </a:lnTo>
                  <a:lnTo>
                    <a:pt x="592" y="2878"/>
                  </a:lnTo>
                  <a:lnTo>
                    <a:pt x="609" y="2878"/>
                  </a:lnTo>
                  <a:lnTo>
                    <a:pt x="664" y="2874"/>
                  </a:lnTo>
                  <a:lnTo>
                    <a:pt x="718" y="2863"/>
                  </a:lnTo>
                  <a:lnTo>
                    <a:pt x="770" y="2845"/>
                  </a:lnTo>
                  <a:lnTo>
                    <a:pt x="819" y="2820"/>
                  </a:lnTo>
                  <a:lnTo>
                    <a:pt x="866" y="2788"/>
                  </a:lnTo>
                  <a:lnTo>
                    <a:pt x="912" y="2751"/>
                  </a:lnTo>
                  <a:lnTo>
                    <a:pt x="956" y="2708"/>
                  </a:lnTo>
                  <a:lnTo>
                    <a:pt x="997" y="2659"/>
                  </a:lnTo>
                  <a:lnTo>
                    <a:pt x="1035" y="2605"/>
                  </a:lnTo>
                  <a:lnTo>
                    <a:pt x="1071" y="2545"/>
                  </a:lnTo>
                  <a:lnTo>
                    <a:pt x="1105" y="2482"/>
                  </a:lnTo>
                  <a:lnTo>
                    <a:pt x="1135" y="2413"/>
                  </a:lnTo>
                  <a:lnTo>
                    <a:pt x="1163" y="2341"/>
                  </a:lnTo>
                  <a:lnTo>
                    <a:pt x="1188" y="2264"/>
                  </a:lnTo>
                  <a:lnTo>
                    <a:pt x="1210" y="2185"/>
                  </a:lnTo>
                  <a:lnTo>
                    <a:pt x="1245" y="2048"/>
                  </a:lnTo>
                  <a:lnTo>
                    <a:pt x="1277" y="1919"/>
                  </a:lnTo>
                  <a:lnTo>
                    <a:pt x="1309" y="1795"/>
                  </a:lnTo>
                  <a:lnTo>
                    <a:pt x="1338" y="1680"/>
                  </a:lnTo>
                  <a:lnTo>
                    <a:pt x="1366" y="1570"/>
                  </a:lnTo>
                  <a:lnTo>
                    <a:pt x="1390" y="1468"/>
                  </a:lnTo>
                  <a:lnTo>
                    <a:pt x="1415" y="1371"/>
                  </a:lnTo>
                  <a:lnTo>
                    <a:pt x="1435" y="1279"/>
                  </a:lnTo>
                  <a:lnTo>
                    <a:pt x="1456" y="1195"/>
                  </a:lnTo>
                  <a:lnTo>
                    <a:pt x="1474" y="1116"/>
                  </a:lnTo>
                  <a:lnTo>
                    <a:pt x="1490" y="1042"/>
                  </a:lnTo>
                  <a:lnTo>
                    <a:pt x="1505" y="974"/>
                  </a:lnTo>
                  <a:lnTo>
                    <a:pt x="1518" y="911"/>
                  </a:lnTo>
                  <a:lnTo>
                    <a:pt x="1529" y="853"/>
                  </a:lnTo>
                  <a:lnTo>
                    <a:pt x="1538" y="799"/>
                  </a:lnTo>
                  <a:lnTo>
                    <a:pt x="1545" y="750"/>
                  </a:lnTo>
                  <a:lnTo>
                    <a:pt x="1551" y="706"/>
                  </a:lnTo>
                  <a:lnTo>
                    <a:pt x="1555" y="667"/>
                  </a:lnTo>
                  <a:lnTo>
                    <a:pt x="1558" y="631"/>
                  </a:lnTo>
                  <a:lnTo>
                    <a:pt x="1559" y="599"/>
                  </a:lnTo>
                  <a:lnTo>
                    <a:pt x="1557" y="540"/>
                  </a:lnTo>
                  <a:lnTo>
                    <a:pt x="1552" y="487"/>
                  </a:lnTo>
                  <a:lnTo>
                    <a:pt x="1544" y="439"/>
                  </a:lnTo>
                  <a:lnTo>
                    <a:pt x="1532" y="395"/>
                  </a:lnTo>
                  <a:lnTo>
                    <a:pt x="1519" y="356"/>
                  </a:lnTo>
                  <a:lnTo>
                    <a:pt x="1503" y="320"/>
                  </a:lnTo>
                  <a:lnTo>
                    <a:pt x="1484" y="289"/>
                  </a:lnTo>
                  <a:lnTo>
                    <a:pt x="1465" y="262"/>
                  </a:lnTo>
                  <a:lnTo>
                    <a:pt x="1444" y="239"/>
                  </a:lnTo>
                  <a:lnTo>
                    <a:pt x="1422" y="218"/>
                  </a:lnTo>
                  <a:lnTo>
                    <a:pt x="1398" y="201"/>
                  </a:lnTo>
                  <a:lnTo>
                    <a:pt x="1374" y="186"/>
                  </a:lnTo>
                  <a:lnTo>
                    <a:pt x="1349" y="175"/>
                  </a:lnTo>
                  <a:lnTo>
                    <a:pt x="1325" y="165"/>
                  </a:lnTo>
                  <a:lnTo>
                    <a:pt x="1301" y="158"/>
                  </a:lnTo>
                  <a:lnTo>
                    <a:pt x="1276" y="153"/>
                  </a:lnTo>
                  <a:lnTo>
                    <a:pt x="1253" y="149"/>
                  </a:lnTo>
                  <a:lnTo>
                    <a:pt x="1231" y="148"/>
                  </a:lnTo>
                  <a:lnTo>
                    <a:pt x="1210" y="148"/>
                  </a:lnTo>
                  <a:lnTo>
                    <a:pt x="1179" y="148"/>
                  </a:lnTo>
                  <a:lnTo>
                    <a:pt x="1147" y="152"/>
                  </a:lnTo>
                  <a:lnTo>
                    <a:pt x="1112" y="158"/>
                  </a:lnTo>
                  <a:lnTo>
                    <a:pt x="1076" y="166"/>
                  </a:lnTo>
                  <a:lnTo>
                    <a:pt x="1038" y="177"/>
                  </a:lnTo>
                  <a:lnTo>
                    <a:pt x="999" y="192"/>
                  </a:lnTo>
                  <a:lnTo>
                    <a:pt x="958" y="210"/>
                  </a:lnTo>
                  <a:lnTo>
                    <a:pt x="917" y="232"/>
                  </a:lnTo>
                  <a:lnTo>
                    <a:pt x="873" y="257"/>
                  </a:lnTo>
                  <a:lnTo>
                    <a:pt x="830" y="286"/>
                  </a:lnTo>
                  <a:lnTo>
                    <a:pt x="787" y="319"/>
                  </a:lnTo>
                  <a:lnTo>
                    <a:pt x="744" y="357"/>
                  </a:lnTo>
                  <a:lnTo>
                    <a:pt x="701" y="400"/>
                  </a:lnTo>
                  <a:lnTo>
                    <a:pt x="658" y="446"/>
                  </a:lnTo>
                  <a:lnTo>
                    <a:pt x="616" y="499"/>
                  </a:lnTo>
                  <a:lnTo>
                    <a:pt x="576" y="555"/>
                  </a:lnTo>
                  <a:lnTo>
                    <a:pt x="535" y="618"/>
                  </a:lnTo>
                  <a:lnTo>
                    <a:pt x="496" y="686"/>
                  </a:lnTo>
                  <a:lnTo>
                    <a:pt x="459" y="760"/>
                  </a:lnTo>
                  <a:lnTo>
                    <a:pt x="423" y="840"/>
                  </a:lnTo>
                  <a:lnTo>
                    <a:pt x="389" y="926"/>
                  </a:lnTo>
                  <a:lnTo>
                    <a:pt x="359" y="1019"/>
                  </a:lnTo>
                  <a:lnTo>
                    <a:pt x="354" y="1042"/>
                  </a:lnTo>
                  <a:lnTo>
                    <a:pt x="347" y="1061"/>
                  </a:lnTo>
                  <a:lnTo>
                    <a:pt x="339" y="1074"/>
                  </a:lnTo>
                  <a:lnTo>
                    <a:pt x="329" y="1083"/>
                  </a:lnTo>
                  <a:lnTo>
                    <a:pt x="315" y="1089"/>
                  </a:lnTo>
                  <a:lnTo>
                    <a:pt x="299" y="1091"/>
                  </a:lnTo>
                  <a:lnTo>
                    <a:pt x="279" y="1093"/>
                  </a:lnTo>
                  <a:lnTo>
                    <a:pt x="274" y="1093"/>
                  </a:lnTo>
                  <a:lnTo>
                    <a:pt x="267" y="1091"/>
                  </a:lnTo>
                  <a:lnTo>
                    <a:pt x="257" y="1090"/>
                  </a:lnTo>
                  <a:lnTo>
                    <a:pt x="246" y="1089"/>
                  </a:lnTo>
                  <a:lnTo>
                    <a:pt x="235" y="1084"/>
                  </a:lnTo>
                  <a:lnTo>
                    <a:pt x="224" y="1079"/>
                  </a:lnTo>
                  <a:lnTo>
                    <a:pt x="214" y="1071"/>
                  </a:lnTo>
                  <a:lnTo>
                    <a:pt x="207" y="1060"/>
                  </a:lnTo>
                  <a:lnTo>
                    <a:pt x="201" y="1046"/>
                  </a:lnTo>
                  <a:lnTo>
                    <a:pt x="199" y="1029"/>
                  </a:lnTo>
                  <a:lnTo>
                    <a:pt x="200" y="1008"/>
                  </a:lnTo>
                  <a:lnTo>
                    <a:pt x="204" y="981"/>
                  </a:lnTo>
                  <a:lnTo>
                    <a:pt x="213" y="950"/>
                  </a:lnTo>
                  <a:lnTo>
                    <a:pt x="222" y="914"/>
                  </a:lnTo>
                  <a:lnTo>
                    <a:pt x="236" y="874"/>
                  </a:lnTo>
                  <a:lnTo>
                    <a:pt x="252" y="831"/>
                  </a:lnTo>
                  <a:lnTo>
                    <a:pt x="271" y="786"/>
                  </a:lnTo>
                  <a:lnTo>
                    <a:pt x="293" y="738"/>
                  </a:lnTo>
                  <a:lnTo>
                    <a:pt x="317" y="688"/>
                  </a:lnTo>
                  <a:lnTo>
                    <a:pt x="344" y="637"/>
                  </a:lnTo>
                  <a:lnTo>
                    <a:pt x="374" y="584"/>
                  </a:lnTo>
                  <a:lnTo>
                    <a:pt x="408" y="531"/>
                  </a:lnTo>
                  <a:lnTo>
                    <a:pt x="444" y="478"/>
                  </a:lnTo>
                  <a:lnTo>
                    <a:pt x="482" y="425"/>
                  </a:lnTo>
                  <a:lnTo>
                    <a:pt x="523" y="374"/>
                  </a:lnTo>
                  <a:lnTo>
                    <a:pt x="567" y="324"/>
                  </a:lnTo>
                  <a:lnTo>
                    <a:pt x="615" y="275"/>
                  </a:lnTo>
                  <a:lnTo>
                    <a:pt x="664" y="230"/>
                  </a:lnTo>
                  <a:lnTo>
                    <a:pt x="716" y="187"/>
                  </a:lnTo>
                  <a:lnTo>
                    <a:pt x="771" y="147"/>
                  </a:lnTo>
                  <a:lnTo>
                    <a:pt x="829" y="110"/>
                  </a:lnTo>
                  <a:lnTo>
                    <a:pt x="889" y="78"/>
                  </a:lnTo>
                  <a:lnTo>
                    <a:pt x="951" y="52"/>
                  </a:lnTo>
                  <a:lnTo>
                    <a:pt x="1018" y="30"/>
                  </a:lnTo>
                  <a:lnTo>
                    <a:pt x="1085" y="14"/>
                  </a:lnTo>
                  <a:lnTo>
                    <a:pt x="1156" y="4"/>
                  </a:lnTo>
                  <a:lnTo>
                    <a:pt x="123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1"/>
            <p:cNvSpPr>
              <a:spLocks noChangeAspect="1"/>
            </p:cNvSpPr>
            <p:nvPr>
              <p:custDataLst>
                <p:tags r:id="rId7"/>
              </p:custDataLst>
            </p:nvPr>
          </p:nvSpPr>
          <p:spPr bwMode="auto">
            <a:xfrm>
              <a:off x="1447800" y="2057400"/>
              <a:ext cx="239843" cy="457200"/>
            </a:xfrm>
            <a:custGeom>
              <a:avLst/>
              <a:gdLst/>
              <a:ahLst/>
              <a:cxnLst>
                <a:cxn ang="0">
                  <a:pos x="1091" y="19"/>
                </a:cxn>
                <a:cxn ang="0">
                  <a:pos x="1150" y="101"/>
                </a:cxn>
                <a:cxn ang="0">
                  <a:pos x="1158" y="176"/>
                </a:cxn>
                <a:cxn ang="0">
                  <a:pos x="1151" y="220"/>
                </a:cxn>
                <a:cxn ang="0">
                  <a:pos x="1136" y="305"/>
                </a:cxn>
                <a:cxn ang="0">
                  <a:pos x="1107" y="451"/>
                </a:cxn>
                <a:cxn ang="0">
                  <a:pos x="1061" y="675"/>
                </a:cxn>
                <a:cxn ang="0">
                  <a:pos x="995" y="994"/>
                </a:cxn>
                <a:cxn ang="0">
                  <a:pos x="1424" y="1196"/>
                </a:cxn>
                <a:cxn ang="0">
                  <a:pos x="1508" y="1208"/>
                </a:cxn>
                <a:cxn ang="0">
                  <a:pos x="1536" y="1264"/>
                </a:cxn>
                <a:cxn ang="0">
                  <a:pos x="1517" y="1357"/>
                </a:cxn>
                <a:cxn ang="0">
                  <a:pos x="1458" y="1387"/>
                </a:cxn>
                <a:cxn ang="0">
                  <a:pos x="914" y="1390"/>
                </a:cxn>
                <a:cxn ang="0">
                  <a:pos x="528" y="3286"/>
                </a:cxn>
                <a:cxn ang="0">
                  <a:pos x="514" y="3408"/>
                </a:cxn>
                <a:cxn ang="0">
                  <a:pos x="517" y="3590"/>
                </a:cxn>
                <a:cxn ang="0">
                  <a:pos x="560" y="3719"/>
                </a:cxn>
                <a:cxn ang="0">
                  <a:pos x="642" y="3769"/>
                </a:cxn>
                <a:cxn ang="0">
                  <a:pos x="763" y="3758"/>
                </a:cxn>
                <a:cxn ang="0">
                  <a:pos x="903" y="3685"/>
                </a:cxn>
                <a:cxn ang="0">
                  <a:pos x="1056" y="3531"/>
                </a:cxn>
                <a:cxn ang="0">
                  <a:pos x="1210" y="3270"/>
                </a:cxn>
                <a:cxn ang="0">
                  <a:pos x="1333" y="2965"/>
                </a:cxn>
                <a:cxn ang="0">
                  <a:pos x="1367" y="2909"/>
                </a:cxn>
                <a:cxn ang="0">
                  <a:pos x="1414" y="2905"/>
                </a:cxn>
                <a:cxn ang="0">
                  <a:pos x="1451" y="2928"/>
                </a:cxn>
                <a:cxn ang="0">
                  <a:pos x="1453" y="2986"/>
                </a:cxn>
                <a:cxn ang="0">
                  <a:pos x="1415" y="3100"/>
                </a:cxn>
                <a:cxn ang="0">
                  <a:pos x="1344" y="3275"/>
                </a:cxn>
                <a:cxn ang="0">
                  <a:pos x="1236" y="3478"/>
                </a:cxn>
                <a:cxn ang="0">
                  <a:pos x="1096" y="3672"/>
                </a:cxn>
                <a:cxn ang="0">
                  <a:pos x="922" y="3825"/>
                </a:cxn>
                <a:cxn ang="0">
                  <a:pos x="718" y="3903"/>
                </a:cxn>
                <a:cxn ang="0">
                  <a:pos x="498" y="3876"/>
                </a:cxn>
                <a:cxn ang="0">
                  <a:pos x="326" y="3749"/>
                </a:cxn>
                <a:cxn ang="0">
                  <a:pos x="222" y="3544"/>
                </a:cxn>
                <a:cxn ang="0">
                  <a:pos x="198" y="3337"/>
                </a:cxn>
                <a:cxn ang="0">
                  <a:pos x="200" y="3294"/>
                </a:cxn>
                <a:cxn ang="0">
                  <a:pos x="207" y="3232"/>
                </a:cxn>
                <a:cxn ang="0">
                  <a:pos x="223" y="3138"/>
                </a:cxn>
                <a:cxn ang="0">
                  <a:pos x="250" y="2998"/>
                </a:cxn>
                <a:cxn ang="0">
                  <a:pos x="291" y="2795"/>
                </a:cxn>
                <a:cxn ang="0">
                  <a:pos x="348" y="2516"/>
                </a:cxn>
                <a:cxn ang="0">
                  <a:pos x="425" y="2146"/>
                </a:cxn>
                <a:cxn ang="0">
                  <a:pos x="524" y="1671"/>
                </a:cxn>
                <a:cxn ang="0">
                  <a:pos x="105" y="1390"/>
                </a:cxn>
                <a:cxn ang="0">
                  <a:pos x="24" y="1377"/>
                </a:cxn>
                <a:cxn ang="0">
                  <a:pos x="0" y="1312"/>
                </a:cxn>
                <a:cxn ang="0">
                  <a:pos x="23" y="1221"/>
                </a:cxn>
                <a:cxn ang="0">
                  <a:pos x="95" y="1197"/>
                </a:cxn>
                <a:cxn ang="0">
                  <a:pos x="811" y="222"/>
                </a:cxn>
                <a:cxn ang="0">
                  <a:pos x="870" y="85"/>
                </a:cxn>
                <a:cxn ang="0">
                  <a:pos x="944" y="21"/>
                </a:cxn>
                <a:cxn ang="0">
                  <a:pos x="1003" y="2"/>
                </a:cxn>
              </a:cxnLst>
              <a:rect l="0" t="0" r="r" b="b"/>
              <a:pathLst>
                <a:path w="1536" h="3906">
                  <a:moveTo>
                    <a:pt x="1017" y="0"/>
                  </a:moveTo>
                  <a:lnTo>
                    <a:pt x="1044" y="3"/>
                  </a:lnTo>
                  <a:lnTo>
                    <a:pt x="1069" y="8"/>
                  </a:lnTo>
                  <a:lnTo>
                    <a:pt x="1091" y="19"/>
                  </a:lnTo>
                  <a:lnTo>
                    <a:pt x="1111" y="34"/>
                  </a:lnTo>
                  <a:lnTo>
                    <a:pt x="1128" y="53"/>
                  </a:lnTo>
                  <a:lnTo>
                    <a:pt x="1141" y="75"/>
                  </a:lnTo>
                  <a:lnTo>
                    <a:pt x="1150" y="101"/>
                  </a:lnTo>
                  <a:lnTo>
                    <a:pt x="1155" y="131"/>
                  </a:lnTo>
                  <a:lnTo>
                    <a:pt x="1158" y="164"/>
                  </a:lnTo>
                  <a:lnTo>
                    <a:pt x="1158" y="169"/>
                  </a:lnTo>
                  <a:lnTo>
                    <a:pt x="1158" y="176"/>
                  </a:lnTo>
                  <a:lnTo>
                    <a:pt x="1157" y="184"/>
                  </a:lnTo>
                  <a:lnTo>
                    <a:pt x="1155" y="194"/>
                  </a:lnTo>
                  <a:lnTo>
                    <a:pt x="1153" y="206"/>
                  </a:lnTo>
                  <a:lnTo>
                    <a:pt x="1151" y="220"/>
                  </a:lnTo>
                  <a:lnTo>
                    <a:pt x="1148" y="236"/>
                  </a:lnTo>
                  <a:lnTo>
                    <a:pt x="1145" y="256"/>
                  </a:lnTo>
                  <a:lnTo>
                    <a:pt x="1141" y="279"/>
                  </a:lnTo>
                  <a:lnTo>
                    <a:pt x="1136" y="305"/>
                  </a:lnTo>
                  <a:lnTo>
                    <a:pt x="1130" y="335"/>
                  </a:lnTo>
                  <a:lnTo>
                    <a:pt x="1123" y="370"/>
                  </a:lnTo>
                  <a:lnTo>
                    <a:pt x="1116" y="407"/>
                  </a:lnTo>
                  <a:lnTo>
                    <a:pt x="1107" y="451"/>
                  </a:lnTo>
                  <a:lnTo>
                    <a:pt x="1098" y="498"/>
                  </a:lnTo>
                  <a:lnTo>
                    <a:pt x="1087" y="552"/>
                  </a:lnTo>
                  <a:lnTo>
                    <a:pt x="1074" y="609"/>
                  </a:lnTo>
                  <a:lnTo>
                    <a:pt x="1061" y="675"/>
                  </a:lnTo>
                  <a:lnTo>
                    <a:pt x="1048" y="744"/>
                  </a:lnTo>
                  <a:lnTo>
                    <a:pt x="1031" y="821"/>
                  </a:lnTo>
                  <a:lnTo>
                    <a:pt x="1014" y="904"/>
                  </a:lnTo>
                  <a:lnTo>
                    <a:pt x="995" y="994"/>
                  </a:lnTo>
                  <a:lnTo>
                    <a:pt x="975" y="1091"/>
                  </a:lnTo>
                  <a:lnTo>
                    <a:pt x="953" y="1196"/>
                  </a:lnTo>
                  <a:lnTo>
                    <a:pt x="1394" y="1196"/>
                  </a:lnTo>
                  <a:lnTo>
                    <a:pt x="1424" y="1196"/>
                  </a:lnTo>
                  <a:lnTo>
                    <a:pt x="1451" y="1197"/>
                  </a:lnTo>
                  <a:lnTo>
                    <a:pt x="1473" y="1198"/>
                  </a:lnTo>
                  <a:lnTo>
                    <a:pt x="1492" y="1202"/>
                  </a:lnTo>
                  <a:lnTo>
                    <a:pt x="1508" y="1208"/>
                  </a:lnTo>
                  <a:lnTo>
                    <a:pt x="1520" y="1217"/>
                  </a:lnTo>
                  <a:lnTo>
                    <a:pt x="1529" y="1229"/>
                  </a:lnTo>
                  <a:lnTo>
                    <a:pt x="1534" y="1244"/>
                  </a:lnTo>
                  <a:lnTo>
                    <a:pt x="1536" y="1264"/>
                  </a:lnTo>
                  <a:lnTo>
                    <a:pt x="1535" y="1295"/>
                  </a:lnTo>
                  <a:lnTo>
                    <a:pt x="1531" y="1320"/>
                  </a:lnTo>
                  <a:lnTo>
                    <a:pt x="1525" y="1341"/>
                  </a:lnTo>
                  <a:lnTo>
                    <a:pt x="1517" y="1357"/>
                  </a:lnTo>
                  <a:lnTo>
                    <a:pt x="1506" y="1369"/>
                  </a:lnTo>
                  <a:lnTo>
                    <a:pt x="1492" y="1378"/>
                  </a:lnTo>
                  <a:lnTo>
                    <a:pt x="1476" y="1383"/>
                  </a:lnTo>
                  <a:lnTo>
                    <a:pt x="1458" y="1387"/>
                  </a:lnTo>
                  <a:lnTo>
                    <a:pt x="1437" y="1388"/>
                  </a:lnTo>
                  <a:lnTo>
                    <a:pt x="1413" y="1390"/>
                  </a:lnTo>
                  <a:lnTo>
                    <a:pt x="1386" y="1390"/>
                  </a:lnTo>
                  <a:lnTo>
                    <a:pt x="914" y="1390"/>
                  </a:lnTo>
                  <a:lnTo>
                    <a:pt x="544" y="3193"/>
                  </a:lnTo>
                  <a:lnTo>
                    <a:pt x="539" y="3227"/>
                  </a:lnTo>
                  <a:lnTo>
                    <a:pt x="533" y="3257"/>
                  </a:lnTo>
                  <a:lnTo>
                    <a:pt x="528" y="3286"/>
                  </a:lnTo>
                  <a:lnTo>
                    <a:pt x="524" y="3313"/>
                  </a:lnTo>
                  <a:lnTo>
                    <a:pt x="520" y="3343"/>
                  </a:lnTo>
                  <a:lnTo>
                    <a:pt x="517" y="3373"/>
                  </a:lnTo>
                  <a:lnTo>
                    <a:pt x="514" y="3408"/>
                  </a:lnTo>
                  <a:lnTo>
                    <a:pt x="513" y="3447"/>
                  </a:lnTo>
                  <a:lnTo>
                    <a:pt x="512" y="3491"/>
                  </a:lnTo>
                  <a:lnTo>
                    <a:pt x="514" y="3544"/>
                  </a:lnTo>
                  <a:lnTo>
                    <a:pt x="517" y="3590"/>
                  </a:lnTo>
                  <a:lnTo>
                    <a:pt x="525" y="3630"/>
                  </a:lnTo>
                  <a:lnTo>
                    <a:pt x="533" y="3665"/>
                  </a:lnTo>
                  <a:lnTo>
                    <a:pt x="545" y="3694"/>
                  </a:lnTo>
                  <a:lnTo>
                    <a:pt x="560" y="3719"/>
                  </a:lnTo>
                  <a:lnTo>
                    <a:pt x="577" y="3739"/>
                  </a:lnTo>
                  <a:lnTo>
                    <a:pt x="596" y="3753"/>
                  </a:lnTo>
                  <a:lnTo>
                    <a:pt x="619" y="3764"/>
                  </a:lnTo>
                  <a:lnTo>
                    <a:pt x="642" y="3769"/>
                  </a:lnTo>
                  <a:lnTo>
                    <a:pt x="669" y="3772"/>
                  </a:lnTo>
                  <a:lnTo>
                    <a:pt x="699" y="3770"/>
                  </a:lnTo>
                  <a:lnTo>
                    <a:pt x="730" y="3765"/>
                  </a:lnTo>
                  <a:lnTo>
                    <a:pt x="763" y="3758"/>
                  </a:lnTo>
                  <a:lnTo>
                    <a:pt x="796" y="3747"/>
                  </a:lnTo>
                  <a:lnTo>
                    <a:pt x="832" y="3731"/>
                  </a:lnTo>
                  <a:lnTo>
                    <a:pt x="867" y="3710"/>
                  </a:lnTo>
                  <a:lnTo>
                    <a:pt x="903" y="3685"/>
                  </a:lnTo>
                  <a:lnTo>
                    <a:pt x="941" y="3655"/>
                  </a:lnTo>
                  <a:lnTo>
                    <a:pt x="979" y="3620"/>
                  </a:lnTo>
                  <a:lnTo>
                    <a:pt x="1017" y="3578"/>
                  </a:lnTo>
                  <a:lnTo>
                    <a:pt x="1056" y="3531"/>
                  </a:lnTo>
                  <a:lnTo>
                    <a:pt x="1095" y="3476"/>
                  </a:lnTo>
                  <a:lnTo>
                    <a:pt x="1133" y="3414"/>
                  </a:lnTo>
                  <a:lnTo>
                    <a:pt x="1172" y="3346"/>
                  </a:lnTo>
                  <a:lnTo>
                    <a:pt x="1210" y="3270"/>
                  </a:lnTo>
                  <a:lnTo>
                    <a:pt x="1249" y="3185"/>
                  </a:lnTo>
                  <a:lnTo>
                    <a:pt x="1286" y="3092"/>
                  </a:lnTo>
                  <a:lnTo>
                    <a:pt x="1323" y="2991"/>
                  </a:lnTo>
                  <a:lnTo>
                    <a:pt x="1333" y="2965"/>
                  </a:lnTo>
                  <a:lnTo>
                    <a:pt x="1340" y="2944"/>
                  </a:lnTo>
                  <a:lnTo>
                    <a:pt x="1349" y="2928"/>
                  </a:lnTo>
                  <a:lnTo>
                    <a:pt x="1358" y="2916"/>
                  </a:lnTo>
                  <a:lnTo>
                    <a:pt x="1367" y="2909"/>
                  </a:lnTo>
                  <a:lnTo>
                    <a:pt x="1379" y="2905"/>
                  </a:lnTo>
                  <a:lnTo>
                    <a:pt x="1394" y="2903"/>
                  </a:lnTo>
                  <a:lnTo>
                    <a:pt x="1404" y="2903"/>
                  </a:lnTo>
                  <a:lnTo>
                    <a:pt x="1414" y="2905"/>
                  </a:lnTo>
                  <a:lnTo>
                    <a:pt x="1425" y="2906"/>
                  </a:lnTo>
                  <a:lnTo>
                    <a:pt x="1435" y="2911"/>
                  </a:lnTo>
                  <a:lnTo>
                    <a:pt x="1443" y="2918"/>
                  </a:lnTo>
                  <a:lnTo>
                    <a:pt x="1451" y="2928"/>
                  </a:lnTo>
                  <a:lnTo>
                    <a:pt x="1456" y="2943"/>
                  </a:lnTo>
                  <a:lnTo>
                    <a:pt x="1457" y="2961"/>
                  </a:lnTo>
                  <a:lnTo>
                    <a:pt x="1456" y="2970"/>
                  </a:lnTo>
                  <a:lnTo>
                    <a:pt x="1453" y="2986"/>
                  </a:lnTo>
                  <a:lnTo>
                    <a:pt x="1446" y="3007"/>
                  </a:lnTo>
                  <a:lnTo>
                    <a:pt x="1439" y="3033"/>
                  </a:lnTo>
                  <a:lnTo>
                    <a:pt x="1428" y="3064"/>
                  </a:lnTo>
                  <a:lnTo>
                    <a:pt x="1415" y="3100"/>
                  </a:lnTo>
                  <a:lnTo>
                    <a:pt x="1401" y="3140"/>
                  </a:lnTo>
                  <a:lnTo>
                    <a:pt x="1384" y="3182"/>
                  </a:lnTo>
                  <a:lnTo>
                    <a:pt x="1365" y="3228"/>
                  </a:lnTo>
                  <a:lnTo>
                    <a:pt x="1344" y="3275"/>
                  </a:lnTo>
                  <a:lnTo>
                    <a:pt x="1320" y="3325"/>
                  </a:lnTo>
                  <a:lnTo>
                    <a:pt x="1294" y="3376"/>
                  </a:lnTo>
                  <a:lnTo>
                    <a:pt x="1266" y="3427"/>
                  </a:lnTo>
                  <a:lnTo>
                    <a:pt x="1236" y="3478"/>
                  </a:lnTo>
                  <a:lnTo>
                    <a:pt x="1204" y="3528"/>
                  </a:lnTo>
                  <a:lnTo>
                    <a:pt x="1169" y="3578"/>
                  </a:lnTo>
                  <a:lnTo>
                    <a:pt x="1134" y="3626"/>
                  </a:lnTo>
                  <a:lnTo>
                    <a:pt x="1096" y="3672"/>
                  </a:lnTo>
                  <a:lnTo>
                    <a:pt x="1055" y="3715"/>
                  </a:lnTo>
                  <a:lnTo>
                    <a:pt x="1013" y="3756"/>
                  </a:lnTo>
                  <a:lnTo>
                    <a:pt x="968" y="3793"/>
                  </a:lnTo>
                  <a:lnTo>
                    <a:pt x="922" y="3825"/>
                  </a:lnTo>
                  <a:lnTo>
                    <a:pt x="874" y="3853"/>
                  </a:lnTo>
                  <a:lnTo>
                    <a:pt x="824" y="3876"/>
                  </a:lnTo>
                  <a:lnTo>
                    <a:pt x="772" y="3892"/>
                  </a:lnTo>
                  <a:lnTo>
                    <a:pt x="718" y="3903"/>
                  </a:lnTo>
                  <a:lnTo>
                    <a:pt x="662" y="3906"/>
                  </a:lnTo>
                  <a:lnTo>
                    <a:pt x="604" y="3904"/>
                  </a:lnTo>
                  <a:lnTo>
                    <a:pt x="549" y="3893"/>
                  </a:lnTo>
                  <a:lnTo>
                    <a:pt x="498" y="3876"/>
                  </a:lnTo>
                  <a:lnTo>
                    <a:pt x="449" y="3853"/>
                  </a:lnTo>
                  <a:lnTo>
                    <a:pt x="404" y="3824"/>
                  </a:lnTo>
                  <a:lnTo>
                    <a:pt x="363" y="3790"/>
                  </a:lnTo>
                  <a:lnTo>
                    <a:pt x="326" y="3749"/>
                  </a:lnTo>
                  <a:lnTo>
                    <a:pt x="294" y="3705"/>
                  </a:lnTo>
                  <a:lnTo>
                    <a:pt x="265" y="3655"/>
                  </a:lnTo>
                  <a:lnTo>
                    <a:pt x="241" y="3601"/>
                  </a:lnTo>
                  <a:lnTo>
                    <a:pt x="222" y="3544"/>
                  </a:lnTo>
                  <a:lnTo>
                    <a:pt x="208" y="3482"/>
                  </a:lnTo>
                  <a:lnTo>
                    <a:pt x="200" y="3417"/>
                  </a:lnTo>
                  <a:lnTo>
                    <a:pt x="198" y="3347"/>
                  </a:lnTo>
                  <a:lnTo>
                    <a:pt x="198" y="3337"/>
                  </a:lnTo>
                  <a:lnTo>
                    <a:pt x="198" y="3328"/>
                  </a:lnTo>
                  <a:lnTo>
                    <a:pt x="198" y="3317"/>
                  </a:lnTo>
                  <a:lnTo>
                    <a:pt x="199" y="3305"/>
                  </a:lnTo>
                  <a:lnTo>
                    <a:pt x="200" y="3294"/>
                  </a:lnTo>
                  <a:lnTo>
                    <a:pt x="201" y="3280"/>
                  </a:lnTo>
                  <a:lnTo>
                    <a:pt x="203" y="3266"/>
                  </a:lnTo>
                  <a:lnTo>
                    <a:pt x="205" y="3250"/>
                  </a:lnTo>
                  <a:lnTo>
                    <a:pt x="207" y="3232"/>
                  </a:lnTo>
                  <a:lnTo>
                    <a:pt x="210" y="3212"/>
                  </a:lnTo>
                  <a:lnTo>
                    <a:pt x="214" y="3190"/>
                  </a:lnTo>
                  <a:lnTo>
                    <a:pt x="218" y="3165"/>
                  </a:lnTo>
                  <a:lnTo>
                    <a:pt x="223" y="3138"/>
                  </a:lnTo>
                  <a:lnTo>
                    <a:pt x="229" y="3108"/>
                  </a:lnTo>
                  <a:lnTo>
                    <a:pt x="235" y="3075"/>
                  </a:lnTo>
                  <a:lnTo>
                    <a:pt x="242" y="3038"/>
                  </a:lnTo>
                  <a:lnTo>
                    <a:pt x="250" y="2998"/>
                  </a:lnTo>
                  <a:lnTo>
                    <a:pt x="258" y="2953"/>
                  </a:lnTo>
                  <a:lnTo>
                    <a:pt x="268" y="2905"/>
                  </a:lnTo>
                  <a:lnTo>
                    <a:pt x="279" y="2852"/>
                  </a:lnTo>
                  <a:lnTo>
                    <a:pt x="291" y="2795"/>
                  </a:lnTo>
                  <a:lnTo>
                    <a:pt x="303" y="2733"/>
                  </a:lnTo>
                  <a:lnTo>
                    <a:pt x="317" y="2666"/>
                  </a:lnTo>
                  <a:lnTo>
                    <a:pt x="332" y="2594"/>
                  </a:lnTo>
                  <a:lnTo>
                    <a:pt x="348" y="2516"/>
                  </a:lnTo>
                  <a:lnTo>
                    <a:pt x="365" y="2433"/>
                  </a:lnTo>
                  <a:lnTo>
                    <a:pt x="384" y="2344"/>
                  </a:lnTo>
                  <a:lnTo>
                    <a:pt x="404" y="2249"/>
                  </a:lnTo>
                  <a:lnTo>
                    <a:pt x="425" y="2146"/>
                  </a:lnTo>
                  <a:lnTo>
                    <a:pt x="448" y="2038"/>
                  </a:lnTo>
                  <a:lnTo>
                    <a:pt x="471" y="1923"/>
                  </a:lnTo>
                  <a:lnTo>
                    <a:pt x="497" y="1801"/>
                  </a:lnTo>
                  <a:lnTo>
                    <a:pt x="524" y="1671"/>
                  </a:lnTo>
                  <a:lnTo>
                    <a:pt x="552" y="1534"/>
                  </a:lnTo>
                  <a:lnTo>
                    <a:pt x="582" y="1390"/>
                  </a:lnTo>
                  <a:lnTo>
                    <a:pt x="134" y="1390"/>
                  </a:lnTo>
                  <a:lnTo>
                    <a:pt x="105" y="1390"/>
                  </a:lnTo>
                  <a:lnTo>
                    <a:pt x="79" y="1388"/>
                  </a:lnTo>
                  <a:lnTo>
                    <a:pt x="57" y="1386"/>
                  </a:lnTo>
                  <a:lnTo>
                    <a:pt x="39" y="1383"/>
                  </a:lnTo>
                  <a:lnTo>
                    <a:pt x="24" y="1377"/>
                  </a:lnTo>
                  <a:lnTo>
                    <a:pt x="14" y="1366"/>
                  </a:lnTo>
                  <a:lnTo>
                    <a:pt x="6" y="1353"/>
                  </a:lnTo>
                  <a:lnTo>
                    <a:pt x="2" y="1335"/>
                  </a:lnTo>
                  <a:lnTo>
                    <a:pt x="0" y="1312"/>
                  </a:lnTo>
                  <a:lnTo>
                    <a:pt x="2" y="1281"/>
                  </a:lnTo>
                  <a:lnTo>
                    <a:pt x="6" y="1256"/>
                  </a:lnTo>
                  <a:lnTo>
                    <a:pt x="13" y="1236"/>
                  </a:lnTo>
                  <a:lnTo>
                    <a:pt x="23" y="1221"/>
                  </a:lnTo>
                  <a:lnTo>
                    <a:pt x="36" y="1210"/>
                  </a:lnTo>
                  <a:lnTo>
                    <a:pt x="53" y="1204"/>
                  </a:lnTo>
                  <a:lnTo>
                    <a:pt x="72" y="1200"/>
                  </a:lnTo>
                  <a:lnTo>
                    <a:pt x="95" y="1197"/>
                  </a:lnTo>
                  <a:lnTo>
                    <a:pt x="121" y="1196"/>
                  </a:lnTo>
                  <a:lnTo>
                    <a:pt x="149" y="1196"/>
                  </a:lnTo>
                  <a:lnTo>
                    <a:pt x="622" y="1196"/>
                  </a:lnTo>
                  <a:lnTo>
                    <a:pt x="811" y="222"/>
                  </a:lnTo>
                  <a:lnTo>
                    <a:pt x="823" y="180"/>
                  </a:lnTo>
                  <a:lnTo>
                    <a:pt x="837" y="143"/>
                  </a:lnTo>
                  <a:lnTo>
                    <a:pt x="852" y="112"/>
                  </a:lnTo>
                  <a:lnTo>
                    <a:pt x="870" y="85"/>
                  </a:lnTo>
                  <a:lnTo>
                    <a:pt x="888" y="63"/>
                  </a:lnTo>
                  <a:lnTo>
                    <a:pt x="906" y="46"/>
                  </a:lnTo>
                  <a:lnTo>
                    <a:pt x="926" y="32"/>
                  </a:lnTo>
                  <a:lnTo>
                    <a:pt x="944" y="21"/>
                  </a:lnTo>
                  <a:lnTo>
                    <a:pt x="961" y="13"/>
                  </a:lnTo>
                  <a:lnTo>
                    <a:pt x="977" y="7"/>
                  </a:lnTo>
                  <a:lnTo>
                    <a:pt x="991" y="3"/>
                  </a:lnTo>
                  <a:lnTo>
                    <a:pt x="1003" y="2"/>
                  </a:lnTo>
                  <a:lnTo>
                    <a:pt x="1011" y="0"/>
                  </a:lnTo>
                  <a:lnTo>
                    <a:pt x="101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7" name="TextBox 26"/>
          <p:cNvSpPr txBox="1"/>
          <p:nvPr/>
        </p:nvSpPr>
        <p:spPr>
          <a:xfrm>
            <a:off x="295656" y="5469927"/>
            <a:ext cx="9144000" cy="1323439"/>
          </a:xfrm>
          <a:prstGeom prst="rect">
            <a:avLst/>
          </a:prstGeom>
          <a:noFill/>
        </p:spPr>
        <p:txBody>
          <a:bodyPr wrap="square" rtlCol="0">
            <a:spAutoFit/>
          </a:bodyPr>
          <a:lstStyle/>
          <a:p>
            <a:r>
              <a:rPr lang="en-US" sz="4000" dirty="0" smtClean="0">
                <a:solidFill>
                  <a:srgbClr val="009900"/>
                </a:solidFill>
              </a:rPr>
              <a:t>GMW define a ``multiplication’’ of the interfaces…</a:t>
            </a:r>
          </a:p>
        </p:txBody>
      </p:sp>
      <p:cxnSp>
        <p:nvCxnSpPr>
          <p:cNvPr id="30" name="Straight Connector 29"/>
          <p:cNvCxnSpPr/>
          <p:nvPr/>
        </p:nvCxnSpPr>
        <p:spPr>
          <a:xfrm>
            <a:off x="6324600" y="1600200"/>
            <a:ext cx="0" cy="3276600"/>
          </a:xfrm>
          <a:prstGeom prst="line">
            <a:avLst/>
          </a:prstGeom>
          <a:ln w="76200">
            <a:solidFill>
              <a:srgbClr val="0033CC"/>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2133600" y="2209800"/>
            <a:ext cx="1000125" cy="600075"/>
          </a:xfrm>
          <a:prstGeom prst="rect">
            <a:avLst/>
          </a:prstGeom>
        </p:spPr>
      </p:pic>
      <p:pic>
        <p:nvPicPr>
          <p:cNvPr id="9" name="Picture 8"/>
          <p:cNvPicPr>
            <a:picLocks noChangeAspect="1"/>
          </p:cNvPicPr>
          <p:nvPr>
            <p:custDataLst>
              <p:tags r:id="rId2"/>
            </p:custDataLst>
          </p:nvPr>
        </p:nvPicPr>
        <p:blipFill>
          <a:blip r:embed="rId10">
            <a:extLst>
              <a:ext uri="{28A0092B-C50C-407E-A947-70E740481C1C}">
                <a14:useLocalDpi xmlns:a14="http://schemas.microsoft.com/office/drawing/2010/main" val="0"/>
              </a:ext>
            </a:extLst>
          </a:blip>
          <a:stretch>
            <a:fillRect/>
          </a:stretch>
        </p:blipFill>
        <p:spPr>
          <a:xfrm>
            <a:off x="4267200" y="2133600"/>
            <a:ext cx="857250" cy="691515"/>
          </a:xfrm>
          <a:prstGeom prst="rect">
            <a:avLst/>
          </a:prstGeom>
        </p:spPr>
      </p:pic>
      <p:pic>
        <p:nvPicPr>
          <p:cNvPr id="10" name="Picture 9"/>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6629400" y="2209800"/>
            <a:ext cx="1011555" cy="668655"/>
          </a:xfrm>
          <a:prstGeom prst="rect">
            <a:avLst/>
          </a:prstGeom>
        </p:spPr>
      </p:pic>
      <p:pic>
        <p:nvPicPr>
          <p:cNvPr id="6" name="Picture 5"/>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1905000" y="1066800"/>
            <a:ext cx="2815590" cy="445770"/>
          </a:xfrm>
          <a:prstGeom prst="rect">
            <a:avLst/>
          </a:prstGeom>
        </p:spPr>
      </p:pic>
      <p:pic>
        <p:nvPicPr>
          <p:cNvPr id="7" name="Picture 6"/>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5334000" y="1066800"/>
            <a:ext cx="2800350" cy="445770"/>
          </a:xfrm>
          <a:prstGeom prst="rect">
            <a:avLst/>
          </a:prstGeom>
        </p:spPr>
      </p:pic>
    </p:spTree>
    <p:extLst>
      <p:ext uri="{BB962C8B-B14F-4D97-AF65-F5344CB8AC3E}">
        <p14:creationId xmlns:p14="http://schemas.microsoft.com/office/powerpoint/2010/main" val="425415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6" y="-304800"/>
            <a:ext cx="9144000" cy="1143000"/>
          </a:xfrm>
        </p:spPr>
        <p:txBody>
          <a:bodyPr/>
          <a:lstStyle/>
          <a:p>
            <a:r>
              <a:rPr lang="en-US" dirty="0" smtClean="0"/>
              <a:t>Composition of Interfaces - 2 </a:t>
            </a:r>
            <a:endParaRPr lang="en-US" dirty="0"/>
          </a:p>
        </p:txBody>
      </p:sp>
      <p:pic>
        <p:nvPicPr>
          <p:cNvPr id="3" name="Picture 2"/>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467516" y="4229267"/>
            <a:ext cx="8487508" cy="609600"/>
          </a:xfrm>
          <a:prstGeom prst="rect">
            <a:avLst/>
          </a:prstGeom>
        </p:spPr>
      </p:pic>
      <p:grpSp>
        <p:nvGrpSpPr>
          <p:cNvPr id="4" name="Group 3"/>
          <p:cNvGrpSpPr/>
          <p:nvPr/>
        </p:nvGrpSpPr>
        <p:grpSpPr>
          <a:xfrm>
            <a:off x="762000" y="-457200"/>
            <a:ext cx="8229600" cy="4495800"/>
            <a:chOff x="533400" y="990600"/>
            <a:chExt cx="8229600" cy="4495800"/>
          </a:xfrm>
        </p:grpSpPr>
        <p:cxnSp>
          <p:nvCxnSpPr>
            <p:cNvPr id="22" name="Straight Connector 21"/>
            <p:cNvCxnSpPr/>
            <p:nvPr/>
          </p:nvCxnSpPr>
          <p:spPr>
            <a:xfrm>
              <a:off x="4572000" y="990600"/>
              <a:ext cx="76200" cy="4495800"/>
            </a:xfrm>
            <a:prstGeom prst="line">
              <a:avLst/>
            </a:prstGeom>
            <a:ln w="76200">
              <a:solidFill>
                <a:srgbClr val="0033CC"/>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533400" y="2057400"/>
              <a:ext cx="8229600" cy="3048000"/>
              <a:chOff x="381000" y="1828800"/>
              <a:chExt cx="8229600" cy="3048000"/>
            </a:xfrm>
          </p:grpSpPr>
          <p:cxnSp>
            <p:nvCxnSpPr>
              <p:cNvPr id="23" name="Straight Arrow Connector 22"/>
              <p:cNvCxnSpPr/>
              <p:nvPr/>
            </p:nvCxnSpPr>
            <p:spPr>
              <a:xfrm>
                <a:off x="381000" y="3657600"/>
                <a:ext cx="8229600"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1219200" y="1828800"/>
                <a:ext cx="0" cy="30480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Freeform 6"/>
              <p:cNvSpPr>
                <a:spLocks noChangeAspect="1"/>
              </p:cNvSpPr>
              <p:nvPr>
                <p:custDataLst>
                  <p:tags r:id="rId5"/>
                </p:custDataLst>
              </p:nvPr>
            </p:nvSpPr>
            <p:spPr bwMode="auto">
              <a:xfrm>
                <a:off x="7848600" y="3048000"/>
                <a:ext cx="480785" cy="457200"/>
              </a:xfrm>
              <a:custGeom>
                <a:avLst/>
                <a:gdLst/>
                <a:ahLst/>
                <a:cxnLst>
                  <a:cxn ang="0">
                    <a:pos x="1439" y="30"/>
                  </a:cxn>
                  <a:cxn ang="0">
                    <a:pos x="1718" y="190"/>
                  </a:cxn>
                  <a:cxn ang="0">
                    <a:pos x="1923" y="478"/>
                  </a:cxn>
                  <a:cxn ang="0">
                    <a:pos x="2100" y="234"/>
                  </a:cxn>
                  <a:cxn ang="0">
                    <a:pos x="2406" y="27"/>
                  </a:cxn>
                  <a:cxn ang="0">
                    <a:pos x="2726" y="12"/>
                  </a:cxn>
                  <a:cxn ang="0">
                    <a:pos x="2997" y="113"/>
                  </a:cxn>
                  <a:cxn ang="0">
                    <a:pos x="3168" y="345"/>
                  </a:cxn>
                  <a:cxn ang="0">
                    <a:pos x="3119" y="659"/>
                  </a:cxn>
                  <a:cxn ang="0">
                    <a:pos x="2919" y="814"/>
                  </a:cxn>
                  <a:cxn ang="0">
                    <a:pos x="2691" y="793"/>
                  </a:cxn>
                  <a:cxn ang="0">
                    <a:pos x="2591" y="626"/>
                  </a:cxn>
                  <a:cxn ang="0">
                    <a:pos x="2692" y="346"/>
                  </a:cxn>
                  <a:cxn ang="0">
                    <a:pos x="2805" y="187"/>
                  </a:cxn>
                  <a:cxn ang="0">
                    <a:pos x="2579" y="147"/>
                  </a:cxn>
                  <a:cxn ang="0">
                    <a:pos x="2257" y="278"/>
                  </a:cxn>
                  <a:cxn ang="0">
                    <a:pos x="2062" y="562"/>
                  </a:cxn>
                  <a:cxn ang="0">
                    <a:pos x="1966" y="849"/>
                  </a:cxn>
                  <a:cxn ang="0">
                    <a:pos x="1694" y="1995"/>
                  </a:cxn>
                  <a:cxn ang="0">
                    <a:pos x="1623" y="2355"/>
                  </a:cxn>
                  <a:cxn ang="0">
                    <a:pos x="1650" y="2641"/>
                  </a:cxn>
                  <a:cxn ang="0">
                    <a:pos x="1809" y="2841"/>
                  </a:cxn>
                  <a:cxn ang="0">
                    <a:pos x="2066" y="2868"/>
                  </a:cxn>
                  <a:cxn ang="0">
                    <a:pos x="2350" y="2742"/>
                  </a:cxn>
                  <a:cxn ang="0">
                    <a:pos x="2647" y="2411"/>
                  </a:cxn>
                  <a:cxn ang="0">
                    <a:pos x="2828" y="1969"/>
                  </a:cxn>
                  <a:cxn ang="0">
                    <a:pos x="2917" y="1933"/>
                  </a:cxn>
                  <a:cxn ang="0">
                    <a:pos x="2978" y="1995"/>
                  </a:cxn>
                  <a:cxn ang="0">
                    <a:pos x="2907" y="2239"/>
                  </a:cxn>
                  <a:cxn ang="0">
                    <a:pos x="2697" y="2599"/>
                  </a:cxn>
                  <a:cxn ang="0">
                    <a:pos x="2354" y="2914"/>
                  </a:cxn>
                  <a:cxn ang="0">
                    <a:pos x="1893" y="3022"/>
                  </a:cxn>
                  <a:cxn ang="0">
                    <a:pos x="1522" y="2879"/>
                  </a:cxn>
                  <a:cxn ang="0">
                    <a:pos x="1303" y="2606"/>
                  </a:cxn>
                  <a:cxn ang="0">
                    <a:pos x="1219" y="2605"/>
                  </a:cxn>
                  <a:cxn ang="0">
                    <a:pos x="1033" y="2836"/>
                  </a:cxn>
                  <a:cxn ang="0">
                    <a:pos x="714" y="3012"/>
                  </a:cxn>
                  <a:cxn ang="0">
                    <a:pos x="364" y="2992"/>
                  </a:cxn>
                  <a:cxn ang="0">
                    <a:pos x="93" y="2834"/>
                  </a:cxn>
                  <a:cxn ang="0">
                    <a:pos x="2" y="2532"/>
                  </a:cxn>
                  <a:cxn ang="0">
                    <a:pos x="174" y="2250"/>
                  </a:cxn>
                  <a:cxn ang="0">
                    <a:pos x="422" y="2204"/>
                  </a:cxn>
                  <a:cxn ang="0">
                    <a:pos x="569" y="2322"/>
                  </a:cxn>
                  <a:cxn ang="0">
                    <a:pos x="539" y="2611"/>
                  </a:cxn>
                  <a:cxn ang="0">
                    <a:pos x="289" y="2793"/>
                  </a:cxn>
                  <a:cxn ang="0">
                    <a:pos x="567" y="2876"/>
                  </a:cxn>
                  <a:cxn ang="0">
                    <a:pos x="866" y="2788"/>
                  </a:cxn>
                  <a:cxn ang="0">
                    <a:pos x="1135" y="2413"/>
                  </a:cxn>
                  <a:cxn ang="0">
                    <a:pos x="1338" y="1680"/>
                  </a:cxn>
                  <a:cxn ang="0">
                    <a:pos x="1490" y="1042"/>
                  </a:cxn>
                  <a:cxn ang="0">
                    <a:pos x="1555" y="667"/>
                  </a:cxn>
                  <a:cxn ang="0">
                    <a:pos x="1519" y="356"/>
                  </a:cxn>
                  <a:cxn ang="0">
                    <a:pos x="1374" y="186"/>
                  </a:cxn>
                  <a:cxn ang="0">
                    <a:pos x="1210" y="148"/>
                  </a:cxn>
                  <a:cxn ang="0">
                    <a:pos x="958" y="210"/>
                  </a:cxn>
                  <a:cxn ang="0">
                    <a:pos x="658" y="446"/>
                  </a:cxn>
                  <a:cxn ang="0">
                    <a:pos x="389" y="926"/>
                  </a:cxn>
                  <a:cxn ang="0">
                    <a:pos x="299" y="1091"/>
                  </a:cxn>
                  <a:cxn ang="0">
                    <a:pos x="224" y="1079"/>
                  </a:cxn>
                  <a:cxn ang="0">
                    <a:pos x="213" y="950"/>
                  </a:cxn>
                  <a:cxn ang="0">
                    <a:pos x="344" y="637"/>
                  </a:cxn>
                  <a:cxn ang="0">
                    <a:pos x="615" y="275"/>
                  </a:cxn>
                  <a:cxn ang="0">
                    <a:pos x="1018" y="30"/>
                  </a:cxn>
                </a:cxnLst>
                <a:rect l="0" t="0" r="r" b="b"/>
                <a:pathLst>
                  <a:path w="3179" h="3024">
                    <a:moveTo>
                      <a:pt x="1230" y="0"/>
                    </a:moveTo>
                    <a:lnTo>
                      <a:pt x="1259" y="1"/>
                    </a:lnTo>
                    <a:lnTo>
                      <a:pt x="1291" y="3"/>
                    </a:lnTo>
                    <a:lnTo>
                      <a:pt x="1326" y="6"/>
                    </a:lnTo>
                    <a:lnTo>
                      <a:pt x="1362" y="11"/>
                    </a:lnTo>
                    <a:lnTo>
                      <a:pt x="1399" y="20"/>
                    </a:lnTo>
                    <a:lnTo>
                      <a:pt x="1439" y="30"/>
                    </a:lnTo>
                    <a:lnTo>
                      <a:pt x="1479" y="42"/>
                    </a:lnTo>
                    <a:lnTo>
                      <a:pt x="1519" y="58"/>
                    </a:lnTo>
                    <a:lnTo>
                      <a:pt x="1560" y="76"/>
                    </a:lnTo>
                    <a:lnTo>
                      <a:pt x="1601" y="99"/>
                    </a:lnTo>
                    <a:lnTo>
                      <a:pt x="1640" y="125"/>
                    </a:lnTo>
                    <a:lnTo>
                      <a:pt x="1680" y="155"/>
                    </a:lnTo>
                    <a:lnTo>
                      <a:pt x="1718" y="190"/>
                    </a:lnTo>
                    <a:lnTo>
                      <a:pt x="1755" y="229"/>
                    </a:lnTo>
                    <a:lnTo>
                      <a:pt x="1792" y="273"/>
                    </a:lnTo>
                    <a:lnTo>
                      <a:pt x="1824" y="323"/>
                    </a:lnTo>
                    <a:lnTo>
                      <a:pt x="1856" y="378"/>
                    </a:lnTo>
                    <a:lnTo>
                      <a:pt x="1883" y="438"/>
                    </a:lnTo>
                    <a:lnTo>
                      <a:pt x="1909" y="505"/>
                    </a:lnTo>
                    <a:lnTo>
                      <a:pt x="1923" y="478"/>
                    </a:lnTo>
                    <a:lnTo>
                      <a:pt x="1941" y="449"/>
                    </a:lnTo>
                    <a:lnTo>
                      <a:pt x="1960" y="416"/>
                    </a:lnTo>
                    <a:lnTo>
                      <a:pt x="1984" y="381"/>
                    </a:lnTo>
                    <a:lnTo>
                      <a:pt x="2008" y="345"/>
                    </a:lnTo>
                    <a:lnTo>
                      <a:pt x="2036" y="308"/>
                    </a:lnTo>
                    <a:lnTo>
                      <a:pt x="2066" y="270"/>
                    </a:lnTo>
                    <a:lnTo>
                      <a:pt x="2100" y="234"/>
                    </a:lnTo>
                    <a:lnTo>
                      <a:pt x="2135" y="197"/>
                    </a:lnTo>
                    <a:lnTo>
                      <a:pt x="2173" y="162"/>
                    </a:lnTo>
                    <a:lnTo>
                      <a:pt x="2215" y="129"/>
                    </a:lnTo>
                    <a:lnTo>
                      <a:pt x="2258" y="98"/>
                    </a:lnTo>
                    <a:lnTo>
                      <a:pt x="2305" y="71"/>
                    </a:lnTo>
                    <a:lnTo>
                      <a:pt x="2355" y="47"/>
                    </a:lnTo>
                    <a:lnTo>
                      <a:pt x="2406" y="27"/>
                    </a:lnTo>
                    <a:lnTo>
                      <a:pt x="2461" y="12"/>
                    </a:lnTo>
                    <a:lnTo>
                      <a:pt x="2519" y="4"/>
                    </a:lnTo>
                    <a:lnTo>
                      <a:pt x="2579" y="0"/>
                    </a:lnTo>
                    <a:lnTo>
                      <a:pt x="2613" y="1"/>
                    </a:lnTo>
                    <a:lnTo>
                      <a:pt x="2649" y="4"/>
                    </a:lnTo>
                    <a:lnTo>
                      <a:pt x="2686" y="8"/>
                    </a:lnTo>
                    <a:lnTo>
                      <a:pt x="2726" y="12"/>
                    </a:lnTo>
                    <a:lnTo>
                      <a:pt x="2766" y="21"/>
                    </a:lnTo>
                    <a:lnTo>
                      <a:pt x="2805" y="30"/>
                    </a:lnTo>
                    <a:lnTo>
                      <a:pt x="2846" y="42"/>
                    </a:lnTo>
                    <a:lnTo>
                      <a:pt x="2885" y="56"/>
                    </a:lnTo>
                    <a:lnTo>
                      <a:pt x="2924" y="72"/>
                    </a:lnTo>
                    <a:lnTo>
                      <a:pt x="2961" y="91"/>
                    </a:lnTo>
                    <a:lnTo>
                      <a:pt x="2997" y="113"/>
                    </a:lnTo>
                    <a:lnTo>
                      <a:pt x="3031" y="137"/>
                    </a:lnTo>
                    <a:lnTo>
                      <a:pt x="3062" y="164"/>
                    </a:lnTo>
                    <a:lnTo>
                      <a:pt x="3091" y="193"/>
                    </a:lnTo>
                    <a:lnTo>
                      <a:pt x="3116" y="226"/>
                    </a:lnTo>
                    <a:lnTo>
                      <a:pt x="3138" y="263"/>
                    </a:lnTo>
                    <a:lnTo>
                      <a:pt x="3155" y="302"/>
                    </a:lnTo>
                    <a:lnTo>
                      <a:pt x="3168" y="345"/>
                    </a:lnTo>
                    <a:lnTo>
                      <a:pt x="3176" y="391"/>
                    </a:lnTo>
                    <a:lnTo>
                      <a:pt x="3179" y="441"/>
                    </a:lnTo>
                    <a:lnTo>
                      <a:pt x="3176" y="491"/>
                    </a:lnTo>
                    <a:lnTo>
                      <a:pt x="3168" y="539"/>
                    </a:lnTo>
                    <a:lnTo>
                      <a:pt x="3157" y="583"/>
                    </a:lnTo>
                    <a:lnTo>
                      <a:pt x="3140" y="622"/>
                    </a:lnTo>
                    <a:lnTo>
                      <a:pt x="3119" y="659"/>
                    </a:lnTo>
                    <a:lnTo>
                      <a:pt x="3096" y="692"/>
                    </a:lnTo>
                    <a:lnTo>
                      <a:pt x="3070" y="721"/>
                    </a:lnTo>
                    <a:lnTo>
                      <a:pt x="3042" y="747"/>
                    </a:lnTo>
                    <a:lnTo>
                      <a:pt x="3013" y="769"/>
                    </a:lnTo>
                    <a:lnTo>
                      <a:pt x="2982" y="787"/>
                    </a:lnTo>
                    <a:lnTo>
                      <a:pt x="2951" y="803"/>
                    </a:lnTo>
                    <a:lnTo>
                      <a:pt x="2919" y="814"/>
                    </a:lnTo>
                    <a:lnTo>
                      <a:pt x="2888" y="823"/>
                    </a:lnTo>
                    <a:lnTo>
                      <a:pt x="2857" y="827"/>
                    </a:lnTo>
                    <a:lnTo>
                      <a:pt x="2830" y="830"/>
                    </a:lnTo>
                    <a:lnTo>
                      <a:pt x="2789" y="827"/>
                    </a:lnTo>
                    <a:lnTo>
                      <a:pt x="2753" y="820"/>
                    </a:lnTo>
                    <a:lnTo>
                      <a:pt x="2720" y="808"/>
                    </a:lnTo>
                    <a:lnTo>
                      <a:pt x="2691" y="793"/>
                    </a:lnTo>
                    <a:lnTo>
                      <a:pt x="2667" y="775"/>
                    </a:lnTo>
                    <a:lnTo>
                      <a:pt x="2646" y="754"/>
                    </a:lnTo>
                    <a:lnTo>
                      <a:pt x="2628" y="731"/>
                    </a:lnTo>
                    <a:lnTo>
                      <a:pt x="2613" y="705"/>
                    </a:lnTo>
                    <a:lnTo>
                      <a:pt x="2603" y="680"/>
                    </a:lnTo>
                    <a:lnTo>
                      <a:pt x="2596" y="653"/>
                    </a:lnTo>
                    <a:lnTo>
                      <a:pt x="2591" y="626"/>
                    </a:lnTo>
                    <a:lnTo>
                      <a:pt x="2589" y="599"/>
                    </a:lnTo>
                    <a:lnTo>
                      <a:pt x="2592" y="554"/>
                    </a:lnTo>
                    <a:lnTo>
                      <a:pt x="2601" y="509"/>
                    </a:lnTo>
                    <a:lnTo>
                      <a:pt x="2617" y="465"/>
                    </a:lnTo>
                    <a:lnTo>
                      <a:pt x="2636" y="422"/>
                    </a:lnTo>
                    <a:lnTo>
                      <a:pt x="2662" y="383"/>
                    </a:lnTo>
                    <a:lnTo>
                      <a:pt x="2692" y="346"/>
                    </a:lnTo>
                    <a:lnTo>
                      <a:pt x="2726" y="313"/>
                    </a:lnTo>
                    <a:lnTo>
                      <a:pt x="2764" y="285"/>
                    </a:lnTo>
                    <a:lnTo>
                      <a:pt x="2806" y="262"/>
                    </a:lnTo>
                    <a:lnTo>
                      <a:pt x="2852" y="243"/>
                    </a:lnTo>
                    <a:lnTo>
                      <a:pt x="2899" y="231"/>
                    </a:lnTo>
                    <a:lnTo>
                      <a:pt x="2852" y="207"/>
                    </a:lnTo>
                    <a:lnTo>
                      <a:pt x="2805" y="187"/>
                    </a:lnTo>
                    <a:lnTo>
                      <a:pt x="2761" y="173"/>
                    </a:lnTo>
                    <a:lnTo>
                      <a:pt x="2718" y="162"/>
                    </a:lnTo>
                    <a:lnTo>
                      <a:pt x="2678" y="155"/>
                    </a:lnTo>
                    <a:lnTo>
                      <a:pt x="2645" y="151"/>
                    </a:lnTo>
                    <a:lnTo>
                      <a:pt x="2615" y="148"/>
                    </a:lnTo>
                    <a:lnTo>
                      <a:pt x="2593" y="148"/>
                    </a:lnTo>
                    <a:lnTo>
                      <a:pt x="2579" y="147"/>
                    </a:lnTo>
                    <a:lnTo>
                      <a:pt x="2525" y="151"/>
                    </a:lnTo>
                    <a:lnTo>
                      <a:pt x="2472" y="159"/>
                    </a:lnTo>
                    <a:lnTo>
                      <a:pt x="2423" y="174"/>
                    </a:lnTo>
                    <a:lnTo>
                      <a:pt x="2378" y="193"/>
                    </a:lnTo>
                    <a:lnTo>
                      <a:pt x="2335" y="218"/>
                    </a:lnTo>
                    <a:lnTo>
                      <a:pt x="2295" y="246"/>
                    </a:lnTo>
                    <a:lnTo>
                      <a:pt x="2257" y="278"/>
                    </a:lnTo>
                    <a:lnTo>
                      <a:pt x="2222" y="312"/>
                    </a:lnTo>
                    <a:lnTo>
                      <a:pt x="2190" y="350"/>
                    </a:lnTo>
                    <a:lnTo>
                      <a:pt x="2159" y="390"/>
                    </a:lnTo>
                    <a:lnTo>
                      <a:pt x="2133" y="432"/>
                    </a:lnTo>
                    <a:lnTo>
                      <a:pt x="2107" y="474"/>
                    </a:lnTo>
                    <a:lnTo>
                      <a:pt x="2084" y="518"/>
                    </a:lnTo>
                    <a:lnTo>
                      <a:pt x="2062" y="562"/>
                    </a:lnTo>
                    <a:lnTo>
                      <a:pt x="2043" y="607"/>
                    </a:lnTo>
                    <a:lnTo>
                      <a:pt x="2025" y="651"/>
                    </a:lnTo>
                    <a:lnTo>
                      <a:pt x="2010" y="694"/>
                    </a:lnTo>
                    <a:lnTo>
                      <a:pt x="1996" y="737"/>
                    </a:lnTo>
                    <a:lnTo>
                      <a:pt x="1985" y="777"/>
                    </a:lnTo>
                    <a:lnTo>
                      <a:pt x="1975" y="815"/>
                    </a:lnTo>
                    <a:lnTo>
                      <a:pt x="1966" y="849"/>
                    </a:lnTo>
                    <a:lnTo>
                      <a:pt x="1959" y="882"/>
                    </a:lnTo>
                    <a:lnTo>
                      <a:pt x="1953" y="911"/>
                    </a:lnTo>
                    <a:lnTo>
                      <a:pt x="1949" y="935"/>
                    </a:lnTo>
                    <a:lnTo>
                      <a:pt x="1949" y="935"/>
                    </a:lnTo>
                    <a:lnTo>
                      <a:pt x="1729" y="1849"/>
                    </a:lnTo>
                    <a:lnTo>
                      <a:pt x="1710" y="1925"/>
                    </a:lnTo>
                    <a:lnTo>
                      <a:pt x="1694" y="1995"/>
                    </a:lnTo>
                    <a:lnTo>
                      <a:pt x="1679" y="2059"/>
                    </a:lnTo>
                    <a:lnTo>
                      <a:pt x="1665" y="2118"/>
                    </a:lnTo>
                    <a:lnTo>
                      <a:pt x="1653" y="2171"/>
                    </a:lnTo>
                    <a:lnTo>
                      <a:pt x="1643" y="2222"/>
                    </a:lnTo>
                    <a:lnTo>
                      <a:pt x="1634" y="2269"/>
                    </a:lnTo>
                    <a:lnTo>
                      <a:pt x="1627" y="2313"/>
                    </a:lnTo>
                    <a:lnTo>
                      <a:pt x="1623" y="2355"/>
                    </a:lnTo>
                    <a:lnTo>
                      <a:pt x="1619" y="2396"/>
                    </a:lnTo>
                    <a:lnTo>
                      <a:pt x="1619" y="2437"/>
                    </a:lnTo>
                    <a:lnTo>
                      <a:pt x="1621" y="2479"/>
                    </a:lnTo>
                    <a:lnTo>
                      <a:pt x="1624" y="2522"/>
                    </a:lnTo>
                    <a:lnTo>
                      <a:pt x="1630" y="2562"/>
                    </a:lnTo>
                    <a:lnTo>
                      <a:pt x="1638" y="2603"/>
                    </a:lnTo>
                    <a:lnTo>
                      <a:pt x="1650" y="2641"/>
                    </a:lnTo>
                    <a:lnTo>
                      <a:pt x="1664" y="2677"/>
                    </a:lnTo>
                    <a:lnTo>
                      <a:pt x="1681" y="2711"/>
                    </a:lnTo>
                    <a:lnTo>
                      <a:pt x="1700" y="2743"/>
                    </a:lnTo>
                    <a:lnTo>
                      <a:pt x="1723" y="2773"/>
                    </a:lnTo>
                    <a:lnTo>
                      <a:pt x="1749" y="2798"/>
                    </a:lnTo>
                    <a:lnTo>
                      <a:pt x="1776" y="2821"/>
                    </a:lnTo>
                    <a:lnTo>
                      <a:pt x="1809" y="2841"/>
                    </a:lnTo>
                    <a:lnTo>
                      <a:pt x="1844" y="2857"/>
                    </a:lnTo>
                    <a:lnTo>
                      <a:pt x="1882" y="2868"/>
                    </a:lnTo>
                    <a:lnTo>
                      <a:pt x="1924" y="2875"/>
                    </a:lnTo>
                    <a:lnTo>
                      <a:pt x="1968" y="2878"/>
                    </a:lnTo>
                    <a:lnTo>
                      <a:pt x="1999" y="2876"/>
                    </a:lnTo>
                    <a:lnTo>
                      <a:pt x="2031" y="2873"/>
                    </a:lnTo>
                    <a:lnTo>
                      <a:pt x="2066" y="2868"/>
                    </a:lnTo>
                    <a:lnTo>
                      <a:pt x="2102" y="2859"/>
                    </a:lnTo>
                    <a:lnTo>
                      <a:pt x="2141" y="2848"/>
                    </a:lnTo>
                    <a:lnTo>
                      <a:pt x="2181" y="2834"/>
                    </a:lnTo>
                    <a:lnTo>
                      <a:pt x="2222" y="2817"/>
                    </a:lnTo>
                    <a:lnTo>
                      <a:pt x="2264" y="2796"/>
                    </a:lnTo>
                    <a:lnTo>
                      <a:pt x="2307" y="2771"/>
                    </a:lnTo>
                    <a:lnTo>
                      <a:pt x="2350" y="2742"/>
                    </a:lnTo>
                    <a:lnTo>
                      <a:pt x="2394" y="2709"/>
                    </a:lnTo>
                    <a:lnTo>
                      <a:pt x="2437" y="2672"/>
                    </a:lnTo>
                    <a:lnTo>
                      <a:pt x="2480" y="2630"/>
                    </a:lnTo>
                    <a:lnTo>
                      <a:pt x="2523" y="2583"/>
                    </a:lnTo>
                    <a:lnTo>
                      <a:pt x="2565" y="2531"/>
                    </a:lnTo>
                    <a:lnTo>
                      <a:pt x="2607" y="2473"/>
                    </a:lnTo>
                    <a:lnTo>
                      <a:pt x="2647" y="2411"/>
                    </a:lnTo>
                    <a:lnTo>
                      <a:pt x="2685" y="2342"/>
                    </a:lnTo>
                    <a:lnTo>
                      <a:pt x="2721" y="2268"/>
                    </a:lnTo>
                    <a:lnTo>
                      <a:pt x="2756" y="2187"/>
                    </a:lnTo>
                    <a:lnTo>
                      <a:pt x="2789" y="2099"/>
                    </a:lnTo>
                    <a:lnTo>
                      <a:pt x="2819" y="2005"/>
                    </a:lnTo>
                    <a:lnTo>
                      <a:pt x="2824" y="1984"/>
                    </a:lnTo>
                    <a:lnTo>
                      <a:pt x="2828" y="1969"/>
                    </a:lnTo>
                    <a:lnTo>
                      <a:pt x="2835" y="1955"/>
                    </a:lnTo>
                    <a:lnTo>
                      <a:pt x="2846" y="1944"/>
                    </a:lnTo>
                    <a:lnTo>
                      <a:pt x="2859" y="1938"/>
                    </a:lnTo>
                    <a:lnTo>
                      <a:pt x="2876" y="1933"/>
                    </a:lnTo>
                    <a:lnTo>
                      <a:pt x="2899" y="1932"/>
                    </a:lnTo>
                    <a:lnTo>
                      <a:pt x="2906" y="1932"/>
                    </a:lnTo>
                    <a:lnTo>
                      <a:pt x="2917" y="1933"/>
                    </a:lnTo>
                    <a:lnTo>
                      <a:pt x="2928" y="1934"/>
                    </a:lnTo>
                    <a:lnTo>
                      <a:pt x="2940" y="1938"/>
                    </a:lnTo>
                    <a:lnTo>
                      <a:pt x="2952" y="1943"/>
                    </a:lnTo>
                    <a:lnTo>
                      <a:pt x="2962" y="1951"/>
                    </a:lnTo>
                    <a:lnTo>
                      <a:pt x="2971" y="1962"/>
                    </a:lnTo>
                    <a:lnTo>
                      <a:pt x="2977" y="1977"/>
                    </a:lnTo>
                    <a:lnTo>
                      <a:pt x="2978" y="1995"/>
                    </a:lnTo>
                    <a:lnTo>
                      <a:pt x="2977" y="2017"/>
                    </a:lnTo>
                    <a:lnTo>
                      <a:pt x="2973" y="2043"/>
                    </a:lnTo>
                    <a:lnTo>
                      <a:pt x="2966" y="2075"/>
                    </a:lnTo>
                    <a:lnTo>
                      <a:pt x="2955" y="2110"/>
                    </a:lnTo>
                    <a:lnTo>
                      <a:pt x="2942" y="2151"/>
                    </a:lnTo>
                    <a:lnTo>
                      <a:pt x="2926" y="2193"/>
                    </a:lnTo>
                    <a:lnTo>
                      <a:pt x="2907" y="2239"/>
                    </a:lnTo>
                    <a:lnTo>
                      <a:pt x="2885" y="2286"/>
                    </a:lnTo>
                    <a:lnTo>
                      <a:pt x="2861" y="2336"/>
                    </a:lnTo>
                    <a:lnTo>
                      <a:pt x="2834" y="2389"/>
                    </a:lnTo>
                    <a:lnTo>
                      <a:pt x="2804" y="2440"/>
                    </a:lnTo>
                    <a:lnTo>
                      <a:pt x="2771" y="2494"/>
                    </a:lnTo>
                    <a:lnTo>
                      <a:pt x="2735" y="2547"/>
                    </a:lnTo>
                    <a:lnTo>
                      <a:pt x="2697" y="2599"/>
                    </a:lnTo>
                    <a:lnTo>
                      <a:pt x="2656" y="2650"/>
                    </a:lnTo>
                    <a:lnTo>
                      <a:pt x="2612" y="2700"/>
                    </a:lnTo>
                    <a:lnTo>
                      <a:pt x="2565" y="2749"/>
                    </a:lnTo>
                    <a:lnTo>
                      <a:pt x="2517" y="2795"/>
                    </a:lnTo>
                    <a:lnTo>
                      <a:pt x="2465" y="2839"/>
                    </a:lnTo>
                    <a:lnTo>
                      <a:pt x="2411" y="2878"/>
                    </a:lnTo>
                    <a:lnTo>
                      <a:pt x="2354" y="2914"/>
                    </a:lnTo>
                    <a:lnTo>
                      <a:pt x="2294" y="2946"/>
                    </a:lnTo>
                    <a:lnTo>
                      <a:pt x="2233" y="2973"/>
                    </a:lnTo>
                    <a:lnTo>
                      <a:pt x="2167" y="2995"/>
                    </a:lnTo>
                    <a:lnTo>
                      <a:pt x="2101" y="3011"/>
                    </a:lnTo>
                    <a:lnTo>
                      <a:pt x="2031" y="3021"/>
                    </a:lnTo>
                    <a:lnTo>
                      <a:pt x="1959" y="3024"/>
                    </a:lnTo>
                    <a:lnTo>
                      <a:pt x="1893" y="3022"/>
                    </a:lnTo>
                    <a:lnTo>
                      <a:pt x="1831" y="3013"/>
                    </a:lnTo>
                    <a:lnTo>
                      <a:pt x="1772" y="3001"/>
                    </a:lnTo>
                    <a:lnTo>
                      <a:pt x="1716" y="2984"/>
                    </a:lnTo>
                    <a:lnTo>
                      <a:pt x="1662" y="2963"/>
                    </a:lnTo>
                    <a:lnTo>
                      <a:pt x="1612" y="2939"/>
                    </a:lnTo>
                    <a:lnTo>
                      <a:pt x="1566" y="2911"/>
                    </a:lnTo>
                    <a:lnTo>
                      <a:pt x="1522" y="2879"/>
                    </a:lnTo>
                    <a:lnTo>
                      <a:pt x="1482" y="2846"/>
                    </a:lnTo>
                    <a:lnTo>
                      <a:pt x="1444" y="2809"/>
                    </a:lnTo>
                    <a:lnTo>
                      <a:pt x="1410" y="2771"/>
                    </a:lnTo>
                    <a:lnTo>
                      <a:pt x="1378" y="2731"/>
                    </a:lnTo>
                    <a:lnTo>
                      <a:pt x="1351" y="2691"/>
                    </a:lnTo>
                    <a:lnTo>
                      <a:pt x="1325" y="2648"/>
                    </a:lnTo>
                    <a:lnTo>
                      <a:pt x="1303" y="2606"/>
                    </a:lnTo>
                    <a:lnTo>
                      <a:pt x="1284" y="2564"/>
                    </a:lnTo>
                    <a:lnTo>
                      <a:pt x="1269" y="2521"/>
                    </a:lnTo>
                    <a:lnTo>
                      <a:pt x="1264" y="2528"/>
                    </a:lnTo>
                    <a:lnTo>
                      <a:pt x="1257" y="2540"/>
                    </a:lnTo>
                    <a:lnTo>
                      <a:pt x="1247" y="2559"/>
                    </a:lnTo>
                    <a:lnTo>
                      <a:pt x="1234" y="2580"/>
                    </a:lnTo>
                    <a:lnTo>
                      <a:pt x="1219" y="2605"/>
                    </a:lnTo>
                    <a:lnTo>
                      <a:pt x="1200" y="2634"/>
                    </a:lnTo>
                    <a:lnTo>
                      <a:pt x="1179" y="2665"/>
                    </a:lnTo>
                    <a:lnTo>
                      <a:pt x="1156" y="2698"/>
                    </a:lnTo>
                    <a:lnTo>
                      <a:pt x="1129" y="2732"/>
                    </a:lnTo>
                    <a:lnTo>
                      <a:pt x="1099" y="2766"/>
                    </a:lnTo>
                    <a:lnTo>
                      <a:pt x="1068" y="2802"/>
                    </a:lnTo>
                    <a:lnTo>
                      <a:pt x="1033" y="2836"/>
                    </a:lnTo>
                    <a:lnTo>
                      <a:pt x="996" y="2869"/>
                    </a:lnTo>
                    <a:lnTo>
                      <a:pt x="955" y="2901"/>
                    </a:lnTo>
                    <a:lnTo>
                      <a:pt x="912" y="2930"/>
                    </a:lnTo>
                    <a:lnTo>
                      <a:pt x="866" y="2956"/>
                    </a:lnTo>
                    <a:lnTo>
                      <a:pt x="818" y="2979"/>
                    </a:lnTo>
                    <a:lnTo>
                      <a:pt x="768" y="2999"/>
                    </a:lnTo>
                    <a:lnTo>
                      <a:pt x="714" y="3012"/>
                    </a:lnTo>
                    <a:lnTo>
                      <a:pt x="657" y="3021"/>
                    </a:lnTo>
                    <a:lnTo>
                      <a:pt x="599" y="3024"/>
                    </a:lnTo>
                    <a:lnTo>
                      <a:pt x="552" y="3023"/>
                    </a:lnTo>
                    <a:lnTo>
                      <a:pt x="505" y="3019"/>
                    </a:lnTo>
                    <a:lnTo>
                      <a:pt x="457" y="3013"/>
                    </a:lnTo>
                    <a:lnTo>
                      <a:pt x="410" y="3003"/>
                    </a:lnTo>
                    <a:lnTo>
                      <a:pt x="364" y="2992"/>
                    </a:lnTo>
                    <a:lnTo>
                      <a:pt x="318" y="2978"/>
                    </a:lnTo>
                    <a:lnTo>
                      <a:pt x="275" y="2961"/>
                    </a:lnTo>
                    <a:lnTo>
                      <a:pt x="233" y="2941"/>
                    </a:lnTo>
                    <a:lnTo>
                      <a:pt x="194" y="2918"/>
                    </a:lnTo>
                    <a:lnTo>
                      <a:pt x="157" y="2892"/>
                    </a:lnTo>
                    <a:lnTo>
                      <a:pt x="123" y="2864"/>
                    </a:lnTo>
                    <a:lnTo>
                      <a:pt x="93" y="2834"/>
                    </a:lnTo>
                    <a:lnTo>
                      <a:pt x="66" y="2799"/>
                    </a:lnTo>
                    <a:lnTo>
                      <a:pt x="43" y="2762"/>
                    </a:lnTo>
                    <a:lnTo>
                      <a:pt x="24" y="2721"/>
                    </a:lnTo>
                    <a:lnTo>
                      <a:pt x="10" y="2678"/>
                    </a:lnTo>
                    <a:lnTo>
                      <a:pt x="2" y="2632"/>
                    </a:lnTo>
                    <a:lnTo>
                      <a:pt x="0" y="2583"/>
                    </a:lnTo>
                    <a:lnTo>
                      <a:pt x="2" y="2532"/>
                    </a:lnTo>
                    <a:lnTo>
                      <a:pt x="11" y="2482"/>
                    </a:lnTo>
                    <a:lnTo>
                      <a:pt x="27" y="2434"/>
                    </a:lnTo>
                    <a:lnTo>
                      <a:pt x="47" y="2389"/>
                    </a:lnTo>
                    <a:lnTo>
                      <a:pt x="73" y="2347"/>
                    </a:lnTo>
                    <a:lnTo>
                      <a:pt x="103" y="2311"/>
                    </a:lnTo>
                    <a:lnTo>
                      <a:pt x="137" y="2278"/>
                    </a:lnTo>
                    <a:lnTo>
                      <a:pt x="174" y="2250"/>
                    </a:lnTo>
                    <a:lnTo>
                      <a:pt x="214" y="2226"/>
                    </a:lnTo>
                    <a:lnTo>
                      <a:pt x="257" y="2209"/>
                    </a:lnTo>
                    <a:lnTo>
                      <a:pt x="302" y="2198"/>
                    </a:lnTo>
                    <a:lnTo>
                      <a:pt x="349" y="2195"/>
                    </a:lnTo>
                    <a:lnTo>
                      <a:pt x="373" y="2196"/>
                    </a:lnTo>
                    <a:lnTo>
                      <a:pt x="398" y="2200"/>
                    </a:lnTo>
                    <a:lnTo>
                      <a:pt x="422" y="2204"/>
                    </a:lnTo>
                    <a:lnTo>
                      <a:pt x="448" y="2212"/>
                    </a:lnTo>
                    <a:lnTo>
                      <a:pt x="472" y="2223"/>
                    </a:lnTo>
                    <a:lnTo>
                      <a:pt x="495" y="2236"/>
                    </a:lnTo>
                    <a:lnTo>
                      <a:pt x="517" y="2252"/>
                    </a:lnTo>
                    <a:lnTo>
                      <a:pt x="537" y="2272"/>
                    </a:lnTo>
                    <a:lnTo>
                      <a:pt x="555" y="2295"/>
                    </a:lnTo>
                    <a:lnTo>
                      <a:pt x="569" y="2322"/>
                    </a:lnTo>
                    <a:lnTo>
                      <a:pt x="580" y="2352"/>
                    </a:lnTo>
                    <a:lnTo>
                      <a:pt x="587" y="2386"/>
                    </a:lnTo>
                    <a:lnTo>
                      <a:pt x="590" y="2426"/>
                    </a:lnTo>
                    <a:lnTo>
                      <a:pt x="586" y="2476"/>
                    </a:lnTo>
                    <a:lnTo>
                      <a:pt x="576" y="2525"/>
                    </a:lnTo>
                    <a:lnTo>
                      <a:pt x="560" y="2570"/>
                    </a:lnTo>
                    <a:lnTo>
                      <a:pt x="539" y="2611"/>
                    </a:lnTo>
                    <a:lnTo>
                      <a:pt x="514" y="2650"/>
                    </a:lnTo>
                    <a:lnTo>
                      <a:pt x="484" y="2686"/>
                    </a:lnTo>
                    <a:lnTo>
                      <a:pt x="450" y="2716"/>
                    </a:lnTo>
                    <a:lnTo>
                      <a:pt x="413" y="2743"/>
                    </a:lnTo>
                    <a:lnTo>
                      <a:pt x="373" y="2765"/>
                    </a:lnTo>
                    <a:lnTo>
                      <a:pt x="332" y="2782"/>
                    </a:lnTo>
                    <a:lnTo>
                      <a:pt x="289" y="2793"/>
                    </a:lnTo>
                    <a:lnTo>
                      <a:pt x="332" y="2818"/>
                    </a:lnTo>
                    <a:lnTo>
                      <a:pt x="378" y="2837"/>
                    </a:lnTo>
                    <a:lnTo>
                      <a:pt x="421" y="2852"/>
                    </a:lnTo>
                    <a:lnTo>
                      <a:pt x="463" y="2863"/>
                    </a:lnTo>
                    <a:lnTo>
                      <a:pt x="502" y="2870"/>
                    </a:lnTo>
                    <a:lnTo>
                      <a:pt x="537" y="2874"/>
                    </a:lnTo>
                    <a:lnTo>
                      <a:pt x="567" y="2876"/>
                    </a:lnTo>
                    <a:lnTo>
                      <a:pt x="592" y="2878"/>
                    </a:lnTo>
                    <a:lnTo>
                      <a:pt x="609" y="2878"/>
                    </a:lnTo>
                    <a:lnTo>
                      <a:pt x="664" y="2874"/>
                    </a:lnTo>
                    <a:lnTo>
                      <a:pt x="718" y="2863"/>
                    </a:lnTo>
                    <a:lnTo>
                      <a:pt x="770" y="2845"/>
                    </a:lnTo>
                    <a:lnTo>
                      <a:pt x="819" y="2820"/>
                    </a:lnTo>
                    <a:lnTo>
                      <a:pt x="866" y="2788"/>
                    </a:lnTo>
                    <a:lnTo>
                      <a:pt x="912" y="2751"/>
                    </a:lnTo>
                    <a:lnTo>
                      <a:pt x="956" y="2708"/>
                    </a:lnTo>
                    <a:lnTo>
                      <a:pt x="997" y="2659"/>
                    </a:lnTo>
                    <a:lnTo>
                      <a:pt x="1035" y="2605"/>
                    </a:lnTo>
                    <a:lnTo>
                      <a:pt x="1071" y="2545"/>
                    </a:lnTo>
                    <a:lnTo>
                      <a:pt x="1105" y="2482"/>
                    </a:lnTo>
                    <a:lnTo>
                      <a:pt x="1135" y="2413"/>
                    </a:lnTo>
                    <a:lnTo>
                      <a:pt x="1163" y="2341"/>
                    </a:lnTo>
                    <a:lnTo>
                      <a:pt x="1188" y="2264"/>
                    </a:lnTo>
                    <a:lnTo>
                      <a:pt x="1210" y="2185"/>
                    </a:lnTo>
                    <a:lnTo>
                      <a:pt x="1245" y="2048"/>
                    </a:lnTo>
                    <a:lnTo>
                      <a:pt x="1277" y="1919"/>
                    </a:lnTo>
                    <a:lnTo>
                      <a:pt x="1309" y="1795"/>
                    </a:lnTo>
                    <a:lnTo>
                      <a:pt x="1338" y="1680"/>
                    </a:lnTo>
                    <a:lnTo>
                      <a:pt x="1366" y="1570"/>
                    </a:lnTo>
                    <a:lnTo>
                      <a:pt x="1390" y="1468"/>
                    </a:lnTo>
                    <a:lnTo>
                      <a:pt x="1415" y="1371"/>
                    </a:lnTo>
                    <a:lnTo>
                      <a:pt x="1435" y="1279"/>
                    </a:lnTo>
                    <a:lnTo>
                      <a:pt x="1456" y="1195"/>
                    </a:lnTo>
                    <a:lnTo>
                      <a:pt x="1474" y="1116"/>
                    </a:lnTo>
                    <a:lnTo>
                      <a:pt x="1490" y="1042"/>
                    </a:lnTo>
                    <a:lnTo>
                      <a:pt x="1505" y="974"/>
                    </a:lnTo>
                    <a:lnTo>
                      <a:pt x="1518" y="911"/>
                    </a:lnTo>
                    <a:lnTo>
                      <a:pt x="1529" y="853"/>
                    </a:lnTo>
                    <a:lnTo>
                      <a:pt x="1538" y="799"/>
                    </a:lnTo>
                    <a:lnTo>
                      <a:pt x="1545" y="750"/>
                    </a:lnTo>
                    <a:lnTo>
                      <a:pt x="1551" y="706"/>
                    </a:lnTo>
                    <a:lnTo>
                      <a:pt x="1555" y="667"/>
                    </a:lnTo>
                    <a:lnTo>
                      <a:pt x="1558" y="631"/>
                    </a:lnTo>
                    <a:lnTo>
                      <a:pt x="1559" y="599"/>
                    </a:lnTo>
                    <a:lnTo>
                      <a:pt x="1557" y="540"/>
                    </a:lnTo>
                    <a:lnTo>
                      <a:pt x="1552" y="487"/>
                    </a:lnTo>
                    <a:lnTo>
                      <a:pt x="1544" y="439"/>
                    </a:lnTo>
                    <a:lnTo>
                      <a:pt x="1532" y="395"/>
                    </a:lnTo>
                    <a:lnTo>
                      <a:pt x="1519" y="356"/>
                    </a:lnTo>
                    <a:lnTo>
                      <a:pt x="1503" y="320"/>
                    </a:lnTo>
                    <a:lnTo>
                      <a:pt x="1484" y="289"/>
                    </a:lnTo>
                    <a:lnTo>
                      <a:pt x="1465" y="262"/>
                    </a:lnTo>
                    <a:lnTo>
                      <a:pt x="1444" y="239"/>
                    </a:lnTo>
                    <a:lnTo>
                      <a:pt x="1422" y="218"/>
                    </a:lnTo>
                    <a:lnTo>
                      <a:pt x="1398" y="201"/>
                    </a:lnTo>
                    <a:lnTo>
                      <a:pt x="1374" y="186"/>
                    </a:lnTo>
                    <a:lnTo>
                      <a:pt x="1349" y="175"/>
                    </a:lnTo>
                    <a:lnTo>
                      <a:pt x="1325" y="165"/>
                    </a:lnTo>
                    <a:lnTo>
                      <a:pt x="1301" y="158"/>
                    </a:lnTo>
                    <a:lnTo>
                      <a:pt x="1276" y="153"/>
                    </a:lnTo>
                    <a:lnTo>
                      <a:pt x="1253" y="149"/>
                    </a:lnTo>
                    <a:lnTo>
                      <a:pt x="1231" y="148"/>
                    </a:lnTo>
                    <a:lnTo>
                      <a:pt x="1210" y="148"/>
                    </a:lnTo>
                    <a:lnTo>
                      <a:pt x="1179" y="148"/>
                    </a:lnTo>
                    <a:lnTo>
                      <a:pt x="1147" y="152"/>
                    </a:lnTo>
                    <a:lnTo>
                      <a:pt x="1112" y="158"/>
                    </a:lnTo>
                    <a:lnTo>
                      <a:pt x="1076" y="166"/>
                    </a:lnTo>
                    <a:lnTo>
                      <a:pt x="1038" y="177"/>
                    </a:lnTo>
                    <a:lnTo>
                      <a:pt x="999" y="192"/>
                    </a:lnTo>
                    <a:lnTo>
                      <a:pt x="958" y="210"/>
                    </a:lnTo>
                    <a:lnTo>
                      <a:pt x="917" y="232"/>
                    </a:lnTo>
                    <a:lnTo>
                      <a:pt x="873" y="257"/>
                    </a:lnTo>
                    <a:lnTo>
                      <a:pt x="830" y="286"/>
                    </a:lnTo>
                    <a:lnTo>
                      <a:pt x="787" y="319"/>
                    </a:lnTo>
                    <a:lnTo>
                      <a:pt x="744" y="357"/>
                    </a:lnTo>
                    <a:lnTo>
                      <a:pt x="701" y="400"/>
                    </a:lnTo>
                    <a:lnTo>
                      <a:pt x="658" y="446"/>
                    </a:lnTo>
                    <a:lnTo>
                      <a:pt x="616" y="499"/>
                    </a:lnTo>
                    <a:lnTo>
                      <a:pt x="576" y="555"/>
                    </a:lnTo>
                    <a:lnTo>
                      <a:pt x="535" y="618"/>
                    </a:lnTo>
                    <a:lnTo>
                      <a:pt x="496" y="686"/>
                    </a:lnTo>
                    <a:lnTo>
                      <a:pt x="459" y="760"/>
                    </a:lnTo>
                    <a:lnTo>
                      <a:pt x="423" y="840"/>
                    </a:lnTo>
                    <a:lnTo>
                      <a:pt x="389" y="926"/>
                    </a:lnTo>
                    <a:lnTo>
                      <a:pt x="359" y="1019"/>
                    </a:lnTo>
                    <a:lnTo>
                      <a:pt x="354" y="1042"/>
                    </a:lnTo>
                    <a:lnTo>
                      <a:pt x="347" y="1061"/>
                    </a:lnTo>
                    <a:lnTo>
                      <a:pt x="339" y="1074"/>
                    </a:lnTo>
                    <a:lnTo>
                      <a:pt x="329" y="1083"/>
                    </a:lnTo>
                    <a:lnTo>
                      <a:pt x="315" y="1089"/>
                    </a:lnTo>
                    <a:lnTo>
                      <a:pt x="299" y="1091"/>
                    </a:lnTo>
                    <a:lnTo>
                      <a:pt x="279" y="1093"/>
                    </a:lnTo>
                    <a:lnTo>
                      <a:pt x="274" y="1093"/>
                    </a:lnTo>
                    <a:lnTo>
                      <a:pt x="267" y="1091"/>
                    </a:lnTo>
                    <a:lnTo>
                      <a:pt x="257" y="1090"/>
                    </a:lnTo>
                    <a:lnTo>
                      <a:pt x="246" y="1089"/>
                    </a:lnTo>
                    <a:lnTo>
                      <a:pt x="235" y="1084"/>
                    </a:lnTo>
                    <a:lnTo>
                      <a:pt x="224" y="1079"/>
                    </a:lnTo>
                    <a:lnTo>
                      <a:pt x="214" y="1071"/>
                    </a:lnTo>
                    <a:lnTo>
                      <a:pt x="207" y="1060"/>
                    </a:lnTo>
                    <a:lnTo>
                      <a:pt x="201" y="1046"/>
                    </a:lnTo>
                    <a:lnTo>
                      <a:pt x="199" y="1029"/>
                    </a:lnTo>
                    <a:lnTo>
                      <a:pt x="200" y="1008"/>
                    </a:lnTo>
                    <a:lnTo>
                      <a:pt x="204" y="981"/>
                    </a:lnTo>
                    <a:lnTo>
                      <a:pt x="213" y="950"/>
                    </a:lnTo>
                    <a:lnTo>
                      <a:pt x="222" y="914"/>
                    </a:lnTo>
                    <a:lnTo>
                      <a:pt x="236" y="874"/>
                    </a:lnTo>
                    <a:lnTo>
                      <a:pt x="252" y="831"/>
                    </a:lnTo>
                    <a:lnTo>
                      <a:pt x="271" y="786"/>
                    </a:lnTo>
                    <a:lnTo>
                      <a:pt x="293" y="738"/>
                    </a:lnTo>
                    <a:lnTo>
                      <a:pt x="317" y="688"/>
                    </a:lnTo>
                    <a:lnTo>
                      <a:pt x="344" y="637"/>
                    </a:lnTo>
                    <a:lnTo>
                      <a:pt x="374" y="584"/>
                    </a:lnTo>
                    <a:lnTo>
                      <a:pt x="408" y="531"/>
                    </a:lnTo>
                    <a:lnTo>
                      <a:pt x="444" y="478"/>
                    </a:lnTo>
                    <a:lnTo>
                      <a:pt x="482" y="425"/>
                    </a:lnTo>
                    <a:lnTo>
                      <a:pt x="523" y="374"/>
                    </a:lnTo>
                    <a:lnTo>
                      <a:pt x="567" y="324"/>
                    </a:lnTo>
                    <a:lnTo>
                      <a:pt x="615" y="275"/>
                    </a:lnTo>
                    <a:lnTo>
                      <a:pt x="664" y="230"/>
                    </a:lnTo>
                    <a:lnTo>
                      <a:pt x="716" y="187"/>
                    </a:lnTo>
                    <a:lnTo>
                      <a:pt x="771" y="147"/>
                    </a:lnTo>
                    <a:lnTo>
                      <a:pt x="829" y="110"/>
                    </a:lnTo>
                    <a:lnTo>
                      <a:pt x="889" y="78"/>
                    </a:lnTo>
                    <a:lnTo>
                      <a:pt x="951" y="52"/>
                    </a:lnTo>
                    <a:lnTo>
                      <a:pt x="1018" y="30"/>
                    </a:lnTo>
                    <a:lnTo>
                      <a:pt x="1085" y="14"/>
                    </a:lnTo>
                    <a:lnTo>
                      <a:pt x="1156" y="4"/>
                    </a:lnTo>
                    <a:lnTo>
                      <a:pt x="123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1"/>
              <p:cNvSpPr>
                <a:spLocks noChangeAspect="1"/>
              </p:cNvSpPr>
              <p:nvPr>
                <p:custDataLst>
                  <p:tags r:id="rId6"/>
                </p:custDataLst>
              </p:nvPr>
            </p:nvSpPr>
            <p:spPr bwMode="auto">
              <a:xfrm>
                <a:off x="1447800" y="2057400"/>
                <a:ext cx="239843" cy="457200"/>
              </a:xfrm>
              <a:custGeom>
                <a:avLst/>
                <a:gdLst/>
                <a:ahLst/>
                <a:cxnLst>
                  <a:cxn ang="0">
                    <a:pos x="1091" y="19"/>
                  </a:cxn>
                  <a:cxn ang="0">
                    <a:pos x="1150" y="101"/>
                  </a:cxn>
                  <a:cxn ang="0">
                    <a:pos x="1158" y="176"/>
                  </a:cxn>
                  <a:cxn ang="0">
                    <a:pos x="1151" y="220"/>
                  </a:cxn>
                  <a:cxn ang="0">
                    <a:pos x="1136" y="305"/>
                  </a:cxn>
                  <a:cxn ang="0">
                    <a:pos x="1107" y="451"/>
                  </a:cxn>
                  <a:cxn ang="0">
                    <a:pos x="1061" y="675"/>
                  </a:cxn>
                  <a:cxn ang="0">
                    <a:pos x="995" y="994"/>
                  </a:cxn>
                  <a:cxn ang="0">
                    <a:pos x="1424" y="1196"/>
                  </a:cxn>
                  <a:cxn ang="0">
                    <a:pos x="1508" y="1208"/>
                  </a:cxn>
                  <a:cxn ang="0">
                    <a:pos x="1536" y="1264"/>
                  </a:cxn>
                  <a:cxn ang="0">
                    <a:pos x="1517" y="1357"/>
                  </a:cxn>
                  <a:cxn ang="0">
                    <a:pos x="1458" y="1387"/>
                  </a:cxn>
                  <a:cxn ang="0">
                    <a:pos x="914" y="1390"/>
                  </a:cxn>
                  <a:cxn ang="0">
                    <a:pos x="528" y="3286"/>
                  </a:cxn>
                  <a:cxn ang="0">
                    <a:pos x="514" y="3408"/>
                  </a:cxn>
                  <a:cxn ang="0">
                    <a:pos x="517" y="3590"/>
                  </a:cxn>
                  <a:cxn ang="0">
                    <a:pos x="560" y="3719"/>
                  </a:cxn>
                  <a:cxn ang="0">
                    <a:pos x="642" y="3769"/>
                  </a:cxn>
                  <a:cxn ang="0">
                    <a:pos x="763" y="3758"/>
                  </a:cxn>
                  <a:cxn ang="0">
                    <a:pos x="903" y="3685"/>
                  </a:cxn>
                  <a:cxn ang="0">
                    <a:pos x="1056" y="3531"/>
                  </a:cxn>
                  <a:cxn ang="0">
                    <a:pos x="1210" y="3270"/>
                  </a:cxn>
                  <a:cxn ang="0">
                    <a:pos x="1333" y="2965"/>
                  </a:cxn>
                  <a:cxn ang="0">
                    <a:pos x="1367" y="2909"/>
                  </a:cxn>
                  <a:cxn ang="0">
                    <a:pos x="1414" y="2905"/>
                  </a:cxn>
                  <a:cxn ang="0">
                    <a:pos x="1451" y="2928"/>
                  </a:cxn>
                  <a:cxn ang="0">
                    <a:pos x="1453" y="2986"/>
                  </a:cxn>
                  <a:cxn ang="0">
                    <a:pos x="1415" y="3100"/>
                  </a:cxn>
                  <a:cxn ang="0">
                    <a:pos x="1344" y="3275"/>
                  </a:cxn>
                  <a:cxn ang="0">
                    <a:pos x="1236" y="3478"/>
                  </a:cxn>
                  <a:cxn ang="0">
                    <a:pos x="1096" y="3672"/>
                  </a:cxn>
                  <a:cxn ang="0">
                    <a:pos x="922" y="3825"/>
                  </a:cxn>
                  <a:cxn ang="0">
                    <a:pos x="718" y="3903"/>
                  </a:cxn>
                  <a:cxn ang="0">
                    <a:pos x="498" y="3876"/>
                  </a:cxn>
                  <a:cxn ang="0">
                    <a:pos x="326" y="3749"/>
                  </a:cxn>
                  <a:cxn ang="0">
                    <a:pos x="222" y="3544"/>
                  </a:cxn>
                  <a:cxn ang="0">
                    <a:pos x="198" y="3337"/>
                  </a:cxn>
                  <a:cxn ang="0">
                    <a:pos x="200" y="3294"/>
                  </a:cxn>
                  <a:cxn ang="0">
                    <a:pos x="207" y="3232"/>
                  </a:cxn>
                  <a:cxn ang="0">
                    <a:pos x="223" y="3138"/>
                  </a:cxn>
                  <a:cxn ang="0">
                    <a:pos x="250" y="2998"/>
                  </a:cxn>
                  <a:cxn ang="0">
                    <a:pos x="291" y="2795"/>
                  </a:cxn>
                  <a:cxn ang="0">
                    <a:pos x="348" y="2516"/>
                  </a:cxn>
                  <a:cxn ang="0">
                    <a:pos x="425" y="2146"/>
                  </a:cxn>
                  <a:cxn ang="0">
                    <a:pos x="524" y="1671"/>
                  </a:cxn>
                  <a:cxn ang="0">
                    <a:pos x="105" y="1390"/>
                  </a:cxn>
                  <a:cxn ang="0">
                    <a:pos x="24" y="1377"/>
                  </a:cxn>
                  <a:cxn ang="0">
                    <a:pos x="0" y="1312"/>
                  </a:cxn>
                  <a:cxn ang="0">
                    <a:pos x="23" y="1221"/>
                  </a:cxn>
                  <a:cxn ang="0">
                    <a:pos x="95" y="1197"/>
                  </a:cxn>
                  <a:cxn ang="0">
                    <a:pos x="811" y="222"/>
                  </a:cxn>
                  <a:cxn ang="0">
                    <a:pos x="870" y="85"/>
                  </a:cxn>
                  <a:cxn ang="0">
                    <a:pos x="944" y="21"/>
                  </a:cxn>
                  <a:cxn ang="0">
                    <a:pos x="1003" y="2"/>
                  </a:cxn>
                </a:cxnLst>
                <a:rect l="0" t="0" r="r" b="b"/>
                <a:pathLst>
                  <a:path w="1536" h="3906">
                    <a:moveTo>
                      <a:pt x="1017" y="0"/>
                    </a:moveTo>
                    <a:lnTo>
                      <a:pt x="1044" y="3"/>
                    </a:lnTo>
                    <a:lnTo>
                      <a:pt x="1069" y="8"/>
                    </a:lnTo>
                    <a:lnTo>
                      <a:pt x="1091" y="19"/>
                    </a:lnTo>
                    <a:lnTo>
                      <a:pt x="1111" y="34"/>
                    </a:lnTo>
                    <a:lnTo>
                      <a:pt x="1128" y="53"/>
                    </a:lnTo>
                    <a:lnTo>
                      <a:pt x="1141" y="75"/>
                    </a:lnTo>
                    <a:lnTo>
                      <a:pt x="1150" y="101"/>
                    </a:lnTo>
                    <a:lnTo>
                      <a:pt x="1155" y="131"/>
                    </a:lnTo>
                    <a:lnTo>
                      <a:pt x="1158" y="164"/>
                    </a:lnTo>
                    <a:lnTo>
                      <a:pt x="1158" y="169"/>
                    </a:lnTo>
                    <a:lnTo>
                      <a:pt x="1158" y="176"/>
                    </a:lnTo>
                    <a:lnTo>
                      <a:pt x="1157" y="184"/>
                    </a:lnTo>
                    <a:lnTo>
                      <a:pt x="1155" y="194"/>
                    </a:lnTo>
                    <a:lnTo>
                      <a:pt x="1153" y="206"/>
                    </a:lnTo>
                    <a:lnTo>
                      <a:pt x="1151" y="220"/>
                    </a:lnTo>
                    <a:lnTo>
                      <a:pt x="1148" y="236"/>
                    </a:lnTo>
                    <a:lnTo>
                      <a:pt x="1145" y="256"/>
                    </a:lnTo>
                    <a:lnTo>
                      <a:pt x="1141" y="279"/>
                    </a:lnTo>
                    <a:lnTo>
                      <a:pt x="1136" y="305"/>
                    </a:lnTo>
                    <a:lnTo>
                      <a:pt x="1130" y="335"/>
                    </a:lnTo>
                    <a:lnTo>
                      <a:pt x="1123" y="370"/>
                    </a:lnTo>
                    <a:lnTo>
                      <a:pt x="1116" y="407"/>
                    </a:lnTo>
                    <a:lnTo>
                      <a:pt x="1107" y="451"/>
                    </a:lnTo>
                    <a:lnTo>
                      <a:pt x="1098" y="498"/>
                    </a:lnTo>
                    <a:lnTo>
                      <a:pt x="1087" y="552"/>
                    </a:lnTo>
                    <a:lnTo>
                      <a:pt x="1074" y="609"/>
                    </a:lnTo>
                    <a:lnTo>
                      <a:pt x="1061" y="675"/>
                    </a:lnTo>
                    <a:lnTo>
                      <a:pt x="1048" y="744"/>
                    </a:lnTo>
                    <a:lnTo>
                      <a:pt x="1031" y="821"/>
                    </a:lnTo>
                    <a:lnTo>
                      <a:pt x="1014" y="904"/>
                    </a:lnTo>
                    <a:lnTo>
                      <a:pt x="995" y="994"/>
                    </a:lnTo>
                    <a:lnTo>
                      <a:pt x="975" y="1091"/>
                    </a:lnTo>
                    <a:lnTo>
                      <a:pt x="953" y="1196"/>
                    </a:lnTo>
                    <a:lnTo>
                      <a:pt x="1394" y="1196"/>
                    </a:lnTo>
                    <a:lnTo>
                      <a:pt x="1424" y="1196"/>
                    </a:lnTo>
                    <a:lnTo>
                      <a:pt x="1451" y="1197"/>
                    </a:lnTo>
                    <a:lnTo>
                      <a:pt x="1473" y="1198"/>
                    </a:lnTo>
                    <a:lnTo>
                      <a:pt x="1492" y="1202"/>
                    </a:lnTo>
                    <a:lnTo>
                      <a:pt x="1508" y="1208"/>
                    </a:lnTo>
                    <a:lnTo>
                      <a:pt x="1520" y="1217"/>
                    </a:lnTo>
                    <a:lnTo>
                      <a:pt x="1529" y="1229"/>
                    </a:lnTo>
                    <a:lnTo>
                      <a:pt x="1534" y="1244"/>
                    </a:lnTo>
                    <a:lnTo>
                      <a:pt x="1536" y="1264"/>
                    </a:lnTo>
                    <a:lnTo>
                      <a:pt x="1535" y="1295"/>
                    </a:lnTo>
                    <a:lnTo>
                      <a:pt x="1531" y="1320"/>
                    </a:lnTo>
                    <a:lnTo>
                      <a:pt x="1525" y="1341"/>
                    </a:lnTo>
                    <a:lnTo>
                      <a:pt x="1517" y="1357"/>
                    </a:lnTo>
                    <a:lnTo>
                      <a:pt x="1506" y="1369"/>
                    </a:lnTo>
                    <a:lnTo>
                      <a:pt x="1492" y="1378"/>
                    </a:lnTo>
                    <a:lnTo>
                      <a:pt x="1476" y="1383"/>
                    </a:lnTo>
                    <a:lnTo>
                      <a:pt x="1458" y="1387"/>
                    </a:lnTo>
                    <a:lnTo>
                      <a:pt x="1437" y="1388"/>
                    </a:lnTo>
                    <a:lnTo>
                      <a:pt x="1413" y="1390"/>
                    </a:lnTo>
                    <a:lnTo>
                      <a:pt x="1386" y="1390"/>
                    </a:lnTo>
                    <a:lnTo>
                      <a:pt x="914" y="1390"/>
                    </a:lnTo>
                    <a:lnTo>
                      <a:pt x="544" y="3193"/>
                    </a:lnTo>
                    <a:lnTo>
                      <a:pt x="539" y="3227"/>
                    </a:lnTo>
                    <a:lnTo>
                      <a:pt x="533" y="3257"/>
                    </a:lnTo>
                    <a:lnTo>
                      <a:pt x="528" y="3286"/>
                    </a:lnTo>
                    <a:lnTo>
                      <a:pt x="524" y="3313"/>
                    </a:lnTo>
                    <a:lnTo>
                      <a:pt x="520" y="3343"/>
                    </a:lnTo>
                    <a:lnTo>
                      <a:pt x="517" y="3373"/>
                    </a:lnTo>
                    <a:lnTo>
                      <a:pt x="514" y="3408"/>
                    </a:lnTo>
                    <a:lnTo>
                      <a:pt x="513" y="3447"/>
                    </a:lnTo>
                    <a:lnTo>
                      <a:pt x="512" y="3491"/>
                    </a:lnTo>
                    <a:lnTo>
                      <a:pt x="514" y="3544"/>
                    </a:lnTo>
                    <a:lnTo>
                      <a:pt x="517" y="3590"/>
                    </a:lnTo>
                    <a:lnTo>
                      <a:pt x="525" y="3630"/>
                    </a:lnTo>
                    <a:lnTo>
                      <a:pt x="533" y="3665"/>
                    </a:lnTo>
                    <a:lnTo>
                      <a:pt x="545" y="3694"/>
                    </a:lnTo>
                    <a:lnTo>
                      <a:pt x="560" y="3719"/>
                    </a:lnTo>
                    <a:lnTo>
                      <a:pt x="577" y="3739"/>
                    </a:lnTo>
                    <a:lnTo>
                      <a:pt x="596" y="3753"/>
                    </a:lnTo>
                    <a:lnTo>
                      <a:pt x="619" y="3764"/>
                    </a:lnTo>
                    <a:lnTo>
                      <a:pt x="642" y="3769"/>
                    </a:lnTo>
                    <a:lnTo>
                      <a:pt x="669" y="3772"/>
                    </a:lnTo>
                    <a:lnTo>
                      <a:pt x="699" y="3770"/>
                    </a:lnTo>
                    <a:lnTo>
                      <a:pt x="730" y="3765"/>
                    </a:lnTo>
                    <a:lnTo>
                      <a:pt x="763" y="3758"/>
                    </a:lnTo>
                    <a:lnTo>
                      <a:pt x="796" y="3747"/>
                    </a:lnTo>
                    <a:lnTo>
                      <a:pt x="832" y="3731"/>
                    </a:lnTo>
                    <a:lnTo>
                      <a:pt x="867" y="3710"/>
                    </a:lnTo>
                    <a:lnTo>
                      <a:pt x="903" y="3685"/>
                    </a:lnTo>
                    <a:lnTo>
                      <a:pt x="941" y="3655"/>
                    </a:lnTo>
                    <a:lnTo>
                      <a:pt x="979" y="3620"/>
                    </a:lnTo>
                    <a:lnTo>
                      <a:pt x="1017" y="3578"/>
                    </a:lnTo>
                    <a:lnTo>
                      <a:pt x="1056" y="3531"/>
                    </a:lnTo>
                    <a:lnTo>
                      <a:pt x="1095" y="3476"/>
                    </a:lnTo>
                    <a:lnTo>
                      <a:pt x="1133" y="3414"/>
                    </a:lnTo>
                    <a:lnTo>
                      <a:pt x="1172" y="3346"/>
                    </a:lnTo>
                    <a:lnTo>
                      <a:pt x="1210" y="3270"/>
                    </a:lnTo>
                    <a:lnTo>
                      <a:pt x="1249" y="3185"/>
                    </a:lnTo>
                    <a:lnTo>
                      <a:pt x="1286" y="3092"/>
                    </a:lnTo>
                    <a:lnTo>
                      <a:pt x="1323" y="2991"/>
                    </a:lnTo>
                    <a:lnTo>
                      <a:pt x="1333" y="2965"/>
                    </a:lnTo>
                    <a:lnTo>
                      <a:pt x="1340" y="2944"/>
                    </a:lnTo>
                    <a:lnTo>
                      <a:pt x="1349" y="2928"/>
                    </a:lnTo>
                    <a:lnTo>
                      <a:pt x="1358" y="2916"/>
                    </a:lnTo>
                    <a:lnTo>
                      <a:pt x="1367" y="2909"/>
                    </a:lnTo>
                    <a:lnTo>
                      <a:pt x="1379" y="2905"/>
                    </a:lnTo>
                    <a:lnTo>
                      <a:pt x="1394" y="2903"/>
                    </a:lnTo>
                    <a:lnTo>
                      <a:pt x="1404" y="2903"/>
                    </a:lnTo>
                    <a:lnTo>
                      <a:pt x="1414" y="2905"/>
                    </a:lnTo>
                    <a:lnTo>
                      <a:pt x="1425" y="2906"/>
                    </a:lnTo>
                    <a:lnTo>
                      <a:pt x="1435" y="2911"/>
                    </a:lnTo>
                    <a:lnTo>
                      <a:pt x="1443" y="2918"/>
                    </a:lnTo>
                    <a:lnTo>
                      <a:pt x="1451" y="2928"/>
                    </a:lnTo>
                    <a:lnTo>
                      <a:pt x="1456" y="2943"/>
                    </a:lnTo>
                    <a:lnTo>
                      <a:pt x="1457" y="2961"/>
                    </a:lnTo>
                    <a:lnTo>
                      <a:pt x="1456" y="2970"/>
                    </a:lnTo>
                    <a:lnTo>
                      <a:pt x="1453" y="2986"/>
                    </a:lnTo>
                    <a:lnTo>
                      <a:pt x="1446" y="3007"/>
                    </a:lnTo>
                    <a:lnTo>
                      <a:pt x="1439" y="3033"/>
                    </a:lnTo>
                    <a:lnTo>
                      <a:pt x="1428" y="3064"/>
                    </a:lnTo>
                    <a:lnTo>
                      <a:pt x="1415" y="3100"/>
                    </a:lnTo>
                    <a:lnTo>
                      <a:pt x="1401" y="3140"/>
                    </a:lnTo>
                    <a:lnTo>
                      <a:pt x="1384" y="3182"/>
                    </a:lnTo>
                    <a:lnTo>
                      <a:pt x="1365" y="3228"/>
                    </a:lnTo>
                    <a:lnTo>
                      <a:pt x="1344" y="3275"/>
                    </a:lnTo>
                    <a:lnTo>
                      <a:pt x="1320" y="3325"/>
                    </a:lnTo>
                    <a:lnTo>
                      <a:pt x="1294" y="3376"/>
                    </a:lnTo>
                    <a:lnTo>
                      <a:pt x="1266" y="3427"/>
                    </a:lnTo>
                    <a:lnTo>
                      <a:pt x="1236" y="3478"/>
                    </a:lnTo>
                    <a:lnTo>
                      <a:pt x="1204" y="3528"/>
                    </a:lnTo>
                    <a:lnTo>
                      <a:pt x="1169" y="3578"/>
                    </a:lnTo>
                    <a:lnTo>
                      <a:pt x="1134" y="3626"/>
                    </a:lnTo>
                    <a:lnTo>
                      <a:pt x="1096" y="3672"/>
                    </a:lnTo>
                    <a:lnTo>
                      <a:pt x="1055" y="3715"/>
                    </a:lnTo>
                    <a:lnTo>
                      <a:pt x="1013" y="3756"/>
                    </a:lnTo>
                    <a:lnTo>
                      <a:pt x="968" y="3793"/>
                    </a:lnTo>
                    <a:lnTo>
                      <a:pt x="922" y="3825"/>
                    </a:lnTo>
                    <a:lnTo>
                      <a:pt x="874" y="3853"/>
                    </a:lnTo>
                    <a:lnTo>
                      <a:pt x="824" y="3876"/>
                    </a:lnTo>
                    <a:lnTo>
                      <a:pt x="772" y="3892"/>
                    </a:lnTo>
                    <a:lnTo>
                      <a:pt x="718" y="3903"/>
                    </a:lnTo>
                    <a:lnTo>
                      <a:pt x="662" y="3906"/>
                    </a:lnTo>
                    <a:lnTo>
                      <a:pt x="604" y="3904"/>
                    </a:lnTo>
                    <a:lnTo>
                      <a:pt x="549" y="3893"/>
                    </a:lnTo>
                    <a:lnTo>
                      <a:pt x="498" y="3876"/>
                    </a:lnTo>
                    <a:lnTo>
                      <a:pt x="449" y="3853"/>
                    </a:lnTo>
                    <a:lnTo>
                      <a:pt x="404" y="3824"/>
                    </a:lnTo>
                    <a:lnTo>
                      <a:pt x="363" y="3790"/>
                    </a:lnTo>
                    <a:lnTo>
                      <a:pt x="326" y="3749"/>
                    </a:lnTo>
                    <a:lnTo>
                      <a:pt x="294" y="3705"/>
                    </a:lnTo>
                    <a:lnTo>
                      <a:pt x="265" y="3655"/>
                    </a:lnTo>
                    <a:lnTo>
                      <a:pt x="241" y="3601"/>
                    </a:lnTo>
                    <a:lnTo>
                      <a:pt x="222" y="3544"/>
                    </a:lnTo>
                    <a:lnTo>
                      <a:pt x="208" y="3482"/>
                    </a:lnTo>
                    <a:lnTo>
                      <a:pt x="200" y="3417"/>
                    </a:lnTo>
                    <a:lnTo>
                      <a:pt x="198" y="3347"/>
                    </a:lnTo>
                    <a:lnTo>
                      <a:pt x="198" y="3337"/>
                    </a:lnTo>
                    <a:lnTo>
                      <a:pt x="198" y="3328"/>
                    </a:lnTo>
                    <a:lnTo>
                      <a:pt x="198" y="3317"/>
                    </a:lnTo>
                    <a:lnTo>
                      <a:pt x="199" y="3305"/>
                    </a:lnTo>
                    <a:lnTo>
                      <a:pt x="200" y="3294"/>
                    </a:lnTo>
                    <a:lnTo>
                      <a:pt x="201" y="3280"/>
                    </a:lnTo>
                    <a:lnTo>
                      <a:pt x="203" y="3266"/>
                    </a:lnTo>
                    <a:lnTo>
                      <a:pt x="205" y="3250"/>
                    </a:lnTo>
                    <a:lnTo>
                      <a:pt x="207" y="3232"/>
                    </a:lnTo>
                    <a:lnTo>
                      <a:pt x="210" y="3212"/>
                    </a:lnTo>
                    <a:lnTo>
                      <a:pt x="214" y="3190"/>
                    </a:lnTo>
                    <a:lnTo>
                      <a:pt x="218" y="3165"/>
                    </a:lnTo>
                    <a:lnTo>
                      <a:pt x="223" y="3138"/>
                    </a:lnTo>
                    <a:lnTo>
                      <a:pt x="229" y="3108"/>
                    </a:lnTo>
                    <a:lnTo>
                      <a:pt x="235" y="3075"/>
                    </a:lnTo>
                    <a:lnTo>
                      <a:pt x="242" y="3038"/>
                    </a:lnTo>
                    <a:lnTo>
                      <a:pt x="250" y="2998"/>
                    </a:lnTo>
                    <a:lnTo>
                      <a:pt x="258" y="2953"/>
                    </a:lnTo>
                    <a:lnTo>
                      <a:pt x="268" y="2905"/>
                    </a:lnTo>
                    <a:lnTo>
                      <a:pt x="279" y="2852"/>
                    </a:lnTo>
                    <a:lnTo>
                      <a:pt x="291" y="2795"/>
                    </a:lnTo>
                    <a:lnTo>
                      <a:pt x="303" y="2733"/>
                    </a:lnTo>
                    <a:lnTo>
                      <a:pt x="317" y="2666"/>
                    </a:lnTo>
                    <a:lnTo>
                      <a:pt x="332" y="2594"/>
                    </a:lnTo>
                    <a:lnTo>
                      <a:pt x="348" y="2516"/>
                    </a:lnTo>
                    <a:lnTo>
                      <a:pt x="365" y="2433"/>
                    </a:lnTo>
                    <a:lnTo>
                      <a:pt x="384" y="2344"/>
                    </a:lnTo>
                    <a:lnTo>
                      <a:pt x="404" y="2249"/>
                    </a:lnTo>
                    <a:lnTo>
                      <a:pt x="425" y="2146"/>
                    </a:lnTo>
                    <a:lnTo>
                      <a:pt x="448" y="2038"/>
                    </a:lnTo>
                    <a:lnTo>
                      <a:pt x="471" y="1923"/>
                    </a:lnTo>
                    <a:lnTo>
                      <a:pt x="497" y="1801"/>
                    </a:lnTo>
                    <a:lnTo>
                      <a:pt x="524" y="1671"/>
                    </a:lnTo>
                    <a:lnTo>
                      <a:pt x="552" y="1534"/>
                    </a:lnTo>
                    <a:lnTo>
                      <a:pt x="582" y="1390"/>
                    </a:lnTo>
                    <a:lnTo>
                      <a:pt x="134" y="1390"/>
                    </a:lnTo>
                    <a:lnTo>
                      <a:pt x="105" y="1390"/>
                    </a:lnTo>
                    <a:lnTo>
                      <a:pt x="79" y="1388"/>
                    </a:lnTo>
                    <a:lnTo>
                      <a:pt x="57" y="1386"/>
                    </a:lnTo>
                    <a:lnTo>
                      <a:pt x="39" y="1383"/>
                    </a:lnTo>
                    <a:lnTo>
                      <a:pt x="24" y="1377"/>
                    </a:lnTo>
                    <a:lnTo>
                      <a:pt x="14" y="1366"/>
                    </a:lnTo>
                    <a:lnTo>
                      <a:pt x="6" y="1353"/>
                    </a:lnTo>
                    <a:lnTo>
                      <a:pt x="2" y="1335"/>
                    </a:lnTo>
                    <a:lnTo>
                      <a:pt x="0" y="1312"/>
                    </a:lnTo>
                    <a:lnTo>
                      <a:pt x="2" y="1281"/>
                    </a:lnTo>
                    <a:lnTo>
                      <a:pt x="6" y="1256"/>
                    </a:lnTo>
                    <a:lnTo>
                      <a:pt x="13" y="1236"/>
                    </a:lnTo>
                    <a:lnTo>
                      <a:pt x="23" y="1221"/>
                    </a:lnTo>
                    <a:lnTo>
                      <a:pt x="36" y="1210"/>
                    </a:lnTo>
                    <a:lnTo>
                      <a:pt x="53" y="1204"/>
                    </a:lnTo>
                    <a:lnTo>
                      <a:pt x="72" y="1200"/>
                    </a:lnTo>
                    <a:lnTo>
                      <a:pt x="95" y="1197"/>
                    </a:lnTo>
                    <a:lnTo>
                      <a:pt x="121" y="1196"/>
                    </a:lnTo>
                    <a:lnTo>
                      <a:pt x="149" y="1196"/>
                    </a:lnTo>
                    <a:lnTo>
                      <a:pt x="622" y="1196"/>
                    </a:lnTo>
                    <a:lnTo>
                      <a:pt x="811" y="222"/>
                    </a:lnTo>
                    <a:lnTo>
                      <a:pt x="823" y="180"/>
                    </a:lnTo>
                    <a:lnTo>
                      <a:pt x="837" y="143"/>
                    </a:lnTo>
                    <a:lnTo>
                      <a:pt x="852" y="112"/>
                    </a:lnTo>
                    <a:lnTo>
                      <a:pt x="870" y="85"/>
                    </a:lnTo>
                    <a:lnTo>
                      <a:pt x="888" y="63"/>
                    </a:lnTo>
                    <a:lnTo>
                      <a:pt x="906" y="46"/>
                    </a:lnTo>
                    <a:lnTo>
                      <a:pt x="926" y="32"/>
                    </a:lnTo>
                    <a:lnTo>
                      <a:pt x="944" y="21"/>
                    </a:lnTo>
                    <a:lnTo>
                      <a:pt x="961" y="13"/>
                    </a:lnTo>
                    <a:lnTo>
                      <a:pt x="977" y="7"/>
                    </a:lnTo>
                    <a:lnTo>
                      <a:pt x="991" y="3"/>
                    </a:lnTo>
                    <a:lnTo>
                      <a:pt x="1003" y="2"/>
                    </a:lnTo>
                    <a:lnTo>
                      <a:pt x="1011" y="0"/>
                    </a:lnTo>
                    <a:lnTo>
                      <a:pt x="101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6" name="Picture 15"/>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3048000" y="2743200"/>
              <a:ext cx="1000125" cy="600075"/>
            </a:xfrm>
            <a:prstGeom prst="rect">
              <a:avLst/>
            </a:prstGeom>
          </p:spPr>
        </p:pic>
        <p:pic>
          <p:nvPicPr>
            <p:cNvPr id="17" name="Picture 16"/>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5410200" y="2667000"/>
              <a:ext cx="1011555" cy="668655"/>
            </a:xfrm>
            <a:prstGeom prst="rect">
              <a:avLst/>
            </a:prstGeom>
          </p:spPr>
        </p:pic>
      </p:grpSp>
      <p:pic>
        <p:nvPicPr>
          <p:cNvPr id="13" name="Picture 12"/>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1147694" y="5184435"/>
            <a:ext cx="7081906" cy="681905"/>
          </a:xfrm>
          <a:prstGeom prst="rect">
            <a:avLst/>
          </a:prstGeom>
        </p:spPr>
      </p:pic>
      <p:sp>
        <p:nvSpPr>
          <p:cNvPr id="14" name="TextBox 13"/>
          <p:cNvSpPr txBox="1"/>
          <p:nvPr/>
        </p:nvSpPr>
        <p:spPr>
          <a:xfrm>
            <a:off x="1223962" y="6211908"/>
            <a:ext cx="6243638" cy="523220"/>
          </a:xfrm>
          <a:prstGeom prst="rect">
            <a:avLst/>
          </a:prstGeom>
          <a:noFill/>
        </p:spPr>
        <p:txBody>
          <a:bodyPr wrap="square" rtlCol="0">
            <a:spAutoFit/>
          </a:bodyPr>
          <a:lstStyle/>
          <a:p>
            <a:r>
              <a:rPr lang="en-US" sz="2800" dirty="0" smtClean="0">
                <a:solidFill>
                  <a:srgbClr val="C00000"/>
                </a:solidFill>
              </a:rPr>
              <a:t>But the differential is not the naïve one! </a:t>
            </a:r>
            <a:endParaRPr lang="en-US" sz="2800" dirty="0">
              <a:solidFill>
                <a:srgbClr val="C00000"/>
              </a:solidFill>
            </a:endParaRPr>
          </a:p>
        </p:txBody>
      </p:sp>
      <p:pic>
        <p:nvPicPr>
          <p:cNvPr id="15" name="Picture 2" descr="http://upload.wikimedia.org/wikipedia/commons/thumb/0/0b/Knuth's_dangerous_bend_symbol.svg/2000px-Knuth's_dangerous_bend_symbol.svg.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H="1">
            <a:off x="181176" y="5981935"/>
            <a:ext cx="580824" cy="774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43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081172" y="2985795"/>
            <a:ext cx="4472856" cy="2245043"/>
          </a:xfrm>
          <a:prstGeom prst="rect">
            <a:avLst/>
          </a:prstGeom>
          <a:solidFill>
            <a:srgbClr val="00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1143000"/>
          </a:xfrm>
        </p:spPr>
        <p:txBody>
          <a:bodyPr/>
          <a:lstStyle/>
          <a:p>
            <a:r>
              <a:rPr lang="en-US" dirty="0" smtClean="0"/>
              <a:t>Reduction to Elementary Interfaces: </a:t>
            </a:r>
            <a:endParaRPr lang="en-US" dirty="0"/>
          </a:p>
        </p:txBody>
      </p:sp>
      <p:cxnSp>
        <p:nvCxnSpPr>
          <p:cNvPr id="7" name="Straight Arrow Connector 6"/>
          <p:cNvCxnSpPr/>
          <p:nvPr/>
        </p:nvCxnSpPr>
        <p:spPr>
          <a:xfrm>
            <a:off x="381000" y="4191000"/>
            <a:ext cx="8229600"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112271" y="3173522"/>
            <a:ext cx="1068705" cy="691515"/>
          </a:xfrm>
          <a:prstGeom prst="rect">
            <a:avLst/>
          </a:prstGeom>
        </p:spPr>
      </p:pic>
      <p:pic>
        <p:nvPicPr>
          <p:cNvPr id="4" name="Picture 3"/>
          <p:cNvPicPr>
            <a:picLocks noChangeAspect="1"/>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a:xfrm>
            <a:off x="6851332" y="3011730"/>
            <a:ext cx="1423035" cy="662940"/>
          </a:xfrm>
          <a:prstGeom prst="rect">
            <a:avLst/>
          </a:prstGeom>
        </p:spPr>
      </p:pic>
      <p:pic>
        <p:nvPicPr>
          <p:cNvPr id="39" name="Picture 38"/>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1161098" y="5834376"/>
            <a:ext cx="6591999" cy="754286"/>
          </a:xfrm>
          <a:prstGeom prst="rect">
            <a:avLst/>
          </a:prstGeom>
        </p:spPr>
      </p:pic>
      <p:sp>
        <p:nvSpPr>
          <p:cNvPr id="6" name="TextBox 5"/>
          <p:cNvSpPr txBox="1"/>
          <p:nvPr/>
        </p:nvSpPr>
        <p:spPr>
          <a:xfrm>
            <a:off x="190500" y="1019052"/>
            <a:ext cx="8763000" cy="461665"/>
          </a:xfrm>
          <a:prstGeom prst="rect">
            <a:avLst/>
          </a:prstGeom>
          <a:noFill/>
        </p:spPr>
        <p:txBody>
          <a:bodyPr wrap="square" rtlCol="0">
            <a:spAutoFit/>
          </a:bodyPr>
          <a:lstStyle/>
          <a:p>
            <a:r>
              <a:rPr lang="en-US" sz="2400" dirty="0" smtClean="0">
                <a:solidFill>
                  <a:srgbClr val="6600FF"/>
                </a:solidFill>
              </a:rPr>
              <a:t>So we can now try to “factorize” the interface by factorizing the path: </a:t>
            </a:r>
            <a:endParaRPr lang="en-US" sz="2400" dirty="0">
              <a:solidFill>
                <a:srgbClr val="6600FF"/>
              </a:solidFill>
            </a:endParaRPr>
          </a:p>
        </p:txBody>
      </p:sp>
      <p:grpSp>
        <p:nvGrpSpPr>
          <p:cNvPr id="40" name="Group 39"/>
          <p:cNvGrpSpPr/>
          <p:nvPr/>
        </p:nvGrpSpPr>
        <p:grpSpPr>
          <a:xfrm>
            <a:off x="2098566" y="3011729"/>
            <a:ext cx="4429786" cy="2264717"/>
            <a:chOff x="2098566" y="3011729"/>
            <a:chExt cx="4429786" cy="2264717"/>
          </a:xfrm>
        </p:grpSpPr>
        <p:cxnSp>
          <p:nvCxnSpPr>
            <p:cNvPr id="5" name="Straight Connector 4"/>
            <p:cNvCxnSpPr/>
            <p:nvPr/>
          </p:nvCxnSpPr>
          <p:spPr>
            <a:xfrm>
              <a:off x="2098566" y="3030377"/>
              <a:ext cx="0" cy="2209800"/>
            </a:xfrm>
            <a:prstGeom prst="line">
              <a:avLst/>
            </a:prstGeom>
            <a:ln w="762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590800" y="3011730"/>
              <a:ext cx="0" cy="2246069"/>
            </a:xfrm>
            <a:prstGeom prst="line">
              <a:avLst/>
            </a:prstGeom>
            <a:ln w="762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124200" y="3011730"/>
              <a:ext cx="0" cy="2246069"/>
            </a:xfrm>
            <a:prstGeom prst="line">
              <a:avLst/>
            </a:prstGeom>
            <a:ln w="762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581400" y="3030377"/>
              <a:ext cx="0" cy="2246069"/>
            </a:xfrm>
            <a:prstGeom prst="line">
              <a:avLst/>
            </a:prstGeom>
            <a:ln w="762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962400" y="3030376"/>
              <a:ext cx="0" cy="2246069"/>
            </a:xfrm>
            <a:prstGeom prst="line">
              <a:avLst/>
            </a:prstGeom>
            <a:ln w="762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495800" y="3027402"/>
              <a:ext cx="0" cy="2246069"/>
            </a:xfrm>
            <a:prstGeom prst="line">
              <a:avLst/>
            </a:prstGeom>
            <a:ln w="762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105400" y="3011729"/>
              <a:ext cx="0" cy="2246069"/>
            </a:xfrm>
            <a:prstGeom prst="line">
              <a:avLst/>
            </a:prstGeom>
            <a:ln w="762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638800" y="3027401"/>
              <a:ext cx="0" cy="2246069"/>
            </a:xfrm>
            <a:prstGeom prst="line">
              <a:avLst/>
            </a:prstGeom>
            <a:ln w="762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528352" y="3011729"/>
              <a:ext cx="0" cy="2246069"/>
            </a:xfrm>
            <a:prstGeom prst="line">
              <a:avLst/>
            </a:prstGeom>
            <a:ln w="762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096000" y="3027401"/>
              <a:ext cx="0" cy="2246069"/>
            </a:xfrm>
            <a:prstGeom prst="line">
              <a:avLst/>
            </a:prstGeom>
            <a:ln w="76200">
              <a:solidFill>
                <a:srgbClr val="0033CC"/>
              </a:solidFill>
            </a:ln>
          </p:spPr>
          <p:style>
            <a:lnRef idx="1">
              <a:schemeClr val="accent1"/>
            </a:lnRef>
            <a:fillRef idx="0">
              <a:schemeClr val="accent1"/>
            </a:fillRef>
            <a:effectRef idx="0">
              <a:schemeClr val="accent1"/>
            </a:effectRef>
            <a:fontRef idx="minor">
              <a:schemeClr val="tx1"/>
            </a:fontRef>
          </p:style>
        </p:cxnSp>
      </p:grpSp>
      <p:cxnSp>
        <p:nvCxnSpPr>
          <p:cNvPr id="15" name="Straight Arrow Connector 14"/>
          <p:cNvCxnSpPr/>
          <p:nvPr/>
        </p:nvCxnSpPr>
        <p:spPr>
          <a:xfrm flipV="1">
            <a:off x="1524000" y="1828800"/>
            <a:ext cx="0" cy="365760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1728280" y="1863481"/>
            <a:ext cx="370286" cy="333714"/>
          </a:xfrm>
          <a:prstGeom prst="rect">
            <a:avLst/>
          </a:prstGeom>
        </p:spPr>
      </p:pic>
      <p:pic>
        <p:nvPicPr>
          <p:cNvPr id="38" name="Picture 37"/>
          <p:cNvPicPr>
            <a:picLocks noChangeAspect="1"/>
          </p:cNvPicPr>
          <p:nvPr>
            <p:custDataLst>
              <p:tags r:id="rId5"/>
            </p:custDataLst>
          </p:nvPr>
        </p:nvPicPr>
        <p:blipFill>
          <a:blip r:embed="rId12">
            <a:extLst>
              <a:ext uri="{28A0092B-C50C-407E-A947-70E740481C1C}">
                <a14:useLocalDpi xmlns:a14="http://schemas.microsoft.com/office/drawing/2010/main" val="0"/>
              </a:ext>
            </a:extLst>
          </a:blip>
          <a:stretch>
            <a:fillRect/>
          </a:stretch>
        </p:blipFill>
        <p:spPr>
          <a:xfrm>
            <a:off x="8400608" y="4390686"/>
            <a:ext cx="384000" cy="342857"/>
          </a:xfrm>
          <a:prstGeom prst="rect">
            <a:avLst/>
          </a:prstGeom>
        </p:spPr>
      </p:pic>
      <p:pic>
        <p:nvPicPr>
          <p:cNvPr id="8" name="Picture 7"/>
          <p:cNvPicPr>
            <a:picLocks noChangeAspect="1"/>
          </p:cNvPicPr>
          <p:nvPr>
            <p:custDataLst>
              <p:tags r:id="rId6"/>
            </p:custDataLst>
          </p:nvPr>
        </p:nvPicPr>
        <p:blipFill>
          <a:blip r:embed="rId13">
            <a:extLst>
              <a:ext uri="{28A0092B-C50C-407E-A947-70E740481C1C}">
                <a14:useLocalDpi xmlns:a14="http://schemas.microsoft.com/office/drawing/2010/main" val="0"/>
              </a:ext>
            </a:extLst>
          </a:blip>
          <a:stretch>
            <a:fillRect/>
          </a:stretch>
        </p:blipFill>
        <p:spPr>
          <a:xfrm>
            <a:off x="4152687" y="2171646"/>
            <a:ext cx="416000" cy="512000"/>
          </a:xfrm>
          <a:prstGeom prst="rect">
            <a:avLst/>
          </a:prstGeom>
        </p:spPr>
      </p:pic>
    </p:spTree>
    <p:extLst>
      <p:ext uri="{BB962C8B-B14F-4D97-AF65-F5344CB8AC3E}">
        <p14:creationId xmlns:p14="http://schemas.microsoft.com/office/powerpoint/2010/main" val="31894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0"/>
            <a:ext cx="8229600" cy="1143000"/>
          </a:xfrm>
        </p:spPr>
        <p:txBody>
          <a:bodyPr/>
          <a:lstStyle/>
          <a:p>
            <a:r>
              <a:rPr lang="en-US" dirty="0" smtClean="0"/>
              <a:t>Factor Into S-Wall Interfaces </a:t>
            </a:r>
            <a:endParaRPr lang="en-US" dirty="0"/>
          </a:p>
        </p:txBody>
      </p:sp>
      <p:pic>
        <p:nvPicPr>
          <p:cNvPr id="5" name="Picture 4"/>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647848" y="5458199"/>
            <a:ext cx="7853713" cy="527238"/>
          </a:xfrm>
          <a:prstGeom prst="rect">
            <a:avLst/>
          </a:prstGeom>
        </p:spPr>
      </p:pic>
      <p:sp>
        <p:nvSpPr>
          <p:cNvPr id="10" name="TextBox 9"/>
          <p:cNvSpPr txBox="1"/>
          <p:nvPr/>
        </p:nvSpPr>
        <p:spPr>
          <a:xfrm>
            <a:off x="183480" y="1123146"/>
            <a:ext cx="4572000" cy="1077218"/>
          </a:xfrm>
          <a:prstGeom prst="rect">
            <a:avLst/>
          </a:prstGeom>
          <a:noFill/>
        </p:spPr>
        <p:txBody>
          <a:bodyPr wrap="square" rtlCol="0">
            <a:spAutoFit/>
          </a:bodyPr>
          <a:lstStyle/>
          <a:p>
            <a:r>
              <a:rPr lang="en-US" sz="3200" dirty="0" smtClean="0">
                <a:solidFill>
                  <a:srgbClr val="0000FF"/>
                </a:solidFill>
              </a:rPr>
              <a:t>Suppose a path  z(x) contains binding points: </a:t>
            </a:r>
          </a:p>
        </p:txBody>
      </p:sp>
      <p:pic>
        <p:nvPicPr>
          <p:cNvPr id="3" name="Picture 2"/>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5042132" y="1476253"/>
            <a:ext cx="3459429" cy="390857"/>
          </a:xfrm>
          <a:prstGeom prst="rect">
            <a:avLst/>
          </a:prstGeom>
        </p:spPr>
      </p:pic>
      <mc:AlternateContent xmlns:mc="http://schemas.openxmlformats.org/markup-compatibility/2006" xmlns:a14="http://schemas.microsoft.com/office/drawing/2010/main">
        <mc:Choice Requires="a14">
          <p:sp>
            <p:nvSpPr>
              <p:cNvPr id="11" name="TextBox 10"/>
              <p:cNvSpPr txBox="1"/>
              <p:nvPr/>
            </p:nvSpPr>
            <p:spPr>
              <a:xfrm>
                <a:off x="1861742" y="6188957"/>
                <a:ext cx="7530625" cy="707886"/>
              </a:xfrm>
              <a:prstGeom prst="rect">
                <a:avLst/>
              </a:prstGeom>
              <a:noFill/>
            </p:spPr>
            <p:txBody>
              <a:bodyPr wrap="square" rtlCol="0">
                <a:spAutoFit/>
              </a:bodyPr>
              <a:lstStyle/>
              <a:p>
                <a:r>
                  <a:rPr lang="en-US" sz="4000" dirty="0" smtClean="0">
                    <a:solidFill>
                      <a:srgbClr val="C00000"/>
                    </a:solidFill>
                    <a:latin typeface="French Script MT" panose="03020402040607040605" pitchFamily="66" charset="0"/>
                  </a:rPr>
                  <a:t>(up to </a:t>
                </a:r>
                <a:r>
                  <a:rPr lang="en-US" sz="4000" dirty="0" err="1" smtClean="0">
                    <a:solidFill>
                      <a:srgbClr val="C00000"/>
                    </a:solidFill>
                    <a:latin typeface="French Script MT" panose="03020402040607040605" pitchFamily="66" charset="0"/>
                  </a:rPr>
                  <a:t>A</a:t>
                </a:r>
                <a14:m>
                  <m:oMath xmlns:m="http://schemas.openxmlformats.org/officeDocument/2006/math">
                    <m:r>
                      <a:rPr lang="en-US" sz="4000" i="1" baseline="-25000" dirty="0" smtClean="0">
                        <a:solidFill>
                          <a:srgbClr val="C00000"/>
                        </a:solidFill>
                        <a:latin typeface="Cambria Math" panose="02040503050406030204" pitchFamily="18" charset="0"/>
                        <a:ea typeface="Cambria Math" panose="02040503050406030204" pitchFamily="18" charset="0"/>
                      </a:rPr>
                      <m:t>∞</m:t>
                    </m:r>
                  </m:oMath>
                </a14:m>
                <a:r>
                  <a:rPr lang="en-US" sz="4000" dirty="0" smtClean="0">
                    <a:solidFill>
                      <a:srgbClr val="C00000"/>
                    </a:solidFill>
                    <a:latin typeface="French Script MT" panose="03020402040607040605" pitchFamily="66" charset="0"/>
                  </a:rPr>
                  <a:t> equivalence of categories) </a:t>
                </a:r>
              </a:p>
            </p:txBody>
          </p:sp>
        </mc:Choice>
        <mc:Fallback xmlns="">
          <p:sp>
            <p:nvSpPr>
              <p:cNvPr id="11" name="TextBox 10"/>
              <p:cNvSpPr txBox="1">
                <a:spLocks noRot="1" noChangeAspect="1" noMove="1" noResize="1" noEditPoints="1" noAdjustHandles="1" noChangeArrowheads="1" noChangeShapeType="1" noTextEdit="1"/>
              </p:cNvSpPr>
              <p:nvPr/>
            </p:nvSpPr>
            <p:spPr>
              <a:xfrm>
                <a:off x="1861742" y="6188957"/>
                <a:ext cx="7530625" cy="707886"/>
              </a:xfrm>
              <a:prstGeom prst="rect">
                <a:avLst/>
              </a:prstGeom>
              <a:blipFill rotWithShape="0">
                <a:blip r:embed="rId11"/>
                <a:stretch>
                  <a:fillRect l="-2832" t="-13793" b="-37931"/>
                </a:stretch>
              </a:blipFill>
            </p:spPr>
            <p:txBody>
              <a:bodyPr/>
              <a:lstStyle/>
              <a:p>
                <a:r>
                  <a:rPr lang="en-US">
                    <a:noFill/>
                  </a:rPr>
                  <a:t> </a:t>
                </a:r>
              </a:p>
            </p:txBody>
          </p:sp>
        </mc:Fallback>
      </mc:AlternateContent>
      <p:sp>
        <p:nvSpPr>
          <p:cNvPr id="13" name="Rectangle 12"/>
          <p:cNvSpPr/>
          <p:nvPr/>
        </p:nvSpPr>
        <p:spPr>
          <a:xfrm>
            <a:off x="2291362" y="3043652"/>
            <a:ext cx="3930319" cy="1752600"/>
          </a:xfrm>
          <a:prstGeom prst="rect">
            <a:avLst/>
          </a:prstGeom>
          <a:solidFill>
            <a:srgbClr val="00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V="1">
            <a:off x="6262372" y="2596669"/>
            <a:ext cx="0" cy="2647690"/>
          </a:xfrm>
          <a:prstGeom prst="line">
            <a:avLst/>
          </a:prstGeom>
          <a:ln w="76200">
            <a:solidFill>
              <a:srgbClr val="345E02"/>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518314" y="3920514"/>
            <a:ext cx="5795010" cy="0"/>
          </a:xfrm>
          <a:prstGeom prst="straightConnector1">
            <a:avLst/>
          </a:prstGeom>
          <a:ln w="38100">
            <a:solidFill>
              <a:srgbClr val="6600FF"/>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2325653" y="2596669"/>
            <a:ext cx="0" cy="2647690"/>
          </a:xfrm>
          <a:prstGeom prst="line">
            <a:avLst/>
          </a:prstGeom>
          <a:ln w="76200">
            <a:solidFill>
              <a:srgbClr val="345E02"/>
            </a:solidFill>
            <a:tailEnd type="arrow"/>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2887847" y="3800958"/>
            <a:ext cx="304800" cy="21675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2820606" y="4158388"/>
            <a:ext cx="556191" cy="373333"/>
          </a:xfrm>
          <a:prstGeom prst="rect">
            <a:avLst/>
          </a:prstGeom>
        </p:spPr>
      </p:pic>
      <p:pic>
        <p:nvPicPr>
          <p:cNvPr id="8" name="Picture 7"/>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3781283" y="4177022"/>
            <a:ext cx="571429" cy="373333"/>
          </a:xfrm>
          <a:prstGeom prst="rect">
            <a:avLst/>
          </a:prstGeom>
        </p:spPr>
      </p:pic>
      <p:sp>
        <p:nvSpPr>
          <p:cNvPr id="40" name="Oval 39"/>
          <p:cNvSpPr/>
          <p:nvPr/>
        </p:nvSpPr>
        <p:spPr>
          <a:xfrm>
            <a:off x="3836813" y="3803884"/>
            <a:ext cx="304800" cy="21675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474655" y="3800958"/>
            <a:ext cx="304800" cy="21675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5392788" y="4158388"/>
            <a:ext cx="773333" cy="373333"/>
          </a:xfrm>
          <a:prstGeom prst="rect">
            <a:avLst/>
          </a:prstGeom>
        </p:spPr>
      </p:pic>
      <p:pic>
        <p:nvPicPr>
          <p:cNvPr id="6" name="Picture 5"/>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96091" y="3301027"/>
            <a:ext cx="1990095" cy="502857"/>
          </a:xfrm>
          <a:prstGeom prst="rect">
            <a:avLst/>
          </a:prstGeom>
        </p:spPr>
      </p:pic>
      <p:pic>
        <p:nvPicPr>
          <p:cNvPr id="24" name="Picture 23"/>
          <p:cNvPicPr>
            <a:picLocks noChangeAspect="1"/>
          </p:cNvPicPr>
          <p:nvPr>
            <p:custDataLst>
              <p:tags r:id="rId7"/>
            </p:custDataLst>
          </p:nvPr>
        </p:nvPicPr>
        <p:blipFill>
          <a:blip r:embed="rId16" cstate="print">
            <a:extLst>
              <a:ext uri="{28A0092B-C50C-407E-A947-70E740481C1C}">
                <a14:useLocalDpi xmlns:a14="http://schemas.microsoft.com/office/drawing/2010/main" val="0"/>
              </a:ext>
            </a:extLst>
          </a:blip>
          <a:stretch>
            <a:fillRect/>
          </a:stretch>
        </p:blipFill>
        <p:spPr>
          <a:xfrm>
            <a:off x="6640714" y="3301027"/>
            <a:ext cx="2233904" cy="502857"/>
          </a:xfrm>
          <a:prstGeom prst="rect">
            <a:avLst/>
          </a:prstGeom>
        </p:spPr>
      </p:pic>
    </p:spTree>
    <p:extLst>
      <p:ext uri="{BB962C8B-B14F-4D97-AF65-F5344CB8AC3E}">
        <p14:creationId xmlns:p14="http://schemas.microsoft.com/office/powerpoint/2010/main" val="419759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35" grpId="0" animBg="1"/>
      <p:bldP spid="40" grpId="0" animBg="1"/>
      <p:bldP spid="4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518861" y="2688942"/>
            <a:ext cx="3010064" cy="2304017"/>
            <a:chOff x="519848" y="2168909"/>
            <a:chExt cx="3010064" cy="2304017"/>
          </a:xfrm>
        </p:grpSpPr>
        <p:grpSp>
          <p:nvGrpSpPr>
            <p:cNvPr id="9" name="Group 8"/>
            <p:cNvGrpSpPr/>
            <p:nvPr/>
          </p:nvGrpSpPr>
          <p:grpSpPr>
            <a:xfrm>
              <a:off x="519848" y="2546075"/>
              <a:ext cx="2343632" cy="1354228"/>
              <a:chOff x="246888" y="2049634"/>
              <a:chExt cx="2868747" cy="2024362"/>
            </a:xfrm>
          </p:grpSpPr>
          <p:cxnSp>
            <p:nvCxnSpPr>
              <p:cNvPr id="23" name="Straight Arrow Connector 22"/>
              <p:cNvCxnSpPr/>
              <p:nvPr/>
            </p:nvCxnSpPr>
            <p:spPr>
              <a:xfrm>
                <a:off x="427427" y="2846649"/>
                <a:ext cx="2400977" cy="1227347"/>
              </a:xfrm>
              <a:prstGeom prst="straightConnector1">
                <a:avLst/>
              </a:prstGeom>
              <a:ln w="107950">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99288" y="2849353"/>
                <a:ext cx="2667000" cy="0"/>
              </a:xfrm>
              <a:prstGeom prst="straightConnector1">
                <a:avLst/>
              </a:prstGeom>
              <a:ln w="107950">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369247" y="2049634"/>
                <a:ext cx="2746388" cy="741470"/>
              </a:xfrm>
              <a:prstGeom prst="straightConnector1">
                <a:avLst/>
              </a:prstGeom>
              <a:ln w="107950">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246888" y="2696953"/>
                <a:ext cx="228600" cy="2286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p:cNvPicPr>
              <a:picLocks noChangeAspect="1"/>
            </p:cNvPicPr>
            <p:nvPr>
              <p:custDataLst>
                <p:tags r:id="rId7"/>
              </p:custDataLst>
            </p:nvPr>
          </p:nvPicPr>
          <p:blipFill>
            <a:blip r:embed="rId11" cstate="print">
              <a:extLst>
                <a:ext uri="{28A0092B-C50C-407E-A947-70E740481C1C}">
                  <a14:useLocalDpi xmlns:a14="http://schemas.microsoft.com/office/drawing/2010/main" val="0"/>
                </a:ext>
              </a:extLst>
            </a:blip>
            <a:stretch>
              <a:fillRect/>
            </a:stretch>
          </p:blipFill>
          <p:spPr>
            <a:xfrm>
              <a:off x="2882293" y="2168909"/>
              <a:ext cx="647619" cy="659048"/>
            </a:xfrm>
            <a:prstGeom prst="rect">
              <a:avLst/>
            </a:prstGeom>
          </p:spPr>
        </p:pic>
        <p:pic>
          <p:nvPicPr>
            <p:cNvPr id="4" name="Picture 3"/>
            <p:cNvPicPr>
              <a:picLocks noChangeAspect="1"/>
            </p:cNvPicPr>
            <p:nvPr>
              <p:custDataLst>
                <p:tags r:id="rId8"/>
              </p:custDataLst>
            </p:nvPr>
          </p:nvPicPr>
          <p:blipFill>
            <a:blip r:embed="rId12" cstate="print">
              <a:extLst>
                <a:ext uri="{28A0092B-C50C-407E-A947-70E740481C1C}">
                  <a14:useLocalDpi xmlns:a14="http://schemas.microsoft.com/office/drawing/2010/main" val="0"/>
                </a:ext>
              </a:extLst>
            </a:blip>
            <a:stretch>
              <a:fillRect/>
            </a:stretch>
          </p:blipFill>
          <p:spPr>
            <a:xfrm>
              <a:off x="2601782" y="3798640"/>
              <a:ext cx="754286" cy="674286"/>
            </a:xfrm>
            <a:prstGeom prst="rect">
              <a:avLst/>
            </a:prstGeom>
          </p:spPr>
        </p:pic>
        <p:pic>
          <p:nvPicPr>
            <p:cNvPr id="3" name="Picture 2"/>
            <p:cNvPicPr>
              <a:picLocks noChangeAspect="1"/>
            </p:cNvPicPr>
            <p:nvPr>
              <p:custDataLst>
                <p:tags r:id="rId9"/>
              </p:custDataLst>
            </p:nvPr>
          </p:nvPicPr>
          <p:blipFill>
            <a:blip r:embed="rId13" cstate="print">
              <a:extLst>
                <a:ext uri="{28A0092B-C50C-407E-A947-70E740481C1C}">
                  <a14:useLocalDpi xmlns:a14="http://schemas.microsoft.com/office/drawing/2010/main" val="0"/>
                </a:ext>
              </a:extLst>
            </a:blip>
            <a:stretch>
              <a:fillRect/>
            </a:stretch>
          </p:blipFill>
          <p:spPr>
            <a:xfrm>
              <a:off x="2824693" y="2966671"/>
              <a:ext cx="697143" cy="586667"/>
            </a:xfrm>
            <a:prstGeom prst="rect">
              <a:avLst/>
            </a:prstGeom>
          </p:spPr>
        </p:pic>
      </p:grpSp>
      <p:grpSp>
        <p:nvGrpSpPr>
          <p:cNvPr id="14" name="Group 13"/>
          <p:cNvGrpSpPr/>
          <p:nvPr/>
        </p:nvGrpSpPr>
        <p:grpSpPr>
          <a:xfrm>
            <a:off x="4610100" y="2555910"/>
            <a:ext cx="3170964" cy="2484733"/>
            <a:chOff x="4633551" y="1927645"/>
            <a:chExt cx="3170964" cy="2484733"/>
          </a:xfrm>
        </p:grpSpPr>
        <p:grpSp>
          <p:nvGrpSpPr>
            <p:cNvPr id="12" name="Group 11"/>
            <p:cNvGrpSpPr/>
            <p:nvPr/>
          </p:nvGrpSpPr>
          <p:grpSpPr>
            <a:xfrm>
              <a:off x="4633551" y="2463621"/>
              <a:ext cx="2286000" cy="1409265"/>
              <a:chOff x="5181600" y="1864614"/>
              <a:chExt cx="2781300" cy="2071688"/>
            </a:xfrm>
          </p:grpSpPr>
          <p:cxnSp>
            <p:nvCxnSpPr>
              <p:cNvPr id="59" name="Straight Arrow Connector 58"/>
              <p:cNvCxnSpPr/>
              <p:nvPr/>
            </p:nvCxnSpPr>
            <p:spPr>
              <a:xfrm>
                <a:off x="5277612" y="2869502"/>
                <a:ext cx="2361920" cy="1066800"/>
              </a:xfrm>
              <a:prstGeom prst="straightConnector1">
                <a:avLst/>
              </a:prstGeom>
              <a:ln w="107950">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5295900" y="2843403"/>
                <a:ext cx="2667000" cy="0"/>
              </a:xfrm>
              <a:prstGeom prst="straightConnector1">
                <a:avLst/>
              </a:prstGeom>
              <a:ln w="107950">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5334000" y="1864614"/>
                <a:ext cx="2514600" cy="914400"/>
              </a:xfrm>
              <a:prstGeom prst="straightConnector1">
                <a:avLst/>
              </a:prstGeom>
              <a:ln w="107950">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2" name="Oval 61"/>
              <p:cNvSpPr/>
              <p:nvPr/>
            </p:nvSpPr>
            <p:spPr>
              <a:xfrm>
                <a:off x="5181600" y="2723007"/>
                <a:ext cx="228600" cy="2286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6817630" y="3600950"/>
              <a:ext cx="655238" cy="811428"/>
            </a:xfrm>
            <a:prstGeom prst="rect">
              <a:avLst/>
            </a:prstGeom>
          </p:spPr>
        </p:pic>
        <p:pic>
          <p:nvPicPr>
            <p:cNvPr id="5" name="Picture 4"/>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7050229" y="1927645"/>
              <a:ext cx="754286" cy="826667"/>
            </a:xfrm>
            <a:prstGeom prst="rect">
              <a:avLst/>
            </a:prstGeom>
          </p:spPr>
        </p:pic>
        <p:pic>
          <p:nvPicPr>
            <p:cNvPr id="6" name="Picture 5"/>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7078800" y="2736489"/>
              <a:ext cx="697143" cy="739048"/>
            </a:xfrm>
            <a:prstGeom prst="rect">
              <a:avLst/>
            </a:prstGeom>
          </p:spPr>
        </p:pic>
      </p:grpSp>
      <p:grpSp>
        <p:nvGrpSpPr>
          <p:cNvPr id="99" name="Group 98"/>
          <p:cNvGrpSpPr/>
          <p:nvPr/>
        </p:nvGrpSpPr>
        <p:grpSpPr>
          <a:xfrm>
            <a:off x="247937" y="2529864"/>
            <a:ext cx="609600" cy="533400"/>
            <a:chOff x="4038600" y="609600"/>
            <a:chExt cx="609600" cy="533400"/>
          </a:xfrm>
        </p:grpSpPr>
        <p:pic>
          <p:nvPicPr>
            <p:cNvPr id="79" name="Picture 78"/>
            <p:cNvPicPr>
              <a:picLocks noChangeAspect="1"/>
            </p:cNvPicPr>
            <p:nvPr>
              <p:custDataLst>
                <p:tags r:id="rId3"/>
              </p:custDataLst>
            </p:nvPr>
          </p:nvPicPr>
          <p:blipFill>
            <a:blip r:embed="rId17">
              <a:extLst>
                <a:ext uri="{28A0092B-C50C-407E-A947-70E740481C1C}">
                  <a14:useLocalDpi xmlns:a14="http://schemas.microsoft.com/office/drawing/2010/main" val="0"/>
                </a:ext>
              </a:extLst>
            </a:blip>
            <a:stretch>
              <a:fillRect/>
            </a:stretch>
          </p:blipFill>
          <p:spPr>
            <a:xfrm>
              <a:off x="4191000" y="762000"/>
              <a:ext cx="271463" cy="285750"/>
            </a:xfrm>
            <a:prstGeom prst="rect">
              <a:avLst/>
            </a:prstGeom>
          </p:spPr>
        </p:pic>
        <p:sp>
          <p:nvSpPr>
            <p:cNvPr id="98" name="Rectangle 97"/>
            <p:cNvSpPr/>
            <p:nvPr/>
          </p:nvSpPr>
          <p:spPr>
            <a:xfrm>
              <a:off x="4038600" y="609600"/>
              <a:ext cx="609600" cy="5334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228600" y="5118756"/>
            <a:ext cx="8763000" cy="584775"/>
          </a:xfrm>
          <a:prstGeom prst="rect">
            <a:avLst/>
          </a:prstGeom>
          <a:noFill/>
        </p:spPr>
        <p:txBody>
          <a:bodyPr wrap="square" rtlCol="0">
            <a:spAutoFit/>
          </a:bodyPr>
          <a:lstStyle/>
          <a:p>
            <a:r>
              <a:rPr lang="en-US" sz="3200" dirty="0" smtClean="0">
                <a:solidFill>
                  <a:srgbClr val="0000FF"/>
                </a:solidFill>
              </a:rPr>
              <a:t>Also define ``S-walls’’ (analogs of ``K-walls’’ in 4d ) : </a:t>
            </a:r>
            <a:endParaRPr lang="en-US" sz="3200" dirty="0">
              <a:solidFill>
                <a:srgbClr val="0000FF"/>
              </a:solidFill>
            </a:endParaRPr>
          </a:p>
        </p:txBody>
      </p:sp>
      <p:pic>
        <p:nvPicPr>
          <p:cNvPr id="13" name="Picture 12"/>
          <p:cNvPicPr>
            <a:picLocks noChangeAspect="1"/>
          </p:cNvPicPr>
          <p:nvPr>
            <p:custDataLst>
              <p:tags r:id="rId1"/>
            </p:custDataLst>
          </p:nvPr>
        </p:nvPicPr>
        <p:blipFill>
          <a:blip r:embed="rId18" cstate="print">
            <a:extLst>
              <a:ext uri="{28A0092B-C50C-407E-A947-70E740481C1C}">
                <a14:useLocalDpi xmlns:a14="http://schemas.microsoft.com/office/drawing/2010/main" val="0"/>
              </a:ext>
            </a:extLst>
          </a:blip>
          <a:stretch>
            <a:fillRect/>
          </a:stretch>
        </p:blipFill>
        <p:spPr>
          <a:xfrm>
            <a:off x="857537" y="5984677"/>
            <a:ext cx="7272387" cy="662858"/>
          </a:xfrm>
          <a:prstGeom prst="rect">
            <a:avLst/>
          </a:prstGeom>
        </p:spPr>
      </p:pic>
      <p:sp>
        <p:nvSpPr>
          <p:cNvPr id="37" name="TextBox 36"/>
          <p:cNvSpPr txBox="1"/>
          <p:nvPr/>
        </p:nvSpPr>
        <p:spPr>
          <a:xfrm>
            <a:off x="98368" y="1050725"/>
            <a:ext cx="9144000" cy="584775"/>
          </a:xfrm>
          <a:prstGeom prst="rect">
            <a:avLst/>
          </a:prstGeom>
          <a:noFill/>
        </p:spPr>
        <p:txBody>
          <a:bodyPr wrap="square" rtlCol="0">
            <a:spAutoFit/>
          </a:bodyPr>
          <a:lstStyle/>
          <a:p>
            <a:r>
              <a:rPr lang="en-US" sz="3200" dirty="0" smtClean="0">
                <a:solidFill>
                  <a:schemeClr val="accent6">
                    <a:lumMod val="50000"/>
                  </a:schemeClr>
                </a:solidFill>
              </a:rPr>
              <a:t>In a parameter space of </a:t>
            </a:r>
            <a:r>
              <a:rPr lang="en-US" sz="3200" dirty="0" err="1" smtClean="0">
                <a:solidFill>
                  <a:schemeClr val="accent6">
                    <a:lumMod val="50000"/>
                  </a:schemeClr>
                </a:solidFill>
              </a:rPr>
              <a:t>superpotentials</a:t>
            </a:r>
            <a:r>
              <a:rPr lang="en-US" sz="3200" dirty="0" smtClean="0">
                <a:solidFill>
                  <a:schemeClr val="accent6">
                    <a:lumMod val="50000"/>
                  </a:schemeClr>
                </a:solidFill>
              </a:rPr>
              <a:t> define walls: </a:t>
            </a:r>
            <a:endParaRPr lang="en-US" sz="3200" dirty="0">
              <a:solidFill>
                <a:schemeClr val="accent6">
                  <a:lumMod val="50000"/>
                </a:schemeClr>
              </a:solidFill>
            </a:endParaRPr>
          </a:p>
        </p:txBody>
      </p:sp>
      <p:pic>
        <p:nvPicPr>
          <p:cNvPr id="10" name="Picture 9"/>
          <p:cNvPicPr>
            <a:picLocks noChangeAspect="1"/>
          </p:cNvPicPr>
          <p:nvPr>
            <p:custDataLst>
              <p:tags r:id="rId2"/>
            </p:custDataLst>
          </p:nvPr>
        </p:nvPicPr>
        <p:blipFill>
          <a:blip r:embed="rId19" cstate="print">
            <a:extLst>
              <a:ext uri="{28A0092B-C50C-407E-A947-70E740481C1C}">
                <a14:useLocalDpi xmlns:a14="http://schemas.microsoft.com/office/drawing/2010/main" val="0"/>
              </a:ext>
            </a:extLst>
          </a:blip>
          <a:stretch>
            <a:fillRect/>
          </a:stretch>
        </p:blipFill>
        <p:spPr>
          <a:xfrm>
            <a:off x="1690711" y="1789105"/>
            <a:ext cx="6026667" cy="464000"/>
          </a:xfrm>
          <a:prstGeom prst="rect">
            <a:avLst/>
          </a:prstGeom>
        </p:spPr>
      </p:pic>
      <p:sp>
        <p:nvSpPr>
          <p:cNvPr id="15" name="Title 14"/>
          <p:cNvSpPr>
            <a:spLocks noGrp="1"/>
          </p:cNvSpPr>
          <p:nvPr>
            <p:ph type="title"/>
          </p:nvPr>
        </p:nvSpPr>
        <p:spPr>
          <a:xfrm>
            <a:off x="400337" y="20182"/>
            <a:ext cx="8229600" cy="1143000"/>
          </a:xfrm>
        </p:spPr>
        <p:txBody>
          <a:bodyPr/>
          <a:lstStyle/>
          <a:p>
            <a:r>
              <a:rPr lang="en-US" dirty="0" err="1" smtClean="0"/>
              <a:t>Categorified</a:t>
            </a:r>
            <a:r>
              <a:rPr lang="en-US" dirty="0" smtClean="0"/>
              <a:t> </a:t>
            </a:r>
            <a:r>
              <a:rPr lang="en-US" dirty="0" err="1" smtClean="0"/>
              <a:t>Cecotti-Vafa</a:t>
            </a:r>
            <a:r>
              <a:rPr lang="en-US" dirty="0" smtClean="0"/>
              <a:t> WCF -1/3</a:t>
            </a:r>
            <a:endParaRPr lang="en-US" dirty="0"/>
          </a:p>
        </p:txBody>
      </p:sp>
    </p:spTree>
    <p:extLst>
      <p:ext uri="{BB962C8B-B14F-4D97-AF65-F5344CB8AC3E}">
        <p14:creationId xmlns:p14="http://schemas.microsoft.com/office/powerpoint/2010/main" val="332391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a:xfrm>
            <a:off x="4267200" y="0"/>
            <a:ext cx="76200" cy="6858000"/>
          </a:xfrm>
          <a:prstGeom prst="line">
            <a:avLst/>
          </a:prstGeom>
          <a:ln w="57150">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2438400" y="2057400"/>
            <a:ext cx="3733800" cy="457200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46"/>
          <p:cNvGrpSpPr/>
          <p:nvPr/>
        </p:nvGrpSpPr>
        <p:grpSpPr>
          <a:xfrm>
            <a:off x="5867400" y="4572000"/>
            <a:ext cx="533400" cy="304800"/>
            <a:chOff x="6324600" y="4876800"/>
            <a:chExt cx="914400" cy="609600"/>
          </a:xfrm>
        </p:grpSpPr>
        <p:cxnSp>
          <p:nvCxnSpPr>
            <p:cNvPr id="39" name="Straight Connector 38"/>
            <p:cNvCxnSpPr/>
            <p:nvPr/>
          </p:nvCxnSpPr>
          <p:spPr>
            <a:xfrm>
              <a:off x="6781800" y="4876800"/>
              <a:ext cx="457200" cy="6096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6324600" y="4876800"/>
              <a:ext cx="457200" cy="6096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47"/>
          <p:cNvGrpSpPr/>
          <p:nvPr/>
        </p:nvGrpSpPr>
        <p:grpSpPr>
          <a:xfrm>
            <a:off x="2133600" y="4267200"/>
            <a:ext cx="533400" cy="304800"/>
            <a:chOff x="6324600" y="4876800"/>
            <a:chExt cx="914400" cy="609600"/>
          </a:xfrm>
        </p:grpSpPr>
        <p:cxnSp>
          <p:nvCxnSpPr>
            <p:cNvPr id="49" name="Straight Connector 48"/>
            <p:cNvCxnSpPr/>
            <p:nvPr/>
          </p:nvCxnSpPr>
          <p:spPr>
            <a:xfrm>
              <a:off x="6781800" y="4876800"/>
              <a:ext cx="457200" cy="6096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6324600" y="4876800"/>
              <a:ext cx="457200" cy="6096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2" name="Straight Connector 51"/>
          <p:cNvCxnSpPr/>
          <p:nvPr/>
        </p:nvCxnSpPr>
        <p:spPr>
          <a:xfrm flipV="1">
            <a:off x="1562100" y="1668808"/>
            <a:ext cx="5562600" cy="4800600"/>
          </a:xfrm>
          <a:prstGeom prst="line">
            <a:avLst/>
          </a:prstGeom>
          <a:ln w="571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676400" y="1923923"/>
            <a:ext cx="5715000" cy="4724400"/>
          </a:xfrm>
          <a:prstGeom prst="line">
            <a:avLst/>
          </a:prstGeom>
          <a:ln w="571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1028700" y="4031008"/>
            <a:ext cx="6858000" cy="76200"/>
          </a:xfrm>
          <a:prstGeom prst="line">
            <a:avLst/>
          </a:prstGeom>
          <a:ln w="5715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81" name="Oval 180"/>
          <p:cNvSpPr/>
          <p:nvPr/>
        </p:nvSpPr>
        <p:spPr>
          <a:xfrm>
            <a:off x="4495800" y="6400800"/>
            <a:ext cx="457200" cy="304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3657600" y="1981200"/>
            <a:ext cx="457200" cy="3048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4476750" y="929752"/>
            <a:ext cx="2377143" cy="628572"/>
          </a:xfrm>
          <a:prstGeom prst="rect">
            <a:avLst/>
          </a:prstGeom>
        </p:spPr>
      </p:pic>
      <p:pic>
        <p:nvPicPr>
          <p:cNvPr id="17" name="Picture 16"/>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7555322" y="6033218"/>
            <a:ext cx="731428" cy="628572"/>
          </a:xfrm>
          <a:prstGeom prst="rect">
            <a:avLst/>
          </a:prstGeom>
        </p:spPr>
      </p:pic>
      <p:pic>
        <p:nvPicPr>
          <p:cNvPr id="102" name="Picture 101"/>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716372" y="1262961"/>
            <a:ext cx="731428" cy="628572"/>
          </a:xfrm>
          <a:prstGeom prst="rect">
            <a:avLst/>
          </a:prstGeom>
        </p:spPr>
      </p:pic>
      <p:pic>
        <p:nvPicPr>
          <p:cNvPr id="18" name="Picture 17"/>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8150351" y="3794855"/>
            <a:ext cx="788571" cy="540953"/>
          </a:xfrm>
          <a:prstGeom prst="rect">
            <a:avLst/>
          </a:prstGeom>
        </p:spPr>
      </p:pic>
      <p:pic>
        <p:nvPicPr>
          <p:cNvPr id="105" name="Picture 104"/>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112544" y="3718655"/>
            <a:ext cx="788571" cy="540953"/>
          </a:xfrm>
          <a:prstGeom prst="rect">
            <a:avLst/>
          </a:prstGeom>
        </p:spPr>
      </p:pic>
      <p:pic>
        <p:nvPicPr>
          <p:cNvPr id="19" name="Picture 18"/>
          <p:cNvPicPr>
            <a:picLocks noChangeAspect="1"/>
          </p:cNvPicPr>
          <p:nvPr>
            <p:custDataLst>
              <p:tags r:id="rId6"/>
            </p:custDataLst>
          </p:nvPr>
        </p:nvPicPr>
        <p:blipFill>
          <a:blip r:embed="rId12" cstate="print">
            <a:extLst>
              <a:ext uri="{28A0092B-C50C-407E-A947-70E740481C1C}">
                <a14:useLocalDpi xmlns:a14="http://schemas.microsoft.com/office/drawing/2010/main" val="0"/>
              </a:ext>
            </a:extLst>
          </a:blip>
          <a:stretch>
            <a:fillRect/>
          </a:stretch>
        </p:blipFill>
        <p:spPr>
          <a:xfrm>
            <a:off x="7286724" y="1111136"/>
            <a:ext cx="845714" cy="628572"/>
          </a:xfrm>
          <a:prstGeom prst="rect">
            <a:avLst/>
          </a:prstGeom>
        </p:spPr>
      </p:pic>
      <p:pic>
        <p:nvPicPr>
          <p:cNvPr id="108" name="Picture 107"/>
          <p:cNvPicPr>
            <a:picLocks noChangeAspect="1"/>
          </p:cNvPicPr>
          <p:nvPr>
            <p:custDataLst>
              <p:tags r:id="rId7"/>
            </p:custDataLst>
          </p:nvPr>
        </p:nvPicPr>
        <p:blipFill>
          <a:blip r:embed="rId12" cstate="print">
            <a:extLst>
              <a:ext uri="{28A0092B-C50C-407E-A947-70E740481C1C}">
                <a14:useLocalDpi xmlns:a14="http://schemas.microsoft.com/office/drawing/2010/main" val="0"/>
              </a:ext>
            </a:extLst>
          </a:blip>
          <a:stretch>
            <a:fillRect/>
          </a:stretch>
        </p:blipFill>
        <p:spPr>
          <a:xfrm>
            <a:off x="563986" y="6067503"/>
            <a:ext cx="845714" cy="628572"/>
          </a:xfrm>
          <a:prstGeom prst="rect">
            <a:avLst/>
          </a:prstGeom>
        </p:spPr>
      </p:pic>
      <p:sp>
        <p:nvSpPr>
          <p:cNvPr id="22" name="Oval 21"/>
          <p:cNvSpPr/>
          <p:nvPr/>
        </p:nvSpPr>
        <p:spPr>
          <a:xfrm>
            <a:off x="4114800" y="3962400"/>
            <a:ext cx="4572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738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81" grpId="0" animBg="1"/>
      <p:bldP spid="182" grpId="0" animBg="1"/>
      <p:bldP spid="2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1"/>
          <p:cNvSpPr>
            <a:spLocks noGrp="1"/>
          </p:cNvSpPr>
          <p:nvPr>
            <p:ph type="title"/>
          </p:nvPr>
        </p:nvSpPr>
        <p:spPr>
          <a:xfrm>
            <a:off x="206767" y="-184371"/>
            <a:ext cx="8229600" cy="1143000"/>
          </a:xfrm>
        </p:spPr>
        <p:txBody>
          <a:bodyPr/>
          <a:lstStyle/>
          <a:p>
            <a:r>
              <a:rPr lang="en-US" dirty="0" err="1" smtClean="0"/>
              <a:t>Categorified</a:t>
            </a:r>
            <a:r>
              <a:rPr lang="en-US" dirty="0" smtClean="0"/>
              <a:t> </a:t>
            </a:r>
            <a:r>
              <a:rPr lang="en-US" dirty="0" err="1" smtClean="0"/>
              <a:t>Cecotti-Vafa</a:t>
            </a:r>
            <a:r>
              <a:rPr lang="en-US" dirty="0" smtClean="0"/>
              <a:t> WCF -3/3</a:t>
            </a:r>
            <a:endParaRPr lang="en-US" dirty="0"/>
          </a:p>
        </p:txBody>
      </p:sp>
      <p:pic>
        <p:nvPicPr>
          <p:cNvPr id="4" name="Picture 3"/>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447360" y="845705"/>
            <a:ext cx="7957333" cy="661333"/>
          </a:xfrm>
          <a:prstGeom prst="rect">
            <a:avLst/>
          </a:prstGeom>
        </p:spPr>
      </p:pic>
      <p:pic>
        <p:nvPicPr>
          <p:cNvPr id="5" name="Picture 4"/>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1321467" y="2742389"/>
            <a:ext cx="6104382" cy="661333"/>
          </a:xfrm>
          <a:prstGeom prst="rect">
            <a:avLst/>
          </a:prstGeom>
        </p:spPr>
      </p:pic>
      <p:sp>
        <p:nvSpPr>
          <p:cNvPr id="3" name="TextBox 2"/>
          <p:cNvSpPr txBox="1"/>
          <p:nvPr/>
        </p:nvSpPr>
        <p:spPr>
          <a:xfrm>
            <a:off x="2049770" y="2210456"/>
            <a:ext cx="5943600" cy="523220"/>
          </a:xfrm>
          <a:prstGeom prst="rect">
            <a:avLst/>
          </a:prstGeom>
          <a:noFill/>
        </p:spPr>
        <p:txBody>
          <a:bodyPr wrap="square" rtlCol="0">
            <a:spAutoFit/>
          </a:bodyPr>
          <a:lstStyle/>
          <a:p>
            <a:r>
              <a:rPr lang="en-US" sz="2800" dirty="0" smtClean="0">
                <a:solidFill>
                  <a:srgbClr val="FF33CC"/>
                </a:solidFill>
              </a:rPr>
              <a:t>So, for the Chan-Paton data: </a:t>
            </a:r>
            <a:endParaRPr lang="en-US" sz="2800" dirty="0">
              <a:solidFill>
                <a:srgbClr val="FF33CC"/>
              </a:solidFill>
            </a:endParaRPr>
          </a:p>
        </p:txBody>
      </p:sp>
      <p:sp>
        <p:nvSpPr>
          <p:cNvPr id="6" name="TextBox 5"/>
          <p:cNvSpPr txBox="1"/>
          <p:nvPr/>
        </p:nvSpPr>
        <p:spPr>
          <a:xfrm>
            <a:off x="3141532" y="3882244"/>
            <a:ext cx="2514600" cy="461665"/>
          </a:xfrm>
          <a:prstGeom prst="rect">
            <a:avLst/>
          </a:prstGeom>
          <a:noFill/>
        </p:spPr>
        <p:txBody>
          <a:bodyPr wrap="square" rtlCol="0">
            <a:spAutoFit/>
          </a:bodyPr>
          <a:lstStyle/>
          <a:p>
            <a:r>
              <a:rPr lang="en-US" sz="2400" dirty="0" smtClean="0">
                <a:solidFill>
                  <a:srgbClr val="C00000"/>
                </a:solidFill>
              </a:rPr>
              <a:t> Witten index:   </a:t>
            </a:r>
            <a:endParaRPr lang="en-US" sz="2400" dirty="0">
              <a:solidFill>
                <a:srgbClr val="C00000"/>
              </a:solidFill>
            </a:endParaRPr>
          </a:p>
        </p:txBody>
      </p:sp>
      <p:sp>
        <p:nvSpPr>
          <p:cNvPr id="8" name="Title 1 2"/>
          <p:cNvSpPr txBox="1">
            <a:spLocks/>
          </p:cNvSpPr>
          <p:nvPr/>
        </p:nvSpPr>
        <p:spPr>
          <a:xfrm>
            <a:off x="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pic>
        <p:nvPicPr>
          <p:cNvPr id="9" name="Picture 8"/>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7100110" y="5715000"/>
            <a:ext cx="1545143" cy="1013333"/>
          </a:xfrm>
          <a:prstGeom prst="rect">
            <a:avLst/>
          </a:prstGeom>
        </p:spPr>
      </p:pic>
      <p:pic>
        <p:nvPicPr>
          <p:cNvPr id="10" name="Picture 9"/>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5105400" y="5715000"/>
            <a:ext cx="1531428" cy="1013333"/>
          </a:xfrm>
          <a:prstGeom prst="rect">
            <a:avLst/>
          </a:prstGeom>
        </p:spPr>
      </p:pic>
      <p:pic>
        <p:nvPicPr>
          <p:cNvPr id="11" name="Picture 10"/>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3300224" y="5714999"/>
            <a:ext cx="1511619" cy="1013333"/>
          </a:xfrm>
          <a:prstGeom prst="rect">
            <a:avLst/>
          </a:prstGeom>
        </p:spPr>
      </p:pic>
      <p:pic>
        <p:nvPicPr>
          <p:cNvPr id="12" name="Picture 11"/>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4134609" y="4502797"/>
            <a:ext cx="1511619" cy="966095"/>
          </a:xfrm>
          <a:prstGeom prst="rect">
            <a:avLst/>
          </a:prstGeom>
        </p:spPr>
      </p:pic>
      <p:pic>
        <p:nvPicPr>
          <p:cNvPr id="13" name="Picture 12"/>
          <p:cNvPicPr>
            <a:picLocks noChangeAspect="1"/>
          </p:cNvPicPr>
          <p:nvPr>
            <p:custDataLst>
              <p:tags r:id="rId7"/>
            </p:custDataLst>
          </p:nvPr>
        </p:nvPicPr>
        <p:blipFill>
          <a:blip r:embed="rId17" cstate="print">
            <a:extLst>
              <a:ext uri="{28A0092B-C50C-407E-A947-70E740481C1C}">
                <a14:useLocalDpi xmlns:a14="http://schemas.microsoft.com/office/drawing/2010/main" val="0"/>
              </a:ext>
            </a:extLst>
          </a:blip>
          <a:stretch>
            <a:fillRect/>
          </a:stretch>
        </p:blipFill>
        <p:spPr>
          <a:xfrm>
            <a:off x="2319528" y="4502798"/>
            <a:ext cx="1531428" cy="966095"/>
          </a:xfrm>
          <a:prstGeom prst="rect">
            <a:avLst/>
          </a:prstGeom>
        </p:spPr>
      </p:pic>
      <p:pic>
        <p:nvPicPr>
          <p:cNvPr id="14" name="Picture 13"/>
          <p:cNvPicPr>
            <a:picLocks noChangeAspect="1"/>
          </p:cNvPicPr>
          <p:nvPr>
            <p:custDataLst>
              <p:tags r:id="rId8"/>
            </p:custDataLst>
          </p:nvPr>
        </p:nvPicPr>
        <p:blipFill>
          <a:blip r:embed="rId18" cstate="print">
            <a:extLst>
              <a:ext uri="{28A0092B-C50C-407E-A947-70E740481C1C}">
                <a14:useLocalDpi xmlns:a14="http://schemas.microsoft.com/office/drawing/2010/main" val="0"/>
              </a:ext>
            </a:extLst>
          </a:blip>
          <a:stretch>
            <a:fillRect/>
          </a:stretch>
        </p:blipFill>
        <p:spPr>
          <a:xfrm>
            <a:off x="504627" y="4468885"/>
            <a:ext cx="1545143" cy="966095"/>
          </a:xfrm>
          <a:prstGeom prst="rect">
            <a:avLst/>
          </a:prstGeom>
        </p:spPr>
      </p:pic>
      <p:sp>
        <p:nvSpPr>
          <p:cNvPr id="15" name="TextBox 14"/>
          <p:cNvSpPr txBox="1"/>
          <p:nvPr/>
        </p:nvSpPr>
        <p:spPr>
          <a:xfrm>
            <a:off x="1625061" y="3437094"/>
            <a:ext cx="5943600" cy="461665"/>
          </a:xfrm>
          <a:prstGeom prst="rect">
            <a:avLst/>
          </a:prstGeom>
          <a:noFill/>
        </p:spPr>
        <p:txBody>
          <a:bodyPr wrap="square" rtlCol="0">
            <a:spAutoFit/>
          </a:bodyPr>
          <a:lstStyle/>
          <a:p>
            <a:r>
              <a:rPr lang="en-US" sz="2400" dirty="0" smtClean="0">
                <a:solidFill>
                  <a:srgbClr val="FF33CC"/>
                </a:solidFill>
              </a:rPr>
              <a:t>Up to quasi-isomorphism of chain complexes. </a:t>
            </a:r>
            <a:endParaRPr lang="en-US" sz="2400" dirty="0">
              <a:solidFill>
                <a:srgbClr val="FF33CC"/>
              </a:solidFill>
            </a:endParaRPr>
          </a:p>
        </p:txBody>
      </p:sp>
      <mc:AlternateContent xmlns:mc="http://schemas.openxmlformats.org/markup-compatibility/2006" xmlns:a14="http://schemas.microsoft.com/office/drawing/2010/main">
        <mc:Choice Requires="a14">
          <p:sp>
            <p:nvSpPr>
              <p:cNvPr id="17" name="TextBox 16"/>
              <p:cNvSpPr txBox="1"/>
              <p:nvPr/>
            </p:nvSpPr>
            <p:spPr>
              <a:xfrm>
                <a:off x="1752600" y="1505901"/>
                <a:ext cx="7530625" cy="707886"/>
              </a:xfrm>
              <a:prstGeom prst="rect">
                <a:avLst/>
              </a:prstGeom>
              <a:noFill/>
            </p:spPr>
            <p:txBody>
              <a:bodyPr wrap="square" rtlCol="0">
                <a:spAutoFit/>
              </a:bodyPr>
              <a:lstStyle/>
              <a:p>
                <a:r>
                  <a:rPr lang="en-US" sz="4000" dirty="0" smtClean="0">
                    <a:solidFill>
                      <a:srgbClr val="C00000"/>
                    </a:solidFill>
                    <a:latin typeface="French Script MT" panose="03020402040607040605" pitchFamily="66" charset="0"/>
                  </a:rPr>
                  <a:t>(up to </a:t>
                </a:r>
                <a:r>
                  <a:rPr lang="en-US" sz="4000" dirty="0" err="1" smtClean="0">
                    <a:solidFill>
                      <a:srgbClr val="C00000"/>
                    </a:solidFill>
                    <a:latin typeface="French Script MT" panose="03020402040607040605" pitchFamily="66" charset="0"/>
                  </a:rPr>
                  <a:t>A</a:t>
                </a:r>
                <a14:m>
                  <m:oMath xmlns:m="http://schemas.openxmlformats.org/officeDocument/2006/math">
                    <m:r>
                      <a:rPr lang="en-US" sz="4000" i="1" baseline="-25000" dirty="0" smtClean="0">
                        <a:solidFill>
                          <a:srgbClr val="C00000"/>
                        </a:solidFill>
                        <a:latin typeface="Cambria Math" panose="02040503050406030204" pitchFamily="18" charset="0"/>
                        <a:ea typeface="Cambria Math" panose="02040503050406030204" pitchFamily="18" charset="0"/>
                      </a:rPr>
                      <m:t>∞</m:t>
                    </m:r>
                  </m:oMath>
                </a14:m>
                <a:r>
                  <a:rPr lang="en-US" sz="4000" dirty="0" smtClean="0">
                    <a:solidFill>
                      <a:srgbClr val="C00000"/>
                    </a:solidFill>
                    <a:latin typeface="French Script MT" panose="03020402040607040605" pitchFamily="66" charset="0"/>
                  </a:rPr>
                  <a:t> equivalence of categories) </a:t>
                </a:r>
              </a:p>
            </p:txBody>
          </p:sp>
        </mc:Choice>
        <mc:Fallback xmlns="">
          <p:sp>
            <p:nvSpPr>
              <p:cNvPr id="17" name="TextBox 16"/>
              <p:cNvSpPr txBox="1">
                <a:spLocks noRot="1" noChangeAspect="1" noMove="1" noResize="1" noEditPoints="1" noAdjustHandles="1" noChangeArrowheads="1" noChangeShapeType="1" noTextEdit="1"/>
              </p:cNvSpPr>
              <p:nvPr/>
            </p:nvSpPr>
            <p:spPr>
              <a:xfrm>
                <a:off x="1752600" y="1505901"/>
                <a:ext cx="7530625" cy="707886"/>
              </a:xfrm>
              <a:prstGeom prst="rect">
                <a:avLst/>
              </a:prstGeom>
              <a:blipFill rotWithShape="0">
                <a:blip r:embed="rId19"/>
                <a:stretch>
                  <a:fillRect l="-2915" t="-13793" b="-37931"/>
                </a:stretch>
              </a:blipFill>
            </p:spPr>
            <p:txBody>
              <a:bodyPr/>
              <a:lstStyle/>
              <a:p>
                <a:r>
                  <a:rPr lang="en-US">
                    <a:noFill/>
                  </a:rPr>
                  <a:t> </a:t>
                </a:r>
              </a:p>
            </p:txBody>
          </p:sp>
        </mc:Fallback>
      </mc:AlternateContent>
    </p:spTree>
    <p:extLst>
      <p:ext uri="{BB962C8B-B14F-4D97-AF65-F5344CB8AC3E}">
        <p14:creationId xmlns:p14="http://schemas.microsoft.com/office/powerpoint/2010/main" val="9911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5"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err="1" smtClean="0"/>
              <a:t>Supersymmetric</a:t>
            </a:r>
            <a:r>
              <a:rPr lang="en-US" dirty="0" smtClean="0"/>
              <a:t> Line Defects  </a:t>
            </a:r>
            <a:endParaRPr lang="en-US" dirty="0"/>
          </a:p>
        </p:txBody>
      </p:sp>
      <p:sp>
        <p:nvSpPr>
          <p:cNvPr id="7" name="TextBox 6"/>
          <p:cNvSpPr txBox="1"/>
          <p:nvPr/>
        </p:nvSpPr>
        <p:spPr>
          <a:xfrm>
            <a:off x="1524000" y="2209800"/>
            <a:ext cx="6629400" cy="1200329"/>
          </a:xfrm>
          <a:prstGeom prst="rect">
            <a:avLst/>
          </a:prstGeom>
          <a:noFill/>
        </p:spPr>
        <p:txBody>
          <a:bodyPr wrap="square" rtlCol="0">
            <a:spAutoFit/>
          </a:bodyPr>
          <a:lstStyle/>
          <a:p>
            <a:r>
              <a:rPr lang="en-US" sz="3600" dirty="0" smtClean="0">
                <a:solidFill>
                  <a:srgbClr val="0000FF"/>
                </a:solidFill>
              </a:rPr>
              <a:t>A supersymmetric line defect L </a:t>
            </a:r>
          </a:p>
          <a:p>
            <a:r>
              <a:rPr lang="en-US" sz="3600" dirty="0" smtClean="0">
                <a:solidFill>
                  <a:srgbClr val="0000FF"/>
                </a:solidFill>
              </a:rPr>
              <a:t>requires a choice of phase  </a:t>
            </a:r>
            <a:r>
              <a:rPr lang="en-US" sz="3600" b="1" dirty="0" smtClean="0">
                <a:solidFill>
                  <a:srgbClr val="0000FF"/>
                </a:solidFill>
              </a:rPr>
              <a:t> </a:t>
            </a:r>
            <a:r>
              <a:rPr lang="en-US" sz="3600" b="1" dirty="0" smtClean="0">
                <a:solidFill>
                  <a:srgbClr val="0000FF"/>
                </a:solidFill>
                <a:sym typeface="Symbol"/>
              </a:rPr>
              <a:t></a:t>
            </a:r>
            <a:r>
              <a:rPr lang="en-US" sz="3600" b="1" dirty="0" smtClean="0">
                <a:solidFill>
                  <a:srgbClr val="0000FF"/>
                </a:solidFill>
              </a:rPr>
              <a:t> </a:t>
            </a:r>
            <a:r>
              <a:rPr lang="en-US" sz="3600" baseline="30000" dirty="0" smtClean="0">
                <a:solidFill>
                  <a:srgbClr val="0000FF"/>
                </a:solidFill>
              </a:rPr>
              <a:t> </a:t>
            </a:r>
            <a:r>
              <a:rPr lang="en-US" sz="3600" dirty="0" smtClean="0">
                <a:solidFill>
                  <a:srgbClr val="0000FF"/>
                </a:solidFill>
              </a:rPr>
              <a:t>: </a:t>
            </a:r>
            <a:endParaRPr lang="en-US" sz="3600" dirty="0">
              <a:solidFill>
                <a:srgbClr val="0000FF"/>
              </a:solidFill>
            </a:endParaRPr>
          </a:p>
        </p:txBody>
      </p:sp>
      <p:sp>
        <p:nvSpPr>
          <p:cNvPr id="124" name="TextBox 123"/>
          <p:cNvSpPr txBox="1"/>
          <p:nvPr/>
        </p:nvSpPr>
        <p:spPr>
          <a:xfrm>
            <a:off x="457200" y="3810000"/>
            <a:ext cx="2362200" cy="584775"/>
          </a:xfrm>
          <a:prstGeom prst="rect">
            <a:avLst/>
          </a:prstGeom>
          <a:noFill/>
        </p:spPr>
        <p:txBody>
          <a:bodyPr wrap="square" rtlCol="0">
            <a:spAutoFit/>
          </a:bodyPr>
          <a:lstStyle/>
          <a:p>
            <a:r>
              <a:rPr lang="en-US" sz="3200" dirty="0" smtClean="0">
                <a:solidFill>
                  <a:srgbClr val="FF0000"/>
                </a:solidFill>
              </a:rPr>
              <a:t>Example: </a:t>
            </a:r>
            <a:endParaRPr lang="en-US" sz="3200" dirty="0">
              <a:solidFill>
                <a:srgbClr val="FF0000"/>
              </a:solidFill>
            </a:endParaRPr>
          </a:p>
        </p:txBody>
      </p:sp>
      <p:sp>
        <p:nvSpPr>
          <p:cNvPr id="77" name="Slide Number Placeholder 76"/>
          <p:cNvSpPr>
            <a:spLocks noGrp="1"/>
          </p:cNvSpPr>
          <p:nvPr>
            <p:ph type="sldNum" sz="quarter" idx="12"/>
          </p:nvPr>
        </p:nvSpPr>
        <p:spPr/>
        <p:txBody>
          <a:bodyPr/>
          <a:lstStyle/>
          <a:p>
            <a:fld id="{8CC33826-6C47-413F-88A8-05EB57E6DE90}" type="slidenum">
              <a:rPr lang="en-US" smtClean="0"/>
              <a:pPr/>
              <a:t>4</a:t>
            </a:fld>
            <a:endParaRPr lang="en-US"/>
          </a:p>
        </p:txBody>
      </p:sp>
      <p:grpSp>
        <p:nvGrpSpPr>
          <p:cNvPr id="8" name="Group 4"/>
          <p:cNvGrpSpPr>
            <a:grpSpLocks noChangeAspect="1"/>
          </p:cNvGrpSpPr>
          <p:nvPr>
            <p:custDataLst>
              <p:tags r:id="rId1"/>
            </p:custDataLst>
          </p:nvPr>
        </p:nvGrpSpPr>
        <p:grpSpPr bwMode="auto">
          <a:xfrm>
            <a:off x="1752600" y="4800600"/>
            <a:ext cx="928901" cy="576075"/>
            <a:chOff x="1506" y="1992"/>
            <a:chExt cx="2975" cy="1845"/>
          </a:xfrm>
          <a:solidFill>
            <a:srgbClr val="0000FF"/>
          </a:solidFill>
        </p:grpSpPr>
        <p:sp>
          <p:nvSpPr>
            <p:cNvPr id="83" name="Freeform 6"/>
            <p:cNvSpPr>
              <a:spLocks/>
            </p:cNvSpPr>
            <p:nvPr/>
          </p:nvSpPr>
          <p:spPr bwMode="auto">
            <a:xfrm>
              <a:off x="1506" y="1992"/>
              <a:ext cx="1741" cy="1631"/>
            </a:xfrm>
            <a:custGeom>
              <a:avLst/>
              <a:gdLst/>
              <a:ahLst/>
              <a:cxnLst>
                <a:cxn ang="0">
                  <a:pos x="722" y="5"/>
                </a:cxn>
                <a:cxn ang="0">
                  <a:pos x="791" y="45"/>
                </a:cxn>
                <a:cxn ang="0">
                  <a:pos x="816" y="134"/>
                </a:cxn>
                <a:cxn ang="0">
                  <a:pos x="802" y="258"/>
                </a:cxn>
                <a:cxn ang="0">
                  <a:pos x="749" y="559"/>
                </a:cxn>
                <a:cxn ang="0">
                  <a:pos x="1374" y="503"/>
                </a:cxn>
                <a:cxn ang="0">
                  <a:pos x="1531" y="81"/>
                </a:cxn>
                <a:cxn ang="0">
                  <a:pos x="1603" y="26"/>
                </a:cxn>
                <a:cxn ang="0">
                  <a:pos x="1687" y="0"/>
                </a:cxn>
                <a:cxn ang="0">
                  <a:pos x="1703" y="18"/>
                </a:cxn>
                <a:cxn ang="0">
                  <a:pos x="1620" y="251"/>
                </a:cxn>
                <a:cxn ang="0">
                  <a:pos x="1471" y="725"/>
                </a:cxn>
                <a:cxn ang="0">
                  <a:pos x="1380" y="1098"/>
                </a:cxn>
                <a:cxn ang="0">
                  <a:pos x="1352" y="1273"/>
                </a:cxn>
                <a:cxn ang="0">
                  <a:pos x="1337" y="1387"/>
                </a:cxn>
                <a:cxn ang="0">
                  <a:pos x="1351" y="1470"/>
                </a:cxn>
                <a:cxn ang="0">
                  <a:pos x="1413" y="1507"/>
                </a:cxn>
                <a:cxn ang="0">
                  <a:pos x="1482" y="1504"/>
                </a:cxn>
                <a:cxn ang="0">
                  <a:pos x="1545" y="1484"/>
                </a:cxn>
                <a:cxn ang="0">
                  <a:pos x="1611" y="1402"/>
                </a:cxn>
                <a:cxn ang="0">
                  <a:pos x="1702" y="1361"/>
                </a:cxn>
                <a:cxn ang="0">
                  <a:pos x="1739" y="1366"/>
                </a:cxn>
                <a:cxn ang="0">
                  <a:pos x="1710" y="1444"/>
                </a:cxn>
                <a:cxn ang="0">
                  <a:pos x="1590" y="1549"/>
                </a:cxn>
                <a:cxn ang="0">
                  <a:pos x="1383" y="1623"/>
                </a:cxn>
                <a:cxn ang="0">
                  <a:pos x="1208" y="1617"/>
                </a:cxn>
                <a:cxn ang="0">
                  <a:pos x="1150" y="1546"/>
                </a:cxn>
                <a:cxn ang="0">
                  <a:pos x="1153" y="1393"/>
                </a:cxn>
                <a:cxn ang="0">
                  <a:pos x="1194" y="1161"/>
                </a:cxn>
                <a:cxn ang="0">
                  <a:pos x="1242" y="954"/>
                </a:cxn>
                <a:cxn ang="0">
                  <a:pos x="1217" y="894"/>
                </a:cxn>
                <a:cxn ang="0">
                  <a:pos x="563" y="1202"/>
                </a:cxn>
                <a:cxn ang="0">
                  <a:pos x="441" y="1526"/>
                </a:cxn>
                <a:cxn ang="0">
                  <a:pos x="373" y="1582"/>
                </a:cxn>
                <a:cxn ang="0">
                  <a:pos x="283" y="1613"/>
                </a:cxn>
                <a:cxn ang="0">
                  <a:pos x="263" y="1598"/>
                </a:cxn>
                <a:cxn ang="0">
                  <a:pos x="271" y="1570"/>
                </a:cxn>
                <a:cxn ang="0">
                  <a:pos x="373" y="1287"/>
                </a:cxn>
                <a:cxn ang="0">
                  <a:pos x="477" y="952"/>
                </a:cxn>
                <a:cxn ang="0">
                  <a:pos x="287" y="894"/>
                </a:cxn>
                <a:cxn ang="0">
                  <a:pos x="292" y="862"/>
                </a:cxn>
                <a:cxn ang="0">
                  <a:pos x="371" y="801"/>
                </a:cxn>
                <a:cxn ang="0">
                  <a:pos x="528" y="775"/>
                </a:cxn>
                <a:cxn ang="0">
                  <a:pos x="568" y="602"/>
                </a:cxn>
                <a:cxn ang="0">
                  <a:pos x="592" y="481"/>
                </a:cxn>
                <a:cxn ang="0">
                  <a:pos x="620" y="293"/>
                </a:cxn>
                <a:cxn ang="0">
                  <a:pos x="627" y="211"/>
                </a:cxn>
                <a:cxn ang="0">
                  <a:pos x="603" y="154"/>
                </a:cxn>
                <a:cxn ang="0">
                  <a:pos x="518" y="124"/>
                </a:cxn>
                <a:cxn ang="0">
                  <a:pos x="340" y="158"/>
                </a:cxn>
                <a:cxn ang="0">
                  <a:pos x="236" y="248"/>
                </a:cxn>
                <a:cxn ang="0">
                  <a:pos x="159" y="364"/>
                </a:cxn>
                <a:cxn ang="0">
                  <a:pos x="60" y="425"/>
                </a:cxn>
                <a:cxn ang="0">
                  <a:pos x="13" y="432"/>
                </a:cxn>
                <a:cxn ang="0">
                  <a:pos x="5" y="401"/>
                </a:cxn>
                <a:cxn ang="0">
                  <a:pos x="73" y="289"/>
                </a:cxn>
                <a:cxn ang="0">
                  <a:pos x="241" y="134"/>
                </a:cxn>
                <a:cxn ang="0">
                  <a:pos x="484" y="24"/>
                </a:cxn>
              </a:cxnLst>
              <a:rect l="0" t="0" r="r" b="b"/>
              <a:pathLst>
                <a:path w="1741" h="1631">
                  <a:moveTo>
                    <a:pt x="665" y="0"/>
                  </a:moveTo>
                  <a:lnTo>
                    <a:pt x="682" y="0"/>
                  </a:lnTo>
                  <a:lnTo>
                    <a:pt x="695" y="1"/>
                  </a:lnTo>
                  <a:lnTo>
                    <a:pt x="708" y="3"/>
                  </a:lnTo>
                  <a:lnTo>
                    <a:pt x="722" y="5"/>
                  </a:lnTo>
                  <a:lnTo>
                    <a:pt x="736" y="9"/>
                  </a:lnTo>
                  <a:lnTo>
                    <a:pt x="751" y="16"/>
                  </a:lnTo>
                  <a:lnTo>
                    <a:pt x="766" y="23"/>
                  </a:lnTo>
                  <a:lnTo>
                    <a:pt x="779" y="33"/>
                  </a:lnTo>
                  <a:lnTo>
                    <a:pt x="791" y="45"/>
                  </a:lnTo>
                  <a:lnTo>
                    <a:pt x="802" y="59"/>
                  </a:lnTo>
                  <a:lnTo>
                    <a:pt x="809" y="78"/>
                  </a:lnTo>
                  <a:lnTo>
                    <a:pt x="814" y="98"/>
                  </a:lnTo>
                  <a:lnTo>
                    <a:pt x="816" y="123"/>
                  </a:lnTo>
                  <a:lnTo>
                    <a:pt x="816" y="134"/>
                  </a:lnTo>
                  <a:lnTo>
                    <a:pt x="814" y="149"/>
                  </a:lnTo>
                  <a:lnTo>
                    <a:pt x="812" y="171"/>
                  </a:lnTo>
                  <a:lnTo>
                    <a:pt x="810" y="196"/>
                  </a:lnTo>
                  <a:lnTo>
                    <a:pt x="806" y="226"/>
                  </a:lnTo>
                  <a:lnTo>
                    <a:pt x="802" y="258"/>
                  </a:lnTo>
                  <a:lnTo>
                    <a:pt x="797" y="293"/>
                  </a:lnTo>
                  <a:lnTo>
                    <a:pt x="792" y="331"/>
                  </a:lnTo>
                  <a:lnTo>
                    <a:pt x="786" y="369"/>
                  </a:lnTo>
                  <a:lnTo>
                    <a:pt x="774" y="449"/>
                  </a:lnTo>
                  <a:lnTo>
                    <a:pt x="749" y="559"/>
                  </a:lnTo>
                  <a:lnTo>
                    <a:pt x="721" y="668"/>
                  </a:lnTo>
                  <a:lnTo>
                    <a:pt x="694" y="775"/>
                  </a:lnTo>
                  <a:lnTo>
                    <a:pt x="1291" y="775"/>
                  </a:lnTo>
                  <a:lnTo>
                    <a:pt x="1332" y="639"/>
                  </a:lnTo>
                  <a:lnTo>
                    <a:pt x="1374" y="503"/>
                  </a:lnTo>
                  <a:lnTo>
                    <a:pt x="1419" y="369"/>
                  </a:lnTo>
                  <a:lnTo>
                    <a:pt x="1466" y="237"/>
                  </a:lnTo>
                  <a:lnTo>
                    <a:pt x="1518" y="105"/>
                  </a:lnTo>
                  <a:lnTo>
                    <a:pt x="1524" y="91"/>
                  </a:lnTo>
                  <a:lnTo>
                    <a:pt x="1531" y="81"/>
                  </a:lnTo>
                  <a:lnTo>
                    <a:pt x="1538" y="73"/>
                  </a:lnTo>
                  <a:lnTo>
                    <a:pt x="1542" y="67"/>
                  </a:lnTo>
                  <a:lnTo>
                    <a:pt x="1562" y="52"/>
                  </a:lnTo>
                  <a:lnTo>
                    <a:pt x="1582" y="38"/>
                  </a:lnTo>
                  <a:lnTo>
                    <a:pt x="1603" y="26"/>
                  </a:lnTo>
                  <a:lnTo>
                    <a:pt x="1626" y="16"/>
                  </a:lnTo>
                  <a:lnTo>
                    <a:pt x="1646" y="7"/>
                  </a:lnTo>
                  <a:lnTo>
                    <a:pt x="1665" y="2"/>
                  </a:lnTo>
                  <a:lnTo>
                    <a:pt x="1682" y="0"/>
                  </a:lnTo>
                  <a:lnTo>
                    <a:pt x="1687" y="0"/>
                  </a:lnTo>
                  <a:lnTo>
                    <a:pt x="1692" y="1"/>
                  </a:lnTo>
                  <a:lnTo>
                    <a:pt x="1698" y="3"/>
                  </a:lnTo>
                  <a:lnTo>
                    <a:pt x="1701" y="7"/>
                  </a:lnTo>
                  <a:lnTo>
                    <a:pt x="1703" y="15"/>
                  </a:lnTo>
                  <a:lnTo>
                    <a:pt x="1703" y="18"/>
                  </a:lnTo>
                  <a:lnTo>
                    <a:pt x="1702" y="23"/>
                  </a:lnTo>
                  <a:lnTo>
                    <a:pt x="1700" y="30"/>
                  </a:lnTo>
                  <a:lnTo>
                    <a:pt x="1696" y="39"/>
                  </a:lnTo>
                  <a:lnTo>
                    <a:pt x="1657" y="147"/>
                  </a:lnTo>
                  <a:lnTo>
                    <a:pt x="1620" y="251"/>
                  </a:lnTo>
                  <a:lnTo>
                    <a:pt x="1585" y="353"/>
                  </a:lnTo>
                  <a:lnTo>
                    <a:pt x="1553" y="451"/>
                  </a:lnTo>
                  <a:lnTo>
                    <a:pt x="1523" y="547"/>
                  </a:lnTo>
                  <a:lnTo>
                    <a:pt x="1495" y="638"/>
                  </a:lnTo>
                  <a:lnTo>
                    <a:pt x="1471" y="725"/>
                  </a:lnTo>
                  <a:lnTo>
                    <a:pt x="1447" y="809"/>
                  </a:lnTo>
                  <a:lnTo>
                    <a:pt x="1427" y="888"/>
                  </a:lnTo>
                  <a:lnTo>
                    <a:pt x="1409" y="963"/>
                  </a:lnTo>
                  <a:lnTo>
                    <a:pt x="1393" y="1032"/>
                  </a:lnTo>
                  <a:lnTo>
                    <a:pt x="1380" y="1098"/>
                  </a:lnTo>
                  <a:lnTo>
                    <a:pt x="1369" y="1159"/>
                  </a:lnTo>
                  <a:lnTo>
                    <a:pt x="1360" y="1214"/>
                  </a:lnTo>
                  <a:lnTo>
                    <a:pt x="1358" y="1230"/>
                  </a:lnTo>
                  <a:lnTo>
                    <a:pt x="1355" y="1250"/>
                  </a:lnTo>
                  <a:lnTo>
                    <a:pt x="1352" y="1273"/>
                  </a:lnTo>
                  <a:lnTo>
                    <a:pt x="1349" y="1297"/>
                  </a:lnTo>
                  <a:lnTo>
                    <a:pt x="1345" y="1322"/>
                  </a:lnTo>
                  <a:lnTo>
                    <a:pt x="1342" y="1345"/>
                  </a:lnTo>
                  <a:lnTo>
                    <a:pt x="1339" y="1368"/>
                  </a:lnTo>
                  <a:lnTo>
                    <a:pt x="1337" y="1387"/>
                  </a:lnTo>
                  <a:lnTo>
                    <a:pt x="1335" y="1402"/>
                  </a:lnTo>
                  <a:lnTo>
                    <a:pt x="1335" y="1414"/>
                  </a:lnTo>
                  <a:lnTo>
                    <a:pt x="1337" y="1435"/>
                  </a:lnTo>
                  <a:lnTo>
                    <a:pt x="1343" y="1454"/>
                  </a:lnTo>
                  <a:lnTo>
                    <a:pt x="1351" y="1470"/>
                  </a:lnTo>
                  <a:lnTo>
                    <a:pt x="1361" y="1482"/>
                  </a:lnTo>
                  <a:lnTo>
                    <a:pt x="1372" y="1492"/>
                  </a:lnTo>
                  <a:lnTo>
                    <a:pt x="1385" y="1499"/>
                  </a:lnTo>
                  <a:lnTo>
                    <a:pt x="1399" y="1504"/>
                  </a:lnTo>
                  <a:lnTo>
                    <a:pt x="1413" y="1507"/>
                  </a:lnTo>
                  <a:lnTo>
                    <a:pt x="1426" y="1509"/>
                  </a:lnTo>
                  <a:lnTo>
                    <a:pt x="1440" y="1509"/>
                  </a:lnTo>
                  <a:lnTo>
                    <a:pt x="1454" y="1507"/>
                  </a:lnTo>
                  <a:lnTo>
                    <a:pt x="1468" y="1506"/>
                  </a:lnTo>
                  <a:lnTo>
                    <a:pt x="1482" y="1504"/>
                  </a:lnTo>
                  <a:lnTo>
                    <a:pt x="1496" y="1501"/>
                  </a:lnTo>
                  <a:lnTo>
                    <a:pt x="1515" y="1498"/>
                  </a:lnTo>
                  <a:lnTo>
                    <a:pt x="1535" y="1493"/>
                  </a:lnTo>
                  <a:lnTo>
                    <a:pt x="1541" y="1489"/>
                  </a:lnTo>
                  <a:lnTo>
                    <a:pt x="1545" y="1484"/>
                  </a:lnTo>
                  <a:lnTo>
                    <a:pt x="1548" y="1477"/>
                  </a:lnTo>
                  <a:lnTo>
                    <a:pt x="1559" y="1454"/>
                  </a:lnTo>
                  <a:lnTo>
                    <a:pt x="1575" y="1434"/>
                  </a:lnTo>
                  <a:lnTo>
                    <a:pt x="1592" y="1417"/>
                  </a:lnTo>
                  <a:lnTo>
                    <a:pt x="1611" y="1402"/>
                  </a:lnTo>
                  <a:lnTo>
                    <a:pt x="1631" y="1390"/>
                  </a:lnTo>
                  <a:lnTo>
                    <a:pt x="1651" y="1379"/>
                  </a:lnTo>
                  <a:lnTo>
                    <a:pt x="1671" y="1371"/>
                  </a:lnTo>
                  <a:lnTo>
                    <a:pt x="1687" y="1365"/>
                  </a:lnTo>
                  <a:lnTo>
                    <a:pt x="1702" y="1361"/>
                  </a:lnTo>
                  <a:lnTo>
                    <a:pt x="1713" y="1359"/>
                  </a:lnTo>
                  <a:lnTo>
                    <a:pt x="1720" y="1358"/>
                  </a:lnTo>
                  <a:lnTo>
                    <a:pt x="1728" y="1359"/>
                  </a:lnTo>
                  <a:lnTo>
                    <a:pt x="1735" y="1361"/>
                  </a:lnTo>
                  <a:lnTo>
                    <a:pt x="1739" y="1366"/>
                  </a:lnTo>
                  <a:lnTo>
                    <a:pt x="1741" y="1375"/>
                  </a:lnTo>
                  <a:lnTo>
                    <a:pt x="1739" y="1389"/>
                  </a:lnTo>
                  <a:lnTo>
                    <a:pt x="1733" y="1407"/>
                  </a:lnTo>
                  <a:lnTo>
                    <a:pt x="1724" y="1425"/>
                  </a:lnTo>
                  <a:lnTo>
                    <a:pt x="1710" y="1444"/>
                  </a:lnTo>
                  <a:lnTo>
                    <a:pt x="1694" y="1466"/>
                  </a:lnTo>
                  <a:lnTo>
                    <a:pt x="1673" y="1487"/>
                  </a:lnTo>
                  <a:lnTo>
                    <a:pt x="1649" y="1509"/>
                  </a:lnTo>
                  <a:lnTo>
                    <a:pt x="1622" y="1529"/>
                  </a:lnTo>
                  <a:lnTo>
                    <a:pt x="1590" y="1549"/>
                  </a:lnTo>
                  <a:lnTo>
                    <a:pt x="1555" y="1569"/>
                  </a:lnTo>
                  <a:lnTo>
                    <a:pt x="1518" y="1586"/>
                  </a:lnTo>
                  <a:lnTo>
                    <a:pt x="1476" y="1600"/>
                  </a:lnTo>
                  <a:lnTo>
                    <a:pt x="1431" y="1614"/>
                  </a:lnTo>
                  <a:lnTo>
                    <a:pt x="1383" y="1623"/>
                  </a:lnTo>
                  <a:lnTo>
                    <a:pt x="1332" y="1629"/>
                  </a:lnTo>
                  <a:lnTo>
                    <a:pt x="1278" y="1631"/>
                  </a:lnTo>
                  <a:lnTo>
                    <a:pt x="1252" y="1629"/>
                  </a:lnTo>
                  <a:lnTo>
                    <a:pt x="1228" y="1625"/>
                  </a:lnTo>
                  <a:lnTo>
                    <a:pt x="1208" y="1617"/>
                  </a:lnTo>
                  <a:lnTo>
                    <a:pt x="1191" y="1606"/>
                  </a:lnTo>
                  <a:lnTo>
                    <a:pt x="1176" y="1594"/>
                  </a:lnTo>
                  <a:lnTo>
                    <a:pt x="1164" y="1580"/>
                  </a:lnTo>
                  <a:lnTo>
                    <a:pt x="1156" y="1565"/>
                  </a:lnTo>
                  <a:lnTo>
                    <a:pt x="1150" y="1546"/>
                  </a:lnTo>
                  <a:lnTo>
                    <a:pt x="1146" y="1528"/>
                  </a:lnTo>
                  <a:lnTo>
                    <a:pt x="1145" y="1509"/>
                  </a:lnTo>
                  <a:lnTo>
                    <a:pt x="1146" y="1474"/>
                  </a:lnTo>
                  <a:lnTo>
                    <a:pt x="1149" y="1435"/>
                  </a:lnTo>
                  <a:lnTo>
                    <a:pt x="1153" y="1393"/>
                  </a:lnTo>
                  <a:lnTo>
                    <a:pt x="1159" y="1348"/>
                  </a:lnTo>
                  <a:lnTo>
                    <a:pt x="1167" y="1303"/>
                  </a:lnTo>
                  <a:lnTo>
                    <a:pt x="1175" y="1256"/>
                  </a:lnTo>
                  <a:lnTo>
                    <a:pt x="1185" y="1209"/>
                  </a:lnTo>
                  <a:lnTo>
                    <a:pt x="1194" y="1161"/>
                  </a:lnTo>
                  <a:lnTo>
                    <a:pt x="1204" y="1115"/>
                  </a:lnTo>
                  <a:lnTo>
                    <a:pt x="1213" y="1071"/>
                  </a:lnTo>
                  <a:lnTo>
                    <a:pt x="1223" y="1028"/>
                  </a:lnTo>
                  <a:lnTo>
                    <a:pt x="1232" y="989"/>
                  </a:lnTo>
                  <a:lnTo>
                    <a:pt x="1242" y="954"/>
                  </a:lnTo>
                  <a:lnTo>
                    <a:pt x="1249" y="923"/>
                  </a:lnTo>
                  <a:lnTo>
                    <a:pt x="1256" y="898"/>
                  </a:lnTo>
                  <a:lnTo>
                    <a:pt x="1261" y="877"/>
                  </a:lnTo>
                  <a:lnTo>
                    <a:pt x="1239" y="888"/>
                  </a:lnTo>
                  <a:lnTo>
                    <a:pt x="1217" y="894"/>
                  </a:lnTo>
                  <a:lnTo>
                    <a:pt x="1195" y="897"/>
                  </a:lnTo>
                  <a:lnTo>
                    <a:pt x="1175" y="898"/>
                  </a:lnTo>
                  <a:lnTo>
                    <a:pt x="658" y="898"/>
                  </a:lnTo>
                  <a:lnTo>
                    <a:pt x="612" y="1050"/>
                  </a:lnTo>
                  <a:lnTo>
                    <a:pt x="563" y="1202"/>
                  </a:lnTo>
                  <a:lnTo>
                    <a:pt x="511" y="1351"/>
                  </a:lnTo>
                  <a:lnTo>
                    <a:pt x="455" y="1500"/>
                  </a:lnTo>
                  <a:lnTo>
                    <a:pt x="450" y="1512"/>
                  </a:lnTo>
                  <a:lnTo>
                    <a:pt x="445" y="1519"/>
                  </a:lnTo>
                  <a:lnTo>
                    <a:pt x="441" y="1526"/>
                  </a:lnTo>
                  <a:lnTo>
                    <a:pt x="436" y="1532"/>
                  </a:lnTo>
                  <a:lnTo>
                    <a:pt x="431" y="1539"/>
                  </a:lnTo>
                  <a:lnTo>
                    <a:pt x="412" y="1555"/>
                  </a:lnTo>
                  <a:lnTo>
                    <a:pt x="393" y="1570"/>
                  </a:lnTo>
                  <a:lnTo>
                    <a:pt x="373" y="1582"/>
                  </a:lnTo>
                  <a:lnTo>
                    <a:pt x="351" y="1593"/>
                  </a:lnTo>
                  <a:lnTo>
                    <a:pt x="332" y="1601"/>
                  </a:lnTo>
                  <a:lnTo>
                    <a:pt x="312" y="1607"/>
                  </a:lnTo>
                  <a:lnTo>
                    <a:pt x="296" y="1612"/>
                  </a:lnTo>
                  <a:lnTo>
                    <a:pt x="283" y="1613"/>
                  </a:lnTo>
                  <a:lnTo>
                    <a:pt x="280" y="1613"/>
                  </a:lnTo>
                  <a:lnTo>
                    <a:pt x="275" y="1612"/>
                  </a:lnTo>
                  <a:lnTo>
                    <a:pt x="269" y="1609"/>
                  </a:lnTo>
                  <a:lnTo>
                    <a:pt x="265" y="1605"/>
                  </a:lnTo>
                  <a:lnTo>
                    <a:pt x="263" y="1598"/>
                  </a:lnTo>
                  <a:lnTo>
                    <a:pt x="263" y="1595"/>
                  </a:lnTo>
                  <a:lnTo>
                    <a:pt x="264" y="1592"/>
                  </a:lnTo>
                  <a:lnTo>
                    <a:pt x="265" y="1587"/>
                  </a:lnTo>
                  <a:lnTo>
                    <a:pt x="268" y="1580"/>
                  </a:lnTo>
                  <a:lnTo>
                    <a:pt x="271" y="1570"/>
                  </a:lnTo>
                  <a:lnTo>
                    <a:pt x="276" y="1556"/>
                  </a:lnTo>
                  <a:lnTo>
                    <a:pt x="283" y="1539"/>
                  </a:lnTo>
                  <a:lnTo>
                    <a:pt x="316" y="1451"/>
                  </a:lnTo>
                  <a:lnTo>
                    <a:pt x="345" y="1368"/>
                  </a:lnTo>
                  <a:lnTo>
                    <a:pt x="373" y="1287"/>
                  </a:lnTo>
                  <a:lnTo>
                    <a:pt x="397" y="1212"/>
                  </a:lnTo>
                  <a:lnTo>
                    <a:pt x="419" y="1140"/>
                  </a:lnTo>
                  <a:lnTo>
                    <a:pt x="441" y="1073"/>
                  </a:lnTo>
                  <a:lnTo>
                    <a:pt x="459" y="1010"/>
                  </a:lnTo>
                  <a:lnTo>
                    <a:pt x="477" y="952"/>
                  </a:lnTo>
                  <a:lnTo>
                    <a:pt x="493" y="898"/>
                  </a:lnTo>
                  <a:lnTo>
                    <a:pt x="314" y="898"/>
                  </a:lnTo>
                  <a:lnTo>
                    <a:pt x="300" y="897"/>
                  </a:lnTo>
                  <a:lnTo>
                    <a:pt x="292" y="896"/>
                  </a:lnTo>
                  <a:lnTo>
                    <a:pt x="287" y="894"/>
                  </a:lnTo>
                  <a:lnTo>
                    <a:pt x="284" y="891"/>
                  </a:lnTo>
                  <a:lnTo>
                    <a:pt x="283" y="888"/>
                  </a:lnTo>
                  <a:lnTo>
                    <a:pt x="283" y="883"/>
                  </a:lnTo>
                  <a:lnTo>
                    <a:pt x="285" y="873"/>
                  </a:lnTo>
                  <a:lnTo>
                    <a:pt x="292" y="862"/>
                  </a:lnTo>
                  <a:lnTo>
                    <a:pt x="303" y="849"/>
                  </a:lnTo>
                  <a:lnTo>
                    <a:pt x="317" y="837"/>
                  </a:lnTo>
                  <a:lnTo>
                    <a:pt x="333" y="823"/>
                  </a:lnTo>
                  <a:lnTo>
                    <a:pt x="351" y="812"/>
                  </a:lnTo>
                  <a:lnTo>
                    <a:pt x="371" y="801"/>
                  </a:lnTo>
                  <a:lnTo>
                    <a:pt x="391" y="791"/>
                  </a:lnTo>
                  <a:lnTo>
                    <a:pt x="410" y="783"/>
                  </a:lnTo>
                  <a:lnTo>
                    <a:pt x="430" y="777"/>
                  </a:lnTo>
                  <a:lnTo>
                    <a:pt x="448" y="775"/>
                  </a:lnTo>
                  <a:lnTo>
                    <a:pt x="528" y="775"/>
                  </a:lnTo>
                  <a:lnTo>
                    <a:pt x="539" y="730"/>
                  </a:lnTo>
                  <a:lnTo>
                    <a:pt x="549" y="691"/>
                  </a:lnTo>
                  <a:lnTo>
                    <a:pt x="556" y="657"/>
                  </a:lnTo>
                  <a:lnTo>
                    <a:pt x="563" y="627"/>
                  </a:lnTo>
                  <a:lnTo>
                    <a:pt x="568" y="602"/>
                  </a:lnTo>
                  <a:lnTo>
                    <a:pt x="573" y="580"/>
                  </a:lnTo>
                  <a:lnTo>
                    <a:pt x="577" y="560"/>
                  </a:lnTo>
                  <a:lnTo>
                    <a:pt x="580" y="542"/>
                  </a:lnTo>
                  <a:lnTo>
                    <a:pt x="590" y="496"/>
                  </a:lnTo>
                  <a:lnTo>
                    <a:pt x="592" y="481"/>
                  </a:lnTo>
                  <a:lnTo>
                    <a:pt x="600" y="436"/>
                  </a:lnTo>
                  <a:lnTo>
                    <a:pt x="606" y="395"/>
                  </a:lnTo>
                  <a:lnTo>
                    <a:pt x="612" y="357"/>
                  </a:lnTo>
                  <a:lnTo>
                    <a:pt x="616" y="323"/>
                  </a:lnTo>
                  <a:lnTo>
                    <a:pt x="620" y="293"/>
                  </a:lnTo>
                  <a:lnTo>
                    <a:pt x="623" y="269"/>
                  </a:lnTo>
                  <a:lnTo>
                    <a:pt x="625" y="248"/>
                  </a:lnTo>
                  <a:lnTo>
                    <a:pt x="626" y="234"/>
                  </a:lnTo>
                  <a:lnTo>
                    <a:pt x="627" y="225"/>
                  </a:lnTo>
                  <a:lnTo>
                    <a:pt x="627" y="211"/>
                  </a:lnTo>
                  <a:lnTo>
                    <a:pt x="625" y="200"/>
                  </a:lnTo>
                  <a:lnTo>
                    <a:pt x="622" y="189"/>
                  </a:lnTo>
                  <a:lnTo>
                    <a:pt x="618" y="177"/>
                  </a:lnTo>
                  <a:lnTo>
                    <a:pt x="611" y="166"/>
                  </a:lnTo>
                  <a:lnTo>
                    <a:pt x="603" y="154"/>
                  </a:lnTo>
                  <a:lnTo>
                    <a:pt x="592" y="144"/>
                  </a:lnTo>
                  <a:lnTo>
                    <a:pt x="577" y="136"/>
                  </a:lnTo>
                  <a:lnTo>
                    <a:pt x="561" y="130"/>
                  </a:lnTo>
                  <a:lnTo>
                    <a:pt x="542" y="125"/>
                  </a:lnTo>
                  <a:lnTo>
                    <a:pt x="518" y="124"/>
                  </a:lnTo>
                  <a:lnTo>
                    <a:pt x="474" y="125"/>
                  </a:lnTo>
                  <a:lnTo>
                    <a:pt x="435" y="130"/>
                  </a:lnTo>
                  <a:lnTo>
                    <a:pt x="400" y="137"/>
                  </a:lnTo>
                  <a:lnTo>
                    <a:pt x="369" y="146"/>
                  </a:lnTo>
                  <a:lnTo>
                    <a:pt x="340" y="158"/>
                  </a:lnTo>
                  <a:lnTo>
                    <a:pt x="315" y="173"/>
                  </a:lnTo>
                  <a:lnTo>
                    <a:pt x="292" y="188"/>
                  </a:lnTo>
                  <a:lnTo>
                    <a:pt x="272" y="206"/>
                  </a:lnTo>
                  <a:lnTo>
                    <a:pt x="253" y="227"/>
                  </a:lnTo>
                  <a:lnTo>
                    <a:pt x="236" y="248"/>
                  </a:lnTo>
                  <a:lnTo>
                    <a:pt x="221" y="271"/>
                  </a:lnTo>
                  <a:lnTo>
                    <a:pt x="207" y="295"/>
                  </a:lnTo>
                  <a:lnTo>
                    <a:pt x="192" y="321"/>
                  </a:lnTo>
                  <a:lnTo>
                    <a:pt x="177" y="344"/>
                  </a:lnTo>
                  <a:lnTo>
                    <a:pt x="159" y="364"/>
                  </a:lnTo>
                  <a:lnTo>
                    <a:pt x="139" y="382"/>
                  </a:lnTo>
                  <a:lnTo>
                    <a:pt x="118" y="396"/>
                  </a:lnTo>
                  <a:lnTo>
                    <a:pt x="98" y="408"/>
                  </a:lnTo>
                  <a:lnTo>
                    <a:pt x="77" y="417"/>
                  </a:lnTo>
                  <a:lnTo>
                    <a:pt x="60" y="425"/>
                  </a:lnTo>
                  <a:lnTo>
                    <a:pt x="44" y="429"/>
                  </a:lnTo>
                  <a:lnTo>
                    <a:pt x="32" y="432"/>
                  </a:lnTo>
                  <a:lnTo>
                    <a:pt x="24" y="433"/>
                  </a:lnTo>
                  <a:lnTo>
                    <a:pt x="19" y="433"/>
                  </a:lnTo>
                  <a:lnTo>
                    <a:pt x="13" y="432"/>
                  </a:lnTo>
                  <a:lnTo>
                    <a:pt x="6" y="430"/>
                  </a:lnTo>
                  <a:lnTo>
                    <a:pt x="2" y="426"/>
                  </a:lnTo>
                  <a:lnTo>
                    <a:pt x="0" y="418"/>
                  </a:lnTo>
                  <a:lnTo>
                    <a:pt x="1" y="412"/>
                  </a:lnTo>
                  <a:lnTo>
                    <a:pt x="5" y="401"/>
                  </a:lnTo>
                  <a:lnTo>
                    <a:pt x="12" y="385"/>
                  </a:lnTo>
                  <a:lnTo>
                    <a:pt x="22" y="365"/>
                  </a:lnTo>
                  <a:lnTo>
                    <a:pt x="35" y="343"/>
                  </a:lnTo>
                  <a:lnTo>
                    <a:pt x="52" y="316"/>
                  </a:lnTo>
                  <a:lnTo>
                    <a:pt x="73" y="289"/>
                  </a:lnTo>
                  <a:lnTo>
                    <a:pt x="98" y="259"/>
                  </a:lnTo>
                  <a:lnTo>
                    <a:pt x="126" y="228"/>
                  </a:lnTo>
                  <a:lnTo>
                    <a:pt x="160" y="196"/>
                  </a:lnTo>
                  <a:lnTo>
                    <a:pt x="198" y="164"/>
                  </a:lnTo>
                  <a:lnTo>
                    <a:pt x="241" y="134"/>
                  </a:lnTo>
                  <a:lnTo>
                    <a:pt x="282" y="108"/>
                  </a:lnTo>
                  <a:lnTo>
                    <a:pt x="327" y="83"/>
                  </a:lnTo>
                  <a:lnTo>
                    <a:pt x="376" y="60"/>
                  </a:lnTo>
                  <a:lnTo>
                    <a:pt x="429" y="41"/>
                  </a:lnTo>
                  <a:lnTo>
                    <a:pt x="484" y="24"/>
                  </a:lnTo>
                  <a:lnTo>
                    <a:pt x="542" y="12"/>
                  </a:lnTo>
                  <a:lnTo>
                    <a:pt x="603" y="3"/>
                  </a:lnTo>
                  <a:lnTo>
                    <a:pt x="6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7"/>
            <p:cNvSpPr>
              <a:spLocks/>
            </p:cNvSpPr>
            <p:nvPr/>
          </p:nvSpPr>
          <p:spPr bwMode="auto">
            <a:xfrm>
              <a:off x="3452" y="2761"/>
              <a:ext cx="1029" cy="1076"/>
            </a:xfrm>
            <a:custGeom>
              <a:avLst/>
              <a:gdLst/>
              <a:ahLst/>
              <a:cxnLst>
                <a:cxn ang="0">
                  <a:pos x="323" y="1"/>
                </a:cxn>
                <a:cxn ang="0">
                  <a:pos x="416" y="5"/>
                </a:cxn>
                <a:cxn ang="0">
                  <a:pos x="530" y="8"/>
                </a:cxn>
                <a:cxn ang="0">
                  <a:pos x="656" y="3"/>
                </a:cxn>
                <a:cxn ang="0">
                  <a:pos x="742" y="0"/>
                </a:cxn>
                <a:cxn ang="0">
                  <a:pos x="765" y="8"/>
                </a:cxn>
                <a:cxn ang="0">
                  <a:pos x="770" y="21"/>
                </a:cxn>
                <a:cxn ang="0">
                  <a:pos x="766" y="44"/>
                </a:cxn>
                <a:cxn ang="0">
                  <a:pos x="739" y="55"/>
                </a:cxn>
                <a:cxn ang="0">
                  <a:pos x="639" y="58"/>
                </a:cxn>
                <a:cxn ang="0">
                  <a:pos x="580" y="68"/>
                </a:cxn>
                <a:cxn ang="0">
                  <a:pos x="554" y="91"/>
                </a:cxn>
                <a:cxn ang="0">
                  <a:pos x="542" y="130"/>
                </a:cxn>
                <a:cxn ang="0">
                  <a:pos x="326" y="983"/>
                </a:cxn>
                <a:cxn ang="0">
                  <a:pos x="322" y="1008"/>
                </a:cxn>
                <a:cxn ang="0">
                  <a:pos x="333" y="1018"/>
                </a:cxn>
                <a:cxn ang="0">
                  <a:pos x="552" y="1020"/>
                </a:cxn>
                <a:cxn ang="0">
                  <a:pos x="678" y="1007"/>
                </a:cxn>
                <a:cxn ang="0">
                  <a:pos x="774" y="969"/>
                </a:cxn>
                <a:cxn ang="0">
                  <a:pos x="845" y="914"/>
                </a:cxn>
                <a:cxn ang="0">
                  <a:pos x="897" y="846"/>
                </a:cxn>
                <a:cxn ang="0">
                  <a:pos x="937" y="770"/>
                </a:cxn>
                <a:cxn ang="0">
                  <a:pos x="975" y="681"/>
                </a:cxn>
                <a:cxn ang="0">
                  <a:pos x="991" y="663"/>
                </a:cxn>
                <a:cxn ang="0">
                  <a:pos x="1018" y="667"/>
                </a:cxn>
                <a:cxn ang="0">
                  <a:pos x="1029" y="680"/>
                </a:cxn>
                <a:cxn ang="0">
                  <a:pos x="1025" y="698"/>
                </a:cxn>
                <a:cxn ang="0">
                  <a:pos x="1006" y="751"/>
                </a:cxn>
                <a:cxn ang="0">
                  <a:pos x="978" y="826"/>
                </a:cxn>
                <a:cxn ang="0">
                  <a:pos x="928" y="961"/>
                </a:cxn>
                <a:cxn ang="0">
                  <a:pos x="904" y="1022"/>
                </a:cxn>
                <a:cxn ang="0">
                  <a:pos x="890" y="1058"/>
                </a:cxn>
                <a:cxn ang="0">
                  <a:pos x="870" y="1075"/>
                </a:cxn>
                <a:cxn ang="0">
                  <a:pos x="23" y="1075"/>
                </a:cxn>
                <a:cxn ang="0">
                  <a:pos x="2" y="1062"/>
                </a:cxn>
                <a:cxn ang="0">
                  <a:pos x="5" y="1031"/>
                </a:cxn>
                <a:cxn ang="0">
                  <a:pos x="27" y="1021"/>
                </a:cxn>
                <a:cxn ang="0">
                  <a:pos x="108" y="1018"/>
                </a:cxn>
                <a:cxn ang="0">
                  <a:pos x="157" y="1007"/>
                </a:cxn>
                <a:cxn ang="0">
                  <a:pos x="177" y="981"/>
                </a:cxn>
                <a:cxn ang="0">
                  <a:pos x="395" y="116"/>
                </a:cxn>
                <a:cxn ang="0">
                  <a:pos x="402" y="88"/>
                </a:cxn>
                <a:cxn ang="0">
                  <a:pos x="399" y="70"/>
                </a:cxn>
                <a:cxn ang="0">
                  <a:pos x="367" y="60"/>
                </a:cxn>
                <a:cxn ang="0">
                  <a:pos x="322" y="56"/>
                </a:cxn>
                <a:cxn ang="0">
                  <a:pos x="270" y="53"/>
                </a:cxn>
                <a:cxn ang="0">
                  <a:pos x="255" y="36"/>
                </a:cxn>
                <a:cxn ang="0">
                  <a:pos x="266" y="7"/>
                </a:cxn>
                <a:cxn ang="0">
                  <a:pos x="285" y="0"/>
                </a:cxn>
              </a:cxnLst>
              <a:rect l="0" t="0" r="r" b="b"/>
              <a:pathLst>
                <a:path w="1029" h="1076">
                  <a:moveTo>
                    <a:pt x="285" y="0"/>
                  </a:moveTo>
                  <a:lnTo>
                    <a:pt x="290" y="0"/>
                  </a:lnTo>
                  <a:lnTo>
                    <a:pt x="323" y="1"/>
                  </a:lnTo>
                  <a:lnTo>
                    <a:pt x="356" y="3"/>
                  </a:lnTo>
                  <a:lnTo>
                    <a:pt x="392" y="4"/>
                  </a:lnTo>
                  <a:lnTo>
                    <a:pt x="416" y="5"/>
                  </a:lnTo>
                  <a:lnTo>
                    <a:pt x="445" y="6"/>
                  </a:lnTo>
                  <a:lnTo>
                    <a:pt x="500" y="8"/>
                  </a:lnTo>
                  <a:lnTo>
                    <a:pt x="530" y="8"/>
                  </a:lnTo>
                  <a:lnTo>
                    <a:pt x="596" y="6"/>
                  </a:lnTo>
                  <a:lnTo>
                    <a:pt x="626" y="4"/>
                  </a:lnTo>
                  <a:lnTo>
                    <a:pt x="656" y="3"/>
                  </a:lnTo>
                  <a:lnTo>
                    <a:pt x="686" y="2"/>
                  </a:lnTo>
                  <a:lnTo>
                    <a:pt x="715" y="1"/>
                  </a:lnTo>
                  <a:lnTo>
                    <a:pt x="742" y="0"/>
                  </a:lnTo>
                  <a:lnTo>
                    <a:pt x="753" y="1"/>
                  </a:lnTo>
                  <a:lnTo>
                    <a:pt x="760" y="4"/>
                  </a:lnTo>
                  <a:lnTo>
                    <a:pt x="765" y="8"/>
                  </a:lnTo>
                  <a:lnTo>
                    <a:pt x="768" y="13"/>
                  </a:lnTo>
                  <a:lnTo>
                    <a:pt x="769" y="18"/>
                  </a:lnTo>
                  <a:lnTo>
                    <a:pt x="770" y="21"/>
                  </a:lnTo>
                  <a:lnTo>
                    <a:pt x="770" y="22"/>
                  </a:lnTo>
                  <a:lnTo>
                    <a:pt x="769" y="35"/>
                  </a:lnTo>
                  <a:lnTo>
                    <a:pt x="766" y="44"/>
                  </a:lnTo>
                  <a:lnTo>
                    <a:pt x="760" y="50"/>
                  </a:lnTo>
                  <a:lnTo>
                    <a:pt x="750" y="53"/>
                  </a:lnTo>
                  <a:lnTo>
                    <a:pt x="739" y="55"/>
                  </a:lnTo>
                  <a:lnTo>
                    <a:pt x="725" y="56"/>
                  </a:lnTo>
                  <a:lnTo>
                    <a:pt x="670" y="56"/>
                  </a:lnTo>
                  <a:lnTo>
                    <a:pt x="639" y="58"/>
                  </a:lnTo>
                  <a:lnTo>
                    <a:pt x="615" y="60"/>
                  </a:lnTo>
                  <a:lnTo>
                    <a:pt x="596" y="63"/>
                  </a:lnTo>
                  <a:lnTo>
                    <a:pt x="580" y="68"/>
                  </a:lnTo>
                  <a:lnTo>
                    <a:pt x="569" y="74"/>
                  </a:lnTo>
                  <a:lnTo>
                    <a:pt x="560" y="82"/>
                  </a:lnTo>
                  <a:lnTo>
                    <a:pt x="554" y="91"/>
                  </a:lnTo>
                  <a:lnTo>
                    <a:pt x="549" y="102"/>
                  </a:lnTo>
                  <a:lnTo>
                    <a:pt x="546" y="114"/>
                  </a:lnTo>
                  <a:lnTo>
                    <a:pt x="542" y="130"/>
                  </a:lnTo>
                  <a:lnTo>
                    <a:pt x="543" y="130"/>
                  </a:lnTo>
                  <a:lnTo>
                    <a:pt x="329" y="971"/>
                  </a:lnTo>
                  <a:lnTo>
                    <a:pt x="326" y="983"/>
                  </a:lnTo>
                  <a:lnTo>
                    <a:pt x="324" y="992"/>
                  </a:lnTo>
                  <a:lnTo>
                    <a:pt x="322" y="999"/>
                  </a:lnTo>
                  <a:lnTo>
                    <a:pt x="322" y="1008"/>
                  </a:lnTo>
                  <a:lnTo>
                    <a:pt x="324" y="1012"/>
                  </a:lnTo>
                  <a:lnTo>
                    <a:pt x="327" y="1016"/>
                  </a:lnTo>
                  <a:lnTo>
                    <a:pt x="333" y="1018"/>
                  </a:lnTo>
                  <a:lnTo>
                    <a:pt x="342" y="1019"/>
                  </a:lnTo>
                  <a:lnTo>
                    <a:pt x="355" y="1020"/>
                  </a:lnTo>
                  <a:lnTo>
                    <a:pt x="552" y="1020"/>
                  </a:lnTo>
                  <a:lnTo>
                    <a:pt x="598" y="1018"/>
                  </a:lnTo>
                  <a:lnTo>
                    <a:pt x="639" y="1014"/>
                  </a:lnTo>
                  <a:lnTo>
                    <a:pt x="678" y="1007"/>
                  </a:lnTo>
                  <a:lnTo>
                    <a:pt x="714" y="996"/>
                  </a:lnTo>
                  <a:lnTo>
                    <a:pt x="745" y="983"/>
                  </a:lnTo>
                  <a:lnTo>
                    <a:pt x="774" y="969"/>
                  </a:lnTo>
                  <a:lnTo>
                    <a:pt x="800" y="952"/>
                  </a:lnTo>
                  <a:lnTo>
                    <a:pt x="824" y="933"/>
                  </a:lnTo>
                  <a:lnTo>
                    <a:pt x="845" y="914"/>
                  </a:lnTo>
                  <a:lnTo>
                    <a:pt x="865" y="891"/>
                  </a:lnTo>
                  <a:lnTo>
                    <a:pt x="882" y="869"/>
                  </a:lnTo>
                  <a:lnTo>
                    <a:pt x="897" y="846"/>
                  </a:lnTo>
                  <a:lnTo>
                    <a:pt x="911" y="821"/>
                  </a:lnTo>
                  <a:lnTo>
                    <a:pt x="925" y="796"/>
                  </a:lnTo>
                  <a:lnTo>
                    <a:pt x="937" y="770"/>
                  </a:lnTo>
                  <a:lnTo>
                    <a:pt x="948" y="745"/>
                  </a:lnTo>
                  <a:lnTo>
                    <a:pt x="969" y="694"/>
                  </a:lnTo>
                  <a:lnTo>
                    <a:pt x="975" y="681"/>
                  </a:lnTo>
                  <a:lnTo>
                    <a:pt x="980" y="672"/>
                  </a:lnTo>
                  <a:lnTo>
                    <a:pt x="985" y="666"/>
                  </a:lnTo>
                  <a:lnTo>
                    <a:pt x="991" y="663"/>
                  </a:lnTo>
                  <a:lnTo>
                    <a:pt x="1000" y="662"/>
                  </a:lnTo>
                  <a:lnTo>
                    <a:pt x="1011" y="663"/>
                  </a:lnTo>
                  <a:lnTo>
                    <a:pt x="1018" y="667"/>
                  </a:lnTo>
                  <a:lnTo>
                    <a:pt x="1024" y="671"/>
                  </a:lnTo>
                  <a:lnTo>
                    <a:pt x="1027" y="676"/>
                  </a:lnTo>
                  <a:lnTo>
                    <a:pt x="1029" y="680"/>
                  </a:lnTo>
                  <a:lnTo>
                    <a:pt x="1029" y="683"/>
                  </a:lnTo>
                  <a:lnTo>
                    <a:pt x="1028" y="689"/>
                  </a:lnTo>
                  <a:lnTo>
                    <a:pt x="1025" y="698"/>
                  </a:lnTo>
                  <a:lnTo>
                    <a:pt x="1019" y="712"/>
                  </a:lnTo>
                  <a:lnTo>
                    <a:pt x="1013" y="730"/>
                  </a:lnTo>
                  <a:lnTo>
                    <a:pt x="1006" y="751"/>
                  </a:lnTo>
                  <a:lnTo>
                    <a:pt x="997" y="774"/>
                  </a:lnTo>
                  <a:lnTo>
                    <a:pt x="988" y="800"/>
                  </a:lnTo>
                  <a:lnTo>
                    <a:pt x="978" y="826"/>
                  </a:lnTo>
                  <a:lnTo>
                    <a:pt x="947" y="909"/>
                  </a:lnTo>
                  <a:lnTo>
                    <a:pt x="937" y="935"/>
                  </a:lnTo>
                  <a:lnTo>
                    <a:pt x="928" y="961"/>
                  </a:lnTo>
                  <a:lnTo>
                    <a:pt x="919" y="983"/>
                  </a:lnTo>
                  <a:lnTo>
                    <a:pt x="910" y="1005"/>
                  </a:lnTo>
                  <a:lnTo>
                    <a:pt x="904" y="1022"/>
                  </a:lnTo>
                  <a:lnTo>
                    <a:pt x="899" y="1035"/>
                  </a:lnTo>
                  <a:lnTo>
                    <a:pt x="896" y="1044"/>
                  </a:lnTo>
                  <a:lnTo>
                    <a:pt x="890" y="1058"/>
                  </a:lnTo>
                  <a:lnTo>
                    <a:pt x="885" y="1067"/>
                  </a:lnTo>
                  <a:lnTo>
                    <a:pt x="879" y="1072"/>
                  </a:lnTo>
                  <a:lnTo>
                    <a:pt x="870" y="1075"/>
                  </a:lnTo>
                  <a:lnTo>
                    <a:pt x="857" y="1076"/>
                  </a:lnTo>
                  <a:lnTo>
                    <a:pt x="35" y="1076"/>
                  </a:lnTo>
                  <a:lnTo>
                    <a:pt x="23" y="1075"/>
                  </a:lnTo>
                  <a:lnTo>
                    <a:pt x="14" y="1073"/>
                  </a:lnTo>
                  <a:lnTo>
                    <a:pt x="6" y="1069"/>
                  </a:lnTo>
                  <a:lnTo>
                    <a:pt x="2" y="1062"/>
                  </a:lnTo>
                  <a:lnTo>
                    <a:pt x="0" y="1052"/>
                  </a:lnTo>
                  <a:lnTo>
                    <a:pt x="1" y="1040"/>
                  </a:lnTo>
                  <a:lnTo>
                    <a:pt x="5" y="1031"/>
                  </a:lnTo>
                  <a:lnTo>
                    <a:pt x="10" y="1026"/>
                  </a:lnTo>
                  <a:lnTo>
                    <a:pt x="18" y="1022"/>
                  </a:lnTo>
                  <a:lnTo>
                    <a:pt x="27" y="1021"/>
                  </a:lnTo>
                  <a:lnTo>
                    <a:pt x="37" y="1020"/>
                  </a:lnTo>
                  <a:lnTo>
                    <a:pt x="81" y="1020"/>
                  </a:lnTo>
                  <a:lnTo>
                    <a:pt x="108" y="1018"/>
                  </a:lnTo>
                  <a:lnTo>
                    <a:pt x="128" y="1016"/>
                  </a:lnTo>
                  <a:lnTo>
                    <a:pt x="144" y="1012"/>
                  </a:lnTo>
                  <a:lnTo>
                    <a:pt x="157" y="1007"/>
                  </a:lnTo>
                  <a:lnTo>
                    <a:pt x="165" y="1000"/>
                  </a:lnTo>
                  <a:lnTo>
                    <a:pt x="172" y="991"/>
                  </a:lnTo>
                  <a:lnTo>
                    <a:pt x="177" y="981"/>
                  </a:lnTo>
                  <a:lnTo>
                    <a:pt x="181" y="968"/>
                  </a:lnTo>
                  <a:lnTo>
                    <a:pt x="185" y="954"/>
                  </a:lnTo>
                  <a:lnTo>
                    <a:pt x="395" y="116"/>
                  </a:lnTo>
                  <a:lnTo>
                    <a:pt x="398" y="104"/>
                  </a:lnTo>
                  <a:lnTo>
                    <a:pt x="400" y="95"/>
                  </a:lnTo>
                  <a:lnTo>
                    <a:pt x="402" y="88"/>
                  </a:lnTo>
                  <a:lnTo>
                    <a:pt x="402" y="82"/>
                  </a:lnTo>
                  <a:lnTo>
                    <a:pt x="401" y="75"/>
                  </a:lnTo>
                  <a:lnTo>
                    <a:pt x="399" y="70"/>
                  </a:lnTo>
                  <a:lnTo>
                    <a:pt x="393" y="65"/>
                  </a:lnTo>
                  <a:lnTo>
                    <a:pt x="383" y="62"/>
                  </a:lnTo>
                  <a:lnTo>
                    <a:pt x="367" y="60"/>
                  </a:lnTo>
                  <a:lnTo>
                    <a:pt x="351" y="58"/>
                  </a:lnTo>
                  <a:lnTo>
                    <a:pt x="335" y="57"/>
                  </a:lnTo>
                  <a:lnTo>
                    <a:pt x="322" y="56"/>
                  </a:lnTo>
                  <a:lnTo>
                    <a:pt x="293" y="56"/>
                  </a:lnTo>
                  <a:lnTo>
                    <a:pt x="281" y="55"/>
                  </a:lnTo>
                  <a:lnTo>
                    <a:pt x="270" y="53"/>
                  </a:lnTo>
                  <a:lnTo>
                    <a:pt x="262" y="50"/>
                  </a:lnTo>
                  <a:lnTo>
                    <a:pt x="257" y="44"/>
                  </a:lnTo>
                  <a:lnTo>
                    <a:pt x="255" y="36"/>
                  </a:lnTo>
                  <a:lnTo>
                    <a:pt x="256" y="23"/>
                  </a:lnTo>
                  <a:lnTo>
                    <a:pt x="260" y="13"/>
                  </a:lnTo>
                  <a:lnTo>
                    <a:pt x="266" y="7"/>
                  </a:lnTo>
                  <a:lnTo>
                    <a:pt x="272" y="3"/>
                  </a:lnTo>
                  <a:lnTo>
                    <a:pt x="279" y="1"/>
                  </a:lnTo>
                  <a:lnTo>
                    <a:pt x="2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 name="Group 19"/>
          <p:cNvGrpSpPr>
            <a:grpSpLocks noChangeAspect="1"/>
          </p:cNvGrpSpPr>
          <p:nvPr>
            <p:custDataLst>
              <p:tags r:id="rId2"/>
            </p:custDataLst>
          </p:nvPr>
        </p:nvGrpSpPr>
        <p:grpSpPr bwMode="auto">
          <a:xfrm>
            <a:off x="2895600" y="4800600"/>
            <a:ext cx="3966023" cy="580545"/>
            <a:chOff x="2603" y="3216"/>
            <a:chExt cx="10869" cy="1591"/>
          </a:xfrm>
          <a:solidFill>
            <a:srgbClr val="0033CC"/>
          </a:solidFill>
        </p:grpSpPr>
        <p:sp>
          <p:nvSpPr>
            <p:cNvPr id="1045" name="Freeform 21"/>
            <p:cNvSpPr>
              <a:spLocks noEditPoints="1"/>
            </p:cNvSpPr>
            <p:nvPr/>
          </p:nvSpPr>
          <p:spPr bwMode="auto">
            <a:xfrm>
              <a:off x="2603" y="3729"/>
              <a:ext cx="1057" cy="380"/>
            </a:xfrm>
            <a:custGeom>
              <a:avLst/>
              <a:gdLst/>
              <a:ahLst/>
              <a:cxnLst>
                <a:cxn ang="0">
                  <a:pos x="50" y="315"/>
                </a:cxn>
                <a:cxn ang="0">
                  <a:pos x="1000" y="315"/>
                </a:cxn>
                <a:cxn ang="0">
                  <a:pos x="1020" y="315"/>
                </a:cxn>
                <a:cxn ang="0">
                  <a:pos x="1037" y="318"/>
                </a:cxn>
                <a:cxn ang="0">
                  <a:pos x="1050" y="329"/>
                </a:cxn>
                <a:cxn ang="0">
                  <a:pos x="1057" y="349"/>
                </a:cxn>
                <a:cxn ang="0">
                  <a:pos x="1054" y="359"/>
                </a:cxn>
                <a:cxn ang="0">
                  <a:pos x="1050" y="366"/>
                </a:cxn>
                <a:cxn ang="0">
                  <a:pos x="1047" y="370"/>
                </a:cxn>
                <a:cxn ang="0">
                  <a:pos x="1037" y="377"/>
                </a:cxn>
                <a:cxn ang="0">
                  <a:pos x="1030" y="377"/>
                </a:cxn>
                <a:cxn ang="0">
                  <a:pos x="1020" y="380"/>
                </a:cxn>
                <a:cxn ang="0">
                  <a:pos x="1013" y="380"/>
                </a:cxn>
                <a:cxn ang="0">
                  <a:pos x="1003" y="380"/>
                </a:cxn>
                <a:cxn ang="0">
                  <a:pos x="50" y="380"/>
                </a:cxn>
                <a:cxn ang="0">
                  <a:pos x="43" y="380"/>
                </a:cxn>
                <a:cxn ang="0">
                  <a:pos x="33" y="380"/>
                </a:cxn>
                <a:cxn ang="0">
                  <a:pos x="23" y="377"/>
                </a:cxn>
                <a:cxn ang="0">
                  <a:pos x="17" y="377"/>
                </a:cxn>
                <a:cxn ang="0">
                  <a:pos x="10" y="370"/>
                </a:cxn>
                <a:cxn ang="0">
                  <a:pos x="3" y="366"/>
                </a:cxn>
                <a:cxn ang="0">
                  <a:pos x="0" y="359"/>
                </a:cxn>
                <a:cxn ang="0">
                  <a:pos x="0" y="349"/>
                </a:cxn>
                <a:cxn ang="0">
                  <a:pos x="0" y="336"/>
                </a:cxn>
                <a:cxn ang="0">
                  <a:pos x="3" y="329"/>
                </a:cxn>
                <a:cxn ang="0">
                  <a:pos x="10" y="322"/>
                </a:cxn>
                <a:cxn ang="0">
                  <a:pos x="17" y="318"/>
                </a:cxn>
                <a:cxn ang="0">
                  <a:pos x="23" y="315"/>
                </a:cxn>
                <a:cxn ang="0">
                  <a:pos x="33" y="315"/>
                </a:cxn>
                <a:cxn ang="0">
                  <a:pos x="43" y="315"/>
                </a:cxn>
                <a:cxn ang="0">
                  <a:pos x="50" y="315"/>
                </a:cxn>
                <a:cxn ang="0">
                  <a:pos x="50" y="0"/>
                </a:cxn>
                <a:cxn ang="0">
                  <a:pos x="1003" y="0"/>
                </a:cxn>
                <a:cxn ang="0">
                  <a:pos x="1013" y="0"/>
                </a:cxn>
                <a:cxn ang="0">
                  <a:pos x="1020" y="0"/>
                </a:cxn>
                <a:cxn ang="0">
                  <a:pos x="1030" y="4"/>
                </a:cxn>
                <a:cxn ang="0">
                  <a:pos x="1037" y="4"/>
                </a:cxn>
                <a:cxn ang="0">
                  <a:pos x="1047" y="7"/>
                </a:cxn>
                <a:cxn ang="0">
                  <a:pos x="1050" y="14"/>
                </a:cxn>
                <a:cxn ang="0">
                  <a:pos x="1054" y="21"/>
                </a:cxn>
                <a:cxn ang="0">
                  <a:pos x="1057" y="31"/>
                </a:cxn>
                <a:cxn ang="0">
                  <a:pos x="1050" y="51"/>
                </a:cxn>
                <a:cxn ang="0">
                  <a:pos x="1037" y="62"/>
                </a:cxn>
                <a:cxn ang="0">
                  <a:pos x="1020" y="65"/>
                </a:cxn>
                <a:cxn ang="0">
                  <a:pos x="1000" y="65"/>
                </a:cxn>
                <a:cxn ang="0">
                  <a:pos x="50" y="65"/>
                </a:cxn>
                <a:cxn ang="0">
                  <a:pos x="43" y="65"/>
                </a:cxn>
                <a:cxn ang="0">
                  <a:pos x="33" y="65"/>
                </a:cxn>
                <a:cxn ang="0">
                  <a:pos x="23" y="62"/>
                </a:cxn>
                <a:cxn ang="0">
                  <a:pos x="17" y="62"/>
                </a:cxn>
                <a:cxn ang="0">
                  <a:pos x="10" y="55"/>
                </a:cxn>
                <a:cxn ang="0">
                  <a:pos x="3" y="51"/>
                </a:cxn>
                <a:cxn ang="0">
                  <a:pos x="0" y="41"/>
                </a:cxn>
                <a:cxn ang="0">
                  <a:pos x="0" y="31"/>
                </a:cxn>
                <a:cxn ang="0">
                  <a:pos x="0" y="21"/>
                </a:cxn>
                <a:cxn ang="0">
                  <a:pos x="3" y="14"/>
                </a:cxn>
                <a:cxn ang="0">
                  <a:pos x="10" y="7"/>
                </a:cxn>
                <a:cxn ang="0">
                  <a:pos x="17" y="4"/>
                </a:cxn>
                <a:cxn ang="0">
                  <a:pos x="23" y="4"/>
                </a:cxn>
                <a:cxn ang="0">
                  <a:pos x="33" y="0"/>
                </a:cxn>
                <a:cxn ang="0">
                  <a:pos x="43" y="0"/>
                </a:cxn>
                <a:cxn ang="0">
                  <a:pos x="50" y="0"/>
                </a:cxn>
              </a:cxnLst>
              <a:rect l="0" t="0" r="r" b="b"/>
              <a:pathLst>
                <a:path w="1057" h="380">
                  <a:moveTo>
                    <a:pt x="50" y="315"/>
                  </a:moveTo>
                  <a:lnTo>
                    <a:pt x="1000" y="315"/>
                  </a:lnTo>
                  <a:lnTo>
                    <a:pt x="1020" y="315"/>
                  </a:lnTo>
                  <a:lnTo>
                    <a:pt x="1037" y="318"/>
                  </a:lnTo>
                  <a:lnTo>
                    <a:pt x="1050" y="329"/>
                  </a:lnTo>
                  <a:lnTo>
                    <a:pt x="1057" y="349"/>
                  </a:lnTo>
                  <a:lnTo>
                    <a:pt x="1054" y="359"/>
                  </a:lnTo>
                  <a:lnTo>
                    <a:pt x="1050" y="366"/>
                  </a:lnTo>
                  <a:lnTo>
                    <a:pt x="1047" y="370"/>
                  </a:lnTo>
                  <a:lnTo>
                    <a:pt x="1037" y="377"/>
                  </a:lnTo>
                  <a:lnTo>
                    <a:pt x="1030" y="377"/>
                  </a:lnTo>
                  <a:lnTo>
                    <a:pt x="1020" y="380"/>
                  </a:lnTo>
                  <a:lnTo>
                    <a:pt x="1013" y="380"/>
                  </a:lnTo>
                  <a:lnTo>
                    <a:pt x="1003" y="380"/>
                  </a:lnTo>
                  <a:lnTo>
                    <a:pt x="50" y="380"/>
                  </a:lnTo>
                  <a:lnTo>
                    <a:pt x="43" y="380"/>
                  </a:lnTo>
                  <a:lnTo>
                    <a:pt x="33" y="380"/>
                  </a:lnTo>
                  <a:lnTo>
                    <a:pt x="23" y="377"/>
                  </a:lnTo>
                  <a:lnTo>
                    <a:pt x="17" y="377"/>
                  </a:lnTo>
                  <a:lnTo>
                    <a:pt x="10" y="370"/>
                  </a:lnTo>
                  <a:lnTo>
                    <a:pt x="3" y="366"/>
                  </a:lnTo>
                  <a:lnTo>
                    <a:pt x="0" y="359"/>
                  </a:lnTo>
                  <a:lnTo>
                    <a:pt x="0" y="349"/>
                  </a:lnTo>
                  <a:lnTo>
                    <a:pt x="0" y="336"/>
                  </a:lnTo>
                  <a:lnTo>
                    <a:pt x="3" y="329"/>
                  </a:lnTo>
                  <a:lnTo>
                    <a:pt x="10" y="322"/>
                  </a:lnTo>
                  <a:lnTo>
                    <a:pt x="17" y="318"/>
                  </a:lnTo>
                  <a:lnTo>
                    <a:pt x="23" y="315"/>
                  </a:lnTo>
                  <a:lnTo>
                    <a:pt x="33" y="315"/>
                  </a:lnTo>
                  <a:lnTo>
                    <a:pt x="43" y="315"/>
                  </a:lnTo>
                  <a:lnTo>
                    <a:pt x="50" y="315"/>
                  </a:lnTo>
                  <a:close/>
                  <a:moveTo>
                    <a:pt x="50" y="0"/>
                  </a:moveTo>
                  <a:lnTo>
                    <a:pt x="1003" y="0"/>
                  </a:lnTo>
                  <a:lnTo>
                    <a:pt x="1013" y="0"/>
                  </a:lnTo>
                  <a:lnTo>
                    <a:pt x="1020" y="0"/>
                  </a:lnTo>
                  <a:lnTo>
                    <a:pt x="1030" y="4"/>
                  </a:lnTo>
                  <a:lnTo>
                    <a:pt x="1037" y="4"/>
                  </a:lnTo>
                  <a:lnTo>
                    <a:pt x="1047" y="7"/>
                  </a:lnTo>
                  <a:lnTo>
                    <a:pt x="1050" y="14"/>
                  </a:lnTo>
                  <a:lnTo>
                    <a:pt x="1054" y="21"/>
                  </a:lnTo>
                  <a:lnTo>
                    <a:pt x="1057" y="31"/>
                  </a:lnTo>
                  <a:lnTo>
                    <a:pt x="1050" y="51"/>
                  </a:lnTo>
                  <a:lnTo>
                    <a:pt x="1037" y="62"/>
                  </a:lnTo>
                  <a:lnTo>
                    <a:pt x="1020" y="65"/>
                  </a:lnTo>
                  <a:lnTo>
                    <a:pt x="1000" y="65"/>
                  </a:lnTo>
                  <a:lnTo>
                    <a:pt x="50" y="65"/>
                  </a:lnTo>
                  <a:lnTo>
                    <a:pt x="43" y="65"/>
                  </a:lnTo>
                  <a:lnTo>
                    <a:pt x="33" y="65"/>
                  </a:lnTo>
                  <a:lnTo>
                    <a:pt x="23" y="62"/>
                  </a:lnTo>
                  <a:lnTo>
                    <a:pt x="17" y="62"/>
                  </a:lnTo>
                  <a:lnTo>
                    <a:pt x="10" y="55"/>
                  </a:lnTo>
                  <a:lnTo>
                    <a:pt x="3" y="51"/>
                  </a:lnTo>
                  <a:lnTo>
                    <a:pt x="0" y="41"/>
                  </a:lnTo>
                  <a:lnTo>
                    <a:pt x="0" y="31"/>
                  </a:lnTo>
                  <a:lnTo>
                    <a:pt x="0" y="21"/>
                  </a:lnTo>
                  <a:lnTo>
                    <a:pt x="3" y="14"/>
                  </a:lnTo>
                  <a:lnTo>
                    <a:pt x="10" y="7"/>
                  </a:lnTo>
                  <a:lnTo>
                    <a:pt x="17" y="4"/>
                  </a:lnTo>
                  <a:lnTo>
                    <a:pt x="23" y="4"/>
                  </a:lnTo>
                  <a:lnTo>
                    <a:pt x="33" y="0"/>
                  </a:lnTo>
                  <a:lnTo>
                    <a:pt x="43" y="0"/>
                  </a:lnTo>
                  <a:lnTo>
                    <a:pt x="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noEditPoints="1"/>
            </p:cNvSpPr>
            <p:nvPr/>
          </p:nvSpPr>
          <p:spPr bwMode="auto">
            <a:xfrm>
              <a:off x="4289" y="3377"/>
              <a:ext cx="1060" cy="1084"/>
            </a:xfrm>
            <a:custGeom>
              <a:avLst/>
              <a:gdLst/>
              <a:ahLst/>
              <a:cxnLst>
                <a:cxn ang="0">
                  <a:pos x="549" y="1043"/>
                </a:cxn>
                <a:cxn ang="0">
                  <a:pos x="723" y="1002"/>
                </a:cxn>
                <a:cxn ang="0">
                  <a:pos x="870" y="900"/>
                </a:cxn>
                <a:cxn ang="0">
                  <a:pos x="973" y="753"/>
                </a:cxn>
                <a:cxn ang="0">
                  <a:pos x="1020" y="561"/>
                </a:cxn>
                <a:cxn ang="0">
                  <a:pos x="40" y="561"/>
                </a:cxn>
                <a:cxn ang="0">
                  <a:pos x="84" y="753"/>
                </a:cxn>
                <a:cxn ang="0">
                  <a:pos x="187" y="900"/>
                </a:cxn>
                <a:cxn ang="0">
                  <a:pos x="334" y="1002"/>
                </a:cxn>
                <a:cxn ang="0">
                  <a:pos x="508" y="1043"/>
                </a:cxn>
                <a:cxn ang="0">
                  <a:pos x="40" y="561"/>
                </a:cxn>
                <a:cxn ang="0">
                  <a:pos x="549" y="520"/>
                </a:cxn>
                <a:cxn ang="0">
                  <a:pos x="1007" y="424"/>
                </a:cxn>
                <a:cxn ang="0">
                  <a:pos x="930" y="253"/>
                </a:cxn>
                <a:cxn ang="0">
                  <a:pos x="803" y="126"/>
                </a:cxn>
                <a:cxn ang="0">
                  <a:pos x="642" y="54"/>
                </a:cxn>
                <a:cxn ang="0">
                  <a:pos x="508" y="41"/>
                </a:cxn>
                <a:cxn ang="0">
                  <a:pos x="334" y="82"/>
                </a:cxn>
                <a:cxn ang="0">
                  <a:pos x="187" y="184"/>
                </a:cxn>
                <a:cxn ang="0">
                  <a:pos x="84" y="332"/>
                </a:cxn>
                <a:cxn ang="0">
                  <a:pos x="40" y="520"/>
                </a:cxn>
                <a:cxn ang="0">
                  <a:pos x="508" y="41"/>
                </a:cxn>
                <a:cxn ang="0">
                  <a:pos x="626" y="7"/>
                </a:cxn>
                <a:cxn ang="0">
                  <a:pos x="799" y="75"/>
                </a:cxn>
                <a:cxn ang="0">
                  <a:pos x="937" y="191"/>
                </a:cxn>
                <a:cxn ang="0">
                  <a:pos x="1027" y="352"/>
                </a:cxn>
                <a:cxn ang="0">
                  <a:pos x="1060" y="540"/>
                </a:cxn>
                <a:cxn ang="0">
                  <a:pos x="1027" y="729"/>
                </a:cxn>
                <a:cxn ang="0">
                  <a:pos x="937" y="889"/>
                </a:cxn>
                <a:cxn ang="0">
                  <a:pos x="799" y="1009"/>
                </a:cxn>
                <a:cxn ang="0">
                  <a:pos x="626" y="1074"/>
                </a:cxn>
                <a:cxn ang="0">
                  <a:pos x="435" y="1074"/>
                </a:cxn>
                <a:cxn ang="0">
                  <a:pos x="264" y="1009"/>
                </a:cxn>
                <a:cxn ang="0">
                  <a:pos x="124" y="889"/>
                </a:cxn>
                <a:cxn ang="0">
                  <a:pos x="33" y="732"/>
                </a:cxn>
                <a:cxn ang="0">
                  <a:pos x="0" y="540"/>
                </a:cxn>
                <a:cxn ang="0">
                  <a:pos x="33" y="352"/>
                </a:cxn>
                <a:cxn ang="0">
                  <a:pos x="124" y="195"/>
                </a:cxn>
                <a:cxn ang="0">
                  <a:pos x="261" y="75"/>
                </a:cxn>
                <a:cxn ang="0">
                  <a:pos x="435" y="10"/>
                </a:cxn>
              </a:cxnLst>
              <a:rect l="0" t="0" r="r" b="b"/>
              <a:pathLst>
                <a:path w="1060" h="1084">
                  <a:moveTo>
                    <a:pt x="549" y="561"/>
                  </a:moveTo>
                  <a:lnTo>
                    <a:pt x="549" y="1043"/>
                  </a:lnTo>
                  <a:lnTo>
                    <a:pt x="639" y="1030"/>
                  </a:lnTo>
                  <a:lnTo>
                    <a:pt x="723" y="1002"/>
                  </a:lnTo>
                  <a:lnTo>
                    <a:pt x="803" y="958"/>
                  </a:lnTo>
                  <a:lnTo>
                    <a:pt x="870" y="900"/>
                  </a:lnTo>
                  <a:lnTo>
                    <a:pt x="930" y="831"/>
                  </a:lnTo>
                  <a:lnTo>
                    <a:pt x="973" y="753"/>
                  </a:lnTo>
                  <a:lnTo>
                    <a:pt x="1007" y="660"/>
                  </a:lnTo>
                  <a:lnTo>
                    <a:pt x="1020" y="561"/>
                  </a:lnTo>
                  <a:lnTo>
                    <a:pt x="549" y="561"/>
                  </a:lnTo>
                  <a:close/>
                  <a:moveTo>
                    <a:pt x="40" y="561"/>
                  </a:moveTo>
                  <a:lnTo>
                    <a:pt x="53" y="660"/>
                  </a:lnTo>
                  <a:lnTo>
                    <a:pt x="84" y="753"/>
                  </a:lnTo>
                  <a:lnTo>
                    <a:pt x="130" y="831"/>
                  </a:lnTo>
                  <a:lnTo>
                    <a:pt x="187" y="900"/>
                  </a:lnTo>
                  <a:lnTo>
                    <a:pt x="258" y="958"/>
                  </a:lnTo>
                  <a:lnTo>
                    <a:pt x="334" y="1002"/>
                  </a:lnTo>
                  <a:lnTo>
                    <a:pt x="418" y="1030"/>
                  </a:lnTo>
                  <a:lnTo>
                    <a:pt x="508" y="1043"/>
                  </a:lnTo>
                  <a:lnTo>
                    <a:pt x="508" y="561"/>
                  </a:lnTo>
                  <a:lnTo>
                    <a:pt x="40" y="561"/>
                  </a:lnTo>
                  <a:close/>
                  <a:moveTo>
                    <a:pt x="549" y="41"/>
                  </a:moveTo>
                  <a:lnTo>
                    <a:pt x="549" y="520"/>
                  </a:lnTo>
                  <a:lnTo>
                    <a:pt x="1020" y="520"/>
                  </a:lnTo>
                  <a:lnTo>
                    <a:pt x="1007" y="424"/>
                  </a:lnTo>
                  <a:lnTo>
                    <a:pt x="977" y="335"/>
                  </a:lnTo>
                  <a:lnTo>
                    <a:pt x="930" y="253"/>
                  </a:lnTo>
                  <a:lnTo>
                    <a:pt x="873" y="184"/>
                  </a:lnTo>
                  <a:lnTo>
                    <a:pt x="803" y="126"/>
                  </a:lnTo>
                  <a:lnTo>
                    <a:pt x="726" y="82"/>
                  </a:lnTo>
                  <a:lnTo>
                    <a:pt x="642" y="54"/>
                  </a:lnTo>
                  <a:lnTo>
                    <a:pt x="549" y="41"/>
                  </a:lnTo>
                  <a:close/>
                  <a:moveTo>
                    <a:pt x="508" y="41"/>
                  </a:moveTo>
                  <a:lnTo>
                    <a:pt x="418" y="54"/>
                  </a:lnTo>
                  <a:lnTo>
                    <a:pt x="334" y="82"/>
                  </a:lnTo>
                  <a:lnTo>
                    <a:pt x="254" y="126"/>
                  </a:lnTo>
                  <a:lnTo>
                    <a:pt x="187" y="184"/>
                  </a:lnTo>
                  <a:lnTo>
                    <a:pt x="130" y="253"/>
                  </a:lnTo>
                  <a:lnTo>
                    <a:pt x="84" y="332"/>
                  </a:lnTo>
                  <a:lnTo>
                    <a:pt x="53" y="424"/>
                  </a:lnTo>
                  <a:lnTo>
                    <a:pt x="40" y="520"/>
                  </a:lnTo>
                  <a:lnTo>
                    <a:pt x="508" y="520"/>
                  </a:lnTo>
                  <a:lnTo>
                    <a:pt x="508" y="41"/>
                  </a:lnTo>
                  <a:close/>
                  <a:moveTo>
                    <a:pt x="532" y="0"/>
                  </a:moveTo>
                  <a:lnTo>
                    <a:pt x="626" y="7"/>
                  </a:lnTo>
                  <a:lnTo>
                    <a:pt x="716" y="34"/>
                  </a:lnTo>
                  <a:lnTo>
                    <a:pt x="799" y="75"/>
                  </a:lnTo>
                  <a:lnTo>
                    <a:pt x="873" y="126"/>
                  </a:lnTo>
                  <a:lnTo>
                    <a:pt x="937" y="191"/>
                  </a:lnTo>
                  <a:lnTo>
                    <a:pt x="990" y="267"/>
                  </a:lnTo>
                  <a:lnTo>
                    <a:pt x="1027" y="352"/>
                  </a:lnTo>
                  <a:lnTo>
                    <a:pt x="1054" y="445"/>
                  </a:lnTo>
                  <a:lnTo>
                    <a:pt x="1060" y="540"/>
                  </a:lnTo>
                  <a:lnTo>
                    <a:pt x="1054" y="640"/>
                  </a:lnTo>
                  <a:lnTo>
                    <a:pt x="1027" y="729"/>
                  </a:lnTo>
                  <a:lnTo>
                    <a:pt x="990" y="814"/>
                  </a:lnTo>
                  <a:lnTo>
                    <a:pt x="937" y="889"/>
                  </a:lnTo>
                  <a:lnTo>
                    <a:pt x="873" y="954"/>
                  </a:lnTo>
                  <a:lnTo>
                    <a:pt x="799" y="1009"/>
                  </a:lnTo>
                  <a:lnTo>
                    <a:pt x="716" y="1050"/>
                  </a:lnTo>
                  <a:lnTo>
                    <a:pt x="626" y="1074"/>
                  </a:lnTo>
                  <a:lnTo>
                    <a:pt x="528" y="1084"/>
                  </a:lnTo>
                  <a:lnTo>
                    <a:pt x="435" y="1074"/>
                  </a:lnTo>
                  <a:lnTo>
                    <a:pt x="344" y="1050"/>
                  </a:lnTo>
                  <a:lnTo>
                    <a:pt x="264" y="1009"/>
                  </a:lnTo>
                  <a:lnTo>
                    <a:pt x="187" y="954"/>
                  </a:lnTo>
                  <a:lnTo>
                    <a:pt x="124" y="889"/>
                  </a:lnTo>
                  <a:lnTo>
                    <a:pt x="74" y="814"/>
                  </a:lnTo>
                  <a:lnTo>
                    <a:pt x="33" y="732"/>
                  </a:lnTo>
                  <a:lnTo>
                    <a:pt x="7" y="640"/>
                  </a:lnTo>
                  <a:lnTo>
                    <a:pt x="0" y="540"/>
                  </a:lnTo>
                  <a:lnTo>
                    <a:pt x="7" y="445"/>
                  </a:lnTo>
                  <a:lnTo>
                    <a:pt x="33" y="352"/>
                  </a:lnTo>
                  <a:lnTo>
                    <a:pt x="70" y="270"/>
                  </a:lnTo>
                  <a:lnTo>
                    <a:pt x="124" y="195"/>
                  </a:lnTo>
                  <a:lnTo>
                    <a:pt x="187" y="126"/>
                  </a:lnTo>
                  <a:lnTo>
                    <a:pt x="261" y="75"/>
                  </a:lnTo>
                  <a:lnTo>
                    <a:pt x="344" y="34"/>
                  </a:lnTo>
                  <a:lnTo>
                    <a:pt x="435" y="10"/>
                  </a:lnTo>
                  <a:lnTo>
                    <a:pt x="5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3"/>
            <p:cNvSpPr>
              <a:spLocks/>
            </p:cNvSpPr>
            <p:nvPr/>
          </p:nvSpPr>
          <p:spPr bwMode="auto">
            <a:xfrm>
              <a:off x="5487" y="4054"/>
              <a:ext cx="649" cy="753"/>
            </a:xfrm>
            <a:custGeom>
              <a:avLst/>
              <a:gdLst/>
              <a:ahLst/>
              <a:cxnLst>
                <a:cxn ang="0">
                  <a:pos x="287" y="7"/>
                </a:cxn>
                <a:cxn ang="0">
                  <a:pos x="368" y="62"/>
                </a:cxn>
                <a:cxn ang="0">
                  <a:pos x="418" y="147"/>
                </a:cxn>
                <a:cxn ang="0">
                  <a:pos x="448" y="240"/>
                </a:cxn>
                <a:cxn ang="0">
                  <a:pos x="461" y="318"/>
                </a:cxn>
                <a:cxn ang="0">
                  <a:pos x="465" y="346"/>
                </a:cxn>
                <a:cxn ang="0">
                  <a:pos x="515" y="223"/>
                </a:cxn>
                <a:cxn ang="0">
                  <a:pos x="568" y="113"/>
                </a:cxn>
                <a:cxn ang="0">
                  <a:pos x="605" y="34"/>
                </a:cxn>
                <a:cxn ang="0">
                  <a:pos x="618" y="14"/>
                </a:cxn>
                <a:cxn ang="0">
                  <a:pos x="629" y="11"/>
                </a:cxn>
                <a:cxn ang="0">
                  <a:pos x="635" y="11"/>
                </a:cxn>
                <a:cxn ang="0">
                  <a:pos x="645" y="14"/>
                </a:cxn>
                <a:cxn ang="0">
                  <a:pos x="649" y="24"/>
                </a:cxn>
                <a:cxn ang="0">
                  <a:pos x="645" y="38"/>
                </a:cxn>
                <a:cxn ang="0">
                  <a:pos x="585" y="158"/>
                </a:cxn>
                <a:cxn ang="0">
                  <a:pos x="552" y="230"/>
                </a:cxn>
                <a:cxn ang="0">
                  <a:pos x="525" y="298"/>
                </a:cxn>
                <a:cxn ang="0">
                  <a:pos x="491" y="384"/>
                </a:cxn>
                <a:cxn ang="0">
                  <a:pos x="468" y="455"/>
                </a:cxn>
                <a:cxn ang="0">
                  <a:pos x="451" y="541"/>
                </a:cxn>
                <a:cxn ang="0">
                  <a:pos x="428" y="650"/>
                </a:cxn>
                <a:cxn ang="0">
                  <a:pos x="404" y="726"/>
                </a:cxn>
                <a:cxn ang="0">
                  <a:pos x="384" y="750"/>
                </a:cxn>
                <a:cxn ang="0">
                  <a:pos x="371" y="750"/>
                </a:cxn>
                <a:cxn ang="0">
                  <a:pos x="361" y="739"/>
                </a:cxn>
                <a:cxn ang="0">
                  <a:pos x="361" y="722"/>
                </a:cxn>
                <a:cxn ang="0">
                  <a:pos x="371" y="664"/>
                </a:cxn>
                <a:cxn ang="0">
                  <a:pos x="394" y="572"/>
                </a:cxn>
                <a:cxn ang="0">
                  <a:pos x="418" y="476"/>
                </a:cxn>
                <a:cxn ang="0">
                  <a:pos x="424" y="452"/>
                </a:cxn>
                <a:cxn ang="0">
                  <a:pos x="428" y="394"/>
                </a:cxn>
                <a:cxn ang="0">
                  <a:pos x="421" y="308"/>
                </a:cxn>
                <a:cxn ang="0">
                  <a:pos x="401" y="219"/>
                </a:cxn>
                <a:cxn ang="0">
                  <a:pos x="358" y="144"/>
                </a:cxn>
                <a:cxn ang="0">
                  <a:pos x="277" y="99"/>
                </a:cxn>
                <a:cxn ang="0">
                  <a:pos x="177" y="96"/>
                </a:cxn>
                <a:cxn ang="0">
                  <a:pos x="93" y="134"/>
                </a:cxn>
                <a:cxn ang="0">
                  <a:pos x="40" y="199"/>
                </a:cxn>
                <a:cxn ang="0">
                  <a:pos x="33" y="216"/>
                </a:cxn>
                <a:cxn ang="0">
                  <a:pos x="20" y="219"/>
                </a:cxn>
                <a:cxn ang="0">
                  <a:pos x="10" y="219"/>
                </a:cxn>
                <a:cxn ang="0">
                  <a:pos x="0" y="212"/>
                </a:cxn>
                <a:cxn ang="0">
                  <a:pos x="3" y="195"/>
                </a:cxn>
                <a:cxn ang="0">
                  <a:pos x="23" y="141"/>
                </a:cxn>
                <a:cxn ang="0">
                  <a:pos x="83" y="65"/>
                </a:cxn>
                <a:cxn ang="0">
                  <a:pos x="147" y="21"/>
                </a:cxn>
                <a:cxn ang="0">
                  <a:pos x="237" y="0"/>
                </a:cxn>
              </a:cxnLst>
              <a:rect l="0" t="0" r="r" b="b"/>
              <a:pathLst>
                <a:path w="649" h="753">
                  <a:moveTo>
                    <a:pt x="237" y="0"/>
                  </a:moveTo>
                  <a:lnTo>
                    <a:pt x="287" y="7"/>
                  </a:lnTo>
                  <a:lnTo>
                    <a:pt x="331" y="31"/>
                  </a:lnTo>
                  <a:lnTo>
                    <a:pt x="368" y="62"/>
                  </a:lnTo>
                  <a:lnTo>
                    <a:pt x="394" y="103"/>
                  </a:lnTo>
                  <a:lnTo>
                    <a:pt x="418" y="147"/>
                  </a:lnTo>
                  <a:lnTo>
                    <a:pt x="434" y="195"/>
                  </a:lnTo>
                  <a:lnTo>
                    <a:pt x="448" y="240"/>
                  </a:lnTo>
                  <a:lnTo>
                    <a:pt x="458" y="284"/>
                  </a:lnTo>
                  <a:lnTo>
                    <a:pt x="461" y="318"/>
                  </a:lnTo>
                  <a:lnTo>
                    <a:pt x="465" y="346"/>
                  </a:lnTo>
                  <a:lnTo>
                    <a:pt x="465" y="346"/>
                  </a:lnTo>
                  <a:lnTo>
                    <a:pt x="488" y="284"/>
                  </a:lnTo>
                  <a:lnTo>
                    <a:pt x="515" y="223"/>
                  </a:lnTo>
                  <a:lnTo>
                    <a:pt x="542" y="164"/>
                  </a:lnTo>
                  <a:lnTo>
                    <a:pt x="568" y="113"/>
                  </a:lnTo>
                  <a:lnTo>
                    <a:pt x="588" y="69"/>
                  </a:lnTo>
                  <a:lnTo>
                    <a:pt x="605" y="34"/>
                  </a:lnTo>
                  <a:lnTo>
                    <a:pt x="615" y="14"/>
                  </a:lnTo>
                  <a:lnTo>
                    <a:pt x="618" y="14"/>
                  </a:lnTo>
                  <a:lnTo>
                    <a:pt x="625" y="11"/>
                  </a:lnTo>
                  <a:lnTo>
                    <a:pt x="629" y="11"/>
                  </a:lnTo>
                  <a:lnTo>
                    <a:pt x="632" y="11"/>
                  </a:lnTo>
                  <a:lnTo>
                    <a:pt x="635" y="11"/>
                  </a:lnTo>
                  <a:lnTo>
                    <a:pt x="639" y="11"/>
                  </a:lnTo>
                  <a:lnTo>
                    <a:pt x="645" y="14"/>
                  </a:lnTo>
                  <a:lnTo>
                    <a:pt x="649" y="17"/>
                  </a:lnTo>
                  <a:lnTo>
                    <a:pt x="649" y="24"/>
                  </a:lnTo>
                  <a:lnTo>
                    <a:pt x="649" y="31"/>
                  </a:lnTo>
                  <a:lnTo>
                    <a:pt x="645" y="38"/>
                  </a:lnTo>
                  <a:lnTo>
                    <a:pt x="608" y="106"/>
                  </a:lnTo>
                  <a:lnTo>
                    <a:pt x="585" y="158"/>
                  </a:lnTo>
                  <a:lnTo>
                    <a:pt x="565" y="199"/>
                  </a:lnTo>
                  <a:lnTo>
                    <a:pt x="552" y="230"/>
                  </a:lnTo>
                  <a:lnTo>
                    <a:pt x="542" y="260"/>
                  </a:lnTo>
                  <a:lnTo>
                    <a:pt x="525" y="298"/>
                  </a:lnTo>
                  <a:lnTo>
                    <a:pt x="508" y="339"/>
                  </a:lnTo>
                  <a:lnTo>
                    <a:pt x="491" y="384"/>
                  </a:lnTo>
                  <a:lnTo>
                    <a:pt x="478" y="421"/>
                  </a:lnTo>
                  <a:lnTo>
                    <a:pt x="468" y="455"/>
                  </a:lnTo>
                  <a:lnTo>
                    <a:pt x="461" y="479"/>
                  </a:lnTo>
                  <a:lnTo>
                    <a:pt x="451" y="541"/>
                  </a:lnTo>
                  <a:lnTo>
                    <a:pt x="441" y="599"/>
                  </a:lnTo>
                  <a:lnTo>
                    <a:pt x="428" y="650"/>
                  </a:lnTo>
                  <a:lnTo>
                    <a:pt x="418" y="691"/>
                  </a:lnTo>
                  <a:lnTo>
                    <a:pt x="404" y="726"/>
                  </a:lnTo>
                  <a:lnTo>
                    <a:pt x="394" y="743"/>
                  </a:lnTo>
                  <a:lnTo>
                    <a:pt x="384" y="750"/>
                  </a:lnTo>
                  <a:lnTo>
                    <a:pt x="381" y="753"/>
                  </a:lnTo>
                  <a:lnTo>
                    <a:pt x="371" y="750"/>
                  </a:lnTo>
                  <a:lnTo>
                    <a:pt x="364" y="746"/>
                  </a:lnTo>
                  <a:lnTo>
                    <a:pt x="361" y="739"/>
                  </a:lnTo>
                  <a:lnTo>
                    <a:pt x="361" y="733"/>
                  </a:lnTo>
                  <a:lnTo>
                    <a:pt x="361" y="722"/>
                  </a:lnTo>
                  <a:lnTo>
                    <a:pt x="361" y="698"/>
                  </a:lnTo>
                  <a:lnTo>
                    <a:pt x="371" y="664"/>
                  </a:lnTo>
                  <a:lnTo>
                    <a:pt x="381" y="620"/>
                  </a:lnTo>
                  <a:lnTo>
                    <a:pt x="394" y="572"/>
                  </a:lnTo>
                  <a:lnTo>
                    <a:pt x="408" y="520"/>
                  </a:lnTo>
                  <a:lnTo>
                    <a:pt x="418" y="476"/>
                  </a:lnTo>
                  <a:lnTo>
                    <a:pt x="421" y="466"/>
                  </a:lnTo>
                  <a:lnTo>
                    <a:pt x="424" y="452"/>
                  </a:lnTo>
                  <a:lnTo>
                    <a:pt x="428" y="428"/>
                  </a:lnTo>
                  <a:lnTo>
                    <a:pt x="428" y="394"/>
                  </a:lnTo>
                  <a:lnTo>
                    <a:pt x="424" y="353"/>
                  </a:lnTo>
                  <a:lnTo>
                    <a:pt x="421" y="308"/>
                  </a:lnTo>
                  <a:lnTo>
                    <a:pt x="414" y="264"/>
                  </a:lnTo>
                  <a:lnTo>
                    <a:pt x="401" y="219"/>
                  </a:lnTo>
                  <a:lnTo>
                    <a:pt x="381" y="178"/>
                  </a:lnTo>
                  <a:lnTo>
                    <a:pt x="358" y="144"/>
                  </a:lnTo>
                  <a:lnTo>
                    <a:pt x="321" y="117"/>
                  </a:lnTo>
                  <a:lnTo>
                    <a:pt x="277" y="99"/>
                  </a:lnTo>
                  <a:lnTo>
                    <a:pt x="220" y="93"/>
                  </a:lnTo>
                  <a:lnTo>
                    <a:pt x="177" y="96"/>
                  </a:lnTo>
                  <a:lnTo>
                    <a:pt x="133" y="110"/>
                  </a:lnTo>
                  <a:lnTo>
                    <a:pt x="93" y="134"/>
                  </a:lnTo>
                  <a:lnTo>
                    <a:pt x="60" y="164"/>
                  </a:lnTo>
                  <a:lnTo>
                    <a:pt x="40" y="199"/>
                  </a:lnTo>
                  <a:lnTo>
                    <a:pt x="36" y="209"/>
                  </a:lnTo>
                  <a:lnTo>
                    <a:pt x="33" y="216"/>
                  </a:lnTo>
                  <a:lnTo>
                    <a:pt x="26" y="219"/>
                  </a:lnTo>
                  <a:lnTo>
                    <a:pt x="20" y="219"/>
                  </a:lnTo>
                  <a:lnTo>
                    <a:pt x="16" y="219"/>
                  </a:lnTo>
                  <a:lnTo>
                    <a:pt x="10" y="219"/>
                  </a:lnTo>
                  <a:lnTo>
                    <a:pt x="6" y="216"/>
                  </a:lnTo>
                  <a:lnTo>
                    <a:pt x="0" y="212"/>
                  </a:lnTo>
                  <a:lnTo>
                    <a:pt x="0" y="206"/>
                  </a:lnTo>
                  <a:lnTo>
                    <a:pt x="3" y="195"/>
                  </a:lnTo>
                  <a:lnTo>
                    <a:pt x="10" y="175"/>
                  </a:lnTo>
                  <a:lnTo>
                    <a:pt x="23" y="141"/>
                  </a:lnTo>
                  <a:lnTo>
                    <a:pt x="46" y="103"/>
                  </a:lnTo>
                  <a:lnTo>
                    <a:pt x="83" y="65"/>
                  </a:lnTo>
                  <a:lnTo>
                    <a:pt x="110" y="45"/>
                  </a:lnTo>
                  <a:lnTo>
                    <a:pt x="147" y="21"/>
                  </a:lnTo>
                  <a:lnTo>
                    <a:pt x="190" y="7"/>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Freeform 24"/>
            <p:cNvSpPr>
              <a:spLocks/>
            </p:cNvSpPr>
            <p:nvPr/>
          </p:nvSpPr>
          <p:spPr bwMode="auto">
            <a:xfrm>
              <a:off x="6320" y="3897"/>
              <a:ext cx="622" cy="749"/>
            </a:xfrm>
            <a:custGeom>
              <a:avLst/>
              <a:gdLst/>
              <a:ahLst/>
              <a:cxnLst>
                <a:cxn ang="0">
                  <a:pos x="578" y="0"/>
                </a:cxn>
                <a:cxn ang="0">
                  <a:pos x="592" y="0"/>
                </a:cxn>
                <a:cxn ang="0">
                  <a:pos x="605" y="3"/>
                </a:cxn>
                <a:cxn ang="0">
                  <a:pos x="619" y="10"/>
                </a:cxn>
                <a:cxn ang="0">
                  <a:pos x="622" y="31"/>
                </a:cxn>
                <a:cxn ang="0">
                  <a:pos x="615" y="44"/>
                </a:cxn>
                <a:cxn ang="0">
                  <a:pos x="602" y="51"/>
                </a:cxn>
                <a:cxn ang="0">
                  <a:pos x="585" y="55"/>
                </a:cxn>
                <a:cxn ang="0">
                  <a:pos x="384" y="55"/>
                </a:cxn>
                <a:cxn ang="0">
                  <a:pos x="244" y="82"/>
                </a:cxn>
                <a:cxn ang="0">
                  <a:pos x="137" y="161"/>
                </a:cxn>
                <a:cxn ang="0">
                  <a:pos x="70" y="277"/>
                </a:cxn>
                <a:cxn ang="0">
                  <a:pos x="578" y="345"/>
                </a:cxn>
                <a:cxn ang="0">
                  <a:pos x="592" y="345"/>
                </a:cxn>
                <a:cxn ang="0">
                  <a:pos x="605" y="349"/>
                </a:cxn>
                <a:cxn ang="0">
                  <a:pos x="619" y="359"/>
                </a:cxn>
                <a:cxn ang="0">
                  <a:pos x="622" y="376"/>
                </a:cxn>
                <a:cxn ang="0">
                  <a:pos x="615" y="393"/>
                </a:cxn>
                <a:cxn ang="0">
                  <a:pos x="602" y="400"/>
                </a:cxn>
                <a:cxn ang="0">
                  <a:pos x="585" y="404"/>
                </a:cxn>
                <a:cxn ang="0">
                  <a:pos x="56" y="404"/>
                </a:cxn>
                <a:cxn ang="0">
                  <a:pos x="97" y="534"/>
                </a:cxn>
                <a:cxn ang="0">
                  <a:pos x="187" y="633"/>
                </a:cxn>
                <a:cxn ang="0">
                  <a:pos x="311" y="688"/>
                </a:cxn>
                <a:cxn ang="0">
                  <a:pos x="578" y="695"/>
                </a:cxn>
                <a:cxn ang="0">
                  <a:pos x="592" y="695"/>
                </a:cxn>
                <a:cxn ang="0">
                  <a:pos x="605" y="698"/>
                </a:cxn>
                <a:cxn ang="0">
                  <a:pos x="619" y="705"/>
                </a:cxn>
                <a:cxn ang="0">
                  <a:pos x="622" y="722"/>
                </a:cxn>
                <a:cxn ang="0">
                  <a:pos x="619" y="739"/>
                </a:cxn>
                <a:cxn ang="0">
                  <a:pos x="605" y="746"/>
                </a:cxn>
                <a:cxn ang="0">
                  <a:pos x="592" y="749"/>
                </a:cxn>
                <a:cxn ang="0">
                  <a:pos x="578" y="749"/>
                </a:cxn>
                <a:cxn ang="0">
                  <a:pos x="304" y="742"/>
                </a:cxn>
                <a:cxn ang="0">
                  <a:pos x="170" y="688"/>
                </a:cxn>
                <a:cxn ang="0">
                  <a:pos x="67" y="585"/>
                </a:cxn>
                <a:cxn ang="0">
                  <a:pos x="6" y="452"/>
                </a:cxn>
                <a:cxn ang="0">
                  <a:pos x="10" y="287"/>
                </a:cxn>
                <a:cxn ang="0">
                  <a:pos x="83" y="140"/>
                </a:cxn>
                <a:cxn ang="0">
                  <a:pos x="214" y="37"/>
                </a:cxn>
                <a:cxn ang="0">
                  <a:pos x="381" y="0"/>
                </a:cxn>
              </a:cxnLst>
              <a:rect l="0" t="0" r="r" b="b"/>
              <a:pathLst>
                <a:path w="622" h="749">
                  <a:moveTo>
                    <a:pt x="381" y="0"/>
                  </a:moveTo>
                  <a:lnTo>
                    <a:pt x="578" y="0"/>
                  </a:lnTo>
                  <a:lnTo>
                    <a:pt x="585" y="0"/>
                  </a:lnTo>
                  <a:lnTo>
                    <a:pt x="592" y="0"/>
                  </a:lnTo>
                  <a:lnTo>
                    <a:pt x="598" y="0"/>
                  </a:lnTo>
                  <a:lnTo>
                    <a:pt x="605" y="3"/>
                  </a:lnTo>
                  <a:lnTo>
                    <a:pt x="612" y="7"/>
                  </a:lnTo>
                  <a:lnTo>
                    <a:pt x="619" y="10"/>
                  </a:lnTo>
                  <a:lnTo>
                    <a:pt x="622" y="20"/>
                  </a:lnTo>
                  <a:lnTo>
                    <a:pt x="622" y="31"/>
                  </a:lnTo>
                  <a:lnTo>
                    <a:pt x="622" y="37"/>
                  </a:lnTo>
                  <a:lnTo>
                    <a:pt x="615" y="44"/>
                  </a:lnTo>
                  <a:lnTo>
                    <a:pt x="612" y="51"/>
                  </a:lnTo>
                  <a:lnTo>
                    <a:pt x="602" y="51"/>
                  </a:lnTo>
                  <a:lnTo>
                    <a:pt x="595" y="55"/>
                  </a:lnTo>
                  <a:lnTo>
                    <a:pt x="585" y="55"/>
                  </a:lnTo>
                  <a:lnTo>
                    <a:pt x="578" y="55"/>
                  </a:lnTo>
                  <a:lnTo>
                    <a:pt x="384" y="55"/>
                  </a:lnTo>
                  <a:lnTo>
                    <a:pt x="311" y="61"/>
                  </a:lnTo>
                  <a:lnTo>
                    <a:pt x="244" y="82"/>
                  </a:lnTo>
                  <a:lnTo>
                    <a:pt x="187" y="116"/>
                  </a:lnTo>
                  <a:lnTo>
                    <a:pt x="137" y="161"/>
                  </a:lnTo>
                  <a:lnTo>
                    <a:pt x="97" y="215"/>
                  </a:lnTo>
                  <a:lnTo>
                    <a:pt x="70" y="277"/>
                  </a:lnTo>
                  <a:lnTo>
                    <a:pt x="56" y="345"/>
                  </a:lnTo>
                  <a:lnTo>
                    <a:pt x="578" y="345"/>
                  </a:lnTo>
                  <a:lnTo>
                    <a:pt x="585" y="345"/>
                  </a:lnTo>
                  <a:lnTo>
                    <a:pt x="592" y="345"/>
                  </a:lnTo>
                  <a:lnTo>
                    <a:pt x="598" y="349"/>
                  </a:lnTo>
                  <a:lnTo>
                    <a:pt x="605" y="349"/>
                  </a:lnTo>
                  <a:lnTo>
                    <a:pt x="612" y="352"/>
                  </a:lnTo>
                  <a:lnTo>
                    <a:pt x="619" y="359"/>
                  </a:lnTo>
                  <a:lnTo>
                    <a:pt x="622" y="366"/>
                  </a:lnTo>
                  <a:lnTo>
                    <a:pt x="622" y="376"/>
                  </a:lnTo>
                  <a:lnTo>
                    <a:pt x="622" y="387"/>
                  </a:lnTo>
                  <a:lnTo>
                    <a:pt x="615" y="393"/>
                  </a:lnTo>
                  <a:lnTo>
                    <a:pt x="612" y="397"/>
                  </a:lnTo>
                  <a:lnTo>
                    <a:pt x="602" y="400"/>
                  </a:lnTo>
                  <a:lnTo>
                    <a:pt x="595" y="400"/>
                  </a:lnTo>
                  <a:lnTo>
                    <a:pt x="585" y="404"/>
                  </a:lnTo>
                  <a:lnTo>
                    <a:pt x="578" y="404"/>
                  </a:lnTo>
                  <a:lnTo>
                    <a:pt x="56" y="404"/>
                  </a:lnTo>
                  <a:lnTo>
                    <a:pt x="70" y="472"/>
                  </a:lnTo>
                  <a:lnTo>
                    <a:pt x="97" y="534"/>
                  </a:lnTo>
                  <a:lnTo>
                    <a:pt x="137" y="588"/>
                  </a:lnTo>
                  <a:lnTo>
                    <a:pt x="187" y="633"/>
                  </a:lnTo>
                  <a:lnTo>
                    <a:pt x="244" y="667"/>
                  </a:lnTo>
                  <a:lnTo>
                    <a:pt x="311" y="688"/>
                  </a:lnTo>
                  <a:lnTo>
                    <a:pt x="384" y="695"/>
                  </a:lnTo>
                  <a:lnTo>
                    <a:pt x="578" y="695"/>
                  </a:lnTo>
                  <a:lnTo>
                    <a:pt x="585" y="695"/>
                  </a:lnTo>
                  <a:lnTo>
                    <a:pt x="592" y="695"/>
                  </a:lnTo>
                  <a:lnTo>
                    <a:pt x="598" y="695"/>
                  </a:lnTo>
                  <a:lnTo>
                    <a:pt x="605" y="698"/>
                  </a:lnTo>
                  <a:lnTo>
                    <a:pt x="612" y="701"/>
                  </a:lnTo>
                  <a:lnTo>
                    <a:pt x="619" y="705"/>
                  </a:lnTo>
                  <a:lnTo>
                    <a:pt x="622" y="712"/>
                  </a:lnTo>
                  <a:lnTo>
                    <a:pt x="622" y="722"/>
                  </a:lnTo>
                  <a:lnTo>
                    <a:pt x="622" y="732"/>
                  </a:lnTo>
                  <a:lnTo>
                    <a:pt x="619" y="739"/>
                  </a:lnTo>
                  <a:lnTo>
                    <a:pt x="612" y="742"/>
                  </a:lnTo>
                  <a:lnTo>
                    <a:pt x="605" y="746"/>
                  </a:lnTo>
                  <a:lnTo>
                    <a:pt x="598" y="749"/>
                  </a:lnTo>
                  <a:lnTo>
                    <a:pt x="592" y="749"/>
                  </a:lnTo>
                  <a:lnTo>
                    <a:pt x="585" y="749"/>
                  </a:lnTo>
                  <a:lnTo>
                    <a:pt x="578" y="749"/>
                  </a:lnTo>
                  <a:lnTo>
                    <a:pt x="381" y="749"/>
                  </a:lnTo>
                  <a:lnTo>
                    <a:pt x="304" y="742"/>
                  </a:lnTo>
                  <a:lnTo>
                    <a:pt x="234" y="722"/>
                  </a:lnTo>
                  <a:lnTo>
                    <a:pt x="170" y="688"/>
                  </a:lnTo>
                  <a:lnTo>
                    <a:pt x="113" y="643"/>
                  </a:lnTo>
                  <a:lnTo>
                    <a:pt x="67" y="585"/>
                  </a:lnTo>
                  <a:lnTo>
                    <a:pt x="30" y="523"/>
                  </a:lnTo>
                  <a:lnTo>
                    <a:pt x="6" y="452"/>
                  </a:lnTo>
                  <a:lnTo>
                    <a:pt x="0" y="373"/>
                  </a:lnTo>
                  <a:lnTo>
                    <a:pt x="10" y="287"/>
                  </a:lnTo>
                  <a:lnTo>
                    <a:pt x="40" y="209"/>
                  </a:lnTo>
                  <a:lnTo>
                    <a:pt x="83" y="140"/>
                  </a:lnTo>
                  <a:lnTo>
                    <a:pt x="143" y="82"/>
                  </a:lnTo>
                  <a:lnTo>
                    <a:pt x="214" y="37"/>
                  </a:lnTo>
                  <a:lnTo>
                    <a:pt x="294" y="10"/>
                  </a:lnTo>
                  <a:lnTo>
                    <a:pt x="3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p:cNvSpPr>
            <p:nvPr/>
          </p:nvSpPr>
          <p:spPr bwMode="auto">
            <a:xfrm>
              <a:off x="7123" y="3780"/>
              <a:ext cx="672" cy="781"/>
            </a:xfrm>
            <a:custGeom>
              <a:avLst/>
              <a:gdLst/>
              <a:ahLst/>
              <a:cxnLst>
                <a:cxn ang="0">
                  <a:pos x="0" y="0"/>
                </a:cxn>
                <a:cxn ang="0">
                  <a:pos x="638" y="0"/>
                </a:cxn>
                <a:cxn ang="0">
                  <a:pos x="638" y="0"/>
                </a:cxn>
                <a:cxn ang="0">
                  <a:pos x="672" y="264"/>
                </a:cxn>
                <a:cxn ang="0">
                  <a:pos x="632" y="264"/>
                </a:cxn>
                <a:cxn ang="0">
                  <a:pos x="625" y="202"/>
                </a:cxn>
                <a:cxn ang="0">
                  <a:pos x="612" y="151"/>
                </a:cxn>
                <a:cxn ang="0">
                  <a:pos x="592" y="110"/>
                </a:cxn>
                <a:cxn ang="0">
                  <a:pos x="568" y="79"/>
                </a:cxn>
                <a:cxn ang="0">
                  <a:pos x="531" y="59"/>
                </a:cxn>
                <a:cxn ang="0">
                  <a:pos x="481" y="45"/>
                </a:cxn>
                <a:cxn ang="0">
                  <a:pos x="414" y="42"/>
                </a:cxn>
                <a:cxn ang="0">
                  <a:pos x="277" y="42"/>
                </a:cxn>
                <a:cxn ang="0">
                  <a:pos x="247" y="42"/>
                </a:cxn>
                <a:cxn ang="0">
                  <a:pos x="230" y="48"/>
                </a:cxn>
                <a:cxn ang="0">
                  <a:pos x="224" y="62"/>
                </a:cxn>
                <a:cxn ang="0">
                  <a:pos x="224" y="86"/>
                </a:cxn>
                <a:cxn ang="0">
                  <a:pos x="224" y="685"/>
                </a:cxn>
                <a:cxn ang="0">
                  <a:pos x="224" y="702"/>
                </a:cxn>
                <a:cxn ang="0">
                  <a:pos x="227" y="716"/>
                </a:cxn>
                <a:cxn ang="0">
                  <a:pos x="237" y="726"/>
                </a:cxn>
                <a:cxn ang="0">
                  <a:pos x="254" y="733"/>
                </a:cxn>
                <a:cxn ang="0">
                  <a:pos x="287" y="740"/>
                </a:cxn>
                <a:cxn ang="0">
                  <a:pos x="331" y="740"/>
                </a:cxn>
                <a:cxn ang="0">
                  <a:pos x="371" y="740"/>
                </a:cxn>
                <a:cxn ang="0">
                  <a:pos x="371" y="781"/>
                </a:cxn>
                <a:cxn ang="0">
                  <a:pos x="354" y="781"/>
                </a:cxn>
                <a:cxn ang="0">
                  <a:pos x="321" y="781"/>
                </a:cxn>
                <a:cxn ang="0">
                  <a:pos x="284" y="777"/>
                </a:cxn>
                <a:cxn ang="0">
                  <a:pos x="240" y="777"/>
                </a:cxn>
                <a:cxn ang="0">
                  <a:pos x="204" y="777"/>
                </a:cxn>
                <a:cxn ang="0">
                  <a:pos x="173" y="774"/>
                </a:cxn>
                <a:cxn ang="0">
                  <a:pos x="147" y="777"/>
                </a:cxn>
                <a:cxn ang="0">
                  <a:pos x="110" y="777"/>
                </a:cxn>
                <a:cxn ang="0">
                  <a:pos x="73" y="777"/>
                </a:cxn>
                <a:cxn ang="0">
                  <a:pos x="36" y="781"/>
                </a:cxn>
                <a:cxn ang="0">
                  <a:pos x="13" y="781"/>
                </a:cxn>
                <a:cxn ang="0">
                  <a:pos x="0" y="781"/>
                </a:cxn>
                <a:cxn ang="0">
                  <a:pos x="0" y="740"/>
                </a:cxn>
                <a:cxn ang="0">
                  <a:pos x="30" y="740"/>
                </a:cxn>
                <a:cxn ang="0">
                  <a:pos x="70" y="736"/>
                </a:cxn>
                <a:cxn ang="0">
                  <a:pos x="97" y="733"/>
                </a:cxn>
                <a:cxn ang="0">
                  <a:pos x="113" y="723"/>
                </a:cxn>
                <a:cxn ang="0">
                  <a:pos x="117" y="709"/>
                </a:cxn>
                <a:cxn ang="0">
                  <a:pos x="120" y="688"/>
                </a:cxn>
                <a:cxn ang="0">
                  <a:pos x="120" y="93"/>
                </a:cxn>
                <a:cxn ang="0">
                  <a:pos x="117" y="72"/>
                </a:cxn>
                <a:cxn ang="0">
                  <a:pos x="113" y="55"/>
                </a:cxn>
                <a:cxn ang="0">
                  <a:pos x="97" y="48"/>
                </a:cxn>
                <a:cxn ang="0">
                  <a:pos x="70" y="42"/>
                </a:cxn>
                <a:cxn ang="0">
                  <a:pos x="30" y="42"/>
                </a:cxn>
                <a:cxn ang="0">
                  <a:pos x="0" y="42"/>
                </a:cxn>
                <a:cxn ang="0">
                  <a:pos x="0" y="0"/>
                </a:cxn>
              </a:cxnLst>
              <a:rect l="0" t="0" r="r" b="b"/>
              <a:pathLst>
                <a:path w="672" h="781">
                  <a:moveTo>
                    <a:pt x="0" y="0"/>
                  </a:moveTo>
                  <a:lnTo>
                    <a:pt x="638" y="0"/>
                  </a:lnTo>
                  <a:lnTo>
                    <a:pt x="638" y="0"/>
                  </a:lnTo>
                  <a:lnTo>
                    <a:pt x="672" y="264"/>
                  </a:lnTo>
                  <a:lnTo>
                    <a:pt x="632" y="264"/>
                  </a:lnTo>
                  <a:lnTo>
                    <a:pt x="625" y="202"/>
                  </a:lnTo>
                  <a:lnTo>
                    <a:pt x="612" y="151"/>
                  </a:lnTo>
                  <a:lnTo>
                    <a:pt x="592" y="110"/>
                  </a:lnTo>
                  <a:lnTo>
                    <a:pt x="568" y="79"/>
                  </a:lnTo>
                  <a:lnTo>
                    <a:pt x="531" y="59"/>
                  </a:lnTo>
                  <a:lnTo>
                    <a:pt x="481" y="45"/>
                  </a:lnTo>
                  <a:lnTo>
                    <a:pt x="414" y="42"/>
                  </a:lnTo>
                  <a:lnTo>
                    <a:pt x="277" y="42"/>
                  </a:lnTo>
                  <a:lnTo>
                    <a:pt x="247" y="42"/>
                  </a:lnTo>
                  <a:lnTo>
                    <a:pt x="230" y="48"/>
                  </a:lnTo>
                  <a:lnTo>
                    <a:pt x="224" y="62"/>
                  </a:lnTo>
                  <a:lnTo>
                    <a:pt x="224" y="86"/>
                  </a:lnTo>
                  <a:lnTo>
                    <a:pt x="224" y="685"/>
                  </a:lnTo>
                  <a:lnTo>
                    <a:pt x="224" y="702"/>
                  </a:lnTo>
                  <a:lnTo>
                    <a:pt x="227" y="716"/>
                  </a:lnTo>
                  <a:lnTo>
                    <a:pt x="237" y="726"/>
                  </a:lnTo>
                  <a:lnTo>
                    <a:pt x="254" y="733"/>
                  </a:lnTo>
                  <a:lnTo>
                    <a:pt x="287" y="740"/>
                  </a:lnTo>
                  <a:lnTo>
                    <a:pt x="331" y="740"/>
                  </a:lnTo>
                  <a:lnTo>
                    <a:pt x="371" y="740"/>
                  </a:lnTo>
                  <a:lnTo>
                    <a:pt x="371" y="781"/>
                  </a:lnTo>
                  <a:lnTo>
                    <a:pt x="354" y="781"/>
                  </a:lnTo>
                  <a:lnTo>
                    <a:pt x="321" y="781"/>
                  </a:lnTo>
                  <a:lnTo>
                    <a:pt x="284" y="777"/>
                  </a:lnTo>
                  <a:lnTo>
                    <a:pt x="240" y="777"/>
                  </a:lnTo>
                  <a:lnTo>
                    <a:pt x="204" y="777"/>
                  </a:lnTo>
                  <a:lnTo>
                    <a:pt x="173" y="774"/>
                  </a:lnTo>
                  <a:lnTo>
                    <a:pt x="147" y="777"/>
                  </a:lnTo>
                  <a:lnTo>
                    <a:pt x="110" y="777"/>
                  </a:lnTo>
                  <a:lnTo>
                    <a:pt x="73" y="777"/>
                  </a:lnTo>
                  <a:lnTo>
                    <a:pt x="36" y="781"/>
                  </a:lnTo>
                  <a:lnTo>
                    <a:pt x="13" y="781"/>
                  </a:lnTo>
                  <a:lnTo>
                    <a:pt x="0" y="781"/>
                  </a:lnTo>
                  <a:lnTo>
                    <a:pt x="0" y="740"/>
                  </a:lnTo>
                  <a:lnTo>
                    <a:pt x="30" y="740"/>
                  </a:lnTo>
                  <a:lnTo>
                    <a:pt x="70" y="736"/>
                  </a:lnTo>
                  <a:lnTo>
                    <a:pt x="97" y="733"/>
                  </a:lnTo>
                  <a:lnTo>
                    <a:pt x="113" y="723"/>
                  </a:lnTo>
                  <a:lnTo>
                    <a:pt x="117" y="709"/>
                  </a:lnTo>
                  <a:lnTo>
                    <a:pt x="120" y="688"/>
                  </a:lnTo>
                  <a:lnTo>
                    <a:pt x="120" y="93"/>
                  </a:lnTo>
                  <a:lnTo>
                    <a:pt x="117" y="72"/>
                  </a:lnTo>
                  <a:lnTo>
                    <a:pt x="113" y="55"/>
                  </a:lnTo>
                  <a:lnTo>
                    <a:pt x="97" y="48"/>
                  </a:lnTo>
                  <a:lnTo>
                    <a:pt x="70" y="42"/>
                  </a:lnTo>
                  <a:lnTo>
                    <a:pt x="30" y="42"/>
                  </a:lnTo>
                  <a:lnTo>
                    <a:pt x="0" y="4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6"/>
            <p:cNvSpPr>
              <a:spLocks/>
            </p:cNvSpPr>
            <p:nvPr/>
          </p:nvSpPr>
          <p:spPr bwMode="auto">
            <a:xfrm>
              <a:off x="7929" y="3845"/>
              <a:ext cx="826" cy="853"/>
            </a:xfrm>
            <a:custGeom>
              <a:avLst/>
              <a:gdLst/>
              <a:ahLst/>
              <a:cxnLst>
                <a:cxn ang="0">
                  <a:pos x="425" y="4"/>
                </a:cxn>
                <a:cxn ang="0">
                  <a:pos x="435" y="11"/>
                </a:cxn>
                <a:cxn ang="0">
                  <a:pos x="441" y="24"/>
                </a:cxn>
                <a:cxn ang="0">
                  <a:pos x="441" y="38"/>
                </a:cxn>
                <a:cxn ang="0">
                  <a:pos x="441" y="397"/>
                </a:cxn>
                <a:cxn ang="0">
                  <a:pos x="793" y="397"/>
                </a:cxn>
                <a:cxn ang="0">
                  <a:pos x="806" y="401"/>
                </a:cxn>
                <a:cxn ang="0">
                  <a:pos x="819" y="404"/>
                </a:cxn>
                <a:cxn ang="0">
                  <a:pos x="826" y="418"/>
                </a:cxn>
                <a:cxn ang="0">
                  <a:pos x="826" y="439"/>
                </a:cxn>
                <a:cxn ang="0">
                  <a:pos x="816" y="449"/>
                </a:cxn>
                <a:cxn ang="0">
                  <a:pos x="799" y="452"/>
                </a:cxn>
                <a:cxn ang="0">
                  <a:pos x="786" y="456"/>
                </a:cxn>
                <a:cxn ang="0">
                  <a:pos x="441" y="808"/>
                </a:cxn>
                <a:cxn ang="0">
                  <a:pos x="441" y="822"/>
                </a:cxn>
                <a:cxn ang="0">
                  <a:pos x="438" y="835"/>
                </a:cxn>
                <a:cxn ang="0">
                  <a:pos x="428" y="846"/>
                </a:cxn>
                <a:cxn ang="0">
                  <a:pos x="411" y="853"/>
                </a:cxn>
                <a:cxn ang="0">
                  <a:pos x="395" y="846"/>
                </a:cxn>
                <a:cxn ang="0">
                  <a:pos x="388" y="832"/>
                </a:cxn>
                <a:cxn ang="0">
                  <a:pos x="388" y="815"/>
                </a:cxn>
                <a:cxn ang="0">
                  <a:pos x="388" y="456"/>
                </a:cxn>
                <a:cxn ang="0">
                  <a:pos x="33" y="456"/>
                </a:cxn>
                <a:cxn ang="0">
                  <a:pos x="16" y="452"/>
                </a:cxn>
                <a:cxn ang="0">
                  <a:pos x="3" y="445"/>
                </a:cxn>
                <a:cxn ang="0">
                  <a:pos x="0" y="425"/>
                </a:cxn>
                <a:cxn ang="0">
                  <a:pos x="3" y="408"/>
                </a:cxn>
                <a:cxn ang="0">
                  <a:pos x="16" y="401"/>
                </a:cxn>
                <a:cxn ang="0">
                  <a:pos x="33" y="397"/>
                </a:cxn>
                <a:cxn ang="0">
                  <a:pos x="388" y="397"/>
                </a:cxn>
                <a:cxn ang="0">
                  <a:pos x="388" y="38"/>
                </a:cxn>
                <a:cxn ang="0">
                  <a:pos x="388" y="24"/>
                </a:cxn>
                <a:cxn ang="0">
                  <a:pos x="395" y="11"/>
                </a:cxn>
                <a:cxn ang="0">
                  <a:pos x="405" y="4"/>
                </a:cxn>
              </a:cxnLst>
              <a:rect l="0" t="0" r="r" b="b"/>
              <a:pathLst>
                <a:path w="826" h="853">
                  <a:moveTo>
                    <a:pt x="415" y="0"/>
                  </a:moveTo>
                  <a:lnTo>
                    <a:pt x="425" y="4"/>
                  </a:lnTo>
                  <a:lnTo>
                    <a:pt x="431" y="7"/>
                  </a:lnTo>
                  <a:lnTo>
                    <a:pt x="435" y="11"/>
                  </a:lnTo>
                  <a:lnTo>
                    <a:pt x="438" y="18"/>
                  </a:lnTo>
                  <a:lnTo>
                    <a:pt x="441" y="24"/>
                  </a:lnTo>
                  <a:lnTo>
                    <a:pt x="441" y="31"/>
                  </a:lnTo>
                  <a:lnTo>
                    <a:pt x="441" y="38"/>
                  </a:lnTo>
                  <a:lnTo>
                    <a:pt x="441" y="45"/>
                  </a:lnTo>
                  <a:lnTo>
                    <a:pt x="441" y="397"/>
                  </a:lnTo>
                  <a:lnTo>
                    <a:pt x="786" y="397"/>
                  </a:lnTo>
                  <a:lnTo>
                    <a:pt x="793" y="397"/>
                  </a:lnTo>
                  <a:lnTo>
                    <a:pt x="799" y="397"/>
                  </a:lnTo>
                  <a:lnTo>
                    <a:pt x="806" y="401"/>
                  </a:lnTo>
                  <a:lnTo>
                    <a:pt x="813" y="401"/>
                  </a:lnTo>
                  <a:lnTo>
                    <a:pt x="819" y="404"/>
                  </a:lnTo>
                  <a:lnTo>
                    <a:pt x="823" y="411"/>
                  </a:lnTo>
                  <a:lnTo>
                    <a:pt x="826" y="418"/>
                  </a:lnTo>
                  <a:lnTo>
                    <a:pt x="826" y="428"/>
                  </a:lnTo>
                  <a:lnTo>
                    <a:pt x="826" y="439"/>
                  </a:lnTo>
                  <a:lnTo>
                    <a:pt x="819" y="445"/>
                  </a:lnTo>
                  <a:lnTo>
                    <a:pt x="816" y="449"/>
                  </a:lnTo>
                  <a:lnTo>
                    <a:pt x="809" y="452"/>
                  </a:lnTo>
                  <a:lnTo>
                    <a:pt x="799" y="452"/>
                  </a:lnTo>
                  <a:lnTo>
                    <a:pt x="793" y="456"/>
                  </a:lnTo>
                  <a:lnTo>
                    <a:pt x="786" y="456"/>
                  </a:lnTo>
                  <a:lnTo>
                    <a:pt x="441" y="456"/>
                  </a:lnTo>
                  <a:lnTo>
                    <a:pt x="441" y="808"/>
                  </a:lnTo>
                  <a:lnTo>
                    <a:pt x="441" y="815"/>
                  </a:lnTo>
                  <a:lnTo>
                    <a:pt x="441" y="822"/>
                  </a:lnTo>
                  <a:lnTo>
                    <a:pt x="441" y="829"/>
                  </a:lnTo>
                  <a:lnTo>
                    <a:pt x="438" y="835"/>
                  </a:lnTo>
                  <a:lnTo>
                    <a:pt x="435" y="842"/>
                  </a:lnTo>
                  <a:lnTo>
                    <a:pt x="428" y="846"/>
                  </a:lnTo>
                  <a:lnTo>
                    <a:pt x="421" y="849"/>
                  </a:lnTo>
                  <a:lnTo>
                    <a:pt x="411" y="853"/>
                  </a:lnTo>
                  <a:lnTo>
                    <a:pt x="401" y="849"/>
                  </a:lnTo>
                  <a:lnTo>
                    <a:pt x="395" y="846"/>
                  </a:lnTo>
                  <a:lnTo>
                    <a:pt x="391" y="839"/>
                  </a:lnTo>
                  <a:lnTo>
                    <a:pt x="388" y="832"/>
                  </a:lnTo>
                  <a:lnTo>
                    <a:pt x="388" y="822"/>
                  </a:lnTo>
                  <a:lnTo>
                    <a:pt x="388" y="815"/>
                  </a:lnTo>
                  <a:lnTo>
                    <a:pt x="388" y="808"/>
                  </a:lnTo>
                  <a:lnTo>
                    <a:pt x="388" y="456"/>
                  </a:lnTo>
                  <a:lnTo>
                    <a:pt x="40" y="456"/>
                  </a:lnTo>
                  <a:lnTo>
                    <a:pt x="33" y="456"/>
                  </a:lnTo>
                  <a:lnTo>
                    <a:pt x="23" y="452"/>
                  </a:lnTo>
                  <a:lnTo>
                    <a:pt x="16" y="452"/>
                  </a:lnTo>
                  <a:lnTo>
                    <a:pt x="10" y="449"/>
                  </a:lnTo>
                  <a:lnTo>
                    <a:pt x="3" y="445"/>
                  </a:lnTo>
                  <a:lnTo>
                    <a:pt x="0" y="439"/>
                  </a:lnTo>
                  <a:lnTo>
                    <a:pt x="0" y="425"/>
                  </a:lnTo>
                  <a:lnTo>
                    <a:pt x="0" y="415"/>
                  </a:lnTo>
                  <a:lnTo>
                    <a:pt x="3" y="408"/>
                  </a:lnTo>
                  <a:lnTo>
                    <a:pt x="10" y="404"/>
                  </a:lnTo>
                  <a:lnTo>
                    <a:pt x="16" y="401"/>
                  </a:lnTo>
                  <a:lnTo>
                    <a:pt x="23" y="397"/>
                  </a:lnTo>
                  <a:lnTo>
                    <a:pt x="33" y="397"/>
                  </a:lnTo>
                  <a:lnTo>
                    <a:pt x="40" y="397"/>
                  </a:lnTo>
                  <a:lnTo>
                    <a:pt x="388" y="397"/>
                  </a:lnTo>
                  <a:lnTo>
                    <a:pt x="388" y="45"/>
                  </a:lnTo>
                  <a:lnTo>
                    <a:pt x="388" y="38"/>
                  </a:lnTo>
                  <a:lnTo>
                    <a:pt x="388" y="31"/>
                  </a:lnTo>
                  <a:lnTo>
                    <a:pt x="388" y="24"/>
                  </a:lnTo>
                  <a:lnTo>
                    <a:pt x="391" y="18"/>
                  </a:lnTo>
                  <a:lnTo>
                    <a:pt x="395" y="11"/>
                  </a:lnTo>
                  <a:lnTo>
                    <a:pt x="398" y="7"/>
                  </a:lnTo>
                  <a:lnTo>
                    <a:pt x="405" y="4"/>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7"/>
            <p:cNvSpPr>
              <a:spLocks/>
            </p:cNvSpPr>
            <p:nvPr/>
          </p:nvSpPr>
          <p:spPr bwMode="auto">
            <a:xfrm>
              <a:off x="8865" y="4054"/>
              <a:ext cx="650" cy="753"/>
            </a:xfrm>
            <a:custGeom>
              <a:avLst/>
              <a:gdLst/>
              <a:ahLst/>
              <a:cxnLst>
                <a:cxn ang="0">
                  <a:pos x="288" y="7"/>
                </a:cxn>
                <a:cxn ang="0">
                  <a:pos x="365" y="62"/>
                </a:cxn>
                <a:cxn ang="0">
                  <a:pos x="419" y="147"/>
                </a:cxn>
                <a:cxn ang="0">
                  <a:pos x="449" y="240"/>
                </a:cxn>
                <a:cxn ang="0">
                  <a:pos x="462" y="318"/>
                </a:cxn>
                <a:cxn ang="0">
                  <a:pos x="466" y="346"/>
                </a:cxn>
                <a:cxn ang="0">
                  <a:pos x="516" y="223"/>
                </a:cxn>
                <a:cxn ang="0">
                  <a:pos x="566" y="113"/>
                </a:cxn>
                <a:cxn ang="0">
                  <a:pos x="606" y="34"/>
                </a:cxn>
                <a:cxn ang="0">
                  <a:pos x="619" y="11"/>
                </a:cxn>
                <a:cxn ang="0">
                  <a:pos x="633" y="11"/>
                </a:cxn>
                <a:cxn ang="0">
                  <a:pos x="639" y="11"/>
                </a:cxn>
                <a:cxn ang="0">
                  <a:pos x="650" y="17"/>
                </a:cxn>
                <a:cxn ang="0">
                  <a:pos x="650" y="31"/>
                </a:cxn>
                <a:cxn ang="0">
                  <a:pos x="609" y="106"/>
                </a:cxn>
                <a:cxn ang="0">
                  <a:pos x="566" y="199"/>
                </a:cxn>
                <a:cxn ang="0">
                  <a:pos x="539" y="260"/>
                </a:cxn>
                <a:cxn ang="0">
                  <a:pos x="509" y="339"/>
                </a:cxn>
                <a:cxn ang="0">
                  <a:pos x="476" y="421"/>
                </a:cxn>
                <a:cxn ang="0">
                  <a:pos x="462" y="479"/>
                </a:cxn>
                <a:cxn ang="0">
                  <a:pos x="442" y="599"/>
                </a:cxn>
                <a:cxn ang="0">
                  <a:pos x="419" y="691"/>
                </a:cxn>
                <a:cxn ang="0">
                  <a:pos x="395" y="743"/>
                </a:cxn>
                <a:cxn ang="0">
                  <a:pos x="379" y="753"/>
                </a:cxn>
                <a:cxn ang="0">
                  <a:pos x="365" y="746"/>
                </a:cxn>
                <a:cxn ang="0">
                  <a:pos x="362" y="733"/>
                </a:cxn>
                <a:cxn ang="0">
                  <a:pos x="362" y="698"/>
                </a:cxn>
                <a:cxn ang="0">
                  <a:pos x="379" y="620"/>
                </a:cxn>
                <a:cxn ang="0">
                  <a:pos x="405" y="520"/>
                </a:cxn>
                <a:cxn ang="0">
                  <a:pos x="422" y="466"/>
                </a:cxn>
                <a:cxn ang="0">
                  <a:pos x="425" y="428"/>
                </a:cxn>
                <a:cxn ang="0">
                  <a:pos x="425" y="353"/>
                </a:cxn>
                <a:cxn ang="0">
                  <a:pos x="415" y="264"/>
                </a:cxn>
                <a:cxn ang="0">
                  <a:pos x="382" y="178"/>
                </a:cxn>
                <a:cxn ang="0">
                  <a:pos x="322" y="117"/>
                </a:cxn>
                <a:cxn ang="0">
                  <a:pos x="221" y="93"/>
                </a:cxn>
                <a:cxn ang="0">
                  <a:pos x="131" y="110"/>
                </a:cxn>
                <a:cxn ang="0">
                  <a:pos x="61" y="164"/>
                </a:cxn>
                <a:cxn ang="0">
                  <a:pos x="37" y="209"/>
                </a:cxn>
                <a:cxn ang="0">
                  <a:pos x="31" y="219"/>
                </a:cxn>
                <a:cxn ang="0">
                  <a:pos x="21" y="219"/>
                </a:cxn>
                <a:cxn ang="0">
                  <a:pos x="11" y="219"/>
                </a:cxn>
                <a:cxn ang="0">
                  <a:pos x="0" y="212"/>
                </a:cxn>
                <a:cxn ang="0">
                  <a:pos x="0" y="195"/>
                </a:cxn>
                <a:cxn ang="0">
                  <a:pos x="24" y="141"/>
                </a:cxn>
                <a:cxn ang="0">
                  <a:pos x="81" y="65"/>
                </a:cxn>
                <a:cxn ang="0">
                  <a:pos x="148" y="21"/>
                </a:cxn>
                <a:cxn ang="0">
                  <a:pos x="238" y="0"/>
                </a:cxn>
              </a:cxnLst>
              <a:rect l="0" t="0" r="r" b="b"/>
              <a:pathLst>
                <a:path w="650" h="753">
                  <a:moveTo>
                    <a:pt x="238" y="0"/>
                  </a:moveTo>
                  <a:lnTo>
                    <a:pt x="288" y="7"/>
                  </a:lnTo>
                  <a:lnTo>
                    <a:pt x="332" y="31"/>
                  </a:lnTo>
                  <a:lnTo>
                    <a:pt x="365" y="62"/>
                  </a:lnTo>
                  <a:lnTo>
                    <a:pt x="395" y="103"/>
                  </a:lnTo>
                  <a:lnTo>
                    <a:pt x="419" y="147"/>
                  </a:lnTo>
                  <a:lnTo>
                    <a:pt x="435" y="195"/>
                  </a:lnTo>
                  <a:lnTo>
                    <a:pt x="449" y="240"/>
                  </a:lnTo>
                  <a:lnTo>
                    <a:pt x="455" y="284"/>
                  </a:lnTo>
                  <a:lnTo>
                    <a:pt x="462" y="318"/>
                  </a:lnTo>
                  <a:lnTo>
                    <a:pt x="466" y="346"/>
                  </a:lnTo>
                  <a:lnTo>
                    <a:pt x="466" y="346"/>
                  </a:lnTo>
                  <a:lnTo>
                    <a:pt x="489" y="284"/>
                  </a:lnTo>
                  <a:lnTo>
                    <a:pt x="516" y="223"/>
                  </a:lnTo>
                  <a:lnTo>
                    <a:pt x="542" y="164"/>
                  </a:lnTo>
                  <a:lnTo>
                    <a:pt x="566" y="113"/>
                  </a:lnTo>
                  <a:lnTo>
                    <a:pt x="589" y="69"/>
                  </a:lnTo>
                  <a:lnTo>
                    <a:pt x="606" y="34"/>
                  </a:lnTo>
                  <a:lnTo>
                    <a:pt x="616" y="14"/>
                  </a:lnTo>
                  <a:lnTo>
                    <a:pt x="619" y="11"/>
                  </a:lnTo>
                  <a:lnTo>
                    <a:pt x="626" y="11"/>
                  </a:lnTo>
                  <a:lnTo>
                    <a:pt x="633" y="11"/>
                  </a:lnTo>
                  <a:lnTo>
                    <a:pt x="636" y="11"/>
                  </a:lnTo>
                  <a:lnTo>
                    <a:pt x="639" y="11"/>
                  </a:lnTo>
                  <a:lnTo>
                    <a:pt x="643" y="14"/>
                  </a:lnTo>
                  <a:lnTo>
                    <a:pt x="650" y="17"/>
                  </a:lnTo>
                  <a:lnTo>
                    <a:pt x="650" y="24"/>
                  </a:lnTo>
                  <a:lnTo>
                    <a:pt x="650" y="31"/>
                  </a:lnTo>
                  <a:lnTo>
                    <a:pt x="646" y="38"/>
                  </a:lnTo>
                  <a:lnTo>
                    <a:pt x="609" y="106"/>
                  </a:lnTo>
                  <a:lnTo>
                    <a:pt x="583" y="158"/>
                  </a:lnTo>
                  <a:lnTo>
                    <a:pt x="566" y="199"/>
                  </a:lnTo>
                  <a:lnTo>
                    <a:pt x="552" y="230"/>
                  </a:lnTo>
                  <a:lnTo>
                    <a:pt x="539" y="260"/>
                  </a:lnTo>
                  <a:lnTo>
                    <a:pt x="526" y="298"/>
                  </a:lnTo>
                  <a:lnTo>
                    <a:pt x="509" y="339"/>
                  </a:lnTo>
                  <a:lnTo>
                    <a:pt x="492" y="384"/>
                  </a:lnTo>
                  <a:lnTo>
                    <a:pt x="476" y="421"/>
                  </a:lnTo>
                  <a:lnTo>
                    <a:pt x="466" y="455"/>
                  </a:lnTo>
                  <a:lnTo>
                    <a:pt x="462" y="479"/>
                  </a:lnTo>
                  <a:lnTo>
                    <a:pt x="452" y="541"/>
                  </a:lnTo>
                  <a:lnTo>
                    <a:pt x="442" y="599"/>
                  </a:lnTo>
                  <a:lnTo>
                    <a:pt x="429" y="650"/>
                  </a:lnTo>
                  <a:lnTo>
                    <a:pt x="419" y="691"/>
                  </a:lnTo>
                  <a:lnTo>
                    <a:pt x="405" y="726"/>
                  </a:lnTo>
                  <a:lnTo>
                    <a:pt x="395" y="743"/>
                  </a:lnTo>
                  <a:lnTo>
                    <a:pt x="385" y="750"/>
                  </a:lnTo>
                  <a:lnTo>
                    <a:pt x="379" y="753"/>
                  </a:lnTo>
                  <a:lnTo>
                    <a:pt x="372" y="750"/>
                  </a:lnTo>
                  <a:lnTo>
                    <a:pt x="365" y="746"/>
                  </a:lnTo>
                  <a:lnTo>
                    <a:pt x="362" y="739"/>
                  </a:lnTo>
                  <a:lnTo>
                    <a:pt x="362" y="733"/>
                  </a:lnTo>
                  <a:lnTo>
                    <a:pt x="358" y="722"/>
                  </a:lnTo>
                  <a:lnTo>
                    <a:pt x="362" y="698"/>
                  </a:lnTo>
                  <a:lnTo>
                    <a:pt x="368" y="664"/>
                  </a:lnTo>
                  <a:lnTo>
                    <a:pt x="379" y="620"/>
                  </a:lnTo>
                  <a:lnTo>
                    <a:pt x="392" y="572"/>
                  </a:lnTo>
                  <a:lnTo>
                    <a:pt x="405" y="520"/>
                  </a:lnTo>
                  <a:lnTo>
                    <a:pt x="419" y="476"/>
                  </a:lnTo>
                  <a:lnTo>
                    <a:pt x="422" y="466"/>
                  </a:lnTo>
                  <a:lnTo>
                    <a:pt x="425" y="452"/>
                  </a:lnTo>
                  <a:lnTo>
                    <a:pt x="425" y="428"/>
                  </a:lnTo>
                  <a:lnTo>
                    <a:pt x="429" y="394"/>
                  </a:lnTo>
                  <a:lnTo>
                    <a:pt x="425" y="353"/>
                  </a:lnTo>
                  <a:lnTo>
                    <a:pt x="422" y="308"/>
                  </a:lnTo>
                  <a:lnTo>
                    <a:pt x="415" y="264"/>
                  </a:lnTo>
                  <a:lnTo>
                    <a:pt x="402" y="219"/>
                  </a:lnTo>
                  <a:lnTo>
                    <a:pt x="382" y="178"/>
                  </a:lnTo>
                  <a:lnTo>
                    <a:pt x="355" y="144"/>
                  </a:lnTo>
                  <a:lnTo>
                    <a:pt x="322" y="117"/>
                  </a:lnTo>
                  <a:lnTo>
                    <a:pt x="278" y="99"/>
                  </a:lnTo>
                  <a:lnTo>
                    <a:pt x="221" y="93"/>
                  </a:lnTo>
                  <a:lnTo>
                    <a:pt x="178" y="96"/>
                  </a:lnTo>
                  <a:lnTo>
                    <a:pt x="131" y="110"/>
                  </a:lnTo>
                  <a:lnTo>
                    <a:pt x="94" y="134"/>
                  </a:lnTo>
                  <a:lnTo>
                    <a:pt x="61" y="164"/>
                  </a:lnTo>
                  <a:lnTo>
                    <a:pt x="41" y="199"/>
                  </a:lnTo>
                  <a:lnTo>
                    <a:pt x="37" y="209"/>
                  </a:lnTo>
                  <a:lnTo>
                    <a:pt x="34" y="216"/>
                  </a:lnTo>
                  <a:lnTo>
                    <a:pt x="31" y="219"/>
                  </a:lnTo>
                  <a:lnTo>
                    <a:pt x="27" y="219"/>
                  </a:lnTo>
                  <a:lnTo>
                    <a:pt x="21" y="219"/>
                  </a:lnTo>
                  <a:lnTo>
                    <a:pt x="14" y="219"/>
                  </a:lnTo>
                  <a:lnTo>
                    <a:pt x="11" y="219"/>
                  </a:lnTo>
                  <a:lnTo>
                    <a:pt x="4" y="216"/>
                  </a:lnTo>
                  <a:lnTo>
                    <a:pt x="0" y="212"/>
                  </a:lnTo>
                  <a:lnTo>
                    <a:pt x="0" y="206"/>
                  </a:lnTo>
                  <a:lnTo>
                    <a:pt x="0" y="195"/>
                  </a:lnTo>
                  <a:lnTo>
                    <a:pt x="11" y="175"/>
                  </a:lnTo>
                  <a:lnTo>
                    <a:pt x="24" y="141"/>
                  </a:lnTo>
                  <a:lnTo>
                    <a:pt x="47" y="103"/>
                  </a:lnTo>
                  <a:lnTo>
                    <a:pt x="81" y="65"/>
                  </a:lnTo>
                  <a:lnTo>
                    <a:pt x="111" y="45"/>
                  </a:lnTo>
                  <a:lnTo>
                    <a:pt x="148" y="21"/>
                  </a:lnTo>
                  <a:lnTo>
                    <a:pt x="191" y="7"/>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8"/>
            <p:cNvSpPr>
              <a:spLocks noEditPoints="1"/>
            </p:cNvSpPr>
            <p:nvPr/>
          </p:nvSpPr>
          <p:spPr bwMode="auto">
            <a:xfrm>
              <a:off x="9561" y="4184"/>
              <a:ext cx="408" cy="551"/>
            </a:xfrm>
            <a:custGeom>
              <a:avLst/>
              <a:gdLst/>
              <a:ahLst/>
              <a:cxnLst>
                <a:cxn ang="0">
                  <a:pos x="184" y="28"/>
                </a:cxn>
                <a:cxn ang="0">
                  <a:pos x="131" y="52"/>
                </a:cxn>
                <a:cxn ang="0">
                  <a:pos x="91" y="106"/>
                </a:cxn>
                <a:cxn ang="0">
                  <a:pos x="81" y="209"/>
                </a:cxn>
                <a:cxn ang="0">
                  <a:pos x="81" y="332"/>
                </a:cxn>
                <a:cxn ang="0">
                  <a:pos x="91" y="435"/>
                </a:cxn>
                <a:cxn ang="0">
                  <a:pos x="131" y="500"/>
                </a:cxn>
                <a:cxn ang="0">
                  <a:pos x="184" y="524"/>
                </a:cxn>
                <a:cxn ang="0">
                  <a:pos x="208" y="527"/>
                </a:cxn>
                <a:cxn ang="0">
                  <a:pos x="208" y="527"/>
                </a:cxn>
                <a:cxn ang="0">
                  <a:pos x="255" y="517"/>
                </a:cxn>
                <a:cxn ang="0">
                  <a:pos x="301" y="476"/>
                </a:cxn>
                <a:cxn ang="0">
                  <a:pos x="328" y="384"/>
                </a:cxn>
                <a:cxn ang="0">
                  <a:pos x="332" y="267"/>
                </a:cxn>
                <a:cxn ang="0">
                  <a:pos x="328" y="161"/>
                </a:cxn>
                <a:cxn ang="0">
                  <a:pos x="305" y="76"/>
                </a:cxn>
                <a:cxn ang="0">
                  <a:pos x="248" y="34"/>
                </a:cxn>
                <a:cxn ang="0">
                  <a:pos x="208" y="0"/>
                </a:cxn>
                <a:cxn ang="0">
                  <a:pos x="305" y="24"/>
                </a:cxn>
                <a:cxn ang="0">
                  <a:pos x="365" y="82"/>
                </a:cxn>
                <a:cxn ang="0">
                  <a:pos x="395" y="154"/>
                </a:cxn>
                <a:cxn ang="0">
                  <a:pos x="408" y="226"/>
                </a:cxn>
                <a:cxn ang="0">
                  <a:pos x="408" y="277"/>
                </a:cxn>
                <a:cxn ang="0">
                  <a:pos x="408" y="329"/>
                </a:cxn>
                <a:cxn ang="0">
                  <a:pos x="395" y="401"/>
                </a:cxn>
                <a:cxn ang="0">
                  <a:pos x="365" y="473"/>
                </a:cxn>
                <a:cxn ang="0">
                  <a:pos x="305" y="527"/>
                </a:cxn>
                <a:cxn ang="0">
                  <a:pos x="208" y="551"/>
                </a:cxn>
                <a:cxn ang="0">
                  <a:pos x="107" y="527"/>
                </a:cxn>
                <a:cxn ang="0">
                  <a:pos x="47" y="473"/>
                </a:cxn>
                <a:cxn ang="0">
                  <a:pos x="14" y="401"/>
                </a:cxn>
                <a:cxn ang="0">
                  <a:pos x="4" y="329"/>
                </a:cxn>
                <a:cxn ang="0">
                  <a:pos x="0" y="277"/>
                </a:cxn>
                <a:cxn ang="0">
                  <a:pos x="4" y="226"/>
                </a:cxn>
                <a:cxn ang="0">
                  <a:pos x="14" y="154"/>
                </a:cxn>
                <a:cxn ang="0">
                  <a:pos x="47" y="82"/>
                </a:cxn>
                <a:cxn ang="0">
                  <a:pos x="107" y="24"/>
                </a:cxn>
                <a:cxn ang="0">
                  <a:pos x="208" y="0"/>
                </a:cxn>
              </a:cxnLst>
              <a:rect l="0" t="0" r="r" b="b"/>
              <a:pathLst>
                <a:path w="408" h="551">
                  <a:moveTo>
                    <a:pt x="208" y="28"/>
                  </a:moveTo>
                  <a:lnTo>
                    <a:pt x="184" y="28"/>
                  </a:lnTo>
                  <a:lnTo>
                    <a:pt x="158" y="34"/>
                  </a:lnTo>
                  <a:lnTo>
                    <a:pt x="131" y="52"/>
                  </a:lnTo>
                  <a:lnTo>
                    <a:pt x="107" y="72"/>
                  </a:lnTo>
                  <a:lnTo>
                    <a:pt x="91" y="106"/>
                  </a:lnTo>
                  <a:lnTo>
                    <a:pt x="84" y="154"/>
                  </a:lnTo>
                  <a:lnTo>
                    <a:pt x="81" y="209"/>
                  </a:lnTo>
                  <a:lnTo>
                    <a:pt x="81" y="267"/>
                  </a:lnTo>
                  <a:lnTo>
                    <a:pt x="81" y="332"/>
                  </a:lnTo>
                  <a:lnTo>
                    <a:pt x="84" y="387"/>
                  </a:lnTo>
                  <a:lnTo>
                    <a:pt x="91" y="435"/>
                  </a:lnTo>
                  <a:lnTo>
                    <a:pt x="107" y="473"/>
                  </a:lnTo>
                  <a:lnTo>
                    <a:pt x="131" y="500"/>
                  </a:lnTo>
                  <a:lnTo>
                    <a:pt x="158" y="517"/>
                  </a:lnTo>
                  <a:lnTo>
                    <a:pt x="184" y="524"/>
                  </a:lnTo>
                  <a:lnTo>
                    <a:pt x="208" y="527"/>
                  </a:lnTo>
                  <a:lnTo>
                    <a:pt x="208" y="527"/>
                  </a:lnTo>
                  <a:lnTo>
                    <a:pt x="208" y="527"/>
                  </a:lnTo>
                  <a:lnTo>
                    <a:pt x="208" y="527"/>
                  </a:lnTo>
                  <a:lnTo>
                    <a:pt x="228" y="524"/>
                  </a:lnTo>
                  <a:lnTo>
                    <a:pt x="255" y="517"/>
                  </a:lnTo>
                  <a:lnTo>
                    <a:pt x="278" y="500"/>
                  </a:lnTo>
                  <a:lnTo>
                    <a:pt x="301" y="476"/>
                  </a:lnTo>
                  <a:lnTo>
                    <a:pt x="318" y="435"/>
                  </a:lnTo>
                  <a:lnTo>
                    <a:pt x="328" y="384"/>
                  </a:lnTo>
                  <a:lnTo>
                    <a:pt x="332" y="325"/>
                  </a:lnTo>
                  <a:lnTo>
                    <a:pt x="332" y="267"/>
                  </a:lnTo>
                  <a:lnTo>
                    <a:pt x="332" y="216"/>
                  </a:lnTo>
                  <a:lnTo>
                    <a:pt x="328" y="161"/>
                  </a:lnTo>
                  <a:lnTo>
                    <a:pt x="322" y="113"/>
                  </a:lnTo>
                  <a:lnTo>
                    <a:pt x="305" y="76"/>
                  </a:lnTo>
                  <a:lnTo>
                    <a:pt x="278" y="48"/>
                  </a:lnTo>
                  <a:lnTo>
                    <a:pt x="248" y="34"/>
                  </a:lnTo>
                  <a:lnTo>
                    <a:pt x="208" y="28"/>
                  </a:lnTo>
                  <a:close/>
                  <a:moveTo>
                    <a:pt x="208" y="0"/>
                  </a:moveTo>
                  <a:lnTo>
                    <a:pt x="261" y="7"/>
                  </a:lnTo>
                  <a:lnTo>
                    <a:pt x="305" y="24"/>
                  </a:lnTo>
                  <a:lnTo>
                    <a:pt x="338" y="52"/>
                  </a:lnTo>
                  <a:lnTo>
                    <a:pt x="365" y="82"/>
                  </a:lnTo>
                  <a:lnTo>
                    <a:pt x="385" y="117"/>
                  </a:lnTo>
                  <a:lnTo>
                    <a:pt x="395" y="154"/>
                  </a:lnTo>
                  <a:lnTo>
                    <a:pt x="405" y="192"/>
                  </a:lnTo>
                  <a:lnTo>
                    <a:pt x="408" y="226"/>
                  </a:lnTo>
                  <a:lnTo>
                    <a:pt x="408" y="257"/>
                  </a:lnTo>
                  <a:lnTo>
                    <a:pt x="408" y="277"/>
                  </a:lnTo>
                  <a:lnTo>
                    <a:pt x="408" y="301"/>
                  </a:lnTo>
                  <a:lnTo>
                    <a:pt x="408" y="329"/>
                  </a:lnTo>
                  <a:lnTo>
                    <a:pt x="405" y="363"/>
                  </a:lnTo>
                  <a:lnTo>
                    <a:pt x="395" y="401"/>
                  </a:lnTo>
                  <a:lnTo>
                    <a:pt x="385" y="438"/>
                  </a:lnTo>
                  <a:lnTo>
                    <a:pt x="365" y="473"/>
                  </a:lnTo>
                  <a:lnTo>
                    <a:pt x="338" y="503"/>
                  </a:lnTo>
                  <a:lnTo>
                    <a:pt x="305" y="527"/>
                  </a:lnTo>
                  <a:lnTo>
                    <a:pt x="261" y="544"/>
                  </a:lnTo>
                  <a:lnTo>
                    <a:pt x="208" y="551"/>
                  </a:lnTo>
                  <a:lnTo>
                    <a:pt x="151" y="544"/>
                  </a:lnTo>
                  <a:lnTo>
                    <a:pt x="107" y="527"/>
                  </a:lnTo>
                  <a:lnTo>
                    <a:pt x="71" y="503"/>
                  </a:lnTo>
                  <a:lnTo>
                    <a:pt x="47" y="473"/>
                  </a:lnTo>
                  <a:lnTo>
                    <a:pt x="27" y="438"/>
                  </a:lnTo>
                  <a:lnTo>
                    <a:pt x="14" y="401"/>
                  </a:lnTo>
                  <a:lnTo>
                    <a:pt x="7" y="363"/>
                  </a:lnTo>
                  <a:lnTo>
                    <a:pt x="4" y="329"/>
                  </a:lnTo>
                  <a:lnTo>
                    <a:pt x="0" y="301"/>
                  </a:lnTo>
                  <a:lnTo>
                    <a:pt x="0" y="277"/>
                  </a:lnTo>
                  <a:lnTo>
                    <a:pt x="0" y="257"/>
                  </a:lnTo>
                  <a:lnTo>
                    <a:pt x="4" y="226"/>
                  </a:lnTo>
                  <a:lnTo>
                    <a:pt x="7" y="192"/>
                  </a:lnTo>
                  <a:lnTo>
                    <a:pt x="14" y="154"/>
                  </a:lnTo>
                  <a:lnTo>
                    <a:pt x="27" y="117"/>
                  </a:lnTo>
                  <a:lnTo>
                    <a:pt x="47" y="82"/>
                  </a:lnTo>
                  <a:lnTo>
                    <a:pt x="71" y="52"/>
                  </a:lnTo>
                  <a:lnTo>
                    <a:pt x="107" y="24"/>
                  </a:lnTo>
                  <a:lnTo>
                    <a:pt x="151" y="7"/>
                  </a:lnTo>
                  <a:lnTo>
                    <a:pt x="2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9"/>
            <p:cNvSpPr>
              <a:spLocks/>
            </p:cNvSpPr>
            <p:nvPr/>
          </p:nvSpPr>
          <p:spPr bwMode="auto">
            <a:xfrm>
              <a:off x="10204" y="3216"/>
              <a:ext cx="1244" cy="1187"/>
            </a:xfrm>
            <a:custGeom>
              <a:avLst/>
              <a:gdLst/>
              <a:ahLst/>
              <a:cxnLst>
                <a:cxn ang="0">
                  <a:pos x="505" y="0"/>
                </a:cxn>
                <a:cxn ang="0">
                  <a:pos x="565" y="31"/>
                </a:cxn>
                <a:cxn ang="0">
                  <a:pos x="582" y="109"/>
                </a:cxn>
                <a:cxn ang="0">
                  <a:pos x="562" y="263"/>
                </a:cxn>
                <a:cxn ang="0">
                  <a:pos x="495" y="564"/>
                </a:cxn>
                <a:cxn ang="0">
                  <a:pos x="970" y="400"/>
                </a:cxn>
                <a:cxn ang="0">
                  <a:pos x="1087" y="65"/>
                </a:cxn>
                <a:cxn ang="0">
                  <a:pos x="1100" y="48"/>
                </a:cxn>
                <a:cxn ang="0">
                  <a:pos x="1177" y="3"/>
                </a:cxn>
                <a:cxn ang="0">
                  <a:pos x="1207" y="0"/>
                </a:cxn>
                <a:cxn ang="0">
                  <a:pos x="1214" y="10"/>
                </a:cxn>
                <a:cxn ang="0">
                  <a:pos x="1211" y="27"/>
                </a:cxn>
                <a:cxn ang="0">
                  <a:pos x="1067" y="465"/>
                </a:cxn>
                <a:cxn ang="0">
                  <a:pos x="983" y="801"/>
                </a:cxn>
                <a:cxn ang="0">
                  <a:pos x="963" y="944"/>
                </a:cxn>
                <a:cxn ang="0">
                  <a:pos x="953" y="1030"/>
                </a:cxn>
                <a:cxn ang="0">
                  <a:pos x="997" y="1095"/>
                </a:cxn>
                <a:cxn ang="0">
                  <a:pos x="1030" y="1098"/>
                </a:cxn>
                <a:cxn ang="0">
                  <a:pos x="1067" y="1095"/>
                </a:cxn>
                <a:cxn ang="0">
                  <a:pos x="1097" y="1088"/>
                </a:cxn>
                <a:cxn ang="0">
                  <a:pos x="1107" y="1074"/>
                </a:cxn>
                <a:cxn ang="0">
                  <a:pos x="1187" y="1002"/>
                </a:cxn>
                <a:cxn ang="0">
                  <a:pos x="1234" y="989"/>
                </a:cxn>
                <a:cxn ang="0">
                  <a:pos x="1244" y="1002"/>
                </a:cxn>
                <a:cxn ang="0">
                  <a:pos x="1194" y="1085"/>
                </a:cxn>
                <a:cxn ang="0">
                  <a:pos x="1053" y="1167"/>
                </a:cxn>
                <a:cxn ang="0">
                  <a:pos x="876" y="1184"/>
                </a:cxn>
                <a:cxn ang="0">
                  <a:pos x="823" y="1126"/>
                </a:cxn>
                <a:cxn ang="0">
                  <a:pos x="829" y="982"/>
                </a:cxn>
                <a:cxn ang="0">
                  <a:pos x="866" y="780"/>
                </a:cxn>
                <a:cxn ang="0">
                  <a:pos x="900" y="640"/>
                </a:cxn>
                <a:cxn ang="0">
                  <a:pos x="829" y="653"/>
                </a:cxn>
                <a:cxn ang="0">
                  <a:pos x="324" y="1095"/>
                </a:cxn>
                <a:cxn ang="0">
                  <a:pos x="314" y="1115"/>
                </a:cxn>
                <a:cxn ang="0">
                  <a:pos x="251" y="1160"/>
                </a:cxn>
                <a:cxn ang="0">
                  <a:pos x="200" y="1177"/>
                </a:cxn>
                <a:cxn ang="0">
                  <a:pos x="190" y="1170"/>
                </a:cxn>
                <a:cxn ang="0">
                  <a:pos x="187" y="1163"/>
                </a:cxn>
                <a:cxn ang="0">
                  <a:pos x="194" y="1146"/>
                </a:cxn>
                <a:cxn ang="0">
                  <a:pos x="254" y="982"/>
                </a:cxn>
                <a:cxn ang="0">
                  <a:pos x="354" y="653"/>
                </a:cxn>
                <a:cxn ang="0">
                  <a:pos x="214" y="653"/>
                </a:cxn>
                <a:cxn ang="0">
                  <a:pos x="204" y="647"/>
                </a:cxn>
                <a:cxn ang="0">
                  <a:pos x="231" y="606"/>
                </a:cxn>
                <a:cxn ang="0">
                  <a:pos x="321" y="564"/>
                </a:cxn>
                <a:cxn ang="0">
                  <a:pos x="401" y="455"/>
                </a:cxn>
                <a:cxn ang="0">
                  <a:pos x="418" y="373"/>
                </a:cxn>
                <a:cxn ang="0">
                  <a:pos x="441" y="236"/>
                </a:cxn>
                <a:cxn ang="0">
                  <a:pos x="448" y="161"/>
                </a:cxn>
                <a:cxn ang="0">
                  <a:pos x="425" y="106"/>
                </a:cxn>
                <a:cxn ang="0">
                  <a:pos x="307" y="92"/>
                </a:cxn>
                <a:cxn ang="0">
                  <a:pos x="187" y="157"/>
                </a:cxn>
                <a:cxn ang="0">
                  <a:pos x="113" y="263"/>
                </a:cxn>
                <a:cxn ang="0">
                  <a:pos x="33" y="311"/>
                </a:cxn>
                <a:cxn ang="0">
                  <a:pos x="10" y="315"/>
                </a:cxn>
                <a:cxn ang="0">
                  <a:pos x="0" y="304"/>
                </a:cxn>
                <a:cxn ang="0">
                  <a:pos x="36" y="229"/>
                </a:cxn>
                <a:cxn ang="0">
                  <a:pos x="174" y="96"/>
                </a:cxn>
                <a:cxn ang="0">
                  <a:pos x="388" y="7"/>
                </a:cxn>
              </a:cxnLst>
              <a:rect l="0" t="0" r="r" b="b"/>
              <a:pathLst>
                <a:path w="1244" h="1187">
                  <a:moveTo>
                    <a:pt x="475" y="0"/>
                  </a:moveTo>
                  <a:lnTo>
                    <a:pt x="488" y="0"/>
                  </a:lnTo>
                  <a:lnTo>
                    <a:pt x="505" y="0"/>
                  </a:lnTo>
                  <a:lnTo>
                    <a:pt x="525" y="7"/>
                  </a:lnTo>
                  <a:lnTo>
                    <a:pt x="548" y="17"/>
                  </a:lnTo>
                  <a:lnTo>
                    <a:pt x="565" y="31"/>
                  </a:lnTo>
                  <a:lnTo>
                    <a:pt x="578" y="55"/>
                  </a:lnTo>
                  <a:lnTo>
                    <a:pt x="582" y="89"/>
                  </a:lnTo>
                  <a:lnTo>
                    <a:pt x="582" y="109"/>
                  </a:lnTo>
                  <a:lnTo>
                    <a:pt x="578" y="150"/>
                  </a:lnTo>
                  <a:lnTo>
                    <a:pt x="572" y="202"/>
                  </a:lnTo>
                  <a:lnTo>
                    <a:pt x="562" y="263"/>
                  </a:lnTo>
                  <a:lnTo>
                    <a:pt x="552" y="325"/>
                  </a:lnTo>
                  <a:lnTo>
                    <a:pt x="525" y="448"/>
                  </a:lnTo>
                  <a:lnTo>
                    <a:pt x="495" y="564"/>
                  </a:lnTo>
                  <a:lnTo>
                    <a:pt x="495" y="564"/>
                  </a:lnTo>
                  <a:lnTo>
                    <a:pt x="920" y="564"/>
                  </a:lnTo>
                  <a:lnTo>
                    <a:pt x="970" y="400"/>
                  </a:lnTo>
                  <a:lnTo>
                    <a:pt x="1023" y="236"/>
                  </a:lnTo>
                  <a:lnTo>
                    <a:pt x="1084" y="75"/>
                  </a:lnTo>
                  <a:lnTo>
                    <a:pt x="1087" y="65"/>
                  </a:lnTo>
                  <a:lnTo>
                    <a:pt x="1094" y="58"/>
                  </a:lnTo>
                  <a:lnTo>
                    <a:pt x="1097" y="51"/>
                  </a:lnTo>
                  <a:lnTo>
                    <a:pt x="1100" y="48"/>
                  </a:lnTo>
                  <a:lnTo>
                    <a:pt x="1124" y="31"/>
                  </a:lnTo>
                  <a:lnTo>
                    <a:pt x="1154" y="14"/>
                  </a:lnTo>
                  <a:lnTo>
                    <a:pt x="1177" y="3"/>
                  </a:lnTo>
                  <a:lnTo>
                    <a:pt x="1201" y="0"/>
                  </a:lnTo>
                  <a:lnTo>
                    <a:pt x="1204" y="0"/>
                  </a:lnTo>
                  <a:lnTo>
                    <a:pt x="1207" y="0"/>
                  </a:lnTo>
                  <a:lnTo>
                    <a:pt x="1211" y="0"/>
                  </a:lnTo>
                  <a:lnTo>
                    <a:pt x="1214" y="3"/>
                  </a:lnTo>
                  <a:lnTo>
                    <a:pt x="1214" y="10"/>
                  </a:lnTo>
                  <a:lnTo>
                    <a:pt x="1214" y="14"/>
                  </a:lnTo>
                  <a:lnTo>
                    <a:pt x="1214" y="20"/>
                  </a:lnTo>
                  <a:lnTo>
                    <a:pt x="1211" y="27"/>
                  </a:lnTo>
                  <a:lnTo>
                    <a:pt x="1157" y="181"/>
                  </a:lnTo>
                  <a:lnTo>
                    <a:pt x="1107" y="328"/>
                  </a:lnTo>
                  <a:lnTo>
                    <a:pt x="1067" y="465"/>
                  </a:lnTo>
                  <a:lnTo>
                    <a:pt x="1033" y="588"/>
                  </a:lnTo>
                  <a:lnTo>
                    <a:pt x="1007" y="701"/>
                  </a:lnTo>
                  <a:lnTo>
                    <a:pt x="983" y="801"/>
                  </a:lnTo>
                  <a:lnTo>
                    <a:pt x="970" y="883"/>
                  </a:lnTo>
                  <a:lnTo>
                    <a:pt x="967" y="910"/>
                  </a:lnTo>
                  <a:lnTo>
                    <a:pt x="963" y="944"/>
                  </a:lnTo>
                  <a:lnTo>
                    <a:pt x="956" y="979"/>
                  </a:lnTo>
                  <a:lnTo>
                    <a:pt x="953" y="1009"/>
                  </a:lnTo>
                  <a:lnTo>
                    <a:pt x="953" y="1030"/>
                  </a:lnTo>
                  <a:lnTo>
                    <a:pt x="960" y="1061"/>
                  </a:lnTo>
                  <a:lnTo>
                    <a:pt x="977" y="1085"/>
                  </a:lnTo>
                  <a:lnTo>
                    <a:pt x="997" y="1095"/>
                  </a:lnTo>
                  <a:lnTo>
                    <a:pt x="1017" y="1098"/>
                  </a:lnTo>
                  <a:lnTo>
                    <a:pt x="1023" y="1098"/>
                  </a:lnTo>
                  <a:lnTo>
                    <a:pt x="1030" y="1098"/>
                  </a:lnTo>
                  <a:lnTo>
                    <a:pt x="1043" y="1098"/>
                  </a:lnTo>
                  <a:lnTo>
                    <a:pt x="1057" y="1095"/>
                  </a:lnTo>
                  <a:lnTo>
                    <a:pt x="1067" y="1095"/>
                  </a:lnTo>
                  <a:lnTo>
                    <a:pt x="1080" y="1091"/>
                  </a:lnTo>
                  <a:lnTo>
                    <a:pt x="1090" y="1091"/>
                  </a:lnTo>
                  <a:lnTo>
                    <a:pt x="1097" y="1088"/>
                  </a:lnTo>
                  <a:lnTo>
                    <a:pt x="1100" y="1085"/>
                  </a:lnTo>
                  <a:lnTo>
                    <a:pt x="1104" y="1081"/>
                  </a:lnTo>
                  <a:lnTo>
                    <a:pt x="1107" y="1074"/>
                  </a:lnTo>
                  <a:lnTo>
                    <a:pt x="1127" y="1044"/>
                  </a:lnTo>
                  <a:lnTo>
                    <a:pt x="1157" y="1016"/>
                  </a:lnTo>
                  <a:lnTo>
                    <a:pt x="1187" y="1002"/>
                  </a:lnTo>
                  <a:lnTo>
                    <a:pt x="1214" y="992"/>
                  </a:lnTo>
                  <a:lnTo>
                    <a:pt x="1227" y="989"/>
                  </a:lnTo>
                  <a:lnTo>
                    <a:pt x="1234" y="989"/>
                  </a:lnTo>
                  <a:lnTo>
                    <a:pt x="1237" y="992"/>
                  </a:lnTo>
                  <a:lnTo>
                    <a:pt x="1241" y="996"/>
                  </a:lnTo>
                  <a:lnTo>
                    <a:pt x="1244" y="1002"/>
                  </a:lnTo>
                  <a:lnTo>
                    <a:pt x="1237" y="1023"/>
                  </a:lnTo>
                  <a:lnTo>
                    <a:pt x="1221" y="1054"/>
                  </a:lnTo>
                  <a:lnTo>
                    <a:pt x="1194" y="1085"/>
                  </a:lnTo>
                  <a:lnTo>
                    <a:pt x="1157" y="1115"/>
                  </a:lnTo>
                  <a:lnTo>
                    <a:pt x="1110" y="1143"/>
                  </a:lnTo>
                  <a:lnTo>
                    <a:pt x="1053" y="1167"/>
                  </a:lnTo>
                  <a:lnTo>
                    <a:pt x="987" y="1184"/>
                  </a:lnTo>
                  <a:lnTo>
                    <a:pt x="913" y="1187"/>
                  </a:lnTo>
                  <a:lnTo>
                    <a:pt x="876" y="1184"/>
                  </a:lnTo>
                  <a:lnTo>
                    <a:pt x="849" y="1170"/>
                  </a:lnTo>
                  <a:lnTo>
                    <a:pt x="833" y="1153"/>
                  </a:lnTo>
                  <a:lnTo>
                    <a:pt x="823" y="1126"/>
                  </a:lnTo>
                  <a:lnTo>
                    <a:pt x="819" y="1098"/>
                  </a:lnTo>
                  <a:lnTo>
                    <a:pt x="819" y="1044"/>
                  </a:lnTo>
                  <a:lnTo>
                    <a:pt x="829" y="982"/>
                  </a:lnTo>
                  <a:lnTo>
                    <a:pt x="839" y="914"/>
                  </a:lnTo>
                  <a:lnTo>
                    <a:pt x="853" y="845"/>
                  </a:lnTo>
                  <a:lnTo>
                    <a:pt x="866" y="780"/>
                  </a:lnTo>
                  <a:lnTo>
                    <a:pt x="880" y="722"/>
                  </a:lnTo>
                  <a:lnTo>
                    <a:pt x="893" y="674"/>
                  </a:lnTo>
                  <a:lnTo>
                    <a:pt x="900" y="640"/>
                  </a:lnTo>
                  <a:lnTo>
                    <a:pt x="873" y="650"/>
                  </a:lnTo>
                  <a:lnTo>
                    <a:pt x="849" y="653"/>
                  </a:lnTo>
                  <a:lnTo>
                    <a:pt x="829" y="653"/>
                  </a:lnTo>
                  <a:lnTo>
                    <a:pt x="471" y="653"/>
                  </a:lnTo>
                  <a:lnTo>
                    <a:pt x="401" y="876"/>
                  </a:lnTo>
                  <a:lnTo>
                    <a:pt x="324" y="1095"/>
                  </a:lnTo>
                  <a:lnTo>
                    <a:pt x="321" y="1102"/>
                  </a:lnTo>
                  <a:lnTo>
                    <a:pt x="317" y="1109"/>
                  </a:lnTo>
                  <a:lnTo>
                    <a:pt x="314" y="1115"/>
                  </a:lnTo>
                  <a:lnTo>
                    <a:pt x="307" y="1122"/>
                  </a:lnTo>
                  <a:lnTo>
                    <a:pt x="281" y="1143"/>
                  </a:lnTo>
                  <a:lnTo>
                    <a:pt x="251" y="1160"/>
                  </a:lnTo>
                  <a:lnTo>
                    <a:pt x="224" y="1174"/>
                  </a:lnTo>
                  <a:lnTo>
                    <a:pt x="204" y="1177"/>
                  </a:lnTo>
                  <a:lnTo>
                    <a:pt x="200" y="1177"/>
                  </a:lnTo>
                  <a:lnTo>
                    <a:pt x="197" y="1174"/>
                  </a:lnTo>
                  <a:lnTo>
                    <a:pt x="194" y="1174"/>
                  </a:lnTo>
                  <a:lnTo>
                    <a:pt x="190" y="1170"/>
                  </a:lnTo>
                  <a:lnTo>
                    <a:pt x="187" y="1167"/>
                  </a:lnTo>
                  <a:lnTo>
                    <a:pt x="187" y="1163"/>
                  </a:lnTo>
                  <a:lnTo>
                    <a:pt x="187" y="1163"/>
                  </a:lnTo>
                  <a:lnTo>
                    <a:pt x="190" y="1160"/>
                  </a:lnTo>
                  <a:lnTo>
                    <a:pt x="190" y="1153"/>
                  </a:lnTo>
                  <a:lnTo>
                    <a:pt x="194" y="1146"/>
                  </a:lnTo>
                  <a:lnTo>
                    <a:pt x="197" y="1136"/>
                  </a:lnTo>
                  <a:lnTo>
                    <a:pt x="204" y="1122"/>
                  </a:lnTo>
                  <a:lnTo>
                    <a:pt x="254" y="982"/>
                  </a:lnTo>
                  <a:lnTo>
                    <a:pt x="294" y="855"/>
                  </a:lnTo>
                  <a:lnTo>
                    <a:pt x="328" y="746"/>
                  </a:lnTo>
                  <a:lnTo>
                    <a:pt x="354" y="653"/>
                  </a:lnTo>
                  <a:lnTo>
                    <a:pt x="237" y="653"/>
                  </a:lnTo>
                  <a:lnTo>
                    <a:pt x="224" y="653"/>
                  </a:lnTo>
                  <a:lnTo>
                    <a:pt x="214" y="653"/>
                  </a:lnTo>
                  <a:lnTo>
                    <a:pt x="207" y="650"/>
                  </a:lnTo>
                  <a:lnTo>
                    <a:pt x="204" y="650"/>
                  </a:lnTo>
                  <a:lnTo>
                    <a:pt x="204" y="647"/>
                  </a:lnTo>
                  <a:lnTo>
                    <a:pt x="204" y="643"/>
                  </a:lnTo>
                  <a:lnTo>
                    <a:pt x="210" y="626"/>
                  </a:lnTo>
                  <a:lnTo>
                    <a:pt x="231" y="606"/>
                  </a:lnTo>
                  <a:lnTo>
                    <a:pt x="261" y="585"/>
                  </a:lnTo>
                  <a:lnTo>
                    <a:pt x="291" y="571"/>
                  </a:lnTo>
                  <a:lnTo>
                    <a:pt x="321" y="564"/>
                  </a:lnTo>
                  <a:lnTo>
                    <a:pt x="378" y="564"/>
                  </a:lnTo>
                  <a:lnTo>
                    <a:pt x="391" y="503"/>
                  </a:lnTo>
                  <a:lnTo>
                    <a:pt x="401" y="455"/>
                  </a:lnTo>
                  <a:lnTo>
                    <a:pt x="411" y="421"/>
                  </a:lnTo>
                  <a:lnTo>
                    <a:pt x="415" y="393"/>
                  </a:lnTo>
                  <a:lnTo>
                    <a:pt x="418" y="373"/>
                  </a:lnTo>
                  <a:lnTo>
                    <a:pt x="425" y="349"/>
                  </a:lnTo>
                  <a:lnTo>
                    <a:pt x="435" y="287"/>
                  </a:lnTo>
                  <a:lnTo>
                    <a:pt x="441" y="236"/>
                  </a:lnTo>
                  <a:lnTo>
                    <a:pt x="445" y="195"/>
                  </a:lnTo>
                  <a:lnTo>
                    <a:pt x="448" y="171"/>
                  </a:lnTo>
                  <a:lnTo>
                    <a:pt x="448" y="161"/>
                  </a:lnTo>
                  <a:lnTo>
                    <a:pt x="445" y="144"/>
                  </a:lnTo>
                  <a:lnTo>
                    <a:pt x="438" y="123"/>
                  </a:lnTo>
                  <a:lnTo>
                    <a:pt x="425" y="106"/>
                  </a:lnTo>
                  <a:lnTo>
                    <a:pt x="404" y="92"/>
                  </a:lnTo>
                  <a:lnTo>
                    <a:pt x="371" y="89"/>
                  </a:lnTo>
                  <a:lnTo>
                    <a:pt x="307" y="92"/>
                  </a:lnTo>
                  <a:lnTo>
                    <a:pt x="257" y="109"/>
                  </a:lnTo>
                  <a:lnTo>
                    <a:pt x="217" y="130"/>
                  </a:lnTo>
                  <a:lnTo>
                    <a:pt x="187" y="157"/>
                  </a:lnTo>
                  <a:lnTo>
                    <a:pt x="160" y="191"/>
                  </a:lnTo>
                  <a:lnTo>
                    <a:pt x="137" y="233"/>
                  </a:lnTo>
                  <a:lnTo>
                    <a:pt x="113" y="263"/>
                  </a:lnTo>
                  <a:lnTo>
                    <a:pt x="87" y="287"/>
                  </a:lnTo>
                  <a:lnTo>
                    <a:pt x="57" y="301"/>
                  </a:lnTo>
                  <a:lnTo>
                    <a:pt x="33" y="311"/>
                  </a:lnTo>
                  <a:lnTo>
                    <a:pt x="16" y="315"/>
                  </a:lnTo>
                  <a:lnTo>
                    <a:pt x="13" y="315"/>
                  </a:lnTo>
                  <a:lnTo>
                    <a:pt x="10" y="315"/>
                  </a:lnTo>
                  <a:lnTo>
                    <a:pt x="6" y="311"/>
                  </a:lnTo>
                  <a:lnTo>
                    <a:pt x="3" y="308"/>
                  </a:lnTo>
                  <a:lnTo>
                    <a:pt x="0" y="304"/>
                  </a:lnTo>
                  <a:lnTo>
                    <a:pt x="3" y="291"/>
                  </a:lnTo>
                  <a:lnTo>
                    <a:pt x="16" y="267"/>
                  </a:lnTo>
                  <a:lnTo>
                    <a:pt x="36" y="229"/>
                  </a:lnTo>
                  <a:lnTo>
                    <a:pt x="70" y="188"/>
                  </a:lnTo>
                  <a:lnTo>
                    <a:pt x="117" y="144"/>
                  </a:lnTo>
                  <a:lnTo>
                    <a:pt x="174" y="96"/>
                  </a:lnTo>
                  <a:lnTo>
                    <a:pt x="234" y="58"/>
                  </a:lnTo>
                  <a:lnTo>
                    <a:pt x="307" y="27"/>
                  </a:lnTo>
                  <a:lnTo>
                    <a:pt x="388" y="7"/>
                  </a:lnTo>
                  <a:lnTo>
                    <a:pt x="4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p:cNvSpPr>
            <p:nvPr/>
          </p:nvSpPr>
          <p:spPr bwMode="auto">
            <a:xfrm>
              <a:off x="11595" y="3774"/>
              <a:ext cx="733" cy="787"/>
            </a:xfrm>
            <a:custGeom>
              <a:avLst/>
              <a:gdLst/>
              <a:ahLst/>
              <a:cxnLst>
                <a:cxn ang="0">
                  <a:pos x="241" y="3"/>
                </a:cxn>
                <a:cxn ang="0">
                  <a:pos x="318" y="6"/>
                </a:cxn>
                <a:cxn ang="0">
                  <a:pos x="402" y="6"/>
                </a:cxn>
                <a:cxn ang="0">
                  <a:pos x="489" y="3"/>
                </a:cxn>
                <a:cxn ang="0">
                  <a:pos x="539" y="3"/>
                </a:cxn>
                <a:cxn ang="0">
                  <a:pos x="546" y="10"/>
                </a:cxn>
                <a:cxn ang="0">
                  <a:pos x="549" y="17"/>
                </a:cxn>
                <a:cxn ang="0">
                  <a:pos x="549" y="27"/>
                </a:cxn>
                <a:cxn ang="0">
                  <a:pos x="539" y="41"/>
                </a:cxn>
                <a:cxn ang="0">
                  <a:pos x="519" y="41"/>
                </a:cxn>
                <a:cxn ang="0">
                  <a:pos x="459" y="44"/>
                </a:cxn>
                <a:cxn ang="0">
                  <a:pos x="409" y="54"/>
                </a:cxn>
                <a:cxn ang="0">
                  <a:pos x="392" y="78"/>
                </a:cxn>
                <a:cxn ang="0">
                  <a:pos x="385" y="95"/>
                </a:cxn>
                <a:cxn ang="0">
                  <a:pos x="231" y="722"/>
                </a:cxn>
                <a:cxn ang="0">
                  <a:pos x="228" y="732"/>
                </a:cxn>
                <a:cxn ang="0">
                  <a:pos x="228" y="739"/>
                </a:cxn>
                <a:cxn ang="0">
                  <a:pos x="235" y="742"/>
                </a:cxn>
                <a:cxn ang="0">
                  <a:pos x="251" y="746"/>
                </a:cxn>
                <a:cxn ang="0">
                  <a:pos x="395" y="746"/>
                </a:cxn>
                <a:cxn ang="0">
                  <a:pos x="522" y="725"/>
                </a:cxn>
                <a:cxn ang="0">
                  <a:pos x="603" y="667"/>
                </a:cxn>
                <a:cxn ang="0">
                  <a:pos x="656" y="592"/>
                </a:cxn>
                <a:cxn ang="0">
                  <a:pos x="693" y="506"/>
                </a:cxn>
                <a:cxn ang="0">
                  <a:pos x="700" y="489"/>
                </a:cxn>
                <a:cxn ang="0">
                  <a:pos x="713" y="486"/>
                </a:cxn>
                <a:cxn ang="0">
                  <a:pos x="730" y="489"/>
                </a:cxn>
                <a:cxn ang="0">
                  <a:pos x="733" y="496"/>
                </a:cxn>
                <a:cxn ang="0">
                  <a:pos x="730" y="510"/>
                </a:cxn>
                <a:cxn ang="0">
                  <a:pos x="713" y="568"/>
                </a:cxn>
                <a:cxn ang="0">
                  <a:pos x="683" y="643"/>
                </a:cxn>
                <a:cxn ang="0">
                  <a:pos x="656" y="718"/>
                </a:cxn>
                <a:cxn ang="0">
                  <a:pos x="639" y="763"/>
                </a:cxn>
                <a:cxn ang="0">
                  <a:pos x="629" y="780"/>
                </a:cxn>
                <a:cxn ang="0">
                  <a:pos x="619" y="787"/>
                </a:cxn>
                <a:cxn ang="0">
                  <a:pos x="599" y="787"/>
                </a:cxn>
                <a:cxn ang="0">
                  <a:pos x="24" y="787"/>
                </a:cxn>
                <a:cxn ang="0">
                  <a:pos x="10" y="783"/>
                </a:cxn>
                <a:cxn ang="0">
                  <a:pos x="0" y="776"/>
                </a:cxn>
                <a:cxn ang="0">
                  <a:pos x="0" y="759"/>
                </a:cxn>
                <a:cxn ang="0">
                  <a:pos x="10" y="749"/>
                </a:cxn>
                <a:cxn ang="0">
                  <a:pos x="24" y="746"/>
                </a:cxn>
                <a:cxn ang="0">
                  <a:pos x="77" y="746"/>
                </a:cxn>
                <a:cxn ang="0">
                  <a:pos x="117" y="732"/>
                </a:cxn>
                <a:cxn ang="0">
                  <a:pos x="131" y="698"/>
                </a:cxn>
                <a:cxn ang="0">
                  <a:pos x="285" y="75"/>
                </a:cxn>
                <a:cxn ang="0">
                  <a:pos x="285" y="61"/>
                </a:cxn>
                <a:cxn ang="0">
                  <a:pos x="285" y="54"/>
                </a:cxn>
                <a:cxn ang="0">
                  <a:pos x="281" y="48"/>
                </a:cxn>
                <a:cxn ang="0">
                  <a:pos x="261" y="44"/>
                </a:cxn>
                <a:cxn ang="0">
                  <a:pos x="238" y="44"/>
                </a:cxn>
                <a:cxn ang="0">
                  <a:pos x="221" y="41"/>
                </a:cxn>
                <a:cxn ang="0">
                  <a:pos x="208" y="41"/>
                </a:cxn>
                <a:cxn ang="0">
                  <a:pos x="191" y="41"/>
                </a:cxn>
                <a:cxn ang="0">
                  <a:pos x="181" y="34"/>
                </a:cxn>
                <a:cxn ang="0">
                  <a:pos x="181" y="17"/>
                </a:cxn>
                <a:cxn ang="0">
                  <a:pos x="188" y="6"/>
                </a:cxn>
                <a:cxn ang="0">
                  <a:pos x="198" y="3"/>
                </a:cxn>
                <a:cxn ang="0">
                  <a:pos x="208" y="0"/>
                </a:cxn>
              </a:cxnLst>
              <a:rect l="0" t="0" r="r" b="b"/>
              <a:pathLst>
                <a:path w="733" h="787">
                  <a:moveTo>
                    <a:pt x="208" y="0"/>
                  </a:moveTo>
                  <a:lnTo>
                    <a:pt x="241" y="3"/>
                  </a:lnTo>
                  <a:lnTo>
                    <a:pt x="278" y="3"/>
                  </a:lnTo>
                  <a:lnTo>
                    <a:pt x="318" y="6"/>
                  </a:lnTo>
                  <a:lnTo>
                    <a:pt x="355" y="6"/>
                  </a:lnTo>
                  <a:lnTo>
                    <a:pt x="402" y="6"/>
                  </a:lnTo>
                  <a:lnTo>
                    <a:pt x="445" y="3"/>
                  </a:lnTo>
                  <a:lnTo>
                    <a:pt x="489" y="3"/>
                  </a:lnTo>
                  <a:lnTo>
                    <a:pt x="529" y="0"/>
                  </a:lnTo>
                  <a:lnTo>
                    <a:pt x="539" y="3"/>
                  </a:lnTo>
                  <a:lnTo>
                    <a:pt x="542" y="6"/>
                  </a:lnTo>
                  <a:lnTo>
                    <a:pt x="546" y="10"/>
                  </a:lnTo>
                  <a:lnTo>
                    <a:pt x="549" y="13"/>
                  </a:lnTo>
                  <a:lnTo>
                    <a:pt x="549" y="17"/>
                  </a:lnTo>
                  <a:lnTo>
                    <a:pt x="549" y="17"/>
                  </a:lnTo>
                  <a:lnTo>
                    <a:pt x="549" y="27"/>
                  </a:lnTo>
                  <a:lnTo>
                    <a:pt x="546" y="34"/>
                  </a:lnTo>
                  <a:lnTo>
                    <a:pt x="539" y="41"/>
                  </a:lnTo>
                  <a:lnTo>
                    <a:pt x="529" y="41"/>
                  </a:lnTo>
                  <a:lnTo>
                    <a:pt x="519" y="41"/>
                  </a:lnTo>
                  <a:lnTo>
                    <a:pt x="506" y="41"/>
                  </a:lnTo>
                  <a:lnTo>
                    <a:pt x="459" y="44"/>
                  </a:lnTo>
                  <a:lnTo>
                    <a:pt x="429" y="48"/>
                  </a:lnTo>
                  <a:lnTo>
                    <a:pt x="409" y="54"/>
                  </a:lnTo>
                  <a:lnTo>
                    <a:pt x="398" y="61"/>
                  </a:lnTo>
                  <a:lnTo>
                    <a:pt x="392" y="78"/>
                  </a:lnTo>
                  <a:lnTo>
                    <a:pt x="385" y="95"/>
                  </a:lnTo>
                  <a:lnTo>
                    <a:pt x="385" y="95"/>
                  </a:lnTo>
                  <a:lnTo>
                    <a:pt x="235" y="708"/>
                  </a:lnTo>
                  <a:lnTo>
                    <a:pt x="231" y="722"/>
                  </a:lnTo>
                  <a:lnTo>
                    <a:pt x="231" y="729"/>
                  </a:lnTo>
                  <a:lnTo>
                    <a:pt x="228" y="732"/>
                  </a:lnTo>
                  <a:lnTo>
                    <a:pt x="228" y="732"/>
                  </a:lnTo>
                  <a:lnTo>
                    <a:pt x="228" y="739"/>
                  </a:lnTo>
                  <a:lnTo>
                    <a:pt x="231" y="742"/>
                  </a:lnTo>
                  <a:lnTo>
                    <a:pt x="235" y="742"/>
                  </a:lnTo>
                  <a:lnTo>
                    <a:pt x="241" y="746"/>
                  </a:lnTo>
                  <a:lnTo>
                    <a:pt x="251" y="746"/>
                  </a:lnTo>
                  <a:lnTo>
                    <a:pt x="268" y="746"/>
                  </a:lnTo>
                  <a:lnTo>
                    <a:pt x="395" y="746"/>
                  </a:lnTo>
                  <a:lnTo>
                    <a:pt x="465" y="739"/>
                  </a:lnTo>
                  <a:lnTo>
                    <a:pt x="522" y="725"/>
                  </a:lnTo>
                  <a:lnTo>
                    <a:pt x="566" y="698"/>
                  </a:lnTo>
                  <a:lnTo>
                    <a:pt x="603" y="667"/>
                  </a:lnTo>
                  <a:lnTo>
                    <a:pt x="633" y="633"/>
                  </a:lnTo>
                  <a:lnTo>
                    <a:pt x="656" y="592"/>
                  </a:lnTo>
                  <a:lnTo>
                    <a:pt x="676" y="551"/>
                  </a:lnTo>
                  <a:lnTo>
                    <a:pt x="693" y="506"/>
                  </a:lnTo>
                  <a:lnTo>
                    <a:pt x="696" y="496"/>
                  </a:lnTo>
                  <a:lnTo>
                    <a:pt x="700" y="489"/>
                  </a:lnTo>
                  <a:lnTo>
                    <a:pt x="706" y="486"/>
                  </a:lnTo>
                  <a:lnTo>
                    <a:pt x="713" y="486"/>
                  </a:lnTo>
                  <a:lnTo>
                    <a:pt x="723" y="486"/>
                  </a:lnTo>
                  <a:lnTo>
                    <a:pt x="730" y="489"/>
                  </a:lnTo>
                  <a:lnTo>
                    <a:pt x="733" y="492"/>
                  </a:lnTo>
                  <a:lnTo>
                    <a:pt x="733" y="496"/>
                  </a:lnTo>
                  <a:lnTo>
                    <a:pt x="733" y="499"/>
                  </a:lnTo>
                  <a:lnTo>
                    <a:pt x="730" y="510"/>
                  </a:lnTo>
                  <a:lnTo>
                    <a:pt x="723" y="533"/>
                  </a:lnTo>
                  <a:lnTo>
                    <a:pt x="713" y="568"/>
                  </a:lnTo>
                  <a:lnTo>
                    <a:pt x="696" y="605"/>
                  </a:lnTo>
                  <a:lnTo>
                    <a:pt x="683" y="643"/>
                  </a:lnTo>
                  <a:lnTo>
                    <a:pt x="669" y="684"/>
                  </a:lnTo>
                  <a:lnTo>
                    <a:pt x="656" y="718"/>
                  </a:lnTo>
                  <a:lnTo>
                    <a:pt x="646" y="746"/>
                  </a:lnTo>
                  <a:lnTo>
                    <a:pt x="639" y="763"/>
                  </a:lnTo>
                  <a:lnTo>
                    <a:pt x="636" y="773"/>
                  </a:lnTo>
                  <a:lnTo>
                    <a:pt x="629" y="780"/>
                  </a:lnTo>
                  <a:lnTo>
                    <a:pt x="626" y="783"/>
                  </a:lnTo>
                  <a:lnTo>
                    <a:pt x="619" y="787"/>
                  </a:lnTo>
                  <a:lnTo>
                    <a:pt x="613" y="787"/>
                  </a:lnTo>
                  <a:lnTo>
                    <a:pt x="599" y="787"/>
                  </a:lnTo>
                  <a:lnTo>
                    <a:pt x="34" y="787"/>
                  </a:lnTo>
                  <a:lnTo>
                    <a:pt x="24" y="787"/>
                  </a:lnTo>
                  <a:lnTo>
                    <a:pt x="17" y="787"/>
                  </a:lnTo>
                  <a:lnTo>
                    <a:pt x="10" y="783"/>
                  </a:lnTo>
                  <a:lnTo>
                    <a:pt x="4" y="780"/>
                  </a:lnTo>
                  <a:lnTo>
                    <a:pt x="0" y="776"/>
                  </a:lnTo>
                  <a:lnTo>
                    <a:pt x="0" y="770"/>
                  </a:lnTo>
                  <a:lnTo>
                    <a:pt x="0" y="759"/>
                  </a:lnTo>
                  <a:lnTo>
                    <a:pt x="4" y="752"/>
                  </a:lnTo>
                  <a:lnTo>
                    <a:pt x="10" y="749"/>
                  </a:lnTo>
                  <a:lnTo>
                    <a:pt x="17" y="746"/>
                  </a:lnTo>
                  <a:lnTo>
                    <a:pt x="24" y="746"/>
                  </a:lnTo>
                  <a:lnTo>
                    <a:pt x="34" y="746"/>
                  </a:lnTo>
                  <a:lnTo>
                    <a:pt x="77" y="746"/>
                  </a:lnTo>
                  <a:lnTo>
                    <a:pt x="101" y="739"/>
                  </a:lnTo>
                  <a:lnTo>
                    <a:pt x="117" y="732"/>
                  </a:lnTo>
                  <a:lnTo>
                    <a:pt x="124" y="718"/>
                  </a:lnTo>
                  <a:lnTo>
                    <a:pt x="131" y="698"/>
                  </a:lnTo>
                  <a:lnTo>
                    <a:pt x="281" y="85"/>
                  </a:lnTo>
                  <a:lnTo>
                    <a:pt x="285" y="75"/>
                  </a:lnTo>
                  <a:lnTo>
                    <a:pt x="285" y="68"/>
                  </a:lnTo>
                  <a:lnTo>
                    <a:pt x="285" y="61"/>
                  </a:lnTo>
                  <a:lnTo>
                    <a:pt x="285" y="61"/>
                  </a:lnTo>
                  <a:lnTo>
                    <a:pt x="285" y="54"/>
                  </a:lnTo>
                  <a:lnTo>
                    <a:pt x="285" y="51"/>
                  </a:lnTo>
                  <a:lnTo>
                    <a:pt x="281" y="48"/>
                  </a:lnTo>
                  <a:lnTo>
                    <a:pt x="271" y="48"/>
                  </a:lnTo>
                  <a:lnTo>
                    <a:pt x="261" y="44"/>
                  </a:lnTo>
                  <a:lnTo>
                    <a:pt x="248" y="44"/>
                  </a:lnTo>
                  <a:lnTo>
                    <a:pt x="238" y="44"/>
                  </a:lnTo>
                  <a:lnTo>
                    <a:pt x="228" y="41"/>
                  </a:lnTo>
                  <a:lnTo>
                    <a:pt x="221" y="41"/>
                  </a:lnTo>
                  <a:lnTo>
                    <a:pt x="218" y="41"/>
                  </a:lnTo>
                  <a:lnTo>
                    <a:pt x="208" y="41"/>
                  </a:lnTo>
                  <a:lnTo>
                    <a:pt x="198" y="41"/>
                  </a:lnTo>
                  <a:lnTo>
                    <a:pt x="191" y="41"/>
                  </a:lnTo>
                  <a:lnTo>
                    <a:pt x="188" y="37"/>
                  </a:lnTo>
                  <a:lnTo>
                    <a:pt x="181" y="34"/>
                  </a:lnTo>
                  <a:lnTo>
                    <a:pt x="181" y="27"/>
                  </a:lnTo>
                  <a:lnTo>
                    <a:pt x="181" y="17"/>
                  </a:lnTo>
                  <a:lnTo>
                    <a:pt x="184" y="10"/>
                  </a:lnTo>
                  <a:lnTo>
                    <a:pt x="188" y="6"/>
                  </a:lnTo>
                  <a:lnTo>
                    <a:pt x="194" y="3"/>
                  </a:lnTo>
                  <a:lnTo>
                    <a:pt x="198" y="3"/>
                  </a:lnTo>
                  <a:lnTo>
                    <a:pt x="201" y="3"/>
                  </a:lnTo>
                  <a:lnTo>
                    <a:pt x="2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31"/>
            <p:cNvSpPr>
              <a:spLocks/>
            </p:cNvSpPr>
            <p:nvPr/>
          </p:nvSpPr>
          <p:spPr bwMode="auto">
            <a:xfrm>
              <a:off x="12525" y="4427"/>
              <a:ext cx="144" cy="356"/>
            </a:xfrm>
            <a:custGeom>
              <a:avLst/>
              <a:gdLst/>
              <a:ahLst/>
              <a:cxnLst>
                <a:cxn ang="0">
                  <a:pos x="64" y="0"/>
                </a:cxn>
                <a:cxn ang="0">
                  <a:pos x="94" y="7"/>
                </a:cxn>
                <a:cxn ang="0">
                  <a:pos x="114" y="24"/>
                </a:cxn>
                <a:cxn ang="0">
                  <a:pos x="131" y="52"/>
                </a:cxn>
                <a:cxn ang="0">
                  <a:pos x="141" y="86"/>
                </a:cxn>
                <a:cxn ang="0">
                  <a:pos x="144" y="127"/>
                </a:cxn>
                <a:cxn ang="0">
                  <a:pos x="138" y="182"/>
                </a:cxn>
                <a:cxn ang="0">
                  <a:pos x="124" y="233"/>
                </a:cxn>
                <a:cxn ang="0">
                  <a:pos x="104" y="274"/>
                </a:cxn>
                <a:cxn ang="0">
                  <a:pos x="84" y="308"/>
                </a:cxn>
                <a:cxn ang="0">
                  <a:pos x="61" y="336"/>
                </a:cxn>
                <a:cxn ang="0">
                  <a:pos x="44" y="349"/>
                </a:cxn>
                <a:cxn ang="0">
                  <a:pos x="31" y="356"/>
                </a:cxn>
                <a:cxn ang="0">
                  <a:pos x="24" y="353"/>
                </a:cxn>
                <a:cxn ang="0">
                  <a:pos x="20" y="349"/>
                </a:cxn>
                <a:cxn ang="0">
                  <a:pos x="17" y="339"/>
                </a:cxn>
                <a:cxn ang="0">
                  <a:pos x="17" y="336"/>
                </a:cxn>
                <a:cxn ang="0">
                  <a:pos x="20" y="329"/>
                </a:cxn>
                <a:cxn ang="0">
                  <a:pos x="24" y="325"/>
                </a:cxn>
                <a:cxn ang="0">
                  <a:pos x="71" y="271"/>
                </a:cxn>
                <a:cxn ang="0">
                  <a:pos x="97" y="216"/>
                </a:cxn>
                <a:cxn ang="0">
                  <a:pos x="111" y="165"/>
                </a:cxn>
                <a:cxn ang="0">
                  <a:pos x="111" y="117"/>
                </a:cxn>
                <a:cxn ang="0">
                  <a:pos x="111" y="117"/>
                </a:cxn>
                <a:cxn ang="0">
                  <a:pos x="111" y="117"/>
                </a:cxn>
                <a:cxn ang="0">
                  <a:pos x="111" y="117"/>
                </a:cxn>
                <a:cxn ang="0">
                  <a:pos x="111" y="117"/>
                </a:cxn>
                <a:cxn ang="0">
                  <a:pos x="107" y="120"/>
                </a:cxn>
                <a:cxn ang="0">
                  <a:pos x="97" y="123"/>
                </a:cxn>
                <a:cxn ang="0">
                  <a:pos x="91" y="130"/>
                </a:cxn>
                <a:cxn ang="0">
                  <a:pos x="81" y="134"/>
                </a:cxn>
                <a:cxn ang="0">
                  <a:pos x="67" y="134"/>
                </a:cxn>
                <a:cxn ang="0">
                  <a:pos x="41" y="127"/>
                </a:cxn>
                <a:cxn ang="0">
                  <a:pos x="17" y="113"/>
                </a:cxn>
                <a:cxn ang="0">
                  <a:pos x="4" y="93"/>
                </a:cxn>
                <a:cxn ang="0">
                  <a:pos x="0" y="65"/>
                </a:cxn>
                <a:cxn ang="0">
                  <a:pos x="7" y="34"/>
                </a:cxn>
                <a:cxn ang="0">
                  <a:pos x="31" y="11"/>
                </a:cxn>
                <a:cxn ang="0">
                  <a:pos x="64" y="0"/>
                </a:cxn>
              </a:cxnLst>
              <a:rect l="0" t="0" r="r" b="b"/>
              <a:pathLst>
                <a:path w="144" h="356">
                  <a:moveTo>
                    <a:pt x="64" y="0"/>
                  </a:moveTo>
                  <a:lnTo>
                    <a:pt x="94" y="7"/>
                  </a:lnTo>
                  <a:lnTo>
                    <a:pt x="114" y="24"/>
                  </a:lnTo>
                  <a:lnTo>
                    <a:pt x="131" y="52"/>
                  </a:lnTo>
                  <a:lnTo>
                    <a:pt x="141" y="86"/>
                  </a:lnTo>
                  <a:lnTo>
                    <a:pt x="144" y="127"/>
                  </a:lnTo>
                  <a:lnTo>
                    <a:pt x="138" y="182"/>
                  </a:lnTo>
                  <a:lnTo>
                    <a:pt x="124" y="233"/>
                  </a:lnTo>
                  <a:lnTo>
                    <a:pt x="104" y="274"/>
                  </a:lnTo>
                  <a:lnTo>
                    <a:pt x="84" y="308"/>
                  </a:lnTo>
                  <a:lnTo>
                    <a:pt x="61" y="336"/>
                  </a:lnTo>
                  <a:lnTo>
                    <a:pt x="44" y="349"/>
                  </a:lnTo>
                  <a:lnTo>
                    <a:pt x="31" y="356"/>
                  </a:lnTo>
                  <a:lnTo>
                    <a:pt x="24" y="353"/>
                  </a:lnTo>
                  <a:lnTo>
                    <a:pt x="20" y="349"/>
                  </a:lnTo>
                  <a:lnTo>
                    <a:pt x="17" y="339"/>
                  </a:lnTo>
                  <a:lnTo>
                    <a:pt x="17" y="336"/>
                  </a:lnTo>
                  <a:lnTo>
                    <a:pt x="20" y="329"/>
                  </a:lnTo>
                  <a:lnTo>
                    <a:pt x="24" y="325"/>
                  </a:lnTo>
                  <a:lnTo>
                    <a:pt x="71" y="271"/>
                  </a:lnTo>
                  <a:lnTo>
                    <a:pt x="97" y="216"/>
                  </a:lnTo>
                  <a:lnTo>
                    <a:pt x="111" y="165"/>
                  </a:lnTo>
                  <a:lnTo>
                    <a:pt x="111" y="117"/>
                  </a:lnTo>
                  <a:lnTo>
                    <a:pt x="111" y="117"/>
                  </a:lnTo>
                  <a:lnTo>
                    <a:pt x="111" y="117"/>
                  </a:lnTo>
                  <a:lnTo>
                    <a:pt x="111" y="117"/>
                  </a:lnTo>
                  <a:lnTo>
                    <a:pt x="111" y="117"/>
                  </a:lnTo>
                  <a:lnTo>
                    <a:pt x="107" y="120"/>
                  </a:lnTo>
                  <a:lnTo>
                    <a:pt x="97" y="123"/>
                  </a:lnTo>
                  <a:lnTo>
                    <a:pt x="91" y="130"/>
                  </a:lnTo>
                  <a:lnTo>
                    <a:pt x="81" y="134"/>
                  </a:lnTo>
                  <a:lnTo>
                    <a:pt x="67" y="134"/>
                  </a:lnTo>
                  <a:lnTo>
                    <a:pt x="41" y="127"/>
                  </a:lnTo>
                  <a:lnTo>
                    <a:pt x="17" y="113"/>
                  </a:lnTo>
                  <a:lnTo>
                    <a:pt x="4" y="93"/>
                  </a:lnTo>
                  <a:lnTo>
                    <a:pt x="0" y="65"/>
                  </a:lnTo>
                  <a:lnTo>
                    <a:pt x="7" y="34"/>
                  </a:lnTo>
                  <a:lnTo>
                    <a:pt x="31" y="11"/>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6" name="Freeform 32"/>
            <p:cNvSpPr>
              <a:spLocks/>
            </p:cNvSpPr>
            <p:nvPr/>
          </p:nvSpPr>
          <p:spPr bwMode="auto">
            <a:xfrm>
              <a:off x="12820" y="4054"/>
              <a:ext cx="652" cy="753"/>
            </a:xfrm>
            <a:custGeom>
              <a:avLst/>
              <a:gdLst/>
              <a:ahLst/>
              <a:cxnLst>
                <a:cxn ang="0">
                  <a:pos x="291" y="7"/>
                </a:cxn>
                <a:cxn ang="0">
                  <a:pos x="368" y="62"/>
                </a:cxn>
                <a:cxn ang="0">
                  <a:pos x="418" y="147"/>
                </a:cxn>
                <a:cxn ang="0">
                  <a:pos x="448" y="240"/>
                </a:cxn>
                <a:cxn ang="0">
                  <a:pos x="465" y="318"/>
                </a:cxn>
                <a:cxn ang="0">
                  <a:pos x="465" y="346"/>
                </a:cxn>
                <a:cxn ang="0">
                  <a:pos x="515" y="223"/>
                </a:cxn>
                <a:cxn ang="0">
                  <a:pos x="569" y="113"/>
                </a:cxn>
                <a:cxn ang="0">
                  <a:pos x="605" y="34"/>
                </a:cxn>
                <a:cxn ang="0">
                  <a:pos x="619" y="14"/>
                </a:cxn>
                <a:cxn ang="0">
                  <a:pos x="629" y="11"/>
                </a:cxn>
                <a:cxn ang="0">
                  <a:pos x="635" y="11"/>
                </a:cxn>
                <a:cxn ang="0">
                  <a:pos x="645" y="14"/>
                </a:cxn>
                <a:cxn ang="0">
                  <a:pos x="652" y="24"/>
                </a:cxn>
                <a:cxn ang="0">
                  <a:pos x="645" y="38"/>
                </a:cxn>
                <a:cxn ang="0">
                  <a:pos x="585" y="158"/>
                </a:cxn>
                <a:cxn ang="0">
                  <a:pos x="552" y="230"/>
                </a:cxn>
                <a:cxn ang="0">
                  <a:pos x="525" y="298"/>
                </a:cxn>
                <a:cxn ang="0">
                  <a:pos x="492" y="384"/>
                </a:cxn>
                <a:cxn ang="0">
                  <a:pos x="468" y="455"/>
                </a:cxn>
                <a:cxn ang="0">
                  <a:pos x="455" y="541"/>
                </a:cxn>
                <a:cxn ang="0">
                  <a:pos x="428" y="650"/>
                </a:cxn>
                <a:cxn ang="0">
                  <a:pos x="405" y="726"/>
                </a:cxn>
                <a:cxn ang="0">
                  <a:pos x="388" y="750"/>
                </a:cxn>
                <a:cxn ang="0">
                  <a:pos x="375" y="750"/>
                </a:cxn>
                <a:cxn ang="0">
                  <a:pos x="364" y="739"/>
                </a:cxn>
                <a:cxn ang="0">
                  <a:pos x="361" y="722"/>
                </a:cxn>
                <a:cxn ang="0">
                  <a:pos x="371" y="664"/>
                </a:cxn>
                <a:cxn ang="0">
                  <a:pos x="395" y="572"/>
                </a:cxn>
                <a:cxn ang="0">
                  <a:pos x="421" y="476"/>
                </a:cxn>
                <a:cxn ang="0">
                  <a:pos x="428" y="452"/>
                </a:cxn>
                <a:cxn ang="0">
                  <a:pos x="428" y="394"/>
                </a:cxn>
                <a:cxn ang="0">
                  <a:pos x="425" y="308"/>
                </a:cxn>
                <a:cxn ang="0">
                  <a:pos x="401" y="219"/>
                </a:cxn>
                <a:cxn ang="0">
                  <a:pos x="358" y="144"/>
                </a:cxn>
                <a:cxn ang="0">
                  <a:pos x="277" y="99"/>
                </a:cxn>
                <a:cxn ang="0">
                  <a:pos x="177" y="96"/>
                </a:cxn>
                <a:cxn ang="0">
                  <a:pos x="93" y="134"/>
                </a:cxn>
                <a:cxn ang="0">
                  <a:pos x="40" y="199"/>
                </a:cxn>
                <a:cxn ang="0">
                  <a:pos x="33" y="216"/>
                </a:cxn>
                <a:cxn ang="0">
                  <a:pos x="20" y="219"/>
                </a:cxn>
                <a:cxn ang="0">
                  <a:pos x="13" y="219"/>
                </a:cxn>
                <a:cxn ang="0">
                  <a:pos x="3" y="212"/>
                </a:cxn>
                <a:cxn ang="0">
                  <a:pos x="3" y="195"/>
                </a:cxn>
                <a:cxn ang="0">
                  <a:pos x="27" y="141"/>
                </a:cxn>
                <a:cxn ang="0">
                  <a:pos x="83" y="65"/>
                </a:cxn>
                <a:cxn ang="0">
                  <a:pos x="147" y="21"/>
                </a:cxn>
                <a:cxn ang="0">
                  <a:pos x="237" y="0"/>
                </a:cxn>
              </a:cxnLst>
              <a:rect l="0" t="0" r="r" b="b"/>
              <a:pathLst>
                <a:path w="652" h="753">
                  <a:moveTo>
                    <a:pt x="237" y="0"/>
                  </a:moveTo>
                  <a:lnTo>
                    <a:pt x="291" y="7"/>
                  </a:lnTo>
                  <a:lnTo>
                    <a:pt x="331" y="31"/>
                  </a:lnTo>
                  <a:lnTo>
                    <a:pt x="368" y="62"/>
                  </a:lnTo>
                  <a:lnTo>
                    <a:pt x="398" y="103"/>
                  </a:lnTo>
                  <a:lnTo>
                    <a:pt x="418" y="147"/>
                  </a:lnTo>
                  <a:lnTo>
                    <a:pt x="438" y="195"/>
                  </a:lnTo>
                  <a:lnTo>
                    <a:pt x="448" y="240"/>
                  </a:lnTo>
                  <a:lnTo>
                    <a:pt x="458" y="284"/>
                  </a:lnTo>
                  <a:lnTo>
                    <a:pt x="465" y="318"/>
                  </a:lnTo>
                  <a:lnTo>
                    <a:pt x="465" y="346"/>
                  </a:lnTo>
                  <a:lnTo>
                    <a:pt x="465" y="346"/>
                  </a:lnTo>
                  <a:lnTo>
                    <a:pt x="492" y="284"/>
                  </a:lnTo>
                  <a:lnTo>
                    <a:pt x="515" y="223"/>
                  </a:lnTo>
                  <a:lnTo>
                    <a:pt x="542" y="164"/>
                  </a:lnTo>
                  <a:lnTo>
                    <a:pt x="569" y="113"/>
                  </a:lnTo>
                  <a:lnTo>
                    <a:pt x="589" y="69"/>
                  </a:lnTo>
                  <a:lnTo>
                    <a:pt x="605" y="34"/>
                  </a:lnTo>
                  <a:lnTo>
                    <a:pt x="615" y="14"/>
                  </a:lnTo>
                  <a:lnTo>
                    <a:pt x="619" y="14"/>
                  </a:lnTo>
                  <a:lnTo>
                    <a:pt x="625" y="11"/>
                  </a:lnTo>
                  <a:lnTo>
                    <a:pt x="629" y="11"/>
                  </a:lnTo>
                  <a:lnTo>
                    <a:pt x="632" y="11"/>
                  </a:lnTo>
                  <a:lnTo>
                    <a:pt x="635" y="11"/>
                  </a:lnTo>
                  <a:lnTo>
                    <a:pt x="642" y="11"/>
                  </a:lnTo>
                  <a:lnTo>
                    <a:pt x="645" y="14"/>
                  </a:lnTo>
                  <a:lnTo>
                    <a:pt x="649" y="17"/>
                  </a:lnTo>
                  <a:lnTo>
                    <a:pt x="652" y="24"/>
                  </a:lnTo>
                  <a:lnTo>
                    <a:pt x="649" y="31"/>
                  </a:lnTo>
                  <a:lnTo>
                    <a:pt x="645" y="38"/>
                  </a:lnTo>
                  <a:lnTo>
                    <a:pt x="612" y="106"/>
                  </a:lnTo>
                  <a:lnTo>
                    <a:pt x="585" y="158"/>
                  </a:lnTo>
                  <a:lnTo>
                    <a:pt x="565" y="199"/>
                  </a:lnTo>
                  <a:lnTo>
                    <a:pt x="552" y="230"/>
                  </a:lnTo>
                  <a:lnTo>
                    <a:pt x="542" y="260"/>
                  </a:lnTo>
                  <a:lnTo>
                    <a:pt x="525" y="298"/>
                  </a:lnTo>
                  <a:lnTo>
                    <a:pt x="508" y="339"/>
                  </a:lnTo>
                  <a:lnTo>
                    <a:pt x="492" y="384"/>
                  </a:lnTo>
                  <a:lnTo>
                    <a:pt x="478" y="421"/>
                  </a:lnTo>
                  <a:lnTo>
                    <a:pt x="468" y="455"/>
                  </a:lnTo>
                  <a:lnTo>
                    <a:pt x="465" y="479"/>
                  </a:lnTo>
                  <a:lnTo>
                    <a:pt x="455" y="541"/>
                  </a:lnTo>
                  <a:lnTo>
                    <a:pt x="441" y="599"/>
                  </a:lnTo>
                  <a:lnTo>
                    <a:pt x="428" y="650"/>
                  </a:lnTo>
                  <a:lnTo>
                    <a:pt x="418" y="691"/>
                  </a:lnTo>
                  <a:lnTo>
                    <a:pt x="405" y="726"/>
                  </a:lnTo>
                  <a:lnTo>
                    <a:pt x="395" y="743"/>
                  </a:lnTo>
                  <a:lnTo>
                    <a:pt x="388" y="750"/>
                  </a:lnTo>
                  <a:lnTo>
                    <a:pt x="381" y="753"/>
                  </a:lnTo>
                  <a:lnTo>
                    <a:pt x="375" y="750"/>
                  </a:lnTo>
                  <a:lnTo>
                    <a:pt x="368" y="746"/>
                  </a:lnTo>
                  <a:lnTo>
                    <a:pt x="364" y="739"/>
                  </a:lnTo>
                  <a:lnTo>
                    <a:pt x="361" y="733"/>
                  </a:lnTo>
                  <a:lnTo>
                    <a:pt x="361" y="722"/>
                  </a:lnTo>
                  <a:lnTo>
                    <a:pt x="364" y="698"/>
                  </a:lnTo>
                  <a:lnTo>
                    <a:pt x="371" y="664"/>
                  </a:lnTo>
                  <a:lnTo>
                    <a:pt x="381" y="620"/>
                  </a:lnTo>
                  <a:lnTo>
                    <a:pt x="395" y="572"/>
                  </a:lnTo>
                  <a:lnTo>
                    <a:pt x="408" y="520"/>
                  </a:lnTo>
                  <a:lnTo>
                    <a:pt x="421" y="476"/>
                  </a:lnTo>
                  <a:lnTo>
                    <a:pt x="425" y="466"/>
                  </a:lnTo>
                  <a:lnTo>
                    <a:pt x="428" y="452"/>
                  </a:lnTo>
                  <a:lnTo>
                    <a:pt x="428" y="428"/>
                  </a:lnTo>
                  <a:lnTo>
                    <a:pt x="428" y="394"/>
                  </a:lnTo>
                  <a:lnTo>
                    <a:pt x="428" y="353"/>
                  </a:lnTo>
                  <a:lnTo>
                    <a:pt x="425" y="308"/>
                  </a:lnTo>
                  <a:lnTo>
                    <a:pt x="415" y="264"/>
                  </a:lnTo>
                  <a:lnTo>
                    <a:pt x="401" y="219"/>
                  </a:lnTo>
                  <a:lnTo>
                    <a:pt x="385" y="178"/>
                  </a:lnTo>
                  <a:lnTo>
                    <a:pt x="358" y="144"/>
                  </a:lnTo>
                  <a:lnTo>
                    <a:pt x="324" y="117"/>
                  </a:lnTo>
                  <a:lnTo>
                    <a:pt x="277" y="99"/>
                  </a:lnTo>
                  <a:lnTo>
                    <a:pt x="224" y="93"/>
                  </a:lnTo>
                  <a:lnTo>
                    <a:pt x="177" y="96"/>
                  </a:lnTo>
                  <a:lnTo>
                    <a:pt x="134" y="110"/>
                  </a:lnTo>
                  <a:lnTo>
                    <a:pt x="93" y="134"/>
                  </a:lnTo>
                  <a:lnTo>
                    <a:pt x="63" y="164"/>
                  </a:lnTo>
                  <a:lnTo>
                    <a:pt x="40" y="199"/>
                  </a:lnTo>
                  <a:lnTo>
                    <a:pt x="37" y="209"/>
                  </a:lnTo>
                  <a:lnTo>
                    <a:pt x="33" y="216"/>
                  </a:lnTo>
                  <a:lnTo>
                    <a:pt x="30" y="219"/>
                  </a:lnTo>
                  <a:lnTo>
                    <a:pt x="20" y="219"/>
                  </a:lnTo>
                  <a:lnTo>
                    <a:pt x="17" y="219"/>
                  </a:lnTo>
                  <a:lnTo>
                    <a:pt x="13" y="219"/>
                  </a:lnTo>
                  <a:lnTo>
                    <a:pt x="7" y="216"/>
                  </a:lnTo>
                  <a:lnTo>
                    <a:pt x="3" y="212"/>
                  </a:lnTo>
                  <a:lnTo>
                    <a:pt x="0" y="206"/>
                  </a:lnTo>
                  <a:lnTo>
                    <a:pt x="3" y="195"/>
                  </a:lnTo>
                  <a:lnTo>
                    <a:pt x="10" y="175"/>
                  </a:lnTo>
                  <a:lnTo>
                    <a:pt x="27" y="141"/>
                  </a:lnTo>
                  <a:lnTo>
                    <a:pt x="50" y="103"/>
                  </a:lnTo>
                  <a:lnTo>
                    <a:pt x="83" y="65"/>
                  </a:lnTo>
                  <a:lnTo>
                    <a:pt x="114" y="45"/>
                  </a:lnTo>
                  <a:lnTo>
                    <a:pt x="147" y="21"/>
                  </a:lnTo>
                  <a:lnTo>
                    <a:pt x="191" y="7"/>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mc:AlternateContent xmlns:mc="http://schemas.openxmlformats.org/markup-compatibility/2006" xmlns:a14="http://schemas.microsoft.com/office/drawing/2010/main">
        <mc:Choice Requires="a14">
          <p:sp>
            <p:nvSpPr>
              <p:cNvPr id="81" name="TextBox 80"/>
              <p:cNvSpPr txBox="1"/>
              <p:nvPr/>
            </p:nvSpPr>
            <p:spPr>
              <a:xfrm>
                <a:off x="266700" y="5672486"/>
                <a:ext cx="9144000" cy="1077218"/>
              </a:xfrm>
              <a:prstGeom prst="rect">
                <a:avLst/>
              </a:prstGeom>
              <a:noFill/>
            </p:spPr>
            <p:txBody>
              <a:bodyPr wrap="square" rtlCol="0">
                <a:spAutoFit/>
              </a:bodyPr>
              <a:lstStyle/>
              <a:p>
                <a:r>
                  <a:rPr lang="en-US" sz="3200" dirty="0" smtClean="0">
                    <a:solidFill>
                      <a:srgbClr val="7030A0"/>
                    </a:solidFill>
                  </a:rPr>
                  <a:t>Physical picture for charge sector </a:t>
                </a:r>
                <a14:m>
                  <m:oMath xmlns:m="http://schemas.openxmlformats.org/officeDocument/2006/math">
                    <m:r>
                      <a:rPr lang="en-US" sz="3200" i="1" dirty="0" smtClean="0">
                        <a:solidFill>
                          <a:srgbClr val="7030A0"/>
                        </a:solidFill>
                        <a:latin typeface="Cambria Math" panose="02040503050406030204" pitchFamily="18" charset="0"/>
                        <a:ea typeface="Cambria Math" panose="02040503050406030204" pitchFamily="18" charset="0"/>
                        <a:sym typeface="Mathematica1"/>
                      </a:rPr>
                      <m:t>𝛾</m:t>
                    </m:r>
                  </m:oMath>
                </a14:m>
                <a:r>
                  <a:rPr lang="en-US" sz="3200" dirty="0" smtClean="0">
                    <a:solidFill>
                      <a:srgbClr val="7030A0"/>
                    </a:solidFill>
                    <a:sym typeface="Mathematica1"/>
                  </a:rPr>
                  <a:t>:   </a:t>
                </a:r>
              </a:p>
              <a:p>
                <a:r>
                  <a:rPr lang="en-US" sz="3200" dirty="0" smtClean="0">
                    <a:solidFill>
                      <a:srgbClr val="7030A0"/>
                    </a:solidFill>
                    <a:sym typeface="Mathematica1"/>
                  </a:rPr>
                  <a:t>An infinitely heavy BPS particle of charge </a:t>
                </a:r>
                <a14:m>
                  <m:oMath xmlns:m="http://schemas.openxmlformats.org/officeDocument/2006/math">
                    <m:r>
                      <a:rPr lang="en-US" sz="3200" i="1" dirty="0">
                        <a:solidFill>
                          <a:srgbClr val="7030A0"/>
                        </a:solidFill>
                        <a:latin typeface="Cambria Math" panose="02040503050406030204" pitchFamily="18" charset="0"/>
                        <a:ea typeface="Cambria Math" panose="02040503050406030204" pitchFamily="18" charset="0"/>
                        <a:sym typeface="Mathematica1"/>
                      </a:rPr>
                      <m:t>𝛾</m:t>
                    </m:r>
                  </m:oMath>
                </a14:m>
                <a:r>
                  <a:rPr lang="en-US" sz="3200" dirty="0" smtClean="0">
                    <a:solidFill>
                      <a:srgbClr val="7030A0"/>
                    </a:solidFill>
                    <a:sym typeface="Mathematica1"/>
                  </a:rPr>
                  <a:t> at x=0. </a:t>
                </a:r>
                <a:endParaRPr lang="en-US" sz="3200" dirty="0">
                  <a:solidFill>
                    <a:srgbClr val="7030A0"/>
                  </a:solidFill>
                </a:endParaRPr>
              </a:p>
            </p:txBody>
          </p:sp>
        </mc:Choice>
        <mc:Fallback xmlns="">
          <p:sp>
            <p:nvSpPr>
              <p:cNvPr id="81" name="TextBox 80"/>
              <p:cNvSpPr txBox="1">
                <a:spLocks noRot="1" noChangeAspect="1" noMove="1" noResize="1" noEditPoints="1" noAdjustHandles="1" noChangeArrowheads="1" noChangeShapeType="1" noTextEdit="1"/>
              </p:cNvSpPr>
              <p:nvPr/>
            </p:nvSpPr>
            <p:spPr>
              <a:xfrm>
                <a:off x="266700" y="5672486"/>
                <a:ext cx="9144000" cy="1077218"/>
              </a:xfrm>
              <a:prstGeom prst="rect">
                <a:avLst/>
              </a:prstGeom>
              <a:blipFill rotWithShape="0">
                <a:blip r:embed="rId6"/>
                <a:stretch>
                  <a:fillRect l="-1733" t="-6818" b="-18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533400" y="1295400"/>
                <a:ext cx="9144000" cy="646331"/>
              </a:xfrm>
              <a:prstGeom prst="rect">
                <a:avLst/>
              </a:prstGeom>
              <a:noFill/>
            </p:spPr>
            <p:txBody>
              <a:bodyPr wrap="square" rtlCol="0">
                <a:spAutoFit/>
              </a:bodyPr>
              <a:lstStyle/>
              <a:p>
                <a:r>
                  <a:rPr lang="en-US" sz="3600" dirty="0" smtClean="0">
                    <a:solidFill>
                      <a:srgbClr val="FF0000"/>
                    </a:solidFill>
                  </a:rPr>
                  <a:t>Our line defects will be at   </a:t>
                </a:r>
                <a14:m>
                  <m:oMath xmlns:m="http://schemas.openxmlformats.org/officeDocument/2006/math">
                    <m:r>
                      <a:rPr lang="en-US" sz="3600" i="1" dirty="0" smtClean="0">
                        <a:solidFill>
                          <a:srgbClr val="FF0000"/>
                        </a:solidFill>
                        <a:latin typeface="Cambria Math" panose="02040503050406030204" pitchFamily="18" charset="0"/>
                        <a:ea typeface="Cambria Math" panose="02040503050406030204" pitchFamily="18" charset="0"/>
                      </a:rPr>
                      <m:t>ℝ</m:t>
                    </m:r>
                  </m:oMath>
                </a14:m>
                <a:r>
                  <a:rPr lang="en-US" sz="3600" baseline="-25000" dirty="0" err="1" smtClean="0">
                    <a:solidFill>
                      <a:srgbClr val="FF0000"/>
                    </a:solidFill>
                  </a:rPr>
                  <a:t>t</a:t>
                </a:r>
                <a:r>
                  <a:rPr lang="en-US" sz="3600" dirty="0" smtClean="0">
                    <a:solidFill>
                      <a:srgbClr val="FF0000"/>
                    </a:solidFill>
                  </a:rPr>
                  <a:t> x { 0 } </a:t>
                </a:r>
                <a14:m>
                  <m:oMath xmlns:m="http://schemas.openxmlformats.org/officeDocument/2006/math">
                    <m:r>
                      <a:rPr lang="en-US" sz="3600" i="1" dirty="0" smtClean="0">
                        <a:solidFill>
                          <a:srgbClr val="FF0000"/>
                        </a:solidFill>
                        <a:latin typeface="Cambria Math" panose="02040503050406030204" pitchFamily="18" charset="0"/>
                        <a:ea typeface="Cambria Math" panose="02040503050406030204" pitchFamily="18" charset="0"/>
                        <a:sym typeface="Mathematica1"/>
                      </a:rPr>
                      <m:t>⊂</m:t>
                    </m:r>
                  </m:oMath>
                </a14:m>
                <a:r>
                  <a:rPr lang="en-US" sz="3600" dirty="0" smtClean="0">
                    <a:solidFill>
                      <a:srgbClr val="FF0000"/>
                    </a:solidFill>
                    <a:sym typeface="Mathematica1"/>
                  </a:rPr>
                  <a:t>  </a:t>
                </a:r>
                <a14:m>
                  <m:oMath xmlns:m="http://schemas.openxmlformats.org/officeDocument/2006/math">
                    <m:r>
                      <a:rPr lang="en-US" sz="3600" i="1" dirty="0" smtClean="0">
                        <a:solidFill>
                          <a:srgbClr val="FF0000"/>
                        </a:solidFill>
                        <a:latin typeface="Cambria Math" panose="02040503050406030204" pitchFamily="18" charset="0"/>
                        <a:ea typeface="Cambria Math" panose="02040503050406030204" pitchFamily="18" charset="0"/>
                        <a:sym typeface="Mathematica1"/>
                      </a:rPr>
                      <m:t>ℝ</m:t>
                    </m:r>
                  </m:oMath>
                </a14:m>
                <a:r>
                  <a:rPr lang="en-US" sz="3600" baseline="30000" dirty="0" smtClean="0">
                    <a:solidFill>
                      <a:srgbClr val="FF0000"/>
                    </a:solidFill>
                    <a:sym typeface="Mathematica1"/>
                  </a:rPr>
                  <a:t>1,3</a:t>
                </a:r>
                <a:endParaRPr lang="en-US" sz="3600" baseline="30000" dirty="0">
                  <a:solidFill>
                    <a:srgbClr val="FF0000"/>
                  </a:solidFill>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533400" y="1295400"/>
                <a:ext cx="9144000" cy="646331"/>
              </a:xfrm>
              <a:prstGeom prst="rect">
                <a:avLst/>
              </a:prstGeom>
              <a:blipFill rotWithShape="0">
                <a:blip r:embed="rId7"/>
                <a:stretch>
                  <a:fillRect l="-2067" t="-15094" b="-33962"/>
                </a:stretch>
              </a:blipFill>
            </p:spPr>
            <p:txBody>
              <a:bodyPr/>
              <a:lstStyle/>
              <a:p>
                <a:r>
                  <a:rPr lang="en-US">
                    <a:noFill/>
                  </a:rPr>
                  <a:t> </a:t>
                </a:r>
              </a:p>
            </p:txBody>
          </p:sp>
        </mc:Fallback>
      </mc:AlternateContent>
      <p:pic>
        <p:nvPicPr>
          <p:cNvPr id="3" name="Picture 2"/>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2362201" y="3886201"/>
            <a:ext cx="6043429" cy="498286"/>
          </a:xfrm>
          <a:prstGeom prst="rect">
            <a:avLst/>
          </a:prstGeom>
        </p:spPr>
      </p:pic>
      <p:sp>
        <p:nvSpPr>
          <p:cNvPr id="4" name="Oval 3"/>
          <p:cNvSpPr/>
          <p:nvPr/>
        </p:nvSpPr>
        <p:spPr>
          <a:xfrm>
            <a:off x="5444378" y="4572000"/>
            <a:ext cx="1718422" cy="990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4" grpId="0"/>
      <p:bldP spid="81" grpId="0"/>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3" descr="Image result for en travau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076890"/>
            <a:ext cx="2319337" cy="16843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0" y="0"/>
            <a:ext cx="8229600" cy="1143000"/>
          </a:xfrm>
        </p:spPr>
        <p:txBody>
          <a:bodyPr/>
          <a:lstStyle/>
          <a:p>
            <a:r>
              <a:rPr lang="en-US" dirty="0" smtClean="0"/>
              <a:t>A 2d4d </a:t>
            </a:r>
            <a:r>
              <a:rPr lang="en-US" dirty="0" err="1" smtClean="0"/>
              <a:t>Categorified</a:t>
            </a:r>
            <a:r>
              <a:rPr lang="en-US" dirty="0" smtClean="0"/>
              <a:t> WCF? </a:t>
            </a:r>
            <a:endParaRPr lang="en-US" dirty="0"/>
          </a:p>
        </p:txBody>
      </p:sp>
      <p:sp>
        <p:nvSpPr>
          <p:cNvPr id="3" name="TextBox 2"/>
          <p:cNvSpPr txBox="1"/>
          <p:nvPr/>
        </p:nvSpPr>
        <p:spPr>
          <a:xfrm>
            <a:off x="695325" y="2103733"/>
            <a:ext cx="8153400" cy="954107"/>
          </a:xfrm>
          <a:prstGeom prst="rect">
            <a:avLst/>
          </a:prstGeom>
          <a:noFill/>
        </p:spPr>
        <p:txBody>
          <a:bodyPr wrap="square" rtlCol="0">
            <a:spAutoFit/>
          </a:bodyPr>
          <a:lstStyle/>
          <a:p>
            <a:r>
              <a:rPr lang="en-US" sz="2800" dirty="0" smtClean="0">
                <a:solidFill>
                  <a:srgbClr val="0000FF"/>
                </a:solidFill>
              </a:rPr>
              <a:t>An ongoing project with Tudor </a:t>
            </a:r>
            <a:r>
              <a:rPr lang="en-US" sz="2800" dirty="0" err="1" smtClean="0">
                <a:solidFill>
                  <a:srgbClr val="0000FF"/>
                </a:solidFill>
              </a:rPr>
              <a:t>Dimofte</a:t>
            </a:r>
            <a:r>
              <a:rPr lang="en-US" sz="2800" dirty="0" smtClean="0">
                <a:solidFill>
                  <a:srgbClr val="0000FF"/>
                </a:solidFill>
              </a:rPr>
              <a:t> and </a:t>
            </a:r>
            <a:r>
              <a:rPr lang="en-US" sz="2800" dirty="0" err="1" smtClean="0">
                <a:solidFill>
                  <a:srgbClr val="0000FF"/>
                </a:solidFill>
              </a:rPr>
              <a:t>Davide</a:t>
            </a:r>
            <a:r>
              <a:rPr lang="en-US" sz="2800" dirty="0" smtClean="0">
                <a:solidFill>
                  <a:srgbClr val="0000FF"/>
                </a:solidFill>
              </a:rPr>
              <a:t> </a:t>
            </a:r>
            <a:r>
              <a:rPr lang="en-US" sz="2800" dirty="0" err="1" smtClean="0">
                <a:solidFill>
                  <a:srgbClr val="0000FF"/>
                </a:solidFill>
              </a:rPr>
              <a:t>Gaiotto</a:t>
            </a:r>
            <a:r>
              <a:rPr lang="en-US" sz="2800" dirty="0" smtClean="0">
                <a:solidFill>
                  <a:srgbClr val="0000FF"/>
                </a:solidFill>
              </a:rPr>
              <a:t> has been seeking to </a:t>
            </a:r>
            <a:r>
              <a:rPr lang="en-US" sz="2800" dirty="0" err="1" smtClean="0">
                <a:solidFill>
                  <a:srgbClr val="0000FF"/>
                </a:solidFill>
              </a:rPr>
              <a:t>categorify</a:t>
            </a:r>
            <a:r>
              <a:rPr lang="en-US" sz="2800" dirty="0" smtClean="0">
                <a:solidFill>
                  <a:srgbClr val="0000FF"/>
                </a:solidFill>
              </a:rPr>
              <a:t> it: </a:t>
            </a:r>
            <a:endParaRPr lang="en-US" sz="2800" dirty="0">
              <a:solidFill>
                <a:srgbClr val="0000FF"/>
              </a:solidFill>
            </a:endParaRPr>
          </a:p>
        </p:txBody>
      </p:sp>
      <p:sp>
        <p:nvSpPr>
          <p:cNvPr id="4" name="TextBox 3"/>
          <p:cNvSpPr txBox="1"/>
          <p:nvPr/>
        </p:nvSpPr>
        <p:spPr>
          <a:xfrm>
            <a:off x="658882" y="4725815"/>
            <a:ext cx="8448675" cy="1384995"/>
          </a:xfrm>
          <a:prstGeom prst="rect">
            <a:avLst/>
          </a:prstGeom>
          <a:noFill/>
        </p:spPr>
        <p:txBody>
          <a:bodyPr wrap="square" rtlCol="0">
            <a:spAutoFit/>
          </a:bodyPr>
          <a:lstStyle/>
          <a:p>
            <a:r>
              <a:rPr lang="en-US" sz="2800" dirty="0" smtClean="0">
                <a:solidFill>
                  <a:srgbClr val="C00000"/>
                </a:solidFill>
              </a:rPr>
              <a:t>One possible approach:  Reinterpret S-wall interfaces as special kinds of </a:t>
            </a:r>
            <a:r>
              <a:rPr lang="en-US" sz="2800" dirty="0" err="1" smtClean="0">
                <a:solidFill>
                  <a:srgbClr val="C00000"/>
                </a:solidFill>
              </a:rPr>
              <a:t>functors</a:t>
            </a:r>
            <a:r>
              <a:rPr lang="en-US" sz="2800" dirty="0" smtClean="0">
                <a:solidFill>
                  <a:srgbClr val="C00000"/>
                </a:solidFill>
              </a:rPr>
              <a:t>:  They are mutation </a:t>
            </a:r>
            <a:r>
              <a:rPr lang="en-US" sz="2800" dirty="0" err="1" smtClean="0">
                <a:solidFill>
                  <a:srgbClr val="C00000"/>
                </a:solidFill>
              </a:rPr>
              <a:t>functors</a:t>
            </a:r>
            <a:r>
              <a:rPr lang="en-US" sz="2800" dirty="0" smtClean="0">
                <a:solidFill>
                  <a:srgbClr val="C00000"/>
                </a:solidFill>
              </a:rPr>
              <a:t> of a category with an exceptional collection. </a:t>
            </a:r>
            <a:endParaRPr lang="en-US" sz="2800" dirty="0">
              <a:solidFill>
                <a:srgbClr val="C00000"/>
              </a:solidFill>
            </a:endParaRPr>
          </a:p>
        </p:txBody>
      </p:sp>
      <p:sp>
        <p:nvSpPr>
          <p:cNvPr id="5" name="TextBox 4"/>
          <p:cNvSpPr txBox="1"/>
          <p:nvPr/>
        </p:nvSpPr>
        <p:spPr>
          <a:xfrm>
            <a:off x="695325" y="1143000"/>
            <a:ext cx="8153400" cy="954107"/>
          </a:xfrm>
          <a:prstGeom prst="rect">
            <a:avLst/>
          </a:prstGeom>
          <a:noFill/>
        </p:spPr>
        <p:txBody>
          <a:bodyPr wrap="square" rtlCol="0">
            <a:spAutoFit/>
          </a:bodyPr>
          <a:lstStyle/>
          <a:p>
            <a:r>
              <a:rPr lang="en-US" sz="2800" dirty="0" smtClean="0">
                <a:solidFill>
                  <a:srgbClr val="FF0000"/>
                </a:solidFill>
              </a:rPr>
              <a:t>GMN 2011 wrote a hybrid </a:t>
            </a:r>
            <a:r>
              <a:rPr lang="en-US" sz="2800" dirty="0" err="1" smtClean="0">
                <a:solidFill>
                  <a:srgbClr val="FF0000"/>
                </a:solidFill>
              </a:rPr>
              <a:t>wcf</a:t>
            </a:r>
            <a:r>
              <a:rPr lang="en-US" sz="2800" dirty="0" smtClean="0">
                <a:solidFill>
                  <a:srgbClr val="FF0000"/>
                </a:solidFill>
              </a:rPr>
              <a:t> for BPS indices of both 2d solitons and 4d bps particles.</a:t>
            </a:r>
            <a:endParaRPr lang="en-US" sz="2800" dirty="0">
              <a:solidFill>
                <a:srgbClr val="FF0000"/>
              </a:solidFill>
            </a:endParaRPr>
          </a:p>
        </p:txBody>
      </p:sp>
      <p:sp>
        <p:nvSpPr>
          <p:cNvPr id="6" name="TextBox 5"/>
          <p:cNvSpPr txBox="1"/>
          <p:nvPr/>
        </p:nvSpPr>
        <p:spPr>
          <a:xfrm>
            <a:off x="695325" y="6167641"/>
            <a:ext cx="8305800" cy="523220"/>
          </a:xfrm>
          <a:prstGeom prst="rect">
            <a:avLst/>
          </a:prstGeom>
          <a:noFill/>
        </p:spPr>
        <p:txBody>
          <a:bodyPr wrap="square" rtlCol="0">
            <a:spAutoFit/>
          </a:bodyPr>
          <a:lstStyle/>
          <a:p>
            <a:r>
              <a:rPr lang="en-US" sz="2800" dirty="0" smtClean="0">
                <a:solidFill>
                  <a:srgbClr val="7030A0"/>
                </a:solidFill>
              </a:rPr>
              <a:t>We are seeking to define analogous ``K-wall </a:t>
            </a:r>
            <a:r>
              <a:rPr lang="en-US" sz="2800" dirty="0" err="1" smtClean="0">
                <a:solidFill>
                  <a:srgbClr val="7030A0"/>
                </a:solidFill>
              </a:rPr>
              <a:t>functors</a:t>
            </a:r>
            <a:r>
              <a:rPr lang="en-US" sz="2800" dirty="0" smtClean="0">
                <a:solidFill>
                  <a:srgbClr val="7030A0"/>
                </a:solidFill>
              </a:rPr>
              <a:t>’’ . </a:t>
            </a:r>
            <a:endParaRPr lang="en-US" sz="2800" dirty="0">
              <a:solidFill>
                <a:srgbClr val="7030A0"/>
              </a:solidFill>
            </a:endParaRPr>
          </a:p>
        </p:txBody>
      </p:sp>
    </p:spTree>
    <p:extLst>
      <p:ext uri="{BB962C8B-B14F-4D97-AF65-F5344CB8AC3E}">
        <p14:creationId xmlns:p14="http://schemas.microsoft.com/office/powerpoint/2010/main" val="205087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952499" y="3447107"/>
            <a:ext cx="7924801" cy="523220"/>
          </a:xfrm>
          <a:prstGeom prst="rect">
            <a:avLst/>
          </a:prstGeom>
          <a:solidFill>
            <a:srgbClr val="002060"/>
          </a:solidFill>
        </p:spPr>
        <p:txBody>
          <a:bodyPr wrap="square" rtlCol="0">
            <a:spAutoFit/>
          </a:bodyPr>
          <a:lstStyle/>
          <a:p>
            <a:r>
              <a:rPr lang="en-US" sz="2800" dirty="0" smtClean="0">
                <a:solidFill>
                  <a:srgbClr val="FFFF00"/>
                </a:solidFill>
              </a:rPr>
              <a:t> </a:t>
            </a:r>
            <a:endParaRPr lang="en-US" sz="2800" dirty="0">
              <a:solidFill>
                <a:srgbClr val="FF0000"/>
              </a:solidFill>
            </a:endParaRPr>
          </a:p>
        </p:txBody>
      </p:sp>
      <p:sp>
        <p:nvSpPr>
          <p:cNvPr id="3" name="Slide Number Placeholder 2"/>
          <p:cNvSpPr>
            <a:spLocks noGrp="1"/>
          </p:cNvSpPr>
          <p:nvPr>
            <p:ph type="sldNum" sz="quarter" idx="12"/>
          </p:nvPr>
        </p:nvSpPr>
        <p:spPr/>
        <p:txBody>
          <a:bodyPr/>
          <a:lstStyle/>
          <a:p>
            <a:fld id="{8CC33826-6C47-413F-88A8-05EB57E6DE90}" type="slidenum">
              <a:rPr lang="en-US" smtClean="0"/>
              <a:pPr/>
              <a:t>41</a:t>
            </a:fld>
            <a:endParaRPr lang="en-US" dirty="0"/>
          </a:p>
        </p:txBody>
      </p:sp>
      <p:sp>
        <p:nvSpPr>
          <p:cNvPr id="16" name="TextBox 15"/>
          <p:cNvSpPr txBox="1"/>
          <p:nvPr/>
        </p:nvSpPr>
        <p:spPr>
          <a:xfrm>
            <a:off x="1000263" y="3429000"/>
            <a:ext cx="6720875" cy="523220"/>
          </a:xfrm>
          <a:prstGeom prst="rect">
            <a:avLst/>
          </a:prstGeom>
          <a:noFill/>
        </p:spPr>
        <p:txBody>
          <a:bodyPr wrap="square" rtlCol="0">
            <a:spAutoFit/>
          </a:bodyPr>
          <a:lstStyle/>
          <a:p>
            <a:r>
              <a:rPr lang="en-US" sz="2800" dirty="0">
                <a:solidFill>
                  <a:srgbClr val="FFFF00"/>
                </a:solidFill>
              </a:rPr>
              <a:t>Application to knot </a:t>
            </a:r>
            <a:r>
              <a:rPr lang="en-US" sz="2800" dirty="0" smtClean="0">
                <a:solidFill>
                  <a:srgbClr val="FFFF00"/>
                </a:solidFill>
              </a:rPr>
              <a:t>homology </a:t>
            </a:r>
            <a:endParaRPr lang="en-US" sz="2800" dirty="0">
              <a:solidFill>
                <a:srgbClr val="FFFF00"/>
              </a:solidFill>
            </a:endParaRPr>
          </a:p>
        </p:txBody>
      </p:sp>
      <p:sp>
        <p:nvSpPr>
          <p:cNvPr id="21" name="Oval 20"/>
          <p:cNvSpPr/>
          <p:nvPr/>
        </p:nvSpPr>
        <p:spPr>
          <a:xfrm>
            <a:off x="70104" y="442667"/>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a:t>
            </a:r>
            <a:endParaRPr lang="en-US" dirty="0"/>
          </a:p>
        </p:txBody>
      </p:sp>
      <p:sp>
        <p:nvSpPr>
          <p:cNvPr id="20" name="Rectangle 19"/>
          <p:cNvSpPr/>
          <p:nvPr/>
        </p:nvSpPr>
        <p:spPr>
          <a:xfrm>
            <a:off x="838200" y="1447800"/>
            <a:ext cx="324128" cy="830997"/>
          </a:xfrm>
          <a:prstGeom prst="rect">
            <a:avLst/>
          </a:prstGeom>
        </p:spPr>
        <p:txBody>
          <a:bodyPr wrap="none">
            <a:spAutoFit/>
          </a:bodyPr>
          <a:lstStyle/>
          <a:p>
            <a:pPr marL="342900" indent="-342900"/>
            <a:r>
              <a:rPr lang="en-US" sz="4800" dirty="0" smtClean="0"/>
              <a:t> </a:t>
            </a:r>
          </a:p>
        </p:txBody>
      </p:sp>
      <p:sp>
        <p:nvSpPr>
          <p:cNvPr id="25" name="Oval 24"/>
          <p:cNvSpPr/>
          <p:nvPr/>
        </p:nvSpPr>
        <p:spPr>
          <a:xfrm>
            <a:off x="48768" y="2204425"/>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t>
            </a:r>
            <a:endParaRPr lang="en-US" dirty="0"/>
          </a:p>
        </p:txBody>
      </p:sp>
      <p:sp>
        <p:nvSpPr>
          <p:cNvPr id="32" name="Oval 31"/>
          <p:cNvSpPr/>
          <p:nvPr/>
        </p:nvSpPr>
        <p:spPr>
          <a:xfrm>
            <a:off x="48768" y="3547351"/>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3</a:t>
            </a:r>
            <a:endParaRPr lang="en-US" dirty="0"/>
          </a:p>
        </p:txBody>
      </p:sp>
      <p:sp>
        <p:nvSpPr>
          <p:cNvPr id="34" name="Oval 33"/>
          <p:cNvSpPr/>
          <p:nvPr/>
        </p:nvSpPr>
        <p:spPr>
          <a:xfrm>
            <a:off x="70104" y="4811687"/>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4</a:t>
            </a:r>
            <a:endParaRPr lang="en-US" dirty="0"/>
          </a:p>
        </p:txBody>
      </p:sp>
      <p:sp>
        <p:nvSpPr>
          <p:cNvPr id="42" name="TextBox 41"/>
          <p:cNvSpPr txBox="1"/>
          <p:nvPr/>
        </p:nvSpPr>
        <p:spPr>
          <a:xfrm>
            <a:off x="818173" y="4737630"/>
            <a:ext cx="9525000" cy="523220"/>
          </a:xfrm>
          <a:prstGeom prst="rect">
            <a:avLst/>
          </a:prstGeom>
          <a:noFill/>
        </p:spPr>
        <p:txBody>
          <a:bodyPr wrap="square" rtlCol="0">
            <a:spAutoFit/>
          </a:bodyPr>
          <a:lstStyle/>
          <a:p>
            <a:r>
              <a:rPr lang="en-US" sz="2800" dirty="0" smtClean="0"/>
              <a:t>  </a:t>
            </a:r>
            <a:r>
              <a:rPr lang="en-US" sz="2800" dirty="0" err="1" smtClean="0"/>
              <a:t>Semiclassical</a:t>
            </a:r>
            <a:r>
              <a:rPr lang="en-US" sz="2800" dirty="0" smtClean="0"/>
              <a:t> BPS States &amp; Generalized Sen Conjecture</a:t>
            </a:r>
            <a:endParaRPr lang="en-US" sz="2800" dirty="0"/>
          </a:p>
        </p:txBody>
      </p:sp>
      <p:sp>
        <p:nvSpPr>
          <p:cNvPr id="17" name="TextBox 16"/>
          <p:cNvSpPr txBox="1"/>
          <p:nvPr/>
        </p:nvSpPr>
        <p:spPr>
          <a:xfrm>
            <a:off x="1000263" y="2150530"/>
            <a:ext cx="8143737" cy="523220"/>
          </a:xfrm>
          <a:prstGeom prst="rect">
            <a:avLst/>
          </a:prstGeom>
          <a:noFill/>
        </p:spPr>
        <p:txBody>
          <a:bodyPr wrap="square" rtlCol="0">
            <a:spAutoFit/>
          </a:bodyPr>
          <a:lstStyle/>
          <a:p>
            <a:r>
              <a:rPr lang="en-US" sz="2800" dirty="0" smtClean="0">
                <a:solidFill>
                  <a:srgbClr val="FF0000"/>
                </a:solidFill>
              </a:rPr>
              <a:t>Interfaces </a:t>
            </a:r>
            <a:r>
              <a:rPr lang="en-US" sz="2800" dirty="0">
                <a:solidFill>
                  <a:srgbClr val="FF0000"/>
                </a:solidFill>
              </a:rPr>
              <a:t>in 2d </a:t>
            </a:r>
            <a:r>
              <a:rPr lang="en-US" sz="2800" dirty="0" smtClean="0">
                <a:solidFill>
                  <a:srgbClr val="FF0000"/>
                </a:solidFill>
              </a:rPr>
              <a:t>N=2 LG models &amp; Categorical CV-WCF</a:t>
            </a:r>
            <a:endParaRPr lang="en-US" sz="2800" dirty="0">
              <a:solidFill>
                <a:srgbClr val="FF0000"/>
              </a:solidFill>
            </a:endParaRPr>
          </a:p>
        </p:txBody>
      </p:sp>
      <p:sp>
        <p:nvSpPr>
          <p:cNvPr id="19" name="Oval 18"/>
          <p:cNvSpPr/>
          <p:nvPr/>
        </p:nvSpPr>
        <p:spPr>
          <a:xfrm>
            <a:off x="72163" y="628647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5</a:t>
            </a:r>
            <a:endParaRPr lang="en-US" dirty="0"/>
          </a:p>
        </p:txBody>
      </p:sp>
      <p:sp>
        <p:nvSpPr>
          <p:cNvPr id="22" name="TextBox 21"/>
          <p:cNvSpPr txBox="1"/>
          <p:nvPr/>
        </p:nvSpPr>
        <p:spPr>
          <a:xfrm>
            <a:off x="1000263" y="6220450"/>
            <a:ext cx="8305800" cy="523220"/>
          </a:xfrm>
          <a:prstGeom prst="rect">
            <a:avLst/>
          </a:prstGeom>
          <a:noFill/>
        </p:spPr>
        <p:txBody>
          <a:bodyPr wrap="square" rtlCol="0">
            <a:spAutoFit/>
          </a:bodyPr>
          <a:lstStyle/>
          <a:p>
            <a:r>
              <a:rPr lang="en-US" sz="2800" dirty="0" smtClean="0"/>
              <a:t>Conclusion</a:t>
            </a:r>
            <a:endParaRPr lang="en-US" sz="2800" dirty="0"/>
          </a:p>
        </p:txBody>
      </p:sp>
      <p:sp>
        <p:nvSpPr>
          <p:cNvPr id="2" name="TextBox 1"/>
          <p:cNvSpPr txBox="1"/>
          <p:nvPr/>
        </p:nvSpPr>
        <p:spPr>
          <a:xfrm>
            <a:off x="1749794" y="1378495"/>
            <a:ext cx="6558811" cy="461665"/>
          </a:xfrm>
          <a:prstGeom prst="rect">
            <a:avLst/>
          </a:prstGeom>
          <a:noFill/>
        </p:spPr>
        <p:txBody>
          <a:bodyPr wrap="square" rtlCol="0">
            <a:spAutoFit/>
          </a:bodyPr>
          <a:lstStyle/>
          <a:p>
            <a:r>
              <a:rPr lang="en-US" sz="2400" dirty="0" smtClean="0"/>
              <a:t>(with D. </a:t>
            </a:r>
            <a:r>
              <a:rPr lang="en-US" sz="2400" dirty="0" err="1" smtClean="0"/>
              <a:t>Gaiotto</a:t>
            </a:r>
            <a:r>
              <a:rPr lang="en-US" sz="2400" dirty="0"/>
              <a:t> </a:t>
            </a:r>
            <a:r>
              <a:rPr lang="en-US" sz="2400" dirty="0" smtClean="0"/>
              <a:t>&amp; </a:t>
            </a:r>
            <a:r>
              <a:rPr lang="en-US" sz="2400" dirty="0"/>
              <a:t>A. </a:t>
            </a:r>
            <a:r>
              <a:rPr lang="en-US" sz="2400" dirty="0" err="1" smtClean="0"/>
              <a:t>Neitzke</a:t>
            </a:r>
            <a:r>
              <a:rPr lang="en-US" sz="2400" dirty="0" smtClean="0"/>
              <a:t>, 2010, … ) </a:t>
            </a:r>
            <a:endParaRPr lang="en-US" sz="2400" dirty="0"/>
          </a:p>
        </p:txBody>
      </p:sp>
      <p:sp>
        <p:nvSpPr>
          <p:cNvPr id="15" name="TextBox 14"/>
          <p:cNvSpPr txBox="1"/>
          <p:nvPr/>
        </p:nvSpPr>
        <p:spPr>
          <a:xfrm>
            <a:off x="1778626" y="2767252"/>
            <a:ext cx="6558811" cy="461665"/>
          </a:xfrm>
          <a:prstGeom prst="rect">
            <a:avLst/>
          </a:prstGeom>
          <a:noFill/>
        </p:spPr>
        <p:txBody>
          <a:bodyPr wrap="square" rtlCol="0">
            <a:spAutoFit/>
          </a:bodyPr>
          <a:lstStyle/>
          <a:p>
            <a:r>
              <a:rPr lang="en-US" sz="2400" dirty="0" smtClean="0"/>
              <a:t>(with D. </a:t>
            </a:r>
            <a:r>
              <a:rPr lang="en-US" sz="2400" dirty="0" err="1" smtClean="0"/>
              <a:t>Gaiotto</a:t>
            </a:r>
            <a:r>
              <a:rPr lang="en-US" sz="2400" dirty="0" smtClean="0"/>
              <a:t> &amp; E. Witten, 2015) </a:t>
            </a:r>
            <a:endParaRPr lang="en-US" sz="2400" dirty="0"/>
          </a:p>
        </p:txBody>
      </p:sp>
      <p:sp>
        <p:nvSpPr>
          <p:cNvPr id="23" name="TextBox 22"/>
          <p:cNvSpPr txBox="1"/>
          <p:nvPr/>
        </p:nvSpPr>
        <p:spPr>
          <a:xfrm>
            <a:off x="2105335" y="4064670"/>
            <a:ext cx="6558811" cy="461665"/>
          </a:xfrm>
          <a:prstGeom prst="rect">
            <a:avLst/>
          </a:prstGeom>
          <a:noFill/>
        </p:spPr>
        <p:txBody>
          <a:bodyPr wrap="square" rtlCol="0">
            <a:spAutoFit/>
          </a:bodyPr>
          <a:lstStyle/>
          <a:p>
            <a:r>
              <a:rPr lang="en-US" sz="2400" dirty="0" smtClean="0"/>
              <a:t>(with D. </a:t>
            </a:r>
            <a:r>
              <a:rPr lang="en-US" sz="2400" dirty="0" err="1" smtClean="0"/>
              <a:t>Galakhov</a:t>
            </a:r>
            <a:r>
              <a:rPr lang="en-US" sz="2400" dirty="0" smtClean="0"/>
              <a:t>, 2016) </a:t>
            </a:r>
            <a:endParaRPr lang="en-US" sz="2400" dirty="0"/>
          </a:p>
        </p:txBody>
      </p:sp>
      <p:sp>
        <p:nvSpPr>
          <p:cNvPr id="24" name="TextBox 23"/>
          <p:cNvSpPr txBox="1"/>
          <p:nvPr/>
        </p:nvSpPr>
        <p:spPr>
          <a:xfrm>
            <a:off x="479854" y="5472146"/>
            <a:ext cx="8206946" cy="461665"/>
          </a:xfrm>
          <a:prstGeom prst="rect">
            <a:avLst/>
          </a:prstGeom>
          <a:noFill/>
        </p:spPr>
        <p:txBody>
          <a:bodyPr wrap="square" rtlCol="0">
            <a:spAutoFit/>
          </a:bodyPr>
          <a:lstStyle/>
          <a:p>
            <a:r>
              <a:rPr lang="en-US" sz="2400" dirty="0" smtClean="0"/>
              <a:t>(with D. van den </a:t>
            </a:r>
            <a:r>
              <a:rPr lang="en-US" sz="2400" dirty="0" err="1" smtClean="0"/>
              <a:t>Bleeken</a:t>
            </a:r>
            <a:r>
              <a:rPr lang="en-US" sz="2400" dirty="0" smtClean="0"/>
              <a:t> &amp; A. Royston, 2015; D. Brennan, 2016) </a:t>
            </a:r>
            <a:endParaRPr lang="en-US" sz="2400" dirty="0"/>
          </a:p>
        </p:txBody>
      </p:sp>
      <p:sp>
        <p:nvSpPr>
          <p:cNvPr id="28" name="TextBox 27"/>
          <p:cNvSpPr txBox="1"/>
          <p:nvPr/>
        </p:nvSpPr>
        <p:spPr>
          <a:xfrm>
            <a:off x="838200" y="397894"/>
            <a:ext cx="8153401" cy="523220"/>
          </a:xfrm>
          <a:prstGeom prst="rect">
            <a:avLst/>
          </a:prstGeom>
          <a:noFill/>
        </p:spPr>
        <p:txBody>
          <a:bodyPr wrap="square" rtlCol="0">
            <a:spAutoFit/>
          </a:bodyPr>
          <a:lstStyle/>
          <a:p>
            <a:r>
              <a:rPr lang="en-US" sz="2800" dirty="0" smtClean="0">
                <a:solidFill>
                  <a:srgbClr val="FF0000"/>
                </a:solidFill>
              </a:rPr>
              <a:t>Review Derivation Of KS-WCF Using Framed BPS States</a:t>
            </a:r>
            <a:endParaRPr lang="en-US" sz="2800" dirty="0">
              <a:solidFill>
                <a:srgbClr val="FF0000"/>
              </a:solidFill>
            </a:endParaRPr>
          </a:p>
        </p:txBody>
      </p:sp>
    </p:spTree>
    <p:extLst>
      <p:ext uri="{BB962C8B-B14F-4D97-AF65-F5344CB8AC3E}">
        <p14:creationId xmlns:p14="http://schemas.microsoft.com/office/powerpoint/2010/main" val="33949107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Knot Homology -1/3</a:t>
            </a:r>
            <a:endParaRPr lang="en-US" dirty="0"/>
          </a:p>
        </p:txBody>
      </p:sp>
      <p:sp>
        <p:nvSpPr>
          <p:cNvPr id="26" name="TextBox 25"/>
          <p:cNvSpPr txBox="1"/>
          <p:nvPr/>
        </p:nvSpPr>
        <p:spPr>
          <a:xfrm>
            <a:off x="1489649" y="4635550"/>
            <a:ext cx="7982637" cy="707886"/>
          </a:xfrm>
          <a:prstGeom prst="rect">
            <a:avLst/>
          </a:prstGeom>
          <a:noFill/>
        </p:spPr>
        <p:txBody>
          <a:bodyPr wrap="square" rtlCol="0">
            <a:spAutoFit/>
          </a:bodyPr>
          <a:lstStyle/>
          <a:p>
            <a:r>
              <a:rPr lang="en-US" sz="4000" dirty="0" smtClean="0">
                <a:solidFill>
                  <a:srgbClr val="7030A0"/>
                </a:solidFill>
              </a:rPr>
              <a:t>M</a:t>
            </a:r>
            <a:r>
              <a:rPr lang="en-US" sz="4000" baseline="-25000" dirty="0" smtClean="0">
                <a:solidFill>
                  <a:srgbClr val="7030A0"/>
                </a:solidFill>
              </a:rPr>
              <a:t>3</a:t>
            </a:r>
            <a:r>
              <a:rPr lang="en-US" sz="4000" dirty="0" smtClean="0">
                <a:solidFill>
                  <a:srgbClr val="7030A0"/>
                </a:solidFill>
              </a:rPr>
              <a:t>: 3-manifold containing a link L</a:t>
            </a:r>
            <a:endParaRPr lang="en-US" sz="4000" dirty="0">
              <a:solidFill>
                <a:srgbClr val="7030A0"/>
              </a:solidFill>
            </a:endParaRPr>
          </a:p>
        </p:txBody>
      </p:sp>
      <p:sp>
        <p:nvSpPr>
          <p:cNvPr id="51" name="TextBox 50"/>
          <p:cNvSpPr txBox="1"/>
          <p:nvPr/>
        </p:nvSpPr>
        <p:spPr>
          <a:xfrm>
            <a:off x="5473148" y="3386349"/>
            <a:ext cx="1214889" cy="461665"/>
          </a:xfrm>
          <a:prstGeom prst="rect">
            <a:avLst/>
          </a:prstGeom>
          <a:noFill/>
        </p:spPr>
        <p:txBody>
          <a:bodyPr wrap="square" rtlCol="0">
            <a:spAutoFit/>
          </a:bodyPr>
          <a:lstStyle/>
          <a:p>
            <a:r>
              <a:rPr lang="en-US" sz="2400" dirty="0" smtClean="0">
                <a:solidFill>
                  <a:srgbClr val="00B050"/>
                </a:solidFill>
              </a:rPr>
              <a:t>TIME x</a:t>
            </a:r>
            <a:r>
              <a:rPr lang="en-US" sz="2400" baseline="30000" dirty="0" smtClean="0">
                <a:solidFill>
                  <a:srgbClr val="00B050"/>
                </a:solidFill>
              </a:rPr>
              <a:t>0</a:t>
            </a:r>
            <a:r>
              <a:rPr lang="en-US" sz="2400" dirty="0" smtClean="0">
                <a:solidFill>
                  <a:srgbClr val="00B050"/>
                </a:solidFill>
              </a:rPr>
              <a:t> </a:t>
            </a:r>
            <a:endParaRPr lang="en-US" sz="2400" dirty="0">
              <a:solidFill>
                <a:srgbClr val="00B050"/>
              </a:solidFill>
            </a:endParaRPr>
          </a:p>
        </p:txBody>
      </p:sp>
      <p:cxnSp>
        <p:nvCxnSpPr>
          <p:cNvPr id="53" name="Straight Arrow Connector 52"/>
          <p:cNvCxnSpPr/>
          <p:nvPr/>
        </p:nvCxnSpPr>
        <p:spPr>
          <a:xfrm flipV="1">
            <a:off x="6096000" y="2583706"/>
            <a:ext cx="76200" cy="642504"/>
          </a:xfrm>
          <a:prstGeom prst="straightConnector1">
            <a:avLst/>
          </a:prstGeom>
          <a:ln w="57150">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44557" y="1492305"/>
            <a:ext cx="5105400" cy="1077218"/>
          </a:xfrm>
          <a:prstGeom prst="rect">
            <a:avLst/>
          </a:prstGeom>
          <a:noFill/>
        </p:spPr>
        <p:txBody>
          <a:bodyPr wrap="square" rtlCol="0">
            <a:spAutoFit/>
          </a:bodyPr>
          <a:lstStyle/>
          <a:p>
            <a:r>
              <a:rPr lang="en-US" sz="3200" dirty="0" smtClean="0">
                <a:solidFill>
                  <a:srgbClr val="FF0000"/>
                </a:solidFill>
              </a:rPr>
              <a:t>Study (2,0</a:t>
            </a:r>
            <a:r>
              <a:rPr lang="en-US" sz="3200" dirty="0">
                <a:solidFill>
                  <a:srgbClr val="FF0000"/>
                </a:solidFill>
              </a:rPr>
              <a:t>) </a:t>
            </a:r>
            <a:r>
              <a:rPr lang="en-US" sz="3200" dirty="0" err="1">
                <a:solidFill>
                  <a:srgbClr val="FF0000"/>
                </a:solidFill>
              </a:rPr>
              <a:t>superconformal</a:t>
            </a:r>
            <a:r>
              <a:rPr lang="en-US" sz="3200" dirty="0">
                <a:solidFill>
                  <a:srgbClr val="FF0000"/>
                </a:solidFill>
              </a:rPr>
              <a:t> theory based on Lie algebra </a:t>
            </a:r>
            <a:r>
              <a:rPr lang="en-US" sz="3200" dirty="0">
                <a:solidFill>
                  <a:srgbClr val="FF0000"/>
                </a:solidFill>
                <a:latin typeface="Old English Text MT" panose="03040902040508030806" pitchFamily="66" charset="0"/>
                <a:ea typeface="Mathematica6" panose="00000400000000000000" pitchFamily="2" charset="0"/>
              </a:rPr>
              <a:t>g</a:t>
            </a:r>
            <a:endParaRPr lang="en-US" sz="3200" dirty="0">
              <a:solidFill>
                <a:srgbClr val="FF0000"/>
              </a:solidFill>
              <a:latin typeface="Old English Text MT" panose="03040902040508030806" pitchFamily="66" charset="0"/>
            </a:endParaRPr>
          </a:p>
        </p:txBody>
      </p:sp>
      <p:pic>
        <p:nvPicPr>
          <p:cNvPr id="6" name="Picture 5"/>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6096000" y="2057400"/>
            <a:ext cx="2721524" cy="429714"/>
          </a:xfrm>
          <a:prstGeom prst="rect">
            <a:avLst/>
          </a:prstGeom>
        </p:spPr>
      </p:pic>
      <p:sp>
        <p:nvSpPr>
          <p:cNvPr id="3" name="TextBox 2"/>
          <p:cNvSpPr txBox="1"/>
          <p:nvPr/>
        </p:nvSpPr>
        <p:spPr>
          <a:xfrm>
            <a:off x="2057400" y="990600"/>
            <a:ext cx="5181600" cy="523220"/>
          </a:xfrm>
          <a:prstGeom prst="rect">
            <a:avLst/>
          </a:prstGeom>
          <a:noFill/>
        </p:spPr>
        <p:txBody>
          <a:bodyPr wrap="square" rtlCol="0">
            <a:spAutoFit/>
          </a:bodyPr>
          <a:lstStyle/>
          <a:p>
            <a:r>
              <a:rPr lang="en-US" sz="2800" dirty="0" smtClean="0">
                <a:solidFill>
                  <a:srgbClr val="0000FF"/>
                </a:solidFill>
              </a:rPr>
              <a:t>(Approach of E. Witten, 2011)</a:t>
            </a:r>
            <a:endParaRPr lang="en-US" sz="2800" dirty="0">
              <a:solidFill>
                <a:srgbClr val="0000FF"/>
              </a:solidFill>
            </a:endParaRPr>
          </a:p>
        </p:txBody>
      </p:sp>
      <p:sp>
        <p:nvSpPr>
          <p:cNvPr id="16" name="TextBox 15"/>
          <p:cNvSpPr txBox="1"/>
          <p:nvPr/>
        </p:nvSpPr>
        <p:spPr>
          <a:xfrm>
            <a:off x="4343400" y="2819400"/>
            <a:ext cx="507652" cy="769441"/>
          </a:xfrm>
          <a:prstGeom prst="rect">
            <a:avLst/>
          </a:prstGeom>
          <a:noFill/>
        </p:spPr>
        <p:txBody>
          <a:bodyPr wrap="square" rtlCol="0">
            <a:spAutoFit/>
          </a:bodyPr>
          <a:lstStyle/>
          <a:p>
            <a:r>
              <a:rPr lang="en-US" sz="4400" dirty="0" smtClean="0">
                <a:solidFill>
                  <a:srgbClr val="0000FF"/>
                </a:solidFill>
              </a:rPr>
              <a:t>D</a:t>
            </a:r>
            <a:endParaRPr lang="en-US" sz="4400" dirty="0">
              <a:solidFill>
                <a:srgbClr val="0000FF"/>
              </a:solidFill>
            </a:endParaRPr>
          </a:p>
        </p:txBody>
      </p:sp>
      <p:grpSp>
        <p:nvGrpSpPr>
          <p:cNvPr id="17" name="Group 16"/>
          <p:cNvGrpSpPr/>
          <p:nvPr/>
        </p:nvGrpSpPr>
        <p:grpSpPr>
          <a:xfrm>
            <a:off x="838200" y="2743200"/>
            <a:ext cx="2276640" cy="1276836"/>
            <a:chOff x="730955" y="3571569"/>
            <a:chExt cx="2733840" cy="1734036"/>
          </a:xfrm>
        </p:grpSpPr>
        <p:pic>
          <p:nvPicPr>
            <p:cNvPr id="18" name="Picture 17" descr="http://www.faqs.org/photo-dict/photofiles/list/6900/9140luxury_cigar.jpg"/>
            <p:cNvPicPr>
              <a:picLocks noChangeAspect="1" noChangeArrowheads="1"/>
            </p:cNvPicPr>
            <p:nvPr/>
          </p:nvPicPr>
          <p:blipFill>
            <a:blip r:embed="rId4" cstate="print"/>
            <a:srcRect/>
            <a:stretch>
              <a:fillRect/>
            </a:stretch>
          </p:blipFill>
          <p:spPr bwMode="auto">
            <a:xfrm rot="20549155">
              <a:off x="730955" y="3571569"/>
              <a:ext cx="2733840" cy="1734036"/>
            </a:xfrm>
            <a:prstGeom prst="rect">
              <a:avLst/>
            </a:prstGeom>
            <a:noFill/>
          </p:spPr>
        </p:pic>
        <p:sp>
          <p:nvSpPr>
            <p:cNvPr id="19" name="Oval 18"/>
            <p:cNvSpPr/>
            <p:nvPr/>
          </p:nvSpPr>
          <p:spPr>
            <a:xfrm>
              <a:off x="914400" y="4343400"/>
              <a:ext cx="182566" cy="26302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cxnSp>
        <p:nvCxnSpPr>
          <p:cNvPr id="20" name="Straight Arrow Connector 19"/>
          <p:cNvCxnSpPr/>
          <p:nvPr/>
        </p:nvCxnSpPr>
        <p:spPr>
          <a:xfrm flipH="1">
            <a:off x="3048000" y="3200400"/>
            <a:ext cx="1219200" cy="228600"/>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8600" y="4343400"/>
            <a:ext cx="609600" cy="707886"/>
          </a:xfrm>
          <a:prstGeom prst="rect">
            <a:avLst/>
          </a:prstGeom>
          <a:noFill/>
        </p:spPr>
        <p:txBody>
          <a:bodyPr wrap="square" rtlCol="0">
            <a:spAutoFit/>
          </a:bodyPr>
          <a:lstStyle/>
          <a:p>
            <a:r>
              <a:rPr lang="en-US" sz="4000" dirty="0" smtClean="0">
                <a:solidFill>
                  <a:srgbClr val="0000FF"/>
                </a:solidFill>
              </a:rPr>
              <a:t>p</a:t>
            </a:r>
            <a:endParaRPr lang="en-US" sz="4000" dirty="0">
              <a:solidFill>
                <a:srgbClr val="0000FF"/>
              </a:solidFill>
            </a:endParaRPr>
          </a:p>
        </p:txBody>
      </p:sp>
      <p:cxnSp>
        <p:nvCxnSpPr>
          <p:cNvPr id="9" name="Straight Arrow Connector 8"/>
          <p:cNvCxnSpPr/>
          <p:nvPr/>
        </p:nvCxnSpPr>
        <p:spPr>
          <a:xfrm flipV="1">
            <a:off x="609600" y="3505201"/>
            <a:ext cx="457200" cy="990599"/>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8610600" y="2608170"/>
            <a:ext cx="76200" cy="703358"/>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123977" y="3393974"/>
            <a:ext cx="1049446" cy="461665"/>
          </a:xfrm>
          <a:prstGeom prst="rect">
            <a:avLst/>
          </a:prstGeom>
          <a:noFill/>
        </p:spPr>
        <p:txBody>
          <a:bodyPr wrap="square" rtlCol="0">
            <a:spAutoFit/>
          </a:bodyPr>
          <a:lstStyle/>
          <a:p>
            <a:r>
              <a:rPr lang="en-US" sz="2400" dirty="0" smtClean="0">
                <a:solidFill>
                  <a:srgbClr val="0000FF"/>
                </a:solidFill>
              </a:rPr>
              <a:t>CIGAR</a:t>
            </a:r>
            <a:endParaRPr lang="en-US" sz="2400" dirty="0">
              <a:solidFill>
                <a:srgbClr val="0000FF"/>
              </a:solidFill>
            </a:endParaRPr>
          </a:p>
        </p:txBody>
      </p:sp>
      <mc:AlternateContent xmlns:mc="http://schemas.openxmlformats.org/markup-compatibility/2006" xmlns:a14="http://schemas.microsoft.com/office/drawing/2010/main">
        <mc:Choice Requires="a14">
          <p:sp>
            <p:nvSpPr>
              <p:cNvPr id="23" name="TextBox 22"/>
              <p:cNvSpPr txBox="1"/>
              <p:nvPr/>
            </p:nvSpPr>
            <p:spPr>
              <a:xfrm>
                <a:off x="1004218" y="5809630"/>
                <a:ext cx="8953500" cy="707886"/>
              </a:xfrm>
              <a:prstGeom prst="rect">
                <a:avLst/>
              </a:prstGeom>
              <a:noFill/>
            </p:spPr>
            <p:txBody>
              <a:bodyPr wrap="square" rtlCol="0">
                <a:spAutoFit/>
              </a:bodyPr>
              <a:lstStyle/>
              <a:p>
                <a:r>
                  <a:rPr lang="en-US" sz="4000" dirty="0" smtClean="0">
                    <a:solidFill>
                      <a:srgbClr val="C00000"/>
                    </a:solidFill>
                  </a:rPr>
                  <a:t>(Surface defect wraps </a:t>
                </a:r>
                <a14:m>
                  <m:oMath xmlns:m="http://schemas.openxmlformats.org/officeDocument/2006/math">
                    <m:r>
                      <a:rPr lang="en-US" sz="4000" i="1" dirty="0" smtClean="0">
                        <a:solidFill>
                          <a:srgbClr val="C00000"/>
                        </a:solidFill>
                        <a:latin typeface="Cambria Math" panose="02040503050406030204" pitchFamily="18" charset="0"/>
                        <a:ea typeface="Cambria Math" panose="02040503050406030204" pitchFamily="18" charset="0"/>
                      </a:rPr>
                      <m:t>ℝ</m:t>
                    </m:r>
                  </m:oMath>
                </a14:m>
                <a:r>
                  <a:rPr lang="en-US" sz="4000" dirty="0" smtClean="0">
                    <a:solidFill>
                      <a:srgbClr val="C00000"/>
                    </a:solidFill>
                  </a:rPr>
                  <a:t> x L x {p}  )  </a:t>
                </a:r>
                <a:endParaRPr lang="en-US" sz="4000" dirty="0">
                  <a:solidFill>
                    <a:srgbClr val="C00000"/>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004218" y="5809630"/>
                <a:ext cx="8953500" cy="707886"/>
              </a:xfrm>
              <a:prstGeom prst="rect">
                <a:avLst/>
              </a:prstGeom>
              <a:blipFill rotWithShape="0">
                <a:blip r:embed="rId5"/>
                <a:stretch>
                  <a:fillRect l="-2452" t="-15517" b="-36207"/>
                </a:stretch>
              </a:blipFill>
            </p:spPr>
            <p:txBody>
              <a:bodyPr/>
              <a:lstStyle/>
              <a:p>
                <a:r>
                  <a:rPr lang="en-US">
                    <a:noFill/>
                  </a:rPr>
                  <a:t> </a:t>
                </a:r>
              </a:p>
            </p:txBody>
          </p:sp>
        </mc:Fallback>
      </mc:AlternateContent>
      <p:cxnSp>
        <p:nvCxnSpPr>
          <p:cNvPr id="24" name="Straight Arrow Connector 23"/>
          <p:cNvCxnSpPr/>
          <p:nvPr/>
        </p:nvCxnSpPr>
        <p:spPr>
          <a:xfrm flipV="1">
            <a:off x="6705600" y="2592552"/>
            <a:ext cx="673448" cy="1975805"/>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185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51" grpId="0"/>
      <p:bldP spid="44" grpId="0"/>
      <p:bldP spid="16" grpId="0"/>
      <p:bldP spid="7" grpId="0"/>
      <p:bldP spid="22" grpId="0"/>
      <p:bldP spid="2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Knot Homology – 2/3</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228600" y="1371600"/>
                <a:ext cx="8915400" cy="1569660"/>
              </a:xfrm>
              <a:prstGeom prst="rect">
                <a:avLst/>
              </a:prstGeom>
              <a:noFill/>
            </p:spPr>
            <p:txBody>
              <a:bodyPr wrap="square" rtlCol="0">
                <a:spAutoFit/>
              </a:bodyPr>
              <a:lstStyle/>
              <a:p>
                <a:r>
                  <a:rPr lang="en-US" sz="3200" dirty="0" smtClean="0">
                    <a:solidFill>
                      <a:srgbClr val="FF0000"/>
                    </a:solidFill>
                  </a:rPr>
                  <a:t>Now, KK reduce by U(1) </a:t>
                </a:r>
                <a:r>
                  <a:rPr lang="en-US" sz="3200" dirty="0" err="1" smtClean="0">
                    <a:solidFill>
                      <a:srgbClr val="FF0000"/>
                    </a:solidFill>
                  </a:rPr>
                  <a:t>isometry</a:t>
                </a:r>
                <a:r>
                  <a:rPr lang="en-US" sz="3200" dirty="0" smtClean="0">
                    <a:solidFill>
                      <a:srgbClr val="FF0000"/>
                    </a:solidFill>
                  </a:rPr>
                  <a:t> of the cigar D with fixed point p to obtain 5D SYM on  </a:t>
                </a:r>
              </a:p>
              <a:p>
                <a14:m>
                  <m:oMath xmlns:m="http://schemas.openxmlformats.org/officeDocument/2006/math">
                    <m:r>
                      <a:rPr lang="en-US" sz="3200" i="1" dirty="0" smtClean="0">
                        <a:solidFill>
                          <a:srgbClr val="FF0000"/>
                        </a:solidFill>
                        <a:latin typeface="Cambria Math" panose="02040503050406030204" pitchFamily="18" charset="0"/>
                        <a:ea typeface="Cambria Math" panose="02040503050406030204" pitchFamily="18" charset="0"/>
                      </a:rPr>
                      <m:t>ℝ</m:t>
                    </m:r>
                  </m:oMath>
                </a14:m>
                <a:r>
                  <a:rPr lang="en-US" sz="3200" dirty="0" smtClean="0">
                    <a:solidFill>
                      <a:srgbClr val="FF0000"/>
                    </a:solidFill>
                  </a:rPr>
                  <a:t> x M</a:t>
                </a:r>
                <a:r>
                  <a:rPr lang="en-US" sz="3200" baseline="-25000" dirty="0" smtClean="0">
                    <a:solidFill>
                      <a:srgbClr val="FF0000"/>
                    </a:solidFill>
                  </a:rPr>
                  <a:t>3</a:t>
                </a:r>
                <a:r>
                  <a:rPr lang="en-US" sz="3200" dirty="0" smtClean="0">
                    <a:solidFill>
                      <a:srgbClr val="FF0000"/>
                    </a:solidFill>
                  </a:rPr>
                  <a:t> x </a:t>
                </a:r>
                <a14:m>
                  <m:oMath xmlns:m="http://schemas.openxmlformats.org/officeDocument/2006/math">
                    <m:r>
                      <a:rPr lang="en-US" sz="3200" i="1" dirty="0" smtClean="0">
                        <a:solidFill>
                          <a:srgbClr val="FF0000"/>
                        </a:solidFill>
                        <a:latin typeface="Cambria Math" panose="02040503050406030204" pitchFamily="18" charset="0"/>
                        <a:ea typeface="Cambria Math" panose="02040503050406030204" pitchFamily="18" charset="0"/>
                      </a:rPr>
                      <m:t>ℝ</m:t>
                    </m:r>
                  </m:oMath>
                </a14:m>
                <a:r>
                  <a:rPr lang="en-US" sz="3200" baseline="-25000" dirty="0" smtClean="0">
                    <a:solidFill>
                      <a:srgbClr val="FF0000"/>
                    </a:solidFill>
                  </a:rPr>
                  <a:t>+</a:t>
                </a:r>
                <a:endParaRPr lang="en-US" sz="3200" baseline="-25000" dirty="0">
                  <a:solidFill>
                    <a:srgbClr val="FF0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28600" y="1371600"/>
                <a:ext cx="8915400" cy="1569660"/>
              </a:xfrm>
              <a:prstGeom prst="rect">
                <a:avLst/>
              </a:prstGeom>
              <a:blipFill rotWithShape="0">
                <a:blip r:embed="rId5"/>
                <a:stretch>
                  <a:fillRect l="-1778" t="-5058" r="-684" b="-12451"/>
                </a:stretch>
              </a:blipFill>
            </p:spPr>
            <p:txBody>
              <a:bodyPr/>
              <a:lstStyle/>
              <a:p>
                <a:r>
                  <a:rPr lang="en-US">
                    <a:noFill/>
                  </a:rPr>
                  <a:t> </a:t>
                </a:r>
              </a:p>
            </p:txBody>
          </p:sp>
        </mc:Fallback>
      </mc:AlternateContent>
      <p:cxnSp>
        <p:nvCxnSpPr>
          <p:cNvPr id="20" name="Straight Arrow Connector 19"/>
          <p:cNvCxnSpPr/>
          <p:nvPr/>
        </p:nvCxnSpPr>
        <p:spPr>
          <a:xfrm>
            <a:off x="3968885" y="5260448"/>
            <a:ext cx="2983149" cy="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2282757" y="4695568"/>
            <a:ext cx="2529191" cy="1741714"/>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4163438" y="3283367"/>
            <a:ext cx="1261353" cy="275379"/>
          </a:xfrm>
          <a:prstGeom prst="rect">
            <a:avLst/>
          </a:prstGeom>
        </p:spPr>
      </p:pic>
      <p:pic>
        <p:nvPicPr>
          <p:cNvPr id="23" name="Picture 22"/>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1828800" y="6437282"/>
            <a:ext cx="557719" cy="268318"/>
          </a:xfrm>
          <a:prstGeom prst="rect">
            <a:avLst/>
          </a:prstGeom>
        </p:spPr>
      </p:pic>
      <p:pic>
        <p:nvPicPr>
          <p:cNvPr id="25" name="Picture 24"/>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6627779" y="5401668"/>
            <a:ext cx="1297021" cy="315392"/>
          </a:xfrm>
          <a:prstGeom prst="rect">
            <a:avLst/>
          </a:prstGeom>
        </p:spPr>
      </p:pic>
      <p:cxnSp>
        <p:nvCxnSpPr>
          <p:cNvPr id="30" name="Straight Arrow Connector 29"/>
          <p:cNvCxnSpPr/>
          <p:nvPr/>
        </p:nvCxnSpPr>
        <p:spPr>
          <a:xfrm flipH="1" flipV="1">
            <a:off x="3968885" y="3048000"/>
            <a:ext cx="64851" cy="3436355"/>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59734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5"/>
            <a:ext cx="8229600" cy="1143000"/>
          </a:xfrm>
        </p:spPr>
        <p:txBody>
          <a:bodyPr/>
          <a:lstStyle/>
          <a:p>
            <a:r>
              <a:rPr lang="en-US" dirty="0" smtClean="0"/>
              <a:t>Knot Homology – 3/3</a:t>
            </a:r>
            <a:endParaRPr lang="en-US" dirty="0"/>
          </a:p>
        </p:txBody>
      </p:sp>
      <p:sp>
        <p:nvSpPr>
          <p:cNvPr id="14" name="TextBox 13"/>
          <p:cNvSpPr txBox="1"/>
          <p:nvPr/>
        </p:nvSpPr>
        <p:spPr>
          <a:xfrm>
            <a:off x="609600" y="3557615"/>
            <a:ext cx="8458200" cy="1077218"/>
          </a:xfrm>
          <a:prstGeom prst="rect">
            <a:avLst/>
          </a:prstGeom>
          <a:noFill/>
        </p:spPr>
        <p:txBody>
          <a:bodyPr wrap="square" rtlCol="0">
            <a:spAutoFit/>
          </a:bodyPr>
          <a:lstStyle/>
          <a:p>
            <a:r>
              <a:rPr lang="en-US" sz="3200" dirty="0" smtClean="0">
                <a:solidFill>
                  <a:srgbClr val="7030A0"/>
                </a:solidFill>
              </a:rPr>
              <a:t>This space is constructed from a chain complex using infinite-dimensional Morse theory: </a:t>
            </a:r>
          </a:p>
        </p:txBody>
      </p:sp>
      <p:sp>
        <p:nvSpPr>
          <p:cNvPr id="15" name="TextBox 14"/>
          <p:cNvSpPr txBox="1"/>
          <p:nvPr/>
        </p:nvSpPr>
        <p:spPr>
          <a:xfrm>
            <a:off x="457200" y="1066800"/>
            <a:ext cx="7543800" cy="1077218"/>
          </a:xfrm>
          <a:prstGeom prst="rect">
            <a:avLst/>
          </a:prstGeom>
          <a:noFill/>
        </p:spPr>
        <p:txBody>
          <a:bodyPr wrap="square" rtlCol="0">
            <a:spAutoFit/>
          </a:bodyPr>
          <a:lstStyle/>
          <a:p>
            <a:r>
              <a:rPr lang="en-US" sz="3200" dirty="0" smtClean="0">
                <a:solidFill>
                  <a:srgbClr val="0070C0"/>
                </a:solidFill>
              </a:rPr>
              <a:t>Hilbert space of states depends on M</a:t>
            </a:r>
            <a:r>
              <a:rPr lang="en-US" sz="3200" baseline="-25000" dirty="0" smtClean="0">
                <a:solidFill>
                  <a:srgbClr val="0070C0"/>
                </a:solidFill>
              </a:rPr>
              <a:t>3</a:t>
            </a:r>
            <a:r>
              <a:rPr lang="en-US" sz="3200" dirty="0" smtClean="0">
                <a:solidFill>
                  <a:srgbClr val="0070C0"/>
                </a:solidFill>
              </a:rPr>
              <a:t> and L: </a:t>
            </a:r>
            <a:endParaRPr lang="en-US" sz="3200" dirty="0">
              <a:solidFill>
                <a:srgbClr val="0070C0"/>
              </a:solidFill>
            </a:endParaRPr>
          </a:p>
        </p:txBody>
      </p:sp>
      <p:pic>
        <p:nvPicPr>
          <p:cNvPr id="17" name="Picture 16"/>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2438400" y="1975128"/>
            <a:ext cx="2857500" cy="510540"/>
          </a:xfrm>
          <a:prstGeom prst="rect">
            <a:avLst/>
          </a:prstGeom>
        </p:spPr>
      </p:pic>
      <p:sp>
        <p:nvSpPr>
          <p:cNvPr id="3" name="TextBox 2"/>
          <p:cNvSpPr txBox="1"/>
          <p:nvPr/>
        </p:nvSpPr>
        <p:spPr>
          <a:xfrm>
            <a:off x="914400" y="2688773"/>
            <a:ext cx="9144000" cy="523220"/>
          </a:xfrm>
          <a:prstGeom prst="rect">
            <a:avLst/>
          </a:prstGeom>
          <a:noFill/>
        </p:spPr>
        <p:txBody>
          <a:bodyPr wrap="square" rtlCol="0">
            <a:spAutoFit/>
          </a:bodyPr>
          <a:lstStyle/>
          <a:p>
            <a:r>
              <a:rPr lang="en-US" sz="2800" dirty="0">
                <a:solidFill>
                  <a:srgbClr val="0000FF"/>
                </a:solidFill>
              </a:rPr>
              <a:t>i</a:t>
            </a:r>
            <a:r>
              <a:rPr lang="en-US" sz="2800" dirty="0" smtClean="0">
                <a:solidFill>
                  <a:srgbClr val="0000FF"/>
                </a:solidFill>
              </a:rPr>
              <a:t>s the ``knot’’ (better: link)  homology of L in M</a:t>
            </a:r>
            <a:r>
              <a:rPr lang="en-US" sz="2800" baseline="-25000" dirty="0" smtClean="0">
                <a:solidFill>
                  <a:srgbClr val="0000FF"/>
                </a:solidFill>
              </a:rPr>
              <a:t>3</a:t>
            </a:r>
            <a:r>
              <a:rPr lang="en-US" sz="2800" dirty="0" smtClean="0">
                <a:solidFill>
                  <a:srgbClr val="0000FF"/>
                </a:solidFill>
              </a:rPr>
              <a:t>. </a:t>
            </a:r>
            <a:endParaRPr lang="en-US" sz="2800" dirty="0">
              <a:solidFill>
                <a:srgbClr val="0000FF"/>
              </a:solidFill>
            </a:endParaRPr>
          </a:p>
        </p:txBody>
      </p:sp>
      <p:sp>
        <p:nvSpPr>
          <p:cNvPr id="4" name="TextBox 3"/>
          <p:cNvSpPr txBox="1"/>
          <p:nvPr/>
        </p:nvSpPr>
        <p:spPr>
          <a:xfrm>
            <a:off x="821436" y="4755413"/>
            <a:ext cx="8229600" cy="461665"/>
          </a:xfrm>
          <a:prstGeom prst="rect">
            <a:avLst/>
          </a:prstGeom>
          <a:noFill/>
        </p:spPr>
        <p:txBody>
          <a:bodyPr wrap="square" rtlCol="0">
            <a:spAutoFit/>
          </a:bodyPr>
          <a:lstStyle/>
          <a:p>
            <a:r>
              <a:rPr lang="en-US" sz="2400" dirty="0" smtClean="0">
                <a:solidFill>
                  <a:srgbClr val="FF0000"/>
                </a:solidFill>
              </a:rPr>
              <a:t>``Solitons’’:   Solutions to the Kapustin-Witten equations. </a:t>
            </a:r>
            <a:endParaRPr lang="en-US" sz="2400" dirty="0">
              <a:solidFill>
                <a:srgbClr val="FF0000"/>
              </a:solidFill>
            </a:endParaRPr>
          </a:p>
        </p:txBody>
      </p:sp>
      <p:sp>
        <p:nvSpPr>
          <p:cNvPr id="8" name="TextBox 7"/>
          <p:cNvSpPr txBox="1"/>
          <p:nvPr/>
        </p:nvSpPr>
        <p:spPr>
          <a:xfrm>
            <a:off x="848868" y="5299155"/>
            <a:ext cx="7620000" cy="461665"/>
          </a:xfrm>
          <a:prstGeom prst="rect">
            <a:avLst/>
          </a:prstGeom>
          <a:noFill/>
        </p:spPr>
        <p:txBody>
          <a:bodyPr wrap="square" rtlCol="0">
            <a:spAutoFit/>
          </a:bodyPr>
          <a:lstStyle/>
          <a:p>
            <a:r>
              <a:rPr lang="en-US" sz="2400" dirty="0" smtClean="0">
                <a:solidFill>
                  <a:srgbClr val="FF33CC"/>
                </a:solidFill>
              </a:rPr>
              <a:t>``Instantons’’:   Solutions to the </a:t>
            </a:r>
            <a:r>
              <a:rPr lang="en-US" sz="2400" dirty="0" err="1" smtClean="0">
                <a:solidFill>
                  <a:srgbClr val="FF33CC"/>
                </a:solidFill>
              </a:rPr>
              <a:t>Haydys</a:t>
            </a:r>
            <a:r>
              <a:rPr lang="en-US" sz="2400" dirty="0" smtClean="0">
                <a:solidFill>
                  <a:srgbClr val="FF33CC"/>
                </a:solidFill>
              </a:rPr>
              <a:t>-Witten equations. </a:t>
            </a:r>
            <a:endParaRPr lang="en-US" sz="2400" dirty="0">
              <a:solidFill>
                <a:srgbClr val="FF33CC"/>
              </a:solidFill>
            </a:endParaRPr>
          </a:p>
        </p:txBody>
      </p:sp>
      <p:sp>
        <p:nvSpPr>
          <p:cNvPr id="9" name="TextBox 8"/>
          <p:cNvSpPr txBox="1"/>
          <p:nvPr/>
        </p:nvSpPr>
        <p:spPr>
          <a:xfrm>
            <a:off x="342900" y="6030142"/>
            <a:ext cx="8458200" cy="707886"/>
          </a:xfrm>
          <a:prstGeom prst="rect">
            <a:avLst/>
          </a:prstGeom>
          <a:noFill/>
        </p:spPr>
        <p:txBody>
          <a:bodyPr wrap="square" rtlCol="0">
            <a:spAutoFit/>
          </a:bodyPr>
          <a:lstStyle/>
          <a:p>
            <a:r>
              <a:rPr lang="en-US" sz="2000" dirty="0" smtClean="0">
                <a:solidFill>
                  <a:srgbClr val="00B050"/>
                </a:solidFill>
              </a:rPr>
              <a:t>Very difficult 4d/5d partial differential equations: </a:t>
            </a:r>
            <a:r>
              <a:rPr lang="en-US" sz="2000" dirty="0" err="1" smtClean="0">
                <a:solidFill>
                  <a:srgbClr val="00B050"/>
                </a:solidFill>
              </a:rPr>
              <a:t>Equivariant</a:t>
            </a:r>
            <a:r>
              <a:rPr lang="en-US" sz="2000" dirty="0" smtClean="0">
                <a:solidFill>
                  <a:srgbClr val="00B050"/>
                </a:solidFill>
              </a:rPr>
              <a:t> Morse theory on infinite-dimensional target space of (</a:t>
            </a:r>
            <a:r>
              <a:rPr lang="en-US" sz="2000" dirty="0" err="1" smtClean="0">
                <a:solidFill>
                  <a:srgbClr val="00B050"/>
                </a:solidFill>
              </a:rPr>
              <a:t>complexified</a:t>
            </a:r>
            <a:r>
              <a:rPr lang="en-US" sz="2000" dirty="0" smtClean="0">
                <a:solidFill>
                  <a:srgbClr val="00B050"/>
                </a:solidFill>
              </a:rPr>
              <a:t>) gauge fields. </a:t>
            </a:r>
            <a:endParaRPr lang="en-US" sz="2000" dirty="0">
              <a:solidFill>
                <a:srgbClr val="00B050"/>
              </a:solidFill>
            </a:endParaRPr>
          </a:p>
        </p:txBody>
      </p:sp>
    </p:spTree>
    <p:extLst>
      <p:ext uri="{BB962C8B-B14F-4D97-AF65-F5344CB8AC3E}">
        <p14:creationId xmlns:p14="http://schemas.microsoft.com/office/powerpoint/2010/main" val="243142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3" grpId="0"/>
      <p:bldP spid="4" grpId="0"/>
      <p:bldP spid="8"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err="1" smtClean="0"/>
              <a:t>Gaiotto</a:t>
            </a:r>
            <a:r>
              <a:rPr lang="en-US" dirty="0" smtClean="0"/>
              <a:t>-Witten Reduction</a:t>
            </a:r>
            <a:endParaRPr lang="en-US" dirty="0"/>
          </a:p>
        </p:txBody>
      </p:sp>
      <p:grpSp>
        <p:nvGrpSpPr>
          <p:cNvPr id="6" name="Group 5"/>
          <p:cNvGrpSpPr/>
          <p:nvPr/>
        </p:nvGrpSpPr>
        <p:grpSpPr>
          <a:xfrm>
            <a:off x="1371600" y="2133600"/>
            <a:ext cx="6358890" cy="4560570"/>
            <a:chOff x="685800" y="228600"/>
            <a:chExt cx="7959090" cy="6008370"/>
          </a:xfrm>
        </p:grpSpPr>
        <p:cxnSp>
          <p:nvCxnSpPr>
            <p:cNvPr id="7" name="Straight Arrow Connector 6"/>
            <p:cNvCxnSpPr/>
            <p:nvPr/>
          </p:nvCxnSpPr>
          <p:spPr>
            <a:xfrm flipV="1">
              <a:off x="914400" y="3657600"/>
              <a:ext cx="6019800" cy="7620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295400" y="2819400"/>
              <a:ext cx="2971800" cy="281940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819400" y="228600"/>
              <a:ext cx="1482090" cy="445770"/>
            </a:xfrm>
            <a:prstGeom prst="rect">
              <a:avLst/>
            </a:prstGeom>
          </p:spPr>
        </p:pic>
        <p:pic>
          <p:nvPicPr>
            <p:cNvPr id="10" name="Picture 9"/>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685800" y="5791200"/>
              <a:ext cx="1482090" cy="445770"/>
            </a:xfrm>
            <a:prstGeom prst="rect">
              <a:avLst/>
            </a:prstGeom>
          </p:spPr>
        </p:pic>
        <p:cxnSp>
          <p:nvCxnSpPr>
            <p:cNvPr id="11" name="Straight Arrow Connector 10"/>
            <p:cNvCxnSpPr/>
            <p:nvPr/>
          </p:nvCxnSpPr>
          <p:spPr>
            <a:xfrm flipH="1" flipV="1">
              <a:off x="3352800" y="533400"/>
              <a:ext cx="76200" cy="556260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7162800" y="3581400"/>
              <a:ext cx="1482090" cy="445770"/>
            </a:xfrm>
            <a:prstGeom prst="rect">
              <a:avLst/>
            </a:prstGeom>
          </p:spPr>
        </p:pic>
        <p:sp>
          <p:nvSpPr>
            <p:cNvPr id="13" name="Oval 12"/>
            <p:cNvSpPr/>
            <p:nvPr/>
          </p:nvSpPr>
          <p:spPr>
            <a:xfrm>
              <a:off x="1219200" y="4191000"/>
              <a:ext cx="228600" cy="152400"/>
            </a:xfrm>
            <a:prstGeom prst="ellipse">
              <a:avLst/>
            </a:prstGeom>
            <a:solidFill>
              <a:srgbClr val="FF0000"/>
            </a:solidFill>
            <a:ln w="38100">
              <a:solidFill>
                <a:srgbClr val="00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Oval 13"/>
            <p:cNvSpPr/>
            <p:nvPr/>
          </p:nvSpPr>
          <p:spPr>
            <a:xfrm>
              <a:off x="2971800" y="4343400"/>
              <a:ext cx="228600" cy="152400"/>
            </a:xfrm>
            <a:prstGeom prst="ellipse">
              <a:avLst/>
            </a:prstGeom>
            <a:solidFill>
              <a:srgbClr val="FF0000"/>
            </a:solidFill>
            <a:ln w="38100">
              <a:solidFill>
                <a:srgbClr val="00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Oval 14"/>
            <p:cNvSpPr/>
            <p:nvPr/>
          </p:nvSpPr>
          <p:spPr>
            <a:xfrm>
              <a:off x="5410200" y="4343400"/>
              <a:ext cx="228600" cy="152400"/>
            </a:xfrm>
            <a:prstGeom prst="ellipse">
              <a:avLst/>
            </a:prstGeom>
            <a:solidFill>
              <a:srgbClr val="FF0000"/>
            </a:solidFill>
            <a:ln w="38100">
              <a:solidFill>
                <a:srgbClr val="00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Oval 15"/>
            <p:cNvSpPr/>
            <p:nvPr/>
          </p:nvSpPr>
          <p:spPr>
            <a:xfrm>
              <a:off x="4343400" y="4419600"/>
              <a:ext cx="228600" cy="152400"/>
            </a:xfrm>
            <a:prstGeom prst="ellipse">
              <a:avLst/>
            </a:prstGeom>
            <a:solidFill>
              <a:srgbClr val="FF0000"/>
            </a:solidFill>
            <a:ln w="38100">
              <a:solidFill>
                <a:srgbClr val="00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1295400" y="4343400"/>
              <a:ext cx="1828800" cy="1105621"/>
            </a:xfrm>
            <a:custGeom>
              <a:avLst/>
              <a:gdLst>
                <a:gd name="connsiteX0" fmla="*/ 37357 w 1738835"/>
                <a:gd name="connsiteY0" fmla="*/ 0 h 1073791"/>
                <a:gd name="connsiteX1" fmla="*/ 141529 w 1738835"/>
                <a:gd name="connsiteY1" fmla="*/ 729205 h 1073791"/>
                <a:gd name="connsiteX2" fmla="*/ 1183250 w 1738835"/>
                <a:gd name="connsiteY2" fmla="*/ 1053297 h 1073791"/>
                <a:gd name="connsiteX3" fmla="*/ 1738835 w 1738835"/>
                <a:gd name="connsiteY3" fmla="*/ 173621 h 1073791"/>
                <a:gd name="connsiteX4" fmla="*/ 1738835 w 1738835"/>
                <a:gd name="connsiteY4" fmla="*/ 173621 h 1073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835" h="1073791">
                  <a:moveTo>
                    <a:pt x="37357" y="0"/>
                  </a:moveTo>
                  <a:cubicBezTo>
                    <a:pt x="-6048" y="276828"/>
                    <a:pt x="-49453" y="553656"/>
                    <a:pt x="141529" y="729205"/>
                  </a:cubicBezTo>
                  <a:cubicBezTo>
                    <a:pt x="332511" y="904754"/>
                    <a:pt x="917032" y="1145894"/>
                    <a:pt x="1183250" y="1053297"/>
                  </a:cubicBezTo>
                  <a:cubicBezTo>
                    <a:pt x="1449468" y="960700"/>
                    <a:pt x="1738835" y="173621"/>
                    <a:pt x="1738835" y="173621"/>
                  </a:cubicBezTo>
                  <a:lnTo>
                    <a:pt x="1738835" y="173621"/>
                  </a:lnTo>
                </a:path>
              </a:pathLst>
            </a:custGeom>
            <a:noFill/>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4444678" y="4490977"/>
              <a:ext cx="1088021" cy="1064444"/>
            </a:xfrm>
            <a:custGeom>
              <a:avLst/>
              <a:gdLst>
                <a:gd name="connsiteX0" fmla="*/ 0 w 1088021"/>
                <a:gd name="connsiteY0" fmla="*/ 81023 h 1064444"/>
                <a:gd name="connsiteX1" fmla="*/ 173621 w 1088021"/>
                <a:gd name="connsiteY1" fmla="*/ 879676 h 1064444"/>
                <a:gd name="connsiteX2" fmla="*/ 798654 w 1088021"/>
                <a:gd name="connsiteY2" fmla="*/ 995423 h 1064444"/>
                <a:gd name="connsiteX3" fmla="*/ 1088021 w 1088021"/>
                <a:gd name="connsiteY3" fmla="*/ 0 h 1064444"/>
                <a:gd name="connsiteX4" fmla="*/ 1088021 w 1088021"/>
                <a:gd name="connsiteY4" fmla="*/ 0 h 1064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8021" h="1064444">
                  <a:moveTo>
                    <a:pt x="0" y="81023"/>
                  </a:moveTo>
                  <a:cubicBezTo>
                    <a:pt x="20256" y="404149"/>
                    <a:pt x="40512" y="727276"/>
                    <a:pt x="173621" y="879676"/>
                  </a:cubicBezTo>
                  <a:cubicBezTo>
                    <a:pt x="306730" y="1032076"/>
                    <a:pt x="646254" y="1142036"/>
                    <a:pt x="798654" y="995423"/>
                  </a:cubicBezTo>
                  <a:cubicBezTo>
                    <a:pt x="951054" y="848810"/>
                    <a:pt x="1088021" y="0"/>
                    <a:pt x="1088021" y="0"/>
                  </a:cubicBezTo>
                  <a:lnTo>
                    <a:pt x="1088021" y="0"/>
                  </a:lnTo>
                </a:path>
              </a:pathLst>
            </a:custGeom>
            <a:noFill/>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3581400" y="2743200"/>
              <a:ext cx="964461" cy="1638782"/>
            </a:xfrm>
            <a:custGeom>
              <a:avLst/>
              <a:gdLst>
                <a:gd name="connsiteX0" fmla="*/ 740780 w 812061"/>
                <a:gd name="connsiteY0" fmla="*/ 1562582 h 1562582"/>
                <a:gd name="connsiteX1" fmla="*/ 740780 w 812061"/>
                <a:gd name="connsiteY1" fmla="*/ 821803 h 1562582"/>
                <a:gd name="connsiteX2" fmla="*/ 0 w 812061"/>
                <a:gd name="connsiteY2" fmla="*/ 0 h 1562582"/>
                <a:gd name="connsiteX3" fmla="*/ 0 w 812061"/>
                <a:gd name="connsiteY3" fmla="*/ 0 h 1562582"/>
              </a:gdLst>
              <a:ahLst/>
              <a:cxnLst>
                <a:cxn ang="0">
                  <a:pos x="connsiteX0" y="connsiteY0"/>
                </a:cxn>
                <a:cxn ang="0">
                  <a:pos x="connsiteX1" y="connsiteY1"/>
                </a:cxn>
                <a:cxn ang="0">
                  <a:pos x="connsiteX2" y="connsiteY2"/>
                </a:cxn>
                <a:cxn ang="0">
                  <a:pos x="connsiteX3" y="connsiteY3"/>
                </a:cxn>
              </a:cxnLst>
              <a:rect l="l" t="t" r="r" b="b"/>
              <a:pathLst>
                <a:path w="812061" h="1562582">
                  <a:moveTo>
                    <a:pt x="740780" y="1562582"/>
                  </a:moveTo>
                  <a:cubicBezTo>
                    <a:pt x="802511" y="1322407"/>
                    <a:pt x="864243" y="1082233"/>
                    <a:pt x="740780" y="821803"/>
                  </a:cubicBezTo>
                  <a:cubicBezTo>
                    <a:pt x="617317" y="561373"/>
                    <a:pt x="0" y="0"/>
                    <a:pt x="0" y="0"/>
                  </a:cubicBezTo>
                  <a:lnTo>
                    <a:pt x="0" y="0"/>
                  </a:lnTo>
                </a:path>
              </a:pathLst>
            </a:custGeom>
            <a:noFill/>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2057400" y="1295400"/>
              <a:ext cx="1160362" cy="1239456"/>
            </a:xfrm>
            <a:custGeom>
              <a:avLst/>
              <a:gdLst>
                <a:gd name="connsiteX0" fmla="*/ 1169043 w 1169043"/>
                <a:gd name="connsiteY0" fmla="*/ 1481560 h 1481560"/>
                <a:gd name="connsiteX1" fmla="*/ 983848 w 1169043"/>
                <a:gd name="connsiteY1" fmla="*/ 1215342 h 1481560"/>
                <a:gd name="connsiteX2" fmla="*/ 544010 w 1169043"/>
                <a:gd name="connsiteY2" fmla="*/ 1088020 h 1481560"/>
                <a:gd name="connsiteX3" fmla="*/ 127322 w 1169043"/>
                <a:gd name="connsiteY3" fmla="*/ 706056 h 1481560"/>
                <a:gd name="connsiteX4" fmla="*/ 0 w 1169043"/>
                <a:gd name="connsiteY4" fmla="*/ 0 h 1481560"/>
                <a:gd name="connsiteX5" fmla="*/ 0 w 1169043"/>
                <a:gd name="connsiteY5" fmla="*/ 0 h 148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9043" h="1481560">
                  <a:moveTo>
                    <a:pt x="1169043" y="1481560"/>
                  </a:moveTo>
                  <a:cubicBezTo>
                    <a:pt x="1128531" y="1381246"/>
                    <a:pt x="1088020" y="1280932"/>
                    <a:pt x="983848" y="1215342"/>
                  </a:cubicBezTo>
                  <a:cubicBezTo>
                    <a:pt x="879676" y="1149752"/>
                    <a:pt x="686764" y="1172901"/>
                    <a:pt x="544010" y="1088020"/>
                  </a:cubicBezTo>
                  <a:cubicBezTo>
                    <a:pt x="401256" y="1003139"/>
                    <a:pt x="217990" y="887393"/>
                    <a:pt x="127322" y="706056"/>
                  </a:cubicBezTo>
                  <a:cubicBezTo>
                    <a:pt x="36654" y="524719"/>
                    <a:pt x="0" y="0"/>
                    <a:pt x="0" y="0"/>
                  </a:cubicBezTo>
                  <a:lnTo>
                    <a:pt x="0" y="0"/>
                  </a:lnTo>
                </a:path>
              </a:pathLst>
            </a:custGeom>
            <a:noFill/>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Oval 20"/>
            <p:cNvSpPr/>
            <p:nvPr/>
          </p:nvSpPr>
          <p:spPr>
            <a:xfrm>
              <a:off x="1981200" y="1143000"/>
              <a:ext cx="228600" cy="152400"/>
            </a:xfrm>
            <a:prstGeom prst="ellipse">
              <a:avLst/>
            </a:prstGeom>
            <a:solidFill>
              <a:srgbClr val="FF0000"/>
            </a:solidFill>
            <a:ln w="38100">
              <a:solidFill>
                <a:srgbClr val="00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Oval 21"/>
            <p:cNvSpPr/>
            <p:nvPr/>
          </p:nvSpPr>
          <p:spPr>
            <a:xfrm>
              <a:off x="5029200" y="1219200"/>
              <a:ext cx="228600" cy="152400"/>
            </a:xfrm>
            <a:prstGeom prst="ellipse">
              <a:avLst/>
            </a:prstGeom>
            <a:solidFill>
              <a:srgbClr val="FF0000"/>
            </a:solidFill>
            <a:ln w="38100">
              <a:solidFill>
                <a:srgbClr val="00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Oval 22"/>
            <p:cNvSpPr/>
            <p:nvPr/>
          </p:nvSpPr>
          <p:spPr>
            <a:xfrm>
              <a:off x="6096000" y="1219200"/>
              <a:ext cx="228600" cy="152400"/>
            </a:xfrm>
            <a:prstGeom prst="ellipse">
              <a:avLst/>
            </a:prstGeom>
            <a:solidFill>
              <a:srgbClr val="FF0000"/>
            </a:solidFill>
            <a:ln w="38100">
              <a:solidFill>
                <a:srgbClr val="00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Oval 23"/>
            <p:cNvSpPr/>
            <p:nvPr/>
          </p:nvSpPr>
          <p:spPr>
            <a:xfrm>
              <a:off x="1143000" y="1143000"/>
              <a:ext cx="198699" cy="133109"/>
            </a:xfrm>
            <a:prstGeom prst="ellipse">
              <a:avLst/>
            </a:prstGeom>
            <a:solidFill>
              <a:srgbClr val="FF0000"/>
            </a:solidFill>
            <a:ln w="38100">
              <a:solidFill>
                <a:srgbClr val="00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1191139" y="2438958"/>
              <a:ext cx="1780591" cy="1693204"/>
            </a:xfrm>
            <a:custGeom>
              <a:avLst/>
              <a:gdLst>
                <a:gd name="connsiteX0" fmla="*/ 151524 w 1780591"/>
                <a:gd name="connsiteY0" fmla="*/ 1693204 h 1693204"/>
                <a:gd name="connsiteX1" fmla="*/ 139950 w 1780591"/>
                <a:gd name="connsiteY1" fmla="*/ 1010298 h 1693204"/>
                <a:gd name="connsiteX2" fmla="*/ 1633084 w 1780591"/>
                <a:gd name="connsiteY2" fmla="*/ 95898 h 1693204"/>
                <a:gd name="connsiteX3" fmla="*/ 1644658 w 1780591"/>
                <a:gd name="connsiteY3" fmla="*/ 72748 h 1693204"/>
              </a:gdLst>
              <a:ahLst/>
              <a:cxnLst>
                <a:cxn ang="0">
                  <a:pos x="connsiteX0" y="connsiteY0"/>
                </a:cxn>
                <a:cxn ang="0">
                  <a:pos x="connsiteX1" y="connsiteY1"/>
                </a:cxn>
                <a:cxn ang="0">
                  <a:pos x="connsiteX2" y="connsiteY2"/>
                </a:cxn>
                <a:cxn ang="0">
                  <a:pos x="connsiteX3" y="connsiteY3"/>
                </a:cxn>
              </a:cxnLst>
              <a:rect l="l" t="t" r="r" b="b"/>
              <a:pathLst>
                <a:path w="1780591" h="1693204">
                  <a:moveTo>
                    <a:pt x="151524" y="1693204"/>
                  </a:moveTo>
                  <a:cubicBezTo>
                    <a:pt x="22273" y="1484860"/>
                    <a:pt x="-106977" y="1276516"/>
                    <a:pt x="139950" y="1010298"/>
                  </a:cubicBezTo>
                  <a:cubicBezTo>
                    <a:pt x="386877" y="744080"/>
                    <a:pt x="1382300" y="252156"/>
                    <a:pt x="1633084" y="95898"/>
                  </a:cubicBezTo>
                  <a:cubicBezTo>
                    <a:pt x="1883868" y="-60360"/>
                    <a:pt x="1764263" y="6194"/>
                    <a:pt x="1644658" y="72748"/>
                  </a:cubicBezTo>
                </a:path>
              </a:pathLst>
            </a:custGeom>
            <a:noFill/>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3194613" y="1400537"/>
              <a:ext cx="3139424" cy="925974"/>
            </a:xfrm>
            <a:custGeom>
              <a:avLst/>
              <a:gdLst>
                <a:gd name="connsiteX0" fmla="*/ 0 w 3139424"/>
                <a:gd name="connsiteY0" fmla="*/ 925974 h 925974"/>
                <a:gd name="connsiteX1" fmla="*/ 671331 w 3139424"/>
                <a:gd name="connsiteY1" fmla="*/ 659757 h 925974"/>
                <a:gd name="connsiteX2" fmla="*/ 1979271 w 3139424"/>
                <a:gd name="connsiteY2" fmla="*/ 416688 h 925974"/>
                <a:gd name="connsiteX3" fmla="*/ 3055716 w 3139424"/>
                <a:gd name="connsiteY3" fmla="*/ 439838 h 925974"/>
                <a:gd name="connsiteX4" fmla="*/ 3067291 w 3139424"/>
                <a:gd name="connsiteY4" fmla="*/ 0 h 925974"/>
                <a:gd name="connsiteX5" fmla="*/ 3067291 w 3139424"/>
                <a:gd name="connsiteY5" fmla="*/ 0 h 92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9424" h="925974">
                  <a:moveTo>
                    <a:pt x="0" y="925974"/>
                  </a:moveTo>
                  <a:cubicBezTo>
                    <a:pt x="170726" y="835306"/>
                    <a:pt x="341453" y="744638"/>
                    <a:pt x="671331" y="659757"/>
                  </a:cubicBezTo>
                  <a:cubicBezTo>
                    <a:pt x="1001209" y="574876"/>
                    <a:pt x="1581874" y="453341"/>
                    <a:pt x="1979271" y="416688"/>
                  </a:cubicBezTo>
                  <a:cubicBezTo>
                    <a:pt x="2376668" y="380035"/>
                    <a:pt x="2874379" y="509286"/>
                    <a:pt x="3055716" y="439838"/>
                  </a:cubicBezTo>
                  <a:cubicBezTo>
                    <a:pt x="3237053" y="370390"/>
                    <a:pt x="3067291" y="0"/>
                    <a:pt x="3067291" y="0"/>
                  </a:cubicBezTo>
                  <a:lnTo>
                    <a:pt x="3067291" y="0"/>
                  </a:lnTo>
                </a:path>
              </a:pathLst>
            </a:custGeom>
            <a:noFill/>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4161604" y="3102015"/>
              <a:ext cx="1347945" cy="1169043"/>
            </a:xfrm>
            <a:custGeom>
              <a:avLst/>
              <a:gdLst>
                <a:gd name="connsiteX0" fmla="*/ 1347945 w 1347945"/>
                <a:gd name="connsiteY0" fmla="*/ 1169043 h 1169043"/>
                <a:gd name="connsiteX1" fmla="*/ 1058578 w 1347945"/>
                <a:gd name="connsiteY1" fmla="*/ 439838 h 1169043"/>
                <a:gd name="connsiteX2" fmla="*/ 63155 w 1347945"/>
                <a:gd name="connsiteY2" fmla="*/ 57874 h 1169043"/>
                <a:gd name="connsiteX3" fmla="*/ 97880 w 1347945"/>
                <a:gd name="connsiteY3" fmla="*/ 127322 h 1169043"/>
                <a:gd name="connsiteX4" fmla="*/ 97880 w 1347945"/>
                <a:gd name="connsiteY4" fmla="*/ 127322 h 1169043"/>
                <a:gd name="connsiteX5" fmla="*/ 63155 w 1347945"/>
                <a:gd name="connsiteY5" fmla="*/ 0 h 116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7945" h="1169043">
                  <a:moveTo>
                    <a:pt x="1347945" y="1169043"/>
                  </a:moveTo>
                  <a:cubicBezTo>
                    <a:pt x="1310327" y="897038"/>
                    <a:pt x="1272710" y="625033"/>
                    <a:pt x="1058578" y="439838"/>
                  </a:cubicBezTo>
                  <a:cubicBezTo>
                    <a:pt x="844446" y="254643"/>
                    <a:pt x="223271" y="109960"/>
                    <a:pt x="63155" y="57874"/>
                  </a:cubicBezTo>
                  <a:cubicBezTo>
                    <a:pt x="-96961" y="5788"/>
                    <a:pt x="97880" y="127322"/>
                    <a:pt x="97880" y="127322"/>
                  </a:cubicBezTo>
                  <a:lnTo>
                    <a:pt x="97880" y="127322"/>
                  </a:lnTo>
                  <a:lnTo>
                    <a:pt x="63155" y="0"/>
                  </a:lnTo>
                </a:path>
              </a:pathLst>
            </a:custGeom>
            <a:noFill/>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2581154" y="2835797"/>
              <a:ext cx="1307940" cy="358816"/>
            </a:xfrm>
            <a:custGeom>
              <a:avLst/>
              <a:gdLst>
                <a:gd name="connsiteX0" fmla="*/ 1307940 w 1307940"/>
                <a:gd name="connsiteY0" fmla="*/ 358816 h 358816"/>
                <a:gd name="connsiteX1" fmla="*/ 312517 w 1307940"/>
                <a:gd name="connsiteY1" fmla="*/ 185195 h 358816"/>
                <a:gd name="connsiteX2" fmla="*/ 0 w 1307940"/>
                <a:gd name="connsiteY2" fmla="*/ 0 h 358816"/>
                <a:gd name="connsiteX3" fmla="*/ 0 w 1307940"/>
                <a:gd name="connsiteY3" fmla="*/ 0 h 358816"/>
              </a:gdLst>
              <a:ahLst/>
              <a:cxnLst>
                <a:cxn ang="0">
                  <a:pos x="connsiteX0" y="connsiteY0"/>
                </a:cxn>
                <a:cxn ang="0">
                  <a:pos x="connsiteX1" y="connsiteY1"/>
                </a:cxn>
                <a:cxn ang="0">
                  <a:pos x="connsiteX2" y="connsiteY2"/>
                </a:cxn>
                <a:cxn ang="0">
                  <a:pos x="connsiteX3" y="connsiteY3"/>
                </a:cxn>
              </a:cxnLst>
              <a:rect l="l" t="t" r="r" b="b"/>
              <a:pathLst>
                <a:path w="1307940" h="358816">
                  <a:moveTo>
                    <a:pt x="1307940" y="358816"/>
                  </a:moveTo>
                  <a:cubicBezTo>
                    <a:pt x="919223" y="301907"/>
                    <a:pt x="530507" y="244998"/>
                    <a:pt x="312517" y="185195"/>
                  </a:cubicBezTo>
                  <a:cubicBezTo>
                    <a:pt x="94527" y="125392"/>
                    <a:pt x="0" y="0"/>
                    <a:pt x="0" y="0"/>
                  </a:cubicBezTo>
                  <a:lnTo>
                    <a:pt x="0" y="0"/>
                  </a:lnTo>
                </a:path>
              </a:pathLst>
            </a:custGeom>
            <a:noFill/>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1217495" y="1365813"/>
              <a:ext cx="1097442" cy="1307939"/>
            </a:xfrm>
            <a:custGeom>
              <a:avLst/>
              <a:gdLst>
                <a:gd name="connsiteX0" fmla="*/ 1097442 w 1097442"/>
                <a:gd name="connsiteY0" fmla="*/ 1307939 h 1307939"/>
                <a:gd name="connsiteX1" fmla="*/ 113594 w 1097442"/>
                <a:gd name="connsiteY1" fmla="*/ 729205 h 1307939"/>
                <a:gd name="connsiteX2" fmla="*/ 20996 w 1097442"/>
                <a:gd name="connsiteY2" fmla="*/ 0 h 1307939"/>
                <a:gd name="connsiteX3" fmla="*/ 20996 w 1097442"/>
                <a:gd name="connsiteY3" fmla="*/ 0 h 1307939"/>
              </a:gdLst>
              <a:ahLst/>
              <a:cxnLst>
                <a:cxn ang="0">
                  <a:pos x="connsiteX0" y="connsiteY0"/>
                </a:cxn>
                <a:cxn ang="0">
                  <a:pos x="connsiteX1" y="connsiteY1"/>
                </a:cxn>
                <a:cxn ang="0">
                  <a:pos x="connsiteX2" y="connsiteY2"/>
                </a:cxn>
                <a:cxn ang="0">
                  <a:pos x="connsiteX3" y="connsiteY3"/>
                </a:cxn>
              </a:cxnLst>
              <a:rect l="l" t="t" r="r" b="b"/>
              <a:pathLst>
                <a:path w="1097442" h="1307939">
                  <a:moveTo>
                    <a:pt x="1097442" y="1307939"/>
                  </a:moveTo>
                  <a:cubicBezTo>
                    <a:pt x="695222" y="1127567"/>
                    <a:pt x="293002" y="947195"/>
                    <a:pt x="113594" y="729205"/>
                  </a:cubicBezTo>
                  <a:cubicBezTo>
                    <a:pt x="-65814" y="511215"/>
                    <a:pt x="20996" y="0"/>
                    <a:pt x="20996" y="0"/>
                  </a:cubicBezTo>
                  <a:lnTo>
                    <a:pt x="20996" y="0"/>
                  </a:lnTo>
                </a:path>
              </a:pathLst>
            </a:custGeom>
            <a:noFill/>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3136739" y="3229337"/>
              <a:ext cx="69448" cy="1041721"/>
            </a:xfrm>
            <a:custGeom>
              <a:avLst/>
              <a:gdLst>
                <a:gd name="connsiteX0" fmla="*/ 0 w 69448"/>
                <a:gd name="connsiteY0" fmla="*/ 1041721 h 1041721"/>
                <a:gd name="connsiteX1" fmla="*/ 69448 w 69448"/>
                <a:gd name="connsiteY1" fmla="*/ 0 h 1041721"/>
                <a:gd name="connsiteX2" fmla="*/ 69448 w 69448"/>
                <a:gd name="connsiteY2" fmla="*/ 0 h 1041721"/>
              </a:gdLst>
              <a:ahLst/>
              <a:cxnLst>
                <a:cxn ang="0">
                  <a:pos x="connsiteX0" y="connsiteY0"/>
                </a:cxn>
                <a:cxn ang="0">
                  <a:pos x="connsiteX1" y="connsiteY1"/>
                </a:cxn>
                <a:cxn ang="0">
                  <a:pos x="connsiteX2" y="connsiteY2"/>
                </a:cxn>
              </a:cxnLst>
              <a:rect l="l" t="t" r="r" b="b"/>
              <a:pathLst>
                <a:path w="69448" h="1041721">
                  <a:moveTo>
                    <a:pt x="0" y="1041721"/>
                  </a:moveTo>
                  <a:lnTo>
                    <a:pt x="69448" y="0"/>
                  </a:lnTo>
                  <a:lnTo>
                    <a:pt x="69448" y="0"/>
                  </a:lnTo>
                </a:path>
              </a:pathLst>
            </a:custGeom>
            <a:noFill/>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3254841" y="1898248"/>
              <a:ext cx="2078087" cy="1111170"/>
            </a:xfrm>
            <a:custGeom>
              <a:avLst/>
              <a:gdLst>
                <a:gd name="connsiteX0" fmla="*/ 20794 w 2078087"/>
                <a:gd name="connsiteY0" fmla="*/ 1111170 h 1111170"/>
                <a:gd name="connsiteX1" fmla="*/ 275437 w 2078087"/>
                <a:gd name="connsiteY1" fmla="*/ 555585 h 1111170"/>
                <a:gd name="connsiteX2" fmla="*/ 1953767 w 2078087"/>
                <a:gd name="connsiteY2" fmla="*/ 127322 h 1111170"/>
                <a:gd name="connsiteX3" fmla="*/ 1953767 w 2078087"/>
                <a:gd name="connsiteY3" fmla="*/ 0 h 1111170"/>
                <a:gd name="connsiteX4" fmla="*/ 1953767 w 2078087"/>
                <a:gd name="connsiteY4" fmla="*/ 0 h 1111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8087" h="1111170">
                  <a:moveTo>
                    <a:pt x="20794" y="1111170"/>
                  </a:moveTo>
                  <a:cubicBezTo>
                    <a:pt x="-12966" y="915365"/>
                    <a:pt x="-46725" y="719560"/>
                    <a:pt x="275437" y="555585"/>
                  </a:cubicBezTo>
                  <a:cubicBezTo>
                    <a:pt x="597599" y="391610"/>
                    <a:pt x="1674045" y="219919"/>
                    <a:pt x="1953767" y="127322"/>
                  </a:cubicBezTo>
                  <a:cubicBezTo>
                    <a:pt x="2233489" y="34725"/>
                    <a:pt x="1953767" y="0"/>
                    <a:pt x="1953767" y="0"/>
                  </a:cubicBezTo>
                  <a:lnTo>
                    <a:pt x="1953767" y="0"/>
                  </a:lnTo>
                </a:path>
              </a:pathLst>
            </a:custGeom>
            <a:noFill/>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4767106" y="1307939"/>
              <a:ext cx="267881" cy="428264"/>
            </a:xfrm>
            <a:custGeom>
              <a:avLst/>
              <a:gdLst>
                <a:gd name="connsiteX0" fmla="*/ 175284 w 267881"/>
                <a:gd name="connsiteY0" fmla="*/ 428264 h 428264"/>
                <a:gd name="connsiteX1" fmla="*/ 1664 w 267881"/>
                <a:gd name="connsiteY1" fmla="*/ 185195 h 428264"/>
                <a:gd name="connsiteX2" fmla="*/ 267881 w 267881"/>
                <a:gd name="connsiteY2" fmla="*/ 0 h 428264"/>
                <a:gd name="connsiteX3" fmla="*/ 267881 w 267881"/>
                <a:gd name="connsiteY3" fmla="*/ 0 h 428264"/>
              </a:gdLst>
              <a:ahLst/>
              <a:cxnLst>
                <a:cxn ang="0">
                  <a:pos x="connsiteX0" y="connsiteY0"/>
                </a:cxn>
                <a:cxn ang="0">
                  <a:pos x="connsiteX1" y="connsiteY1"/>
                </a:cxn>
                <a:cxn ang="0">
                  <a:pos x="connsiteX2" y="connsiteY2"/>
                </a:cxn>
                <a:cxn ang="0">
                  <a:pos x="connsiteX3" y="connsiteY3"/>
                </a:cxn>
              </a:cxnLst>
              <a:rect l="l" t="t" r="r" b="b"/>
              <a:pathLst>
                <a:path w="267881" h="428264">
                  <a:moveTo>
                    <a:pt x="175284" y="428264"/>
                  </a:moveTo>
                  <a:cubicBezTo>
                    <a:pt x="80757" y="342418"/>
                    <a:pt x="-13769" y="256572"/>
                    <a:pt x="1664" y="185195"/>
                  </a:cubicBezTo>
                  <a:cubicBezTo>
                    <a:pt x="17097" y="113818"/>
                    <a:pt x="267881" y="0"/>
                    <a:pt x="267881" y="0"/>
                  </a:cubicBezTo>
                  <a:lnTo>
                    <a:pt x="267881" y="0"/>
                  </a:lnTo>
                </a:path>
              </a:pathLst>
            </a:custGeom>
            <a:noFill/>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1219200" y="381000"/>
              <a:ext cx="893106" cy="709239"/>
            </a:xfrm>
            <a:custGeom>
              <a:avLst/>
              <a:gdLst>
                <a:gd name="connsiteX0" fmla="*/ 891251 w 893106"/>
                <a:gd name="connsiteY0" fmla="*/ 602797 h 709239"/>
                <a:gd name="connsiteX1" fmla="*/ 775504 w 893106"/>
                <a:gd name="connsiteY1" fmla="*/ 174534 h 709239"/>
                <a:gd name="connsiteX2" fmla="*/ 138896 w 893106"/>
                <a:gd name="connsiteY2" fmla="*/ 24063 h 709239"/>
                <a:gd name="connsiteX3" fmla="*/ 23150 w 893106"/>
                <a:gd name="connsiteY3" fmla="*/ 649096 h 709239"/>
                <a:gd name="connsiteX4" fmla="*/ 0 w 893106"/>
                <a:gd name="connsiteY4" fmla="*/ 649096 h 709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106" h="709239">
                  <a:moveTo>
                    <a:pt x="891251" y="602797"/>
                  </a:moveTo>
                  <a:cubicBezTo>
                    <a:pt x="896073" y="436893"/>
                    <a:pt x="900896" y="270990"/>
                    <a:pt x="775504" y="174534"/>
                  </a:cubicBezTo>
                  <a:cubicBezTo>
                    <a:pt x="650112" y="78078"/>
                    <a:pt x="264288" y="-55031"/>
                    <a:pt x="138896" y="24063"/>
                  </a:cubicBezTo>
                  <a:cubicBezTo>
                    <a:pt x="13504" y="103157"/>
                    <a:pt x="46299" y="544924"/>
                    <a:pt x="23150" y="649096"/>
                  </a:cubicBezTo>
                  <a:cubicBezTo>
                    <a:pt x="1" y="753268"/>
                    <a:pt x="0" y="701182"/>
                    <a:pt x="0" y="649096"/>
                  </a:cubicBezTo>
                </a:path>
              </a:pathLst>
            </a:custGeom>
            <a:noFill/>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5185458" y="879408"/>
              <a:ext cx="972274" cy="359083"/>
            </a:xfrm>
            <a:custGeom>
              <a:avLst/>
              <a:gdLst>
                <a:gd name="connsiteX0" fmla="*/ 0 w 972274"/>
                <a:gd name="connsiteY0" fmla="*/ 312784 h 359083"/>
                <a:gd name="connsiteX1" fmla="*/ 243069 w 972274"/>
                <a:gd name="connsiteY1" fmla="*/ 268 h 359083"/>
                <a:gd name="connsiteX2" fmla="*/ 972274 w 972274"/>
                <a:gd name="connsiteY2" fmla="*/ 359083 h 359083"/>
                <a:gd name="connsiteX3" fmla="*/ 972274 w 972274"/>
                <a:gd name="connsiteY3" fmla="*/ 359083 h 359083"/>
              </a:gdLst>
              <a:ahLst/>
              <a:cxnLst>
                <a:cxn ang="0">
                  <a:pos x="connsiteX0" y="connsiteY0"/>
                </a:cxn>
                <a:cxn ang="0">
                  <a:pos x="connsiteX1" y="connsiteY1"/>
                </a:cxn>
                <a:cxn ang="0">
                  <a:pos x="connsiteX2" y="connsiteY2"/>
                </a:cxn>
                <a:cxn ang="0">
                  <a:pos x="connsiteX3" y="connsiteY3"/>
                </a:cxn>
              </a:cxnLst>
              <a:rect l="l" t="t" r="r" b="b"/>
              <a:pathLst>
                <a:path w="972274" h="359083">
                  <a:moveTo>
                    <a:pt x="0" y="312784"/>
                  </a:moveTo>
                  <a:cubicBezTo>
                    <a:pt x="40511" y="152668"/>
                    <a:pt x="81023" y="-7448"/>
                    <a:pt x="243069" y="268"/>
                  </a:cubicBezTo>
                  <a:cubicBezTo>
                    <a:pt x="405115" y="7984"/>
                    <a:pt x="972274" y="359083"/>
                    <a:pt x="972274" y="359083"/>
                  </a:cubicBezTo>
                  <a:lnTo>
                    <a:pt x="972274" y="359083"/>
                  </a:lnTo>
                </a:path>
              </a:pathLst>
            </a:custGeom>
            <a:noFill/>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6858000" y="5257800"/>
              <a:ext cx="1322070" cy="548640"/>
            </a:xfrm>
            <a:prstGeom prst="rect">
              <a:avLst/>
            </a:prstGeom>
          </p:spPr>
        </p:pic>
        <p:cxnSp>
          <p:nvCxnSpPr>
            <p:cNvPr id="36" name="Straight Arrow Connector 35"/>
            <p:cNvCxnSpPr/>
            <p:nvPr/>
          </p:nvCxnSpPr>
          <p:spPr>
            <a:xfrm flipH="1" flipV="1">
              <a:off x="5752618" y="4537276"/>
              <a:ext cx="1029182" cy="644324"/>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4572000" y="4572000"/>
              <a:ext cx="2133600" cy="76200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3200400" y="4495800"/>
              <a:ext cx="3429000" cy="106680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1447800" y="4343400"/>
              <a:ext cx="5105400" cy="137160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sp>
        <p:nvSpPr>
          <p:cNvPr id="40" name="TextBox 39"/>
          <p:cNvSpPr txBox="1"/>
          <p:nvPr/>
        </p:nvSpPr>
        <p:spPr>
          <a:xfrm>
            <a:off x="46562" y="935568"/>
            <a:ext cx="6059341" cy="1077218"/>
          </a:xfrm>
          <a:prstGeom prst="rect">
            <a:avLst/>
          </a:prstGeom>
          <a:noFill/>
        </p:spPr>
        <p:txBody>
          <a:bodyPr wrap="square" rtlCol="0">
            <a:spAutoFit/>
          </a:bodyPr>
          <a:lstStyle/>
          <a:p>
            <a:r>
              <a:rPr lang="en-US" sz="3200" dirty="0" smtClean="0">
                <a:solidFill>
                  <a:srgbClr val="0000FF"/>
                </a:solidFill>
              </a:rPr>
              <a:t>View the link as a </a:t>
            </a:r>
            <a:r>
              <a:rPr lang="en-US" sz="3200" i="1" u="sng" dirty="0" smtClean="0">
                <a:solidFill>
                  <a:srgbClr val="0000FF"/>
                </a:solidFill>
              </a:rPr>
              <a:t>tangle</a:t>
            </a:r>
            <a:r>
              <a:rPr lang="en-US" sz="3200" dirty="0" smtClean="0">
                <a:solidFill>
                  <a:srgbClr val="0000FF"/>
                </a:solidFill>
              </a:rPr>
              <a:t>: </a:t>
            </a:r>
          </a:p>
          <a:p>
            <a:r>
              <a:rPr lang="en-US" sz="3200" dirty="0" smtClean="0">
                <a:solidFill>
                  <a:srgbClr val="0000FF"/>
                </a:solidFill>
              </a:rPr>
              <a:t>An evolution of complex numbers </a:t>
            </a:r>
            <a:endParaRPr lang="en-US" sz="3200" dirty="0">
              <a:solidFill>
                <a:srgbClr val="0000FF"/>
              </a:solidFill>
            </a:endParaRPr>
          </a:p>
        </p:txBody>
      </p:sp>
      <p:pic>
        <p:nvPicPr>
          <p:cNvPr id="41" name="Picture 4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41980" y="1073030"/>
            <a:ext cx="1981200" cy="822169"/>
          </a:xfrm>
          <a:prstGeom prst="rect">
            <a:avLst/>
          </a:prstGeom>
        </p:spPr>
      </p:pic>
      <p:pic>
        <p:nvPicPr>
          <p:cNvPr id="42" name="Picture 41"/>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6025761" y="3115391"/>
            <a:ext cx="571500" cy="430530"/>
          </a:xfrm>
          <a:prstGeom prst="rect">
            <a:avLst/>
          </a:prstGeom>
        </p:spPr>
      </p:pic>
      <p:sp>
        <p:nvSpPr>
          <p:cNvPr id="3" name="TextBox 2"/>
          <p:cNvSpPr txBox="1"/>
          <p:nvPr/>
        </p:nvSpPr>
        <p:spPr>
          <a:xfrm>
            <a:off x="419100" y="3684612"/>
            <a:ext cx="990600" cy="830997"/>
          </a:xfrm>
          <a:prstGeom prst="rect">
            <a:avLst/>
          </a:prstGeom>
          <a:noFill/>
        </p:spPr>
        <p:txBody>
          <a:bodyPr wrap="square" rtlCol="0">
            <a:spAutoFit/>
          </a:bodyPr>
          <a:lstStyle/>
          <a:p>
            <a:r>
              <a:rPr lang="en-US" sz="4800" dirty="0" smtClean="0">
                <a:solidFill>
                  <a:srgbClr val="00B050"/>
                </a:solidFill>
              </a:rPr>
              <a:t>L</a:t>
            </a:r>
            <a:endParaRPr lang="en-US" sz="4800" dirty="0">
              <a:solidFill>
                <a:srgbClr val="00B050"/>
              </a:solidFill>
            </a:endParaRPr>
          </a:p>
        </p:txBody>
      </p:sp>
      <p:cxnSp>
        <p:nvCxnSpPr>
          <p:cNvPr id="5" name="Straight Arrow Connector 4"/>
          <p:cNvCxnSpPr/>
          <p:nvPr/>
        </p:nvCxnSpPr>
        <p:spPr>
          <a:xfrm flipV="1">
            <a:off x="914400" y="3545921"/>
            <a:ext cx="822479" cy="443638"/>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404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0"/>
            <a:ext cx="8229600" cy="1143000"/>
          </a:xfrm>
        </p:spPr>
        <p:txBody>
          <a:bodyPr/>
          <a:lstStyle/>
          <a:p>
            <a:r>
              <a:rPr lang="en-US" dirty="0" err="1" smtClean="0"/>
              <a:t>Gaiotto</a:t>
            </a:r>
            <a:r>
              <a:rPr lang="en-US" dirty="0" smtClean="0"/>
              <a:t>-Witten Model 1: YYLG  </a:t>
            </a:r>
            <a:endParaRPr lang="en-US" dirty="0"/>
          </a:p>
        </p:txBody>
      </p:sp>
      <p:sp>
        <p:nvSpPr>
          <p:cNvPr id="4" name="TextBox 3"/>
          <p:cNvSpPr txBox="1"/>
          <p:nvPr/>
        </p:nvSpPr>
        <p:spPr>
          <a:xfrm>
            <a:off x="224028" y="1029285"/>
            <a:ext cx="8843772" cy="1200329"/>
          </a:xfrm>
          <a:prstGeom prst="rect">
            <a:avLst/>
          </a:prstGeom>
          <a:noFill/>
        </p:spPr>
        <p:txBody>
          <a:bodyPr wrap="square" rtlCol="0">
            <a:spAutoFit/>
          </a:bodyPr>
          <a:lstStyle/>
          <a:p>
            <a:r>
              <a:rPr lang="en-US" sz="2400" dirty="0" smtClean="0">
                <a:solidFill>
                  <a:srgbClr val="FF0066"/>
                </a:solidFill>
              </a:rPr>
              <a:t>Claim: When G=SU(2) and  </a:t>
            </a:r>
            <a:r>
              <a:rPr lang="en-US" sz="2400" dirty="0" err="1" smtClean="0">
                <a:solidFill>
                  <a:srgbClr val="FF0066"/>
                </a:solidFill>
              </a:rPr>
              <a:t>z</a:t>
            </a:r>
            <a:r>
              <a:rPr lang="en-US" sz="2400" baseline="-25000" dirty="0" err="1" smtClean="0">
                <a:solidFill>
                  <a:srgbClr val="FF0066"/>
                </a:solidFill>
              </a:rPr>
              <a:t>a</a:t>
            </a:r>
            <a:r>
              <a:rPr lang="en-US" sz="2400" dirty="0" smtClean="0">
                <a:solidFill>
                  <a:srgbClr val="FF0066"/>
                </a:solidFill>
              </a:rPr>
              <a:t> do not depend on x</a:t>
            </a:r>
            <a:r>
              <a:rPr lang="en-US" sz="2400" baseline="30000" dirty="0" smtClean="0">
                <a:solidFill>
                  <a:srgbClr val="FF0066"/>
                </a:solidFill>
              </a:rPr>
              <a:t>1</a:t>
            </a:r>
            <a:r>
              <a:rPr lang="en-US" sz="2400" dirty="0" smtClean="0">
                <a:solidFill>
                  <a:srgbClr val="FF0066"/>
                </a:solidFill>
              </a:rPr>
              <a:t> the Morse complex based on KW/HW equations is equivalent to the MSW complex of a  finite dimensional LG theory in the (x</a:t>
            </a:r>
            <a:r>
              <a:rPr lang="en-US" sz="2400" baseline="30000" dirty="0" smtClean="0">
                <a:solidFill>
                  <a:srgbClr val="FF0066"/>
                </a:solidFill>
              </a:rPr>
              <a:t>0</a:t>
            </a:r>
            <a:r>
              <a:rPr lang="en-US" sz="2400" dirty="0" smtClean="0">
                <a:solidFill>
                  <a:srgbClr val="FF0066"/>
                </a:solidFill>
              </a:rPr>
              <a:t>,x</a:t>
            </a:r>
            <a:r>
              <a:rPr lang="en-US" sz="2400" baseline="30000" dirty="0" smtClean="0">
                <a:solidFill>
                  <a:srgbClr val="FF0066"/>
                </a:solidFill>
              </a:rPr>
              <a:t>1</a:t>
            </a:r>
            <a:r>
              <a:rPr lang="en-US" sz="2400" dirty="0" smtClean="0">
                <a:solidFill>
                  <a:srgbClr val="FF0066"/>
                </a:solidFill>
              </a:rPr>
              <a:t>) plane: </a:t>
            </a:r>
            <a:r>
              <a:rPr lang="en-US" sz="2400" b="1" i="1" u="sng" dirty="0" smtClean="0">
                <a:solidFill>
                  <a:srgbClr val="FF0066"/>
                </a:solidFill>
              </a:rPr>
              <a:t>YYLG model</a:t>
            </a:r>
            <a:r>
              <a:rPr lang="en-US" sz="2400" dirty="0" smtClean="0">
                <a:solidFill>
                  <a:srgbClr val="FF0066"/>
                </a:solidFill>
              </a:rPr>
              <a:t>:   </a:t>
            </a:r>
            <a:endParaRPr lang="en-US" sz="2400" dirty="0">
              <a:solidFill>
                <a:srgbClr val="FF0066"/>
              </a:solidFill>
            </a:endParaRPr>
          </a:p>
        </p:txBody>
      </p:sp>
      <p:pic>
        <p:nvPicPr>
          <p:cNvPr id="7" name="Picture 6"/>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85750" y="3813683"/>
            <a:ext cx="8382000" cy="426647"/>
          </a:xfrm>
          <a:prstGeom prst="rect">
            <a:avLst/>
          </a:prstGeom>
        </p:spPr>
      </p:pic>
      <p:sp>
        <p:nvSpPr>
          <p:cNvPr id="5" name="TextBox 4"/>
          <p:cNvSpPr txBox="1"/>
          <p:nvPr/>
        </p:nvSpPr>
        <p:spPr>
          <a:xfrm>
            <a:off x="1664763" y="3040624"/>
            <a:ext cx="5943600" cy="523220"/>
          </a:xfrm>
          <a:prstGeom prst="rect">
            <a:avLst/>
          </a:prstGeom>
          <a:noFill/>
        </p:spPr>
        <p:txBody>
          <a:bodyPr wrap="square" rtlCol="0">
            <a:spAutoFit/>
          </a:bodyPr>
          <a:lstStyle/>
          <a:p>
            <a:r>
              <a:rPr lang="en-US" sz="2800" dirty="0" err="1" smtClean="0">
                <a:solidFill>
                  <a:srgbClr val="C00000"/>
                </a:solidFill>
                <a:sym typeface="Mathematica1" panose="05000502060100000001" pitchFamily="2" charset="2"/>
              </a:rPr>
              <a:t>w</a:t>
            </a:r>
            <a:r>
              <a:rPr lang="en-US" sz="2800" baseline="-25000" dirty="0" err="1" smtClean="0">
                <a:solidFill>
                  <a:srgbClr val="C00000"/>
                </a:solidFill>
                <a:sym typeface="Mathematica1" panose="05000502060100000001" pitchFamily="2" charset="2"/>
              </a:rPr>
              <a:t>i</a:t>
            </a:r>
            <a:r>
              <a:rPr lang="en-US" sz="2800" dirty="0" smtClean="0">
                <a:solidFill>
                  <a:srgbClr val="C00000"/>
                </a:solidFill>
                <a:sym typeface="Mathematica1" panose="05000502060100000001" pitchFamily="2" charset="2"/>
              </a:rPr>
              <a:t>  , </a:t>
            </a:r>
            <a:r>
              <a:rPr lang="en-US" sz="2800" dirty="0" err="1" smtClean="0">
                <a:solidFill>
                  <a:srgbClr val="C00000"/>
                </a:solidFill>
                <a:sym typeface="Mathematica1" panose="05000502060100000001" pitchFamily="2" charset="2"/>
              </a:rPr>
              <a:t>i</a:t>
            </a:r>
            <a:r>
              <a:rPr lang="en-US" sz="2800" dirty="0" smtClean="0">
                <a:solidFill>
                  <a:srgbClr val="C00000"/>
                </a:solidFill>
                <a:sym typeface="Mathematica1" panose="05000502060100000001" pitchFamily="2" charset="2"/>
              </a:rPr>
              <a:t>=</a:t>
            </a:r>
            <a:r>
              <a:rPr lang="en-US" sz="2800" dirty="0" smtClean="0">
                <a:solidFill>
                  <a:srgbClr val="C00000"/>
                </a:solidFill>
              </a:rPr>
              <a:t>1,…,m :    Fields of the LG model </a:t>
            </a:r>
            <a:endParaRPr lang="en-US" sz="2800" dirty="0">
              <a:solidFill>
                <a:srgbClr val="C00000"/>
              </a:solidFill>
            </a:endParaRPr>
          </a:p>
        </p:txBody>
      </p:sp>
      <p:sp>
        <p:nvSpPr>
          <p:cNvPr id="6" name="TextBox 5"/>
          <p:cNvSpPr txBox="1"/>
          <p:nvPr/>
        </p:nvSpPr>
        <p:spPr>
          <a:xfrm>
            <a:off x="1766316" y="4951246"/>
            <a:ext cx="7010400" cy="523220"/>
          </a:xfrm>
          <a:prstGeom prst="rect">
            <a:avLst/>
          </a:prstGeom>
          <a:noFill/>
        </p:spPr>
        <p:txBody>
          <a:bodyPr wrap="square" rtlCol="0">
            <a:spAutoFit/>
          </a:bodyPr>
          <a:lstStyle/>
          <a:p>
            <a:r>
              <a:rPr lang="en-US" sz="2800" dirty="0" err="1" smtClean="0">
                <a:solidFill>
                  <a:srgbClr val="009900"/>
                </a:solidFill>
              </a:rPr>
              <a:t>z</a:t>
            </a:r>
            <a:r>
              <a:rPr lang="en-US" sz="2800" baseline="-25000" dirty="0" err="1" smtClean="0">
                <a:solidFill>
                  <a:srgbClr val="009900"/>
                </a:solidFill>
              </a:rPr>
              <a:t>a</a:t>
            </a:r>
            <a:r>
              <a:rPr lang="en-US" sz="2800" dirty="0" smtClean="0">
                <a:solidFill>
                  <a:srgbClr val="009900"/>
                </a:solidFill>
              </a:rPr>
              <a:t>   a= 1,…    Parameters of the LG model </a:t>
            </a:r>
            <a:endParaRPr lang="en-US" sz="2800" dirty="0">
              <a:solidFill>
                <a:srgbClr val="009900"/>
              </a:solidFill>
            </a:endParaRPr>
          </a:p>
        </p:txBody>
      </p:sp>
      <p:sp>
        <p:nvSpPr>
          <p:cNvPr id="11" name="TextBox 10"/>
          <p:cNvSpPr txBox="1"/>
          <p:nvPr/>
        </p:nvSpPr>
        <p:spPr>
          <a:xfrm>
            <a:off x="1692195" y="4374854"/>
            <a:ext cx="5791200" cy="523220"/>
          </a:xfrm>
          <a:prstGeom prst="rect">
            <a:avLst/>
          </a:prstGeom>
          <a:noFill/>
        </p:spPr>
        <p:txBody>
          <a:bodyPr wrap="square" rtlCol="0">
            <a:spAutoFit/>
          </a:bodyPr>
          <a:lstStyle/>
          <a:p>
            <a:r>
              <a:rPr lang="en-US" sz="2800" dirty="0" smtClean="0">
                <a:solidFill>
                  <a:srgbClr val="6600FF"/>
                </a:solidFill>
              </a:rPr>
              <a:t>R</a:t>
            </a:r>
            <a:r>
              <a:rPr lang="en-US" sz="2800" baseline="-25000" dirty="0" smtClean="0">
                <a:solidFill>
                  <a:srgbClr val="6600FF"/>
                </a:solidFill>
              </a:rPr>
              <a:t>a</a:t>
            </a:r>
            <a:r>
              <a:rPr lang="en-US" sz="2800" dirty="0" smtClean="0">
                <a:solidFill>
                  <a:srgbClr val="6600FF"/>
                </a:solidFill>
              </a:rPr>
              <a:t> = </a:t>
            </a:r>
            <a:r>
              <a:rPr lang="en-US" sz="2800" dirty="0" err="1" smtClean="0">
                <a:solidFill>
                  <a:srgbClr val="6600FF"/>
                </a:solidFill>
              </a:rPr>
              <a:t>su</a:t>
            </a:r>
            <a:r>
              <a:rPr lang="en-US" sz="2800" dirty="0" smtClean="0">
                <a:solidFill>
                  <a:srgbClr val="6600FF"/>
                </a:solidFill>
              </a:rPr>
              <a:t>(2) </a:t>
            </a:r>
            <a:r>
              <a:rPr lang="en-US" sz="2800" dirty="0" err="1" smtClean="0">
                <a:solidFill>
                  <a:srgbClr val="6600FF"/>
                </a:solidFill>
              </a:rPr>
              <a:t>irrep</a:t>
            </a:r>
            <a:r>
              <a:rPr lang="en-US" sz="2800" dirty="0" smtClean="0">
                <a:solidFill>
                  <a:srgbClr val="6600FF"/>
                </a:solidFill>
              </a:rPr>
              <a:t> of dimension k</a:t>
            </a:r>
            <a:r>
              <a:rPr lang="en-US" sz="2800" baseline="-25000" dirty="0" smtClean="0">
                <a:solidFill>
                  <a:srgbClr val="6600FF"/>
                </a:solidFill>
              </a:rPr>
              <a:t>a</a:t>
            </a:r>
            <a:r>
              <a:rPr lang="en-US" sz="2800" dirty="0" smtClean="0">
                <a:solidFill>
                  <a:srgbClr val="6600FF"/>
                </a:solidFill>
              </a:rPr>
              <a:t>+1</a:t>
            </a:r>
            <a:endParaRPr lang="en-US" sz="2800" dirty="0">
              <a:solidFill>
                <a:srgbClr val="6600FF"/>
              </a:solidFill>
            </a:endParaRPr>
          </a:p>
        </p:txBody>
      </p:sp>
      <p:pic>
        <p:nvPicPr>
          <p:cNvPr id="9" name="Picture 8"/>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549499" y="2465911"/>
            <a:ext cx="5740202" cy="379326"/>
          </a:xfrm>
          <a:prstGeom prst="rect">
            <a:avLst/>
          </a:prstGeom>
        </p:spPr>
      </p:pic>
      <p:sp>
        <p:nvSpPr>
          <p:cNvPr id="14" name="TextBox 13"/>
          <p:cNvSpPr txBox="1"/>
          <p:nvPr/>
        </p:nvSpPr>
        <p:spPr>
          <a:xfrm>
            <a:off x="685800" y="5611625"/>
            <a:ext cx="5562600" cy="584775"/>
          </a:xfrm>
          <a:prstGeom prst="rect">
            <a:avLst/>
          </a:prstGeom>
          <a:noFill/>
        </p:spPr>
        <p:txBody>
          <a:bodyPr wrap="square" rtlCol="0">
            <a:spAutoFit/>
          </a:bodyPr>
          <a:lstStyle/>
          <a:p>
            <a:r>
              <a:rPr lang="en-US" sz="3200" dirty="0" smtClean="0">
                <a:solidFill>
                  <a:srgbClr val="0000FF"/>
                </a:solidFill>
              </a:rPr>
              <a:t>Variations of parameters: </a:t>
            </a:r>
            <a:endParaRPr lang="en-US" sz="3200" dirty="0">
              <a:solidFill>
                <a:srgbClr val="0000FF"/>
              </a:solidFill>
            </a:endParaRPr>
          </a:p>
        </p:txBody>
      </p:sp>
      <p:pic>
        <p:nvPicPr>
          <p:cNvPr id="15" name="Picture 14"/>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5271516" y="5606522"/>
            <a:ext cx="1322070" cy="548640"/>
          </a:xfrm>
          <a:prstGeom prst="rect">
            <a:avLst/>
          </a:prstGeom>
        </p:spPr>
      </p:pic>
      <p:sp>
        <p:nvSpPr>
          <p:cNvPr id="16" name="TextBox 15"/>
          <p:cNvSpPr txBox="1"/>
          <p:nvPr/>
        </p:nvSpPr>
        <p:spPr>
          <a:xfrm>
            <a:off x="1600581" y="6260042"/>
            <a:ext cx="6934200" cy="584775"/>
          </a:xfrm>
          <a:prstGeom prst="rect">
            <a:avLst/>
          </a:prstGeom>
          <a:noFill/>
        </p:spPr>
        <p:txBody>
          <a:bodyPr wrap="square" rtlCol="0">
            <a:spAutoFit/>
          </a:bodyPr>
          <a:lstStyle/>
          <a:p>
            <a:r>
              <a:rPr lang="en-US" sz="3200" dirty="0" smtClean="0">
                <a:solidFill>
                  <a:srgbClr val="0000FF"/>
                </a:solidFill>
              </a:rPr>
              <a:t>give interfaces between theories</a:t>
            </a:r>
            <a:endParaRPr lang="en-US" sz="3200" dirty="0">
              <a:solidFill>
                <a:srgbClr val="0000FF"/>
              </a:solidFill>
            </a:endParaRPr>
          </a:p>
        </p:txBody>
      </p:sp>
      <p:sp>
        <p:nvSpPr>
          <p:cNvPr id="2" name="Oval 1"/>
          <p:cNvSpPr/>
          <p:nvPr/>
        </p:nvSpPr>
        <p:spPr>
          <a:xfrm>
            <a:off x="7483395" y="3698369"/>
            <a:ext cx="1355805" cy="676486"/>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640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1" grpId="0"/>
      <p:bldP spid="14" grpId="0"/>
      <p:bldP spid="16" grpId="0"/>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232"/>
            <a:ext cx="8229600" cy="1143000"/>
          </a:xfrm>
        </p:spPr>
        <p:txBody>
          <a:bodyPr>
            <a:normAutofit fontScale="90000"/>
          </a:bodyPr>
          <a:lstStyle/>
          <a:p>
            <a:r>
              <a:rPr lang="en-US" dirty="0" err="1" smtClean="0"/>
              <a:t>Gaiotto</a:t>
            </a:r>
            <a:r>
              <a:rPr lang="en-US" dirty="0" smtClean="0"/>
              <a:t>-Witten Model 2: Monopoles  </a:t>
            </a:r>
            <a:endParaRPr lang="en-US" dirty="0"/>
          </a:p>
        </p:txBody>
      </p:sp>
      <p:pic>
        <p:nvPicPr>
          <p:cNvPr id="6" name="Picture 5"/>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682686" y="1200033"/>
            <a:ext cx="3120762" cy="505905"/>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0" y="1803819"/>
                <a:ext cx="9144000" cy="523220"/>
              </a:xfrm>
              <a:prstGeom prst="rect">
                <a:avLst/>
              </a:prstGeom>
              <a:noFill/>
            </p:spPr>
            <p:txBody>
              <a:bodyPr wrap="square" rtlCol="0">
                <a:spAutoFit/>
              </a:bodyPr>
              <a:lstStyle/>
              <a:p>
                <a:r>
                  <a:rPr lang="en-US" sz="2800" dirty="0" smtClean="0">
                    <a:solidFill>
                      <a:srgbClr val="0000FF"/>
                    </a:solidFill>
                  </a:rPr>
                  <a:t>Moduli space of  smooth SU(2) monopoles on </a:t>
                </a:r>
                <a14:m>
                  <m:oMath xmlns:m="http://schemas.openxmlformats.org/officeDocument/2006/math">
                    <m:r>
                      <a:rPr lang="en-US" sz="2800" i="1" dirty="0" smtClean="0">
                        <a:solidFill>
                          <a:srgbClr val="0000FF"/>
                        </a:solidFill>
                        <a:latin typeface="Cambria Math" panose="02040503050406030204" pitchFamily="18" charset="0"/>
                        <a:ea typeface="Cambria Math" panose="02040503050406030204" pitchFamily="18" charset="0"/>
                      </a:rPr>
                      <m:t>ℝ</m:t>
                    </m:r>
                  </m:oMath>
                </a14:m>
                <a:r>
                  <a:rPr lang="en-US" sz="2800" baseline="30000" dirty="0" smtClean="0">
                    <a:solidFill>
                      <a:srgbClr val="0000FF"/>
                    </a:solidFill>
                  </a:rPr>
                  <a:t>3</a:t>
                </a:r>
                <a:r>
                  <a:rPr lang="en-US" sz="2800" dirty="0" smtClean="0">
                    <a:solidFill>
                      <a:srgbClr val="0000FF"/>
                    </a:solidFill>
                  </a:rPr>
                  <a:t> of charge m</a:t>
                </a:r>
                <a:endParaRPr lang="en-US" sz="2800" dirty="0">
                  <a:solidFill>
                    <a:srgbClr val="0000FF"/>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0" y="1803819"/>
                <a:ext cx="9144000" cy="523220"/>
              </a:xfrm>
              <a:prstGeom prst="rect">
                <a:avLst/>
              </a:prstGeom>
              <a:blipFill rotWithShape="0">
                <a:blip r:embed="rId10"/>
                <a:stretch>
                  <a:fillRect l="-1333" t="-11628" r="-133" b="-32558"/>
                </a:stretch>
              </a:blipFill>
            </p:spPr>
            <p:txBody>
              <a:bodyPr/>
              <a:lstStyle/>
              <a:p>
                <a:r>
                  <a:rPr lang="en-US">
                    <a:noFill/>
                  </a:rPr>
                  <a:t> </a:t>
                </a:r>
              </a:p>
            </p:txBody>
          </p:sp>
        </mc:Fallback>
      </mc:AlternateContent>
      <p:pic>
        <p:nvPicPr>
          <p:cNvPr id="4" name="Picture 3"/>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836970" y="2708999"/>
            <a:ext cx="3143590" cy="379326"/>
          </a:xfrm>
          <a:prstGeom prst="rect">
            <a:avLst/>
          </a:prstGeom>
        </p:spPr>
      </p:pic>
      <p:pic>
        <p:nvPicPr>
          <p:cNvPr id="12" name="Picture 11"/>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4540571" y="2738544"/>
            <a:ext cx="2584033" cy="347890"/>
          </a:xfrm>
          <a:prstGeom prst="rect">
            <a:avLst/>
          </a:prstGeom>
        </p:spPr>
      </p:pic>
      <p:pic>
        <p:nvPicPr>
          <p:cNvPr id="7" name="Picture 6"/>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870499" y="4466569"/>
            <a:ext cx="7033267" cy="534410"/>
          </a:xfrm>
          <a:prstGeom prst="rect">
            <a:avLst/>
          </a:prstGeom>
        </p:spPr>
      </p:pic>
      <p:pic>
        <p:nvPicPr>
          <p:cNvPr id="5" name="Picture 4"/>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608515" y="3539304"/>
            <a:ext cx="3506287" cy="425143"/>
          </a:xfrm>
          <a:prstGeom prst="rect">
            <a:avLst/>
          </a:prstGeom>
        </p:spPr>
      </p:pic>
      <p:pic>
        <p:nvPicPr>
          <p:cNvPr id="9" name="Picture 8"/>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4756886" y="3533590"/>
            <a:ext cx="3853714" cy="436572"/>
          </a:xfrm>
          <a:prstGeom prst="rect">
            <a:avLst/>
          </a:prstGeom>
        </p:spPr>
      </p:pic>
      <p:sp>
        <p:nvSpPr>
          <p:cNvPr id="21" name="TextBox 20"/>
          <p:cNvSpPr txBox="1"/>
          <p:nvPr/>
        </p:nvSpPr>
        <p:spPr>
          <a:xfrm>
            <a:off x="2901232" y="5383223"/>
            <a:ext cx="2971800" cy="523220"/>
          </a:xfrm>
          <a:prstGeom prst="rect">
            <a:avLst/>
          </a:prstGeom>
          <a:noFill/>
        </p:spPr>
        <p:txBody>
          <a:bodyPr wrap="square" rtlCol="0">
            <a:spAutoFit/>
          </a:bodyPr>
          <a:lstStyle/>
          <a:p>
            <a:r>
              <a:rPr lang="en-US" sz="2800" dirty="0" smtClean="0">
                <a:solidFill>
                  <a:srgbClr val="0000FF"/>
                </a:solidFill>
              </a:rPr>
              <a:t>Integrate out P: </a:t>
            </a:r>
            <a:endParaRPr lang="en-US" sz="2800" dirty="0">
              <a:solidFill>
                <a:srgbClr val="0000FF"/>
              </a:solidFill>
            </a:endParaRPr>
          </a:p>
        </p:txBody>
      </p:sp>
      <p:sp>
        <p:nvSpPr>
          <p:cNvPr id="22" name="TextBox 21"/>
          <p:cNvSpPr txBox="1"/>
          <p:nvPr/>
        </p:nvSpPr>
        <p:spPr>
          <a:xfrm>
            <a:off x="2682686" y="6186339"/>
            <a:ext cx="4170734" cy="584775"/>
          </a:xfrm>
          <a:prstGeom prst="rect">
            <a:avLst/>
          </a:prstGeom>
          <a:noFill/>
        </p:spPr>
        <p:txBody>
          <a:bodyPr wrap="square" rtlCol="0">
            <a:spAutoFit/>
          </a:bodyPr>
          <a:lstStyle/>
          <a:p>
            <a:r>
              <a:rPr lang="en-US" sz="3200" dirty="0" smtClean="0">
                <a:solidFill>
                  <a:srgbClr val="C00000"/>
                </a:solidFill>
              </a:rPr>
              <a:t>Recover YYLG model. </a:t>
            </a:r>
            <a:endParaRPr lang="en-US" sz="3200" dirty="0">
              <a:solidFill>
                <a:srgbClr val="C00000"/>
              </a:solidFill>
            </a:endParaRPr>
          </a:p>
        </p:txBody>
      </p:sp>
      <p:sp>
        <p:nvSpPr>
          <p:cNvPr id="11" name="Right Arrow 10"/>
          <p:cNvSpPr/>
          <p:nvPr/>
        </p:nvSpPr>
        <p:spPr>
          <a:xfrm>
            <a:off x="1295400" y="6321818"/>
            <a:ext cx="1208134" cy="3138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688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p:bldP spid="22" grpId="0"/>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535"/>
            <a:ext cx="8229600" cy="1143000"/>
          </a:xfrm>
        </p:spPr>
        <p:txBody>
          <a:bodyPr/>
          <a:lstStyle/>
          <a:p>
            <a:r>
              <a:rPr lang="en-US" dirty="0" smtClean="0"/>
              <a:t>Braiding &amp; Fusing Interfaces</a:t>
            </a:r>
            <a:endParaRPr lang="en-US" dirty="0"/>
          </a:p>
        </p:txBody>
      </p:sp>
      <p:sp>
        <p:nvSpPr>
          <p:cNvPr id="3" name="TextBox 2"/>
          <p:cNvSpPr txBox="1"/>
          <p:nvPr/>
        </p:nvSpPr>
        <p:spPr>
          <a:xfrm>
            <a:off x="824681" y="1852065"/>
            <a:ext cx="4267200" cy="584775"/>
          </a:xfrm>
          <a:prstGeom prst="rect">
            <a:avLst/>
          </a:prstGeom>
          <a:noFill/>
        </p:spPr>
        <p:txBody>
          <a:bodyPr wrap="square" rtlCol="0">
            <a:spAutoFit/>
          </a:bodyPr>
          <a:lstStyle/>
          <a:p>
            <a:r>
              <a:rPr lang="en-US" sz="3200" dirty="0" smtClean="0">
                <a:solidFill>
                  <a:srgbClr val="0000FF"/>
                </a:solidFill>
              </a:rPr>
              <a:t>Braiding Interface: </a:t>
            </a:r>
            <a:endParaRPr lang="en-US" sz="3200" dirty="0">
              <a:solidFill>
                <a:srgbClr val="0000FF"/>
              </a:solidFill>
            </a:endParaRPr>
          </a:p>
        </p:txBody>
      </p:sp>
      <p:sp>
        <p:nvSpPr>
          <p:cNvPr id="6" name="TextBox 5"/>
          <p:cNvSpPr txBox="1"/>
          <p:nvPr/>
        </p:nvSpPr>
        <p:spPr>
          <a:xfrm>
            <a:off x="332994" y="3358261"/>
            <a:ext cx="2057400" cy="1077218"/>
          </a:xfrm>
          <a:prstGeom prst="rect">
            <a:avLst/>
          </a:prstGeom>
          <a:noFill/>
        </p:spPr>
        <p:txBody>
          <a:bodyPr wrap="square" rtlCol="0">
            <a:spAutoFit/>
          </a:bodyPr>
          <a:lstStyle/>
          <a:p>
            <a:r>
              <a:rPr lang="en-US" sz="3200" dirty="0" smtClean="0">
                <a:solidFill>
                  <a:srgbClr val="FF0000"/>
                </a:solidFill>
              </a:rPr>
              <a:t>Cup &amp; Cap Interfaces: </a:t>
            </a:r>
            <a:endParaRPr lang="en-US" sz="3200" dirty="0">
              <a:solidFill>
                <a:srgbClr val="FF0000"/>
              </a:solidFill>
            </a:endParaRPr>
          </a:p>
        </p:txBody>
      </p:sp>
      <p:sp>
        <p:nvSpPr>
          <p:cNvPr id="11" name="TextBox 10"/>
          <p:cNvSpPr txBox="1"/>
          <p:nvPr/>
        </p:nvSpPr>
        <p:spPr>
          <a:xfrm>
            <a:off x="685800" y="5181600"/>
            <a:ext cx="8077200" cy="1200329"/>
          </a:xfrm>
          <a:prstGeom prst="rect">
            <a:avLst/>
          </a:prstGeom>
          <a:noFill/>
        </p:spPr>
        <p:txBody>
          <a:bodyPr wrap="square" rtlCol="0">
            <a:spAutoFit/>
          </a:bodyPr>
          <a:lstStyle/>
          <a:p>
            <a:r>
              <a:rPr lang="en-US" sz="3600" dirty="0" smtClean="0">
                <a:solidFill>
                  <a:srgbClr val="6600FF"/>
                </a:solidFill>
              </a:rPr>
              <a:t>A tangle gives an x</a:t>
            </a:r>
            <a:r>
              <a:rPr lang="en-US" sz="3600" baseline="30000" dirty="0" smtClean="0">
                <a:solidFill>
                  <a:srgbClr val="6600FF"/>
                </a:solidFill>
              </a:rPr>
              <a:t>1</a:t>
            </a:r>
            <a:r>
              <a:rPr lang="en-US" sz="3600" dirty="0" smtClean="0">
                <a:solidFill>
                  <a:srgbClr val="6600FF"/>
                </a:solidFill>
              </a:rPr>
              <a:t>-ordered set of </a:t>
            </a:r>
            <a:r>
              <a:rPr lang="en-US" sz="3600" dirty="0" err="1" smtClean="0">
                <a:solidFill>
                  <a:srgbClr val="6600FF"/>
                </a:solidFill>
              </a:rPr>
              <a:t>braidings</a:t>
            </a:r>
            <a:r>
              <a:rPr lang="en-US" sz="3600" dirty="0" smtClean="0">
                <a:solidFill>
                  <a:srgbClr val="6600FF"/>
                </a:solidFill>
              </a:rPr>
              <a:t>, cups and caps. </a:t>
            </a:r>
            <a:endParaRPr lang="en-US" sz="3600" dirty="0">
              <a:solidFill>
                <a:srgbClr val="6600FF"/>
              </a:solidFill>
            </a:endParaRPr>
          </a:p>
        </p:txBody>
      </p:sp>
      <p:pic>
        <p:nvPicPr>
          <p:cNvPr id="8" name="Picture 7"/>
          <p:cNvPicPr>
            <a:picLocks noChangeAspect="1"/>
          </p:cNvPicPr>
          <p:nvPr/>
        </p:nvPicPr>
        <p:blipFill>
          <a:blip r:embed="rId2"/>
          <a:stretch>
            <a:fillRect/>
          </a:stretch>
        </p:blipFill>
        <p:spPr>
          <a:xfrm>
            <a:off x="6934200" y="1527527"/>
            <a:ext cx="1294837" cy="1338657"/>
          </a:xfrm>
          <a:prstGeom prst="rect">
            <a:avLst/>
          </a:prstGeom>
        </p:spPr>
      </p:pic>
      <p:pic>
        <p:nvPicPr>
          <p:cNvPr id="10" name="Picture 9"/>
          <p:cNvPicPr>
            <a:picLocks noChangeAspect="1"/>
          </p:cNvPicPr>
          <p:nvPr/>
        </p:nvPicPr>
        <p:blipFill>
          <a:blip r:embed="rId3"/>
          <a:stretch>
            <a:fillRect/>
          </a:stretch>
        </p:blipFill>
        <p:spPr>
          <a:xfrm>
            <a:off x="4759649" y="1534026"/>
            <a:ext cx="1393655" cy="1333718"/>
          </a:xfrm>
          <a:prstGeom prst="rect">
            <a:avLst/>
          </a:prstGeom>
        </p:spPr>
      </p:pic>
      <p:pic>
        <p:nvPicPr>
          <p:cNvPr id="12" name="Picture 11"/>
          <p:cNvPicPr>
            <a:picLocks noChangeAspect="1"/>
          </p:cNvPicPr>
          <p:nvPr/>
        </p:nvPicPr>
        <p:blipFill>
          <a:blip r:embed="rId4"/>
          <a:stretch>
            <a:fillRect/>
          </a:stretch>
        </p:blipFill>
        <p:spPr>
          <a:xfrm>
            <a:off x="2808634" y="3244088"/>
            <a:ext cx="2183325" cy="1409700"/>
          </a:xfrm>
          <a:prstGeom prst="rect">
            <a:avLst/>
          </a:prstGeom>
        </p:spPr>
      </p:pic>
      <p:pic>
        <p:nvPicPr>
          <p:cNvPr id="14" name="Picture 13"/>
          <p:cNvPicPr>
            <a:picLocks noChangeAspect="1"/>
          </p:cNvPicPr>
          <p:nvPr/>
        </p:nvPicPr>
        <p:blipFill>
          <a:blip r:embed="rId5"/>
          <a:stretch>
            <a:fillRect/>
          </a:stretch>
        </p:blipFill>
        <p:spPr>
          <a:xfrm>
            <a:off x="5410200" y="3413125"/>
            <a:ext cx="2234100" cy="1257300"/>
          </a:xfrm>
          <a:prstGeom prst="rect">
            <a:avLst/>
          </a:prstGeom>
        </p:spPr>
      </p:pic>
    </p:spTree>
    <p:extLst>
      <p:ext uri="{BB962C8B-B14F-4D97-AF65-F5344CB8AC3E}">
        <p14:creationId xmlns:p14="http://schemas.microsoft.com/office/powerpoint/2010/main" val="413570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57801"/>
            <a:ext cx="8229600" cy="1143000"/>
          </a:xfrm>
        </p:spPr>
        <p:txBody>
          <a:bodyPr>
            <a:normAutofit/>
          </a:bodyPr>
          <a:lstStyle/>
          <a:p>
            <a:r>
              <a:rPr lang="en-US" dirty="0" smtClean="0"/>
              <a:t>Proposal for link chain complex</a:t>
            </a:r>
            <a:endParaRPr lang="en-US" dirty="0"/>
          </a:p>
        </p:txBody>
      </p:sp>
      <p:pic>
        <p:nvPicPr>
          <p:cNvPr id="8" name="Picture 7"/>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746447" y="3007605"/>
            <a:ext cx="7822041" cy="813061"/>
          </a:xfrm>
          <a:prstGeom prst="rect">
            <a:avLst/>
          </a:prstGeom>
        </p:spPr>
      </p:pic>
      <p:sp>
        <p:nvSpPr>
          <p:cNvPr id="6" name="TextBox 5"/>
          <p:cNvSpPr txBox="1"/>
          <p:nvPr/>
        </p:nvSpPr>
        <p:spPr>
          <a:xfrm>
            <a:off x="304800" y="4060189"/>
            <a:ext cx="8915400" cy="584775"/>
          </a:xfrm>
          <a:prstGeom prst="rect">
            <a:avLst/>
          </a:prstGeom>
          <a:noFill/>
        </p:spPr>
        <p:txBody>
          <a:bodyPr wrap="square" rtlCol="0">
            <a:spAutoFit/>
          </a:bodyPr>
          <a:lstStyle/>
          <a:p>
            <a:r>
              <a:rPr lang="en-US" sz="3200" dirty="0" smtClean="0">
                <a:solidFill>
                  <a:srgbClr val="009900"/>
                </a:solidFill>
              </a:rPr>
              <a:t>is an Interface between a trivial theory and itself, </a:t>
            </a:r>
          </a:p>
        </p:txBody>
      </p:sp>
      <p:sp>
        <p:nvSpPr>
          <p:cNvPr id="7" name="TextBox 6"/>
          <p:cNvSpPr txBox="1"/>
          <p:nvPr/>
        </p:nvSpPr>
        <p:spPr>
          <a:xfrm>
            <a:off x="381000" y="1026653"/>
            <a:ext cx="9144000" cy="1077218"/>
          </a:xfrm>
          <a:prstGeom prst="rect">
            <a:avLst/>
          </a:prstGeom>
          <a:noFill/>
        </p:spPr>
        <p:txBody>
          <a:bodyPr wrap="square" rtlCol="0">
            <a:spAutoFit/>
          </a:bodyPr>
          <a:lstStyle/>
          <a:p>
            <a:r>
              <a:rPr lang="en-US" sz="3200" dirty="0" smtClean="0">
                <a:solidFill>
                  <a:srgbClr val="FF0000"/>
                </a:solidFill>
              </a:rPr>
              <a:t>Let the corresponding x</a:t>
            </a:r>
            <a:r>
              <a:rPr lang="en-US" sz="3200" baseline="30000" dirty="0" smtClean="0">
                <a:solidFill>
                  <a:srgbClr val="FF0000"/>
                </a:solidFill>
              </a:rPr>
              <a:t>1</a:t>
            </a:r>
            <a:r>
              <a:rPr lang="en-US" sz="3200" dirty="0" smtClean="0">
                <a:solidFill>
                  <a:srgbClr val="FF0000"/>
                </a:solidFill>
              </a:rPr>
              <a:t>-ordered sequence of interfaces be </a:t>
            </a:r>
            <a:endParaRPr lang="en-US" sz="3200" dirty="0">
              <a:solidFill>
                <a:srgbClr val="FF0000"/>
              </a:solidFill>
            </a:endParaRPr>
          </a:p>
        </p:txBody>
      </p:sp>
      <p:pic>
        <p:nvPicPr>
          <p:cNvPr id="3" name="Picture 2"/>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533518" y="2291960"/>
            <a:ext cx="2247900" cy="445770"/>
          </a:xfrm>
          <a:prstGeom prst="rect">
            <a:avLst/>
          </a:prstGeom>
        </p:spPr>
      </p:pic>
      <p:pic>
        <p:nvPicPr>
          <p:cNvPr id="11" name="Picture 10"/>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4513237" y="5031575"/>
            <a:ext cx="4249763" cy="457200"/>
          </a:xfrm>
          <a:prstGeom prst="rect">
            <a:avLst/>
          </a:prstGeom>
        </p:spPr>
      </p:pic>
      <p:pic>
        <p:nvPicPr>
          <p:cNvPr id="12" name="Picture 11"/>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533400" y="5031575"/>
            <a:ext cx="3561209" cy="501267"/>
          </a:xfrm>
          <a:prstGeom prst="rect">
            <a:avLst/>
          </a:prstGeom>
        </p:spPr>
      </p:pic>
      <p:sp>
        <p:nvSpPr>
          <p:cNvPr id="13" name="TextBox 12"/>
          <p:cNvSpPr txBox="1"/>
          <p:nvPr/>
        </p:nvSpPr>
        <p:spPr>
          <a:xfrm>
            <a:off x="381000" y="5856868"/>
            <a:ext cx="7620000" cy="1323439"/>
          </a:xfrm>
          <a:prstGeom prst="rect">
            <a:avLst/>
          </a:prstGeom>
          <a:noFill/>
        </p:spPr>
        <p:txBody>
          <a:bodyPr wrap="square" rtlCol="0">
            <a:spAutoFit/>
          </a:bodyPr>
          <a:lstStyle/>
          <a:p>
            <a:r>
              <a:rPr lang="en-US" sz="4000" dirty="0" smtClean="0">
                <a:solidFill>
                  <a:srgbClr val="009900"/>
                </a:solidFill>
              </a:rPr>
              <a:t>So it is a </a:t>
            </a:r>
            <a:r>
              <a:rPr lang="en-US" sz="4000" b="1" i="1" u="sng" dirty="0">
                <a:solidFill>
                  <a:srgbClr val="009900"/>
                </a:solidFill>
              </a:rPr>
              <a:t>chain complex</a:t>
            </a:r>
            <a:r>
              <a:rPr lang="en-US" sz="4000" dirty="0">
                <a:solidFill>
                  <a:srgbClr val="009900"/>
                </a:solidFill>
              </a:rPr>
              <a:t>. </a:t>
            </a:r>
          </a:p>
          <a:p>
            <a:endParaRPr lang="en-US" sz="4000" dirty="0"/>
          </a:p>
        </p:txBody>
      </p:sp>
      <p:grpSp>
        <p:nvGrpSpPr>
          <p:cNvPr id="14" name="Group 13"/>
          <p:cNvGrpSpPr/>
          <p:nvPr/>
        </p:nvGrpSpPr>
        <p:grpSpPr>
          <a:xfrm>
            <a:off x="6629400" y="5613007"/>
            <a:ext cx="1702904" cy="1087672"/>
            <a:chOff x="6373423" y="3536400"/>
            <a:chExt cx="2516351" cy="1825420"/>
          </a:xfrm>
        </p:grpSpPr>
        <p:pic>
          <p:nvPicPr>
            <p:cNvPr id="15" name="Picture 2" descr="http://previews.123rf.com/images/arcady31/arcady311002/arcady31100200012/6355747-Nota-bene-Stock-Photo.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73423" y="3536400"/>
              <a:ext cx="1502551" cy="84027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Afficher l'image d'origin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61130" y="4238734"/>
              <a:ext cx="1628644" cy="11230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7816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Framed BPS States</a:t>
            </a:r>
            <a:endParaRPr lang="en-US" dirty="0"/>
          </a:p>
        </p:txBody>
      </p:sp>
      <p:grpSp>
        <p:nvGrpSpPr>
          <p:cNvPr id="23" name="Group 80"/>
          <p:cNvGrpSpPr/>
          <p:nvPr/>
        </p:nvGrpSpPr>
        <p:grpSpPr>
          <a:xfrm>
            <a:off x="2247900" y="970106"/>
            <a:ext cx="4495800" cy="1219200"/>
            <a:chOff x="2667000" y="5562600"/>
            <a:chExt cx="4495800" cy="1219200"/>
          </a:xfrm>
        </p:grpSpPr>
        <p:sp>
          <p:nvSpPr>
            <p:cNvPr id="24" name="Rectangle 23"/>
            <p:cNvSpPr/>
            <p:nvPr/>
          </p:nvSpPr>
          <p:spPr>
            <a:xfrm>
              <a:off x="2667000" y="5562600"/>
              <a:ext cx="4495800" cy="12192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144"/>
            <p:cNvGrpSpPr>
              <a:grpSpLocks noChangeAspect="1"/>
            </p:cNvGrpSpPr>
            <p:nvPr>
              <p:custDataLst>
                <p:tags r:id="rId3"/>
              </p:custDataLst>
            </p:nvPr>
          </p:nvGrpSpPr>
          <p:grpSpPr bwMode="auto">
            <a:xfrm>
              <a:off x="3352800" y="6019800"/>
              <a:ext cx="3147881" cy="515486"/>
              <a:chOff x="2130" y="3813"/>
              <a:chExt cx="14833" cy="2429"/>
            </a:xfrm>
            <a:solidFill>
              <a:srgbClr val="FFFF00"/>
            </a:solidFill>
          </p:grpSpPr>
          <p:sp>
            <p:nvSpPr>
              <p:cNvPr id="26" name="Freeform 146"/>
              <p:cNvSpPr>
                <a:spLocks/>
              </p:cNvSpPr>
              <p:nvPr/>
            </p:nvSpPr>
            <p:spPr bwMode="auto">
              <a:xfrm>
                <a:off x="2130" y="3977"/>
                <a:ext cx="1554" cy="1576"/>
              </a:xfrm>
              <a:custGeom>
                <a:avLst/>
                <a:gdLst/>
                <a:ahLst/>
                <a:cxnLst>
                  <a:cxn ang="0">
                    <a:pos x="1536" y="5"/>
                  </a:cxn>
                  <a:cxn ang="0">
                    <a:pos x="1554" y="40"/>
                  </a:cxn>
                  <a:cxn ang="0">
                    <a:pos x="1499" y="486"/>
                  </a:cxn>
                  <a:cxn ang="0">
                    <a:pos x="1486" y="520"/>
                  </a:cxn>
                  <a:cxn ang="0">
                    <a:pos x="1454" y="506"/>
                  </a:cxn>
                  <a:cxn ang="0">
                    <a:pos x="1454" y="411"/>
                  </a:cxn>
                  <a:cxn ang="0">
                    <a:pos x="1454" y="253"/>
                  </a:cxn>
                  <a:cxn ang="0">
                    <a:pos x="1372" y="114"/>
                  </a:cxn>
                  <a:cxn ang="0">
                    <a:pos x="1135" y="69"/>
                  </a:cxn>
                  <a:cxn ang="0">
                    <a:pos x="738" y="94"/>
                  </a:cxn>
                  <a:cxn ang="0">
                    <a:pos x="593" y="719"/>
                  </a:cxn>
                  <a:cxn ang="0">
                    <a:pos x="939" y="699"/>
                  </a:cxn>
                  <a:cxn ang="0">
                    <a:pos x="1048" y="570"/>
                  </a:cxn>
                  <a:cxn ang="0">
                    <a:pos x="1085" y="456"/>
                  </a:cxn>
                  <a:cxn ang="0">
                    <a:pos x="1121" y="456"/>
                  </a:cxn>
                  <a:cxn ang="0">
                    <a:pos x="1003" y="1021"/>
                  </a:cxn>
                  <a:cxn ang="0">
                    <a:pos x="980" y="1065"/>
                  </a:cxn>
                  <a:cxn ang="0">
                    <a:pos x="939" y="1051"/>
                  </a:cxn>
                  <a:cxn ang="0">
                    <a:pos x="953" y="971"/>
                  </a:cxn>
                  <a:cxn ang="0">
                    <a:pos x="962" y="877"/>
                  </a:cxn>
                  <a:cxn ang="0">
                    <a:pos x="930" y="823"/>
                  </a:cxn>
                  <a:cxn ang="0">
                    <a:pos x="779" y="798"/>
                  </a:cxn>
                  <a:cxn ang="0">
                    <a:pos x="415" y="1447"/>
                  </a:cxn>
                  <a:cxn ang="0">
                    <a:pos x="410" y="1492"/>
                  </a:cxn>
                  <a:cxn ang="0">
                    <a:pos x="438" y="1507"/>
                  </a:cxn>
                  <a:cxn ang="0">
                    <a:pos x="998" y="1482"/>
                  </a:cxn>
                  <a:cxn ang="0">
                    <a:pos x="1199" y="1358"/>
                  </a:cxn>
                  <a:cxn ang="0">
                    <a:pos x="1331" y="1120"/>
                  </a:cxn>
                  <a:cxn ang="0">
                    <a:pos x="1381" y="996"/>
                  </a:cxn>
                  <a:cxn ang="0">
                    <a:pos x="1417" y="981"/>
                  </a:cxn>
                  <a:cxn ang="0">
                    <a:pos x="1427" y="1021"/>
                  </a:cxn>
                  <a:cxn ang="0">
                    <a:pos x="1431" y="1036"/>
                  </a:cxn>
                  <a:cxn ang="0">
                    <a:pos x="1212" y="1571"/>
                  </a:cxn>
                  <a:cxn ang="0">
                    <a:pos x="28" y="1576"/>
                  </a:cxn>
                  <a:cxn ang="0">
                    <a:pos x="0" y="1561"/>
                  </a:cxn>
                  <a:cxn ang="0">
                    <a:pos x="32" y="1502"/>
                  </a:cxn>
                  <a:cxn ang="0">
                    <a:pos x="214" y="1482"/>
                  </a:cxn>
                  <a:cxn ang="0">
                    <a:pos x="255" y="1393"/>
                  </a:cxn>
                  <a:cxn ang="0">
                    <a:pos x="547" y="134"/>
                  </a:cxn>
                  <a:cxn ang="0">
                    <a:pos x="520" y="79"/>
                  </a:cxn>
                  <a:cxn ang="0">
                    <a:pos x="378" y="69"/>
                  </a:cxn>
                  <a:cxn ang="0">
                    <a:pos x="351" y="54"/>
                  </a:cxn>
                  <a:cxn ang="0">
                    <a:pos x="360" y="10"/>
                  </a:cxn>
                </a:cxnLst>
                <a:rect l="0" t="0" r="r" b="b"/>
                <a:pathLst>
                  <a:path w="1554" h="1576">
                    <a:moveTo>
                      <a:pt x="383" y="0"/>
                    </a:moveTo>
                    <a:lnTo>
                      <a:pt x="1527" y="0"/>
                    </a:lnTo>
                    <a:lnTo>
                      <a:pt x="1536" y="5"/>
                    </a:lnTo>
                    <a:lnTo>
                      <a:pt x="1545" y="5"/>
                    </a:lnTo>
                    <a:lnTo>
                      <a:pt x="1554" y="25"/>
                    </a:lnTo>
                    <a:lnTo>
                      <a:pt x="1554" y="40"/>
                    </a:lnTo>
                    <a:lnTo>
                      <a:pt x="1550" y="59"/>
                    </a:lnTo>
                    <a:lnTo>
                      <a:pt x="1504" y="461"/>
                    </a:lnTo>
                    <a:lnTo>
                      <a:pt x="1499" y="486"/>
                    </a:lnTo>
                    <a:lnTo>
                      <a:pt x="1499" y="501"/>
                    </a:lnTo>
                    <a:lnTo>
                      <a:pt x="1490" y="510"/>
                    </a:lnTo>
                    <a:lnTo>
                      <a:pt x="1486" y="520"/>
                    </a:lnTo>
                    <a:lnTo>
                      <a:pt x="1463" y="520"/>
                    </a:lnTo>
                    <a:lnTo>
                      <a:pt x="1458" y="510"/>
                    </a:lnTo>
                    <a:lnTo>
                      <a:pt x="1454" y="506"/>
                    </a:lnTo>
                    <a:lnTo>
                      <a:pt x="1449" y="496"/>
                    </a:lnTo>
                    <a:lnTo>
                      <a:pt x="1449" y="451"/>
                    </a:lnTo>
                    <a:lnTo>
                      <a:pt x="1454" y="411"/>
                    </a:lnTo>
                    <a:lnTo>
                      <a:pt x="1458" y="387"/>
                    </a:lnTo>
                    <a:lnTo>
                      <a:pt x="1458" y="327"/>
                    </a:lnTo>
                    <a:lnTo>
                      <a:pt x="1454" y="253"/>
                    </a:lnTo>
                    <a:lnTo>
                      <a:pt x="1440" y="193"/>
                    </a:lnTo>
                    <a:lnTo>
                      <a:pt x="1413" y="149"/>
                    </a:lnTo>
                    <a:lnTo>
                      <a:pt x="1372" y="114"/>
                    </a:lnTo>
                    <a:lnTo>
                      <a:pt x="1313" y="89"/>
                    </a:lnTo>
                    <a:lnTo>
                      <a:pt x="1235" y="74"/>
                    </a:lnTo>
                    <a:lnTo>
                      <a:pt x="1135" y="69"/>
                    </a:lnTo>
                    <a:lnTo>
                      <a:pt x="789" y="69"/>
                    </a:lnTo>
                    <a:lnTo>
                      <a:pt x="757" y="79"/>
                    </a:lnTo>
                    <a:lnTo>
                      <a:pt x="738" y="94"/>
                    </a:lnTo>
                    <a:lnTo>
                      <a:pt x="729" y="119"/>
                    </a:lnTo>
                    <a:lnTo>
                      <a:pt x="720" y="159"/>
                    </a:lnTo>
                    <a:lnTo>
                      <a:pt x="593" y="719"/>
                    </a:lnTo>
                    <a:lnTo>
                      <a:pt x="789" y="719"/>
                    </a:lnTo>
                    <a:lnTo>
                      <a:pt x="875" y="714"/>
                    </a:lnTo>
                    <a:lnTo>
                      <a:pt x="939" y="699"/>
                    </a:lnTo>
                    <a:lnTo>
                      <a:pt x="989" y="669"/>
                    </a:lnTo>
                    <a:lnTo>
                      <a:pt x="1021" y="629"/>
                    </a:lnTo>
                    <a:lnTo>
                      <a:pt x="1048" y="570"/>
                    </a:lnTo>
                    <a:lnTo>
                      <a:pt x="1071" y="491"/>
                    </a:lnTo>
                    <a:lnTo>
                      <a:pt x="1076" y="476"/>
                    </a:lnTo>
                    <a:lnTo>
                      <a:pt x="1085" y="456"/>
                    </a:lnTo>
                    <a:lnTo>
                      <a:pt x="1094" y="451"/>
                    </a:lnTo>
                    <a:lnTo>
                      <a:pt x="1112" y="451"/>
                    </a:lnTo>
                    <a:lnTo>
                      <a:pt x="1121" y="456"/>
                    </a:lnTo>
                    <a:lnTo>
                      <a:pt x="1126" y="466"/>
                    </a:lnTo>
                    <a:lnTo>
                      <a:pt x="1126" y="476"/>
                    </a:lnTo>
                    <a:lnTo>
                      <a:pt x="1003" y="1021"/>
                    </a:lnTo>
                    <a:lnTo>
                      <a:pt x="998" y="1041"/>
                    </a:lnTo>
                    <a:lnTo>
                      <a:pt x="989" y="1061"/>
                    </a:lnTo>
                    <a:lnTo>
                      <a:pt x="980" y="1065"/>
                    </a:lnTo>
                    <a:lnTo>
                      <a:pt x="957" y="1065"/>
                    </a:lnTo>
                    <a:lnTo>
                      <a:pt x="948" y="1061"/>
                    </a:lnTo>
                    <a:lnTo>
                      <a:pt x="939" y="1051"/>
                    </a:lnTo>
                    <a:lnTo>
                      <a:pt x="939" y="1036"/>
                    </a:lnTo>
                    <a:lnTo>
                      <a:pt x="944" y="1021"/>
                    </a:lnTo>
                    <a:lnTo>
                      <a:pt x="953" y="971"/>
                    </a:lnTo>
                    <a:lnTo>
                      <a:pt x="957" y="942"/>
                    </a:lnTo>
                    <a:lnTo>
                      <a:pt x="962" y="917"/>
                    </a:lnTo>
                    <a:lnTo>
                      <a:pt x="962" y="877"/>
                    </a:lnTo>
                    <a:lnTo>
                      <a:pt x="957" y="857"/>
                    </a:lnTo>
                    <a:lnTo>
                      <a:pt x="948" y="838"/>
                    </a:lnTo>
                    <a:lnTo>
                      <a:pt x="930" y="823"/>
                    </a:lnTo>
                    <a:lnTo>
                      <a:pt x="893" y="808"/>
                    </a:lnTo>
                    <a:lnTo>
                      <a:pt x="848" y="803"/>
                    </a:lnTo>
                    <a:lnTo>
                      <a:pt x="779" y="798"/>
                    </a:lnTo>
                    <a:lnTo>
                      <a:pt x="565" y="798"/>
                    </a:lnTo>
                    <a:lnTo>
                      <a:pt x="420" y="1432"/>
                    </a:lnTo>
                    <a:lnTo>
                      <a:pt x="415" y="1447"/>
                    </a:lnTo>
                    <a:lnTo>
                      <a:pt x="415" y="1462"/>
                    </a:lnTo>
                    <a:lnTo>
                      <a:pt x="410" y="1472"/>
                    </a:lnTo>
                    <a:lnTo>
                      <a:pt x="410" y="1492"/>
                    </a:lnTo>
                    <a:lnTo>
                      <a:pt x="420" y="1502"/>
                    </a:lnTo>
                    <a:lnTo>
                      <a:pt x="429" y="1502"/>
                    </a:lnTo>
                    <a:lnTo>
                      <a:pt x="438" y="1507"/>
                    </a:lnTo>
                    <a:lnTo>
                      <a:pt x="793" y="1507"/>
                    </a:lnTo>
                    <a:lnTo>
                      <a:pt x="903" y="1502"/>
                    </a:lnTo>
                    <a:lnTo>
                      <a:pt x="998" y="1482"/>
                    </a:lnTo>
                    <a:lnTo>
                      <a:pt x="1076" y="1452"/>
                    </a:lnTo>
                    <a:lnTo>
                      <a:pt x="1139" y="1412"/>
                    </a:lnTo>
                    <a:lnTo>
                      <a:pt x="1199" y="1358"/>
                    </a:lnTo>
                    <a:lnTo>
                      <a:pt x="1244" y="1293"/>
                    </a:lnTo>
                    <a:lnTo>
                      <a:pt x="1290" y="1209"/>
                    </a:lnTo>
                    <a:lnTo>
                      <a:pt x="1331" y="1120"/>
                    </a:lnTo>
                    <a:lnTo>
                      <a:pt x="1376" y="1011"/>
                    </a:lnTo>
                    <a:lnTo>
                      <a:pt x="1381" y="1001"/>
                    </a:lnTo>
                    <a:lnTo>
                      <a:pt x="1381" y="996"/>
                    </a:lnTo>
                    <a:lnTo>
                      <a:pt x="1386" y="986"/>
                    </a:lnTo>
                    <a:lnTo>
                      <a:pt x="1395" y="981"/>
                    </a:lnTo>
                    <a:lnTo>
                      <a:pt x="1417" y="981"/>
                    </a:lnTo>
                    <a:lnTo>
                      <a:pt x="1431" y="996"/>
                    </a:lnTo>
                    <a:lnTo>
                      <a:pt x="1431" y="1011"/>
                    </a:lnTo>
                    <a:lnTo>
                      <a:pt x="1427" y="1021"/>
                    </a:lnTo>
                    <a:lnTo>
                      <a:pt x="1427" y="1031"/>
                    </a:lnTo>
                    <a:lnTo>
                      <a:pt x="1422" y="1041"/>
                    </a:lnTo>
                    <a:lnTo>
                      <a:pt x="1431" y="1036"/>
                    </a:lnTo>
                    <a:lnTo>
                      <a:pt x="1235" y="1536"/>
                    </a:lnTo>
                    <a:lnTo>
                      <a:pt x="1231" y="1551"/>
                    </a:lnTo>
                    <a:lnTo>
                      <a:pt x="1212" y="1571"/>
                    </a:lnTo>
                    <a:lnTo>
                      <a:pt x="1203" y="1571"/>
                    </a:lnTo>
                    <a:lnTo>
                      <a:pt x="1190" y="1576"/>
                    </a:lnTo>
                    <a:lnTo>
                      <a:pt x="28" y="1576"/>
                    </a:lnTo>
                    <a:lnTo>
                      <a:pt x="14" y="1571"/>
                    </a:lnTo>
                    <a:lnTo>
                      <a:pt x="5" y="1566"/>
                    </a:lnTo>
                    <a:lnTo>
                      <a:pt x="0" y="1561"/>
                    </a:lnTo>
                    <a:lnTo>
                      <a:pt x="0" y="1531"/>
                    </a:lnTo>
                    <a:lnTo>
                      <a:pt x="5" y="1517"/>
                    </a:lnTo>
                    <a:lnTo>
                      <a:pt x="32" y="1502"/>
                    </a:lnTo>
                    <a:lnTo>
                      <a:pt x="132" y="1502"/>
                    </a:lnTo>
                    <a:lnTo>
                      <a:pt x="183" y="1492"/>
                    </a:lnTo>
                    <a:lnTo>
                      <a:pt x="214" y="1482"/>
                    </a:lnTo>
                    <a:lnTo>
                      <a:pt x="233" y="1462"/>
                    </a:lnTo>
                    <a:lnTo>
                      <a:pt x="246" y="1432"/>
                    </a:lnTo>
                    <a:lnTo>
                      <a:pt x="255" y="1393"/>
                    </a:lnTo>
                    <a:lnTo>
                      <a:pt x="538" y="168"/>
                    </a:lnTo>
                    <a:lnTo>
                      <a:pt x="543" y="149"/>
                    </a:lnTo>
                    <a:lnTo>
                      <a:pt x="547" y="134"/>
                    </a:lnTo>
                    <a:lnTo>
                      <a:pt x="547" y="114"/>
                    </a:lnTo>
                    <a:lnTo>
                      <a:pt x="543" y="94"/>
                    </a:lnTo>
                    <a:lnTo>
                      <a:pt x="520" y="79"/>
                    </a:lnTo>
                    <a:lnTo>
                      <a:pt x="492" y="74"/>
                    </a:lnTo>
                    <a:lnTo>
                      <a:pt x="456" y="69"/>
                    </a:lnTo>
                    <a:lnTo>
                      <a:pt x="378" y="69"/>
                    </a:lnTo>
                    <a:lnTo>
                      <a:pt x="365" y="64"/>
                    </a:lnTo>
                    <a:lnTo>
                      <a:pt x="356" y="64"/>
                    </a:lnTo>
                    <a:lnTo>
                      <a:pt x="351" y="54"/>
                    </a:lnTo>
                    <a:lnTo>
                      <a:pt x="351" y="30"/>
                    </a:lnTo>
                    <a:lnTo>
                      <a:pt x="356" y="15"/>
                    </a:lnTo>
                    <a:lnTo>
                      <a:pt x="360" y="10"/>
                    </a:lnTo>
                    <a:lnTo>
                      <a:pt x="369" y="5"/>
                    </a:lnTo>
                    <a:lnTo>
                      <a:pt x="38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47"/>
              <p:cNvSpPr>
                <a:spLocks noEditPoints="1"/>
              </p:cNvSpPr>
              <p:nvPr/>
            </p:nvSpPr>
            <p:spPr bwMode="auto">
              <a:xfrm>
                <a:off x="4504" y="4081"/>
                <a:ext cx="1313" cy="1794"/>
              </a:xfrm>
              <a:custGeom>
                <a:avLst/>
                <a:gdLst/>
                <a:ahLst/>
                <a:cxnLst>
                  <a:cxn ang="0">
                    <a:pos x="55" y="1700"/>
                  </a:cxn>
                  <a:cxn ang="0">
                    <a:pos x="1263" y="1700"/>
                  </a:cxn>
                  <a:cxn ang="0">
                    <a:pos x="1285" y="1705"/>
                  </a:cxn>
                  <a:cxn ang="0">
                    <a:pos x="1304" y="1720"/>
                  </a:cxn>
                  <a:cxn ang="0">
                    <a:pos x="1313" y="1745"/>
                  </a:cxn>
                  <a:cxn ang="0">
                    <a:pos x="1304" y="1774"/>
                  </a:cxn>
                  <a:cxn ang="0">
                    <a:pos x="1290" y="1789"/>
                  </a:cxn>
                  <a:cxn ang="0">
                    <a:pos x="1263" y="1794"/>
                  </a:cxn>
                  <a:cxn ang="0">
                    <a:pos x="50" y="1794"/>
                  </a:cxn>
                  <a:cxn ang="0">
                    <a:pos x="28" y="1789"/>
                  </a:cxn>
                  <a:cxn ang="0">
                    <a:pos x="9" y="1774"/>
                  </a:cxn>
                  <a:cxn ang="0">
                    <a:pos x="5" y="1745"/>
                  </a:cxn>
                  <a:cxn ang="0">
                    <a:pos x="14" y="1720"/>
                  </a:cxn>
                  <a:cxn ang="0">
                    <a:pos x="32" y="1705"/>
                  </a:cxn>
                  <a:cxn ang="0">
                    <a:pos x="55" y="1700"/>
                  </a:cxn>
                  <a:cxn ang="0">
                    <a:pos x="32" y="0"/>
                  </a:cxn>
                  <a:cxn ang="0">
                    <a:pos x="55" y="0"/>
                  </a:cxn>
                  <a:cxn ang="0">
                    <a:pos x="73" y="10"/>
                  </a:cxn>
                  <a:cxn ang="0">
                    <a:pos x="87" y="15"/>
                  </a:cxn>
                  <a:cxn ang="0">
                    <a:pos x="1267" y="620"/>
                  </a:cxn>
                  <a:cxn ang="0">
                    <a:pos x="1285" y="629"/>
                  </a:cxn>
                  <a:cxn ang="0">
                    <a:pos x="1299" y="639"/>
                  </a:cxn>
                  <a:cxn ang="0">
                    <a:pos x="1308" y="654"/>
                  </a:cxn>
                  <a:cxn ang="0">
                    <a:pos x="1313" y="664"/>
                  </a:cxn>
                  <a:cxn ang="0">
                    <a:pos x="1313" y="674"/>
                  </a:cxn>
                  <a:cxn ang="0">
                    <a:pos x="1308" y="689"/>
                  </a:cxn>
                  <a:cxn ang="0">
                    <a:pos x="1304" y="699"/>
                  </a:cxn>
                  <a:cxn ang="0">
                    <a:pos x="1290" y="714"/>
                  </a:cxn>
                  <a:cxn ang="0">
                    <a:pos x="1267" y="724"/>
                  </a:cxn>
                  <a:cxn ang="0">
                    <a:pos x="1263" y="724"/>
                  </a:cxn>
                  <a:cxn ang="0">
                    <a:pos x="82" y="1328"/>
                  </a:cxn>
                  <a:cxn ang="0">
                    <a:pos x="69" y="1338"/>
                  </a:cxn>
                  <a:cxn ang="0">
                    <a:pos x="60" y="1343"/>
                  </a:cxn>
                  <a:cxn ang="0">
                    <a:pos x="55" y="1348"/>
                  </a:cxn>
                  <a:cxn ang="0">
                    <a:pos x="46" y="1348"/>
                  </a:cxn>
                  <a:cxn ang="0">
                    <a:pos x="19" y="1338"/>
                  </a:cxn>
                  <a:cxn ang="0">
                    <a:pos x="9" y="1328"/>
                  </a:cxn>
                  <a:cxn ang="0">
                    <a:pos x="0" y="1313"/>
                  </a:cxn>
                  <a:cxn ang="0">
                    <a:pos x="0" y="1284"/>
                  </a:cxn>
                  <a:cxn ang="0">
                    <a:pos x="5" y="1274"/>
                  </a:cxn>
                  <a:cxn ang="0">
                    <a:pos x="14" y="1264"/>
                  </a:cxn>
                  <a:cxn ang="0">
                    <a:pos x="28" y="1254"/>
                  </a:cxn>
                  <a:cxn ang="0">
                    <a:pos x="46" y="1244"/>
                  </a:cxn>
                  <a:cxn ang="0">
                    <a:pos x="1162" y="669"/>
                  </a:cxn>
                  <a:cxn ang="0">
                    <a:pos x="41" y="94"/>
                  </a:cxn>
                  <a:cxn ang="0">
                    <a:pos x="28" y="89"/>
                  </a:cxn>
                  <a:cxn ang="0">
                    <a:pos x="19" y="79"/>
                  </a:cxn>
                  <a:cxn ang="0">
                    <a:pos x="9" y="74"/>
                  </a:cxn>
                  <a:cxn ang="0">
                    <a:pos x="0" y="60"/>
                  </a:cxn>
                  <a:cxn ang="0">
                    <a:pos x="0" y="30"/>
                  </a:cxn>
                  <a:cxn ang="0">
                    <a:pos x="19" y="10"/>
                  </a:cxn>
                  <a:cxn ang="0">
                    <a:pos x="32" y="0"/>
                  </a:cxn>
                </a:cxnLst>
                <a:rect l="0" t="0" r="r" b="b"/>
                <a:pathLst>
                  <a:path w="1313" h="1794">
                    <a:moveTo>
                      <a:pt x="55" y="1700"/>
                    </a:moveTo>
                    <a:lnTo>
                      <a:pt x="1263" y="1700"/>
                    </a:lnTo>
                    <a:lnTo>
                      <a:pt x="1285" y="1705"/>
                    </a:lnTo>
                    <a:lnTo>
                      <a:pt x="1304" y="1720"/>
                    </a:lnTo>
                    <a:lnTo>
                      <a:pt x="1313" y="1745"/>
                    </a:lnTo>
                    <a:lnTo>
                      <a:pt x="1304" y="1774"/>
                    </a:lnTo>
                    <a:lnTo>
                      <a:pt x="1290" y="1789"/>
                    </a:lnTo>
                    <a:lnTo>
                      <a:pt x="1263" y="1794"/>
                    </a:lnTo>
                    <a:lnTo>
                      <a:pt x="50" y="1794"/>
                    </a:lnTo>
                    <a:lnTo>
                      <a:pt x="28" y="1789"/>
                    </a:lnTo>
                    <a:lnTo>
                      <a:pt x="9" y="1774"/>
                    </a:lnTo>
                    <a:lnTo>
                      <a:pt x="5" y="1745"/>
                    </a:lnTo>
                    <a:lnTo>
                      <a:pt x="14" y="1720"/>
                    </a:lnTo>
                    <a:lnTo>
                      <a:pt x="32" y="1705"/>
                    </a:lnTo>
                    <a:lnTo>
                      <a:pt x="55" y="1700"/>
                    </a:lnTo>
                    <a:close/>
                    <a:moveTo>
                      <a:pt x="32" y="0"/>
                    </a:moveTo>
                    <a:lnTo>
                      <a:pt x="55" y="0"/>
                    </a:lnTo>
                    <a:lnTo>
                      <a:pt x="73" y="10"/>
                    </a:lnTo>
                    <a:lnTo>
                      <a:pt x="87" y="15"/>
                    </a:lnTo>
                    <a:lnTo>
                      <a:pt x="1267" y="620"/>
                    </a:lnTo>
                    <a:lnTo>
                      <a:pt x="1285" y="629"/>
                    </a:lnTo>
                    <a:lnTo>
                      <a:pt x="1299" y="639"/>
                    </a:lnTo>
                    <a:lnTo>
                      <a:pt x="1308" y="654"/>
                    </a:lnTo>
                    <a:lnTo>
                      <a:pt x="1313" y="664"/>
                    </a:lnTo>
                    <a:lnTo>
                      <a:pt x="1313" y="674"/>
                    </a:lnTo>
                    <a:lnTo>
                      <a:pt x="1308" y="689"/>
                    </a:lnTo>
                    <a:lnTo>
                      <a:pt x="1304" y="699"/>
                    </a:lnTo>
                    <a:lnTo>
                      <a:pt x="1290" y="714"/>
                    </a:lnTo>
                    <a:lnTo>
                      <a:pt x="1267" y="724"/>
                    </a:lnTo>
                    <a:lnTo>
                      <a:pt x="1263" y="724"/>
                    </a:lnTo>
                    <a:lnTo>
                      <a:pt x="82" y="1328"/>
                    </a:lnTo>
                    <a:lnTo>
                      <a:pt x="69" y="1338"/>
                    </a:lnTo>
                    <a:lnTo>
                      <a:pt x="60" y="1343"/>
                    </a:lnTo>
                    <a:lnTo>
                      <a:pt x="55" y="1348"/>
                    </a:lnTo>
                    <a:lnTo>
                      <a:pt x="46" y="1348"/>
                    </a:lnTo>
                    <a:lnTo>
                      <a:pt x="19" y="1338"/>
                    </a:lnTo>
                    <a:lnTo>
                      <a:pt x="9" y="1328"/>
                    </a:lnTo>
                    <a:lnTo>
                      <a:pt x="0" y="1313"/>
                    </a:lnTo>
                    <a:lnTo>
                      <a:pt x="0" y="1284"/>
                    </a:lnTo>
                    <a:lnTo>
                      <a:pt x="5" y="1274"/>
                    </a:lnTo>
                    <a:lnTo>
                      <a:pt x="14" y="1264"/>
                    </a:lnTo>
                    <a:lnTo>
                      <a:pt x="28" y="1254"/>
                    </a:lnTo>
                    <a:lnTo>
                      <a:pt x="46" y="1244"/>
                    </a:lnTo>
                    <a:lnTo>
                      <a:pt x="1162" y="669"/>
                    </a:lnTo>
                    <a:lnTo>
                      <a:pt x="41" y="94"/>
                    </a:lnTo>
                    <a:lnTo>
                      <a:pt x="28" y="89"/>
                    </a:lnTo>
                    <a:lnTo>
                      <a:pt x="19" y="79"/>
                    </a:lnTo>
                    <a:lnTo>
                      <a:pt x="9" y="74"/>
                    </a:lnTo>
                    <a:lnTo>
                      <a:pt x="0" y="60"/>
                    </a:lnTo>
                    <a:lnTo>
                      <a:pt x="0" y="30"/>
                    </a:lnTo>
                    <a:lnTo>
                      <a:pt x="19" y="10"/>
                    </a:lnTo>
                    <a:lnTo>
                      <a:pt x="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148"/>
              <p:cNvSpPr>
                <a:spLocks/>
              </p:cNvSpPr>
              <p:nvPr/>
            </p:nvSpPr>
            <p:spPr bwMode="auto">
              <a:xfrm>
                <a:off x="6778" y="4924"/>
                <a:ext cx="1303" cy="99"/>
              </a:xfrm>
              <a:custGeom>
                <a:avLst/>
                <a:gdLst/>
                <a:ahLst/>
                <a:cxnLst>
                  <a:cxn ang="0">
                    <a:pos x="46" y="0"/>
                  </a:cxn>
                  <a:cxn ang="0">
                    <a:pos x="1253" y="0"/>
                  </a:cxn>
                  <a:cxn ang="0">
                    <a:pos x="1281" y="5"/>
                  </a:cxn>
                  <a:cxn ang="0">
                    <a:pos x="1294" y="19"/>
                  </a:cxn>
                  <a:cxn ang="0">
                    <a:pos x="1303" y="49"/>
                  </a:cxn>
                  <a:cxn ang="0">
                    <a:pos x="1294" y="79"/>
                  </a:cxn>
                  <a:cxn ang="0">
                    <a:pos x="1281" y="94"/>
                  </a:cxn>
                  <a:cxn ang="0">
                    <a:pos x="1253" y="99"/>
                  </a:cxn>
                  <a:cxn ang="0">
                    <a:pos x="46" y="99"/>
                  </a:cxn>
                  <a:cxn ang="0">
                    <a:pos x="23" y="94"/>
                  </a:cxn>
                  <a:cxn ang="0">
                    <a:pos x="5" y="79"/>
                  </a:cxn>
                  <a:cxn ang="0">
                    <a:pos x="0" y="49"/>
                  </a:cxn>
                  <a:cxn ang="0">
                    <a:pos x="5" y="19"/>
                  </a:cxn>
                  <a:cxn ang="0">
                    <a:pos x="23" y="5"/>
                  </a:cxn>
                  <a:cxn ang="0">
                    <a:pos x="46" y="0"/>
                  </a:cxn>
                </a:cxnLst>
                <a:rect l="0" t="0" r="r" b="b"/>
                <a:pathLst>
                  <a:path w="1303" h="99">
                    <a:moveTo>
                      <a:pt x="46" y="0"/>
                    </a:moveTo>
                    <a:lnTo>
                      <a:pt x="1253" y="0"/>
                    </a:lnTo>
                    <a:lnTo>
                      <a:pt x="1281" y="5"/>
                    </a:lnTo>
                    <a:lnTo>
                      <a:pt x="1294" y="19"/>
                    </a:lnTo>
                    <a:lnTo>
                      <a:pt x="1303" y="49"/>
                    </a:lnTo>
                    <a:lnTo>
                      <a:pt x="1294" y="79"/>
                    </a:lnTo>
                    <a:lnTo>
                      <a:pt x="1281" y="94"/>
                    </a:lnTo>
                    <a:lnTo>
                      <a:pt x="1253" y="99"/>
                    </a:lnTo>
                    <a:lnTo>
                      <a:pt x="46" y="99"/>
                    </a:lnTo>
                    <a:lnTo>
                      <a:pt x="23" y="94"/>
                    </a:lnTo>
                    <a:lnTo>
                      <a:pt x="5" y="79"/>
                    </a:lnTo>
                    <a:lnTo>
                      <a:pt x="0" y="49"/>
                    </a:lnTo>
                    <a:lnTo>
                      <a:pt x="5" y="19"/>
                    </a:lnTo>
                    <a:lnTo>
                      <a:pt x="23" y="5"/>
                    </a:lnTo>
                    <a:lnTo>
                      <a:pt x="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149"/>
              <p:cNvSpPr>
                <a:spLocks noEditPoints="1"/>
              </p:cNvSpPr>
              <p:nvPr/>
            </p:nvSpPr>
            <p:spPr bwMode="auto">
              <a:xfrm>
                <a:off x="8355" y="3972"/>
                <a:ext cx="1485" cy="1640"/>
              </a:xfrm>
              <a:custGeom>
                <a:avLst/>
                <a:gdLst/>
                <a:ahLst/>
                <a:cxnLst>
                  <a:cxn ang="0">
                    <a:pos x="469" y="69"/>
                  </a:cxn>
                  <a:cxn ang="0">
                    <a:pos x="419" y="84"/>
                  </a:cxn>
                  <a:cxn ang="0">
                    <a:pos x="401" y="129"/>
                  </a:cxn>
                  <a:cxn ang="0">
                    <a:pos x="396" y="763"/>
                  </a:cxn>
                  <a:cxn ang="0">
                    <a:pos x="401" y="763"/>
                  </a:cxn>
                  <a:cxn ang="0">
                    <a:pos x="729" y="758"/>
                  </a:cxn>
                  <a:cxn ang="0">
                    <a:pos x="870" y="709"/>
                  </a:cxn>
                  <a:cxn ang="0">
                    <a:pos x="952" y="625"/>
                  </a:cxn>
                  <a:cxn ang="0">
                    <a:pos x="993" y="520"/>
                  </a:cxn>
                  <a:cxn ang="0">
                    <a:pos x="1002" y="411"/>
                  </a:cxn>
                  <a:cxn ang="0">
                    <a:pos x="975" y="248"/>
                  </a:cxn>
                  <a:cxn ang="0">
                    <a:pos x="907" y="144"/>
                  </a:cxn>
                  <a:cxn ang="0">
                    <a:pos x="806" y="89"/>
                  </a:cxn>
                  <a:cxn ang="0">
                    <a:pos x="629" y="64"/>
                  </a:cxn>
                  <a:cxn ang="0">
                    <a:pos x="0" y="0"/>
                  </a:cxn>
                  <a:cxn ang="0">
                    <a:pos x="797" y="10"/>
                  </a:cxn>
                  <a:cxn ang="0">
                    <a:pos x="1021" y="94"/>
                  </a:cxn>
                  <a:cxn ang="0">
                    <a:pos x="1171" y="238"/>
                  </a:cxn>
                  <a:cxn ang="0">
                    <a:pos x="1226" y="416"/>
                  </a:cxn>
                  <a:cxn ang="0">
                    <a:pos x="1175" y="585"/>
                  </a:cxn>
                  <a:cxn ang="0">
                    <a:pos x="1043" y="714"/>
                  </a:cxn>
                  <a:cxn ang="0">
                    <a:pos x="852" y="798"/>
                  </a:cxn>
                  <a:cxn ang="0">
                    <a:pos x="980" y="867"/>
                  </a:cxn>
                  <a:cxn ang="0">
                    <a:pos x="1080" y="986"/>
                  </a:cxn>
                  <a:cxn ang="0">
                    <a:pos x="1139" y="1249"/>
                  </a:cxn>
                  <a:cxn ang="0">
                    <a:pos x="1166" y="1432"/>
                  </a:cxn>
                  <a:cxn ang="0">
                    <a:pos x="1212" y="1546"/>
                  </a:cxn>
                  <a:cxn ang="0">
                    <a:pos x="1289" y="1586"/>
                  </a:cxn>
                  <a:cxn ang="0">
                    <a:pos x="1349" y="1571"/>
                  </a:cxn>
                  <a:cxn ang="0">
                    <a:pos x="1399" y="1507"/>
                  </a:cxn>
                  <a:cxn ang="0">
                    <a:pos x="1431" y="1378"/>
                  </a:cxn>
                  <a:cxn ang="0">
                    <a:pos x="1435" y="1363"/>
                  </a:cxn>
                  <a:cxn ang="0">
                    <a:pos x="1440" y="1348"/>
                  </a:cxn>
                  <a:cxn ang="0">
                    <a:pos x="1472" y="1343"/>
                  </a:cxn>
                  <a:cxn ang="0">
                    <a:pos x="1485" y="1368"/>
                  </a:cxn>
                  <a:cxn ang="0">
                    <a:pos x="1476" y="1452"/>
                  </a:cxn>
                  <a:cxn ang="0">
                    <a:pos x="1449" y="1536"/>
                  </a:cxn>
                  <a:cxn ang="0">
                    <a:pos x="1385" y="1611"/>
                  </a:cxn>
                  <a:cxn ang="0">
                    <a:pos x="1285" y="1640"/>
                  </a:cxn>
                  <a:cxn ang="0">
                    <a:pos x="1185" y="1631"/>
                  </a:cxn>
                  <a:cxn ang="0">
                    <a:pos x="1066" y="1586"/>
                  </a:cxn>
                  <a:cxn ang="0">
                    <a:pos x="961" y="1472"/>
                  </a:cxn>
                  <a:cxn ang="0">
                    <a:pos x="925" y="1313"/>
                  </a:cxn>
                  <a:cxn ang="0">
                    <a:pos x="916" y="1026"/>
                  </a:cxn>
                  <a:cxn ang="0">
                    <a:pos x="843" y="897"/>
                  </a:cxn>
                  <a:cxn ang="0">
                    <a:pos x="729" y="828"/>
                  </a:cxn>
                  <a:cxn ang="0">
                    <a:pos x="401" y="818"/>
                  </a:cxn>
                  <a:cxn ang="0">
                    <a:pos x="410" y="1467"/>
                  </a:cxn>
                  <a:cxn ang="0">
                    <a:pos x="451" y="1502"/>
                  </a:cxn>
                  <a:cxn ang="0">
                    <a:pos x="620" y="1512"/>
                  </a:cxn>
                  <a:cxn ang="0">
                    <a:pos x="551" y="1581"/>
                  </a:cxn>
                  <a:cxn ang="0">
                    <a:pos x="155" y="1576"/>
                  </a:cxn>
                  <a:cxn ang="0">
                    <a:pos x="0" y="1586"/>
                  </a:cxn>
                  <a:cxn ang="0">
                    <a:pos x="123" y="1512"/>
                  </a:cxn>
                  <a:cxn ang="0">
                    <a:pos x="200" y="1487"/>
                  </a:cxn>
                  <a:cxn ang="0">
                    <a:pos x="223" y="1442"/>
                  </a:cxn>
                  <a:cxn ang="0">
                    <a:pos x="214" y="114"/>
                  </a:cxn>
                  <a:cxn ang="0">
                    <a:pos x="173" y="79"/>
                  </a:cxn>
                  <a:cxn ang="0">
                    <a:pos x="0" y="69"/>
                  </a:cxn>
                </a:cxnLst>
                <a:rect l="0" t="0" r="r" b="b"/>
                <a:pathLst>
                  <a:path w="1485" h="1640">
                    <a:moveTo>
                      <a:pt x="501" y="64"/>
                    </a:moveTo>
                    <a:lnTo>
                      <a:pt x="469" y="69"/>
                    </a:lnTo>
                    <a:lnTo>
                      <a:pt x="446" y="74"/>
                    </a:lnTo>
                    <a:lnTo>
                      <a:pt x="419" y="84"/>
                    </a:lnTo>
                    <a:lnTo>
                      <a:pt x="405" y="104"/>
                    </a:lnTo>
                    <a:lnTo>
                      <a:pt x="401" y="129"/>
                    </a:lnTo>
                    <a:lnTo>
                      <a:pt x="401" y="763"/>
                    </a:lnTo>
                    <a:lnTo>
                      <a:pt x="396" y="763"/>
                    </a:lnTo>
                    <a:lnTo>
                      <a:pt x="401" y="768"/>
                    </a:lnTo>
                    <a:lnTo>
                      <a:pt x="401" y="763"/>
                    </a:lnTo>
                    <a:lnTo>
                      <a:pt x="633" y="763"/>
                    </a:lnTo>
                    <a:lnTo>
                      <a:pt x="729" y="758"/>
                    </a:lnTo>
                    <a:lnTo>
                      <a:pt x="806" y="738"/>
                    </a:lnTo>
                    <a:lnTo>
                      <a:pt x="870" y="709"/>
                    </a:lnTo>
                    <a:lnTo>
                      <a:pt x="920" y="669"/>
                    </a:lnTo>
                    <a:lnTo>
                      <a:pt x="952" y="625"/>
                    </a:lnTo>
                    <a:lnTo>
                      <a:pt x="980" y="575"/>
                    </a:lnTo>
                    <a:lnTo>
                      <a:pt x="993" y="520"/>
                    </a:lnTo>
                    <a:lnTo>
                      <a:pt x="1002" y="466"/>
                    </a:lnTo>
                    <a:lnTo>
                      <a:pt x="1002" y="411"/>
                    </a:lnTo>
                    <a:lnTo>
                      <a:pt x="998" y="322"/>
                    </a:lnTo>
                    <a:lnTo>
                      <a:pt x="975" y="248"/>
                    </a:lnTo>
                    <a:lnTo>
                      <a:pt x="948" y="188"/>
                    </a:lnTo>
                    <a:lnTo>
                      <a:pt x="907" y="144"/>
                    </a:lnTo>
                    <a:lnTo>
                      <a:pt x="861" y="109"/>
                    </a:lnTo>
                    <a:lnTo>
                      <a:pt x="806" y="89"/>
                    </a:lnTo>
                    <a:lnTo>
                      <a:pt x="747" y="74"/>
                    </a:lnTo>
                    <a:lnTo>
                      <a:pt x="629" y="64"/>
                    </a:lnTo>
                    <a:lnTo>
                      <a:pt x="501" y="64"/>
                    </a:lnTo>
                    <a:close/>
                    <a:moveTo>
                      <a:pt x="0" y="0"/>
                    </a:moveTo>
                    <a:lnTo>
                      <a:pt x="670" y="0"/>
                    </a:lnTo>
                    <a:lnTo>
                      <a:pt x="797" y="10"/>
                    </a:lnTo>
                    <a:lnTo>
                      <a:pt x="916" y="45"/>
                    </a:lnTo>
                    <a:lnTo>
                      <a:pt x="1021" y="94"/>
                    </a:lnTo>
                    <a:lnTo>
                      <a:pt x="1107" y="159"/>
                    </a:lnTo>
                    <a:lnTo>
                      <a:pt x="1171" y="238"/>
                    </a:lnTo>
                    <a:lnTo>
                      <a:pt x="1212" y="322"/>
                    </a:lnTo>
                    <a:lnTo>
                      <a:pt x="1226" y="416"/>
                    </a:lnTo>
                    <a:lnTo>
                      <a:pt x="1212" y="506"/>
                    </a:lnTo>
                    <a:lnTo>
                      <a:pt x="1175" y="585"/>
                    </a:lnTo>
                    <a:lnTo>
                      <a:pt x="1116" y="654"/>
                    </a:lnTo>
                    <a:lnTo>
                      <a:pt x="1043" y="714"/>
                    </a:lnTo>
                    <a:lnTo>
                      <a:pt x="952" y="763"/>
                    </a:lnTo>
                    <a:lnTo>
                      <a:pt x="852" y="798"/>
                    </a:lnTo>
                    <a:lnTo>
                      <a:pt x="920" y="828"/>
                    </a:lnTo>
                    <a:lnTo>
                      <a:pt x="980" y="867"/>
                    </a:lnTo>
                    <a:lnTo>
                      <a:pt x="1034" y="917"/>
                    </a:lnTo>
                    <a:lnTo>
                      <a:pt x="1080" y="986"/>
                    </a:lnTo>
                    <a:lnTo>
                      <a:pt x="1112" y="1066"/>
                    </a:lnTo>
                    <a:lnTo>
                      <a:pt x="1139" y="1249"/>
                    </a:lnTo>
                    <a:lnTo>
                      <a:pt x="1153" y="1348"/>
                    </a:lnTo>
                    <a:lnTo>
                      <a:pt x="1166" y="1432"/>
                    </a:lnTo>
                    <a:lnTo>
                      <a:pt x="1185" y="1502"/>
                    </a:lnTo>
                    <a:lnTo>
                      <a:pt x="1212" y="1546"/>
                    </a:lnTo>
                    <a:lnTo>
                      <a:pt x="1244" y="1576"/>
                    </a:lnTo>
                    <a:lnTo>
                      <a:pt x="1289" y="1586"/>
                    </a:lnTo>
                    <a:lnTo>
                      <a:pt x="1317" y="1581"/>
                    </a:lnTo>
                    <a:lnTo>
                      <a:pt x="1349" y="1571"/>
                    </a:lnTo>
                    <a:lnTo>
                      <a:pt x="1376" y="1546"/>
                    </a:lnTo>
                    <a:lnTo>
                      <a:pt x="1399" y="1507"/>
                    </a:lnTo>
                    <a:lnTo>
                      <a:pt x="1417" y="1452"/>
                    </a:lnTo>
                    <a:lnTo>
                      <a:pt x="1431" y="1378"/>
                    </a:lnTo>
                    <a:lnTo>
                      <a:pt x="1431" y="1368"/>
                    </a:lnTo>
                    <a:lnTo>
                      <a:pt x="1435" y="1363"/>
                    </a:lnTo>
                    <a:lnTo>
                      <a:pt x="1440" y="1353"/>
                    </a:lnTo>
                    <a:lnTo>
                      <a:pt x="1440" y="1348"/>
                    </a:lnTo>
                    <a:lnTo>
                      <a:pt x="1449" y="1343"/>
                    </a:lnTo>
                    <a:lnTo>
                      <a:pt x="1472" y="1343"/>
                    </a:lnTo>
                    <a:lnTo>
                      <a:pt x="1476" y="1348"/>
                    </a:lnTo>
                    <a:lnTo>
                      <a:pt x="1485" y="1368"/>
                    </a:lnTo>
                    <a:lnTo>
                      <a:pt x="1485" y="1412"/>
                    </a:lnTo>
                    <a:lnTo>
                      <a:pt x="1476" y="1452"/>
                    </a:lnTo>
                    <a:lnTo>
                      <a:pt x="1467" y="1497"/>
                    </a:lnTo>
                    <a:lnTo>
                      <a:pt x="1449" y="1536"/>
                    </a:lnTo>
                    <a:lnTo>
                      <a:pt x="1421" y="1576"/>
                    </a:lnTo>
                    <a:lnTo>
                      <a:pt x="1385" y="1611"/>
                    </a:lnTo>
                    <a:lnTo>
                      <a:pt x="1339" y="1631"/>
                    </a:lnTo>
                    <a:lnTo>
                      <a:pt x="1285" y="1640"/>
                    </a:lnTo>
                    <a:lnTo>
                      <a:pt x="1239" y="1640"/>
                    </a:lnTo>
                    <a:lnTo>
                      <a:pt x="1185" y="1631"/>
                    </a:lnTo>
                    <a:lnTo>
                      <a:pt x="1125" y="1611"/>
                    </a:lnTo>
                    <a:lnTo>
                      <a:pt x="1066" y="1586"/>
                    </a:lnTo>
                    <a:lnTo>
                      <a:pt x="1011" y="1541"/>
                    </a:lnTo>
                    <a:lnTo>
                      <a:pt x="961" y="1472"/>
                    </a:lnTo>
                    <a:lnTo>
                      <a:pt x="934" y="1398"/>
                    </a:lnTo>
                    <a:lnTo>
                      <a:pt x="925" y="1313"/>
                    </a:lnTo>
                    <a:lnTo>
                      <a:pt x="925" y="1105"/>
                    </a:lnTo>
                    <a:lnTo>
                      <a:pt x="916" y="1026"/>
                    </a:lnTo>
                    <a:lnTo>
                      <a:pt x="888" y="962"/>
                    </a:lnTo>
                    <a:lnTo>
                      <a:pt x="843" y="897"/>
                    </a:lnTo>
                    <a:lnTo>
                      <a:pt x="788" y="852"/>
                    </a:lnTo>
                    <a:lnTo>
                      <a:pt x="729" y="828"/>
                    </a:lnTo>
                    <a:lnTo>
                      <a:pt x="679" y="818"/>
                    </a:lnTo>
                    <a:lnTo>
                      <a:pt x="401" y="818"/>
                    </a:lnTo>
                    <a:lnTo>
                      <a:pt x="401" y="1442"/>
                    </a:lnTo>
                    <a:lnTo>
                      <a:pt x="410" y="1467"/>
                    </a:lnTo>
                    <a:lnTo>
                      <a:pt x="424" y="1487"/>
                    </a:lnTo>
                    <a:lnTo>
                      <a:pt x="451" y="1502"/>
                    </a:lnTo>
                    <a:lnTo>
                      <a:pt x="501" y="1512"/>
                    </a:lnTo>
                    <a:lnTo>
                      <a:pt x="620" y="1512"/>
                    </a:lnTo>
                    <a:lnTo>
                      <a:pt x="620" y="1586"/>
                    </a:lnTo>
                    <a:lnTo>
                      <a:pt x="551" y="1581"/>
                    </a:lnTo>
                    <a:lnTo>
                      <a:pt x="469" y="1576"/>
                    </a:lnTo>
                    <a:lnTo>
                      <a:pt x="155" y="1576"/>
                    </a:lnTo>
                    <a:lnTo>
                      <a:pt x="68" y="1581"/>
                    </a:lnTo>
                    <a:lnTo>
                      <a:pt x="0" y="1586"/>
                    </a:lnTo>
                    <a:lnTo>
                      <a:pt x="0" y="1512"/>
                    </a:lnTo>
                    <a:lnTo>
                      <a:pt x="123" y="1512"/>
                    </a:lnTo>
                    <a:lnTo>
                      <a:pt x="173" y="1502"/>
                    </a:lnTo>
                    <a:lnTo>
                      <a:pt x="200" y="1487"/>
                    </a:lnTo>
                    <a:lnTo>
                      <a:pt x="214" y="1467"/>
                    </a:lnTo>
                    <a:lnTo>
                      <a:pt x="223" y="1442"/>
                    </a:lnTo>
                    <a:lnTo>
                      <a:pt x="223" y="139"/>
                    </a:lnTo>
                    <a:lnTo>
                      <a:pt x="214" y="114"/>
                    </a:lnTo>
                    <a:lnTo>
                      <a:pt x="200" y="94"/>
                    </a:lnTo>
                    <a:lnTo>
                      <a:pt x="173" y="79"/>
                    </a:lnTo>
                    <a:lnTo>
                      <a:pt x="123" y="69"/>
                    </a:lnTo>
                    <a:lnTo>
                      <a:pt x="0" y="6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50"/>
              <p:cNvSpPr>
                <a:spLocks noEditPoints="1"/>
              </p:cNvSpPr>
              <p:nvPr/>
            </p:nvSpPr>
            <p:spPr bwMode="auto">
              <a:xfrm>
                <a:off x="9909" y="4512"/>
                <a:ext cx="824" cy="1066"/>
              </a:xfrm>
              <a:custGeom>
                <a:avLst/>
                <a:gdLst/>
                <a:ahLst/>
                <a:cxnLst>
                  <a:cxn ang="0">
                    <a:pos x="414" y="60"/>
                  </a:cxn>
                  <a:cxn ang="0">
                    <a:pos x="346" y="85"/>
                  </a:cxn>
                  <a:cxn ang="0">
                    <a:pos x="268" y="149"/>
                  </a:cxn>
                  <a:cxn ang="0">
                    <a:pos x="209" y="268"/>
                  </a:cxn>
                  <a:cxn ang="0">
                    <a:pos x="177" y="461"/>
                  </a:cxn>
                  <a:cxn ang="0">
                    <a:pos x="683" y="426"/>
                  </a:cxn>
                  <a:cxn ang="0">
                    <a:pos x="674" y="332"/>
                  </a:cxn>
                  <a:cxn ang="0">
                    <a:pos x="624" y="169"/>
                  </a:cxn>
                  <a:cxn ang="0">
                    <a:pos x="551" y="89"/>
                  </a:cxn>
                  <a:cxn ang="0">
                    <a:pos x="442" y="55"/>
                  </a:cxn>
                  <a:cxn ang="0">
                    <a:pos x="537" y="10"/>
                  </a:cxn>
                  <a:cxn ang="0">
                    <a:pos x="683" y="85"/>
                  </a:cxn>
                  <a:cxn ang="0">
                    <a:pos x="774" y="213"/>
                  </a:cxn>
                  <a:cxn ang="0">
                    <a:pos x="820" y="372"/>
                  </a:cxn>
                  <a:cxn ang="0">
                    <a:pos x="824" y="476"/>
                  </a:cxn>
                  <a:cxn ang="0">
                    <a:pos x="811" y="501"/>
                  </a:cxn>
                  <a:cxn ang="0">
                    <a:pos x="177" y="506"/>
                  </a:cxn>
                  <a:cxn ang="0">
                    <a:pos x="182" y="635"/>
                  </a:cxn>
                  <a:cxn ang="0">
                    <a:pos x="209" y="783"/>
                  </a:cxn>
                  <a:cxn ang="0">
                    <a:pos x="282" y="917"/>
                  </a:cxn>
                  <a:cxn ang="0">
                    <a:pos x="405" y="1001"/>
                  </a:cxn>
                  <a:cxn ang="0">
                    <a:pos x="496" y="1011"/>
                  </a:cxn>
                  <a:cxn ang="0">
                    <a:pos x="560" y="996"/>
                  </a:cxn>
                  <a:cxn ang="0">
                    <a:pos x="651" y="952"/>
                  </a:cxn>
                  <a:cxn ang="0">
                    <a:pos x="738" y="853"/>
                  </a:cxn>
                  <a:cxn ang="0">
                    <a:pos x="774" y="763"/>
                  </a:cxn>
                  <a:cxn ang="0">
                    <a:pos x="779" y="744"/>
                  </a:cxn>
                  <a:cxn ang="0">
                    <a:pos x="802" y="739"/>
                  </a:cxn>
                  <a:cxn ang="0">
                    <a:pos x="815" y="749"/>
                  </a:cxn>
                  <a:cxn ang="0">
                    <a:pos x="824" y="763"/>
                  </a:cxn>
                  <a:cxn ang="0">
                    <a:pos x="811" y="818"/>
                  </a:cxn>
                  <a:cxn ang="0">
                    <a:pos x="761" y="907"/>
                  </a:cxn>
                  <a:cxn ang="0">
                    <a:pos x="679" y="996"/>
                  </a:cxn>
                  <a:cxn ang="0">
                    <a:pos x="551" y="1056"/>
                  </a:cxn>
                  <a:cxn ang="0">
                    <a:pos x="378" y="1056"/>
                  </a:cxn>
                  <a:cxn ang="0">
                    <a:pos x="214" y="977"/>
                  </a:cxn>
                  <a:cxn ang="0">
                    <a:pos x="82" y="838"/>
                  </a:cxn>
                  <a:cxn ang="0">
                    <a:pos x="9" y="644"/>
                  </a:cxn>
                  <a:cxn ang="0">
                    <a:pos x="13" y="412"/>
                  </a:cxn>
                  <a:cxn ang="0">
                    <a:pos x="95" y="203"/>
                  </a:cxn>
                  <a:cxn ang="0">
                    <a:pos x="246" y="55"/>
                  </a:cxn>
                  <a:cxn ang="0">
                    <a:pos x="442" y="0"/>
                  </a:cxn>
                </a:cxnLst>
                <a:rect l="0" t="0" r="r" b="b"/>
                <a:pathLst>
                  <a:path w="824" h="1066">
                    <a:moveTo>
                      <a:pt x="442" y="55"/>
                    </a:moveTo>
                    <a:lnTo>
                      <a:pt x="414" y="60"/>
                    </a:lnTo>
                    <a:lnTo>
                      <a:pt x="382" y="65"/>
                    </a:lnTo>
                    <a:lnTo>
                      <a:pt x="346" y="85"/>
                    </a:lnTo>
                    <a:lnTo>
                      <a:pt x="310" y="109"/>
                    </a:lnTo>
                    <a:lnTo>
                      <a:pt x="268" y="149"/>
                    </a:lnTo>
                    <a:lnTo>
                      <a:pt x="237" y="203"/>
                    </a:lnTo>
                    <a:lnTo>
                      <a:pt x="209" y="268"/>
                    </a:lnTo>
                    <a:lnTo>
                      <a:pt x="186" y="357"/>
                    </a:lnTo>
                    <a:lnTo>
                      <a:pt x="177" y="461"/>
                    </a:lnTo>
                    <a:lnTo>
                      <a:pt x="683" y="461"/>
                    </a:lnTo>
                    <a:lnTo>
                      <a:pt x="683" y="426"/>
                    </a:lnTo>
                    <a:lnTo>
                      <a:pt x="679" y="382"/>
                    </a:lnTo>
                    <a:lnTo>
                      <a:pt x="674" y="332"/>
                    </a:lnTo>
                    <a:lnTo>
                      <a:pt x="647" y="223"/>
                    </a:lnTo>
                    <a:lnTo>
                      <a:pt x="624" y="169"/>
                    </a:lnTo>
                    <a:lnTo>
                      <a:pt x="592" y="124"/>
                    </a:lnTo>
                    <a:lnTo>
                      <a:pt x="551" y="89"/>
                    </a:lnTo>
                    <a:lnTo>
                      <a:pt x="501" y="65"/>
                    </a:lnTo>
                    <a:lnTo>
                      <a:pt x="442" y="55"/>
                    </a:lnTo>
                    <a:close/>
                    <a:moveTo>
                      <a:pt x="442" y="0"/>
                    </a:moveTo>
                    <a:lnTo>
                      <a:pt x="537" y="10"/>
                    </a:lnTo>
                    <a:lnTo>
                      <a:pt x="615" y="40"/>
                    </a:lnTo>
                    <a:lnTo>
                      <a:pt x="683" y="85"/>
                    </a:lnTo>
                    <a:lnTo>
                      <a:pt x="733" y="144"/>
                    </a:lnTo>
                    <a:lnTo>
                      <a:pt x="774" y="213"/>
                    </a:lnTo>
                    <a:lnTo>
                      <a:pt x="802" y="288"/>
                    </a:lnTo>
                    <a:lnTo>
                      <a:pt x="820" y="372"/>
                    </a:lnTo>
                    <a:lnTo>
                      <a:pt x="824" y="456"/>
                    </a:lnTo>
                    <a:lnTo>
                      <a:pt x="824" y="476"/>
                    </a:lnTo>
                    <a:lnTo>
                      <a:pt x="815" y="496"/>
                    </a:lnTo>
                    <a:lnTo>
                      <a:pt x="811" y="501"/>
                    </a:lnTo>
                    <a:lnTo>
                      <a:pt x="802" y="506"/>
                    </a:lnTo>
                    <a:lnTo>
                      <a:pt x="177" y="506"/>
                    </a:lnTo>
                    <a:lnTo>
                      <a:pt x="177" y="565"/>
                    </a:lnTo>
                    <a:lnTo>
                      <a:pt x="182" y="635"/>
                    </a:lnTo>
                    <a:lnTo>
                      <a:pt x="191" y="709"/>
                    </a:lnTo>
                    <a:lnTo>
                      <a:pt x="209" y="783"/>
                    </a:lnTo>
                    <a:lnTo>
                      <a:pt x="241" y="858"/>
                    </a:lnTo>
                    <a:lnTo>
                      <a:pt x="282" y="917"/>
                    </a:lnTo>
                    <a:lnTo>
                      <a:pt x="337" y="967"/>
                    </a:lnTo>
                    <a:lnTo>
                      <a:pt x="405" y="1001"/>
                    </a:lnTo>
                    <a:lnTo>
                      <a:pt x="483" y="1011"/>
                    </a:lnTo>
                    <a:lnTo>
                      <a:pt x="496" y="1011"/>
                    </a:lnTo>
                    <a:lnTo>
                      <a:pt x="524" y="1006"/>
                    </a:lnTo>
                    <a:lnTo>
                      <a:pt x="560" y="996"/>
                    </a:lnTo>
                    <a:lnTo>
                      <a:pt x="606" y="982"/>
                    </a:lnTo>
                    <a:lnTo>
                      <a:pt x="651" y="952"/>
                    </a:lnTo>
                    <a:lnTo>
                      <a:pt x="697" y="912"/>
                    </a:lnTo>
                    <a:lnTo>
                      <a:pt x="738" y="853"/>
                    </a:lnTo>
                    <a:lnTo>
                      <a:pt x="770" y="773"/>
                    </a:lnTo>
                    <a:lnTo>
                      <a:pt x="774" y="763"/>
                    </a:lnTo>
                    <a:lnTo>
                      <a:pt x="774" y="754"/>
                    </a:lnTo>
                    <a:lnTo>
                      <a:pt x="779" y="744"/>
                    </a:lnTo>
                    <a:lnTo>
                      <a:pt x="788" y="739"/>
                    </a:lnTo>
                    <a:lnTo>
                      <a:pt x="802" y="739"/>
                    </a:lnTo>
                    <a:lnTo>
                      <a:pt x="811" y="744"/>
                    </a:lnTo>
                    <a:lnTo>
                      <a:pt x="815" y="749"/>
                    </a:lnTo>
                    <a:lnTo>
                      <a:pt x="824" y="754"/>
                    </a:lnTo>
                    <a:lnTo>
                      <a:pt x="824" y="763"/>
                    </a:lnTo>
                    <a:lnTo>
                      <a:pt x="820" y="783"/>
                    </a:lnTo>
                    <a:lnTo>
                      <a:pt x="811" y="818"/>
                    </a:lnTo>
                    <a:lnTo>
                      <a:pt x="788" y="863"/>
                    </a:lnTo>
                    <a:lnTo>
                      <a:pt x="761" y="907"/>
                    </a:lnTo>
                    <a:lnTo>
                      <a:pt x="724" y="957"/>
                    </a:lnTo>
                    <a:lnTo>
                      <a:pt x="679" y="996"/>
                    </a:lnTo>
                    <a:lnTo>
                      <a:pt x="619" y="1031"/>
                    </a:lnTo>
                    <a:lnTo>
                      <a:pt x="551" y="1056"/>
                    </a:lnTo>
                    <a:lnTo>
                      <a:pt x="469" y="1066"/>
                    </a:lnTo>
                    <a:lnTo>
                      <a:pt x="378" y="1056"/>
                    </a:lnTo>
                    <a:lnTo>
                      <a:pt x="291" y="1026"/>
                    </a:lnTo>
                    <a:lnTo>
                      <a:pt x="214" y="977"/>
                    </a:lnTo>
                    <a:lnTo>
                      <a:pt x="141" y="917"/>
                    </a:lnTo>
                    <a:lnTo>
                      <a:pt x="82" y="838"/>
                    </a:lnTo>
                    <a:lnTo>
                      <a:pt x="41" y="744"/>
                    </a:lnTo>
                    <a:lnTo>
                      <a:pt x="9" y="644"/>
                    </a:lnTo>
                    <a:lnTo>
                      <a:pt x="0" y="530"/>
                    </a:lnTo>
                    <a:lnTo>
                      <a:pt x="13" y="412"/>
                    </a:lnTo>
                    <a:lnTo>
                      <a:pt x="45" y="298"/>
                    </a:lnTo>
                    <a:lnTo>
                      <a:pt x="95" y="203"/>
                    </a:lnTo>
                    <a:lnTo>
                      <a:pt x="164" y="119"/>
                    </a:lnTo>
                    <a:lnTo>
                      <a:pt x="246" y="55"/>
                    </a:lnTo>
                    <a:lnTo>
                      <a:pt x="341" y="15"/>
                    </a:lnTo>
                    <a:lnTo>
                      <a:pt x="4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151"/>
              <p:cNvSpPr>
                <a:spLocks/>
              </p:cNvSpPr>
              <p:nvPr/>
            </p:nvSpPr>
            <p:spPr bwMode="auto">
              <a:xfrm>
                <a:off x="11016" y="3813"/>
                <a:ext cx="497" cy="2320"/>
              </a:xfrm>
              <a:custGeom>
                <a:avLst/>
                <a:gdLst/>
                <a:ahLst/>
                <a:cxnLst>
                  <a:cxn ang="0">
                    <a:pos x="469" y="0"/>
                  </a:cxn>
                  <a:cxn ang="0">
                    <a:pos x="478" y="0"/>
                  </a:cxn>
                  <a:cxn ang="0">
                    <a:pos x="488" y="5"/>
                  </a:cxn>
                  <a:cxn ang="0">
                    <a:pos x="492" y="15"/>
                  </a:cxn>
                  <a:cxn ang="0">
                    <a:pos x="492" y="30"/>
                  </a:cxn>
                  <a:cxn ang="0">
                    <a:pos x="474" y="50"/>
                  </a:cxn>
                  <a:cxn ang="0">
                    <a:pos x="460" y="60"/>
                  </a:cxn>
                  <a:cxn ang="0">
                    <a:pos x="360" y="194"/>
                  </a:cxn>
                  <a:cxn ang="0">
                    <a:pos x="278" y="332"/>
                  </a:cxn>
                  <a:cxn ang="0">
                    <a:pos x="219" y="486"/>
                  </a:cxn>
                  <a:cxn ang="0">
                    <a:pos x="173" y="650"/>
                  </a:cxn>
                  <a:cxn ang="0">
                    <a:pos x="141" y="813"/>
                  </a:cxn>
                  <a:cxn ang="0">
                    <a:pos x="123" y="987"/>
                  </a:cxn>
                  <a:cxn ang="0">
                    <a:pos x="118" y="1160"/>
                  </a:cxn>
                  <a:cxn ang="0">
                    <a:pos x="123" y="1299"/>
                  </a:cxn>
                  <a:cxn ang="0">
                    <a:pos x="132" y="1438"/>
                  </a:cxn>
                  <a:cxn ang="0">
                    <a:pos x="155" y="1581"/>
                  </a:cxn>
                  <a:cxn ang="0">
                    <a:pos x="187" y="1730"/>
                  </a:cxn>
                  <a:cxn ang="0">
                    <a:pos x="232" y="1869"/>
                  </a:cxn>
                  <a:cxn ang="0">
                    <a:pos x="292" y="2003"/>
                  </a:cxn>
                  <a:cxn ang="0">
                    <a:pos x="364" y="2132"/>
                  </a:cxn>
                  <a:cxn ang="0">
                    <a:pos x="456" y="2250"/>
                  </a:cxn>
                  <a:cxn ang="0">
                    <a:pos x="488" y="2285"/>
                  </a:cxn>
                  <a:cxn ang="0">
                    <a:pos x="488" y="2290"/>
                  </a:cxn>
                  <a:cxn ang="0">
                    <a:pos x="492" y="2295"/>
                  </a:cxn>
                  <a:cxn ang="0">
                    <a:pos x="492" y="2300"/>
                  </a:cxn>
                  <a:cxn ang="0">
                    <a:pos x="497" y="2300"/>
                  </a:cxn>
                  <a:cxn ang="0">
                    <a:pos x="497" y="2310"/>
                  </a:cxn>
                  <a:cxn ang="0">
                    <a:pos x="492" y="2315"/>
                  </a:cxn>
                  <a:cxn ang="0">
                    <a:pos x="483" y="2320"/>
                  </a:cxn>
                  <a:cxn ang="0">
                    <a:pos x="474" y="2320"/>
                  </a:cxn>
                  <a:cxn ang="0">
                    <a:pos x="460" y="2315"/>
                  </a:cxn>
                  <a:cxn ang="0">
                    <a:pos x="433" y="2290"/>
                  </a:cxn>
                  <a:cxn ang="0">
                    <a:pos x="396" y="2255"/>
                  </a:cxn>
                  <a:cxn ang="0">
                    <a:pos x="351" y="2211"/>
                  </a:cxn>
                  <a:cxn ang="0">
                    <a:pos x="296" y="2146"/>
                  </a:cxn>
                  <a:cxn ang="0">
                    <a:pos x="246" y="2072"/>
                  </a:cxn>
                  <a:cxn ang="0">
                    <a:pos x="191" y="1983"/>
                  </a:cxn>
                  <a:cxn ang="0">
                    <a:pos x="141" y="1884"/>
                  </a:cxn>
                  <a:cxn ang="0">
                    <a:pos x="82" y="1725"/>
                  </a:cxn>
                  <a:cxn ang="0">
                    <a:pos x="41" y="1571"/>
                  </a:cxn>
                  <a:cxn ang="0">
                    <a:pos x="14" y="1418"/>
                  </a:cxn>
                  <a:cxn ang="0">
                    <a:pos x="4" y="1279"/>
                  </a:cxn>
                  <a:cxn ang="0">
                    <a:pos x="0" y="1160"/>
                  </a:cxn>
                  <a:cxn ang="0">
                    <a:pos x="4" y="1007"/>
                  </a:cxn>
                  <a:cxn ang="0">
                    <a:pos x="27" y="828"/>
                  </a:cxn>
                  <a:cxn ang="0">
                    <a:pos x="64" y="645"/>
                  </a:cxn>
                  <a:cxn ang="0">
                    <a:pos x="132" y="451"/>
                  </a:cxn>
                  <a:cxn ang="0">
                    <a:pos x="182" y="347"/>
                  </a:cxn>
                  <a:cxn ang="0">
                    <a:pos x="237" y="258"/>
                  </a:cxn>
                  <a:cxn ang="0">
                    <a:pos x="292" y="179"/>
                  </a:cxn>
                  <a:cxn ang="0">
                    <a:pos x="342" y="114"/>
                  </a:cxn>
                  <a:cxn ang="0">
                    <a:pos x="387" y="65"/>
                  </a:cxn>
                  <a:cxn ang="0">
                    <a:pos x="428" y="30"/>
                  </a:cxn>
                  <a:cxn ang="0">
                    <a:pos x="456" y="5"/>
                  </a:cxn>
                  <a:cxn ang="0">
                    <a:pos x="469" y="0"/>
                  </a:cxn>
                </a:cxnLst>
                <a:rect l="0" t="0" r="r" b="b"/>
                <a:pathLst>
                  <a:path w="497" h="2320">
                    <a:moveTo>
                      <a:pt x="469" y="0"/>
                    </a:moveTo>
                    <a:lnTo>
                      <a:pt x="478" y="0"/>
                    </a:lnTo>
                    <a:lnTo>
                      <a:pt x="488" y="5"/>
                    </a:lnTo>
                    <a:lnTo>
                      <a:pt x="492" y="15"/>
                    </a:lnTo>
                    <a:lnTo>
                      <a:pt x="492" y="30"/>
                    </a:lnTo>
                    <a:lnTo>
                      <a:pt x="474" y="50"/>
                    </a:lnTo>
                    <a:lnTo>
                      <a:pt x="460" y="60"/>
                    </a:lnTo>
                    <a:lnTo>
                      <a:pt x="360" y="194"/>
                    </a:lnTo>
                    <a:lnTo>
                      <a:pt x="278" y="332"/>
                    </a:lnTo>
                    <a:lnTo>
                      <a:pt x="219" y="486"/>
                    </a:lnTo>
                    <a:lnTo>
                      <a:pt x="173" y="650"/>
                    </a:lnTo>
                    <a:lnTo>
                      <a:pt x="141" y="813"/>
                    </a:lnTo>
                    <a:lnTo>
                      <a:pt x="123" y="987"/>
                    </a:lnTo>
                    <a:lnTo>
                      <a:pt x="118" y="1160"/>
                    </a:lnTo>
                    <a:lnTo>
                      <a:pt x="123" y="1299"/>
                    </a:lnTo>
                    <a:lnTo>
                      <a:pt x="132" y="1438"/>
                    </a:lnTo>
                    <a:lnTo>
                      <a:pt x="155" y="1581"/>
                    </a:lnTo>
                    <a:lnTo>
                      <a:pt x="187" y="1730"/>
                    </a:lnTo>
                    <a:lnTo>
                      <a:pt x="232" y="1869"/>
                    </a:lnTo>
                    <a:lnTo>
                      <a:pt x="292" y="2003"/>
                    </a:lnTo>
                    <a:lnTo>
                      <a:pt x="364" y="2132"/>
                    </a:lnTo>
                    <a:lnTo>
                      <a:pt x="456" y="2250"/>
                    </a:lnTo>
                    <a:lnTo>
                      <a:pt x="488" y="2285"/>
                    </a:lnTo>
                    <a:lnTo>
                      <a:pt x="488" y="2290"/>
                    </a:lnTo>
                    <a:lnTo>
                      <a:pt x="492" y="2295"/>
                    </a:lnTo>
                    <a:lnTo>
                      <a:pt x="492" y="2300"/>
                    </a:lnTo>
                    <a:lnTo>
                      <a:pt x="497" y="2300"/>
                    </a:lnTo>
                    <a:lnTo>
                      <a:pt x="497" y="2310"/>
                    </a:lnTo>
                    <a:lnTo>
                      <a:pt x="492" y="2315"/>
                    </a:lnTo>
                    <a:lnTo>
                      <a:pt x="483" y="2320"/>
                    </a:lnTo>
                    <a:lnTo>
                      <a:pt x="474" y="2320"/>
                    </a:lnTo>
                    <a:lnTo>
                      <a:pt x="460" y="2315"/>
                    </a:lnTo>
                    <a:lnTo>
                      <a:pt x="433" y="2290"/>
                    </a:lnTo>
                    <a:lnTo>
                      <a:pt x="396" y="2255"/>
                    </a:lnTo>
                    <a:lnTo>
                      <a:pt x="351" y="2211"/>
                    </a:lnTo>
                    <a:lnTo>
                      <a:pt x="296" y="2146"/>
                    </a:lnTo>
                    <a:lnTo>
                      <a:pt x="246" y="2072"/>
                    </a:lnTo>
                    <a:lnTo>
                      <a:pt x="191" y="1983"/>
                    </a:lnTo>
                    <a:lnTo>
                      <a:pt x="141" y="1884"/>
                    </a:lnTo>
                    <a:lnTo>
                      <a:pt x="82" y="1725"/>
                    </a:lnTo>
                    <a:lnTo>
                      <a:pt x="41" y="1571"/>
                    </a:lnTo>
                    <a:lnTo>
                      <a:pt x="14" y="1418"/>
                    </a:lnTo>
                    <a:lnTo>
                      <a:pt x="4" y="1279"/>
                    </a:lnTo>
                    <a:lnTo>
                      <a:pt x="0" y="1160"/>
                    </a:lnTo>
                    <a:lnTo>
                      <a:pt x="4" y="1007"/>
                    </a:lnTo>
                    <a:lnTo>
                      <a:pt x="27" y="828"/>
                    </a:lnTo>
                    <a:lnTo>
                      <a:pt x="64" y="645"/>
                    </a:lnTo>
                    <a:lnTo>
                      <a:pt x="132" y="451"/>
                    </a:lnTo>
                    <a:lnTo>
                      <a:pt x="182" y="347"/>
                    </a:lnTo>
                    <a:lnTo>
                      <a:pt x="237" y="258"/>
                    </a:lnTo>
                    <a:lnTo>
                      <a:pt x="292" y="179"/>
                    </a:lnTo>
                    <a:lnTo>
                      <a:pt x="342" y="114"/>
                    </a:lnTo>
                    <a:lnTo>
                      <a:pt x="387" y="65"/>
                    </a:lnTo>
                    <a:lnTo>
                      <a:pt x="428" y="30"/>
                    </a:lnTo>
                    <a:lnTo>
                      <a:pt x="456" y="5"/>
                    </a:lnTo>
                    <a:lnTo>
                      <a:pt x="4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152"/>
              <p:cNvSpPr>
                <a:spLocks/>
              </p:cNvSpPr>
              <p:nvPr/>
            </p:nvSpPr>
            <p:spPr bwMode="auto">
              <a:xfrm>
                <a:off x="11754" y="3972"/>
                <a:ext cx="1413" cy="1586"/>
              </a:xfrm>
              <a:custGeom>
                <a:avLst/>
                <a:gdLst/>
                <a:ahLst/>
                <a:cxnLst>
                  <a:cxn ang="0">
                    <a:pos x="1399" y="0"/>
                  </a:cxn>
                  <a:cxn ang="0">
                    <a:pos x="1413" y="10"/>
                  </a:cxn>
                  <a:cxn ang="0">
                    <a:pos x="1408" y="55"/>
                  </a:cxn>
                  <a:cxn ang="0">
                    <a:pos x="219" y="1507"/>
                  </a:cxn>
                  <a:cxn ang="0">
                    <a:pos x="697" y="1502"/>
                  </a:cxn>
                  <a:cxn ang="0">
                    <a:pos x="870" y="1452"/>
                  </a:cxn>
                  <a:cxn ang="0">
                    <a:pos x="989" y="1358"/>
                  </a:cxn>
                  <a:cxn ang="0">
                    <a:pos x="1076" y="1214"/>
                  </a:cxn>
                  <a:cxn ang="0">
                    <a:pos x="1144" y="1026"/>
                  </a:cxn>
                  <a:cxn ang="0">
                    <a:pos x="1158" y="991"/>
                  </a:cxn>
                  <a:cxn ang="0">
                    <a:pos x="1162" y="976"/>
                  </a:cxn>
                  <a:cxn ang="0">
                    <a:pos x="1176" y="966"/>
                  </a:cxn>
                  <a:cxn ang="0">
                    <a:pos x="1203" y="976"/>
                  </a:cxn>
                  <a:cxn ang="0">
                    <a:pos x="1208" y="1001"/>
                  </a:cxn>
                  <a:cxn ang="0">
                    <a:pos x="1203" y="1026"/>
                  </a:cxn>
                  <a:cxn ang="0">
                    <a:pos x="1048" y="1556"/>
                  </a:cxn>
                  <a:cxn ang="0">
                    <a:pos x="1035" y="1576"/>
                  </a:cxn>
                  <a:cxn ang="0">
                    <a:pos x="18" y="1586"/>
                  </a:cxn>
                  <a:cxn ang="0">
                    <a:pos x="0" y="1551"/>
                  </a:cxn>
                  <a:cxn ang="0">
                    <a:pos x="5" y="1526"/>
                  </a:cxn>
                  <a:cxn ang="0">
                    <a:pos x="852" y="74"/>
                  </a:cxn>
                  <a:cxn ang="0">
                    <a:pos x="638" y="104"/>
                  </a:cxn>
                  <a:cxn ang="0">
                    <a:pos x="492" y="183"/>
                  </a:cxn>
                  <a:cxn ang="0">
                    <a:pos x="392" y="317"/>
                  </a:cxn>
                  <a:cxn ang="0">
                    <a:pos x="324" y="501"/>
                  </a:cxn>
                  <a:cxn ang="0">
                    <a:pos x="319" y="511"/>
                  </a:cxn>
                  <a:cxn ang="0">
                    <a:pos x="305" y="525"/>
                  </a:cxn>
                  <a:cxn ang="0">
                    <a:pos x="278" y="520"/>
                  </a:cxn>
                  <a:cxn ang="0">
                    <a:pos x="269" y="506"/>
                  </a:cxn>
                  <a:cxn ang="0">
                    <a:pos x="274" y="466"/>
                  </a:cxn>
                  <a:cxn ang="0">
                    <a:pos x="401" y="15"/>
                  </a:cxn>
                  <a:cxn ang="0">
                    <a:pos x="424" y="0"/>
                  </a:cxn>
                </a:cxnLst>
                <a:rect l="0" t="0" r="r" b="b"/>
                <a:pathLst>
                  <a:path w="1413" h="1586">
                    <a:moveTo>
                      <a:pt x="424" y="0"/>
                    </a:moveTo>
                    <a:lnTo>
                      <a:pt x="1399" y="0"/>
                    </a:lnTo>
                    <a:lnTo>
                      <a:pt x="1408" y="5"/>
                    </a:lnTo>
                    <a:lnTo>
                      <a:pt x="1413" y="10"/>
                    </a:lnTo>
                    <a:lnTo>
                      <a:pt x="1413" y="40"/>
                    </a:lnTo>
                    <a:lnTo>
                      <a:pt x="1408" y="55"/>
                    </a:lnTo>
                    <a:lnTo>
                      <a:pt x="1413" y="59"/>
                    </a:lnTo>
                    <a:lnTo>
                      <a:pt x="219" y="1507"/>
                    </a:lnTo>
                    <a:lnTo>
                      <a:pt x="583" y="1507"/>
                    </a:lnTo>
                    <a:lnTo>
                      <a:pt x="697" y="1502"/>
                    </a:lnTo>
                    <a:lnTo>
                      <a:pt x="788" y="1482"/>
                    </a:lnTo>
                    <a:lnTo>
                      <a:pt x="870" y="1452"/>
                    </a:lnTo>
                    <a:lnTo>
                      <a:pt x="934" y="1412"/>
                    </a:lnTo>
                    <a:lnTo>
                      <a:pt x="989" y="1358"/>
                    </a:lnTo>
                    <a:lnTo>
                      <a:pt x="1039" y="1294"/>
                    </a:lnTo>
                    <a:lnTo>
                      <a:pt x="1076" y="1214"/>
                    </a:lnTo>
                    <a:lnTo>
                      <a:pt x="1112" y="1125"/>
                    </a:lnTo>
                    <a:lnTo>
                      <a:pt x="1144" y="1026"/>
                    </a:lnTo>
                    <a:lnTo>
                      <a:pt x="1148" y="1006"/>
                    </a:lnTo>
                    <a:lnTo>
                      <a:pt x="1158" y="991"/>
                    </a:lnTo>
                    <a:lnTo>
                      <a:pt x="1162" y="981"/>
                    </a:lnTo>
                    <a:lnTo>
                      <a:pt x="1162" y="976"/>
                    </a:lnTo>
                    <a:lnTo>
                      <a:pt x="1167" y="971"/>
                    </a:lnTo>
                    <a:lnTo>
                      <a:pt x="1176" y="966"/>
                    </a:lnTo>
                    <a:lnTo>
                      <a:pt x="1194" y="966"/>
                    </a:lnTo>
                    <a:lnTo>
                      <a:pt x="1203" y="976"/>
                    </a:lnTo>
                    <a:lnTo>
                      <a:pt x="1208" y="986"/>
                    </a:lnTo>
                    <a:lnTo>
                      <a:pt x="1208" y="1001"/>
                    </a:lnTo>
                    <a:lnTo>
                      <a:pt x="1203" y="1016"/>
                    </a:lnTo>
                    <a:lnTo>
                      <a:pt x="1203" y="1026"/>
                    </a:lnTo>
                    <a:lnTo>
                      <a:pt x="1053" y="1536"/>
                    </a:lnTo>
                    <a:lnTo>
                      <a:pt x="1048" y="1556"/>
                    </a:lnTo>
                    <a:lnTo>
                      <a:pt x="1039" y="1571"/>
                    </a:lnTo>
                    <a:lnTo>
                      <a:pt x="1035" y="1576"/>
                    </a:lnTo>
                    <a:lnTo>
                      <a:pt x="1007" y="1586"/>
                    </a:lnTo>
                    <a:lnTo>
                      <a:pt x="18" y="1586"/>
                    </a:lnTo>
                    <a:lnTo>
                      <a:pt x="0" y="1576"/>
                    </a:lnTo>
                    <a:lnTo>
                      <a:pt x="0" y="1551"/>
                    </a:lnTo>
                    <a:lnTo>
                      <a:pt x="5" y="1541"/>
                    </a:lnTo>
                    <a:lnTo>
                      <a:pt x="5" y="1526"/>
                    </a:lnTo>
                    <a:lnTo>
                      <a:pt x="1199" y="74"/>
                    </a:lnTo>
                    <a:lnTo>
                      <a:pt x="852" y="74"/>
                    </a:lnTo>
                    <a:lnTo>
                      <a:pt x="738" y="79"/>
                    </a:lnTo>
                    <a:lnTo>
                      <a:pt x="638" y="104"/>
                    </a:lnTo>
                    <a:lnTo>
                      <a:pt x="561" y="139"/>
                    </a:lnTo>
                    <a:lnTo>
                      <a:pt x="492" y="183"/>
                    </a:lnTo>
                    <a:lnTo>
                      <a:pt x="438" y="248"/>
                    </a:lnTo>
                    <a:lnTo>
                      <a:pt x="392" y="317"/>
                    </a:lnTo>
                    <a:lnTo>
                      <a:pt x="356" y="406"/>
                    </a:lnTo>
                    <a:lnTo>
                      <a:pt x="324" y="501"/>
                    </a:lnTo>
                    <a:lnTo>
                      <a:pt x="319" y="506"/>
                    </a:lnTo>
                    <a:lnTo>
                      <a:pt x="319" y="511"/>
                    </a:lnTo>
                    <a:lnTo>
                      <a:pt x="315" y="520"/>
                    </a:lnTo>
                    <a:lnTo>
                      <a:pt x="305" y="525"/>
                    </a:lnTo>
                    <a:lnTo>
                      <a:pt x="283" y="525"/>
                    </a:lnTo>
                    <a:lnTo>
                      <a:pt x="278" y="520"/>
                    </a:lnTo>
                    <a:lnTo>
                      <a:pt x="274" y="511"/>
                    </a:lnTo>
                    <a:lnTo>
                      <a:pt x="269" y="506"/>
                    </a:lnTo>
                    <a:lnTo>
                      <a:pt x="269" y="476"/>
                    </a:lnTo>
                    <a:lnTo>
                      <a:pt x="274" y="466"/>
                    </a:lnTo>
                    <a:lnTo>
                      <a:pt x="392" y="45"/>
                    </a:lnTo>
                    <a:lnTo>
                      <a:pt x="401" y="15"/>
                    </a:lnTo>
                    <a:lnTo>
                      <a:pt x="406" y="10"/>
                    </a:lnTo>
                    <a:lnTo>
                      <a:pt x="4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53"/>
              <p:cNvSpPr>
                <a:spLocks/>
              </p:cNvSpPr>
              <p:nvPr/>
            </p:nvSpPr>
            <p:spPr bwMode="auto">
              <a:xfrm>
                <a:off x="13149" y="5171"/>
                <a:ext cx="870" cy="1071"/>
              </a:xfrm>
              <a:custGeom>
                <a:avLst/>
                <a:gdLst/>
                <a:ahLst/>
                <a:cxnLst>
                  <a:cxn ang="0">
                    <a:pos x="387" y="10"/>
                  </a:cxn>
                  <a:cxn ang="0">
                    <a:pos x="492" y="90"/>
                  </a:cxn>
                  <a:cxn ang="0">
                    <a:pos x="560" y="209"/>
                  </a:cxn>
                  <a:cxn ang="0">
                    <a:pos x="601" y="342"/>
                  </a:cxn>
                  <a:cxn ang="0">
                    <a:pos x="619" y="456"/>
                  </a:cxn>
                  <a:cxn ang="0">
                    <a:pos x="656" y="402"/>
                  </a:cxn>
                  <a:cxn ang="0">
                    <a:pos x="724" y="233"/>
                  </a:cxn>
                  <a:cxn ang="0">
                    <a:pos x="824" y="20"/>
                  </a:cxn>
                  <a:cxn ang="0">
                    <a:pos x="856" y="15"/>
                  </a:cxn>
                  <a:cxn ang="0">
                    <a:pos x="870" y="25"/>
                  </a:cxn>
                  <a:cxn ang="0">
                    <a:pos x="865" y="55"/>
                  </a:cxn>
                  <a:cxn ang="0">
                    <a:pos x="783" y="223"/>
                  </a:cxn>
                  <a:cxn ang="0">
                    <a:pos x="742" y="327"/>
                  </a:cxn>
                  <a:cxn ang="0">
                    <a:pos x="706" y="422"/>
                  </a:cxn>
                  <a:cxn ang="0">
                    <a:pos x="642" y="600"/>
                  </a:cxn>
                  <a:cxn ang="0">
                    <a:pos x="619" y="684"/>
                  </a:cxn>
                  <a:cxn ang="0">
                    <a:pos x="574" y="927"/>
                  </a:cxn>
                  <a:cxn ang="0">
                    <a:pos x="542" y="1036"/>
                  </a:cxn>
                  <a:cxn ang="0">
                    <a:pos x="519" y="1071"/>
                  </a:cxn>
                  <a:cxn ang="0">
                    <a:pos x="492" y="1061"/>
                  </a:cxn>
                  <a:cxn ang="0">
                    <a:pos x="483" y="1041"/>
                  </a:cxn>
                  <a:cxn ang="0">
                    <a:pos x="487" y="997"/>
                  </a:cxn>
                  <a:cxn ang="0">
                    <a:pos x="510" y="888"/>
                  </a:cxn>
                  <a:cxn ang="0">
                    <a:pos x="546" y="744"/>
                  </a:cxn>
                  <a:cxn ang="0">
                    <a:pos x="569" y="664"/>
                  </a:cxn>
                  <a:cxn ang="0">
                    <a:pos x="574" y="610"/>
                  </a:cxn>
                  <a:cxn ang="0">
                    <a:pos x="569" y="436"/>
                  </a:cxn>
                  <a:cxn ang="0">
                    <a:pos x="542" y="313"/>
                  </a:cxn>
                  <a:cxn ang="0">
                    <a:pos x="483" y="204"/>
                  </a:cxn>
                  <a:cxn ang="0">
                    <a:pos x="373" y="139"/>
                  </a:cxn>
                  <a:cxn ang="0">
                    <a:pos x="241" y="134"/>
                  </a:cxn>
                  <a:cxn ang="0">
                    <a:pos x="127" y="189"/>
                  </a:cxn>
                  <a:cxn ang="0">
                    <a:pos x="54" y="283"/>
                  </a:cxn>
                  <a:cxn ang="0">
                    <a:pos x="36" y="313"/>
                  </a:cxn>
                  <a:cxn ang="0">
                    <a:pos x="9" y="308"/>
                  </a:cxn>
                  <a:cxn ang="0">
                    <a:pos x="0" y="293"/>
                  </a:cxn>
                  <a:cxn ang="0">
                    <a:pos x="31" y="204"/>
                  </a:cxn>
                  <a:cxn ang="0">
                    <a:pos x="109" y="95"/>
                  </a:cxn>
                  <a:cxn ang="0">
                    <a:pos x="200" y="30"/>
                  </a:cxn>
                  <a:cxn ang="0">
                    <a:pos x="318" y="0"/>
                  </a:cxn>
                </a:cxnLst>
                <a:rect l="0" t="0" r="r" b="b"/>
                <a:pathLst>
                  <a:path w="870" h="1071">
                    <a:moveTo>
                      <a:pt x="318" y="0"/>
                    </a:moveTo>
                    <a:lnTo>
                      <a:pt x="387" y="10"/>
                    </a:lnTo>
                    <a:lnTo>
                      <a:pt x="446" y="40"/>
                    </a:lnTo>
                    <a:lnTo>
                      <a:pt x="492" y="90"/>
                    </a:lnTo>
                    <a:lnTo>
                      <a:pt x="533" y="144"/>
                    </a:lnTo>
                    <a:lnTo>
                      <a:pt x="560" y="209"/>
                    </a:lnTo>
                    <a:lnTo>
                      <a:pt x="587" y="278"/>
                    </a:lnTo>
                    <a:lnTo>
                      <a:pt x="601" y="342"/>
                    </a:lnTo>
                    <a:lnTo>
                      <a:pt x="615" y="402"/>
                    </a:lnTo>
                    <a:lnTo>
                      <a:pt x="619" y="456"/>
                    </a:lnTo>
                    <a:lnTo>
                      <a:pt x="624" y="491"/>
                    </a:lnTo>
                    <a:lnTo>
                      <a:pt x="656" y="402"/>
                    </a:lnTo>
                    <a:lnTo>
                      <a:pt x="692" y="313"/>
                    </a:lnTo>
                    <a:lnTo>
                      <a:pt x="724" y="233"/>
                    </a:lnTo>
                    <a:lnTo>
                      <a:pt x="811" y="45"/>
                    </a:lnTo>
                    <a:lnTo>
                      <a:pt x="824" y="20"/>
                    </a:lnTo>
                    <a:lnTo>
                      <a:pt x="829" y="15"/>
                    </a:lnTo>
                    <a:lnTo>
                      <a:pt x="856" y="15"/>
                    </a:lnTo>
                    <a:lnTo>
                      <a:pt x="865" y="20"/>
                    </a:lnTo>
                    <a:lnTo>
                      <a:pt x="870" y="25"/>
                    </a:lnTo>
                    <a:lnTo>
                      <a:pt x="870" y="50"/>
                    </a:lnTo>
                    <a:lnTo>
                      <a:pt x="865" y="55"/>
                    </a:lnTo>
                    <a:lnTo>
                      <a:pt x="820" y="149"/>
                    </a:lnTo>
                    <a:lnTo>
                      <a:pt x="783" y="223"/>
                    </a:lnTo>
                    <a:lnTo>
                      <a:pt x="760" y="283"/>
                    </a:lnTo>
                    <a:lnTo>
                      <a:pt x="742" y="327"/>
                    </a:lnTo>
                    <a:lnTo>
                      <a:pt x="724" y="367"/>
                    </a:lnTo>
                    <a:lnTo>
                      <a:pt x="706" y="422"/>
                    </a:lnTo>
                    <a:lnTo>
                      <a:pt x="660" y="541"/>
                    </a:lnTo>
                    <a:lnTo>
                      <a:pt x="642" y="600"/>
                    </a:lnTo>
                    <a:lnTo>
                      <a:pt x="624" y="650"/>
                    </a:lnTo>
                    <a:lnTo>
                      <a:pt x="619" y="684"/>
                    </a:lnTo>
                    <a:lnTo>
                      <a:pt x="592" y="853"/>
                    </a:lnTo>
                    <a:lnTo>
                      <a:pt x="574" y="927"/>
                    </a:lnTo>
                    <a:lnTo>
                      <a:pt x="560" y="987"/>
                    </a:lnTo>
                    <a:lnTo>
                      <a:pt x="542" y="1036"/>
                    </a:lnTo>
                    <a:lnTo>
                      <a:pt x="528" y="1061"/>
                    </a:lnTo>
                    <a:lnTo>
                      <a:pt x="519" y="1071"/>
                    </a:lnTo>
                    <a:lnTo>
                      <a:pt x="496" y="1071"/>
                    </a:lnTo>
                    <a:lnTo>
                      <a:pt x="492" y="1061"/>
                    </a:lnTo>
                    <a:lnTo>
                      <a:pt x="487" y="1056"/>
                    </a:lnTo>
                    <a:lnTo>
                      <a:pt x="483" y="1041"/>
                    </a:lnTo>
                    <a:lnTo>
                      <a:pt x="483" y="1031"/>
                    </a:lnTo>
                    <a:lnTo>
                      <a:pt x="487" y="997"/>
                    </a:lnTo>
                    <a:lnTo>
                      <a:pt x="496" y="947"/>
                    </a:lnTo>
                    <a:lnTo>
                      <a:pt x="510" y="888"/>
                    </a:lnTo>
                    <a:lnTo>
                      <a:pt x="528" y="818"/>
                    </a:lnTo>
                    <a:lnTo>
                      <a:pt x="546" y="744"/>
                    </a:lnTo>
                    <a:lnTo>
                      <a:pt x="565" y="679"/>
                    </a:lnTo>
                    <a:lnTo>
                      <a:pt x="569" y="664"/>
                    </a:lnTo>
                    <a:lnTo>
                      <a:pt x="569" y="645"/>
                    </a:lnTo>
                    <a:lnTo>
                      <a:pt x="574" y="610"/>
                    </a:lnTo>
                    <a:lnTo>
                      <a:pt x="574" y="501"/>
                    </a:lnTo>
                    <a:lnTo>
                      <a:pt x="569" y="436"/>
                    </a:lnTo>
                    <a:lnTo>
                      <a:pt x="555" y="372"/>
                    </a:lnTo>
                    <a:lnTo>
                      <a:pt x="542" y="313"/>
                    </a:lnTo>
                    <a:lnTo>
                      <a:pt x="514" y="253"/>
                    </a:lnTo>
                    <a:lnTo>
                      <a:pt x="483" y="204"/>
                    </a:lnTo>
                    <a:lnTo>
                      <a:pt x="432" y="164"/>
                    </a:lnTo>
                    <a:lnTo>
                      <a:pt x="373" y="139"/>
                    </a:lnTo>
                    <a:lnTo>
                      <a:pt x="300" y="129"/>
                    </a:lnTo>
                    <a:lnTo>
                      <a:pt x="241" y="134"/>
                    </a:lnTo>
                    <a:lnTo>
                      <a:pt x="182" y="154"/>
                    </a:lnTo>
                    <a:lnTo>
                      <a:pt x="127" y="189"/>
                    </a:lnTo>
                    <a:lnTo>
                      <a:pt x="82" y="228"/>
                    </a:lnTo>
                    <a:lnTo>
                      <a:pt x="54" y="283"/>
                    </a:lnTo>
                    <a:lnTo>
                      <a:pt x="50" y="298"/>
                    </a:lnTo>
                    <a:lnTo>
                      <a:pt x="36" y="313"/>
                    </a:lnTo>
                    <a:lnTo>
                      <a:pt x="13" y="313"/>
                    </a:lnTo>
                    <a:lnTo>
                      <a:pt x="9" y="308"/>
                    </a:lnTo>
                    <a:lnTo>
                      <a:pt x="0" y="303"/>
                    </a:lnTo>
                    <a:lnTo>
                      <a:pt x="0" y="293"/>
                    </a:lnTo>
                    <a:lnTo>
                      <a:pt x="13" y="248"/>
                    </a:lnTo>
                    <a:lnTo>
                      <a:pt x="31" y="204"/>
                    </a:lnTo>
                    <a:lnTo>
                      <a:pt x="63" y="149"/>
                    </a:lnTo>
                    <a:lnTo>
                      <a:pt x="109" y="95"/>
                    </a:lnTo>
                    <a:lnTo>
                      <a:pt x="150" y="60"/>
                    </a:lnTo>
                    <a:lnTo>
                      <a:pt x="200" y="30"/>
                    </a:lnTo>
                    <a:lnTo>
                      <a:pt x="255" y="10"/>
                    </a:lnTo>
                    <a:lnTo>
                      <a:pt x="3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54"/>
              <p:cNvSpPr>
                <a:spLocks/>
              </p:cNvSpPr>
              <p:nvPr/>
            </p:nvSpPr>
            <p:spPr bwMode="auto">
              <a:xfrm>
                <a:off x="14297" y="3813"/>
                <a:ext cx="834" cy="2320"/>
              </a:xfrm>
              <a:custGeom>
                <a:avLst/>
                <a:gdLst/>
                <a:ahLst/>
                <a:cxnLst>
                  <a:cxn ang="0">
                    <a:pos x="779" y="0"/>
                  </a:cxn>
                  <a:cxn ang="0">
                    <a:pos x="788" y="0"/>
                  </a:cxn>
                  <a:cxn ang="0">
                    <a:pos x="815" y="10"/>
                  </a:cxn>
                  <a:cxn ang="0">
                    <a:pos x="825" y="20"/>
                  </a:cxn>
                  <a:cxn ang="0">
                    <a:pos x="834" y="35"/>
                  </a:cxn>
                  <a:cxn ang="0">
                    <a:pos x="834" y="65"/>
                  </a:cxn>
                  <a:cxn ang="0">
                    <a:pos x="829" y="75"/>
                  </a:cxn>
                  <a:cxn ang="0">
                    <a:pos x="825" y="90"/>
                  </a:cxn>
                  <a:cxn ang="0">
                    <a:pos x="825" y="85"/>
                  </a:cxn>
                  <a:cxn ang="0">
                    <a:pos x="91" y="2265"/>
                  </a:cxn>
                  <a:cxn ang="0">
                    <a:pos x="86" y="2280"/>
                  </a:cxn>
                  <a:cxn ang="0">
                    <a:pos x="77" y="2295"/>
                  </a:cxn>
                  <a:cxn ang="0">
                    <a:pos x="68" y="2315"/>
                  </a:cxn>
                  <a:cxn ang="0">
                    <a:pos x="59" y="2320"/>
                  </a:cxn>
                  <a:cxn ang="0">
                    <a:pos x="45" y="2320"/>
                  </a:cxn>
                  <a:cxn ang="0">
                    <a:pos x="18" y="2310"/>
                  </a:cxn>
                  <a:cxn ang="0">
                    <a:pos x="9" y="2300"/>
                  </a:cxn>
                  <a:cxn ang="0">
                    <a:pos x="0" y="2285"/>
                  </a:cxn>
                  <a:cxn ang="0">
                    <a:pos x="0" y="2255"/>
                  </a:cxn>
                  <a:cxn ang="0">
                    <a:pos x="4" y="2246"/>
                  </a:cxn>
                  <a:cxn ang="0">
                    <a:pos x="9" y="2231"/>
                  </a:cxn>
                  <a:cxn ang="0">
                    <a:pos x="752" y="20"/>
                  </a:cxn>
                  <a:cxn ang="0">
                    <a:pos x="756" y="10"/>
                  </a:cxn>
                  <a:cxn ang="0">
                    <a:pos x="765" y="5"/>
                  </a:cxn>
                  <a:cxn ang="0">
                    <a:pos x="779" y="0"/>
                  </a:cxn>
                </a:cxnLst>
                <a:rect l="0" t="0" r="r" b="b"/>
                <a:pathLst>
                  <a:path w="834" h="2320">
                    <a:moveTo>
                      <a:pt x="779" y="0"/>
                    </a:moveTo>
                    <a:lnTo>
                      <a:pt x="788" y="0"/>
                    </a:lnTo>
                    <a:lnTo>
                      <a:pt x="815" y="10"/>
                    </a:lnTo>
                    <a:lnTo>
                      <a:pt x="825" y="20"/>
                    </a:lnTo>
                    <a:lnTo>
                      <a:pt x="834" y="35"/>
                    </a:lnTo>
                    <a:lnTo>
                      <a:pt x="834" y="65"/>
                    </a:lnTo>
                    <a:lnTo>
                      <a:pt x="829" y="75"/>
                    </a:lnTo>
                    <a:lnTo>
                      <a:pt x="825" y="90"/>
                    </a:lnTo>
                    <a:lnTo>
                      <a:pt x="825" y="85"/>
                    </a:lnTo>
                    <a:lnTo>
                      <a:pt x="91" y="2265"/>
                    </a:lnTo>
                    <a:lnTo>
                      <a:pt x="86" y="2280"/>
                    </a:lnTo>
                    <a:lnTo>
                      <a:pt x="77" y="2295"/>
                    </a:lnTo>
                    <a:lnTo>
                      <a:pt x="68" y="2315"/>
                    </a:lnTo>
                    <a:lnTo>
                      <a:pt x="59" y="2320"/>
                    </a:lnTo>
                    <a:lnTo>
                      <a:pt x="45" y="2320"/>
                    </a:lnTo>
                    <a:lnTo>
                      <a:pt x="18" y="2310"/>
                    </a:lnTo>
                    <a:lnTo>
                      <a:pt x="9" y="2300"/>
                    </a:lnTo>
                    <a:lnTo>
                      <a:pt x="0" y="2285"/>
                    </a:lnTo>
                    <a:lnTo>
                      <a:pt x="0" y="2255"/>
                    </a:lnTo>
                    <a:lnTo>
                      <a:pt x="4" y="2246"/>
                    </a:lnTo>
                    <a:lnTo>
                      <a:pt x="9" y="2231"/>
                    </a:lnTo>
                    <a:lnTo>
                      <a:pt x="752" y="20"/>
                    </a:lnTo>
                    <a:lnTo>
                      <a:pt x="756" y="10"/>
                    </a:lnTo>
                    <a:lnTo>
                      <a:pt x="765" y="5"/>
                    </a:lnTo>
                    <a:lnTo>
                      <a:pt x="7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55"/>
              <p:cNvSpPr>
                <a:spLocks noEditPoints="1"/>
              </p:cNvSpPr>
              <p:nvPr/>
            </p:nvSpPr>
            <p:spPr bwMode="auto">
              <a:xfrm>
                <a:off x="15359" y="3937"/>
                <a:ext cx="920" cy="2097"/>
              </a:xfrm>
              <a:custGeom>
                <a:avLst/>
                <a:gdLst/>
                <a:ahLst/>
                <a:cxnLst>
                  <a:cxn ang="0">
                    <a:pos x="647" y="248"/>
                  </a:cxn>
                  <a:cxn ang="0">
                    <a:pos x="788" y="263"/>
                  </a:cxn>
                  <a:cxn ang="0">
                    <a:pos x="861" y="243"/>
                  </a:cxn>
                  <a:cxn ang="0">
                    <a:pos x="715" y="228"/>
                  </a:cxn>
                  <a:cxn ang="0">
                    <a:pos x="601" y="5"/>
                  </a:cxn>
                  <a:cxn ang="0">
                    <a:pos x="601" y="50"/>
                  </a:cxn>
                  <a:cxn ang="0">
                    <a:pos x="596" y="159"/>
                  </a:cxn>
                  <a:cxn ang="0">
                    <a:pos x="665" y="189"/>
                  </a:cxn>
                  <a:cxn ang="0">
                    <a:pos x="847" y="189"/>
                  </a:cxn>
                  <a:cxn ang="0">
                    <a:pos x="920" y="248"/>
                  </a:cxn>
                  <a:cxn ang="0">
                    <a:pos x="847" y="308"/>
                  </a:cxn>
                  <a:cxn ang="0">
                    <a:pos x="683" y="318"/>
                  </a:cxn>
                  <a:cxn ang="0">
                    <a:pos x="601" y="278"/>
                  </a:cxn>
                  <a:cxn ang="0">
                    <a:pos x="432" y="417"/>
                  </a:cxn>
                  <a:cxn ang="0">
                    <a:pos x="218" y="764"/>
                  </a:cxn>
                  <a:cxn ang="0">
                    <a:pos x="123" y="1170"/>
                  </a:cxn>
                  <a:cxn ang="0">
                    <a:pos x="141" y="1319"/>
                  </a:cxn>
                  <a:cxn ang="0">
                    <a:pos x="237" y="1457"/>
                  </a:cxn>
                  <a:cxn ang="0">
                    <a:pos x="337" y="1507"/>
                  </a:cxn>
                  <a:cxn ang="0">
                    <a:pos x="537" y="1581"/>
                  </a:cxn>
                  <a:cxn ang="0">
                    <a:pos x="651" y="1636"/>
                  </a:cxn>
                  <a:cxn ang="0">
                    <a:pos x="706" y="1710"/>
                  </a:cxn>
                  <a:cxn ang="0">
                    <a:pos x="720" y="1884"/>
                  </a:cxn>
                  <a:cxn ang="0">
                    <a:pos x="615" y="2052"/>
                  </a:cxn>
                  <a:cxn ang="0">
                    <a:pos x="442" y="2092"/>
                  </a:cxn>
                  <a:cxn ang="0">
                    <a:pos x="319" y="2022"/>
                  </a:cxn>
                  <a:cxn ang="0">
                    <a:pos x="291" y="1978"/>
                  </a:cxn>
                  <a:cxn ang="0">
                    <a:pos x="319" y="1963"/>
                  </a:cxn>
                  <a:cxn ang="0">
                    <a:pos x="387" y="2017"/>
                  </a:cxn>
                  <a:cxn ang="0">
                    <a:pos x="537" y="2037"/>
                  </a:cxn>
                  <a:cxn ang="0">
                    <a:pos x="610" y="1933"/>
                  </a:cxn>
                  <a:cxn ang="0">
                    <a:pos x="592" y="1809"/>
                  </a:cxn>
                  <a:cxn ang="0">
                    <a:pos x="510" y="1745"/>
                  </a:cxn>
                  <a:cxn ang="0">
                    <a:pos x="419" y="1710"/>
                  </a:cxn>
                  <a:cxn ang="0">
                    <a:pos x="296" y="1666"/>
                  </a:cxn>
                  <a:cxn ang="0">
                    <a:pos x="141" y="1581"/>
                  </a:cxn>
                  <a:cxn ang="0">
                    <a:pos x="27" y="1418"/>
                  </a:cxn>
                  <a:cxn ang="0">
                    <a:pos x="13" y="1086"/>
                  </a:cxn>
                  <a:cxn ang="0">
                    <a:pos x="164" y="674"/>
                  </a:cxn>
                  <a:cxn ang="0">
                    <a:pos x="405" y="357"/>
                  </a:cxn>
                  <a:cxn ang="0">
                    <a:pos x="546" y="174"/>
                  </a:cxn>
                  <a:cxn ang="0">
                    <a:pos x="551" y="40"/>
                  </a:cxn>
                </a:cxnLst>
                <a:rect l="0" t="0" r="r" b="b"/>
                <a:pathLst>
                  <a:path w="920" h="2097">
                    <a:moveTo>
                      <a:pt x="715" y="228"/>
                    </a:moveTo>
                    <a:lnTo>
                      <a:pt x="679" y="233"/>
                    </a:lnTo>
                    <a:lnTo>
                      <a:pt x="647" y="248"/>
                    </a:lnTo>
                    <a:lnTo>
                      <a:pt x="669" y="258"/>
                    </a:lnTo>
                    <a:lnTo>
                      <a:pt x="692" y="263"/>
                    </a:lnTo>
                    <a:lnTo>
                      <a:pt x="788" y="263"/>
                    </a:lnTo>
                    <a:lnTo>
                      <a:pt x="824" y="253"/>
                    </a:lnTo>
                    <a:lnTo>
                      <a:pt x="847" y="248"/>
                    </a:lnTo>
                    <a:lnTo>
                      <a:pt x="861" y="243"/>
                    </a:lnTo>
                    <a:lnTo>
                      <a:pt x="815" y="233"/>
                    </a:lnTo>
                    <a:lnTo>
                      <a:pt x="783" y="228"/>
                    </a:lnTo>
                    <a:lnTo>
                      <a:pt x="715" y="228"/>
                    </a:lnTo>
                    <a:close/>
                    <a:moveTo>
                      <a:pt x="578" y="0"/>
                    </a:moveTo>
                    <a:lnTo>
                      <a:pt x="592" y="0"/>
                    </a:lnTo>
                    <a:lnTo>
                      <a:pt x="601" y="5"/>
                    </a:lnTo>
                    <a:lnTo>
                      <a:pt x="606" y="15"/>
                    </a:lnTo>
                    <a:lnTo>
                      <a:pt x="606" y="30"/>
                    </a:lnTo>
                    <a:lnTo>
                      <a:pt x="601" y="50"/>
                    </a:lnTo>
                    <a:lnTo>
                      <a:pt x="601" y="80"/>
                    </a:lnTo>
                    <a:lnTo>
                      <a:pt x="596" y="119"/>
                    </a:lnTo>
                    <a:lnTo>
                      <a:pt x="596" y="159"/>
                    </a:lnTo>
                    <a:lnTo>
                      <a:pt x="601" y="184"/>
                    </a:lnTo>
                    <a:lnTo>
                      <a:pt x="610" y="208"/>
                    </a:lnTo>
                    <a:lnTo>
                      <a:pt x="665" y="189"/>
                    </a:lnTo>
                    <a:lnTo>
                      <a:pt x="715" y="184"/>
                    </a:lnTo>
                    <a:lnTo>
                      <a:pt x="797" y="184"/>
                    </a:lnTo>
                    <a:lnTo>
                      <a:pt x="847" y="189"/>
                    </a:lnTo>
                    <a:lnTo>
                      <a:pt x="884" y="199"/>
                    </a:lnTo>
                    <a:lnTo>
                      <a:pt x="911" y="218"/>
                    </a:lnTo>
                    <a:lnTo>
                      <a:pt x="920" y="248"/>
                    </a:lnTo>
                    <a:lnTo>
                      <a:pt x="911" y="278"/>
                    </a:lnTo>
                    <a:lnTo>
                      <a:pt x="884" y="298"/>
                    </a:lnTo>
                    <a:lnTo>
                      <a:pt x="847" y="308"/>
                    </a:lnTo>
                    <a:lnTo>
                      <a:pt x="802" y="313"/>
                    </a:lnTo>
                    <a:lnTo>
                      <a:pt x="761" y="318"/>
                    </a:lnTo>
                    <a:lnTo>
                      <a:pt x="683" y="318"/>
                    </a:lnTo>
                    <a:lnTo>
                      <a:pt x="638" y="308"/>
                    </a:lnTo>
                    <a:lnTo>
                      <a:pt x="596" y="278"/>
                    </a:lnTo>
                    <a:lnTo>
                      <a:pt x="601" y="278"/>
                    </a:lnTo>
                    <a:lnTo>
                      <a:pt x="596" y="278"/>
                    </a:lnTo>
                    <a:lnTo>
                      <a:pt x="519" y="337"/>
                    </a:lnTo>
                    <a:lnTo>
                      <a:pt x="432" y="417"/>
                    </a:lnTo>
                    <a:lnTo>
                      <a:pt x="355" y="521"/>
                    </a:lnTo>
                    <a:lnTo>
                      <a:pt x="282" y="635"/>
                    </a:lnTo>
                    <a:lnTo>
                      <a:pt x="218" y="764"/>
                    </a:lnTo>
                    <a:lnTo>
                      <a:pt x="168" y="897"/>
                    </a:lnTo>
                    <a:lnTo>
                      <a:pt x="136" y="1031"/>
                    </a:lnTo>
                    <a:lnTo>
                      <a:pt x="123" y="1170"/>
                    </a:lnTo>
                    <a:lnTo>
                      <a:pt x="123" y="1205"/>
                    </a:lnTo>
                    <a:lnTo>
                      <a:pt x="127" y="1259"/>
                    </a:lnTo>
                    <a:lnTo>
                      <a:pt x="141" y="1319"/>
                    </a:lnTo>
                    <a:lnTo>
                      <a:pt x="168" y="1378"/>
                    </a:lnTo>
                    <a:lnTo>
                      <a:pt x="214" y="1438"/>
                    </a:lnTo>
                    <a:lnTo>
                      <a:pt x="237" y="1457"/>
                    </a:lnTo>
                    <a:lnTo>
                      <a:pt x="264" y="1477"/>
                    </a:lnTo>
                    <a:lnTo>
                      <a:pt x="296" y="1492"/>
                    </a:lnTo>
                    <a:lnTo>
                      <a:pt x="337" y="1507"/>
                    </a:lnTo>
                    <a:lnTo>
                      <a:pt x="396" y="1532"/>
                    </a:lnTo>
                    <a:lnTo>
                      <a:pt x="469" y="1557"/>
                    </a:lnTo>
                    <a:lnTo>
                      <a:pt x="537" y="1581"/>
                    </a:lnTo>
                    <a:lnTo>
                      <a:pt x="587" y="1601"/>
                    </a:lnTo>
                    <a:lnTo>
                      <a:pt x="624" y="1616"/>
                    </a:lnTo>
                    <a:lnTo>
                      <a:pt x="651" y="1636"/>
                    </a:lnTo>
                    <a:lnTo>
                      <a:pt x="674" y="1661"/>
                    </a:lnTo>
                    <a:lnTo>
                      <a:pt x="688" y="1680"/>
                    </a:lnTo>
                    <a:lnTo>
                      <a:pt x="706" y="1710"/>
                    </a:lnTo>
                    <a:lnTo>
                      <a:pt x="724" y="1755"/>
                    </a:lnTo>
                    <a:lnTo>
                      <a:pt x="729" y="1814"/>
                    </a:lnTo>
                    <a:lnTo>
                      <a:pt x="720" y="1884"/>
                    </a:lnTo>
                    <a:lnTo>
                      <a:pt x="697" y="1948"/>
                    </a:lnTo>
                    <a:lnTo>
                      <a:pt x="660" y="2008"/>
                    </a:lnTo>
                    <a:lnTo>
                      <a:pt x="615" y="2052"/>
                    </a:lnTo>
                    <a:lnTo>
                      <a:pt x="560" y="2087"/>
                    </a:lnTo>
                    <a:lnTo>
                      <a:pt x="496" y="2097"/>
                    </a:lnTo>
                    <a:lnTo>
                      <a:pt x="442" y="2092"/>
                    </a:lnTo>
                    <a:lnTo>
                      <a:pt x="391" y="2072"/>
                    </a:lnTo>
                    <a:lnTo>
                      <a:pt x="350" y="2052"/>
                    </a:lnTo>
                    <a:lnTo>
                      <a:pt x="319" y="2022"/>
                    </a:lnTo>
                    <a:lnTo>
                      <a:pt x="300" y="2003"/>
                    </a:lnTo>
                    <a:lnTo>
                      <a:pt x="291" y="1988"/>
                    </a:lnTo>
                    <a:lnTo>
                      <a:pt x="291" y="1978"/>
                    </a:lnTo>
                    <a:lnTo>
                      <a:pt x="296" y="1968"/>
                    </a:lnTo>
                    <a:lnTo>
                      <a:pt x="305" y="1963"/>
                    </a:lnTo>
                    <a:lnTo>
                      <a:pt x="319" y="1963"/>
                    </a:lnTo>
                    <a:lnTo>
                      <a:pt x="328" y="1973"/>
                    </a:lnTo>
                    <a:lnTo>
                      <a:pt x="337" y="1978"/>
                    </a:lnTo>
                    <a:lnTo>
                      <a:pt x="387" y="2017"/>
                    </a:lnTo>
                    <a:lnTo>
                      <a:pt x="442" y="2037"/>
                    </a:lnTo>
                    <a:lnTo>
                      <a:pt x="496" y="2047"/>
                    </a:lnTo>
                    <a:lnTo>
                      <a:pt x="537" y="2037"/>
                    </a:lnTo>
                    <a:lnTo>
                      <a:pt x="569" y="2012"/>
                    </a:lnTo>
                    <a:lnTo>
                      <a:pt x="596" y="1978"/>
                    </a:lnTo>
                    <a:lnTo>
                      <a:pt x="610" y="1933"/>
                    </a:lnTo>
                    <a:lnTo>
                      <a:pt x="615" y="1894"/>
                    </a:lnTo>
                    <a:lnTo>
                      <a:pt x="610" y="1844"/>
                    </a:lnTo>
                    <a:lnTo>
                      <a:pt x="592" y="1809"/>
                    </a:lnTo>
                    <a:lnTo>
                      <a:pt x="565" y="1780"/>
                    </a:lnTo>
                    <a:lnTo>
                      <a:pt x="537" y="1760"/>
                    </a:lnTo>
                    <a:lnTo>
                      <a:pt x="510" y="1745"/>
                    </a:lnTo>
                    <a:lnTo>
                      <a:pt x="483" y="1735"/>
                    </a:lnTo>
                    <a:lnTo>
                      <a:pt x="446" y="1720"/>
                    </a:lnTo>
                    <a:lnTo>
                      <a:pt x="419" y="1710"/>
                    </a:lnTo>
                    <a:lnTo>
                      <a:pt x="387" y="1700"/>
                    </a:lnTo>
                    <a:lnTo>
                      <a:pt x="350" y="1685"/>
                    </a:lnTo>
                    <a:lnTo>
                      <a:pt x="296" y="1666"/>
                    </a:lnTo>
                    <a:lnTo>
                      <a:pt x="246" y="1646"/>
                    </a:lnTo>
                    <a:lnTo>
                      <a:pt x="191" y="1616"/>
                    </a:lnTo>
                    <a:lnTo>
                      <a:pt x="141" y="1581"/>
                    </a:lnTo>
                    <a:lnTo>
                      <a:pt x="95" y="1537"/>
                    </a:lnTo>
                    <a:lnTo>
                      <a:pt x="54" y="1482"/>
                    </a:lnTo>
                    <a:lnTo>
                      <a:pt x="27" y="1418"/>
                    </a:lnTo>
                    <a:lnTo>
                      <a:pt x="9" y="1333"/>
                    </a:lnTo>
                    <a:lnTo>
                      <a:pt x="0" y="1234"/>
                    </a:lnTo>
                    <a:lnTo>
                      <a:pt x="13" y="1086"/>
                    </a:lnTo>
                    <a:lnTo>
                      <a:pt x="45" y="942"/>
                    </a:lnTo>
                    <a:lnTo>
                      <a:pt x="95" y="803"/>
                    </a:lnTo>
                    <a:lnTo>
                      <a:pt x="164" y="674"/>
                    </a:lnTo>
                    <a:lnTo>
                      <a:pt x="237" y="555"/>
                    </a:lnTo>
                    <a:lnTo>
                      <a:pt x="319" y="446"/>
                    </a:lnTo>
                    <a:lnTo>
                      <a:pt x="405" y="357"/>
                    </a:lnTo>
                    <a:lnTo>
                      <a:pt x="487" y="288"/>
                    </a:lnTo>
                    <a:lnTo>
                      <a:pt x="565" y="233"/>
                    </a:lnTo>
                    <a:lnTo>
                      <a:pt x="546" y="174"/>
                    </a:lnTo>
                    <a:lnTo>
                      <a:pt x="542" y="114"/>
                    </a:lnTo>
                    <a:lnTo>
                      <a:pt x="542" y="99"/>
                    </a:lnTo>
                    <a:lnTo>
                      <a:pt x="551" y="40"/>
                    </a:lnTo>
                    <a:lnTo>
                      <a:pt x="560" y="10"/>
                    </a:lnTo>
                    <a:lnTo>
                      <a:pt x="5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56"/>
              <p:cNvSpPr>
                <a:spLocks/>
              </p:cNvSpPr>
              <p:nvPr/>
            </p:nvSpPr>
            <p:spPr bwMode="auto">
              <a:xfrm>
                <a:off x="16466" y="3813"/>
                <a:ext cx="497" cy="2320"/>
              </a:xfrm>
              <a:custGeom>
                <a:avLst/>
                <a:gdLst/>
                <a:ahLst/>
                <a:cxnLst>
                  <a:cxn ang="0">
                    <a:pos x="14" y="0"/>
                  </a:cxn>
                  <a:cxn ang="0">
                    <a:pos x="23" y="0"/>
                  </a:cxn>
                  <a:cxn ang="0">
                    <a:pos x="36" y="5"/>
                  </a:cxn>
                  <a:cxn ang="0">
                    <a:pos x="68" y="30"/>
                  </a:cxn>
                  <a:cxn ang="0">
                    <a:pos x="105" y="65"/>
                  </a:cxn>
                  <a:cxn ang="0">
                    <a:pos x="150" y="114"/>
                  </a:cxn>
                  <a:cxn ang="0">
                    <a:pos x="200" y="174"/>
                  </a:cxn>
                  <a:cxn ang="0">
                    <a:pos x="250" y="248"/>
                  </a:cxn>
                  <a:cxn ang="0">
                    <a:pos x="305" y="337"/>
                  </a:cxn>
                  <a:cxn ang="0">
                    <a:pos x="355" y="437"/>
                  </a:cxn>
                  <a:cxn ang="0">
                    <a:pos x="415" y="595"/>
                  </a:cxn>
                  <a:cxn ang="0">
                    <a:pos x="456" y="754"/>
                  </a:cxn>
                  <a:cxn ang="0">
                    <a:pos x="483" y="902"/>
                  </a:cxn>
                  <a:cxn ang="0">
                    <a:pos x="492" y="1041"/>
                  </a:cxn>
                  <a:cxn ang="0">
                    <a:pos x="497" y="1160"/>
                  </a:cxn>
                  <a:cxn ang="0">
                    <a:pos x="492" y="1160"/>
                  </a:cxn>
                  <a:cxn ang="0">
                    <a:pos x="487" y="1314"/>
                  </a:cxn>
                  <a:cxn ang="0">
                    <a:pos x="469" y="1492"/>
                  </a:cxn>
                  <a:cxn ang="0">
                    <a:pos x="428" y="1676"/>
                  </a:cxn>
                  <a:cxn ang="0">
                    <a:pos x="360" y="1869"/>
                  </a:cxn>
                  <a:cxn ang="0">
                    <a:pos x="310" y="1973"/>
                  </a:cxn>
                  <a:cxn ang="0">
                    <a:pos x="255" y="2062"/>
                  </a:cxn>
                  <a:cxn ang="0">
                    <a:pos x="200" y="2141"/>
                  </a:cxn>
                  <a:cxn ang="0">
                    <a:pos x="150" y="2206"/>
                  </a:cxn>
                  <a:cxn ang="0">
                    <a:pos x="105" y="2255"/>
                  </a:cxn>
                  <a:cxn ang="0">
                    <a:pos x="64" y="2290"/>
                  </a:cxn>
                  <a:cxn ang="0">
                    <a:pos x="36" y="2315"/>
                  </a:cxn>
                  <a:cxn ang="0">
                    <a:pos x="23" y="2320"/>
                  </a:cxn>
                  <a:cxn ang="0">
                    <a:pos x="14" y="2320"/>
                  </a:cxn>
                  <a:cxn ang="0">
                    <a:pos x="4" y="2315"/>
                  </a:cxn>
                  <a:cxn ang="0">
                    <a:pos x="0" y="2305"/>
                  </a:cxn>
                  <a:cxn ang="0">
                    <a:pos x="0" y="2295"/>
                  </a:cxn>
                  <a:cxn ang="0">
                    <a:pos x="4" y="2290"/>
                  </a:cxn>
                  <a:cxn ang="0">
                    <a:pos x="9" y="2280"/>
                  </a:cxn>
                  <a:cxn ang="0">
                    <a:pos x="18" y="2270"/>
                  </a:cxn>
                  <a:cxn ang="0">
                    <a:pos x="32" y="2260"/>
                  </a:cxn>
                  <a:cxn ang="0">
                    <a:pos x="132" y="2127"/>
                  </a:cxn>
                  <a:cxn ang="0">
                    <a:pos x="214" y="1983"/>
                  </a:cxn>
                  <a:cxn ang="0">
                    <a:pos x="278" y="1829"/>
                  </a:cxn>
                  <a:cxn ang="0">
                    <a:pos x="323" y="1666"/>
                  </a:cxn>
                  <a:cxn ang="0">
                    <a:pos x="351" y="1502"/>
                  </a:cxn>
                  <a:cxn ang="0">
                    <a:pos x="369" y="1329"/>
                  </a:cxn>
                  <a:cxn ang="0">
                    <a:pos x="374" y="1160"/>
                  </a:cxn>
                  <a:cxn ang="0">
                    <a:pos x="364" y="957"/>
                  </a:cxn>
                  <a:cxn ang="0">
                    <a:pos x="346" y="774"/>
                  </a:cxn>
                  <a:cxn ang="0">
                    <a:pos x="310" y="600"/>
                  </a:cxn>
                  <a:cxn ang="0">
                    <a:pos x="260" y="446"/>
                  </a:cxn>
                  <a:cxn ang="0">
                    <a:pos x="200" y="303"/>
                  </a:cxn>
                  <a:cxn ang="0">
                    <a:pos x="127" y="179"/>
                  </a:cxn>
                  <a:cxn ang="0">
                    <a:pos x="41" y="75"/>
                  </a:cxn>
                  <a:cxn ang="0">
                    <a:pos x="27" y="60"/>
                  </a:cxn>
                  <a:cxn ang="0">
                    <a:pos x="14" y="50"/>
                  </a:cxn>
                  <a:cxn ang="0">
                    <a:pos x="9" y="40"/>
                  </a:cxn>
                  <a:cxn ang="0">
                    <a:pos x="0" y="30"/>
                  </a:cxn>
                  <a:cxn ang="0">
                    <a:pos x="0" y="15"/>
                  </a:cxn>
                  <a:cxn ang="0">
                    <a:pos x="4" y="5"/>
                  </a:cxn>
                  <a:cxn ang="0">
                    <a:pos x="14" y="0"/>
                  </a:cxn>
                </a:cxnLst>
                <a:rect l="0" t="0" r="r" b="b"/>
                <a:pathLst>
                  <a:path w="497" h="2320">
                    <a:moveTo>
                      <a:pt x="14" y="0"/>
                    </a:moveTo>
                    <a:lnTo>
                      <a:pt x="23" y="0"/>
                    </a:lnTo>
                    <a:lnTo>
                      <a:pt x="36" y="5"/>
                    </a:lnTo>
                    <a:lnTo>
                      <a:pt x="68" y="30"/>
                    </a:lnTo>
                    <a:lnTo>
                      <a:pt x="105" y="65"/>
                    </a:lnTo>
                    <a:lnTo>
                      <a:pt x="150" y="114"/>
                    </a:lnTo>
                    <a:lnTo>
                      <a:pt x="200" y="174"/>
                    </a:lnTo>
                    <a:lnTo>
                      <a:pt x="250" y="248"/>
                    </a:lnTo>
                    <a:lnTo>
                      <a:pt x="305" y="337"/>
                    </a:lnTo>
                    <a:lnTo>
                      <a:pt x="355" y="437"/>
                    </a:lnTo>
                    <a:lnTo>
                      <a:pt x="415" y="595"/>
                    </a:lnTo>
                    <a:lnTo>
                      <a:pt x="456" y="754"/>
                    </a:lnTo>
                    <a:lnTo>
                      <a:pt x="483" y="902"/>
                    </a:lnTo>
                    <a:lnTo>
                      <a:pt x="492" y="1041"/>
                    </a:lnTo>
                    <a:lnTo>
                      <a:pt x="497" y="1160"/>
                    </a:lnTo>
                    <a:lnTo>
                      <a:pt x="492" y="1160"/>
                    </a:lnTo>
                    <a:lnTo>
                      <a:pt x="487" y="1314"/>
                    </a:lnTo>
                    <a:lnTo>
                      <a:pt x="469" y="1492"/>
                    </a:lnTo>
                    <a:lnTo>
                      <a:pt x="428" y="1676"/>
                    </a:lnTo>
                    <a:lnTo>
                      <a:pt x="360" y="1869"/>
                    </a:lnTo>
                    <a:lnTo>
                      <a:pt x="310" y="1973"/>
                    </a:lnTo>
                    <a:lnTo>
                      <a:pt x="255" y="2062"/>
                    </a:lnTo>
                    <a:lnTo>
                      <a:pt x="200" y="2141"/>
                    </a:lnTo>
                    <a:lnTo>
                      <a:pt x="150" y="2206"/>
                    </a:lnTo>
                    <a:lnTo>
                      <a:pt x="105" y="2255"/>
                    </a:lnTo>
                    <a:lnTo>
                      <a:pt x="64" y="2290"/>
                    </a:lnTo>
                    <a:lnTo>
                      <a:pt x="36" y="2315"/>
                    </a:lnTo>
                    <a:lnTo>
                      <a:pt x="23" y="2320"/>
                    </a:lnTo>
                    <a:lnTo>
                      <a:pt x="14" y="2320"/>
                    </a:lnTo>
                    <a:lnTo>
                      <a:pt x="4" y="2315"/>
                    </a:lnTo>
                    <a:lnTo>
                      <a:pt x="0" y="2305"/>
                    </a:lnTo>
                    <a:lnTo>
                      <a:pt x="0" y="2295"/>
                    </a:lnTo>
                    <a:lnTo>
                      <a:pt x="4" y="2290"/>
                    </a:lnTo>
                    <a:lnTo>
                      <a:pt x="9" y="2280"/>
                    </a:lnTo>
                    <a:lnTo>
                      <a:pt x="18" y="2270"/>
                    </a:lnTo>
                    <a:lnTo>
                      <a:pt x="32" y="2260"/>
                    </a:lnTo>
                    <a:lnTo>
                      <a:pt x="132" y="2127"/>
                    </a:lnTo>
                    <a:lnTo>
                      <a:pt x="214" y="1983"/>
                    </a:lnTo>
                    <a:lnTo>
                      <a:pt x="278" y="1829"/>
                    </a:lnTo>
                    <a:lnTo>
                      <a:pt x="323" y="1666"/>
                    </a:lnTo>
                    <a:lnTo>
                      <a:pt x="351" y="1502"/>
                    </a:lnTo>
                    <a:lnTo>
                      <a:pt x="369" y="1329"/>
                    </a:lnTo>
                    <a:lnTo>
                      <a:pt x="374" y="1160"/>
                    </a:lnTo>
                    <a:lnTo>
                      <a:pt x="364" y="957"/>
                    </a:lnTo>
                    <a:lnTo>
                      <a:pt x="346" y="774"/>
                    </a:lnTo>
                    <a:lnTo>
                      <a:pt x="310" y="600"/>
                    </a:lnTo>
                    <a:lnTo>
                      <a:pt x="260" y="446"/>
                    </a:lnTo>
                    <a:lnTo>
                      <a:pt x="200" y="303"/>
                    </a:lnTo>
                    <a:lnTo>
                      <a:pt x="127" y="179"/>
                    </a:lnTo>
                    <a:lnTo>
                      <a:pt x="41" y="75"/>
                    </a:lnTo>
                    <a:lnTo>
                      <a:pt x="27" y="60"/>
                    </a:lnTo>
                    <a:lnTo>
                      <a:pt x="14" y="50"/>
                    </a:lnTo>
                    <a:lnTo>
                      <a:pt x="9" y="40"/>
                    </a:lnTo>
                    <a:lnTo>
                      <a:pt x="0" y="30"/>
                    </a:lnTo>
                    <a:lnTo>
                      <a:pt x="0" y="15"/>
                    </a:lnTo>
                    <a:lnTo>
                      <a:pt x="4" y="5"/>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37" name="TextBox 36"/>
              <p:cNvSpPr txBox="1"/>
              <p:nvPr/>
            </p:nvSpPr>
            <p:spPr>
              <a:xfrm>
                <a:off x="404119" y="2559247"/>
                <a:ext cx="9144000" cy="1200329"/>
              </a:xfrm>
              <a:prstGeom prst="rect">
                <a:avLst/>
              </a:prstGeom>
              <a:noFill/>
            </p:spPr>
            <p:txBody>
              <a:bodyPr wrap="square" rtlCol="0">
                <a:spAutoFit/>
              </a:bodyPr>
              <a:lstStyle/>
              <a:p>
                <a:r>
                  <a:rPr lang="en-US" sz="3600" b="1" i="1" u="sng" dirty="0" smtClean="0">
                    <a:solidFill>
                      <a:srgbClr val="7030A0"/>
                    </a:solidFill>
                  </a:rPr>
                  <a:t>Framed</a:t>
                </a:r>
                <a:r>
                  <a:rPr lang="en-US" sz="3600" dirty="0" smtClean="0">
                    <a:solidFill>
                      <a:srgbClr val="7030A0"/>
                    </a:solidFill>
                  </a:rPr>
                  <a:t> BPS states are states in </a:t>
                </a:r>
                <a:r>
                  <a:rPr lang="en-US" sz="3600" dirty="0" smtClean="0">
                    <a:solidFill>
                      <a:srgbClr val="7030A0"/>
                    </a:solidFill>
                    <a:latin typeface="Monotype Corsiva" pitchFamily="66" charset="0"/>
                  </a:rPr>
                  <a:t>H</a:t>
                </a:r>
                <a:r>
                  <a:rPr lang="en-US" sz="3600" baseline="-25000" dirty="0" smtClean="0">
                    <a:solidFill>
                      <a:srgbClr val="7030A0"/>
                    </a:solidFill>
                  </a:rPr>
                  <a:t>L,</a:t>
                </a:r>
                <a14:m>
                  <m:oMath xmlns:m="http://schemas.openxmlformats.org/officeDocument/2006/math">
                    <m:r>
                      <a:rPr lang="en-US" sz="3600" i="1" baseline="-25000" dirty="0">
                        <a:solidFill>
                          <a:srgbClr val="7030A0"/>
                        </a:solidFill>
                        <a:latin typeface="Cambria Math" panose="02040503050406030204" pitchFamily="18" charset="0"/>
                        <a:ea typeface="Cambria Math" panose="02040503050406030204" pitchFamily="18" charset="0"/>
                        <a:sym typeface="Mathematica1"/>
                      </a:rPr>
                      <m:t>𝛾</m:t>
                    </m:r>
                  </m:oMath>
                </a14:m>
                <a:r>
                  <a:rPr lang="en-US" sz="3600" baseline="-25000" dirty="0" smtClean="0">
                    <a:solidFill>
                      <a:srgbClr val="7030A0"/>
                    </a:solidFill>
                    <a:sym typeface="Mathematica1"/>
                  </a:rPr>
                  <a:t>  </a:t>
                </a:r>
              </a:p>
              <a:p>
                <a:r>
                  <a:rPr lang="en-US" sz="3600" dirty="0" smtClean="0">
                    <a:solidFill>
                      <a:srgbClr val="7030A0"/>
                    </a:solidFill>
                    <a:sym typeface="Mathematica1"/>
                  </a:rPr>
                  <a:t>which saturate</a:t>
                </a:r>
                <a:r>
                  <a:rPr lang="en-US" sz="3600" dirty="0" smtClean="0">
                    <a:solidFill>
                      <a:srgbClr val="7030A0"/>
                    </a:solidFill>
                  </a:rPr>
                  <a:t> the bound.</a:t>
                </a:r>
                <a:endParaRPr lang="en-US" sz="3600" dirty="0">
                  <a:solidFill>
                    <a:srgbClr val="7030A0"/>
                  </a:solidFill>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404119" y="2559247"/>
                <a:ext cx="9144000" cy="1200329"/>
              </a:xfrm>
              <a:prstGeom prst="rect">
                <a:avLst/>
              </a:prstGeom>
              <a:blipFill rotWithShape="0">
                <a:blip r:embed="rId6"/>
                <a:stretch>
                  <a:fillRect l="-2000" t="-9645" b="-18274"/>
                </a:stretch>
              </a:blipFill>
            </p:spPr>
            <p:txBody>
              <a:bodyPr/>
              <a:lstStyle/>
              <a:p>
                <a:r>
                  <a:rPr lang="en-US">
                    <a:noFill/>
                  </a:rPr>
                  <a:t> </a:t>
                </a:r>
              </a:p>
            </p:txBody>
          </p:sp>
        </mc:Fallback>
      </mc:AlternateContent>
      <p:pic>
        <p:nvPicPr>
          <p:cNvPr id="5" name="Picture 4"/>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773133" y="5867400"/>
            <a:ext cx="7439238" cy="719238"/>
          </a:xfrm>
          <a:prstGeom prst="rect">
            <a:avLst/>
          </a:prstGeom>
        </p:spPr>
      </p:pic>
      <p:pic>
        <p:nvPicPr>
          <p:cNvPr id="4" name="Picture 3"/>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1248059" y="4129517"/>
            <a:ext cx="5897142" cy="9066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373" y="-241390"/>
            <a:ext cx="8229600" cy="1143000"/>
          </a:xfrm>
        </p:spPr>
        <p:txBody>
          <a:bodyPr/>
          <a:lstStyle/>
          <a:p>
            <a:r>
              <a:rPr lang="en-US" dirty="0" smtClean="0"/>
              <a:t>The Link Homology</a:t>
            </a:r>
            <a:endParaRPr lang="en-US" dirty="0"/>
          </a:p>
        </p:txBody>
      </p:sp>
      <p:pic>
        <p:nvPicPr>
          <p:cNvPr id="5" name="Picture 4"/>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520670" y="1933311"/>
            <a:ext cx="7620000" cy="776505"/>
          </a:xfrm>
          <a:prstGeom prst="rect">
            <a:avLst/>
          </a:prstGeom>
        </p:spPr>
      </p:pic>
      <p:sp>
        <p:nvSpPr>
          <p:cNvPr id="4" name="TextBox 3"/>
          <p:cNvSpPr txBox="1"/>
          <p:nvPr/>
        </p:nvSpPr>
        <p:spPr>
          <a:xfrm>
            <a:off x="1371600" y="941018"/>
            <a:ext cx="6601025" cy="646331"/>
          </a:xfrm>
          <a:prstGeom prst="rect">
            <a:avLst/>
          </a:prstGeom>
          <a:noFill/>
        </p:spPr>
        <p:txBody>
          <a:bodyPr wrap="square" rtlCol="0">
            <a:spAutoFit/>
          </a:bodyPr>
          <a:lstStyle/>
          <a:p>
            <a:r>
              <a:rPr lang="en-US" sz="3600" dirty="0" smtClean="0">
                <a:solidFill>
                  <a:srgbClr val="0000FF"/>
                </a:solidFill>
              </a:rPr>
              <a:t>The link (co-)homology is then: </a:t>
            </a:r>
            <a:endParaRPr lang="en-US" sz="3600" dirty="0">
              <a:solidFill>
                <a:srgbClr val="0000FF"/>
              </a:solidFill>
            </a:endParaRPr>
          </a:p>
        </p:txBody>
      </p:sp>
      <p:pic>
        <p:nvPicPr>
          <p:cNvPr id="6" name="Picture 5"/>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599514" y="3802998"/>
            <a:ext cx="3227428" cy="612571"/>
          </a:xfrm>
          <a:prstGeom prst="rect">
            <a:avLst/>
          </a:prstGeom>
        </p:spPr>
      </p:pic>
      <p:sp>
        <p:nvSpPr>
          <p:cNvPr id="8" name="TextBox 7"/>
          <p:cNvSpPr txBox="1"/>
          <p:nvPr/>
        </p:nvSpPr>
        <p:spPr>
          <a:xfrm>
            <a:off x="1075304" y="2946493"/>
            <a:ext cx="7467600" cy="646331"/>
          </a:xfrm>
          <a:prstGeom prst="rect">
            <a:avLst/>
          </a:prstGeom>
          <a:noFill/>
        </p:spPr>
        <p:txBody>
          <a:bodyPr wrap="square" rtlCol="0">
            <a:spAutoFit/>
          </a:bodyPr>
          <a:lstStyle/>
          <a:p>
            <a:r>
              <a:rPr lang="en-US" sz="3600" dirty="0" smtClean="0">
                <a:solidFill>
                  <a:srgbClr val="FF0000"/>
                </a:solidFill>
              </a:rPr>
              <a:t>The link (co-)homology is </a:t>
            </a:r>
            <a:r>
              <a:rPr lang="en-US" sz="3600" dirty="0" err="1" smtClean="0">
                <a:solidFill>
                  <a:srgbClr val="FF0000"/>
                </a:solidFill>
              </a:rPr>
              <a:t>bigraded</a:t>
            </a:r>
            <a:r>
              <a:rPr lang="en-US" sz="3600" dirty="0" smtClean="0">
                <a:solidFill>
                  <a:srgbClr val="FF0000"/>
                </a:solidFill>
              </a:rPr>
              <a:t>: </a:t>
            </a:r>
            <a:endParaRPr lang="en-US" sz="3600" dirty="0">
              <a:solidFill>
                <a:srgbClr val="FF0000"/>
              </a:solidFill>
            </a:endParaRPr>
          </a:p>
        </p:txBody>
      </p:sp>
      <p:sp>
        <p:nvSpPr>
          <p:cNvPr id="9" name="TextBox 8"/>
          <p:cNvSpPr txBox="1"/>
          <p:nvPr/>
        </p:nvSpPr>
        <p:spPr>
          <a:xfrm>
            <a:off x="4451295" y="3771761"/>
            <a:ext cx="4239869" cy="646331"/>
          </a:xfrm>
          <a:prstGeom prst="rect">
            <a:avLst/>
          </a:prstGeom>
          <a:noFill/>
        </p:spPr>
        <p:txBody>
          <a:bodyPr wrap="square" rtlCol="0">
            <a:spAutoFit/>
          </a:bodyPr>
          <a:lstStyle/>
          <a:p>
            <a:r>
              <a:rPr lang="en-US" sz="3600" dirty="0" smtClean="0">
                <a:solidFill>
                  <a:srgbClr val="FF0000"/>
                </a:solidFill>
              </a:rPr>
              <a:t>F =  Fermion number</a:t>
            </a:r>
            <a:endParaRPr lang="en-US" sz="3600" dirty="0">
              <a:solidFill>
                <a:srgbClr val="FF0000"/>
              </a:solidFill>
            </a:endParaRPr>
          </a:p>
        </p:txBody>
      </p:sp>
      <p:sp>
        <p:nvSpPr>
          <p:cNvPr id="10" name="TextBox 9"/>
          <p:cNvSpPr txBox="1"/>
          <p:nvPr/>
        </p:nvSpPr>
        <p:spPr>
          <a:xfrm>
            <a:off x="152400" y="4760737"/>
            <a:ext cx="3456432" cy="523220"/>
          </a:xfrm>
          <a:prstGeom prst="rect">
            <a:avLst/>
          </a:prstGeom>
          <a:noFill/>
        </p:spPr>
        <p:txBody>
          <a:bodyPr wrap="square" rtlCol="0">
            <a:spAutoFit/>
          </a:bodyPr>
          <a:lstStyle/>
          <a:p>
            <a:r>
              <a:rPr lang="en-US" sz="2800" dirty="0" smtClean="0">
                <a:solidFill>
                  <a:srgbClr val="00B050"/>
                </a:solidFill>
              </a:rPr>
              <a:t>Poincare polynomial: </a:t>
            </a:r>
            <a:endParaRPr lang="en-US" sz="2800" dirty="0">
              <a:solidFill>
                <a:srgbClr val="00B050"/>
              </a:solidFill>
            </a:endParaRPr>
          </a:p>
        </p:txBody>
      </p:sp>
      <p:pic>
        <p:nvPicPr>
          <p:cNvPr id="3" name="Picture 2"/>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3901036" y="4735387"/>
            <a:ext cx="4300189" cy="548571"/>
          </a:xfrm>
          <a:prstGeom prst="rect">
            <a:avLst/>
          </a:prstGeom>
        </p:spPr>
      </p:pic>
      <p:sp>
        <p:nvSpPr>
          <p:cNvPr id="13" name="TextBox 12"/>
          <p:cNvSpPr txBox="1"/>
          <p:nvPr/>
        </p:nvSpPr>
        <p:spPr>
          <a:xfrm>
            <a:off x="510337" y="5600550"/>
            <a:ext cx="3307080" cy="1077218"/>
          </a:xfrm>
          <a:prstGeom prst="rect">
            <a:avLst/>
          </a:prstGeom>
          <a:noFill/>
        </p:spPr>
        <p:txBody>
          <a:bodyPr wrap="square" rtlCol="0">
            <a:spAutoFit/>
          </a:bodyPr>
          <a:lstStyle/>
          <a:p>
            <a:r>
              <a:rPr lang="en-US" sz="3200" dirty="0" smtClean="0">
                <a:solidFill>
                  <a:srgbClr val="7030A0"/>
                </a:solidFill>
              </a:rPr>
              <a:t>(</a:t>
            </a:r>
            <a:r>
              <a:rPr lang="en-US" sz="3200" dirty="0" err="1" smtClean="0">
                <a:solidFill>
                  <a:srgbClr val="7030A0"/>
                </a:solidFill>
              </a:rPr>
              <a:t>Chern</a:t>
            </a:r>
            <a:r>
              <a:rPr lang="en-US" sz="3200" dirty="0" smtClean="0">
                <a:solidFill>
                  <a:srgbClr val="7030A0"/>
                </a:solidFill>
              </a:rPr>
              <a:t>-Simons) knot polynomial: </a:t>
            </a:r>
            <a:endParaRPr lang="en-US" sz="3200" dirty="0">
              <a:solidFill>
                <a:srgbClr val="7030A0"/>
              </a:solidFill>
            </a:endParaRPr>
          </a:p>
        </p:txBody>
      </p:sp>
      <p:pic>
        <p:nvPicPr>
          <p:cNvPr id="7" name="Picture 6"/>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3888003" y="5767525"/>
            <a:ext cx="4678092" cy="548571"/>
          </a:xfrm>
          <a:prstGeom prst="rect">
            <a:avLst/>
          </a:prstGeom>
        </p:spPr>
      </p:pic>
    </p:spTree>
    <p:extLst>
      <p:ext uri="{BB962C8B-B14F-4D97-AF65-F5344CB8AC3E}">
        <p14:creationId xmlns:p14="http://schemas.microsoft.com/office/powerpoint/2010/main" val="5650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475" y="-172850"/>
            <a:ext cx="8229600" cy="1143000"/>
          </a:xfrm>
        </p:spPr>
        <p:txBody>
          <a:bodyPr/>
          <a:lstStyle/>
          <a:p>
            <a:r>
              <a:rPr lang="en-US" dirty="0" err="1" smtClean="0"/>
              <a:t>Vacua</a:t>
            </a:r>
            <a:r>
              <a:rPr lang="en-US" dirty="0" smtClean="0"/>
              <a:t> For YYLG </a:t>
            </a:r>
            <a:endParaRPr lang="en-US" dirty="0"/>
          </a:p>
        </p:txBody>
      </p:sp>
      <p:pic>
        <p:nvPicPr>
          <p:cNvPr id="35" name="Picture 34"/>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789198" y="1467092"/>
            <a:ext cx="7500192" cy="728381"/>
          </a:xfrm>
          <a:prstGeom prst="rect">
            <a:avLst/>
          </a:prstGeom>
        </p:spPr>
      </p:pic>
      <p:sp>
        <p:nvSpPr>
          <p:cNvPr id="8" name="TextBox 7"/>
          <p:cNvSpPr txBox="1"/>
          <p:nvPr/>
        </p:nvSpPr>
        <p:spPr>
          <a:xfrm>
            <a:off x="2214242" y="814718"/>
            <a:ext cx="5352133" cy="584775"/>
          </a:xfrm>
          <a:prstGeom prst="rect">
            <a:avLst/>
          </a:prstGeom>
          <a:noFill/>
        </p:spPr>
        <p:txBody>
          <a:bodyPr wrap="square" rtlCol="0">
            <a:spAutoFit/>
          </a:bodyPr>
          <a:lstStyle/>
          <a:p>
            <a:r>
              <a:rPr lang="en-US" sz="3200" dirty="0" smtClean="0">
                <a:solidFill>
                  <a:srgbClr val="0000FF"/>
                </a:solidFill>
              </a:rPr>
              <a:t>Vacuum equations of YYLG</a:t>
            </a:r>
            <a:endParaRPr lang="en-US" sz="3200" dirty="0">
              <a:solidFill>
                <a:srgbClr val="0000FF"/>
              </a:solidFill>
            </a:endParaRPr>
          </a:p>
        </p:txBody>
      </p:sp>
      <p:sp>
        <p:nvSpPr>
          <p:cNvPr id="9" name="TextBox 8"/>
          <p:cNvSpPr txBox="1"/>
          <p:nvPr/>
        </p:nvSpPr>
        <p:spPr>
          <a:xfrm>
            <a:off x="2368627" y="2267443"/>
            <a:ext cx="4800600" cy="584775"/>
          </a:xfrm>
          <a:prstGeom prst="rect">
            <a:avLst/>
          </a:prstGeom>
          <a:noFill/>
        </p:spPr>
        <p:txBody>
          <a:bodyPr wrap="square" rtlCol="0">
            <a:spAutoFit/>
          </a:bodyPr>
          <a:lstStyle/>
          <a:p>
            <a:r>
              <a:rPr lang="en-US" sz="3200" dirty="0" smtClean="0">
                <a:solidFill>
                  <a:srgbClr val="00B050"/>
                </a:solidFill>
              </a:rPr>
              <a:t>Large c and </a:t>
            </a:r>
            <a:r>
              <a:rPr lang="en-US" sz="3200" dirty="0" err="1" smtClean="0">
                <a:solidFill>
                  <a:srgbClr val="00B050"/>
                </a:solidFill>
              </a:rPr>
              <a:t>k</a:t>
            </a:r>
            <a:r>
              <a:rPr lang="en-US" sz="3200" baseline="-25000" dirty="0" err="1" smtClean="0">
                <a:solidFill>
                  <a:srgbClr val="00B050"/>
                </a:solidFill>
              </a:rPr>
              <a:t>a</a:t>
            </a:r>
            <a:r>
              <a:rPr lang="en-US" sz="3200" dirty="0" smtClean="0">
                <a:solidFill>
                  <a:srgbClr val="00B050"/>
                </a:solidFill>
              </a:rPr>
              <a:t>=1: </a:t>
            </a:r>
            <a:endParaRPr lang="en-US" sz="3200" dirty="0">
              <a:solidFill>
                <a:srgbClr val="00B050"/>
              </a:solidFill>
            </a:endParaRPr>
          </a:p>
        </p:txBody>
      </p:sp>
      <p:pic>
        <p:nvPicPr>
          <p:cNvPr id="3" name="Picture 2"/>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2048686" y="2875508"/>
            <a:ext cx="5214476" cy="615619"/>
          </a:xfrm>
          <a:prstGeom prst="rect">
            <a:avLst/>
          </a:prstGeom>
        </p:spPr>
      </p:pic>
      <p:sp>
        <p:nvSpPr>
          <p:cNvPr id="12" name="TextBox 11"/>
          <p:cNvSpPr txBox="1"/>
          <p:nvPr/>
        </p:nvSpPr>
        <p:spPr>
          <a:xfrm>
            <a:off x="363966" y="3557095"/>
            <a:ext cx="8809922" cy="523220"/>
          </a:xfrm>
          <a:prstGeom prst="rect">
            <a:avLst/>
          </a:prstGeom>
          <a:noFill/>
        </p:spPr>
        <p:txBody>
          <a:bodyPr wrap="square" rtlCol="0">
            <a:spAutoFit/>
          </a:bodyPr>
          <a:lstStyle/>
          <a:p>
            <a:r>
              <a:rPr lang="en-US" sz="2800" dirty="0" smtClean="0">
                <a:solidFill>
                  <a:srgbClr val="FF0000"/>
                </a:solidFill>
              </a:rPr>
              <a:t>Points </a:t>
            </a:r>
            <a:r>
              <a:rPr lang="en-US" sz="2800" dirty="0" err="1" smtClean="0">
                <a:solidFill>
                  <a:srgbClr val="FF0000"/>
                </a:solidFill>
              </a:rPr>
              <a:t>z</a:t>
            </a:r>
            <a:r>
              <a:rPr lang="en-US" sz="2800" baseline="-25000" dirty="0" err="1" smtClean="0">
                <a:solidFill>
                  <a:srgbClr val="FF0000"/>
                </a:solidFill>
              </a:rPr>
              <a:t>a</a:t>
            </a:r>
            <a:r>
              <a:rPr lang="en-US" sz="2800" dirty="0" smtClean="0">
                <a:solidFill>
                  <a:srgbClr val="FF0000"/>
                </a:solidFill>
              </a:rPr>
              <a:t> are unoccupied (-) or occupied (+) by a single </a:t>
            </a:r>
            <a:r>
              <a:rPr lang="en-US" sz="2800" dirty="0" err="1" smtClean="0">
                <a:solidFill>
                  <a:srgbClr val="FF0000"/>
                </a:solidFill>
              </a:rPr>
              <a:t>w</a:t>
            </a:r>
            <a:r>
              <a:rPr lang="en-US" sz="2800" baseline="-25000" dirty="0" err="1" smtClean="0">
                <a:solidFill>
                  <a:srgbClr val="FF0000"/>
                </a:solidFill>
              </a:rPr>
              <a:t>i</a:t>
            </a:r>
            <a:r>
              <a:rPr lang="en-US" sz="2800" dirty="0" smtClean="0">
                <a:solidFill>
                  <a:srgbClr val="FF0000"/>
                </a:solidFill>
              </a:rPr>
              <a:t>.  </a:t>
            </a:r>
            <a:endParaRPr lang="en-US" sz="2800" dirty="0">
              <a:solidFill>
                <a:srgbClr val="FF0000"/>
              </a:solidFill>
            </a:endParaRPr>
          </a:p>
        </p:txBody>
      </p:sp>
      <p:sp>
        <p:nvSpPr>
          <p:cNvPr id="14" name="TextBox 13"/>
          <p:cNvSpPr txBox="1"/>
          <p:nvPr/>
        </p:nvSpPr>
        <p:spPr>
          <a:xfrm>
            <a:off x="476433" y="6304596"/>
            <a:ext cx="8360235" cy="523220"/>
          </a:xfrm>
          <a:prstGeom prst="rect">
            <a:avLst/>
          </a:prstGeom>
          <a:noFill/>
        </p:spPr>
        <p:txBody>
          <a:bodyPr wrap="square" rtlCol="0">
            <a:spAutoFit/>
          </a:bodyPr>
          <a:lstStyle/>
          <a:p>
            <a:r>
              <a:rPr lang="en-US" sz="2800" dirty="0" smtClean="0">
                <a:solidFill>
                  <a:srgbClr val="C00000"/>
                </a:solidFill>
              </a:rPr>
              <a:t>+, -  like spin </a:t>
            </a:r>
            <a:r>
              <a:rPr lang="en-US" sz="2800" dirty="0" err="1" smtClean="0">
                <a:solidFill>
                  <a:srgbClr val="C00000"/>
                </a:solidFill>
              </a:rPr>
              <a:t>up,down</a:t>
            </a:r>
            <a:r>
              <a:rPr lang="en-US" sz="2800" dirty="0" smtClean="0">
                <a:solidFill>
                  <a:srgbClr val="C00000"/>
                </a:solidFill>
              </a:rPr>
              <a:t> in two-dimensional rep of SU(2)</a:t>
            </a:r>
            <a:r>
              <a:rPr lang="en-US" sz="2800" baseline="-25000" dirty="0" smtClean="0">
                <a:solidFill>
                  <a:srgbClr val="C00000"/>
                </a:solidFill>
              </a:rPr>
              <a:t>q</a:t>
            </a:r>
            <a:endParaRPr lang="en-US" sz="2800" baseline="-25000" dirty="0">
              <a:solidFill>
                <a:srgbClr val="C00000"/>
              </a:solidFill>
            </a:endParaRPr>
          </a:p>
        </p:txBody>
      </p:sp>
      <p:sp>
        <p:nvSpPr>
          <p:cNvPr id="10" name="TextBox 9"/>
          <p:cNvSpPr txBox="1"/>
          <p:nvPr/>
        </p:nvSpPr>
        <p:spPr>
          <a:xfrm>
            <a:off x="2833716" y="4134616"/>
            <a:ext cx="3644415" cy="461665"/>
          </a:xfrm>
          <a:prstGeom prst="rect">
            <a:avLst/>
          </a:prstGeom>
          <a:noFill/>
        </p:spPr>
        <p:txBody>
          <a:bodyPr wrap="square" rtlCol="0">
            <a:spAutoFit/>
          </a:bodyPr>
          <a:lstStyle/>
          <a:p>
            <a:r>
              <a:rPr lang="en-US" sz="2400" dirty="0" smtClean="0">
                <a:solidFill>
                  <a:srgbClr val="7030A0"/>
                </a:solidFill>
              </a:rPr>
              <a:t>Example: Two z’s &amp; One w</a:t>
            </a:r>
            <a:endParaRPr lang="en-US" sz="2400" dirty="0">
              <a:solidFill>
                <a:srgbClr val="7030A0"/>
              </a:solidFill>
            </a:endParaRPr>
          </a:p>
        </p:txBody>
      </p:sp>
      <p:grpSp>
        <p:nvGrpSpPr>
          <p:cNvPr id="6" name="Group 5"/>
          <p:cNvGrpSpPr/>
          <p:nvPr/>
        </p:nvGrpSpPr>
        <p:grpSpPr>
          <a:xfrm>
            <a:off x="1739597" y="5193520"/>
            <a:ext cx="2057400" cy="152400"/>
            <a:chOff x="914400" y="5943600"/>
            <a:chExt cx="2057400" cy="152400"/>
          </a:xfrm>
        </p:grpSpPr>
        <p:sp>
          <p:nvSpPr>
            <p:cNvPr id="4" name="Oval 3"/>
            <p:cNvSpPr/>
            <p:nvPr/>
          </p:nvSpPr>
          <p:spPr>
            <a:xfrm>
              <a:off x="2819400" y="5943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391030" y="5943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914400" y="5943600"/>
              <a:ext cx="152400" cy="152400"/>
            </a:xfrm>
            <a:prstGeom prst="star5">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2357349" y="5943600"/>
              <a:ext cx="152400" cy="152400"/>
            </a:xfrm>
            <a:prstGeom prst="star5">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5251369" y="5193520"/>
            <a:ext cx="2057400" cy="152400"/>
            <a:chOff x="914400" y="5943600"/>
            <a:chExt cx="2057400" cy="152400"/>
          </a:xfrm>
        </p:grpSpPr>
        <p:sp>
          <p:nvSpPr>
            <p:cNvPr id="17" name="Oval 16"/>
            <p:cNvSpPr/>
            <p:nvPr/>
          </p:nvSpPr>
          <p:spPr>
            <a:xfrm>
              <a:off x="2819400" y="5943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391030" y="5943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p:cNvSpPr/>
            <p:nvPr/>
          </p:nvSpPr>
          <p:spPr>
            <a:xfrm>
              <a:off x="914400" y="5943600"/>
              <a:ext cx="152400" cy="152400"/>
            </a:xfrm>
            <a:prstGeom prst="star5">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Point Star 19"/>
            <p:cNvSpPr/>
            <p:nvPr/>
          </p:nvSpPr>
          <p:spPr>
            <a:xfrm>
              <a:off x="2357349" y="5943600"/>
              <a:ext cx="152400" cy="152400"/>
            </a:xfrm>
            <a:prstGeom prst="star5">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 name="Straight Arrow Connector 22"/>
          <p:cNvCxnSpPr/>
          <p:nvPr/>
        </p:nvCxnSpPr>
        <p:spPr>
          <a:xfrm>
            <a:off x="711595" y="4998879"/>
            <a:ext cx="977742" cy="30164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314520" y="4759831"/>
            <a:ext cx="338286" cy="228571"/>
          </a:xfrm>
          <a:prstGeom prst="rect">
            <a:avLst/>
          </a:prstGeom>
        </p:spPr>
      </p:pic>
      <p:cxnSp>
        <p:nvCxnSpPr>
          <p:cNvPr id="27" name="Straight Arrow Connector 26"/>
          <p:cNvCxnSpPr/>
          <p:nvPr/>
        </p:nvCxnSpPr>
        <p:spPr>
          <a:xfrm flipH="1">
            <a:off x="6846718" y="4751215"/>
            <a:ext cx="1164002" cy="39848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8256260" y="4531260"/>
            <a:ext cx="338286" cy="228571"/>
          </a:xfrm>
          <a:prstGeom prst="rect">
            <a:avLst/>
          </a:prstGeom>
        </p:spPr>
      </p:pic>
      <p:pic>
        <p:nvPicPr>
          <p:cNvPr id="32" name="Picture 31"/>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2214242" y="5751176"/>
            <a:ext cx="1307429" cy="502856"/>
          </a:xfrm>
          <a:prstGeom prst="rect">
            <a:avLst/>
          </a:prstGeom>
        </p:spPr>
      </p:pic>
      <p:pic>
        <p:nvPicPr>
          <p:cNvPr id="34" name="Picture 33"/>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5787634" y="5737381"/>
            <a:ext cx="1307429" cy="502856"/>
          </a:xfrm>
          <a:prstGeom prst="rect">
            <a:avLst/>
          </a:prstGeom>
        </p:spPr>
      </p:pic>
      <p:sp>
        <p:nvSpPr>
          <p:cNvPr id="36" name="Right Arrow 35"/>
          <p:cNvSpPr/>
          <p:nvPr/>
        </p:nvSpPr>
        <p:spPr>
          <a:xfrm>
            <a:off x="5588012" y="2467858"/>
            <a:ext cx="890119" cy="24626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custDataLst>
              <p:tags r:id="rId7"/>
            </p:custDataLst>
          </p:nvPr>
        </p:nvPicPr>
        <p:blipFill>
          <a:blip r:embed="rId17" cstate="print">
            <a:extLst>
              <a:ext uri="{28A0092B-C50C-407E-A947-70E740481C1C}">
                <a14:useLocalDpi xmlns:a14="http://schemas.microsoft.com/office/drawing/2010/main" val="0"/>
              </a:ext>
            </a:extLst>
          </a:blip>
          <a:stretch>
            <a:fillRect/>
          </a:stretch>
        </p:blipFill>
        <p:spPr>
          <a:xfrm>
            <a:off x="2214242" y="4939164"/>
            <a:ext cx="285714" cy="224000"/>
          </a:xfrm>
          <a:prstGeom prst="rect">
            <a:avLst/>
          </a:prstGeom>
        </p:spPr>
      </p:pic>
      <p:pic>
        <p:nvPicPr>
          <p:cNvPr id="11" name="Picture 10"/>
          <p:cNvPicPr>
            <a:picLocks noChangeAspect="1"/>
          </p:cNvPicPr>
          <p:nvPr>
            <p:custDataLst>
              <p:tags r:id="rId8"/>
            </p:custDataLst>
          </p:nvPr>
        </p:nvPicPr>
        <p:blipFill>
          <a:blip r:embed="rId18" cstate="print">
            <a:extLst>
              <a:ext uri="{28A0092B-C50C-407E-A947-70E740481C1C}">
                <a14:useLocalDpi xmlns:a14="http://schemas.microsoft.com/office/drawing/2010/main" val="0"/>
              </a:ext>
            </a:extLst>
          </a:blip>
          <a:stretch>
            <a:fillRect/>
          </a:stretch>
        </p:blipFill>
        <p:spPr>
          <a:xfrm>
            <a:off x="3602333" y="4959577"/>
            <a:ext cx="294857" cy="224000"/>
          </a:xfrm>
          <a:prstGeom prst="rect">
            <a:avLst/>
          </a:prstGeom>
        </p:spPr>
      </p:pic>
      <p:pic>
        <p:nvPicPr>
          <p:cNvPr id="24" name="Picture 23"/>
          <p:cNvPicPr>
            <a:picLocks noChangeAspect="1"/>
          </p:cNvPicPr>
          <p:nvPr>
            <p:custDataLst>
              <p:tags r:id="rId9"/>
            </p:custDataLst>
          </p:nvPr>
        </p:nvPicPr>
        <p:blipFill>
          <a:blip r:embed="rId19" cstate="print">
            <a:extLst>
              <a:ext uri="{28A0092B-C50C-407E-A947-70E740481C1C}">
                <a14:useLocalDpi xmlns:a14="http://schemas.microsoft.com/office/drawing/2010/main" val="0"/>
              </a:ext>
            </a:extLst>
          </a:blip>
          <a:stretch>
            <a:fillRect/>
          </a:stretch>
        </p:blipFill>
        <p:spPr>
          <a:xfrm>
            <a:off x="1155733" y="5421592"/>
            <a:ext cx="892953" cy="251429"/>
          </a:xfrm>
          <a:prstGeom prst="rect">
            <a:avLst/>
          </a:prstGeom>
        </p:spPr>
      </p:pic>
      <p:pic>
        <p:nvPicPr>
          <p:cNvPr id="21" name="Picture 20"/>
          <p:cNvPicPr>
            <a:picLocks noChangeAspect="1"/>
          </p:cNvPicPr>
          <p:nvPr>
            <p:custDataLst>
              <p:tags r:id="rId10"/>
            </p:custDataLst>
          </p:nvPr>
        </p:nvPicPr>
        <p:blipFill>
          <a:blip r:embed="rId20" cstate="print">
            <a:extLst>
              <a:ext uri="{28A0092B-C50C-407E-A947-70E740481C1C}">
                <a14:useLocalDpi xmlns:a14="http://schemas.microsoft.com/office/drawing/2010/main" val="0"/>
              </a:ext>
            </a:extLst>
          </a:blip>
          <a:stretch>
            <a:fillRect/>
          </a:stretch>
        </p:blipFill>
        <p:spPr>
          <a:xfrm>
            <a:off x="2607062" y="5395070"/>
            <a:ext cx="892953" cy="251429"/>
          </a:xfrm>
          <a:prstGeom prst="rect">
            <a:avLst/>
          </a:prstGeom>
        </p:spPr>
      </p:pic>
    </p:spTree>
    <p:extLst>
      <p:ext uri="{BB962C8B-B14F-4D97-AF65-F5344CB8AC3E}">
        <p14:creationId xmlns:p14="http://schemas.microsoft.com/office/powerpoint/2010/main" val="358752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4" grpId="0"/>
      <p:bldP spid="10" grpId="0"/>
      <p:bldP spid="3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088"/>
            <a:ext cx="8229600" cy="1143000"/>
          </a:xfrm>
        </p:spPr>
        <p:txBody>
          <a:bodyPr/>
          <a:lstStyle/>
          <a:p>
            <a:r>
              <a:rPr lang="en-US" dirty="0" smtClean="0"/>
              <a:t>Recovering The Jones Polynomial</a:t>
            </a:r>
            <a:endParaRPr lang="en-US" dirty="0"/>
          </a:p>
        </p:txBody>
      </p:sp>
      <p:pic>
        <p:nvPicPr>
          <p:cNvPr id="4" name="Picture 3"/>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219200" y="2925229"/>
            <a:ext cx="6463770" cy="776505"/>
          </a:xfrm>
          <a:prstGeom prst="rect">
            <a:avLst/>
          </a:prstGeom>
        </p:spPr>
      </p:pic>
      <p:pic>
        <p:nvPicPr>
          <p:cNvPr id="7" name="Picture 6"/>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3374895" y="4088509"/>
            <a:ext cx="2346583" cy="703975"/>
          </a:xfrm>
          <a:prstGeom prst="rect">
            <a:avLst/>
          </a:prstGeom>
        </p:spPr>
      </p:pic>
      <p:sp>
        <p:nvSpPr>
          <p:cNvPr id="9" name="TextBox 8"/>
          <p:cNvSpPr txBox="1"/>
          <p:nvPr/>
        </p:nvSpPr>
        <p:spPr>
          <a:xfrm>
            <a:off x="304800" y="5410200"/>
            <a:ext cx="8839200" cy="1200329"/>
          </a:xfrm>
          <a:prstGeom prst="rect">
            <a:avLst/>
          </a:prstGeom>
          <a:noFill/>
        </p:spPr>
        <p:txBody>
          <a:bodyPr wrap="square" rtlCol="0">
            <a:spAutoFit/>
          </a:bodyPr>
          <a:lstStyle/>
          <a:p>
            <a:r>
              <a:rPr lang="en-US" sz="3600" dirty="0" smtClean="0">
                <a:solidFill>
                  <a:srgbClr val="FF0000"/>
                </a:solidFill>
              </a:rPr>
              <a:t>But the explicit construction of knot homologies in this framework remained open. </a:t>
            </a:r>
            <a:endParaRPr lang="en-US" sz="3600" dirty="0">
              <a:solidFill>
                <a:srgbClr val="FF0000"/>
              </a:solidFill>
            </a:endParaRPr>
          </a:p>
        </p:txBody>
      </p:sp>
      <p:sp>
        <p:nvSpPr>
          <p:cNvPr id="10" name="TextBox 9"/>
          <p:cNvSpPr txBox="1"/>
          <p:nvPr/>
        </p:nvSpPr>
        <p:spPr>
          <a:xfrm>
            <a:off x="533400" y="1385036"/>
            <a:ext cx="8029575" cy="1077218"/>
          </a:xfrm>
          <a:prstGeom prst="rect">
            <a:avLst/>
          </a:prstGeom>
          <a:noFill/>
        </p:spPr>
        <p:txBody>
          <a:bodyPr wrap="square" rtlCol="0">
            <a:spAutoFit/>
          </a:bodyPr>
          <a:lstStyle/>
          <a:p>
            <a:r>
              <a:rPr lang="en-US" sz="3200" dirty="0" smtClean="0">
                <a:solidFill>
                  <a:srgbClr val="0000FF"/>
                </a:solidFill>
              </a:rPr>
              <a:t>The relation to SU(2)</a:t>
            </a:r>
            <a:r>
              <a:rPr lang="en-US" sz="3200" baseline="-25000" dirty="0" smtClean="0">
                <a:solidFill>
                  <a:srgbClr val="0000FF"/>
                </a:solidFill>
              </a:rPr>
              <a:t>q</a:t>
            </a:r>
            <a:r>
              <a:rPr lang="en-US" sz="3200" dirty="0" smtClean="0">
                <a:solidFill>
                  <a:srgbClr val="0000FF"/>
                </a:solidFill>
              </a:rPr>
              <a:t>  goes much deeper and a key result of the </a:t>
            </a:r>
            <a:r>
              <a:rPr lang="en-US" sz="3200" dirty="0" err="1" smtClean="0">
                <a:solidFill>
                  <a:srgbClr val="0000FF"/>
                </a:solidFill>
              </a:rPr>
              <a:t>Gaiotto</a:t>
            </a:r>
            <a:r>
              <a:rPr lang="en-US" sz="3200" dirty="0" smtClean="0">
                <a:solidFill>
                  <a:srgbClr val="0000FF"/>
                </a:solidFill>
              </a:rPr>
              <a:t>-Witten paper: </a:t>
            </a:r>
            <a:endParaRPr lang="en-US" sz="3200" dirty="0">
              <a:solidFill>
                <a:srgbClr val="0000FF"/>
              </a:solidFill>
            </a:endParaRPr>
          </a:p>
        </p:txBody>
      </p:sp>
    </p:spTree>
    <p:extLst>
      <p:ext uri="{BB962C8B-B14F-4D97-AF65-F5344CB8AC3E}">
        <p14:creationId xmlns:p14="http://schemas.microsoft.com/office/powerpoint/2010/main" val="104147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dirty="0" smtClean="0"/>
              <a:t>Computing Knot Homology</a:t>
            </a:r>
            <a:endParaRPr lang="en-US" dirty="0"/>
          </a:p>
        </p:txBody>
      </p:sp>
      <p:sp>
        <p:nvSpPr>
          <p:cNvPr id="3" name="TextBox 2"/>
          <p:cNvSpPr txBox="1"/>
          <p:nvPr/>
        </p:nvSpPr>
        <p:spPr>
          <a:xfrm>
            <a:off x="204220" y="1160437"/>
            <a:ext cx="5977086" cy="954107"/>
          </a:xfrm>
          <a:prstGeom prst="rect">
            <a:avLst/>
          </a:prstGeom>
          <a:noFill/>
        </p:spPr>
        <p:txBody>
          <a:bodyPr wrap="square" rtlCol="0">
            <a:spAutoFit/>
          </a:bodyPr>
          <a:lstStyle/>
          <a:p>
            <a:r>
              <a:rPr lang="en-US" sz="2800" dirty="0" smtClean="0">
                <a:solidFill>
                  <a:srgbClr val="FF0000"/>
                </a:solidFill>
              </a:rPr>
              <a:t>This program has been taken a step further in a project with Dima </a:t>
            </a:r>
            <a:r>
              <a:rPr lang="en-US" sz="2800" dirty="0" err="1" smtClean="0">
                <a:solidFill>
                  <a:srgbClr val="FF0000"/>
                </a:solidFill>
              </a:rPr>
              <a:t>Galakhov</a:t>
            </a:r>
            <a:r>
              <a:rPr lang="en-US" sz="2800" dirty="0" smtClean="0">
                <a:solidFill>
                  <a:srgbClr val="FF0000"/>
                </a:solidFill>
              </a:rPr>
              <a:t>. </a:t>
            </a:r>
            <a:endParaRPr lang="en-US" sz="2800" dirty="0">
              <a:solidFill>
                <a:srgbClr val="FF0000"/>
              </a:solidFill>
            </a:endParaRPr>
          </a:p>
        </p:txBody>
      </p:sp>
      <p:pic>
        <p:nvPicPr>
          <p:cNvPr id="4" name="Picture 3"/>
          <p:cNvPicPr>
            <a:picLocks noChangeAspect="1"/>
          </p:cNvPicPr>
          <p:nvPr/>
        </p:nvPicPr>
        <p:blipFill>
          <a:blip r:embed="rId11"/>
          <a:stretch>
            <a:fillRect/>
          </a:stretch>
        </p:blipFill>
        <p:spPr>
          <a:xfrm>
            <a:off x="6553201" y="990600"/>
            <a:ext cx="2590800" cy="2436071"/>
          </a:xfrm>
          <a:prstGeom prst="rect">
            <a:avLst/>
          </a:prstGeom>
        </p:spPr>
      </p:pic>
      <p:pic>
        <p:nvPicPr>
          <p:cNvPr id="5" name="Picture 4"/>
          <p:cNvPicPr>
            <a:picLocks noChangeAspect="1"/>
          </p:cNvPicPr>
          <p:nvPr/>
        </p:nvPicPr>
        <p:blipFill>
          <a:blip r:embed="rId12"/>
          <a:stretch>
            <a:fillRect/>
          </a:stretch>
        </p:blipFill>
        <p:spPr>
          <a:xfrm>
            <a:off x="771144" y="3562382"/>
            <a:ext cx="3505200" cy="2244015"/>
          </a:xfrm>
          <a:prstGeom prst="rect">
            <a:avLst/>
          </a:prstGeom>
        </p:spPr>
      </p:pic>
      <p:sp>
        <p:nvSpPr>
          <p:cNvPr id="6" name="TextBox 5"/>
          <p:cNvSpPr txBox="1"/>
          <p:nvPr/>
        </p:nvSpPr>
        <p:spPr>
          <a:xfrm>
            <a:off x="114300" y="2701891"/>
            <a:ext cx="6400800" cy="523220"/>
          </a:xfrm>
          <a:prstGeom prst="rect">
            <a:avLst/>
          </a:prstGeom>
          <a:noFill/>
        </p:spPr>
        <p:txBody>
          <a:bodyPr wrap="square" rtlCol="0">
            <a:spAutoFit/>
          </a:bodyPr>
          <a:lstStyle/>
          <a:p>
            <a:r>
              <a:rPr lang="en-US" sz="2800" dirty="0" smtClean="0">
                <a:solidFill>
                  <a:srgbClr val="0000FF"/>
                </a:solidFill>
              </a:rPr>
              <a:t>YYLG solitons: (…, + , - , ….) to (…, - , + , …) </a:t>
            </a:r>
            <a:endParaRPr lang="en-US" sz="2800" dirty="0">
              <a:solidFill>
                <a:srgbClr val="0000FF"/>
              </a:solidFill>
            </a:endParaRPr>
          </a:p>
        </p:txBody>
      </p:sp>
      <p:pic>
        <p:nvPicPr>
          <p:cNvPr id="9" name="Picture 8"/>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88488" y="3697114"/>
            <a:ext cx="1152000" cy="502857"/>
          </a:xfrm>
          <a:prstGeom prst="rect">
            <a:avLst/>
          </a:prstGeom>
        </p:spPr>
      </p:pic>
      <p:sp>
        <p:nvSpPr>
          <p:cNvPr id="8" name="TextBox 7"/>
          <p:cNvSpPr txBox="1"/>
          <p:nvPr/>
        </p:nvSpPr>
        <p:spPr>
          <a:xfrm>
            <a:off x="90464" y="6047567"/>
            <a:ext cx="4988832" cy="461665"/>
          </a:xfrm>
          <a:prstGeom prst="rect">
            <a:avLst/>
          </a:prstGeom>
          <a:noFill/>
        </p:spPr>
        <p:txBody>
          <a:bodyPr wrap="square" rtlCol="0">
            <a:spAutoFit/>
          </a:bodyPr>
          <a:lstStyle/>
          <a:p>
            <a:r>
              <a:rPr lang="en-US" sz="2400" dirty="0" smtClean="0">
                <a:solidFill>
                  <a:srgbClr val="0000FF"/>
                </a:solidFill>
              </a:rPr>
              <a:t>All other </a:t>
            </a:r>
            <a:r>
              <a:rPr lang="en-US" sz="2400" dirty="0" err="1" smtClean="0">
                <a:solidFill>
                  <a:srgbClr val="0000FF"/>
                </a:solidFill>
              </a:rPr>
              <a:t>w</a:t>
            </a:r>
            <a:r>
              <a:rPr lang="en-US" sz="2400" baseline="-25000" dirty="0" err="1" smtClean="0">
                <a:solidFill>
                  <a:srgbClr val="0000FF"/>
                </a:solidFill>
              </a:rPr>
              <a:t>j</a:t>
            </a:r>
            <a:r>
              <a:rPr lang="en-US" sz="2400" dirty="0" smtClean="0">
                <a:solidFill>
                  <a:srgbClr val="0000FF"/>
                </a:solidFill>
              </a:rPr>
              <a:t>(x) approximately constant.  </a:t>
            </a:r>
            <a:endParaRPr lang="en-US" sz="2400" dirty="0">
              <a:solidFill>
                <a:srgbClr val="0000FF"/>
              </a:solidFill>
            </a:endParaRPr>
          </a:p>
        </p:txBody>
      </p:sp>
      <p:grpSp>
        <p:nvGrpSpPr>
          <p:cNvPr id="7" name="Group 6"/>
          <p:cNvGrpSpPr/>
          <p:nvPr/>
        </p:nvGrpSpPr>
        <p:grpSpPr>
          <a:xfrm>
            <a:off x="5867400" y="3919710"/>
            <a:ext cx="2709583" cy="2708318"/>
            <a:chOff x="5867400" y="3919710"/>
            <a:chExt cx="2709583" cy="2708318"/>
          </a:xfrm>
        </p:grpSpPr>
        <p:cxnSp>
          <p:nvCxnSpPr>
            <p:cNvPr id="10" name="Straight Connector 9"/>
            <p:cNvCxnSpPr/>
            <p:nvPr/>
          </p:nvCxnSpPr>
          <p:spPr>
            <a:xfrm>
              <a:off x="6586730" y="3919710"/>
              <a:ext cx="0" cy="217014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01000" y="3919710"/>
              <a:ext cx="0" cy="217014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6477000" y="6326314"/>
              <a:ext cx="417524" cy="301714"/>
            </a:xfrm>
            <a:prstGeom prst="rect">
              <a:avLst/>
            </a:prstGeom>
          </p:spPr>
        </p:pic>
        <p:pic>
          <p:nvPicPr>
            <p:cNvPr id="16" name="Picture 15"/>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7848601" y="6318749"/>
              <a:ext cx="380952" cy="301714"/>
            </a:xfrm>
            <a:prstGeom prst="rect">
              <a:avLst/>
            </a:prstGeom>
          </p:spPr>
        </p:pic>
        <p:cxnSp>
          <p:nvCxnSpPr>
            <p:cNvPr id="18" name="Straight Connector 17"/>
            <p:cNvCxnSpPr/>
            <p:nvPr/>
          </p:nvCxnSpPr>
          <p:spPr>
            <a:xfrm>
              <a:off x="6553201" y="5105400"/>
              <a:ext cx="141427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5867400" y="5486400"/>
              <a:ext cx="338286" cy="338285"/>
            </a:xfrm>
            <a:prstGeom prst="rect">
              <a:avLst/>
            </a:prstGeom>
          </p:spPr>
        </p:pic>
        <p:pic>
          <p:nvPicPr>
            <p:cNvPr id="21" name="Picture 20"/>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8238697" y="4116055"/>
              <a:ext cx="338286" cy="338285"/>
            </a:xfrm>
            <a:prstGeom prst="rect">
              <a:avLst/>
            </a:prstGeom>
          </p:spPr>
        </p:pic>
        <p:pic>
          <p:nvPicPr>
            <p:cNvPr id="23" name="Picture 22"/>
            <p:cNvPicPr>
              <a:picLocks noChangeAspect="1"/>
            </p:cNvPicPr>
            <p:nvPr>
              <p:custDataLst>
                <p:tags r:id="rId7"/>
              </p:custDataLst>
            </p:nvPr>
          </p:nvPicPr>
          <p:blipFill>
            <a:blip r:embed="rId17" cstate="print">
              <a:extLst>
                <a:ext uri="{28A0092B-C50C-407E-A947-70E740481C1C}">
                  <a14:useLocalDpi xmlns:a14="http://schemas.microsoft.com/office/drawing/2010/main" val="0"/>
                </a:ext>
              </a:extLst>
            </a:blip>
            <a:stretch>
              <a:fillRect/>
            </a:stretch>
          </p:blipFill>
          <p:spPr>
            <a:xfrm>
              <a:off x="5867401" y="4267305"/>
              <a:ext cx="313905" cy="21333"/>
            </a:xfrm>
            <a:prstGeom prst="rect">
              <a:avLst/>
            </a:prstGeom>
          </p:spPr>
        </p:pic>
        <p:pic>
          <p:nvPicPr>
            <p:cNvPr id="24" name="Picture 23"/>
            <p:cNvPicPr>
              <a:picLocks noChangeAspect="1"/>
            </p:cNvPicPr>
            <p:nvPr>
              <p:custDataLst>
                <p:tags r:id="rId8"/>
              </p:custDataLst>
            </p:nvPr>
          </p:nvPicPr>
          <p:blipFill>
            <a:blip r:embed="rId17" cstate="print">
              <a:extLst>
                <a:ext uri="{28A0092B-C50C-407E-A947-70E740481C1C}">
                  <a14:useLocalDpi xmlns:a14="http://schemas.microsoft.com/office/drawing/2010/main" val="0"/>
                </a:ext>
              </a:extLst>
            </a:blip>
            <a:stretch>
              <a:fillRect/>
            </a:stretch>
          </p:blipFill>
          <p:spPr>
            <a:xfrm>
              <a:off x="8263078" y="5673938"/>
              <a:ext cx="313905" cy="21333"/>
            </a:xfrm>
            <a:prstGeom prst="rect">
              <a:avLst/>
            </a:prstGeom>
          </p:spPr>
        </p:pic>
      </p:grpSp>
      <p:cxnSp>
        <p:nvCxnSpPr>
          <p:cNvPr id="25" name="Straight Connector 24"/>
          <p:cNvCxnSpPr/>
          <p:nvPr/>
        </p:nvCxnSpPr>
        <p:spPr>
          <a:xfrm>
            <a:off x="6586730" y="5029200"/>
            <a:ext cx="141427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562600" y="3697114"/>
            <a:ext cx="0" cy="273719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custDataLst>
              <p:tags r:id="rId2"/>
            </p:custDataLst>
          </p:nvPr>
        </p:nvPicPr>
        <p:blipFill>
          <a:blip r:embed="rId18">
            <a:extLst>
              <a:ext uri="{28A0092B-C50C-407E-A947-70E740481C1C}">
                <a14:useLocalDpi xmlns:a14="http://schemas.microsoft.com/office/drawing/2010/main" val="0"/>
              </a:ext>
            </a:extLst>
          </a:blip>
          <a:stretch>
            <a:fillRect/>
          </a:stretch>
        </p:blipFill>
        <p:spPr>
          <a:xfrm>
            <a:off x="4936948" y="3841470"/>
            <a:ext cx="384000" cy="342857"/>
          </a:xfrm>
          <a:prstGeom prst="rect">
            <a:avLst/>
          </a:prstGeom>
        </p:spPr>
      </p:pic>
    </p:spTree>
    <p:extLst>
      <p:ext uri="{BB962C8B-B14F-4D97-AF65-F5344CB8AC3E}">
        <p14:creationId xmlns:p14="http://schemas.microsoft.com/office/powerpoint/2010/main" val="21744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0480"/>
            <a:ext cx="8229600" cy="1143000"/>
          </a:xfrm>
        </p:spPr>
        <p:txBody>
          <a:bodyPr/>
          <a:lstStyle/>
          <a:p>
            <a:r>
              <a:rPr lang="en-US" dirty="0" smtClean="0"/>
              <a:t>Chan-Paton Data For Basic Moves</a:t>
            </a:r>
            <a:endParaRPr lang="en-US" dirty="0"/>
          </a:p>
        </p:txBody>
      </p:sp>
      <p:pic>
        <p:nvPicPr>
          <p:cNvPr id="5" name="Picture 4"/>
          <p:cNvPicPr>
            <a:picLocks noChangeAspect="1"/>
          </p:cNvPicPr>
          <p:nvPr/>
        </p:nvPicPr>
        <p:blipFill>
          <a:blip r:embed="rId5"/>
          <a:stretch>
            <a:fillRect/>
          </a:stretch>
        </p:blipFill>
        <p:spPr>
          <a:xfrm>
            <a:off x="206985" y="853437"/>
            <a:ext cx="7287113" cy="3975975"/>
          </a:xfrm>
          <a:prstGeom prst="rect">
            <a:avLst/>
          </a:prstGeom>
        </p:spPr>
      </p:pic>
      <p:pic>
        <p:nvPicPr>
          <p:cNvPr id="6" name="Picture 5"/>
          <p:cNvPicPr>
            <a:picLocks noChangeAspect="1"/>
          </p:cNvPicPr>
          <p:nvPr/>
        </p:nvPicPr>
        <p:blipFill>
          <a:blip r:embed="rId6"/>
          <a:stretch>
            <a:fillRect/>
          </a:stretch>
        </p:blipFill>
        <p:spPr>
          <a:xfrm>
            <a:off x="1524000" y="5181600"/>
            <a:ext cx="5535263" cy="1777515"/>
          </a:xfrm>
          <a:prstGeom prst="rect">
            <a:avLst/>
          </a:prstGeom>
        </p:spPr>
      </p:pic>
      <p:pic>
        <p:nvPicPr>
          <p:cNvPr id="7" name="Picture 6"/>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7501334" y="4898342"/>
            <a:ext cx="1642666" cy="368762"/>
          </a:xfrm>
          <a:prstGeom prst="rect">
            <a:avLst/>
          </a:prstGeom>
        </p:spPr>
      </p:pic>
      <p:cxnSp>
        <p:nvCxnSpPr>
          <p:cNvPr id="4" name="Straight Arrow Connector 3"/>
          <p:cNvCxnSpPr/>
          <p:nvPr/>
        </p:nvCxnSpPr>
        <p:spPr>
          <a:xfrm flipV="1">
            <a:off x="342900" y="3448878"/>
            <a:ext cx="0" cy="251460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576753" y="3581400"/>
            <a:ext cx="384000" cy="342857"/>
          </a:xfrm>
          <a:prstGeom prst="rect">
            <a:avLst/>
          </a:prstGeom>
        </p:spPr>
      </p:pic>
      <p:sp>
        <p:nvSpPr>
          <p:cNvPr id="10" name="Arc 9"/>
          <p:cNvSpPr/>
          <p:nvPr/>
        </p:nvSpPr>
        <p:spPr>
          <a:xfrm>
            <a:off x="6248400" y="4191000"/>
            <a:ext cx="2133600" cy="762000"/>
          </a:xfrm>
          <a:prstGeom prst="arc">
            <a:avLst>
              <a:gd name="adj1" fmla="val 16200000"/>
              <a:gd name="adj2" fmla="val 408661"/>
            </a:avLst>
          </a:prstGeom>
          <a:ln w="762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6838122" y="5366994"/>
            <a:ext cx="1367292" cy="705951"/>
          </a:xfrm>
          <a:custGeom>
            <a:avLst/>
            <a:gdLst>
              <a:gd name="connsiteX0" fmla="*/ 0 w 1367292"/>
              <a:gd name="connsiteY0" fmla="*/ 656119 h 705951"/>
              <a:gd name="connsiteX1" fmla="*/ 1113182 w 1367292"/>
              <a:gd name="connsiteY1" fmla="*/ 646180 h 705951"/>
              <a:gd name="connsiteX2" fmla="*/ 1341782 w 1367292"/>
              <a:gd name="connsiteY2" fmla="*/ 59771 h 705951"/>
              <a:gd name="connsiteX3" fmla="*/ 1351721 w 1367292"/>
              <a:gd name="connsiteY3" fmla="*/ 49832 h 705951"/>
            </a:gdLst>
            <a:ahLst/>
            <a:cxnLst>
              <a:cxn ang="0">
                <a:pos x="connsiteX0" y="connsiteY0"/>
              </a:cxn>
              <a:cxn ang="0">
                <a:pos x="connsiteX1" y="connsiteY1"/>
              </a:cxn>
              <a:cxn ang="0">
                <a:pos x="connsiteX2" y="connsiteY2"/>
              </a:cxn>
              <a:cxn ang="0">
                <a:pos x="connsiteX3" y="connsiteY3"/>
              </a:cxn>
            </a:cxnLst>
            <a:rect l="l" t="t" r="r" b="b"/>
            <a:pathLst>
              <a:path w="1367292" h="705951">
                <a:moveTo>
                  <a:pt x="0" y="656119"/>
                </a:moveTo>
                <a:cubicBezTo>
                  <a:pt x="444776" y="700845"/>
                  <a:pt x="889552" y="745571"/>
                  <a:pt x="1113182" y="646180"/>
                </a:cubicBezTo>
                <a:cubicBezTo>
                  <a:pt x="1336812" y="546789"/>
                  <a:pt x="1302025" y="159162"/>
                  <a:pt x="1341782" y="59771"/>
                </a:cubicBezTo>
                <a:cubicBezTo>
                  <a:pt x="1381539" y="-39620"/>
                  <a:pt x="1366630" y="5106"/>
                  <a:pt x="1351721" y="49832"/>
                </a:cubicBezTo>
              </a:path>
            </a:pathLst>
          </a:custGeom>
          <a:noFill/>
          <a:ln w="76200">
            <a:solidFill>
              <a:srgbClr val="FF0000"/>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766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dirty="0" smtClean="0"/>
              <a:t>Bi-Grading Of Complex</a:t>
            </a:r>
            <a:endParaRPr lang="en-US" dirty="0"/>
          </a:p>
        </p:txBody>
      </p:sp>
      <p:sp>
        <p:nvSpPr>
          <p:cNvPr id="3" name="TextBox 2"/>
          <p:cNvSpPr txBox="1"/>
          <p:nvPr/>
        </p:nvSpPr>
        <p:spPr>
          <a:xfrm>
            <a:off x="119894" y="1262400"/>
            <a:ext cx="8991600" cy="523220"/>
          </a:xfrm>
          <a:prstGeom prst="rect">
            <a:avLst/>
          </a:prstGeom>
          <a:noFill/>
        </p:spPr>
        <p:txBody>
          <a:bodyPr wrap="square" rtlCol="0">
            <a:spAutoFit/>
          </a:bodyPr>
          <a:lstStyle/>
          <a:p>
            <a:r>
              <a:rPr lang="en-US" sz="2800" dirty="0" smtClean="0">
                <a:solidFill>
                  <a:srgbClr val="FF0000"/>
                </a:solidFill>
              </a:rPr>
              <a:t>The link homology complex is supposed to have a bi-grading. </a:t>
            </a:r>
            <a:endParaRPr lang="en-US" sz="2800" dirty="0">
              <a:solidFill>
                <a:srgbClr val="FF0000"/>
              </a:solidFill>
            </a:endParaRPr>
          </a:p>
        </p:txBody>
      </p:sp>
      <p:pic>
        <p:nvPicPr>
          <p:cNvPr id="5" name="Picture 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230272" y="2215527"/>
            <a:ext cx="3227428" cy="612571"/>
          </a:xfrm>
          <a:prstGeom prst="rect">
            <a:avLst/>
          </a:prstGeom>
        </p:spPr>
      </p:pic>
      <p:pic>
        <p:nvPicPr>
          <p:cNvPr id="7" name="Picture 6"/>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5334000" y="2215527"/>
            <a:ext cx="1782857" cy="563809"/>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180975" y="3316048"/>
                <a:ext cx="8991600" cy="954107"/>
              </a:xfrm>
              <a:prstGeom prst="rect">
                <a:avLst/>
              </a:prstGeom>
              <a:noFill/>
            </p:spPr>
            <p:txBody>
              <a:bodyPr wrap="square" rtlCol="0">
                <a:spAutoFit/>
              </a:bodyPr>
              <a:lstStyle/>
              <a:p>
                <a:r>
                  <a:rPr lang="en-US" sz="2800" dirty="0" smtClean="0">
                    <a:solidFill>
                      <a:srgbClr val="0000FF"/>
                    </a:solidFill>
                  </a:rPr>
                  <a:t>where </a:t>
                </a:r>
                <a14:m>
                  <m:oMath xmlns:m="http://schemas.openxmlformats.org/officeDocument/2006/math">
                    <m:r>
                      <a:rPr lang="en-US" sz="2800" i="1" dirty="0" smtClean="0">
                        <a:solidFill>
                          <a:srgbClr val="0000FF"/>
                        </a:solidFill>
                        <a:latin typeface="Cambria Math" panose="02040503050406030204" pitchFamily="18" charset="0"/>
                        <a:ea typeface="Cambria Math" panose="02040503050406030204" pitchFamily="18" charset="0"/>
                      </a:rPr>
                      <m:t>𝜔</m:t>
                    </m:r>
                  </m:oMath>
                </a14:m>
                <a:r>
                  <a:rPr lang="en-US" sz="2800" dirty="0" smtClean="0">
                    <a:solidFill>
                      <a:srgbClr val="0000FF"/>
                    </a:solidFill>
                  </a:rPr>
                  <a:t> is a one-form extracted from the </a:t>
                </a:r>
                <a:r>
                  <a:rPr lang="en-US" sz="2800" dirty="0" err="1" smtClean="0">
                    <a:solidFill>
                      <a:srgbClr val="0000FF"/>
                    </a:solidFill>
                  </a:rPr>
                  <a:t>asymptotics</a:t>
                </a:r>
                <a:r>
                  <a:rPr lang="en-US" sz="2800" dirty="0" smtClean="0">
                    <a:solidFill>
                      <a:srgbClr val="0000FF"/>
                    </a:solidFill>
                  </a:rPr>
                  <a:t> of </a:t>
                </a:r>
              </a:p>
              <a:p>
                <a:r>
                  <a:rPr lang="en-US" sz="2800" dirty="0" smtClean="0">
                    <a:solidFill>
                      <a:srgbClr val="0000FF"/>
                    </a:solidFill>
                  </a:rPr>
                  <a:t>the CFIV ``new’’ supersymmetric index for interfaces: </a:t>
                </a:r>
                <a:endParaRPr lang="en-US" sz="2800" dirty="0">
                  <a:solidFill>
                    <a:srgbClr val="0000FF"/>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80975" y="3316048"/>
                <a:ext cx="8991600" cy="954107"/>
              </a:xfrm>
              <a:prstGeom prst="rect">
                <a:avLst/>
              </a:prstGeom>
              <a:blipFill rotWithShape="0">
                <a:blip r:embed="rId7"/>
                <a:stretch>
                  <a:fillRect l="-1424" t="-6410" b="-17949"/>
                </a:stretch>
              </a:blipFill>
            </p:spPr>
            <p:txBody>
              <a:bodyPr/>
              <a:lstStyle/>
              <a:p>
                <a:r>
                  <a:rPr lang="en-US">
                    <a:noFill/>
                  </a:rPr>
                  <a:t> </a:t>
                </a:r>
              </a:p>
            </p:txBody>
          </p:sp>
        </mc:Fallback>
      </mc:AlternateContent>
      <p:pic>
        <p:nvPicPr>
          <p:cNvPr id="4" name="Picture 3"/>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670681" y="4724401"/>
            <a:ext cx="8012187" cy="670475"/>
          </a:xfrm>
          <a:prstGeom prst="rect">
            <a:avLst/>
          </a:prstGeom>
        </p:spPr>
      </p:pic>
      <p:sp>
        <p:nvSpPr>
          <p:cNvPr id="10" name="TextBox 9"/>
          <p:cNvSpPr txBox="1"/>
          <p:nvPr/>
        </p:nvSpPr>
        <p:spPr>
          <a:xfrm>
            <a:off x="457200" y="5715000"/>
            <a:ext cx="8991600" cy="523220"/>
          </a:xfrm>
          <a:prstGeom prst="rect">
            <a:avLst/>
          </a:prstGeom>
          <a:noFill/>
        </p:spPr>
        <p:txBody>
          <a:bodyPr wrap="square" rtlCol="0">
            <a:spAutoFit/>
          </a:bodyPr>
          <a:lstStyle/>
          <a:p>
            <a:r>
              <a:rPr lang="en-US" sz="2800" dirty="0">
                <a:solidFill>
                  <a:srgbClr val="0000FF"/>
                </a:solidFill>
              </a:rPr>
              <a:t>u</a:t>
            </a:r>
            <a:r>
              <a:rPr lang="en-US" sz="2800" dirty="0" smtClean="0">
                <a:solidFill>
                  <a:srgbClr val="0000FF"/>
                </a:solidFill>
              </a:rPr>
              <a:t>sing </a:t>
            </a:r>
            <a:r>
              <a:rPr lang="en-US" sz="2800" dirty="0" err="1" smtClean="0">
                <a:solidFill>
                  <a:srgbClr val="0000FF"/>
                </a:solidFill>
              </a:rPr>
              <a:t>Cecotti-Vafa</a:t>
            </a:r>
            <a:r>
              <a:rPr lang="en-US" sz="2800" dirty="0" smtClean="0">
                <a:solidFill>
                  <a:srgbClr val="0000FF"/>
                </a:solidFill>
              </a:rPr>
              <a:t> </a:t>
            </a:r>
            <a:r>
              <a:rPr lang="en-US" sz="2800" dirty="0" err="1" smtClean="0">
                <a:solidFill>
                  <a:srgbClr val="0000FF"/>
                </a:solidFill>
              </a:rPr>
              <a:t>tt</a:t>
            </a:r>
            <a:r>
              <a:rPr lang="en-US" sz="2800" dirty="0" smtClean="0">
                <a:solidFill>
                  <a:srgbClr val="0000FF"/>
                </a:solidFill>
              </a:rPr>
              <a:t>* equations. </a:t>
            </a:r>
            <a:endParaRPr lang="en-US" sz="2800" dirty="0">
              <a:solidFill>
                <a:srgbClr val="0000FF"/>
              </a:solidFill>
            </a:endParaRPr>
          </a:p>
        </p:txBody>
      </p:sp>
    </p:spTree>
    <p:extLst>
      <p:ext uri="{BB962C8B-B14F-4D97-AF65-F5344CB8AC3E}">
        <p14:creationId xmlns:p14="http://schemas.microsoft.com/office/powerpoint/2010/main" val="305468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74117"/>
            <a:ext cx="8229600" cy="1143000"/>
          </a:xfrm>
        </p:spPr>
        <p:txBody>
          <a:bodyPr/>
          <a:lstStyle/>
          <a:p>
            <a:r>
              <a:rPr lang="en-US" dirty="0" smtClean="0"/>
              <a:t>Example: </a:t>
            </a:r>
            <a:r>
              <a:rPr lang="en-US" dirty="0" err="1" smtClean="0"/>
              <a:t>Hopf</a:t>
            </a:r>
            <a:r>
              <a:rPr lang="en-US" dirty="0" smtClean="0"/>
              <a:t> Link</a:t>
            </a:r>
            <a:endParaRPr lang="en-US" dirty="0"/>
          </a:p>
        </p:txBody>
      </p:sp>
      <p:pic>
        <p:nvPicPr>
          <p:cNvPr id="3" name="Picture 2"/>
          <p:cNvPicPr>
            <a:picLocks noChangeAspect="1"/>
          </p:cNvPicPr>
          <p:nvPr/>
        </p:nvPicPr>
        <p:blipFill>
          <a:blip r:embed="rId2"/>
          <a:stretch>
            <a:fillRect/>
          </a:stretch>
        </p:blipFill>
        <p:spPr>
          <a:xfrm>
            <a:off x="6096000" y="20084"/>
            <a:ext cx="1514424" cy="1451066"/>
          </a:xfrm>
          <a:prstGeom prst="rect">
            <a:avLst/>
          </a:prstGeom>
        </p:spPr>
      </p:pic>
      <p:pic>
        <p:nvPicPr>
          <p:cNvPr id="5" name="Picture 4"/>
          <p:cNvPicPr>
            <a:picLocks noChangeAspect="1"/>
          </p:cNvPicPr>
          <p:nvPr/>
        </p:nvPicPr>
        <p:blipFill>
          <a:blip r:embed="rId3"/>
          <a:stretch>
            <a:fillRect/>
          </a:stretch>
        </p:blipFill>
        <p:spPr>
          <a:xfrm>
            <a:off x="923544" y="2062192"/>
            <a:ext cx="7049294" cy="3693925"/>
          </a:xfrm>
          <a:prstGeom prst="rect">
            <a:avLst/>
          </a:prstGeom>
        </p:spPr>
      </p:pic>
    </p:spTree>
    <p:extLst>
      <p:ext uri="{BB962C8B-B14F-4D97-AF65-F5344CB8AC3E}">
        <p14:creationId xmlns:p14="http://schemas.microsoft.com/office/powerpoint/2010/main" val="17498931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90225"/>
            <a:ext cx="8229600" cy="1143000"/>
          </a:xfrm>
        </p:spPr>
        <p:txBody>
          <a:bodyPr/>
          <a:lstStyle/>
          <a:p>
            <a:r>
              <a:rPr lang="en-US" dirty="0" smtClean="0"/>
              <a:t>Example: </a:t>
            </a:r>
            <a:r>
              <a:rPr lang="en-US" dirty="0" err="1" smtClean="0"/>
              <a:t>Hopf</a:t>
            </a:r>
            <a:r>
              <a:rPr lang="en-US" dirty="0" smtClean="0"/>
              <a:t> Link </a:t>
            </a:r>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228600" y="4025724"/>
                <a:ext cx="3984473" cy="954107"/>
              </a:xfrm>
              <a:prstGeom prst="rect">
                <a:avLst/>
              </a:prstGeom>
              <a:noFill/>
            </p:spPr>
            <p:txBody>
              <a:bodyPr wrap="square" rtlCol="0">
                <a:spAutoFit/>
              </a:bodyPr>
              <a:lstStyle/>
              <a:p>
                <a:r>
                  <a:rPr lang="en-US" sz="2800" dirty="0" smtClean="0">
                    <a:solidFill>
                      <a:srgbClr val="0000FF"/>
                    </a:solidFill>
                  </a:rPr>
                  <a:t>Differential obtained by counting </a:t>
                </a:r>
                <a14:m>
                  <m:oMath xmlns:m="http://schemas.openxmlformats.org/officeDocument/2006/math">
                    <m:r>
                      <a:rPr lang="en-US" sz="2800" i="1" dirty="0" smtClean="0">
                        <a:solidFill>
                          <a:srgbClr val="0000FF"/>
                        </a:solidFill>
                        <a:latin typeface="Cambria Math" panose="02040503050406030204" pitchFamily="18" charset="0"/>
                        <a:ea typeface="Cambria Math" panose="02040503050406030204" pitchFamily="18" charset="0"/>
                      </a:rPr>
                      <m:t>𝜁</m:t>
                    </m:r>
                  </m:oMath>
                </a14:m>
                <a:r>
                  <a:rPr lang="en-US" sz="2800" dirty="0" smtClean="0">
                    <a:solidFill>
                      <a:srgbClr val="0000FF"/>
                    </a:solidFill>
                  </a:rPr>
                  <a:t>-instantons. </a:t>
                </a:r>
                <a:endParaRPr lang="en-US" sz="2800" dirty="0">
                  <a:solidFill>
                    <a:srgbClr val="0000FF"/>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28600" y="4025724"/>
                <a:ext cx="3984473" cy="954107"/>
              </a:xfrm>
              <a:prstGeom prst="rect">
                <a:avLst/>
              </a:prstGeom>
              <a:blipFill rotWithShape="0">
                <a:blip r:embed="rId5"/>
                <a:stretch>
                  <a:fillRect l="-3216" t="-5732" b="-17197"/>
                </a:stretch>
              </a:blipFill>
            </p:spPr>
            <p:txBody>
              <a:bodyPr/>
              <a:lstStyle/>
              <a:p>
                <a:r>
                  <a:rPr lang="en-US">
                    <a:noFill/>
                  </a:rPr>
                  <a:t> </a:t>
                </a:r>
              </a:p>
            </p:txBody>
          </p:sp>
        </mc:Fallback>
      </mc:AlternateContent>
      <p:pic>
        <p:nvPicPr>
          <p:cNvPr id="12" name="Picture 11"/>
          <p:cNvPicPr>
            <a:picLocks noChangeAspect="1"/>
          </p:cNvPicPr>
          <p:nvPr/>
        </p:nvPicPr>
        <p:blipFill>
          <a:blip r:embed="rId6"/>
          <a:stretch>
            <a:fillRect/>
          </a:stretch>
        </p:blipFill>
        <p:spPr>
          <a:xfrm>
            <a:off x="5741966" y="3921998"/>
            <a:ext cx="3096376" cy="1389661"/>
          </a:xfrm>
          <a:prstGeom prst="rect">
            <a:avLst/>
          </a:prstGeom>
        </p:spPr>
      </p:pic>
      <p:sp>
        <p:nvSpPr>
          <p:cNvPr id="13" name="TextBox 12"/>
          <p:cNvSpPr txBox="1"/>
          <p:nvPr/>
        </p:nvSpPr>
        <p:spPr>
          <a:xfrm>
            <a:off x="4108419" y="4293038"/>
            <a:ext cx="1784458" cy="523220"/>
          </a:xfrm>
          <a:prstGeom prst="rect">
            <a:avLst/>
          </a:prstGeom>
          <a:noFill/>
        </p:spPr>
        <p:txBody>
          <a:bodyPr wrap="square" rtlCol="0">
            <a:spAutoFit/>
          </a:bodyPr>
          <a:lstStyle/>
          <a:p>
            <a:r>
              <a:rPr lang="en-US" sz="2800" dirty="0" smtClean="0">
                <a:solidFill>
                  <a:srgbClr val="FF0000"/>
                </a:solidFill>
              </a:rPr>
              <a:t>Example: </a:t>
            </a:r>
            <a:endParaRPr lang="en-US" sz="2800" dirty="0">
              <a:solidFill>
                <a:srgbClr val="FF0000"/>
              </a:solidFill>
            </a:endParaRPr>
          </a:p>
        </p:txBody>
      </p:sp>
      <p:pic>
        <p:nvPicPr>
          <p:cNvPr id="19" name="Picture 18"/>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924733" y="5205650"/>
            <a:ext cx="4837333" cy="461333"/>
          </a:xfrm>
          <a:prstGeom prst="rect">
            <a:avLst/>
          </a:prstGeom>
        </p:spPr>
      </p:pic>
      <p:grpSp>
        <p:nvGrpSpPr>
          <p:cNvPr id="10" name="Group 9"/>
          <p:cNvGrpSpPr/>
          <p:nvPr/>
        </p:nvGrpSpPr>
        <p:grpSpPr>
          <a:xfrm>
            <a:off x="1001129" y="755719"/>
            <a:ext cx="7113918" cy="2657524"/>
            <a:chOff x="176236" y="762000"/>
            <a:chExt cx="7113918" cy="2657524"/>
          </a:xfrm>
        </p:grpSpPr>
        <p:pic>
          <p:nvPicPr>
            <p:cNvPr id="8" name="Picture 7"/>
            <p:cNvPicPr>
              <a:picLocks noChangeAspect="1"/>
            </p:cNvPicPr>
            <p:nvPr/>
          </p:nvPicPr>
          <p:blipFill>
            <a:blip r:embed="rId8"/>
            <a:stretch>
              <a:fillRect/>
            </a:stretch>
          </p:blipFill>
          <p:spPr>
            <a:xfrm>
              <a:off x="176236" y="762000"/>
              <a:ext cx="4542016" cy="2657524"/>
            </a:xfrm>
            <a:prstGeom prst="rect">
              <a:avLst/>
            </a:prstGeom>
          </p:spPr>
        </p:pic>
        <p:pic>
          <p:nvPicPr>
            <p:cNvPr id="9" name="Picture 8"/>
            <p:cNvPicPr>
              <a:picLocks noChangeAspect="1"/>
            </p:cNvPicPr>
            <p:nvPr/>
          </p:nvPicPr>
          <p:blipFill>
            <a:blip r:embed="rId9"/>
            <a:stretch>
              <a:fillRect/>
            </a:stretch>
          </p:blipFill>
          <p:spPr>
            <a:xfrm>
              <a:off x="4407146" y="841832"/>
              <a:ext cx="2883008" cy="2511345"/>
            </a:xfrm>
            <a:prstGeom prst="rect">
              <a:avLst/>
            </a:prstGeom>
          </p:spPr>
        </p:pic>
      </p:grpSp>
      <p:pic>
        <p:nvPicPr>
          <p:cNvPr id="18" name="Picture 17"/>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152400" y="3470728"/>
            <a:ext cx="8915400" cy="356271"/>
          </a:xfrm>
          <a:prstGeom prst="rect">
            <a:avLst/>
          </a:prstGeom>
        </p:spPr>
      </p:pic>
      <p:pic>
        <p:nvPicPr>
          <p:cNvPr id="21" name="Picture 20"/>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958404" y="5807864"/>
            <a:ext cx="7466666" cy="911238"/>
          </a:xfrm>
          <a:prstGeom prst="rect">
            <a:avLst/>
          </a:prstGeom>
        </p:spPr>
      </p:pic>
    </p:spTree>
    <p:extLst>
      <p:ext uri="{BB962C8B-B14F-4D97-AF65-F5344CB8AC3E}">
        <p14:creationId xmlns:p14="http://schemas.microsoft.com/office/powerpoint/2010/main" val="21472909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4" y="-152400"/>
            <a:ext cx="8229600" cy="1143000"/>
          </a:xfrm>
        </p:spPr>
        <p:txBody>
          <a:bodyPr/>
          <a:lstStyle/>
          <a:p>
            <a:r>
              <a:rPr lang="en-US" dirty="0" err="1" smtClean="0"/>
              <a:t>Reidemeister</a:t>
            </a:r>
            <a:r>
              <a:rPr lang="en-US" dirty="0" smtClean="0"/>
              <a:t> Moves</a:t>
            </a:r>
            <a:endParaRPr lang="en-US" dirty="0"/>
          </a:p>
        </p:txBody>
      </p:sp>
      <p:pic>
        <p:nvPicPr>
          <p:cNvPr id="3" name="Picture 2"/>
          <p:cNvPicPr>
            <a:picLocks noChangeAspect="1"/>
          </p:cNvPicPr>
          <p:nvPr/>
        </p:nvPicPr>
        <p:blipFill>
          <a:blip r:embed="rId2"/>
          <a:stretch>
            <a:fillRect/>
          </a:stretch>
        </p:blipFill>
        <p:spPr>
          <a:xfrm>
            <a:off x="2057400" y="2905591"/>
            <a:ext cx="1676400" cy="991821"/>
          </a:xfrm>
          <a:prstGeom prst="rect">
            <a:avLst/>
          </a:prstGeom>
        </p:spPr>
      </p:pic>
      <p:pic>
        <p:nvPicPr>
          <p:cNvPr id="4" name="Picture 3"/>
          <p:cNvPicPr>
            <a:picLocks noChangeAspect="1"/>
          </p:cNvPicPr>
          <p:nvPr/>
        </p:nvPicPr>
        <p:blipFill>
          <a:blip r:embed="rId3"/>
          <a:stretch>
            <a:fillRect/>
          </a:stretch>
        </p:blipFill>
        <p:spPr>
          <a:xfrm>
            <a:off x="4191000" y="2911088"/>
            <a:ext cx="2767313" cy="1048333"/>
          </a:xfrm>
          <a:prstGeom prst="rect">
            <a:avLst/>
          </a:prstGeom>
        </p:spPr>
      </p:pic>
      <p:pic>
        <p:nvPicPr>
          <p:cNvPr id="5" name="Picture 4"/>
          <p:cNvPicPr>
            <a:picLocks noChangeAspect="1"/>
          </p:cNvPicPr>
          <p:nvPr/>
        </p:nvPicPr>
        <p:blipFill>
          <a:blip r:embed="rId4"/>
          <a:stretch>
            <a:fillRect/>
          </a:stretch>
        </p:blipFill>
        <p:spPr>
          <a:xfrm>
            <a:off x="893361" y="4100636"/>
            <a:ext cx="3402413" cy="1155598"/>
          </a:xfrm>
          <a:prstGeom prst="rect">
            <a:avLst/>
          </a:prstGeom>
        </p:spPr>
      </p:pic>
      <p:pic>
        <p:nvPicPr>
          <p:cNvPr id="6" name="Picture 5"/>
          <p:cNvPicPr>
            <a:picLocks noChangeAspect="1"/>
          </p:cNvPicPr>
          <p:nvPr/>
        </p:nvPicPr>
        <p:blipFill>
          <a:blip r:embed="rId5"/>
          <a:stretch>
            <a:fillRect/>
          </a:stretch>
        </p:blipFill>
        <p:spPr>
          <a:xfrm>
            <a:off x="6245926" y="4091111"/>
            <a:ext cx="1928851" cy="1245032"/>
          </a:xfrm>
          <a:prstGeom prst="rect">
            <a:avLst/>
          </a:prstGeom>
        </p:spPr>
      </p:pic>
      <p:pic>
        <p:nvPicPr>
          <p:cNvPr id="7" name="Picture 6"/>
          <p:cNvPicPr>
            <a:picLocks noChangeAspect="1"/>
          </p:cNvPicPr>
          <p:nvPr/>
        </p:nvPicPr>
        <p:blipFill>
          <a:blip r:embed="rId6"/>
          <a:stretch>
            <a:fillRect/>
          </a:stretch>
        </p:blipFill>
        <p:spPr>
          <a:xfrm>
            <a:off x="2667000" y="5519614"/>
            <a:ext cx="3578926" cy="1374405"/>
          </a:xfrm>
          <a:prstGeom prst="rect">
            <a:avLst/>
          </a:prstGeom>
        </p:spPr>
      </p:pic>
      <p:sp>
        <p:nvSpPr>
          <p:cNvPr id="8" name="TextBox 7"/>
          <p:cNvSpPr txBox="1"/>
          <p:nvPr/>
        </p:nvSpPr>
        <p:spPr>
          <a:xfrm>
            <a:off x="38100" y="800552"/>
            <a:ext cx="9220200" cy="1077218"/>
          </a:xfrm>
          <a:prstGeom prst="rect">
            <a:avLst/>
          </a:prstGeom>
          <a:noFill/>
        </p:spPr>
        <p:txBody>
          <a:bodyPr wrap="square" rtlCol="0">
            <a:spAutoFit/>
          </a:bodyPr>
          <a:lstStyle/>
          <a:p>
            <a:r>
              <a:rPr lang="en-US" sz="3200" dirty="0" smtClean="0">
                <a:solidFill>
                  <a:srgbClr val="0000FF"/>
                </a:solidFill>
              </a:rPr>
              <a:t>The complex depends on the link projection: </a:t>
            </a:r>
          </a:p>
          <a:p>
            <a:r>
              <a:rPr lang="en-US" sz="3200" dirty="0" smtClean="0">
                <a:solidFill>
                  <a:srgbClr val="0000FF"/>
                </a:solidFill>
              </a:rPr>
              <a:t>It does not have 3d symmetry</a:t>
            </a:r>
            <a:endParaRPr lang="en-US" sz="3200" dirty="0">
              <a:solidFill>
                <a:srgbClr val="0000FF"/>
              </a:solidFill>
            </a:endParaRPr>
          </a:p>
        </p:txBody>
      </p:sp>
      <p:sp>
        <p:nvSpPr>
          <p:cNvPr id="9" name="TextBox 8"/>
          <p:cNvSpPr txBox="1"/>
          <p:nvPr/>
        </p:nvSpPr>
        <p:spPr>
          <a:xfrm>
            <a:off x="533400" y="2008579"/>
            <a:ext cx="8077200" cy="523220"/>
          </a:xfrm>
          <a:prstGeom prst="rect">
            <a:avLst/>
          </a:prstGeom>
          <a:noFill/>
        </p:spPr>
        <p:txBody>
          <a:bodyPr wrap="square" rtlCol="0">
            <a:spAutoFit/>
          </a:bodyPr>
          <a:lstStyle/>
          <a:p>
            <a:r>
              <a:rPr lang="en-US" sz="2800" dirty="0" smtClean="0">
                <a:solidFill>
                  <a:srgbClr val="FF0000"/>
                </a:solidFill>
              </a:rPr>
              <a:t>Need to check the homology DOES have 3d symmetry: </a:t>
            </a:r>
            <a:endParaRPr lang="en-US" sz="2800" dirty="0">
              <a:solidFill>
                <a:srgbClr val="FF0000"/>
              </a:solidFill>
            </a:endParaRPr>
          </a:p>
        </p:txBody>
      </p:sp>
    </p:spTree>
    <p:extLst>
      <p:ext uri="{BB962C8B-B14F-4D97-AF65-F5344CB8AC3E}">
        <p14:creationId xmlns:p14="http://schemas.microsoft.com/office/powerpoint/2010/main" val="163133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8600" y="533400"/>
            <a:ext cx="8466981" cy="2781300"/>
          </a:xfrm>
          <a:prstGeom prst="rect">
            <a:avLst/>
          </a:prstGeom>
        </p:spPr>
      </p:pic>
      <p:pic>
        <p:nvPicPr>
          <p:cNvPr id="4" name="Picture 3"/>
          <p:cNvPicPr>
            <a:picLocks noChangeAspect="1"/>
          </p:cNvPicPr>
          <p:nvPr/>
        </p:nvPicPr>
        <p:blipFill>
          <a:blip r:embed="rId3"/>
          <a:stretch>
            <a:fillRect/>
          </a:stretch>
        </p:blipFill>
        <p:spPr>
          <a:xfrm>
            <a:off x="1219200" y="3733800"/>
            <a:ext cx="7058476" cy="2737316"/>
          </a:xfrm>
          <a:prstGeom prst="rect">
            <a:avLst/>
          </a:prstGeom>
        </p:spPr>
      </p:pic>
    </p:spTree>
    <p:extLst>
      <p:ext uri="{BB962C8B-B14F-4D97-AF65-F5344CB8AC3E}">
        <p14:creationId xmlns:p14="http://schemas.microsoft.com/office/powerpoint/2010/main" val="702199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flipV="1">
            <a:off x="3697357" y="4876568"/>
            <a:ext cx="862105" cy="81938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066800" y="850204"/>
            <a:ext cx="3810000" cy="646331"/>
          </a:xfrm>
          <a:prstGeom prst="rect">
            <a:avLst/>
          </a:prstGeom>
          <a:noFill/>
        </p:spPr>
        <p:txBody>
          <a:bodyPr wrap="square" rtlCol="0">
            <a:spAutoFit/>
          </a:bodyPr>
          <a:lstStyle/>
          <a:p>
            <a:r>
              <a:rPr lang="en-US" sz="3600" dirty="0" smtClean="0">
                <a:solidFill>
                  <a:srgbClr val="FF0000"/>
                </a:solidFill>
              </a:rPr>
              <a:t>Ordinary/vanilla: </a:t>
            </a:r>
            <a:endParaRPr lang="en-US" sz="3600" dirty="0">
              <a:solidFill>
                <a:srgbClr val="FF0000"/>
              </a:solidFill>
            </a:endParaRPr>
          </a:p>
        </p:txBody>
      </p:sp>
      <p:sp>
        <p:nvSpPr>
          <p:cNvPr id="28" name="TextBox 27"/>
          <p:cNvSpPr txBox="1"/>
          <p:nvPr/>
        </p:nvSpPr>
        <p:spPr>
          <a:xfrm>
            <a:off x="460375" y="-10299"/>
            <a:ext cx="8001000" cy="707886"/>
          </a:xfrm>
          <a:prstGeom prst="rect">
            <a:avLst/>
          </a:prstGeom>
          <a:noFill/>
        </p:spPr>
        <p:txBody>
          <a:bodyPr wrap="square" rtlCol="0">
            <a:spAutoFit/>
          </a:bodyPr>
          <a:lstStyle/>
          <a:p>
            <a:r>
              <a:rPr lang="en-US" sz="4000" dirty="0" smtClean="0">
                <a:solidFill>
                  <a:srgbClr val="0000FF"/>
                </a:solidFill>
              </a:rPr>
              <a:t>So, there are </a:t>
            </a:r>
            <a:r>
              <a:rPr lang="en-US" sz="4000" i="1" u="sng" dirty="0" smtClean="0">
                <a:solidFill>
                  <a:srgbClr val="0000FF"/>
                </a:solidFill>
              </a:rPr>
              <a:t>two</a:t>
            </a:r>
            <a:r>
              <a:rPr lang="en-US" sz="4000" dirty="0" smtClean="0">
                <a:solidFill>
                  <a:srgbClr val="0000FF"/>
                </a:solidFill>
              </a:rPr>
              <a:t> kinds of BPS states: </a:t>
            </a:r>
            <a:endParaRPr lang="en-US" sz="4000" dirty="0">
              <a:solidFill>
                <a:srgbClr val="0000FF"/>
              </a:solidFill>
            </a:endParaRPr>
          </a:p>
        </p:txBody>
      </p:sp>
      <p:sp>
        <p:nvSpPr>
          <p:cNvPr id="80" name="Oval 79"/>
          <p:cNvSpPr/>
          <p:nvPr/>
        </p:nvSpPr>
        <p:spPr>
          <a:xfrm>
            <a:off x="2514600" y="4572000"/>
            <a:ext cx="2438400" cy="22098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 name="Picture 80"/>
          <p:cNvPicPr>
            <a:picLocks noChangeAspect="1"/>
          </p:cNvPicPr>
          <p:nvPr/>
        </p:nvPicPr>
        <p:blipFill>
          <a:blip r:embed="rId6"/>
          <a:stretch>
            <a:fillRect/>
          </a:stretch>
        </p:blipFill>
        <p:spPr>
          <a:xfrm>
            <a:off x="4876800" y="5715000"/>
            <a:ext cx="228600" cy="231675"/>
          </a:xfrm>
          <a:prstGeom prst="rect">
            <a:avLst/>
          </a:prstGeom>
        </p:spPr>
      </p:pic>
      <mc:AlternateContent xmlns:mc="http://schemas.openxmlformats.org/markup-compatibility/2006" xmlns:a14="http://schemas.microsoft.com/office/drawing/2010/main">
        <mc:Choice Requires="a14">
          <p:sp>
            <p:nvSpPr>
              <p:cNvPr id="83" name="TextBox 82"/>
              <p:cNvSpPr txBox="1"/>
              <p:nvPr/>
            </p:nvSpPr>
            <p:spPr>
              <a:xfrm>
                <a:off x="76200" y="2704871"/>
                <a:ext cx="9144000" cy="1569660"/>
              </a:xfrm>
              <a:prstGeom prst="rect">
                <a:avLst/>
              </a:prstGeom>
              <a:noFill/>
            </p:spPr>
            <p:txBody>
              <a:bodyPr wrap="square" rtlCol="0">
                <a:spAutoFit/>
              </a:bodyPr>
              <a:lstStyle/>
              <a:p>
                <a:r>
                  <a:rPr lang="en-US" sz="3200" dirty="0" smtClean="0">
                    <a:solidFill>
                      <a:srgbClr val="00B050"/>
                    </a:solidFill>
                  </a:rPr>
                  <a:t>Vanilla BPS particles of IR charge </a:t>
                </a:r>
                <a:r>
                  <a:rPr lang="en-US" sz="3200" dirty="0" smtClean="0">
                    <a:solidFill>
                      <a:srgbClr val="00B050"/>
                    </a:solidFill>
                    <a:sym typeface="Symbol"/>
                  </a:rPr>
                  <a:t></a:t>
                </a:r>
                <a:r>
                  <a:rPr lang="en-US" sz="3200" baseline="-25000" dirty="0" smtClean="0">
                    <a:solidFill>
                      <a:srgbClr val="00B050"/>
                    </a:solidFill>
                    <a:sym typeface="Symbol"/>
                  </a:rPr>
                  <a:t>h</a:t>
                </a:r>
                <a:r>
                  <a:rPr lang="en-US" sz="3200" dirty="0" smtClean="0">
                    <a:solidFill>
                      <a:srgbClr val="00B050"/>
                    </a:solidFill>
                  </a:rPr>
                  <a:t>  can bind to framed BPS states in IR charge sector </a:t>
                </a:r>
                <a14:m>
                  <m:oMath xmlns:m="http://schemas.openxmlformats.org/officeDocument/2006/math">
                    <m:r>
                      <a:rPr lang="en-US" sz="3200" i="1" dirty="0">
                        <a:solidFill>
                          <a:srgbClr val="00B050"/>
                        </a:solidFill>
                        <a:latin typeface="Cambria Math" panose="02040503050406030204" pitchFamily="18" charset="0"/>
                        <a:ea typeface="Cambria Math" panose="02040503050406030204" pitchFamily="18" charset="0"/>
                        <a:sym typeface="Mathematica1"/>
                      </a:rPr>
                      <m:t>𝛾</m:t>
                    </m:r>
                  </m:oMath>
                </a14:m>
                <a:r>
                  <a:rPr lang="en-US" sz="3200" baseline="-25000" dirty="0" smtClean="0">
                    <a:solidFill>
                      <a:srgbClr val="00B050"/>
                    </a:solidFill>
                    <a:sym typeface="Mathematica1"/>
                  </a:rPr>
                  <a:t>c</a:t>
                </a:r>
                <a:r>
                  <a:rPr lang="en-US" sz="3200" dirty="0" smtClean="0">
                    <a:solidFill>
                      <a:srgbClr val="00B050"/>
                    </a:solidFill>
                    <a:sym typeface="Mathematica1"/>
                  </a:rPr>
                  <a:t>  to make new framed BPS states of IR charge </a:t>
                </a:r>
                <a14:m>
                  <m:oMath xmlns:m="http://schemas.openxmlformats.org/officeDocument/2006/math">
                    <m:r>
                      <a:rPr lang="en-US" sz="3200" i="1" dirty="0">
                        <a:solidFill>
                          <a:srgbClr val="00B050"/>
                        </a:solidFill>
                        <a:latin typeface="Cambria Math" panose="02040503050406030204" pitchFamily="18" charset="0"/>
                        <a:ea typeface="Cambria Math" panose="02040503050406030204" pitchFamily="18" charset="0"/>
                        <a:sym typeface="Mathematica1"/>
                      </a:rPr>
                      <m:t>𝛾</m:t>
                    </m:r>
                  </m:oMath>
                </a14:m>
                <a:r>
                  <a:rPr lang="en-US" sz="3200" baseline="-25000" dirty="0">
                    <a:solidFill>
                      <a:srgbClr val="00B050"/>
                    </a:solidFill>
                    <a:sym typeface="Mathematica1"/>
                  </a:rPr>
                  <a:t>c</a:t>
                </a:r>
                <a:r>
                  <a:rPr lang="en-US" sz="3200" dirty="0">
                    <a:solidFill>
                      <a:srgbClr val="00B050"/>
                    </a:solidFill>
                    <a:sym typeface="Mathematica1"/>
                  </a:rPr>
                  <a:t> </a:t>
                </a:r>
                <a:r>
                  <a:rPr lang="en-US" sz="3200" dirty="0" smtClean="0">
                    <a:solidFill>
                      <a:srgbClr val="00B050"/>
                    </a:solidFill>
                    <a:sym typeface="Mathematica1"/>
                  </a:rPr>
                  <a:t>+ </a:t>
                </a:r>
                <a:r>
                  <a:rPr lang="en-US" sz="3200" dirty="0">
                    <a:solidFill>
                      <a:srgbClr val="00B050"/>
                    </a:solidFill>
                    <a:sym typeface="Symbol"/>
                  </a:rPr>
                  <a:t></a:t>
                </a:r>
                <a:r>
                  <a:rPr lang="en-US" sz="3200" baseline="-25000" dirty="0">
                    <a:solidFill>
                      <a:srgbClr val="00B050"/>
                    </a:solidFill>
                    <a:sym typeface="Symbol"/>
                  </a:rPr>
                  <a:t>h</a:t>
                </a:r>
                <a:r>
                  <a:rPr lang="en-US" sz="3200" dirty="0">
                    <a:solidFill>
                      <a:srgbClr val="00B050"/>
                    </a:solidFill>
                  </a:rPr>
                  <a:t> </a:t>
                </a:r>
                <a:r>
                  <a:rPr lang="en-US" sz="3200" dirty="0" smtClean="0">
                    <a:solidFill>
                      <a:srgbClr val="00B050"/>
                    </a:solidFill>
                    <a:sym typeface="Mathematica1"/>
                  </a:rPr>
                  <a:t>: </a:t>
                </a:r>
                <a:endParaRPr lang="en-US" sz="3200" dirty="0">
                  <a:solidFill>
                    <a:srgbClr val="00B050"/>
                  </a:solidFill>
                </a:endParaRPr>
              </a:p>
            </p:txBody>
          </p:sp>
        </mc:Choice>
        <mc:Fallback xmlns="">
          <p:sp>
            <p:nvSpPr>
              <p:cNvPr id="83" name="TextBox 82"/>
              <p:cNvSpPr txBox="1">
                <a:spLocks noRot="1" noChangeAspect="1" noMove="1" noResize="1" noEditPoints="1" noAdjustHandles="1" noChangeArrowheads="1" noChangeShapeType="1" noTextEdit="1"/>
              </p:cNvSpPr>
              <p:nvPr/>
            </p:nvSpPr>
            <p:spPr>
              <a:xfrm>
                <a:off x="76200" y="2704871"/>
                <a:ext cx="9144000" cy="1569660"/>
              </a:xfrm>
              <a:prstGeom prst="rect">
                <a:avLst/>
              </a:prstGeom>
              <a:blipFill rotWithShape="0">
                <a:blip r:embed="rId7"/>
                <a:stretch>
                  <a:fillRect l="-1733" t="-5837" r="-1333" b="-12451"/>
                </a:stretch>
              </a:blipFill>
            </p:spPr>
            <p:txBody>
              <a:bodyPr/>
              <a:lstStyle/>
              <a:p>
                <a:r>
                  <a:rPr lang="en-US">
                    <a:noFill/>
                  </a:rPr>
                  <a:t> </a:t>
                </a:r>
              </a:p>
            </p:txBody>
          </p:sp>
        </mc:Fallback>
      </mc:AlternateContent>
      <p:sp>
        <p:nvSpPr>
          <p:cNvPr id="84" name="AutoShape 2" descr="http://gallery.yopriceville.com/var/albums/Free-Clipart-Pictures/Sport-PNG/Bowling_Ball_PNG_Clipart_Image.png?m=143529497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AutoShape 4" descr="http://gallery.yopriceville.com/var/albums/Free-Clipart-Pictures/Sport-PNG/Bowling_Ball_PNG_Clipart_Image.png?m=143529497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7" name="Picture 86" descr="http://www.supermagnetman.net/images/H_Sph_12.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29000" y="5410200"/>
            <a:ext cx="571500" cy="571500"/>
          </a:xfrm>
          <a:prstGeom prst="rect">
            <a:avLst/>
          </a:prstGeom>
          <a:noFill/>
          <a:extLst>
            <a:ext uri="{909E8E84-426E-40DD-AFC4-6F175D3DCCD1}">
              <a14:hiddenFill xmlns:a14="http://schemas.microsoft.com/office/drawing/2010/main">
                <a:solidFill>
                  <a:srgbClr val="FFFFFF"/>
                </a:solidFill>
              </a14:hiddenFill>
            </a:ext>
          </a:extLst>
        </p:spPr>
      </p:pic>
      <p:sp>
        <p:nvSpPr>
          <p:cNvPr id="111" name="TextBox 110"/>
          <p:cNvSpPr txBox="1"/>
          <p:nvPr/>
        </p:nvSpPr>
        <p:spPr>
          <a:xfrm>
            <a:off x="2667000" y="1702918"/>
            <a:ext cx="3810000" cy="646331"/>
          </a:xfrm>
          <a:prstGeom prst="rect">
            <a:avLst/>
          </a:prstGeom>
          <a:noFill/>
        </p:spPr>
        <p:txBody>
          <a:bodyPr wrap="square" rtlCol="0">
            <a:spAutoFit/>
          </a:bodyPr>
          <a:lstStyle/>
          <a:p>
            <a:r>
              <a:rPr lang="en-US" sz="3600" dirty="0" smtClean="0">
                <a:solidFill>
                  <a:srgbClr val="0000FF"/>
                </a:solidFill>
              </a:rPr>
              <a:t>Framed: </a:t>
            </a:r>
            <a:endParaRPr lang="en-US" sz="3600" dirty="0">
              <a:solidFill>
                <a:srgbClr val="0000FF"/>
              </a:solidFill>
            </a:endParaRPr>
          </a:p>
        </p:txBody>
      </p:sp>
      <p:pic>
        <p:nvPicPr>
          <p:cNvPr id="116" name="Picture 115"/>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4822859" y="951429"/>
            <a:ext cx="1497330" cy="510540"/>
          </a:xfrm>
          <a:prstGeom prst="rect">
            <a:avLst/>
          </a:prstGeom>
        </p:spPr>
      </p:pic>
      <p:pic>
        <p:nvPicPr>
          <p:cNvPr id="3" name="Picture 2"/>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4822859" y="1726951"/>
            <a:ext cx="2081524" cy="554666"/>
          </a:xfrm>
          <a:prstGeom prst="rect">
            <a:avLst/>
          </a:prstGeom>
        </p:spPr>
      </p:pic>
      <mc:AlternateContent xmlns:mc="http://schemas.openxmlformats.org/markup-compatibility/2006" xmlns:a14="http://schemas.microsoft.com/office/drawing/2010/main">
        <mc:Choice Requires="a14">
          <p:sp>
            <p:nvSpPr>
              <p:cNvPr id="118" name="TextBox 117"/>
              <p:cNvSpPr txBox="1"/>
              <p:nvPr/>
            </p:nvSpPr>
            <p:spPr>
              <a:xfrm>
                <a:off x="609600" y="4800600"/>
                <a:ext cx="914400" cy="994375"/>
              </a:xfrm>
              <a:prstGeom prst="rect">
                <a:avLst/>
              </a:prstGeom>
              <a:noFill/>
            </p:spPr>
            <p:txBody>
              <a:bodyPr wrap="square" rtlCol="0">
                <a:spAutoFit/>
              </a:bodyPr>
              <a:lstStyle/>
              <a:p>
                <a14:m>
                  <m:oMath xmlns:m="http://schemas.openxmlformats.org/officeDocument/2006/math">
                    <m:r>
                      <a:rPr lang="en-US" sz="6000" i="1" dirty="0" smtClean="0">
                        <a:latin typeface="Cambria Math" panose="02040503050406030204" pitchFamily="18" charset="0"/>
                        <a:ea typeface="Cambria Math" panose="02040503050406030204" pitchFamily="18" charset="0"/>
                        <a:sym typeface="Mathematica1" panose="05000502060100000001" pitchFamily="2" charset="2"/>
                      </a:rPr>
                      <m:t>𝛾</m:t>
                    </m:r>
                  </m:oMath>
                </a14:m>
                <a:r>
                  <a:rPr lang="en-US" sz="6000" baseline="-25000" dirty="0" smtClean="0">
                    <a:sym typeface="Mathematica1" panose="05000502060100000001" pitchFamily="2" charset="2"/>
                  </a:rPr>
                  <a:t>c</a:t>
                </a:r>
                <a:endParaRPr lang="en-US" sz="6000" baseline="-25000" dirty="0"/>
              </a:p>
            </p:txBody>
          </p:sp>
        </mc:Choice>
        <mc:Fallback xmlns="">
          <p:sp>
            <p:nvSpPr>
              <p:cNvPr id="118" name="TextBox 117"/>
              <p:cNvSpPr txBox="1">
                <a:spLocks noRot="1" noChangeAspect="1" noMove="1" noResize="1" noEditPoints="1" noAdjustHandles="1" noChangeArrowheads="1" noChangeShapeType="1" noTextEdit="1"/>
              </p:cNvSpPr>
              <p:nvPr/>
            </p:nvSpPr>
            <p:spPr>
              <a:xfrm>
                <a:off x="609600" y="4800600"/>
                <a:ext cx="914400" cy="994375"/>
              </a:xfrm>
              <a:prstGeom prst="rect">
                <a:avLst/>
              </a:prstGeom>
              <a:blipFill rotWithShape="0">
                <a:blip r:embed="rId11"/>
                <a:stretch>
                  <a:fillRect r="-12667" b="-398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TextBox 118"/>
              <p:cNvSpPr txBox="1"/>
              <p:nvPr/>
            </p:nvSpPr>
            <p:spPr>
              <a:xfrm>
                <a:off x="6934200" y="5029200"/>
                <a:ext cx="1219200" cy="1015663"/>
              </a:xfrm>
              <a:prstGeom prst="rect">
                <a:avLst/>
              </a:prstGeom>
              <a:noFill/>
            </p:spPr>
            <p:txBody>
              <a:bodyPr wrap="square" rtlCol="0">
                <a:spAutoFit/>
              </a:bodyPr>
              <a:lstStyle/>
              <a:p>
                <a14:m>
                  <m:oMath xmlns:m="http://schemas.openxmlformats.org/officeDocument/2006/math">
                    <m:r>
                      <a:rPr lang="en-US" sz="6000" i="1" dirty="0" smtClean="0">
                        <a:solidFill>
                          <a:srgbClr val="F75E09"/>
                        </a:solidFill>
                        <a:latin typeface="Cambria Math" panose="02040503050406030204" pitchFamily="18" charset="0"/>
                        <a:ea typeface="Cambria Math" panose="02040503050406030204" pitchFamily="18" charset="0"/>
                        <a:sym typeface="Mathematica1" panose="05000502060100000001" pitchFamily="2" charset="2"/>
                      </a:rPr>
                      <m:t>𝛾</m:t>
                    </m:r>
                  </m:oMath>
                </a14:m>
                <a:r>
                  <a:rPr lang="en-US" sz="6000" baseline="-25000" dirty="0" smtClean="0">
                    <a:solidFill>
                      <a:srgbClr val="F75E09"/>
                    </a:solidFill>
                    <a:sym typeface="Mathematica1" panose="05000502060100000001" pitchFamily="2" charset="2"/>
                  </a:rPr>
                  <a:t>h</a:t>
                </a:r>
                <a:endParaRPr lang="en-US" sz="6000" baseline="-25000" dirty="0">
                  <a:solidFill>
                    <a:srgbClr val="F75E09"/>
                  </a:solidFill>
                </a:endParaRPr>
              </a:p>
            </p:txBody>
          </p:sp>
        </mc:Choice>
        <mc:Fallback xmlns="">
          <p:sp>
            <p:nvSpPr>
              <p:cNvPr id="119" name="TextBox 118"/>
              <p:cNvSpPr txBox="1">
                <a:spLocks noRot="1" noChangeAspect="1" noMove="1" noResize="1" noEditPoints="1" noAdjustHandles="1" noChangeArrowheads="1" noChangeShapeType="1" noTextEdit="1"/>
              </p:cNvSpPr>
              <p:nvPr/>
            </p:nvSpPr>
            <p:spPr>
              <a:xfrm>
                <a:off x="6934200" y="5029200"/>
                <a:ext cx="1219200" cy="1015663"/>
              </a:xfrm>
              <a:prstGeom prst="rect">
                <a:avLst/>
              </a:prstGeom>
              <a:blipFill rotWithShape="0">
                <a:blip r:embed="rId12"/>
                <a:stretch>
                  <a:fillRect b="-37126"/>
                </a:stretch>
              </a:blipFill>
            </p:spPr>
            <p:txBody>
              <a:bodyPr/>
              <a:lstStyle/>
              <a:p>
                <a:r>
                  <a:rPr lang="en-US">
                    <a:noFill/>
                  </a:rPr>
                  <a:t> </a:t>
                </a:r>
              </a:p>
            </p:txBody>
          </p:sp>
        </mc:Fallback>
      </mc:AlternateContent>
      <p:cxnSp>
        <p:nvCxnSpPr>
          <p:cNvPr id="121" name="Straight Arrow Connector 120"/>
          <p:cNvCxnSpPr/>
          <p:nvPr/>
        </p:nvCxnSpPr>
        <p:spPr>
          <a:xfrm>
            <a:off x="1600200" y="5486400"/>
            <a:ext cx="1676400" cy="15240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flipH="1">
            <a:off x="5257800" y="5715000"/>
            <a:ext cx="1524000" cy="133350"/>
          </a:xfrm>
          <a:prstGeom prst="straightConnector1">
            <a:avLst/>
          </a:prstGeom>
          <a:ln w="76200">
            <a:solidFill>
              <a:srgbClr val="F75E09"/>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3897600" y="4853745"/>
            <a:ext cx="210286" cy="228572"/>
          </a:xfrm>
          <a:prstGeom prst="rect">
            <a:avLst/>
          </a:prstGeom>
        </p:spPr>
      </p:pic>
    </p:spTree>
    <p:extLst>
      <p:ext uri="{BB962C8B-B14F-4D97-AF65-F5344CB8AC3E}">
        <p14:creationId xmlns:p14="http://schemas.microsoft.com/office/powerpoint/2010/main" val="183233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80" grpId="0" animBg="1"/>
      <p:bldP spid="83" grpId="0"/>
      <p:bldP spid="111" grpId="0"/>
      <p:bldP spid="118" grpId="0"/>
      <p:bldP spid="11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336"/>
            <a:ext cx="8229600" cy="1143000"/>
          </a:xfrm>
        </p:spPr>
        <p:txBody>
          <a:bodyPr/>
          <a:lstStyle/>
          <a:p>
            <a:r>
              <a:rPr lang="en-US" dirty="0" smtClean="0"/>
              <a:t>Obstructions &amp; Resolutions -1/2</a:t>
            </a:r>
            <a:endParaRPr lang="en-US" dirty="0"/>
          </a:p>
        </p:txBody>
      </p:sp>
      <p:sp>
        <p:nvSpPr>
          <p:cNvPr id="3" name="TextBox 2"/>
          <p:cNvSpPr txBox="1"/>
          <p:nvPr/>
        </p:nvSpPr>
        <p:spPr>
          <a:xfrm>
            <a:off x="0" y="1044417"/>
            <a:ext cx="9144000" cy="1815882"/>
          </a:xfrm>
          <a:prstGeom prst="rect">
            <a:avLst/>
          </a:prstGeom>
          <a:noFill/>
        </p:spPr>
        <p:txBody>
          <a:bodyPr wrap="square" rtlCol="0">
            <a:spAutoFit/>
          </a:bodyPr>
          <a:lstStyle/>
          <a:p>
            <a:r>
              <a:rPr lang="en-US" sz="2800" dirty="0" smtClean="0">
                <a:solidFill>
                  <a:srgbClr val="FF0000"/>
                </a:solidFill>
              </a:rPr>
              <a:t>In verifying invariance of the link complex up to quasi-isomorphism under RI and RIII  we found an </a:t>
            </a:r>
            <a:r>
              <a:rPr lang="en-US" sz="2800" b="1" i="1" u="sng" dirty="0" smtClean="0">
                <a:solidFill>
                  <a:srgbClr val="FF0000"/>
                </a:solidFill>
              </a:rPr>
              <a:t>obstruction </a:t>
            </a:r>
            <a:r>
              <a:rPr lang="en-US" sz="2800" dirty="0" smtClean="0">
                <a:solidFill>
                  <a:srgbClr val="FF0000"/>
                </a:solidFill>
              </a:rPr>
              <a:t>for the YYLG model due to walls of marginal stability and the </a:t>
            </a:r>
          </a:p>
          <a:p>
            <a:r>
              <a:rPr lang="en-US" sz="2800" dirty="0" smtClean="0">
                <a:solidFill>
                  <a:srgbClr val="FF0000"/>
                </a:solidFill>
              </a:rPr>
              <a:t>non-simple connectedness of the target space. </a:t>
            </a:r>
            <a:endParaRPr lang="en-US" sz="2800" dirty="0">
              <a:solidFill>
                <a:srgbClr val="FF0000"/>
              </a:solidFill>
            </a:endParaRPr>
          </a:p>
        </p:txBody>
      </p:sp>
      <p:sp>
        <p:nvSpPr>
          <p:cNvPr id="4" name="TextBox 3"/>
          <p:cNvSpPr txBox="1"/>
          <p:nvPr/>
        </p:nvSpPr>
        <p:spPr>
          <a:xfrm>
            <a:off x="309372" y="2975004"/>
            <a:ext cx="4343400" cy="830997"/>
          </a:xfrm>
          <a:prstGeom prst="rect">
            <a:avLst/>
          </a:prstGeom>
          <a:noFill/>
        </p:spPr>
        <p:txBody>
          <a:bodyPr wrap="square" rtlCol="0">
            <a:spAutoFit/>
          </a:bodyPr>
          <a:lstStyle/>
          <a:p>
            <a:r>
              <a:rPr lang="en-US" sz="2400" dirty="0" smtClean="0">
                <a:solidFill>
                  <a:srgbClr val="0000FF"/>
                </a:solidFill>
              </a:rPr>
              <a:t>Problem can be traced to the </a:t>
            </a:r>
          </a:p>
          <a:p>
            <a:r>
              <a:rPr lang="en-US" sz="2400" dirty="0" smtClean="0">
                <a:solidFill>
                  <a:srgbClr val="0000FF"/>
                </a:solidFill>
              </a:rPr>
              <a:t>fact that  in the YYLG</a:t>
            </a:r>
            <a:endParaRPr lang="en-US" sz="2400" dirty="0">
              <a:solidFill>
                <a:srgbClr val="0000FF"/>
              </a:solidFill>
            </a:endParaRPr>
          </a:p>
        </p:txBody>
      </p:sp>
      <p:sp>
        <p:nvSpPr>
          <p:cNvPr id="5" name="TextBox 4"/>
          <p:cNvSpPr txBox="1"/>
          <p:nvPr/>
        </p:nvSpPr>
        <p:spPr>
          <a:xfrm>
            <a:off x="390144" y="3992921"/>
            <a:ext cx="8753856" cy="523220"/>
          </a:xfrm>
          <a:prstGeom prst="rect">
            <a:avLst/>
          </a:prstGeom>
          <a:noFill/>
        </p:spPr>
        <p:txBody>
          <a:bodyPr wrap="square" rtlCol="0">
            <a:spAutoFit/>
          </a:bodyPr>
          <a:lstStyle/>
          <a:p>
            <a:r>
              <a:rPr lang="en-US" sz="2800" dirty="0" smtClean="0">
                <a:solidFill>
                  <a:srgbClr val="FF3399"/>
                </a:solidFill>
              </a:rPr>
              <a:t>These problems are cured by the monopole model. </a:t>
            </a:r>
            <a:endParaRPr lang="en-US" sz="2800" dirty="0">
              <a:solidFill>
                <a:srgbClr val="FF3399"/>
              </a:solidFill>
            </a:endParaRPr>
          </a:p>
        </p:txBody>
      </p:sp>
      <p:pic>
        <p:nvPicPr>
          <p:cNvPr id="8" name="Picture 7"/>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4695825" y="3261251"/>
            <a:ext cx="1284571" cy="384000"/>
          </a:xfrm>
          <a:prstGeom prst="rect">
            <a:avLst/>
          </a:prstGeom>
        </p:spPr>
      </p:pic>
      <p:pic>
        <p:nvPicPr>
          <p:cNvPr id="10" name="Picture 9"/>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7010400" y="3290966"/>
            <a:ext cx="1225143" cy="354285"/>
          </a:xfrm>
          <a:prstGeom prst="rect">
            <a:avLst/>
          </a:prstGeom>
        </p:spPr>
      </p:pic>
      <p:pic>
        <p:nvPicPr>
          <p:cNvPr id="14" name="Picture 13"/>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04800" y="4676891"/>
            <a:ext cx="8382000" cy="426647"/>
          </a:xfrm>
          <a:prstGeom prst="rect">
            <a:avLst/>
          </a:prstGeom>
        </p:spPr>
      </p:pic>
      <p:pic>
        <p:nvPicPr>
          <p:cNvPr id="7" name="Picture 6"/>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271670" y="5370265"/>
            <a:ext cx="7033268" cy="534410"/>
          </a:xfrm>
          <a:prstGeom prst="rect">
            <a:avLst/>
          </a:prstGeom>
        </p:spPr>
      </p:pic>
      <p:pic>
        <p:nvPicPr>
          <p:cNvPr id="16" name="Picture 15"/>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659296" y="6171403"/>
            <a:ext cx="3506287" cy="425143"/>
          </a:xfrm>
          <a:prstGeom prst="rect">
            <a:avLst/>
          </a:prstGeom>
        </p:spPr>
      </p:pic>
      <p:pic>
        <p:nvPicPr>
          <p:cNvPr id="17" name="Picture 16"/>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4962692" y="6159974"/>
            <a:ext cx="3853714" cy="436572"/>
          </a:xfrm>
          <a:prstGeom prst="rect">
            <a:avLst/>
          </a:prstGeom>
        </p:spPr>
      </p:pic>
    </p:spTree>
    <p:extLst>
      <p:ext uri="{BB962C8B-B14F-4D97-AF65-F5344CB8AC3E}">
        <p14:creationId xmlns:p14="http://schemas.microsoft.com/office/powerpoint/2010/main" val="53745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a:t>Obstructions &amp; Resolutions </a:t>
            </a:r>
            <a:r>
              <a:rPr lang="en-US" dirty="0" smtClean="0"/>
              <a:t>-2/2</a:t>
            </a:r>
            <a:endParaRPr lang="en-US" dirty="0"/>
          </a:p>
        </p:txBody>
      </p:sp>
      <p:sp>
        <p:nvSpPr>
          <p:cNvPr id="4" name="TextBox 3"/>
          <p:cNvSpPr txBox="1"/>
          <p:nvPr/>
        </p:nvSpPr>
        <p:spPr>
          <a:xfrm>
            <a:off x="228600" y="1579364"/>
            <a:ext cx="8753856" cy="1077218"/>
          </a:xfrm>
          <a:prstGeom prst="rect">
            <a:avLst/>
          </a:prstGeom>
          <a:noFill/>
        </p:spPr>
        <p:txBody>
          <a:bodyPr wrap="square" rtlCol="0">
            <a:spAutoFit/>
          </a:bodyPr>
          <a:lstStyle/>
          <a:p>
            <a:r>
              <a:rPr lang="en-US" sz="3200" dirty="0" smtClean="0">
                <a:solidFill>
                  <a:srgbClr val="FF0000"/>
                </a:solidFill>
              </a:rPr>
              <a:t>Conclusion: YYLG does not give link homology,</a:t>
            </a:r>
          </a:p>
          <a:p>
            <a:r>
              <a:rPr lang="en-US" sz="3200" dirty="0" smtClean="0">
                <a:solidFill>
                  <a:srgbClr val="FF0000"/>
                </a:solidFill>
              </a:rPr>
              <a:t> but MLG does. </a:t>
            </a:r>
            <a:endParaRPr lang="en-US" sz="3200" dirty="0">
              <a:solidFill>
                <a:srgbClr val="FF0000"/>
              </a:solidFill>
            </a:endParaRPr>
          </a:p>
        </p:txBody>
      </p:sp>
      <p:sp>
        <p:nvSpPr>
          <p:cNvPr id="5" name="TextBox 4"/>
          <p:cNvSpPr txBox="1"/>
          <p:nvPr/>
        </p:nvSpPr>
        <p:spPr>
          <a:xfrm>
            <a:off x="228600" y="3266182"/>
            <a:ext cx="9220200" cy="1077218"/>
          </a:xfrm>
          <a:prstGeom prst="rect">
            <a:avLst/>
          </a:prstGeom>
          <a:noFill/>
        </p:spPr>
        <p:txBody>
          <a:bodyPr wrap="square" rtlCol="0">
            <a:spAutoFit/>
          </a:bodyPr>
          <a:lstStyle/>
          <a:p>
            <a:r>
              <a:rPr lang="en-US" sz="3200" dirty="0" smtClean="0">
                <a:solidFill>
                  <a:srgbClr val="00B050"/>
                </a:solidFill>
              </a:rPr>
              <a:t>Unpublished work of </a:t>
            </a:r>
            <a:r>
              <a:rPr lang="en-US" sz="3200" dirty="0" err="1">
                <a:solidFill>
                  <a:srgbClr val="00B050"/>
                </a:solidFill>
              </a:rPr>
              <a:t>Manolescu</a:t>
            </a:r>
            <a:r>
              <a:rPr lang="en-US" sz="3200" dirty="0">
                <a:solidFill>
                  <a:srgbClr val="00B050"/>
                </a:solidFill>
              </a:rPr>
              <a:t> reached </a:t>
            </a:r>
            <a:endParaRPr lang="en-US" sz="3200" dirty="0" smtClean="0">
              <a:solidFill>
                <a:srgbClr val="00B050"/>
              </a:solidFill>
            </a:endParaRPr>
          </a:p>
          <a:p>
            <a:r>
              <a:rPr lang="en-US" sz="3200" dirty="0" smtClean="0">
                <a:solidFill>
                  <a:srgbClr val="00B050"/>
                </a:solidFill>
              </a:rPr>
              <a:t>the </a:t>
            </a:r>
            <a:r>
              <a:rPr lang="en-US" sz="3200" dirty="0">
                <a:solidFill>
                  <a:srgbClr val="00B050"/>
                </a:solidFill>
              </a:rPr>
              <a:t>same conclusion </a:t>
            </a:r>
            <a:r>
              <a:rPr lang="en-US" sz="3200">
                <a:solidFill>
                  <a:srgbClr val="00B050"/>
                </a:solidFill>
              </a:rPr>
              <a:t>for </a:t>
            </a:r>
            <a:r>
              <a:rPr lang="en-US" sz="3200" smtClean="0">
                <a:solidFill>
                  <a:srgbClr val="00B050"/>
                </a:solidFill>
              </a:rPr>
              <a:t>the YYLG</a:t>
            </a:r>
            <a:r>
              <a:rPr lang="en-US" sz="3200" dirty="0" smtClean="0">
                <a:solidFill>
                  <a:srgbClr val="00B050"/>
                </a:solidFill>
              </a:rPr>
              <a:t>. </a:t>
            </a:r>
            <a:endParaRPr lang="en-US" sz="3200" dirty="0">
              <a:solidFill>
                <a:srgbClr val="00B050"/>
              </a:solidFill>
            </a:endParaRPr>
          </a:p>
        </p:txBody>
      </p:sp>
      <p:sp>
        <p:nvSpPr>
          <p:cNvPr id="9" name="TextBox 8"/>
          <p:cNvSpPr txBox="1"/>
          <p:nvPr/>
        </p:nvSpPr>
        <p:spPr>
          <a:xfrm>
            <a:off x="10734" y="4953000"/>
            <a:ext cx="9144000" cy="1569660"/>
          </a:xfrm>
          <a:prstGeom prst="rect">
            <a:avLst/>
          </a:prstGeom>
          <a:noFill/>
        </p:spPr>
        <p:txBody>
          <a:bodyPr wrap="square" rtlCol="0">
            <a:spAutoFit/>
          </a:bodyPr>
          <a:lstStyle/>
          <a:p>
            <a:r>
              <a:rPr lang="en-US" sz="3200" dirty="0">
                <a:solidFill>
                  <a:srgbClr val="0000FF"/>
                </a:solidFill>
              </a:rPr>
              <a:t>M. </a:t>
            </a:r>
            <a:r>
              <a:rPr lang="en-US" sz="3200" dirty="0" err="1">
                <a:solidFill>
                  <a:srgbClr val="0000FF"/>
                </a:solidFill>
              </a:rPr>
              <a:t>Abouzaid</a:t>
            </a:r>
            <a:r>
              <a:rPr lang="en-US" sz="3200" dirty="0">
                <a:solidFill>
                  <a:srgbClr val="0000FF"/>
                </a:solidFill>
              </a:rPr>
              <a:t> and I. Smith have outlined a totally different strategy to recover link homology from </a:t>
            </a:r>
            <a:r>
              <a:rPr lang="en-US" sz="3200" dirty="0" smtClean="0">
                <a:solidFill>
                  <a:srgbClr val="0000FF"/>
                </a:solidFill>
              </a:rPr>
              <a:t>MLG.</a:t>
            </a:r>
            <a:endParaRPr lang="en-US" sz="3200" dirty="0">
              <a:solidFill>
                <a:srgbClr val="0000FF"/>
              </a:solidFill>
            </a:endParaRPr>
          </a:p>
          <a:p>
            <a:endParaRPr lang="en-US" sz="3200" dirty="0">
              <a:solidFill>
                <a:srgbClr val="0000FF"/>
              </a:solidFill>
            </a:endParaRPr>
          </a:p>
        </p:txBody>
      </p:sp>
    </p:spTree>
    <p:extLst>
      <p:ext uri="{BB962C8B-B14F-4D97-AF65-F5344CB8AC3E}">
        <p14:creationId xmlns:p14="http://schemas.microsoft.com/office/powerpoint/2010/main" val="384044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987011" y="4750847"/>
            <a:ext cx="8004590" cy="523220"/>
          </a:xfrm>
          <a:prstGeom prst="rect">
            <a:avLst/>
          </a:prstGeom>
          <a:solidFill>
            <a:srgbClr val="002060"/>
          </a:solidFill>
        </p:spPr>
        <p:txBody>
          <a:bodyPr wrap="square" rtlCol="0">
            <a:spAutoFit/>
          </a:bodyPr>
          <a:lstStyle/>
          <a:p>
            <a:r>
              <a:rPr lang="en-US" sz="2800" dirty="0" smtClean="0">
                <a:solidFill>
                  <a:srgbClr val="FFFF00"/>
                </a:solidFill>
              </a:rPr>
              <a:t> </a:t>
            </a:r>
            <a:endParaRPr lang="en-US" sz="2800" dirty="0">
              <a:solidFill>
                <a:srgbClr val="FF0000"/>
              </a:solidFill>
            </a:endParaRPr>
          </a:p>
        </p:txBody>
      </p:sp>
      <p:sp>
        <p:nvSpPr>
          <p:cNvPr id="3" name="Slide Number Placeholder 2"/>
          <p:cNvSpPr>
            <a:spLocks noGrp="1"/>
          </p:cNvSpPr>
          <p:nvPr>
            <p:ph type="sldNum" sz="quarter" idx="12"/>
          </p:nvPr>
        </p:nvSpPr>
        <p:spPr/>
        <p:txBody>
          <a:bodyPr/>
          <a:lstStyle/>
          <a:p>
            <a:fld id="{8CC33826-6C47-413F-88A8-05EB57E6DE90}" type="slidenum">
              <a:rPr lang="en-US" smtClean="0"/>
              <a:pPr/>
              <a:t>62</a:t>
            </a:fld>
            <a:endParaRPr lang="en-US" dirty="0"/>
          </a:p>
        </p:txBody>
      </p:sp>
      <p:sp>
        <p:nvSpPr>
          <p:cNvPr id="16" name="TextBox 15"/>
          <p:cNvSpPr txBox="1"/>
          <p:nvPr/>
        </p:nvSpPr>
        <p:spPr>
          <a:xfrm>
            <a:off x="1000263" y="3429000"/>
            <a:ext cx="6720875" cy="523220"/>
          </a:xfrm>
          <a:prstGeom prst="rect">
            <a:avLst/>
          </a:prstGeom>
          <a:noFill/>
        </p:spPr>
        <p:txBody>
          <a:bodyPr wrap="square" rtlCol="0">
            <a:spAutoFit/>
          </a:bodyPr>
          <a:lstStyle/>
          <a:p>
            <a:r>
              <a:rPr lang="en-US" sz="2800" dirty="0">
                <a:solidFill>
                  <a:srgbClr val="FF0000"/>
                </a:solidFill>
              </a:rPr>
              <a:t>Application to knot </a:t>
            </a:r>
            <a:r>
              <a:rPr lang="en-US" sz="2800" dirty="0" smtClean="0">
                <a:solidFill>
                  <a:srgbClr val="FF0000"/>
                </a:solidFill>
              </a:rPr>
              <a:t>homology </a:t>
            </a:r>
            <a:endParaRPr lang="en-US" sz="2800" dirty="0">
              <a:solidFill>
                <a:srgbClr val="FF0000"/>
              </a:solidFill>
            </a:endParaRPr>
          </a:p>
        </p:txBody>
      </p:sp>
      <p:sp>
        <p:nvSpPr>
          <p:cNvPr id="21" name="Oval 20"/>
          <p:cNvSpPr/>
          <p:nvPr/>
        </p:nvSpPr>
        <p:spPr>
          <a:xfrm>
            <a:off x="70104" y="442667"/>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a:t>
            </a:r>
            <a:endParaRPr lang="en-US" dirty="0"/>
          </a:p>
        </p:txBody>
      </p:sp>
      <p:sp>
        <p:nvSpPr>
          <p:cNvPr id="20" name="Rectangle 19"/>
          <p:cNvSpPr/>
          <p:nvPr/>
        </p:nvSpPr>
        <p:spPr>
          <a:xfrm>
            <a:off x="838200" y="1447800"/>
            <a:ext cx="324128" cy="830997"/>
          </a:xfrm>
          <a:prstGeom prst="rect">
            <a:avLst/>
          </a:prstGeom>
        </p:spPr>
        <p:txBody>
          <a:bodyPr wrap="none">
            <a:spAutoFit/>
          </a:bodyPr>
          <a:lstStyle/>
          <a:p>
            <a:pPr marL="342900" indent="-342900"/>
            <a:r>
              <a:rPr lang="en-US" sz="4800" dirty="0" smtClean="0"/>
              <a:t> </a:t>
            </a:r>
          </a:p>
        </p:txBody>
      </p:sp>
      <p:sp>
        <p:nvSpPr>
          <p:cNvPr id="25" name="Oval 24"/>
          <p:cNvSpPr/>
          <p:nvPr/>
        </p:nvSpPr>
        <p:spPr>
          <a:xfrm>
            <a:off x="48768" y="2204425"/>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t>
            </a:r>
            <a:endParaRPr lang="en-US" dirty="0"/>
          </a:p>
        </p:txBody>
      </p:sp>
      <p:sp>
        <p:nvSpPr>
          <p:cNvPr id="32" name="Oval 31"/>
          <p:cNvSpPr/>
          <p:nvPr/>
        </p:nvSpPr>
        <p:spPr>
          <a:xfrm>
            <a:off x="48768" y="3547351"/>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3</a:t>
            </a:r>
            <a:endParaRPr lang="en-US" dirty="0"/>
          </a:p>
        </p:txBody>
      </p:sp>
      <p:sp>
        <p:nvSpPr>
          <p:cNvPr id="34" name="Oval 33"/>
          <p:cNvSpPr/>
          <p:nvPr/>
        </p:nvSpPr>
        <p:spPr>
          <a:xfrm>
            <a:off x="70104" y="4811687"/>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4</a:t>
            </a:r>
            <a:endParaRPr lang="en-US" dirty="0"/>
          </a:p>
        </p:txBody>
      </p:sp>
      <p:sp>
        <p:nvSpPr>
          <p:cNvPr id="42" name="TextBox 41"/>
          <p:cNvSpPr txBox="1"/>
          <p:nvPr/>
        </p:nvSpPr>
        <p:spPr>
          <a:xfrm>
            <a:off x="818173" y="4737630"/>
            <a:ext cx="9525000" cy="523220"/>
          </a:xfrm>
          <a:prstGeom prst="rect">
            <a:avLst/>
          </a:prstGeom>
          <a:noFill/>
        </p:spPr>
        <p:txBody>
          <a:bodyPr wrap="square" rtlCol="0">
            <a:spAutoFit/>
          </a:bodyPr>
          <a:lstStyle/>
          <a:p>
            <a:r>
              <a:rPr lang="en-US" sz="2800" dirty="0" smtClean="0">
                <a:solidFill>
                  <a:srgbClr val="FFFF00"/>
                </a:solidFill>
              </a:rPr>
              <a:t>  </a:t>
            </a:r>
            <a:r>
              <a:rPr lang="en-US" sz="2800" dirty="0" err="1" smtClean="0">
                <a:solidFill>
                  <a:srgbClr val="FFFF00"/>
                </a:solidFill>
              </a:rPr>
              <a:t>Semiclassical</a:t>
            </a:r>
            <a:r>
              <a:rPr lang="en-US" sz="2800" dirty="0" smtClean="0">
                <a:solidFill>
                  <a:srgbClr val="FFFF00"/>
                </a:solidFill>
              </a:rPr>
              <a:t> BPS States &amp; Generalized Sen Conjecture</a:t>
            </a:r>
            <a:endParaRPr lang="en-US" sz="2800" dirty="0">
              <a:solidFill>
                <a:srgbClr val="FFFF00"/>
              </a:solidFill>
            </a:endParaRPr>
          </a:p>
        </p:txBody>
      </p:sp>
      <p:sp>
        <p:nvSpPr>
          <p:cNvPr id="17" name="TextBox 16"/>
          <p:cNvSpPr txBox="1"/>
          <p:nvPr/>
        </p:nvSpPr>
        <p:spPr>
          <a:xfrm>
            <a:off x="1000263" y="2150530"/>
            <a:ext cx="8143737" cy="523220"/>
          </a:xfrm>
          <a:prstGeom prst="rect">
            <a:avLst/>
          </a:prstGeom>
          <a:noFill/>
        </p:spPr>
        <p:txBody>
          <a:bodyPr wrap="square" rtlCol="0">
            <a:spAutoFit/>
          </a:bodyPr>
          <a:lstStyle/>
          <a:p>
            <a:r>
              <a:rPr lang="en-US" sz="2800" dirty="0" smtClean="0">
                <a:solidFill>
                  <a:srgbClr val="FF0000"/>
                </a:solidFill>
              </a:rPr>
              <a:t>Interfaces </a:t>
            </a:r>
            <a:r>
              <a:rPr lang="en-US" sz="2800" dirty="0">
                <a:solidFill>
                  <a:srgbClr val="FF0000"/>
                </a:solidFill>
              </a:rPr>
              <a:t>in 2d </a:t>
            </a:r>
            <a:r>
              <a:rPr lang="en-US" sz="2800" dirty="0" smtClean="0">
                <a:solidFill>
                  <a:srgbClr val="FF0000"/>
                </a:solidFill>
              </a:rPr>
              <a:t>N=2 LG models &amp; Categorical CV-WCF</a:t>
            </a:r>
            <a:endParaRPr lang="en-US" sz="2800" dirty="0">
              <a:solidFill>
                <a:srgbClr val="FF0000"/>
              </a:solidFill>
            </a:endParaRPr>
          </a:p>
        </p:txBody>
      </p:sp>
      <p:sp>
        <p:nvSpPr>
          <p:cNvPr id="19" name="Oval 18"/>
          <p:cNvSpPr/>
          <p:nvPr/>
        </p:nvSpPr>
        <p:spPr>
          <a:xfrm>
            <a:off x="72163" y="628647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5</a:t>
            </a:r>
            <a:endParaRPr lang="en-US" dirty="0"/>
          </a:p>
        </p:txBody>
      </p:sp>
      <p:sp>
        <p:nvSpPr>
          <p:cNvPr id="22" name="TextBox 21"/>
          <p:cNvSpPr txBox="1"/>
          <p:nvPr/>
        </p:nvSpPr>
        <p:spPr>
          <a:xfrm>
            <a:off x="1000263" y="6220450"/>
            <a:ext cx="8305800" cy="523220"/>
          </a:xfrm>
          <a:prstGeom prst="rect">
            <a:avLst/>
          </a:prstGeom>
          <a:noFill/>
        </p:spPr>
        <p:txBody>
          <a:bodyPr wrap="square" rtlCol="0">
            <a:spAutoFit/>
          </a:bodyPr>
          <a:lstStyle/>
          <a:p>
            <a:r>
              <a:rPr lang="en-US" sz="2800" dirty="0" smtClean="0"/>
              <a:t>Conclusion</a:t>
            </a:r>
            <a:endParaRPr lang="en-US" sz="2800" dirty="0"/>
          </a:p>
        </p:txBody>
      </p:sp>
      <p:sp>
        <p:nvSpPr>
          <p:cNvPr id="2" name="TextBox 1"/>
          <p:cNvSpPr txBox="1"/>
          <p:nvPr/>
        </p:nvSpPr>
        <p:spPr>
          <a:xfrm>
            <a:off x="1749794" y="1378495"/>
            <a:ext cx="6558811" cy="461665"/>
          </a:xfrm>
          <a:prstGeom prst="rect">
            <a:avLst/>
          </a:prstGeom>
          <a:noFill/>
        </p:spPr>
        <p:txBody>
          <a:bodyPr wrap="square" rtlCol="0">
            <a:spAutoFit/>
          </a:bodyPr>
          <a:lstStyle/>
          <a:p>
            <a:r>
              <a:rPr lang="en-US" sz="2400" dirty="0" smtClean="0"/>
              <a:t>(with D. </a:t>
            </a:r>
            <a:r>
              <a:rPr lang="en-US" sz="2400" dirty="0" err="1" smtClean="0"/>
              <a:t>Gaiotto</a:t>
            </a:r>
            <a:r>
              <a:rPr lang="en-US" sz="2400" dirty="0"/>
              <a:t> </a:t>
            </a:r>
            <a:r>
              <a:rPr lang="en-US" sz="2400" dirty="0" smtClean="0"/>
              <a:t>&amp; </a:t>
            </a:r>
            <a:r>
              <a:rPr lang="en-US" sz="2400" dirty="0"/>
              <a:t>A. </a:t>
            </a:r>
            <a:r>
              <a:rPr lang="en-US" sz="2400" dirty="0" err="1" smtClean="0"/>
              <a:t>Neitzke</a:t>
            </a:r>
            <a:r>
              <a:rPr lang="en-US" sz="2400" dirty="0" smtClean="0"/>
              <a:t>, 2010, … ) </a:t>
            </a:r>
            <a:endParaRPr lang="en-US" sz="2400" dirty="0"/>
          </a:p>
        </p:txBody>
      </p:sp>
      <p:sp>
        <p:nvSpPr>
          <p:cNvPr id="15" name="TextBox 14"/>
          <p:cNvSpPr txBox="1"/>
          <p:nvPr/>
        </p:nvSpPr>
        <p:spPr>
          <a:xfrm>
            <a:off x="1778626" y="2767252"/>
            <a:ext cx="6558811" cy="461665"/>
          </a:xfrm>
          <a:prstGeom prst="rect">
            <a:avLst/>
          </a:prstGeom>
          <a:noFill/>
        </p:spPr>
        <p:txBody>
          <a:bodyPr wrap="square" rtlCol="0">
            <a:spAutoFit/>
          </a:bodyPr>
          <a:lstStyle/>
          <a:p>
            <a:r>
              <a:rPr lang="en-US" sz="2400" dirty="0" smtClean="0"/>
              <a:t>(with D. </a:t>
            </a:r>
            <a:r>
              <a:rPr lang="en-US" sz="2400" dirty="0" err="1" smtClean="0"/>
              <a:t>Gaiotto</a:t>
            </a:r>
            <a:r>
              <a:rPr lang="en-US" sz="2400" dirty="0" smtClean="0"/>
              <a:t> &amp; E. Witten, 2015) </a:t>
            </a:r>
            <a:endParaRPr lang="en-US" sz="2400" dirty="0"/>
          </a:p>
        </p:txBody>
      </p:sp>
      <p:sp>
        <p:nvSpPr>
          <p:cNvPr id="23" name="TextBox 22"/>
          <p:cNvSpPr txBox="1"/>
          <p:nvPr/>
        </p:nvSpPr>
        <p:spPr>
          <a:xfrm>
            <a:off x="2105335" y="4064670"/>
            <a:ext cx="6558811" cy="461665"/>
          </a:xfrm>
          <a:prstGeom prst="rect">
            <a:avLst/>
          </a:prstGeom>
          <a:noFill/>
        </p:spPr>
        <p:txBody>
          <a:bodyPr wrap="square" rtlCol="0">
            <a:spAutoFit/>
          </a:bodyPr>
          <a:lstStyle/>
          <a:p>
            <a:r>
              <a:rPr lang="en-US" sz="2400" dirty="0" smtClean="0"/>
              <a:t>(with D. </a:t>
            </a:r>
            <a:r>
              <a:rPr lang="en-US" sz="2400" dirty="0" err="1" smtClean="0"/>
              <a:t>Galakhov</a:t>
            </a:r>
            <a:r>
              <a:rPr lang="en-US" sz="2400" dirty="0" smtClean="0"/>
              <a:t>, 2016) </a:t>
            </a:r>
            <a:endParaRPr lang="en-US" sz="2400" dirty="0"/>
          </a:p>
        </p:txBody>
      </p:sp>
      <p:sp>
        <p:nvSpPr>
          <p:cNvPr id="24" name="TextBox 23"/>
          <p:cNvSpPr txBox="1"/>
          <p:nvPr/>
        </p:nvSpPr>
        <p:spPr>
          <a:xfrm>
            <a:off x="479854" y="5472146"/>
            <a:ext cx="8206946" cy="461665"/>
          </a:xfrm>
          <a:prstGeom prst="rect">
            <a:avLst/>
          </a:prstGeom>
          <a:noFill/>
        </p:spPr>
        <p:txBody>
          <a:bodyPr wrap="square" rtlCol="0">
            <a:spAutoFit/>
          </a:bodyPr>
          <a:lstStyle/>
          <a:p>
            <a:r>
              <a:rPr lang="en-US" sz="2400" dirty="0" smtClean="0"/>
              <a:t>(with D. van den </a:t>
            </a:r>
            <a:r>
              <a:rPr lang="en-US" sz="2400" dirty="0" err="1" smtClean="0"/>
              <a:t>Bleeken</a:t>
            </a:r>
            <a:r>
              <a:rPr lang="en-US" sz="2400" dirty="0" smtClean="0"/>
              <a:t> &amp; A. Royston, 2015; D. Brennan, 2016) </a:t>
            </a:r>
            <a:endParaRPr lang="en-US" sz="2400" dirty="0"/>
          </a:p>
        </p:txBody>
      </p:sp>
      <p:sp>
        <p:nvSpPr>
          <p:cNvPr id="28" name="TextBox 27"/>
          <p:cNvSpPr txBox="1"/>
          <p:nvPr/>
        </p:nvSpPr>
        <p:spPr>
          <a:xfrm>
            <a:off x="838200" y="397894"/>
            <a:ext cx="8153401" cy="523220"/>
          </a:xfrm>
          <a:prstGeom prst="rect">
            <a:avLst/>
          </a:prstGeom>
          <a:noFill/>
        </p:spPr>
        <p:txBody>
          <a:bodyPr wrap="square" rtlCol="0">
            <a:spAutoFit/>
          </a:bodyPr>
          <a:lstStyle/>
          <a:p>
            <a:r>
              <a:rPr lang="en-US" sz="2800" dirty="0" smtClean="0">
                <a:solidFill>
                  <a:srgbClr val="FF0000"/>
                </a:solidFill>
              </a:rPr>
              <a:t>Review Derivation Of KS-WCF Using Framed BPS States</a:t>
            </a:r>
            <a:endParaRPr lang="en-US" sz="2800" dirty="0">
              <a:solidFill>
                <a:srgbClr val="FF0000"/>
              </a:solidFill>
            </a:endParaRPr>
          </a:p>
        </p:txBody>
      </p:sp>
    </p:spTree>
    <p:extLst>
      <p:ext uri="{BB962C8B-B14F-4D97-AF65-F5344CB8AC3E}">
        <p14:creationId xmlns:p14="http://schemas.microsoft.com/office/powerpoint/2010/main" val="9928151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7497"/>
            <a:ext cx="8229600" cy="1143000"/>
          </a:xfrm>
        </p:spPr>
        <p:txBody>
          <a:bodyPr/>
          <a:lstStyle/>
          <a:p>
            <a:r>
              <a:rPr lang="en-US" dirty="0" smtClean="0"/>
              <a:t>The Really Hard Question</a:t>
            </a:r>
            <a:endParaRPr lang="en-US" dirty="0"/>
          </a:p>
        </p:txBody>
      </p:sp>
      <p:sp>
        <p:nvSpPr>
          <p:cNvPr id="3" name="TextBox 2"/>
          <p:cNvSpPr txBox="1"/>
          <p:nvPr/>
        </p:nvSpPr>
        <p:spPr>
          <a:xfrm>
            <a:off x="76200" y="809669"/>
            <a:ext cx="9220200" cy="461665"/>
          </a:xfrm>
          <a:prstGeom prst="rect">
            <a:avLst/>
          </a:prstGeom>
          <a:noFill/>
        </p:spPr>
        <p:txBody>
          <a:bodyPr wrap="square" rtlCol="0">
            <a:spAutoFit/>
          </a:bodyPr>
          <a:lstStyle/>
          <a:p>
            <a:r>
              <a:rPr lang="en-US" sz="2400" u="sng" dirty="0" smtClean="0">
                <a:solidFill>
                  <a:srgbClr val="FF0000"/>
                </a:solidFill>
              </a:rPr>
              <a:t>Data Determining A  Framed BPS State In (</a:t>
            </a:r>
            <a:r>
              <a:rPr lang="en-US" sz="2400" u="sng" dirty="0" err="1" smtClean="0">
                <a:solidFill>
                  <a:srgbClr val="FF0000"/>
                </a:solidFill>
              </a:rPr>
              <a:t>Lagrangian</a:t>
            </a:r>
            <a:r>
              <a:rPr lang="en-US" sz="2400" u="sng" dirty="0" smtClean="0">
                <a:solidFill>
                  <a:srgbClr val="FF0000"/>
                </a:solidFill>
              </a:rPr>
              <a:t>) d=4 N=2 Theory</a:t>
            </a:r>
            <a:endParaRPr lang="en-US" sz="2400" u="sng" dirty="0">
              <a:solidFill>
                <a:srgbClr val="FF0000"/>
              </a:solidFill>
            </a:endParaRPr>
          </a:p>
        </p:txBody>
      </p:sp>
      <p:sp>
        <p:nvSpPr>
          <p:cNvPr id="4" name="TextBox 3"/>
          <p:cNvSpPr txBox="1"/>
          <p:nvPr/>
        </p:nvSpPr>
        <p:spPr>
          <a:xfrm>
            <a:off x="1791348" y="1429730"/>
            <a:ext cx="4648200" cy="461665"/>
          </a:xfrm>
          <a:prstGeom prst="rect">
            <a:avLst/>
          </a:prstGeom>
          <a:noFill/>
        </p:spPr>
        <p:txBody>
          <a:bodyPr wrap="square" rtlCol="0">
            <a:spAutoFit/>
          </a:bodyPr>
          <a:lstStyle/>
          <a:p>
            <a:r>
              <a:rPr lang="en-US" sz="2400" dirty="0" smtClean="0">
                <a:solidFill>
                  <a:srgbClr val="0000FF"/>
                </a:solidFill>
              </a:rPr>
              <a:t>Compact </a:t>
            </a:r>
            <a:r>
              <a:rPr lang="en-US" sz="2400" dirty="0" err="1" smtClean="0">
                <a:solidFill>
                  <a:srgbClr val="0000FF"/>
                </a:solidFill>
              </a:rPr>
              <a:t>semisimple</a:t>
            </a:r>
            <a:r>
              <a:rPr lang="en-US" sz="2400" dirty="0" smtClean="0">
                <a:solidFill>
                  <a:srgbClr val="0000FF"/>
                </a:solidFill>
              </a:rPr>
              <a:t> Lie group </a:t>
            </a:r>
            <a:endParaRPr lang="en-US" sz="2400" dirty="0">
              <a:solidFill>
                <a:srgbClr val="0000FF"/>
              </a:solidFill>
            </a:endParaRPr>
          </a:p>
        </p:txBody>
      </p:sp>
      <p:sp>
        <p:nvSpPr>
          <p:cNvPr id="5" name="TextBox 4"/>
          <p:cNvSpPr txBox="1"/>
          <p:nvPr/>
        </p:nvSpPr>
        <p:spPr>
          <a:xfrm>
            <a:off x="1791348" y="1997501"/>
            <a:ext cx="4648200" cy="461665"/>
          </a:xfrm>
          <a:prstGeom prst="rect">
            <a:avLst/>
          </a:prstGeom>
          <a:noFill/>
        </p:spPr>
        <p:txBody>
          <a:bodyPr wrap="square" rtlCol="0">
            <a:spAutoFit/>
          </a:bodyPr>
          <a:lstStyle/>
          <a:p>
            <a:r>
              <a:rPr lang="en-US" sz="2400" dirty="0" err="1" smtClean="0">
                <a:solidFill>
                  <a:srgbClr val="0000FF"/>
                </a:solidFill>
              </a:rPr>
              <a:t>Quaternionic</a:t>
            </a:r>
            <a:r>
              <a:rPr lang="en-US" sz="2400" dirty="0" smtClean="0">
                <a:solidFill>
                  <a:srgbClr val="0000FF"/>
                </a:solidFill>
              </a:rPr>
              <a:t> representation </a:t>
            </a:r>
            <a:endParaRPr lang="en-US" sz="2400" dirty="0">
              <a:solidFill>
                <a:srgbClr val="0000FF"/>
              </a:solidFill>
              <a:latin typeface="Monotype Corsiva" panose="03010101010201010101" pitchFamily="66" charset="0"/>
            </a:endParaRPr>
          </a:p>
        </p:txBody>
      </p:sp>
      <p:sp>
        <p:nvSpPr>
          <p:cNvPr id="6" name="TextBox 5"/>
          <p:cNvSpPr txBox="1"/>
          <p:nvPr/>
        </p:nvSpPr>
        <p:spPr>
          <a:xfrm>
            <a:off x="1827016" y="2569860"/>
            <a:ext cx="5259584" cy="461665"/>
          </a:xfrm>
          <a:prstGeom prst="rect">
            <a:avLst/>
          </a:prstGeom>
          <a:noFill/>
        </p:spPr>
        <p:txBody>
          <a:bodyPr wrap="square" rtlCol="0">
            <a:spAutoFit/>
          </a:bodyPr>
          <a:lstStyle/>
          <a:p>
            <a:r>
              <a:rPr lang="en-US" sz="2400" dirty="0" smtClean="0">
                <a:solidFill>
                  <a:srgbClr val="0000FF"/>
                </a:solidFill>
              </a:rPr>
              <a:t>Mass parameters  </a:t>
            </a:r>
            <a:endParaRPr lang="en-US" sz="2400" baseline="30000" dirty="0">
              <a:solidFill>
                <a:srgbClr val="0000FF"/>
              </a:solidFill>
            </a:endParaRPr>
          </a:p>
        </p:txBody>
      </p:sp>
      <p:pic>
        <p:nvPicPr>
          <p:cNvPr id="12" name="Picture 11"/>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1791348" y="5843663"/>
            <a:ext cx="3510857" cy="697905"/>
          </a:xfrm>
          <a:prstGeom prst="rect">
            <a:avLst/>
          </a:prstGeom>
        </p:spPr>
      </p:pic>
      <p:pic>
        <p:nvPicPr>
          <p:cNvPr id="11" name="Picture 10"/>
          <p:cNvPicPr>
            <a:picLocks noChangeAspect="1"/>
          </p:cNvPicPr>
          <p:nvPr>
            <p:custDataLst>
              <p:tags r:id="rId2"/>
            </p:custDataLst>
          </p:nvPr>
        </p:nvPicPr>
        <p:blipFill>
          <a:blip r:embed="rId12">
            <a:extLst>
              <a:ext uri="{28A0092B-C50C-407E-A947-70E740481C1C}">
                <a14:useLocalDpi xmlns:a14="http://schemas.microsoft.com/office/drawing/2010/main" val="0"/>
              </a:ext>
            </a:extLst>
          </a:blip>
          <a:stretch>
            <a:fillRect/>
          </a:stretch>
        </p:blipFill>
        <p:spPr>
          <a:xfrm>
            <a:off x="5555291" y="6031748"/>
            <a:ext cx="833438" cy="447675"/>
          </a:xfrm>
          <a:prstGeom prst="rect">
            <a:avLst/>
          </a:prstGeom>
        </p:spPr>
      </p:pic>
      <p:pic>
        <p:nvPicPr>
          <p:cNvPr id="8" name="Picture 7"/>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4433617" y="2549263"/>
            <a:ext cx="4629334" cy="502857"/>
          </a:xfrm>
          <a:prstGeom prst="rect">
            <a:avLst/>
          </a:prstGeom>
        </p:spPr>
      </p:pic>
      <p:pic>
        <p:nvPicPr>
          <p:cNvPr id="16" name="Picture 15"/>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6879362" y="1934125"/>
            <a:ext cx="414476" cy="356571"/>
          </a:xfrm>
          <a:prstGeom prst="rect">
            <a:avLst/>
          </a:prstGeom>
        </p:spPr>
      </p:pic>
      <p:pic>
        <p:nvPicPr>
          <p:cNvPr id="18" name="Picture 17"/>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6860601" y="1425332"/>
            <a:ext cx="362667" cy="368761"/>
          </a:xfrm>
          <a:prstGeom prst="rect">
            <a:avLst/>
          </a:prstGeom>
        </p:spPr>
      </p:pic>
      <p:sp>
        <p:nvSpPr>
          <p:cNvPr id="19" name="TextBox 18"/>
          <p:cNvSpPr txBox="1"/>
          <p:nvPr/>
        </p:nvSpPr>
        <p:spPr>
          <a:xfrm>
            <a:off x="381000" y="2025200"/>
            <a:ext cx="1295400" cy="523220"/>
          </a:xfrm>
          <a:prstGeom prst="rect">
            <a:avLst/>
          </a:prstGeom>
          <a:noFill/>
        </p:spPr>
        <p:txBody>
          <a:bodyPr wrap="square" rtlCol="0">
            <a:spAutoFit/>
          </a:bodyPr>
          <a:lstStyle/>
          <a:p>
            <a:r>
              <a:rPr lang="en-US" sz="2800" dirty="0" smtClean="0">
                <a:solidFill>
                  <a:srgbClr val="0000FF"/>
                </a:solidFill>
              </a:rPr>
              <a:t>Action: </a:t>
            </a:r>
            <a:endParaRPr lang="en-US" sz="2800" dirty="0">
              <a:solidFill>
                <a:srgbClr val="0000FF"/>
              </a:solidFill>
            </a:endParaRPr>
          </a:p>
        </p:txBody>
      </p:sp>
      <p:sp>
        <p:nvSpPr>
          <p:cNvPr id="20" name="TextBox 19"/>
          <p:cNvSpPr txBox="1"/>
          <p:nvPr/>
        </p:nvSpPr>
        <p:spPr>
          <a:xfrm>
            <a:off x="314545" y="3426148"/>
            <a:ext cx="2667000" cy="584775"/>
          </a:xfrm>
          <a:prstGeom prst="rect">
            <a:avLst/>
          </a:prstGeom>
          <a:noFill/>
        </p:spPr>
        <p:txBody>
          <a:bodyPr wrap="square" rtlCol="0">
            <a:spAutoFit/>
          </a:bodyPr>
          <a:lstStyle/>
          <a:p>
            <a:r>
              <a:rPr lang="en-US" sz="3200" dirty="0" smtClean="0">
                <a:solidFill>
                  <a:schemeClr val="accent6">
                    <a:lumMod val="50000"/>
                  </a:schemeClr>
                </a:solidFill>
              </a:rPr>
              <a:t>Line defect L: </a:t>
            </a:r>
            <a:endParaRPr lang="en-US" sz="3200" dirty="0">
              <a:solidFill>
                <a:schemeClr val="accent6">
                  <a:lumMod val="50000"/>
                </a:schemeClr>
              </a:solidFill>
            </a:endParaRPr>
          </a:p>
        </p:txBody>
      </p:sp>
      <p:pic>
        <p:nvPicPr>
          <p:cNvPr id="31" name="Picture 30"/>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3403473" y="3403071"/>
            <a:ext cx="1490286" cy="533334"/>
          </a:xfrm>
          <a:prstGeom prst="rect">
            <a:avLst/>
          </a:prstGeom>
        </p:spPr>
      </p:pic>
      <p:pic>
        <p:nvPicPr>
          <p:cNvPr id="32" name="Picture 31"/>
          <p:cNvPicPr>
            <a:picLocks noChangeAspect="1"/>
          </p:cNvPicPr>
          <p:nvPr>
            <p:custDataLst>
              <p:tags r:id="rId7"/>
            </p:custDataLst>
          </p:nvPr>
        </p:nvPicPr>
        <p:blipFill>
          <a:blip r:embed="rId17" cstate="print">
            <a:extLst>
              <a:ext uri="{28A0092B-C50C-407E-A947-70E740481C1C}">
                <a14:useLocalDpi xmlns:a14="http://schemas.microsoft.com/office/drawing/2010/main" val="0"/>
              </a:ext>
            </a:extLst>
          </a:blip>
          <a:stretch>
            <a:fillRect/>
          </a:stretch>
        </p:blipFill>
        <p:spPr>
          <a:xfrm>
            <a:off x="6098696" y="3436329"/>
            <a:ext cx="1523810" cy="502858"/>
          </a:xfrm>
          <a:prstGeom prst="rect">
            <a:avLst/>
          </a:prstGeom>
        </p:spPr>
      </p:pic>
      <p:sp>
        <p:nvSpPr>
          <p:cNvPr id="26" name="TextBox 25"/>
          <p:cNvSpPr txBox="1"/>
          <p:nvPr/>
        </p:nvSpPr>
        <p:spPr>
          <a:xfrm>
            <a:off x="381000" y="4523491"/>
            <a:ext cx="2121458" cy="707886"/>
          </a:xfrm>
          <a:prstGeom prst="rect">
            <a:avLst/>
          </a:prstGeom>
          <a:noFill/>
        </p:spPr>
        <p:txBody>
          <a:bodyPr wrap="square" rtlCol="0">
            <a:spAutoFit/>
          </a:bodyPr>
          <a:lstStyle/>
          <a:p>
            <a:r>
              <a:rPr lang="en-US" sz="4000" dirty="0" smtClean="0">
                <a:solidFill>
                  <a:srgbClr val="7030A0"/>
                </a:solidFill>
              </a:rPr>
              <a:t>Infrared: </a:t>
            </a:r>
            <a:endParaRPr lang="en-US" sz="4000" dirty="0">
              <a:solidFill>
                <a:srgbClr val="7030A0"/>
              </a:solidFill>
            </a:endParaRPr>
          </a:p>
        </p:txBody>
      </p:sp>
      <p:pic>
        <p:nvPicPr>
          <p:cNvPr id="33" name="Picture 32"/>
          <p:cNvPicPr>
            <a:picLocks noChangeAspect="1"/>
          </p:cNvPicPr>
          <p:nvPr>
            <p:custDataLst>
              <p:tags r:id="rId8"/>
            </p:custDataLst>
          </p:nvPr>
        </p:nvPicPr>
        <p:blipFill>
          <a:blip r:embed="rId18" cstate="print">
            <a:extLst>
              <a:ext uri="{28A0092B-C50C-407E-A947-70E740481C1C}">
                <a14:useLocalDpi xmlns:a14="http://schemas.microsoft.com/office/drawing/2010/main" val="0"/>
              </a:ext>
            </a:extLst>
          </a:blip>
          <a:stretch>
            <a:fillRect/>
          </a:stretch>
        </p:blipFill>
        <p:spPr>
          <a:xfrm>
            <a:off x="3271039" y="4633562"/>
            <a:ext cx="1234286" cy="377905"/>
          </a:xfrm>
          <a:prstGeom prst="rect">
            <a:avLst/>
          </a:prstGeom>
        </p:spPr>
      </p:pic>
      <p:pic>
        <p:nvPicPr>
          <p:cNvPr id="34" name="Picture 33"/>
          <p:cNvPicPr>
            <a:picLocks noChangeAspect="1"/>
          </p:cNvPicPr>
          <p:nvPr>
            <p:custDataLst>
              <p:tags r:id="rId9"/>
            </p:custDataLst>
          </p:nvPr>
        </p:nvPicPr>
        <p:blipFill>
          <a:blip r:embed="rId19" cstate="print">
            <a:extLst>
              <a:ext uri="{28A0092B-C50C-407E-A947-70E740481C1C}">
                <a14:useLocalDpi xmlns:a14="http://schemas.microsoft.com/office/drawing/2010/main" val="0"/>
              </a:ext>
            </a:extLst>
          </a:blip>
          <a:stretch>
            <a:fillRect/>
          </a:stretch>
        </p:blipFill>
        <p:spPr>
          <a:xfrm>
            <a:off x="5573233" y="4590349"/>
            <a:ext cx="1441524" cy="457143"/>
          </a:xfrm>
          <a:prstGeom prst="rect">
            <a:avLst/>
          </a:prstGeom>
        </p:spPr>
      </p:pic>
    </p:spTree>
    <p:extLst>
      <p:ext uri="{BB962C8B-B14F-4D97-AF65-F5344CB8AC3E}">
        <p14:creationId xmlns:p14="http://schemas.microsoft.com/office/powerpoint/2010/main" val="87786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9" grpId="0"/>
      <p:bldP spid="20" grpId="0"/>
      <p:bldP spid="2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23910"/>
            <a:ext cx="8763000" cy="830997"/>
          </a:xfrm>
          <a:prstGeom prst="rect">
            <a:avLst/>
          </a:prstGeom>
          <a:noFill/>
        </p:spPr>
        <p:txBody>
          <a:bodyPr wrap="square" rtlCol="0">
            <a:spAutoFit/>
          </a:bodyPr>
          <a:lstStyle/>
          <a:p>
            <a:r>
              <a:rPr lang="en-US" sz="2400" dirty="0" smtClean="0">
                <a:solidFill>
                  <a:srgbClr val="FF0000"/>
                </a:solidFill>
              </a:rPr>
              <a:t>For d=4 N=2 theories with a </a:t>
            </a:r>
            <a:r>
              <a:rPr lang="en-US" sz="2400" dirty="0" err="1" smtClean="0">
                <a:solidFill>
                  <a:srgbClr val="FF0000"/>
                </a:solidFill>
              </a:rPr>
              <a:t>Lagrangian</a:t>
            </a:r>
            <a:r>
              <a:rPr lang="en-US" sz="2400" dirty="0" smtClean="0">
                <a:solidFill>
                  <a:srgbClr val="FF0000"/>
                </a:solidFill>
              </a:rPr>
              <a:t> formulation at weak coupling there IS a quite rigorous formulation – well known to physicists… </a:t>
            </a:r>
            <a:endParaRPr lang="en-US" sz="2400" dirty="0">
              <a:solidFill>
                <a:srgbClr val="FF0000"/>
              </a:solidFill>
            </a:endParaRPr>
          </a:p>
        </p:txBody>
      </p:sp>
      <mc:AlternateContent xmlns:mc="http://schemas.openxmlformats.org/markup-compatibility/2006" xmlns:a14="http://schemas.microsoft.com/office/drawing/2010/main">
        <mc:Choice Requires="a14">
          <p:sp>
            <p:nvSpPr>
              <p:cNvPr id="4" name="TextBox 3"/>
              <p:cNvSpPr txBox="1"/>
              <p:nvPr/>
            </p:nvSpPr>
            <p:spPr>
              <a:xfrm>
                <a:off x="1400175" y="1358485"/>
                <a:ext cx="5638800" cy="523220"/>
              </a:xfrm>
              <a:prstGeom prst="rect">
                <a:avLst/>
              </a:prstGeom>
              <a:noFill/>
            </p:spPr>
            <p:txBody>
              <a:bodyPr wrap="square" rtlCol="0">
                <a:spAutoFit/>
              </a:bodyPr>
              <a:lstStyle/>
              <a:p>
                <a:r>
                  <a:rPr lang="en-US" sz="2800" dirty="0" smtClean="0">
                    <a:solidFill>
                      <a:srgbClr val="0000FF"/>
                    </a:solidFill>
                  </a:rPr>
                  <a:t>u </a:t>
                </a:r>
                <a14:m>
                  <m:oMath xmlns:m="http://schemas.openxmlformats.org/officeDocument/2006/math">
                    <m:r>
                      <a:rPr lang="en-US" sz="2800" i="1" smtClean="0">
                        <a:solidFill>
                          <a:srgbClr val="0000FF"/>
                        </a:solidFill>
                        <a:latin typeface="Cambria Math" panose="02040503050406030204" pitchFamily="18" charset="0"/>
                        <a:ea typeface="Cambria Math" panose="02040503050406030204" pitchFamily="18" charset="0"/>
                      </a:rPr>
                      <m:t>→</m:t>
                    </m:r>
                    <m:r>
                      <a:rPr lang="en-US" sz="2800" b="0" i="1" smtClean="0">
                        <a:solidFill>
                          <a:srgbClr val="0000FF"/>
                        </a:solidFill>
                        <a:latin typeface="Cambria Math" panose="02040503050406030204" pitchFamily="18" charset="0"/>
                        <a:ea typeface="Cambria Math" panose="02040503050406030204" pitchFamily="18" charset="0"/>
                      </a:rPr>
                      <m:t> ∞</m:t>
                    </m:r>
                  </m:oMath>
                </a14:m>
                <a:r>
                  <a:rPr lang="en-US" sz="2800" dirty="0" smtClean="0">
                    <a:solidFill>
                      <a:srgbClr val="0000FF"/>
                    </a:solidFill>
                  </a:rPr>
                  <a:t>  in a ``</a:t>
                </a:r>
                <a:r>
                  <a:rPr lang="en-US" sz="2800" dirty="0" err="1" smtClean="0">
                    <a:solidFill>
                      <a:srgbClr val="0000FF"/>
                    </a:solidFill>
                  </a:rPr>
                  <a:t>semiclassical</a:t>
                </a:r>
                <a:r>
                  <a:rPr lang="en-US" sz="2800" dirty="0" smtClean="0">
                    <a:solidFill>
                      <a:srgbClr val="0000FF"/>
                    </a:solidFill>
                  </a:rPr>
                  <a:t> chamber’’ </a:t>
                </a:r>
                <a:endParaRPr lang="en-US" sz="2800" dirty="0">
                  <a:solidFill>
                    <a:srgbClr val="0000FF"/>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400175" y="1358485"/>
                <a:ext cx="5638800" cy="523220"/>
              </a:xfrm>
              <a:prstGeom prst="rect">
                <a:avLst/>
              </a:prstGeom>
              <a:blipFill rotWithShape="0">
                <a:blip r:embed="rId4"/>
                <a:stretch>
                  <a:fillRect l="-2270" t="-11628" r="-2811" b="-32558"/>
                </a:stretch>
              </a:blipFill>
            </p:spPr>
            <p:txBody>
              <a:bodyPr/>
              <a:lstStyle/>
              <a:p>
                <a:r>
                  <a:rPr lang="en-US">
                    <a:noFill/>
                  </a:rPr>
                  <a:t> </a:t>
                </a:r>
              </a:p>
            </p:txBody>
          </p:sp>
        </mc:Fallback>
      </mc:AlternateContent>
      <p:pic>
        <p:nvPicPr>
          <p:cNvPr id="6" name="Picture 5"/>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367109" y="2909222"/>
            <a:ext cx="2700191" cy="502857"/>
          </a:xfrm>
          <a:prstGeom prst="rect">
            <a:avLst/>
          </a:prstGeom>
        </p:spPr>
      </p:pic>
      <p:pic>
        <p:nvPicPr>
          <p:cNvPr id="8" name="Picture 7"/>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371600" y="2134354"/>
            <a:ext cx="6192762" cy="588190"/>
          </a:xfrm>
          <a:prstGeom prst="rect">
            <a:avLst/>
          </a:prstGeom>
        </p:spPr>
      </p:pic>
      <p:sp>
        <p:nvSpPr>
          <p:cNvPr id="11" name="TextBox 10"/>
          <p:cNvSpPr txBox="1"/>
          <p:nvPr/>
        </p:nvSpPr>
        <p:spPr>
          <a:xfrm>
            <a:off x="1752600" y="3495414"/>
            <a:ext cx="6324600" cy="523220"/>
          </a:xfrm>
          <a:prstGeom prst="rect">
            <a:avLst/>
          </a:prstGeom>
          <a:noFill/>
        </p:spPr>
        <p:txBody>
          <a:bodyPr wrap="square" rtlCol="0">
            <a:spAutoFit/>
          </a:bodyPr>
          <a:lstStyle/>
          <a:p>
            <a:r>
              <a:rPr lang="en-US" sz="2800" dirty="0" smtClean="0"/>
              <a:t>Method of collective coordinates: </a:t>
            </a:r>
            <a:endParaRPr lang="en-US" sz="2800" dirty="0"/>
          </a:p>
        </p:txBody>
      </p:sp>
      <p:sp>
        <p:nvSpPr>
          <p:cNvPr id="12" name="TextBox 11"/>
          <p:cNvSpPr txBox="1"/>
          <p:nvPr/>
        </p:nvSpPr>
        <p:spPr>
          <a:xfrm>
            <a:off x="114300" y="4101970"/>
            <a:ext cx="9029700" cy="2677656"/>
          </a:xfrm>
          <a:prstGeom prst="rect">
            <a:avLst/>
          </a:prstGeom>
          <a:noFill/>
        </p:spPr>
        <p:txBody>
          <a:bodyPr wrap="square" rtlCol="0">
            <a:spAutoFit/>
          </a:bodyPr>
          <a:lstStyle/>
          <a:p>
            <a:r>
              <a:rPr lang="en-US" sz="2800" dirty="0"/>
              <a:t>Manton (</a:t>
            </a:r>
            <a:r>
              <a:rPr lang="en-US" sz="2800" dirty="0" smtClean="0"/>
              <a:t>1982); </a:t>
            </a:r>
            <a:r>
              <a:rPr lang="en-US" sz="2800" dirty="0" err="1" smtClean="0"/>
              <a:t>Sethi</a:t>
            </a:r>
            <a:r>
              <a:rPr lang="en-US" sz="2800" dirty="0"/>
              <a:t>, Stern, </a:t>
            </a:r>
            <a:r>
              <a:rPr lang="en-US" sz="2800" dirty="0" err="1"/>
              <a:t>Zaslow</a:t>
            </a:r>
            <a:r>
              <a:rPr lang="en-US" sz="2800" dirty="0"/>
              <a:t>;  </a:t>
            </a:r>
            <a:r>
              <a:rPr lang="en-US" sz="2800" dirty="0" err="1"/>
              <a:t>Gauntlett</a:t>
            </a:r>
            <a:r>
              <a:rPr lang="en-US" sz="2800" dirty="0"/>
              <a:t> &amp; Harvey ; Tong; </a:t>
            </a:r>
            <a:r>
              <a:rPr lang="en-US" sz="2800" dirty="0" err="1"/>
              <a:t>Gauntlett</a:t>
            </a:r>
            <a:r>
              <a:rPr lang="en-US" sz="2800" dirty="0"/>
              <a:t>, Kim, Park, </a:t>
            </a:r>
            <a:r>
              <a:rPr lang="en-US" sz="2800" dirty="0" smtClean="0"/>
              <a:t>Yi; </a:t>
            </a:r>
            <a:r>
              <a:rPr lang="en-US" sz="2800" dirty="0" err="1" smtClean="0"/>
              <a:t>Bak</a:t>
            </a:r>
            <a:r>
              <a:rPr lang="en-US" sz="2800" dirty="0"/>
              <a:t>, Lee, Yi; </a:t>
            </a:r>
            <a:r>
              <a:rPr lang="en-US" sz="2800" dirty="0" err="1"/>
              <a:t>Bak</a:t>
            </a:r>
            <a:r>
              <a:rPr lang="en-US" sz="2800" dirty="0"/>
              <a:t>, Lee, Lee, Yi; Stern &amp; </a:t>
            </a:r>
            <a:r>
              <a:rPr lang="en-US" sz="2800" dirty="0" smtClean="0"/>
              <a:t>Yi; </a:t>
            </a:r>
            <a:r>
              <a:rPr lang="en-US" sz="2800" dirty="0"/>
              <a:t>Manton &amp; </a:t>
            </a:r>
            <a:r>
              <a:rPr lang="en-US" sz="2800" dirty="0" err="1"/>
              <a:t>Schroers</a:t>
            </a:r>
            <a:r>
              <a:rPr lang="en-US" sz="2800" dirty="0"/>
              <a:t>; </a:t>
            </a:r>
            <a:r>
              <a:rPr lang="en-US" sz="2800" dirty="0" err="1"/>
              <a:t>Sethi</a:t>
            </a:r>
            <a:r>
              <a:rPr lang="en-US" sz="2800" dirty="0"/>
              <a:t>, Stern &amp; </a:t>
            </a:r>
            <a:r>
              <a:rPr lang="en-US" sz="2800" dirty="0" err="1"/>
              <a:t>Zaslow</a:t>
            </a:r>
            <a:r>
              <a:rPr lang="en-US" sz="2800" dirty="0"/>
              <a:t>; </a:t>
            </a:r>
            <a:r>
              <a:rPr lang="en-US" sz="2800" dirty="0" err="1"/>
              <a:t>Gauntlett</a:t>
            </a:r>
            <a:r>
              <a:rPr lang="en-US" sz="2800" dirty="0"/>
              <a:t> &amp; Harvey </a:t>
            </a:r>
            <a:r>
              <a:rPr lang="en-US" sz="2800" dirty="0" smtClean="0"/>
              <a:t>;Tong</a:t>
            </a:r>
            <a:r>
              <a:rPr lang="en-US" sz="2800" dirty="0"/>
              <a:t>; </a:t>
            </a:r>
            <a:r>
              <a:rPr lang="en-US" sz="2800" dirty="0" err="1"/>
              <a:t>Gauntlett</a:t>
            </a:r>
            <a:r>
              <a:rPr lang="en-US" sz="2800" dirty="0"/>
              <a:t>,  Kim,  Park, Yi;   </a:t>
            </a:r>
            <a:r>
              <a:rPr lang="en-US" sz="2800" dirty="0" err="1"/>
              <a:t>Gauntlett</a:t>
            </a:r>
            <a:r>
              <a:rPr lang="en-US" sz="2800" dirty="0"/>
              <a:t>,  Kim,  Lee,  Yi; </a:t>
            </a:r>
            <a:r>
              <a:rPr lang="en-US" sz="2800" dirty="0" err="1"/>
              <a:t>Bak</a:t>
            </a:r>
            <a:r>
              <a:rPr lang="en-US" sz="2800" dirty="0"/>
              <a:t>, Lee, </a:t>
            </a:r>
            <a:r>
              <a:rPr lang="en-US" sz="2800" dirty="0" smtClean="0"/>
              <a:t>Yi; Lee, Weinberg, Yi;  Tong, Wong;….</a:t>
            </a:r>
            <a:endParaRPr lang="en-US" sz="2800" dirty="0"/>
          </a:p>
        </p:txBody>
      </p:sp>
    </p:spTree>
    <p:extLst>
      <p:ext uri="{BB962C8B-B14F-4D97-AF65-F5344CB8AC3E}">
        <p14:creationId xmlns:p14="http://schemas.microsoft.com/office/powerpoint/2010/main" val="363663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2078"/>
            <a:ext cx="8229600" cy="1143000"/>
          </a:xfrm>
        </p:spPr>
        <p:txBody>
          <a:bodyPr/>
          <a:lstStyle/>
          <a:p>
            <a:r>
              <a:rPr lang="en-US" dirty="0" smtClean="0"/>
              <a:t>The Answer</a:t>
            </a:r>
            <a:endParaRPr lang="en-US" dirty="0"/>
          </a:p>
        </p:txBody>
      </p:sp>
      <p:grpSp>
        <p:nvGrpSpPr>
          <p:cNvPr id="15" name="Group 14"/>
          <p:cNvGrpSpPr/>
          <p:nvPr/>
        </p:nvGrpSpPr>
        <p:grpSpPr>
          <a:xfrm>
            <a:off x="990600" y="4534966"/>
            <a:ext cx="6705600" cy="1085274"/>
            <a:chOff x="990600" y="4534966"/>
            <a:chExt cx="6705600" cy="1085274"/>
          </a:xfrm>
        </p:grpSpPr>
        <p:sp>
          <p:nvSpPr>
            <p:cNvPr id="23" name="TextBox 22"/>
            <p:cNvSpPr txBox="1"/>
            <p:nvPr/>
          </p:nvSpPr>
          <p:spPr>
            <a:xfrm>
              <a:off x="990600" y="4534966"/>
              <a:ext cx="6705600" cy="1085274"/>
            </a:xfrm>
            <a:prstGeom prst="rect">
              <a:avLst/>
            </a:prstGeom>
            <a:solidFill>
              <a:srgbClr val="002060"/>
            </a:solidFill>
          </p:spPr>
          <p:txBody>
            <a:bodyPr wrap="square" rtlCol="0">
              <a:spAutoFit/>
            </a:bodyPr>
            <a:lstStyle/>
            <a:p>
              <a:endParaRPr lang="en-US" dirty="0"/>
            </a:p>
          </p:txBody>
        </p:sp>
        <p:pic>
          <p:nvPicPr>
            <p:cNvPr id="14" name="Picture 13"/>
            <p:cNvPicPr>
              <a:picLocks noChangeAspect="1"/>
            </p:cNvPicPr>
            <p:nvPr>
              <p:custDataLst>
                <p:tags r:id="rId7"/>
              </p:custDataLst>
            </p:nvPr>
          </p:nvPicPr>
          <p:blipFill>
            <a:blip r:embed="rId10" cstate="print">
              <a:extLst>
                <a:ext uri="{28A0092B-C50C-407E-A947-70E740481C1C}">
                  <a14:useLocalDpi xmlns:a14="http://schemas.microsoft.com/office/drawing/2010/main" val="0"/>
                </a:ext>
              </a:extLst>
            </a:blip>
            <a:stretch>
              <a:fillRect/>
            </a:stretch>
          </p:blipFill>
          <p:spPr>
            <a:xfrm>
              <a:off x="4343400" y="4835889"/>
              <a:ext cx="2496000" cy="572953"/>
            </a:xfrm>
            <a:prstGeom prst="rect">
              <a:avLst/>
            </a:prstGeom>
          </p:spPr>
        </p:pic>
        <p:pic>
          <p:nvPicPr>
            <p:cNvPr id="21" name="Picture 20"/>
            <p:cNvPicPr>
              <a:picLocks noChangeAspect="1"/>
            </p:cNvPicPr>
            <p:nvPr>
              <p:custDataLst>
                <p:tags r:id="rId8"/>
              </p:custDataLst>
            </p:nvPr>
          </p:nvPicPr>
          <p:blipFill>
            <a:blip r:embed="rId11" cstate="print">
              <a:extLst>
                <a:ext uri="{28A0092B-C50C-407E-A947-70E740481C1C}">
                  <a14:useLocalDpi xmlns:a14="http://schemas.microsoft.com/office/drawing/2010/main" val="0"/>
                </a:ext>
              </a:extLst>
            </a:blip>
            <a:stretch>
              <a:fillRect/>
            </a:stretch>
          </p:blipFill>
          <p:spPr>
            <a:xfrm>
              <a:off x="1152526" y="4671043"/>
              <a:ext cx="3510857" cy="697905"/>
            </a:xfrm>
            <a:prstGeom prst="rect">
              <a:avLst/>
            </a:prstGeom>
          </p:spPr>
        </p:pic>
      </p:grpSp>
      <p:sp>
        <p:nvSpPr>
          <p:cNvPr id="6" name="TextBox 5"/>
          <p:cNvSpPr txBox="1"/>
          <p:nvPr/>
        </p:nvSpPr>
        <p:spPr>
          <a:xfrm>
            <a:off x="1133476" y="5665070"/>
            <a:ext cx="6351473" cy="523220"/>
          </a:xfrm>
          <a:prstGeom prst="rect">
            <a:avLst/>
          </a:prstGeom>
          <a:noFill/>
        </p:spPr>
        <p:txBody>
          <a:bodyPr wrap="square" rtlCol="0">
            <a:spAutoFit/>
          </a:bodyPr>
          <a:lstStyle/>
          <a:p>
            <a:r>
              <a:rPr lang="en-US" sz="2800" dirty="0" smtClean="0">
                <a:solidFill>
                  <a:srgbClr val="7030A0"/>
                </a:solidFill>
              </a:rPr>
              <a:t>as representations of </a:t>
            </a:r>
            <a:endParaRPr lang="en-US" sz="2800" dirty="0">
              <a:solidFill>
                <a:srgbClr val="7030A0"/>
              </a:solidFill>
            </a:endParaRPr>
          </a:p>
        </p:txBody>
      </p:sp>
      <p:pic>
        <p:nvPicPr>
          <p:cNvPr id="20" name="Picture 19"/>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4426760" y="5751307"/>
            <a:ext cx="3152000" cy="377143"/>
          </a:xfrm>
          <a:prstGeom prst="rect">
            <a:avLst/>
          </a:prstGeom>
        </p:spPr>
      </p:pic>
      <p:sp>
        <p:nvSpPr>
          <p:cNvPr id="9" name="TextBox 8"/>
          <p:cNvSpPr txBox="1"/>
          <p:nvPr/>
        </p:nvSpPr>
        <p:spPr>
          <a:xfrm>
            <a:off x="107003" y="6268078"/>
            <a:ext cx="4724400" cy="584775"/>
          </a:xfrm>
          <a:prstGeom prst="rect">
            <a:avLst/>
          </a:prstGeom>
          <a:noFill/>
        </p:spPr>
        <p:txBody>
          <a:bodyPr wrap="square" rtlCol="0">
            <a:spAutoFit/>
          </a:bodyPr>
          <a:lstStyle/>
          <a:p>
            <a:r>
              <a:rPr lang="en-US" sz="3200" dirty="0" smtClean="0">
                <a:solidFill>
                  <a:srgbClr val="0000FF"/>
                </a:solidFill>
              </a:rPr>
              <a:t>We use the only the data </a:t>
            </a:r>
            <a:endParaRPr lang="en-US" sz="3200" dirty="0">
              <a:solidFill>
                <a:srgbClr val="0000FF"/>
              </a:solidFill>
            </a:endParaRPr>
          </a:p>
        </p:txBody>
      </p:sp>
      <p:pic>
        <p:nvPicPr>
          <p:cNvPr id="12" name="Picture 11"/>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4568506" y="6345630"/>
            <a:ext cx="4385520" cy="466285"/>
          </a:xfrm>
          <a:prstGeom prst="rect">
            <a:avLst/>
          </a:prstGeom>
        </p:spPr>
      </p:pic>
      <p:sp>
        <p:nvSpPr>
          <p:cNvPr id="10" name="TextBox 9"/>
          <p:cNvSpPr txBox="1"/>
          <p:nvPr/>
        </p:nvSpPr>
        <p:spPr>
          <a:xfrm>
            <a:off x="381000" y="652083"/>
            <a:ext cx="5867401" cy="1384995"/>
          </a:xfrm>
          <a:prstGeom prst="rect">
            <a:avLst/>
          </a:prstGeom>
          <a:noFill/>
        </p:spPr>
        <p:txBody>
          <a:bodyPr wrap="square" rtlCol="0">
            <a:spAutoFit/>
          </a:bodyPr>
          <a:lstStyle/>
          <a:p>
            <a:r>
              <a:rPr lang="en-US" sz="2800" dirty="0" smtClean="0">
                <a:solidFill>
                  <a:srgbClr val="FF0000"/>
                </a:solidFill>
              </a:rPr>
              <a:t>One constructs a </a:t>
            </a:r>
            <a:r>
              <a:rPr lang="en-US" sz="2800" dirty="0" err="1" smtClean="0">
                <a:solidFill>
                  <a:srgbClr val="FF0000"/>
                </a:solidFill>
              </a:rPr>
              <a:t>hyperholomorphic</a:t>
            </a:r>
            <a:r>
              <a:rPr lang="en-US" sz="2800" dirty="0" smtClean="0">
                <a:solidFill>
                  <a:srgbClr val="FF0000"/>
                </a:solidFill>
              </a:rPr>
              <a:t> vector bundle over the moduli space </a:t>
            </a:r>
          </a:p>
          <a:p>
            <a:r>
              <a:rPr lang="en-US" sz="2800" dirty="0" smtClean="0">
                <a:solidFill>
                  <a:srgbClr val="FF0000"/>
                </a:solidFill>
              </a:rPr>
              <a:t>of (singular) magnetic monopoles: </a:t>
            </a:r>
            <a:endParaRPr lang="en-US" sz="2800" dirty="0">
              <a:solidFill>
                <a:srgbClr val="FF0000"/>
              </a:solidFill>
            </a:endParaRPr>
          </a:p>
        </p:txBody>
      </p:sp>
      <p:pic>
        <p:nvPicPr>
          <p:cNvPr id="5" name="Picture 4"/>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6497998" y="1079556"/>
            <a:ext cx="1697523" cy="508953"/>
          </a:xfrm>
          <a:prstGeom prst="rect">
            <a:avLst/>
          </a:prstGeom>
        </p:spPr>
      </p:pic>
      <p:sp>
        <p:nvSpPr>
          <p:cNvPr id="13" name="TextBox 12"/>
          <p:cNvSpPr txBox="1"/>
          <p:nvPr/>
        </p:nvSpPr>
        <p:spPr>
          <a:xfrm>
            <a:off x="114826" y="2244016"/>
            <a:ext cx="8839200" cy="584775"/>
          </a:xfrm>
          <a:prstGeom prst="rect">
            <a:avLst/>
          </a:prstGeom>
          <a:noFill/>
        </p:spPr>
        <p:txBody>
          <a:bodyPr wrap="square" rtlCol="0">
            <a:spAutoFit/>
          </a:bodyPr>
          <a:lstStyle/>
          <a:p>
            <a:r>
              <a:rPr lang="en-US" sz="3200" dirty="0" smtClean="0">
                <a:solidFill>
                  <a:srgbClr val="0000FF"/>
                </a:solidFill>
              </a:rPr>
              <a:t>and Dirac-like operators </a:t>
            </a:r>
            <a:r>
              <a:rPr lang="en-US" sz="3200" b="1" dirty="0" smtClean="0">
                <a:solidFill>
                  <a:srgbClr val="0000FF"/>
                </a:solidFill>
              </a:rPr>
              <a:t>D</a:t>
            </a:r>
            <a:r>
              <a:rPr lang="en-US" sz="3200" baseline="-25000" dirty="0" smtClean="0">
                <a:solidFill>
                  <a:srgbClr val="0000FF"/>
                </a:solidFill>
                <a:latin typeface="Monotype Corsiva" panose="03010101010201010101" pitchFamily="66" charset="0"/>
              </a:rPr>
              <a:t>Y</a:t>
            </a:r>
            <a:r>
              <a:rPr lang="en-US" sz="3200" dirty="0" smtClean="0">
                <a:solidFill>
                  <a:srgbClr val="0000FF"/>
                </a:solidFill>
              </a:rPr>
              <a:t>  on : </a:t>
            </a:r>
            <a:endParaRPr lang="en-US" sz="3200" dirty="0">
              <a:solidFill>
                <a:srgbClr val="0000FF"/>
              </a:solidFill>
            </a:endParaRPr>
          </a:p>
        </p:txBody>
      </p:sp>
      <p:pic>
        <p:nvPicPr>
          <p:cNvPr id="4" name="Picture 3"/>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6002760" y="2251641"/>
            <a:ext cx="2666665" cy="508953"/>
          </a:xfrm>
          <a:prstGeom prst="rect">
            <a:avLst/>
          </a:prstGeom>
        </p:spPr>
      </p:pic>
      <p:pic>
        <p:nvPicPr>
          <p:cNvPr id="3" name="Picture 2"/>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1762091" y="3032935"/>
            <a:ext cx="1916951" cy="502857"/>
          </a:xfrm>
          <a:prstGeom prst="rect">
            <a:avLst/>
          </a:prstGeom>
        </p:spPr>
      </p:pic>
      <p:sp>
        <p:nvSpPr>
          <p:cNvPr id="16" name="TextBox 15"/>
          <p:cNvSpPr txBox="1"/>
          <p:nvPr/>
        </p:nvSpPr>
        <p:spPr>
          <a:xfrm>
            <a:off x="3867150" y="2950138"/>
            <a:ext cx="3810000" cy="584775"/>
          </a:xfrm>
          <a:prstGeom prst="rect">
            <a:avLst/>
          </a:prstGeom>
          <a:noFill/>
        </p:spPr>
        <p:txBody>
          <a:bodyPr wrap="square" rtlCol="0">
            <a:spAutoFit/>
          </a:bodyPr>
          <a:lstStyle/>
          <a:p>
            <a:r>
              <a:rPr lang="en-US" sz="3200" dirty="0">
                <a:solidFill>
                  <a:srgbClr val="7030A0"/>
                </a:solidFill>
              </a:rPr>
              <a:t>i</a:t>
            </a:r>
            <a:r>
              <a:rPr lang="en-US" sz="3200" dirty="0" smtClean="0">
                <a:solidFill>
                  <a:srgbClr val="7030A0"/>
                </a:solidFill>
              </a:rPr>
              <a:t>s a representation of </a:t>
            </a:r>
            <a:endParaRPr lang="en-US" sz="3200" dirty="0">
              <a:solidFill>
                <a:srgbClr val="7030A0"/>
              </a:solidFill>
            </a:endParaRPr>
          </a:p>
        </p:txBody>
      </p:sp>
      <p:pic>
        <p:nvPicPr>
          <p:cNvPr id="18" name="Picture 17"/>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584097" y="3740735"/>
            <a:ext cx="8085328" cy="527238"/>
          </a:xfrm>
          <a:prstGeom prst="rect">
            <a:avLst/>
          </a:prstGeom>
        </p:spPr>
      </p:pic>
    </p:spTree>
    <p:extLst>
      <p:ext uri="{BB962C8B-B14F-4D97-AF65-F5344CB8AC3E}">
        <p14:creationId xmlns:p14="http://schemas.microsoft.com/office/powerpoint/2010/main" val="81315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3" grpId="0"/>
      <p:bldP spid="1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Exotic (Framed) BPS States</a:t>
            </a:r>
            <a:endParaRPr lang="en-US" dirty="0"/>
          </a:p>
        </p:txBody>
      </p:sp>
      <p:pic>
        <p:nvPicPr>
          <p:cNvPr id="6" name="Picture 5"/>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581400" y="1219200"/>
            <a:ext cx="3733800" cy="510540"/>
          </a:xfrm>
          <a:prstGeom prst="rect">
            <a:avLst/>
          </a:prstGeom>
        </p:spPr>
      </p:pic>
      <p:sp>
        <p:nvSpPr>
          <p:cNvPr id="17" name="TextBox 16"/>
          <p:cNvSpPr txBox="1"/>
          <p:nvPr/>
        </p:nvSpPr>
        <p:spPr>
          <a:xfrm>
            <a:off x="7475838" y="1143000"/>
            <a:ext cx="1676400" cy="646331"/>
          </a:xfrm>
          <a:prstGeom prst="rect">
            <a:avLst/>
          </a:prstGeom>
          <a:noFill/>
        </p:spPr>
        <p:txBody>
          <a:bodyPr wrap="square" rtlCol="0">
            <a:spAutoFit/>
          </a:bodyPr>
          <a:lstStyle/>
          <a:p>
            <a:r>
              <a:rPr lang="en-US" sz="3600" dirty="0" smtClean="0">
                <a:solidFill>
                  <a:srgbClr val="0033CC"/>
                </a:solidFill>
              </a:rPr>
              <a:t>-reps</a:t>
            </a:r>
            <a:endParaRPr lang="en-US" sz="3600" dirty="0">
              <a:solidFill>
                <a:srgbClr val="0033CC"/>
              </a:solidFill>
            </a:endParaRPr>
          </a:p>
        </p:txBody>
      </p:sp>
      <p:sp>
        <p:nvSpPr>
          <p:cNvPr id="20" name="TextBox 19"/>
          <p:cNvSpPr txBox="1"/>
          <p:nvPr/>
        </p:nvSpPr>
        <p:spPr>
          <a:xfrm>
            <a:off x="2391774" y="1961166"/>
            <a:ext cx="7239000" cy="1077218"/>
          </a:xfrm>
          <a:prstGeom prst="rect">
            <a:avLst/>
          </a:prstGeom>
          <a:noFill/>
        </p:spPr>
        <p:txBody>
          <a:bodyPr wrap="square" rtlCol="0">
            <a:spAutoFit/>
          </a:bodyPr>
          <a:lstStyle/>
          <a:p>
            <a:r>
              <a:rPr lang="en-US" sz="3200" b="1" i="1" u="sng" dirty="0" smtClean="0">
                <a:solidFill>
                  <a:srgbClr val="0033CC"/>
                </a:solidFill>
              </a:rPr>
              <a:t>Exotic BPS states</a:t>
            </a:r>
            <a:r>
              <a:rPr lang="en-US" sz="3200" dirty="0" smtClean="0">
                <a:solidFill>
                  <a:srgbClr val="0033CC"/>
                </a:solidFill>
              </a:rPr>
              <a:t>: States </a:t>
            </a:r>
            <a:r>
              <a:rPr lang="en-US" sz="3200" dirty="0" smtClean="0">
                <a:solidFill>
                  <a:srgbClr val="0033CC"/>
                </a:solidFill>
                <a:ea typeface="Mathematica6" panose="00000400000000000000" pitchFamily="2" charset="0"/>
                <a:sym typeface="Mathematica1" panose="05000502060100000001" pitchFamily="2" charset="2"/>
              </a:rPr>
              <a:t>transforming nontrivially under</a:t>
            </a:r>
            <a:r>
              <a:rPr lang="en-US" sz="3200" dirty="0" smtClean="0">
                <a:solidFill>
                  <a:srgbClr val="0033CC"/>
                </a:solidFill>
              </a:rPr>
              <a:t> </a:t>
            </a:r>
            <a:r>
              <a:rPr lang="en-US" sz="3200" dirty="0" err="1" smtClean="0">
                <a:solidFill>
                  <a:srgbClr val="0033CC"/>
                </a:solidFill>
                <a:latin typeface="Old English Text MT" panose="03040902040508030806" pitchFamily="66" charset="0"/>
                <a:ea typeface="Mathematica6" panose="00000400000000000000" pitchFamily="2" charset="0"/>
              </a:rPr>
              <a:t>su</a:t>
            </a:r>
            <a:r>
              <a:rPr lang="en-US" sz="3200" dirty="0" smtClean="0">
                <a:solidFill>
                  <a:srgbClr val="0033CC"/>
                </a:solidFill>
                <a:ea typeface="Mathematica6" panose="00000400000000000000" pitchFamily="2" charset="0"/>
              </a:rPr>
              <a:t>(2)</a:t>
            </a:r>
            <a:r>
              <a:rPr lang="en-US" sz="3200" baseline="-25000" dirty="0" smtClean="0">
                <a:solidFill>
                  <a:srgbClr val="0033CC"/>
                </a:solidFill>
                <a:ea typeface="Mathematica6" panose="00000400000000000000" pitchFamily="2" charset="0"/>
              </a:rPr>
              <a:t>R</a:t>
            </a:r>
            <a:r>
              <a:rPr lang="en-US" sz="3200" dirty="0" smtClean="0">
                <a:solidFill>
                  <a:srgbClr val="0033CC"/>
                </a:solidFill>
              </a:rPr>
              <a:t> </a:t>
            </a:r>
            <a:endParaRPr lang="en-US" sz="3200" dirty="0">
              <a:solidFill>
                <a:srgbClr val="0033CC"/>
              </a:solidFill>
            </a:endParaRPr>
          </a:p>
        </p:txBody>
      </p:sp>
      <p:sp>
        <p:nvSpPr>
          <p:cNvPr id="3" name="TextBox 2"/>
          <p:cNvSpPr txBox="1"/>
          <p:nvPr/>
        </p:nvSpPr>
        <p:spPr>
          <a:xfrm>
            <a:off x="212454" y="2142352"/>
            <a:ext cx="2209800" cy="584775"/>
          </a:xfrm>
          <a:prstGeom prst="rect">
            <a:avLst/>
          </a:prstGeom>
          <a:noFill/>
        </p:spPr>
        <p:txBody>
          <a:bodyPr wrap="square" rtlCol="0">
            <a:spAutoFit/>
          </a:bodyPr>
          <a:lstStyle/>
          <a:p>
            <a:r>
              <a:rPr lang="en-US" sz="3200" b="1" dirty="0" smtClean="0"/>
              <a:t>Definition: </a:t>
            </a:r>
            <a:endParaRPr lang="en-US" sz="3200" b="1" dirty="0"/>
          </a:p>
        </p:txBody>
      </p:sp>
      <p:sp>
        <p:nvSpPr>
          <p:cNvPr id="15" name="TextBox 14"/>
          <p:cNvSpPr txBox="1"/>
          <p:nvPr/>
        </p:nvSpPr>
        <p:spPr>
          <a:xfrm>
            <a:off x="922638" y="3123277"/>
            <a:ext cx="7391400" cy="1323439"/>
          </a:xfrm>
          <a:prstGeom prst="rect">
            <a:avLst/>
          </a:prstGeom>
          <a:noFill/>
        </p:spPr>
        <p:txBody>
          <a:bodyPr wrap="square" rtlCol="0">
            <a:spAutoFit/>
          </a:bodyPr>
          <a:lstStyle/>
          <a:p>
            <a:r>
              <a:rPr lang="en-US" sz="4000" dirty="0" smtClean="0">
                <a:solidFill>
                  <a:srgbClr val="C00000"/>
                </a:solidFill>
              </a:rPr>
              <a:t>Conjecture </a:t>
            </a:r>
            <a:r>
              <a:rPr lang="en-US" sz="2400" dirty="0" smtClean="0">
                <a:solidFill>
                  <a:srgbClr val="C00000"/>
                </a:solidFill>
              </a:rPr>
              <a:t>[GMN]</a:t>
            </a:r>
            <a:r>
              <a:rPr lang="en-US" sz="4000" dirty="0" smtClean="0">
                <a:solidFill>
                  <a:srgbClr val="C00000"/>
                </a:solidFill>
              </a:rPr>
              <a:t>: </a:t>
            </a:r>
            <a:r>
              <a:rPr lang="en-US" sz="4000" dirty="0" err="1" smtClean="0">
                <a:solidFill>
                  <a:srgbClr val="C00000"/>
                </a:solidFill>
                <a:latin typeface="Old English Text MT" panose="03040902040508030806" pitchFamily="66" charset="0"/>
                <a:ea typeface="Mathematica6" panose="00000400000000000000" pitchFamily="2" charset="0"/>
              </a:rPr>
              <a:t>su</a:t>
            </a:r>
            <a:r>
              <a:rPr lang="en-US" sz="4000" dirty="0" smtClean="0">
                <a:solidFill>
                  <a:srgbClr val="C00000"/>
                </a:solidFill>
              </a:rPr>
              <a:t>(2)</a:t>
            </a:r>
            <a:r>
              <a:rPr lang="en-US" sz="4000" baseline="-25000" dirty="0" smtClean="0">
                <a:solidFill>
                  <a:srgbClr val="C00000"/>
                </a:solidFill>
              </a:rPr>
              <a:t>R</a:t>
            </a:r>
            <a:r>
              <a:rPr lang="en-US" sz="4000" dirty="0" smtClean="0">
                <a:solidFill>
                  <a:srgbClr val="C00000"/>
                </a:solidFill>
              </a:rPr>
              <a:t>  acts trivially</a:t>
            </a:r>
            <a:r>
              <a:rPr lang="en-US" sz="4000" dirty="0" smtClean="0">
                <a:solidFill>
                  <a:srgbClr val="C00000"/>
                </a:solidFill>
                <a:sym typeface="Mathematica1" panose="05000502060100000001" pitchFamily="2" charset="2"/>
              </a:rPr>
              <a:t>: exotics don’t exist. </a:t>
            </a:r>
            <a:endParaRPr lang="en-US" sz="4000" dirty="0">
              <a:solidFill>
                <a:srgbClr val="C00000"/>
              </a:solidFill>
            </a:endParaRPr>
          </a:p>
        </p:txBody>
      </p:sp>
      <p:sp>
        <p:nvSpPr>
          <p:cNvPr id="23" name="TextBox 22"/>
          <p:cNvSpPr txBox="1"/>
          <p:nvPr/>
        </p:nvSpPr>
        <p:spPr>
          <a:xfrm>
            <a:off x="381000" y="5486400"/>
            <a:ext cx="8686800" cy="954107"/>
          </a:xfrm>
          <a:prstGeom prst="rect">
            <a:avLst/>
          </a:prstGeom>
          <a:noFill/>
        </p:spPr>
        <p:txBody>
          <a:bodyPr wrap="square" rtlCol="0">
            <a:spAutoFit/>
          </a:bodyPr>
          <a:lstStyle/>
          <a:p>
            <a:r>
              <a:rPr lang="en-US" sz="2800" dirty="0" smtClean="0">
                <a:solidFill>
                  <a:srgbClr val="0033CC"/>
                </a:solidFill>
              </a:rPr>
              <a:t>Cordova &amp; </a:t>
            </a:r>
            <a:r>
              <a:rPr lang="en-US" sz="2800" dirty="0" err="1" smtClean="0">
                <a:solidFill>
                  <a:srgbClr val="0033CC"/>
                </a:solidFill>
              </a:rPr>
              <a:t>Dumitrescu</a:t>
            </a:r>
            <a:r>
              <a:rPr lang="en-US" sz="2800" dirty="0" smtClean="0">
                <a:solidFill>
                  <a:srgbClr val="0033CC"/>
                </a:solidFill>
              </a:rPr>
              <a:t>:   Any theory with ``</a:t>
            </a:r>
            <a:r>
              <a:rPr lang="en-US" sz="2800" dirty="0" err="1" smtClean="0">
                <a:solidFill>
                  <a:srgbClr val="0033CC"/>
                </a:solidFill>
              </a:rPr>
              <a:t>Sohnius</a:t>
            </a:r>
            <a:r>
              <a:rPr lang="en-US" sz="2800" dirty="0" smtClean="0">
                <a:solidFill>
                  <a:srgbClr val="0033CC"/>
                </a:solidFill>
              </a:rPr>
              <a:t>’’ energy-momentum </a:t>
            </a:r>
            <a:r>
              <a:rPr lang="en-US" sz="2800" dirty="0" err="1" smtClean="0">
                <a:solidFill>
                  <a:srgbClr val="0033CC"/>
                </a:solidFill>
              </a:rPr>
              <a:t>supermultiplet</a:t>
            </a:r>
            <a:r>
              <a:rPr lang="en-US" sz="2800" dirty="0" smtClean="0">
                <a:solidFill>
                  <a:srgbClr val="0033CC"/>
                </a:solidFill>
              </a:rPr>
              <a:t>  (vanilla, so far…)</a:t>
            </a:r>
            <a:endParaRPr lang="en-US" sz="2800" dirty="0">
              <a:solidFill>
                <a:srgbClr val="0033CC"/>
              </a:solidFill>
            </a:endParaRPr>
          </a:p>
        </p:txBody>
      </p:sp>
      <p:pic>
        <p:nvPicPr>
          <p:cNvPr id="4" name="Picture 3"/>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04800" y="1082068"/>
            <a:ext cx="2584000" cy="610667"/>
          </a:xfrm>
          <a:prstGeom prst="rect">
            <a:avLst/>
          </a:prstGeom>
        </p:spPr>
      </p:pic>
      <p:sp>
        <p:nvSpPr>
          <p:cNvPr id="13" name="TextBox 12"/>
          <p:cNvSpPr txBox="1"/>
          <p:nvPr/>
        </p:nvSpPr>
        <p:spPr>
          <a:xfrm>
            <a:off x="1596800" y="4804766"/>
            <a:ext cx="8686800" cy="523220"/>
          </a:xfrm>
          <a:prstGeom prst="rect">
            <a:avLst/>
          </a:prstGeom>
          <a:noFill/>
        </p:spPr>
        <p:txBody>
          <a:bodyPr wrap="square" rtlCol="0">
            <a:spAutoFit/>
          </a:bodyPr>
          <a:lstStyle/>
          <a:p>
            <a:r>
              <a:rPr lang="en-US" sz="2800" dirty="0" smtClean="0">
                <a:solidFill>
                  <a:srgbClr val="0033CC"/>
                </a:solidFill>
              </a:rPr>
              <a:t>Many positive partial results exist. </a:t>
            </a:r>
            <a:endParaRPr lang="en-US" sz="2800" dirty="0">
              <a:solidFill>
                <a:srgbClr val="0033CC"/>
              </a:solidFill>
            </a:endParaRPr>
          </a:p>
        </p:txBody>
      </p:sp>
    </p:spTree>
    <p:extLst>
      <p:ext uri="{BB962C8B-B14F-4D97-AF65-F5344CB8AC3E}">
        <p14:creationId xmlns:p14="http://schemas.microsoft.com/office/powerpoint/2010/main" val="222147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3" grpId="0"/>
      <p:bldP spid="15" grpId="0"/>
      <p:bldP spid="23" grpId="0"/>
      <p:bldP spid="1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normAutofit fontScale="90000"/>
          </a:bodyPr>
          <a:lstStyle/>
          <a:p>
            <a:r>
              <a:rPr lang="en-US" dirty="0"/>
              <a:t>Geometrical Interpretation Of The </a:t>
            </a:r>
            <a:br>
              <a:rPr lang="en-US" dirty="0"/>
            </a:br>
            <a:r>
              <a:rPr lang="en-US" dirty="0"/>
              <a:t>No-Exotics Theorem </a:t>
            </a:r>
            <a:r>
              <a:rPr lang="en-US" dirty="0" smtClean="0"/>
              <a:t>- 2</a:t>
            </a:r>
            <a:endParaRPr lang="en-US" dirty="0"/>
          </a:p>
        </p:txBody>
      </p:sp>
      <p:sp>
        <p:nvSpPr>
          <p:cNvPr id="6" name="TextBox 5"/>
          <p:cNvSpPr txBox="1"/>
          <p:nvPr/>
        </p:nvSpPr>
        <p:spPr>
          <a:xfrm>
            <a:off x="1371600" y="3365750"/>
            <a:ext cx="7010400" cy="646331"/>
          </a:xfrm>
          <a:prstGeom prst="rect">
            <a:avLst/>
          </a:prstGeom>
          <a:noFill/>
        </p:spPr>
        <p:txBody>
          <a:bodyPr wrap="square" rtlCol="0">
            <a:spAutoFit/>
          </a:bodyPr>
          <a:lstStyle/>
          <a:p>
            <a:r>
              <a:rPr lang="en-US" sz="3600" dirty="0" err="1" smtClean="0">
                <a:solidFill>
                  <a:srgbClr val="7030A0"/>
                </a:solidFill>
                <a:latin typeface="Old English Text MT" panose="03040902040508030806" pitchFamily="66" charset="0"/>
                <a:ea typeface="Mathematica6" panose="00000400000000000000" pitchFamily="2" charset="0"/>
              </a:rPr>
              <a:t>su</a:t>
            </a:r>
            <a:r>
              <a:rPr lang="en-US" sz="3600" dirty="0" smtClean="0">
                <a:solidFill>
                  <a:srgbClr val="7030A0"/>
                </a:solidFill>
              </a:rPr>
              <a:t>(2)</a:t>
            </a:r>
            <a:r>
              <a:rPr lang="en-US" sz="3600" baseline="-25000" dirty="0" smtClean="0">
                <a:solidFill>
                  <a:srgbClr val="7030A0"/>
                </a:solidFill>
              </a:rPr>
              <a:t>R</a:t>
            </a:r>
            <a:r>
              <a:rPr lang="en-US" sz="3600" dirty="0" smtClean="0">
                <a:solidFill>
                  <a:srgbClr val="7030A0"/>
                </a:solidFill>
              </a:rPr>
              <a:t>  becomes ``</a:t>
            </a:r>
            <a:r>
              <a:rPr lang="en-US" sz="3600" dirty="0" err="1" smtClean="0">
                <a:solidFill>
                  <a:srgbClr val="7030A0"/>
                </a:solidFill>
              </a:rPr>
              <a:t>Lefshetz</a:t>
            </a:r>
            <a:r>
              <a:rPr lang="en-US" sz="3600" dirty="0" smtClean="0">
                <a:solidFill>
                  <a:srgbClr val="7030A0"/>
                </a:solidFill>
              </a:rPr>
              <a:t> </a:t>
            </a:r>
            <a:r>
              <a:rPr lang="en-US" sz="3600" dirty="0" err="1" smtClean="0">
                <a:solidFill>
                  <a:srgbClr val="7030A0"/>
                </a:solidFill>
                <a:latin typeface="Old English Text MT" panose="03040902040508030806" pitchFamily="66" charset="0"/>
                <a:ea typeface="Mathematica6" panose="00000400000000000000" pitchFamily="2" charset="0"/>
              </a:rPr>
              <a:t>sl</a:t>
            </a:r>
            <a:r>
              <a:rPr lang="en-US" sz="3600" dirty="0" smtClean="0">
                <a:solidFill>
                  <a:srgbClr val="7030A0"/>
                </a:solidFill>
                <a:ea typeface="Mathematica6" panose="00000400000000000000" pitchFamily="2" charset="0"/>
              </a:rPr>
              <a:t>(</a:t>
            </a:r>
            <a:r>
              <a:rPr lang="en-US" sz="3600" dirty="0" smtClean="0">
                <a:solidFill>
                  <a:srgbClr val="7030A0"/>
                </a:solidFill>
              </a:rPr>
              <a:t>2)’’  </a:t>
            </a:r>
            <a:endParaRPr lang="en-US" sz="3600" dirty="0">
              <a:solidFill>
                <a:srgbClr val="7030A0"/>
              </a:solidFill>
            </a:endParaRPr>
          </a:p>
        </p:txBody>
      </p:sp>
      <p:pic>
        <p:nvPicPr>
          <p:cNvPr id="3" name="Picture 2"/>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1828800" y="1865679"/>
            <a:ext cx="5273040" cy="575310"/>
          </a:xfrm>
          <a:prstGeom prst="rect">
            <a:avLst/>
          </a:prstGeom>
        </p:spPr>
      </p:pic>
      <p:sp>
        <p:nvSpPr>
          <p:cNvPr id="8" name="TextBox 7"/>
          <p:cNvSpPr txBox="1"/>
          <p:nvPr/>
        </p:nvSpPr>
        <p:spPr>
          <a:xfrm>
            <a:off x="1241854" y="1143000"/>
            <a:ext cx="7924800" cy="646331"/>
          </a:xfrm>
          <a:prstGeom prst="rect">
            <a:avLst/>
          </a:prstGeom>
          <a:noFill/>
        </p:spPr>
        <p:txBody>
          <a:bodyPr wrap="square" rtlCol="0">
            <a:spAutoFit/>
          </a:bodyPr>
          <a:lstStyle/>
          <a:p>
            <a:r>
              <a:rPr lang="en-US" sz="3600" dirty="0" smtClean="0">
                <a:solidFill>
                  <a:srgbClr val="0033CC"/>
                </a:solidFill>
              </a:rPr>
              <a:t>Choose any complex structure on </a:t>
            </a:r>
            <a:r>
              <a:rPr lang="en-US" sz="3600" dirty="0">
                <a:solidFill>
                  <a:srgbClr val="0033CC"/>
                </a:solidFill>
                <a:latin typeface="Monotype Corsiva" panose="03010101010201010101" pitchFamily="66" charset="0"/>
              </a:rPr>
              <a:t>M</a:t>
            </a:r>
            <a:r>
              <a:rPr lang="en-US" sz="3600" dirty="0" smtClean="0">
                <a:solidFill>
                  <a:srgbClr val="0033CC"/>
                </a:solidFill>
              </a:rPr>
              <a:t>.  </a:t>
            </a:r>
            <a:endParaRPr lang="en-US" sz="3600" dirty="0">
              <a:solidFill>
                <a:srgbClr val="0033CC"/>
              </a:solidFill>
            </a:endParaRPr>
          </a:p>
        </p:txBody>
      </p:sp>
      <p:pic>
        <p:nvPicPr>
          <p:cNvPr id="7" name="Picture 6"/>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1335807" y="2653474"/>
            <a:ext cx="3215238" cy="557714"/>
          </a:xfrm>
          <a:prstGeom prst="rect">
            <a:avLst/>
          </a:prstGeom>
        </p:spPr>
      </p:pic>
      <p:pic>
        <p:nvPicPr>
          <p:cNvPr id="5" name="Picture 4"/>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362200" y="4176060"/>
            <a:ext cx="4377690" cy="613410"/>
          </a:xfrm>
          <a:prstGeom prst="rect">
            <a:avLst/>
          </a:prstGeom>
        </p:spPr>
      </p:pic>
      <p:pic>
        <p:nvPicPr>
          <p:cNvPr id="17" name="Picture 16"/>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1371600" y="5035065"/>
            <a:ext cx="2453640" cy="434340"/>
          </a:xfrm>
          <a:prstGeom prst="rect">
            <a:avLst/>
          </a:prstGeom>
        </p:spPr>
      </p:pic>
      <p:pic>
        <p:nvPicPr>
          <p:cNvPr id="19" name="Picture 18"/>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4724400" y="5039860"/>
            <a:ext cx="2670810" cy="548640"/>
          </a:xfrm>
          <a:prstGeom prst="rect">
            <a:avLst/>
          </a:prstGeom>
        </p:spPr>
      </p:pic>
      <p:pic>
        <p:nvPicPr>
          <p:cNvPr id="11" name="Picture 10"/>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2569845" y="5991433"/>
            <a:ext cx="3660192" cy="472381"/>
          </a:xfrm>
          <a:prstGeom prst="rect">
            <a:avLst/>
          </a:prstGeom>
        </p:spPr>
      </p:pic>
      <p:pic>
        <p:nvPicPr>
          <p:cNvPr id="9" name="Picture 8"/>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5334000" y="2744735"/>
            <a:ext cx="1161143" cy="414476"/>
          </a:xfrm>
          <a:prstGeom prst="rect">
            <a:avLst/>
          </a:prstGeom>
        </p:spPr>
      </p:pic>
    </p:spTree>
    <p:extLst>
      <p:ext uri="{BB962C8B-B14F-4D97-AF65-F5344CB8AC3E}">
        <p14:creationId xmlns:p14="http://schemas.microsoft.com/office/powerpoint/2010/main" val="89798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p:cNvSpPr txBox="1"/>
              <p:nvPr/>
            </p:nvSpPr>
            <p:spPr>
              <a:xfrm>
                <a:off x="304800" y="5184206"/>
                <a:ext cx="8991600" cy="1323439"/>
              </a:xfrm>
              <a:prstGeom prst="rect">
                <a:avLst/>
              </a:prstGeom>
              <a:noFill/>
            </p:spPr>
            <p:txBody>
              <a:bodyPr wrap="square" rtlCol="0">
                <a:spAutoFit/>
              </a:bodyPr>
              <a:lstStyle/>
              <a:p>
                <a:r>
                  <a:rPr lang="en-US" sz="4000" dirty="0" smtClean="0">
                    <a:solidFill>
                      <a:srgbClr val="FF0000"/>
                    </a:solidFill>
                  </a:rPr>
                  <a:t>SU(2) N=2*  m </a:t>
                </a:r>
                <a14:m>
                  <m:oMath xmlns:m="http://schemas.openxmlformats.org/officeDocument/2006/math">
                    <m:r>
                      <a:rPr lang="en-US" sz="4000" i="1" dirty="0" smtClean="0">
                        <a:solidFill>
                          <a:srgbClr val="FF0000"/>
                        </a:solidFill>
                        <a:latin typeface="Cambria Math" panose="02040503050406030204" pitchFamily="18" charset="0"/>
                        <a:ea typeface="Cambria Math" panose="02040503050406030204" pitchFamily="18" charset="0"/>
                        <a:sym typeface="Mathematica1" panose="05000502060100000001" pitchFamily="2" charset="2"/>
                      </a:rPr>
                      <m:t>→</m:t>
                    </m:r>
                  </m:oMath>
                </a14:m>
                <a:r>
                  <a:rPr lang="en-US" sz="4000" dirty="0" smtClean="0">
                    <a:solidFill>
                      <a:srgbClr val="FF0000"/>
                    </a:solidFill>
                    <a:sym typeface="Mathematica1" panose="05000502060100000001" pitchFamily="2" charset="2"/>
                  </a:rPr>
                  <a:t> 0 recovers the famous </a:t>
                </a:r>
              </a:p>
              <a:p>
                <a:r>
                  <a:rPr lang="en-US" sz="4000" dirty="0">
                    <a:solidFill>
                      <a:srgbClr val="FF0000"/>
                    </a:solidFill>
                    <a:sym typeface="Mathematica1" panose="05000502060100000001" pitchFamily="2" charset="2"/>
                  </a:rPr>
                  <a:t> </a:t>
                </a:r>
                <a:r>
                  <a:rPr lang="en-US" sz="4000" dirty="0" smtClean="0">
                    <a:solidFill>
                      <a:srgbClr val="FF0000"/>
                    </a:solidFill>
                    <a:sym typeface="Mathematica1" panose="05000502060100000001" pitchFamily="2" charset="2"/>
                  </a:rPr>
                  <a:t>                   Sen conjecture</a:t>
                </a:r>
                <a:endParaRPr lang="en-US" sz="4000" dirty="0">
                  <a:solidFill>
                    <a:srgbClr val="FF0000"/>
                  </a:solidFill>
                  <a:latin typeface="Script MT Bold" panose="03040602040607080904" pitchFamily="66"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04800" y="5184206"/>
                <a:ext cx="8991600" cy="1323439"/>
              </a:xfrm>
              <a:prstGeom prst="rect">
                <a:avLst/>
              </a:prstGeom>
              <a:blipFill rotWithShape="0">
                <a:blip r:embed="rId4"/>
                <a:stretch>
                  <a:fillRect l="-2373" t="-8257" b="-18349"/>
                </a:stretch>
              </a:blipFill>
            </p:spPr>
            <p:txBody>
              <a:bodyPr/>
              <a:lstStyle/>
              <a:p>
                <a:r>
                  <a:rPr lang="en-US">
                    <a:noFill/>
                  </a:rPr>
                  <a:t> </a:t>
                </a:r>
              </a:p>
            </p:txBody>
          </p:sp>
        </mc:Fallback>
      </mc:AlternateContent>
      <p:sp>
        <p:nvSpPr>
          <p:cNvPr id="9" name="Title 1"/>
          <p:cNvSpPr txBox="1">
            <a:spLocks noGrp="1"/>
          </p:cNvSpPr>
          <p:nvPr>
            <p:ph type="title"/>
          </p:nvPr>
        </p:nvSpPr>
        <p:spPr>
          <a:xfrm>
            <a:off x="457200" y="-18535"/>
            <a:ext cx="8229600" cy="1143000"/>
          </a:xfrm>
          <a:prstGeom prst="rect">
            <a:avLst/>
          </a:prstGeom>
        </p:spPr>
        <p:txBody>
          <a:bodyPr vert="horz" lIns="91440" tIns="45720" rIns="91440" bIns="45720" rtlCol="0" anchor="ctr">
            <a:normAutofit fontScale="90000"/>
          </a:bodyPr>
          <a:lstStyle/>
          <a:p>
            <a:r>
              <a:rPr lang="en-US" dirty="0"/>
              <a:t>Geometrical Interpretation Of The </a:t>
            </a:r>
            <a:br>
              <a:rPr lang="en-US" dirty="0"/>
            </a:br>
            <a:r>
              <a:rPr lang="en-US" dirty="0"/>
              <a:t>No-Exotics Theorem - </a:t>
            </a:r>
            <a:r>
              <a:rPr lang="en-US" dirty="0" smtClean="0"/>
              <a:t>4</a:t>
            </a:r>
            <a:endParaRPr lang="en-US" dirty="0"/>
          </a:p>
        </p:txBody>
      </p:sp>
      <p:sp>
        <p:nvSpPr>
          <p:cNvPr id="17" name="Rectangle 16"/>
          <p:cNvSpPr/>
          <p:nvPr/>
        </p:nvSpPr>
        <p:spPr>
          <a:xfrm>
            <a:off x="304800" y="1524000"/>
            <a:ext cx="8686800" cy="304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62000" y="2357896"/>
            <a:ext cx="8686800" cy="1200329"/>
          </a:xfrm>
          <a:prstGeom prst="rect">
            <a:avLst/>
          </a:prstGeom>
          <a:noFill/>
        </p:spPr>
        <p:txBody>
          <a:bodyPr wrap="square" rtlCol="0">
            <a:spAutoFit/>
          </a:bodyPr>
          <a:lstStyle/>
          <a:p>
            <a:r>
              <a:rPr lang="en-US" sz="3600" dirty="0">
                <a:solidFill>
                  <a:srgbClr val="FFFF00"/>
                </a:solidFill>
              </a:rPr>
              <a:t>v</a:t>
            </a:r>
            <a:r>
              <a:rPr lang="en-US" sz="3600" dirty="0" smtClean="0">
                <a:solidFill>
                  <a:srgbClr val="FFFF00"/>
                </a:solidFill>
              </a:rPr>
              <a:t>anishes except in the middle degree q =N,  and is primitive </a:t>
            </a:r>
            <a:r>
              <a:rPr lang="en-US" sz="3600" dirty="0" err="1" smtClean="0">
                <a:solidFill>
                  <a:srgbClr val="FFFF00"/>
                </a:solidFill>
              </a:rPr>
              <a:t>wrt</a:t>
            </a:r>
            <a:r>
              <a:rPr lang="en-US" sz="3600" dirty="0" smtClean="0">
                <a:solidFill>
                  <a:srgbClr val="FFFF00"/>
                </a:solidFill>
              </a:rPr>
              <a:t> ``</a:t>
            </a:r>
            <a:r>
              <a:rPr lang="en-US" sz="3600" dirty="0" err="1" smtClean="0">
                <a:solidFill>
                  <a:srgbClr val="FFFF00"/>
                </a:solidFill>
              </a:rPr>
              <a:t>Lefshetz</a:t>
            </a:r>
            <a:r>
              <a:rPr lang="en-US" sz="3600" dirty="0" smtClean="0">
                <a:solidFill>
                  <a:srgbClr val="FFFF00"/>
                </a:solidFill>
              </a:rPr>
              <a:t> </a:t>
            </a:r>
            <a:r>
              <a:rPr lang="en-US" sz="3600" dirty="0" err="1">
                <a:solidFill>
                  <a:srgbClr val="FFFF00"/>
                </a:solidFill>
                <a:latin typeface="Old English Text MT" panose="03040902040508030806" pitchFamily="66" charset="0"/>
                <a:ea typeface="Mathematica6" panose="00000400000000000000" pitchFamily="2" charset="0"/>
              </a:rPr>
              <a:t>sl</a:t>
            </a:r>
            <a:r>
              <a:rPr lang="en-US" sz="3600" dirty="0">
                <a:solidFill>
                  <a:srgbClr val="FFFF00"/>
                </a:solidFill>
                <a:ea typeface="Mathematica6" panose="00000400000000000000" pitchFamily="2" charset="0"/>
              </a:rPr>
              <a:t>(</a:t>
            </a:r>
            <a:r>
              <a:rPr lang="en-US" sz="3600" dirty="0">
                <a:solidFill>
                  <a:srgbClr val="FFFF00"/>
                </a:solidFill>
              </a:rPr>
              <a:t>2)’’. </a:t>
            </a:r>
          </a:p>
        </p:txBody>
      </p:sp>
      <p:pic>
        <p:nvPicPr>
          <p:cNvPr id="4" name="Picture 3"/>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743201" y="1736165"/>
            <a:ext cx="2691047" cy="652190"/>
          </a:xfrm>
          <a:prstGeom prst="rect">
            <a:avLst/>
          </a:prstGeom>
        </p:spPr>
      </p:pic>
      <p:pic>
        <p:nvPicPr>
          <p:cNvPr id="3" name="Picture 2"/>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648638" y="3781735"/>
            <a:ext cx="1456762" cy="417524"/>
          </a:xfrm>
          <a:prstGeom prst="rect">
            <a:avLst/>
          </a:prstGeom>
        </p:spPr>
      </p:pic>
    </p:spTree>
    <p:extLst>
      <p:ext uri="{BB962C8B-B14F-4D97-AF65-F5344CB8AC3E}">
        <p14:creationId xmlns:p14="http://schemas.microsoft.com/office/powerpoint/2010/main" val="328277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912605" y="6220450"/>
            <a:ext cx="8004590" cy="523220"/>
          </a:xfrm>
          <a:prstGeom prst="rect">
            <a:avLst/>
          </a:prstGeom>
          <a:solidFill>
            <a:srgbClr val="002060"/>
          </a:solidFill>
        </p:spPr>
        <p:txBody>
          <a:bodyPr wrap="square" rtlCol="0">
            <a:spAutoFit/>
          </a:bodyPr>
          <a:lstStyle/>
          <a:p>
            <a:r>
              <a:rPr lang="en-US" sz="2800" dirty="0" smtClean="0">
                <a:solidFill>
                  <a:srgbClr val="FFFF00"/>
                </a:solidFill>
              </a:rPr>
              <a:t> </a:t>
            </a:r>
            <a:endParaRPr lang="en-US" sz="2800" dirty="0">
              <a:solidFill>
                <a:srgbClr val="FF0000"/>
              </a:solidFill>
            </a:endParaRPr>
          </a:p>
        </p:txBody>
      </p:sp>
      <p:sp>
        <p:nvSpPr>
          <p:cNvPr id="3" name="Slide Number Placeholder 2"/>
          <p:cNvSpPr>
            <a:spLocks noGrp="1"/>
          </p:cNvSpPr>
          <p:nvPr>
            <p:ph type="sldNum" sz="quarter" idx="12"/>
          </p:nvPr>
        </p:nvSpPr>
        <p:spPr/>
        <p:txBody>
          <a:bodyPr/>
          <a:lstStyle/>
          <a:p>
            <a:fld id="{8CC33826-6C47-413F-88A8-05EB57E6DE90}" type="slidenum">
              <a:rPr lang="en-US" smtClean="0"/>
              <a:pPr/>
              <a:t>69</a:t>
            </a:fld>
            <a:endParaRPr lang="en-US" dirty="0"/>
          </a:p>
        </p:txBody>
      </p:sp>
      <p:sp>
        <p:nvSpPr>
          <p:cNvPr id="16" name="TextBox 15"/>
          <p:cNvSpPr txBox="1"/>
          <p:nvPr/>
        </p:nvSpPr>
        <p:spPr>
          <a:xfrm>
            <a:off x="1000263" y="3429000"/>
            <a:ext cx="6720875" cy="523220"/>
          </a:xfrm>
          <a:prstGeom prst="rect">
            <a:avLst/>
          </a:prstGeom>
          <a:noFill/>
        </p:spPr>
        <p:txBody>
          <a:bodyPr wrap="square" rtlCol="0">
            <a:spAutoFit/>
          </a:bodyPr>
          <a:lstStyle/>
          <a:p>
            <a:r>
              <a:rPr lang="en-US" sz="2800" dirty="0">
                <a:solidFill>
                  <a:srgbClr val="FF0000"/>
                </a:solidFill>
              </a:rPr>
              <a:t>Application to knot </a:t>
            </a:r>
            <a:r>
              <a:rPr lang="en-US" sz="2800" dirty="0" smtClean="0">
                <a:solidFill>
                  <a:srgbClr val="FF0000"/>
                </a:solidFill>
              </a:rPr>
              <a:t>homology </a:t>
            </a:r>
            <a:endParaRPr lang="en-US" sz="2800" dirty="0">
              <a:solidFill>
                <a:srgbClr val="FF0000"/>
              </a:solidFill>
            </a:endParaRPr>
          </a:p>
        </p:txBody>
      </p:sp>
      <p:sp>
        <p:nvSpPr>
          <p:cNvPr id="21" name="Oval 20"/>
          <p:cNvSpPr/>
          <p:nvPr/>
        </p:nvSpPr>
        <p:spPr>
          <a:xfrm>
            <a:off x="70104" y="442667"/>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a:t>
            </a:r>
            <a:endParaRPr lang="en-US" dirty="0"/>
          </a:p>
        </p:txBody>
      </p:sp>
      <p:sp>
        <p:nvSpPr>
          <p:cNvPr id="20" name="Rectangle 19"/>
          <p:cNvSpPr/>
          <p:nvPr/>
        </p:nvSpPr>
        <p:spPr>
          <a:xfrm>
            <a:off x="838200" y="1447800"/>
            <a:ext cx="324128" cy="830997"/>
          </a:xfrm>
          <a:prstGeom prst="rect">
            <a:avLst/>
          </a:prstGeom>
        </p:spPr>
        <p:txBody>
          <a:bodyPr wrap="none">
            <a:spAutoFit/>
          </a:bodyPr>
          <a:lstStyle/>
          <a:p>
            <a:pPr marL="342900" indent="-342900"/>
            <a:r>
              <a:rPr lang="en-US" sz="4800" dirty="0" smtClean="0"/>
              <a:t> </a:t>
            </a:r>
          </a:p>
        </p:txBody>
      </p:sp>
      <p:sp>
        <p:nvSpPr>
          <p:cNvPr id="25" name="Oval 24"/>
          <p:cNvSpPr/>
          <p:nvPr/>
        </p:nvSpPr>
        <p:spPr>
          <a:xfrm>
            <a:off x="48768" y="2204425"/>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t>
            </a:r>
            <a:endParaRPr lang="en-US" dirty="0"/>
          </a:p>
        </p:txBody>
      </p:sp>
      <p:sp>
        <p:nvSpPr>
          <p:cNvPr id="32" name="Oval 31"/>
          <p:cNvSpPr/>
          <p:nvPr/>
        </p:nvSpPr>
        <p:spPr>
          <a:xfrm>
            <a:off x="48768" y="3547351"/>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3</a:t>
            </a:r>
            <a:endParaRPr lang="en-US" dirty="0"/>
          </a:p>
        </p:txBody>
      </p:sp>
      <p:sp>
        <p:nvSpPr>
          <p:cNvPr id="34" name="Oval 33"/>
          <p:cNvSpPr/>
          <p:nvPr/>
        </p:nvSpPr>
        <p:spPr>
          <a:xfrm>
            <a:off x="70104" y="4811687"/>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4</a:t>
            </a:r>
            <a:endParaRPr lang="en-US" dirty="0"/>
          </a:p>
        </p:txBody>
      </p:sp>
      <p:sp>
        <p:nvSpPr>
          <p:cNvPr id="42" name="TextBox 41"/>
          <p:cNvSpPr txBox="1"/>
          <p:nvPr/>
        </p:nvSpPr>
        <p:spPr>
          <a:xfrm>
            <a:off x="818173" y="4737630"/>
            <a:ext cx="9525000" cy="523220"/>
          </a:xfrm>
          <a:prstGeom prst="rect">
            <a:avLst/>
          </a:prstGeom>
          <a:noFill/>
        </p:spPr>
        <p:txBody>
          <a:bodyPr wrap="square" rtlCol="0">
            <a:spAutoFit/>
          </a:bodyPr>
          <a:lstStyle/>
          <a:p>
            <a:r>
              <a:rPr lang="en-US" sz="2800" dirty="0" smtClean="0">
                <a:solidFill>
                  <a:srgbClr val="FF0000"/>
                </a:solidFill>
              </a:rPr>
              <a:t>  </a:t>
            </a:r>
            <a:r>
              <a:rPr lang="en-US" sz="2800" dirty="0" err="1" smtClean="0">
                <a:solidFill>
                  <a:srgbClr val="FF0000"/>
                </a:solidFill>
              </a:rPr>
              <a:t>Semiclassical</a:t>
            </a:r>
            <a:r>
              <a:rPr lang="en-US" sz="2800" dirty="0" smtClean="0">
                <a:solidFill>
                  <a:srgbClr val="FF0000"/>
                </a:solidFill>
              </a:rPr>
              <a:t> BPS States &amp; Generalized Sen Conjecture</a:t>
            </a:r>
            <a:endParaRPr lang="en-US" sz="2800" dirty="0">
              <a:solidFill>
                <a:srgbClr val="FF0000"/>
              </a:solidFill>
            </a:endParaRPr>
          </a:p>
        </p:txBody>
      </p:sp>
      <p:sp>
        <p:nvSpPr>
          <p:cNvPr id="17" name="TextBox 16"/>
          <p:cNvSpPr txBox="1"/>
          <p:nvPr/>
        </p:nvSpPr>
        <p:spPr>
          <a:xfrm>
            <a:off x="1000263" y="2150530"/>
            <a:ext cx="8143737" cy="523220"/>
          </a:xfrm>
          <a:prstGeom prst="rect">
            <a:avLst/>
          </a:prstGeom>
          <a:noFill/>
        </p:spPr>
        <p:txBody>
          <a:bodyPr wrap="square" rtlCol="0">
            <a:spAutoFit/>
          </a:bodyPr>
          <a:lstStyle/>
          <a:p>
            <a:r>
              <a:rPr lang="en-US" sz="2800" dirty="0" smtClean="0">
                <a:solidFill>
                  <a:srgbClr val="FF0000"/>
                </a:solidFill>
              </a:rPr>
              <a:t>Interfaces </a:t>
            </a:r>
            <a:r>
              <a:rPr lang="en-US" sz="2800" dirty="0">
                <a:solidFill>
                  <a:srgbClr val="FF0000"/>
                </a:solidFill>
              </a:rPr>
              <a:t>in 2d </a:t>
            </a:r>
            <a:r>
              <a:rPr lang="en-US" sz="2800" dirty="0" smtClean="0">
                <a:solidFill>
                  <a:srgbClr val="FF0000"/>
                </a:solidFill>
              </a:rPr>
              <a:t>N=2 LG models &amp; Categorical CV-WCF</a:t>
            </a:r>
            <a:endParaRPr lang="en-US" sz="2800" dirty="0">
              <a:solidFill>
                <a:srgbClr val="FF0000"/>
              </a:solidFill>
            </a:endParaRPr>
          </a:p>
        </p:txBody>
      </p:sp>
      <p:sp>
        <p:nvSpPr>
          <p:cNvPr id="19" name="Oval 18"/>
          <p:cNvSpPr/>
          <p:nvPr/>
        </p:nvSpPr>
        <p:spPr>
          <a:xfrm>
            <a:off x="72163" y="628647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5</a:t>
            </a:r>
            <a:endParaRPr lang="en-US" dirty="0"/>
          </a:p>
        </p:txBody>
      </p:sp>
      <p:sp>
        <p:nvSpPr>
          <p:cNvPr id="22" name="TextBox 21"/>
          <p:cNvSpPr txBox="1"/>
          <p:nvPr/>
        </p:nvSpPr>
        <p:spPr>
          <a:xfrm>
            <a:off x="1000263" y="6220450"/>
            <a:ext cx="8305800" cy="523220"/>
          </a:xfrm>
          <a:prstGeom prst="rect">
            <a:avLst/>
          </a:prstGeom>
          <a:noFill/>
        </p:spPr>
        <p:txBody>
          <a:bodyPr wrap="square" rtlCol="0">
            <a:spAutoFit/>
          </a:bodyPr>
          <a:lstStyle/>
          <a:p>
            <a:r>
              <a:rPr lang="en-US" sz="2800" dirty="0" smtClean="0">
                <a:solidFill>
                  <a:srgbClr val="FFFF00"/>
                </a:solidFill>
              </a:rPr>
              <a:t>Conclusion</a:t>
            </a:r>
            <a:endParaRPr lang="en-US" sz="2800" dirty="0">
              <a:solidFill>
                <a:srgbClr val="FFFF00"/>
              </a:solidFill>
            </a:endParaRPr>
          </a:p>
        </p:txBody>
      </p:sp>
      <p:sp>
        <p:nvSpPr>
          <p:cNvPr id="2" name="TextBox 1"/>
          <p:cNvSpPr txBox="1"/>
          <p:nvPr/>
        </p:nvSpPr>
        <p:spPr>
          <a:xfrm>
            <a:off x="1749794" y="1378495"/>
            <a:ext cx="6558811" cy="461665"/>
          </a:xfrm>
          <a:prstGeom prst="rect">
            <a:avLst/>
          </a:prstGeom>
          <a:noFill/>
        </p:spPr>
        <p:txBody>
          <a:bodyPr wrap="square" rtlCol="0">
            <a:spAutoFit/>
          </a:bodyPr>
          <a:lstStyle/>
          <a:p>
            <a:r>
              <a:rPr lang="en-US" sz="2400" dirty="0" smtClean="0"/>
              <a:t>(with D. </a:t>
            </a:r>
            <a:r>
              <a:rPr lang="en-US" sz="2400" dirty="0" err="1" smtClean="0"/>
              <a:t>Gaiotto</a:t>
            </a:r>
            <a:r>
              <a:rPr lang="en-US" sz="2400" dirty="0"/>
              <a:t> </a:t>
            </a:r>
            <a:r>
              <a:rPr lang="en-US" sz="2400" dirty="0" smtClean="0"/>
              <a:t>&amp; </a:t>
            </a:r>
            <a:r>
              <a:rPr lang="en-US" sz="2400" dirty="0"/>
              <a:t>A. </a:t>
            </a:r>
            <a:r>
              <a:rPr lang="en-US" sz="2400" dirty="0" err="1" smtClean="0"/>
              <a:t>Neitzke</a:t>
            </a:r>
            <a:r>
              <a:rPr lang="en-US" sz="2400" dirty="0" smtClean="0"/>
              <a:t>, 2010, … ) </a:t>
            </a:r>
            <a:endParaRPr lang="en-US" sz="2400" dirty="0"/>
          </a:p>
        </p:txBody>
      </p:sp>
      <p:sp>
        <p:nvSpPr>
          <p:cNvPr id="15" name="TextBox 14"/>
          <p:cNvSpPr txBox="1"/>
          <p:nvPr/>
        </p:nvSpPr>
        <p:spPr>
          <a:xfrm>
            <a:off x="1778626" y="2767252"/>
            <a:ext cx="6558811" cy="461665"/>
          </a:xfrm>
          <a:prstGeom prst="rect">
            <a:avLst/>
          </a:prstGeom>
          <a:noFill/>
        </p:spPr>
        <p:txBody>
          <a:bodyPr wrap="square" rtlCol="0">
            <a:spAutoFit/>
          </a:bodyPr>
          <a:lstStyle/>
          <a:p>
            <a:r>
              <a:rPr lang="en-US" sz="2400" dirty="0" smtClean="0"/>
              <a:t>(with D. </a:t>
            </a:r>
            <a:r>
              <a:rPr lang="en-US" sz="2400" dirty="0" err="1" smtClean="0"/>
              <a:t>Gaiotto</a:t>
            </a:r>
            <a:r>
              <a:rPr lang="en-US" sz="2400" dirty="0" smtClean="0"/>
              <a:t> &amp; E. Witten, 2015) </a:t>
            </a:r>
            <a:endParaRPr lang="en-US" sz="2400" dirty="0"/>
          </a:p>
        </p:txBody>
      </p:sp>
      <p:sp>
        <p:nvSpPr>
          <p:cNvPr id="23" name="TextBox 22"/>
          <p:cNvSpPr txBox="1"/>
          <p:nvPr/>
        </p:nvSpPr>
        <p:spPr>
          <a:xfrm>
            <a:off x="2105335" y="4064670"/>
            <a:ext cx="6558811" cy="461665"/>
          </a:xfrm>
          <a:prstGeom prst="rect">
            <a:avLst/>
          </a:prstGeom>
          <a:noFill/>
        </p:spPr>
        <p:txBody>
          <a:bodyPr wrap="square" rtlCol="0">
            <a:spAutoFit/>
          </a:bodyPr>
          <a:lstStyle/>
          <a:p>
            <a:r>
              <a:rPr lang="en-US" sz="2400" dirty="0" smtClean="0"/>
              <a:t>(with D. </a:t>
            </a:r>
            <a:r>
              <a:rPr lang="en-US" sz="2400" dirty="0" err="1" smtClean="0"/>
              <a:t>Galakhov</a:t>
            </a:r>
            <a:r>
              <a:rPr lang="en-US" sz="2400" dirty="0" smtClean="0"/>
              <a:t>, 2016) </a:t>
            </a:r>
            <a:endParaRPr lang="en-US" sz="2400" dirty="0"/>
          </a:p>
        </p:txBody>
      </p:sp>
      <p:sp>
        <p:nvSpPr>
          <p:cNvPr id="24" name="TextBox 23"/>
          <p:cNvSpPr txBox="1"/>
          <p:nvPr/>
        </p:nvSpPr>
        <p:spPr>
          <a:xfrm>
            <a:off x="479854" y="5472146"/>
            <a:ext cx="8206946" cy="461665"/>
          </a:xfrm>
          <a:prstGeom prst="rect">
            <a:avLst/>
          </a:prstGeom>
          <a:noFill/>
        </p:spPr>
        <p:txBody>
          <a:bodyPr wrap="square" rtlCol="0">
            <a:spAutoFit/>
          </a:bodyPr>
          <a:lstStyle/>
          <a:p>
            <a:r>
              <a:rPr lang="en-US" sz="2400" dirty="0" smtClean="0"/>
              <a:t>(with D. van den </a:t>
            </a:r>
            <a:r>
              <a:rPr lang="en-US" sz="2400" dirty="0" err="1" smtClean="0"/>
              <a:t>Bleeken</a:t>
            </a:r>
            <a:r>
              <a:rPr lang="en-US" sz="2400" dirty="0" smtClean="0"/>
              <a:t> &amp; A. Royston, 2015; D. Brennan, 2016) </a:t>
            </a:r>
            <a:endParaRPr lang="en-US" sz="2400" dirty="0"/>
          </a:p>
        </p:txBody>
      </p:sp>
      <p:sp>
        <p:nvSpPr>
          <p:cNvPr id="28" name="TextBox 27"/>
          <p:cNvSpPr txBox="1"/>
          <p:nvPr/>
        </p:nvSpPr>
        <p:spPr>
          <a:xfrm>
            <a:off x="838200" y="397894"/>
            <a:ext cx="8153401" cy="523220"/>
          </a:xfrm>
          <a:prstGeom prst="rect">
            <a:avLst/>
          </a:prstGeom>
          <a:noFill/>
        </p:spPr>
        <p:txBody>
          <a:bodyPr wrap="square" rtlCol="0">
            <a:spAutoFit/>
          </a:bodyPr>
          <a:lstStyle/>
          <a:p>
            <a:r>
              <a:rPr lang="en-US" sz="2800" dirty="0" smtClean="0">
                <a:solidFill>
                  <a:srgbClr val="FF0000"/>
                </a:solidFill>
              </a:rPr>
              <a:t>Review Derivation Of KS-WCF Using Framed BPS States</a:t>
            </a:r>
            <a:endParaRPr lang="en-US" sz="2800" dirty="0">
              <a:solidFill>
                <a:srgbClr val="FF0000"/>
              </a:solidFill>
            </a:endParaRPr>
          </a:p>
        </p:txBody>
      </p:sp>
    </p:spTree>
    <p:extLst>
      <p:ext uri="{BB962C8B-B14F-4D97-AF65-F5344CB8AC3E}">
        <p14:creationId xmlns:p14="http://schemas.microsoft.com/office/powerpoint/2010/main" val="1690315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itle 131"/>
          <p:cNvSpPr>
            <a:spLocks noGrp="1"/>
          </p:cNvSpPr>
          <p:nvPr>
            <p:ph type="title"/>
          </p:nvPr>
        </p:nvSpPr>
        <p:spPr>
          <a:xfrm>
            <a:off x="304800" y="-76200"/>
            <a:ext cx="8229600" cy="1143000"/>
          </a:xfrm>
        </p:spPr>
        <p:txBody>
          <a:bodyPr/>
          <a:lstStyle/>
          <a:p>
            <a:r>
              <a:rPr lang="en-US" dirty="0" smtClean="0"/>
              <a:t>Framed BPS Wall-Crossing 1/2</a:t>
            </a:r>
            <a:endParaRPr lang="en-US" dirty="0"/>
          </a:p>
        </p:txBody>
      </p:sp>
      <p:sp>
        <p:nvSpPr>
          <p:cNvPr id="78" name="Slide Number Placeholder 77"/>
          <p:cNvSpPr>
            <a:spLocks noGrp="1"/>
          </p:cNvSpPr>
          <p:nvPr>
            <p:ph type="sldNum" sz="quarter" idx="12"/>
          </p:nvPr>
        </p:nvSpPr>
        <p:spPr/>
        <p:txBody>
          <a:bodyPr/>
          <a:lstStyle/>
          <a:p>
            <a:fld id="{8CC33826-6C47-413F-88A8-05EB57E6DE90}" type="slidenum">
              <a:rPr lang="en-US" smtClean="0"/>
              <a:pPr/>
              <a:t>7</a:t>
            </a:fld>
            <a:endParaRPr lang="en-US"/>
          </a:p>
        </p:txBody>
      </p:sp>
      <mc:AlternateContent xmlns:mc="http://schemas.openxmlformats.org/markup-compatibility/2006" xmlns:a14="http://schemas.microsoft.com/office/drawing/2010/main">
        <mc:Choice Requires="a14">
          <p:sp>
            <p:nvSpPr>
              <p:cNvPr id="50" name="TextBox 49"/>
              <p:cNvSpPr txBox="1"/>
              <p:nvPr/>
            </p:nvSpPr>
            <p:spPr>
              <a:xfrm>
                <a:off x="381000" y="1066800"/>
                <a:ext cx="8763000" cy="1323439"/>
              </a:xfrm>
              <a:prstGeom prst="rect">
                <a:avLst/>
              </a:prstGeom>
              <a:noFill/>
            </p:spPr>
            <p:txBody>
              <a:bodyPr wrap="square" rtlCol="0">
                <a:spAutoFit/>
              </a:bodyPr>
              <a:lstStyle/>
              <a:p>
                <a:r>
                  <a:rPr lang="en-US" sz="4000" dirty="0" smtClean="0">
                    <a:solidFill>
                      <a:srgbClr val="0000FF"/>
                    </a:solidFill>
                  </a:rPr>
                  <a:t>Particles of charge </a:t>
                </a:r>
                <a14:m>
                  <m:oMath xmlns:m="http://schemas.openxmlformats.org/officeDocument/2006/math">
                    <m:r>
                      <a:rPr lang="en-US" sz="4000" i="1" dirty="0" smtClean="0">
                        <a:solidFill>
                          <a:srgbClr val="0000FF"/>
                        </a:solidFill>
                        <a:latin typeface="Cambria Math" panose="02040503050406030204" pitchFamily="18" charset="0"/>
                        <a:ea typeface="Cambria Math" panose="02040503050406030204" pitchFamily="18" charset="0"/>
                        <a:sym typeface="Mathematica1" panose="05000502060100000001" pitchFamily="2" charset="2"/>
                      </a:rPr>
                      <m:t>𝛾</m:t>
                    </m:r>
                  </m:oMath>
                </a14:m>
                <a:r>
                  <a:rPr lang="en-US" sz="4000" baseline="-25000" dirty="0" smtClean="0">
                    <a:solidFill>
                      <a:srgbClr val="0000FF"/>
                    </a:solidFill>
                    <a:sym typeface="Mathematica1" panose="05000502060100000001" pitchFamily="2" charset="2"/>
                  </a:rPr>
                  <a:t>h</a:t>
                </a:r>
                <a:r>
                  <a:rPr lang="en-US" sz="4000" dirty="0" smtClean="0">
                    <a:solidFill>
                      <a:srgbClr val="0000FF"/>
                    </a:solidFill>
                  </a:rPr>
                  <a:t> bind to a ``core’’ of charge </a:t>
                </a:r>
                <a14:m>
                  <m:oMath xmlns:m="http://schemas.openxmlformats.org/officeDocument/2006/math">
                    <m:r>
                      <a:rPr lang="en-US" sz="4000" i="1" dirty="0" smtClean="0">
                        <a:solidFill>
                          <a:srgbClr val="0000FF"/>
                        </a:solidFill>
                        <a:latin typeface="Cambria Math" panose="02040503050406030204" pitchFamily="18" charset="0"/>
                        <a:ea typeface="Cambria Math" panose="02040503050406030204" pitchFamily="18" charset="0"/>
                        <a:sym typeface="Mathematica1" panose="05000502060100000001" pitchFamily="2" charset="2"/>
                      </a:rPr>
                      <m:t>𝛾</m:t>
                    </m:r>
                  </m:oMath>
                </a14:m>
                <a:r>
                  <a:rPr lang="en-US" sz="4000" baseline="-25000" dirty="0" smtClean="0">
                    <a:solidFill>
                      <a:srgbClr val="0000FF"/>
                    </a:solidFill>
                    <a:sym typeface="Mathematica1" panose="05000502060100000001" pitchFamily="2" charset="2"/>
                  </a:rPr>
                  <a:t>C</a:t>
                </a:r>
                <a:r>
                  <a:rPr lang="en-US" sz="4000" dirty="0">
                    <a:solidFill>
                      <a:srgbClr val="0000FF"/>
                    </a:solidFill>
                    <a:sym typeface="Mathematica1" panose="05000502060100000001" pitchFamily="2" charset="2"/>
                  </a:rPr>
                  <a:t> </a:t>
                </a:r>
                <a:r>
                  <a:rPr lang="en-US" sz="4000" dirty="0" smtClean="0">
                    <a:solidFill>
                      <a:srgbClr val="0000FF"/>
                    </a:solidFill>
                    <a:sym typeface="Mathematica1" panose="05000502060100000001" pitchFamily="2" charset="2"/>
                  </a:rPr>
                  <a:t>at radius: </a:t>
                </a:r>
                <a:r>
                  <a:rPr lang="en-US" sz="4000" dirty="0" smtClean="0">
                    <a:solidFill>
                      <a:srgbClr val="0000FF"/>
                    </a:solidFill>
                  </a:rPr>
                  <a:t> </a:t>
                </a:r>
                <a:endParaRPr lang="en-US" sz="4000" dirty="0">
                  <a:solidFill>
                    <a:srgbClr val="0000FF"/>
                  </a:soli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381000" y="1066800"/>
                <a:ext cx="8763000" cy="1323439"/>
              </a:xfrm>
              <a:prstGeom prst="rect">
                <a:avLst/>
              </a:prstGeom>
              <a:blipFill rotWithShape="0">
                <a:blip r:embed="rId4"/>
                <a:stretch>
                  <a:fillRect l="-2505" t="-8295" r="-1531" b="-18894"/>
                </a:stretch>
              </a:blipFill>
            </p:spPr>
            <p:txBody>
              <a:bodyPr/>
              <a:lstStyle/>
              <a:p>
                <a:r>
                  <a:rPr lang="en-US">
                    <a:noFill/>
                  </a:rPr>
                  <a:t> </a:t>
                </a:r>
              </a:p>
            </p:txBody>
          </p:sp>
        </mc:Fallback>
      </mc:AlternateContent>
      <p:sp>
        <p:nvSpPr>
          <p:cNvPr id="51" name="TextBox 50"/>
          <p:cNvSpPr txBox="1"/>
          <p:nvPr/>
        </p:nvSpPr>
        <p:spPr>
          <a:xfrm>
            <a:off x="2590800" y="3612910"/>
            <a:ext cx="8763000" cy="707886"/>
          </a:xfrm>
          <a:prstGeom prst="rect">
            <a:avLst/>
          </a:prstGeom>
          <a:noFill/>
        </p:spPr>
        <p:txBody>
          <a:bodyPr wrap="square" rtlCol="0">
            <a:spAutoFit/>
          </a:bodyPr>
          <a:lstStyle/>
          <a:p>
            <a:r>
              <a:rPr lang="en-US" sz="4000" dirty="0" smtClean="0">
                <a:solidFill>
                  <a:srgbClr val="00B050"/>
                </a:solidFill>
              </a:rPr>
              <a:t>Define a </a:t>
            </a:r>
            <a:r>
              <a:rPr lang="en-US" sz="4000" b="1" i="1" u="sng" dirty="0" smtClean="0">
                <a:solidFill>
                  <a:srgbClr val="00B050"/>
                </a:solidFill>
              </a:rPr>
              <a:t>``K-wall’’</a:t>
            </a:r>
            <a:r>
              <a:rPr lang="en-US" sz="4000" dirty="0">
                <a:solidFill>
                  <a:srgbClr val="00B050"/>
                </a:solidFill>
              </a:rPr>
              <a:t> </a:t>
            </a:r>
            <a:r>
              <a:rPr lang="en-US" sz="4000" dirty="0" smtClean="0">
                <a:solidFill>
                  <a:srgbClr val="00B050"/>
                </a:solidFill>
              </a:rPr>
              <a:t> :   </a:t>
            </a:r>
            <a:endParaRPr lang="en-US" sz="4000" dirty="0">
              <a:solidFill>
                <a:srgbClr val="00B050"/>
              </a:solidFill>
            </a:endParaRPr>
          </a:p>
        </p:txBody>
      </p:sp>
      <p:sp>
        <p:nvSpPr>
          <p:cNvPr id="52" name="TextBox 51"/>
          <p:cNvSpPr txBox="1"/>
          <p:nvPr/>
        </p:nvSpPr>
        <p:spPr>
          <a:xfrm>
            <a:off x="0" y="5398036"/>
            <a:ext cx="9220200" cy="1323439"/>
          </a:xfrm>
          <a:prstGeom prst="rect">
            <a:avLst/>
          </a:prstGeom>
          <a:noFill/>
        </p:spPr>
        <p:txBody>
          <a:bodyPr wrap="square" rtlCol="0">
            <a:spAutoFit/>
          </a:bodyPr>
          <a:lstStyle/>
          <a:p>
            <a:r>
              <a:rPr lang="en-US" sz="4000" dirty="0" smtClean="0">
                <a:solidFill>
                  <a:srgbClr val="FF0000"/>
                </a:solidFill>
              </a:rPr>
              <a:t>Crossing a K-wall the bound state comes </a:t>
            </a:r>
          </a:p>
          <a:p>
            <a:r>
              <a:rPr lang="en-US" sz="4000" dirty="0" smtClean="0">
                <a:solidFill>
                  <a:srgbClr val="FF0000"/>
                </a:solidFill>
              </a:rPr>
              <a:t>(or goes). </a:t>
            </a:r>
            <a:endParaRPr lang="en-US" sz="4000" dirty="0">
              <a:solidFill>
                <a:srgbClr val="FF0000"/>
              </a:solidFill>
            </a:endParaRPr>
          </a:p>
        </p:txBody>
      </p:sp>
      <p:pic>
        <p:nvPicPr>
          <p:cNvPr id="5" name="Picture 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291048" y="2452703"/>
            <a:ext cx="4571430" cy="1036190"/>
          </a:xfrm>
          <a:prstGeom prst="rect">
            <a:avLst/>
          </a:prstGeom>
        </p:spPr>
      </p:pic>
      <p:pic>
        <p:nvPicPr>
          <p:cNvPr id="8" name="Picture 7"/>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048210" y="4470358"/>
            <a:ext cx="7428579" cy="666667"/>
          </a:xfrm>
          <a:prstGeom prst="rect">
            <a:avLst/>
          </a:prstGeom>
        </p:spPr>
      </p:pic>
    </p:spTree>
  </p:cSld>
  <p:clrMapOvr>
    <a:masterClrMapping/>
  </p:clrMapOvr>
  <p:transition advTm="1092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8216"/>
            <a:ext cx="8229600" cy="1143000"/>
          </a:xfrm>
        </p:spPr>
        <p:txBody>
          <a:bodyPr/>
          <a:lstStyle/>
          <a:p>
            <a:r>
              <a:rPr lang="en-US" dirty="0" smtClean="0"/>
              <a:t>Conclusion -1/2</a:t>
            </a:r>
            <a:endParaRPr lang="en-US" dirty="0"/>
          </a:p>
        </p:txBody>
      </p:sp>
      <p:sp>
        <p:nvSpPr>
          <p:cNvPr id="3" name="TextBox 2"/>
          <p:cNvSpPr txBox="1"/>
          <p:nvPr/>
        </p:nvSpPr>
        <p:spPr>
          <a:xfrm>
            <a:off x="228600" y="878026"/>
            <a:ext cx="9067799" cy="461665"/>
          </a:xfrm>
          <a:prstGeom prst="rect">
            <a:avLst/>
          </a:prstGeom>
          <a:noFill/>
        </p:spPr>
        <p:txBody>
          <a:bodyPr wrap="square" rtlCol="0">
            <a:spAutoFit/>
          </a:bodyPr>
          <a:lstStyle/>
          <a:p>
            <a:r>
              <a:rPr lang="en-US" sz="2400" dirty="0" smtClean="0">
                <a:solidFill>
                  <a:srgbClr val="C00000"/>
                </a:solidFill>
              </a:rPr>
              <a:t>Lots of interesting &amp; important questions remain about BPS indices: </a:t>
            </a:r>
            <a:endParaRPr lang="en-US" sz="2400" dirty="0">
              <a:solidFill>
                <a:srgbClr val="C00000"/>
              </a:solidFill>
            </a:endParaRPr>
          </a:p>
        </p:txBody>
      </p:sp>
      <p:sp>
        <p:nvSpPr>
          <p:cNvPr id="4" name="TextBox 3"/>
          <p:cNvSpPr txBox="1"/>
          <p:nvPr/>
        </p:nvSpPr>
        <p:spPr>
          <a:xfrm>
            <a:off x="2286000" y="1760653"/>
            <a:ext cx="6858000" cy="646331"/>
          </a:xfrm>
          <a:prstGeom prst="rect">
            <a:avLst/>
          </a:prstGeom>
          <a:noFill/>
        </p:spPr>
        <p:txBody>
          <a:bodyPr wrap="square" rtlCol="0">
            <a:spAutoFit/>
          </a:bodyPr>
          <a:lstStyle/>
          <a:p>
            <a:r>
              <a:rPr lang="en-US" dirty="0" smtClean="0">
                <a:solidFill>
                  <a:srgbClr val="FF0000"/>
                </a:solidFill>
              </a:rPr>
              <a:t>We still do not know the topological string partition function for a single compact CY3 with SU(3) </a:t>
            </a:r>
            <a:r>
              <a:rPr lang="en-US" dirty="0" err="1" smtClean="0">
                <a:solidFill>
                  <a:srgbClr val="FF0000"/>
                </a:solidFill>
              </a:rPr>
              <a:t>holonomy</a:t>
            </a:r>
            <a:r>
              <a:rPr lang="en-US" dirty="0" smtClean="0">
                <a:solidFill>
                  <a:srgbClr val="FF0000"/>
                </a:solidFill>
              </a:rPr>
              <a:t> !</a:t>
            </a:r>
            <a:endParaRPr lang="en-US" dirty="0">
              <a:solidFill>
                <a:srgbClr val="FF0000"/>
              </a:solidFill>
            </a:endParaRPr>
          </a:p>
        </p:txBody>
      </p:sp>
      <p:sp>
        <p:nvSpPr>
          <p:cNvPr id="5" name="TextBox 4"/>
          <p:cNvSpPr txBox="1"/>
          <p:nvPr/>
        </p:nvSpPr>
        <p:spPr>
          <a:xfrm>
            <a:off x="2295525" y="2806020"/>
            <a:ext cx="6858000" cy="646331"/>
          </a:xfrm>
          <a:prstGeom prst="rect">
            <a:avLst/>
          </a:prstGeom>
          <a:noFill/>
        </p:spPr>
        <p:txBody>
          <a:bodyPr wrap="square" rtlCol="0">
            <a:spAutoFit/>
          </a:bodyPr>
          <a:lstStyle/>
          <a:p>
            <a:r>
              <a:rPr lang="en-US" dirty="0" smtClean="0">
                <a:solidFill>
                  <a:srgbClr val="FF0000"/>
                </a:solidFill>
              </a:rPr>
              <a:t>We still do not know the DT invariants for a single compact CY3 with SU(3) </a:t>
            </a:r>
            <a:r>
              <a:rPr lang="en-US" dirty="0" err="1" smtClean="0">
                <a:solidFill>
                  <a:srgbClr val="FF0000"/>
                </a:solidFill>
              </a:rPr>
              <a:t>holonomy</a:t>
            </a:r>
            <a:r>
              <a:rPr lang="en-US" dirty="0" smtClean="0">
                <a:solidFill>
                  <a:srgbClr val="FF0000"/>
                </a:solidFill>
              </a:rPr>
              <a:t> !</a:t>
            </a:r>
            <a:endParaRPr lang="en-US" dirty="0">
              <a:solidFill>
                <a:srgbClr val="FF0000"/>
              </a:solidFill>
            </a:endParaRPr>
          </a:p>
        </p:txBody>
      </p:sp>
      <p:sp>
        <p:nvSpPr>
          <p:cNvPr id="6" name="TextBox 5"/>
          <p:cNvSpPr txBox="1"/>
          <p:nvPr/>
        </p:nvSpPr>
        <p:spPr>
          <a:xfrm>
            <a:off x="125895" y="3774569"/>
            <a:ext cx="9144000" cy="3046988"/>
          </a:xfrm>
          <a:prstGeom prst="rect">
            <a:avLst/>
          </a:prstGeom>
          <a:noFill/>
        </p:spPr>
        <p:txBody>
          <a:bodyPr wrap="square" rtlCol="0">
            <a:spAutoFit/>
          </a:bodyPr>
          <a:lstStyle/>
          <a:p>
            <a:r>
              <a:rPr lang="en-US" sz="3200" dirty="0" smtClean="0">
                <a:solidFill>
                  <a:srgbClr val="0000FF"/>
                </a:solidFill>
              </a:rPr>
              <a:t>Nevertheless, we should also try to understand the spaces of BPS states themselves. Often it is useful to think of them as </a:t>
            </a:r>
            <a:r>
              <a:rPr lang="en-US" sz="3200" dirty="0" err="1" smtClean="0">
                <a:solidFill>
                  <a:srgbClr val="0000FF"/>
                </a:solidFill>
              </a:rPr>
              <a:t>cohomology</a:t>
            </a:r>
            <a:r>
              <a:rPr lang="en-US" sz="3200" dirty="0" smtClean="0">
                <a:solidFill>
                  <a:srgbClr val="0000FF"/>
                </a:solidFill>
              </a:rPr>
              <a:t> spaces of some complexes – and then these complexes satisfy </a:t>
            </a:r>
          </a:p>
          <a:p>
            <a:r>
              <a:rPr lang="en-US" sz="3200" dirty="0" smtClean="0">
                <a:solidFill>
                  <a:srgbClr val="0000FF"/>
                </a:solidFill>
              </a:rPr>
              <a:t>wall-crossing – that ``</a:t>
            </a:r>
            <a:r>
              <a:rPr lang="en-US" sz="3200" dirty="0" err="1" smtClean="0">
                <a:solidFill>
                  <a:srgbClr val="0000FF"/>
                </a:solidFill>
              </a:rPr>
              <a:t>categorification</a:t>
            </a:r>
            <a:r>
              <a:rPr lang="en-US" sz="3200" dirty="0" smtClean="0">
                <a:solidFill>
                  <a:srgbClr val="0000FF"/>
                </a:solidFill>
              </a:rPr>
              <a:t>’’ has been </a:t>
            </a:r>
          </a:p>
          <a:p>
            <a:r>
              <a:rPr lang="en-US" sz="3200" dirty="0" smtClean="0">
                <a:solidFill>
                  <a:srgbClr val="0000FF"/>
                </a:solidFill>
              </a:rPr>
              <a:t>an important theme of this talk. </a:t>
            </a:r>
            <a:endParaRPr lang="en-US" sz="3200" dirty="0">
              <a:solidFill>
                <a:srgbClr val="0000FF"/>
              </a:solidFill>
            </a:endParaRPr>
          </a:p>
        </p:txBody>
      </p:sp>
      <p:pic>
        <p:nvPicPr>
          <p:cNvPr id="1028" name="Picture 4" descr="https://thetomatos.com/wp-content/uploads/2016/05/finger-pointing-clipart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754589"/>
            <a:ext cx="1209368" cy="7157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thetomatos.com/wp-content/uploads/2016/05/finger-pointing-clipart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2801581"/>
            <a:ext cx="1209368" cy="715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7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Conclusion – 2/2</a:t>
            </a:r>
            <a:endParaRPr lang="en-US" dirty="0"/>
          </a:p>
        </p:txBody>
      </p:sp>
      <p:sp>
        <p:nvSpPr>
          <p:cNvPr id="4" name="TextBox 3"/>
          <p:cNvSpPr txBox="1"/>
          <p:nvPr/>
        </p:nvSpPr>
        <p:spPr>
          <a:xfrm>
            <a:off x="228601" y="1647240"/>
            <a:ext cx="8382000" cy="1569660"/>
          </a:xfrm>
          <a:prstGeom prst="rect">
            <a:avLst/>
          </a:prstGeom>
          <a:noFill/>
        </p:spPr>
        <p:txBody>
          <a:bodyPr wrap="square" rtlCol="0">
            <a:spAutoFit/>
          </a:bodyPr>
          <a:lstStyle/>
          <a:p>
            <a:r>
              <a:rPr lang="en-US" sz="3200" dirty="0" smtClean="0">
                <a:solidFill>
                  <a:srgbClr val="0000FF"/>
                </a:solidFill>
              </a:rPr>
              <a:t>A very effective way to address the </a:t>
            </a:r>
            <a:r>
              <a:rPr lang="en-US" sz="3200" smtClean="0">
                <a:solidFill>
                  <a:srgbClr val="0000FF"/>
                </a:solidFill>
              </a:rPr>
              <a:t>(vanilla) BPS </a:t>
            </a:r>
            <a:r>
              <a:rPr lang="en-US" sz="3200" dirty="0" smtClean="0">
                <a:solidFill>
                  <a:srgbClr val="0000FF"/>
                </a:solidFill>
              </a:rPr>
              <a:t>spectrum is to enhance the zoology to include new kinds of BPS states associated to defects. </a:t>
            </a:r>
            <a:endParaRPr lang="en-US" sz="3200" dirty="0">
              <a:solidFill>
                <a:srgbClr val="0000FF"/>
              </a:solidFill>
            </a:endParaRPr>
          </a:p>
        </p:txBody>
      </p:sp>
      <p:sp>
        <p:nvSpPr>
          <p:cNvPr id="5" name="TextBox 4"/>
          <p:cNvSpPr txBox="1"/>
          <p:nvPr/>
        </p:nvSpPr>
        <p:spPr>
          <a:xfrm>
            <a:off x="200026" y="3962400"/>
            <a:ext cx="9144000" cy="2062103"/>
          </a:xfrm>
          <a:prstGeom prst="rect">
            <a:avLst/>
          </a:prstGeom>
          <a:noFill/>
        </p:spPr>
        <p:txBody>
          <a:bodyPr wrap="square" rtlCol="0">
            <a:spAutoFit/>
          </a:bodyPr>
          <a:lstStyle/>
          <a:p>
            <a:r>
              <a:rPr lang="en-US" sz="3200" dirty="0" smtClean="0">
                <a:solidFill>
                  <a:srgbClr val="F75E09"/>
                </a:solidFill>
              </a:rPr>
              <a:t>As illustrated by knot theory and the generalized </a:t>
            </a:r>
          </a:p>
          <a:p>
            <a:r>
              <a:rPr lang="en-US" sz="3200" dirty="0" smtClean="0">
                <a:solidFill>
                  <a:srgbClr val="F75E09"/>
                </a:solidFill>
              </a:rPr>
              <a:t>Sen conjecture, understanding the vector spaces of (framed) BPS states can have interesting math applications. </a:t>
            </a:r>
            <a:endParaRPr lang="en-US" sz="3200" dirty="0">
              <a:solidFill>
                <a:srgbClr val="F75E09"/>
              </a:solidFill>
            </a:endParaRPr>
          </a:p>
        </p:txBody>
      </p:sp>
    </p:spTree>
    <p:extLst>
      <p:ext uri="{BB962C8B-B14F-4D97-AF65-F5344CB8AC3E}">
        <p14:creationId xmlns:p14="http://schemas.microsoft.com/office/powerpoint/2010/main" val="11682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0" y="1371600"/>
                <a:ext cx="9144000" cy="2062103"/>
              </a:xfrm>
              <a:prstGeom prst="rect">
                <a:avLst/>
              </a:prstGeom>
              <a:noFill/>
            </p:spPr>
            <p:txBody>
              <a:bodyPr wrap="square" rtlCol="0">
                <a:spAutoFit/>
              </a:bodyPr>
              <a:lstStyle/>
              <a:p>
                <a:r>
                  <a:rPr lang="en-US" sz="3200" dirty="0" smtClean="0">
                    <a:solidFill>
                      <a:srgbClr val="FF0000"/>
                    </a:solidFill>
                  </a:rPr>
                  <a:t>But, particles of charge </a:t>
                </a:r>
                <a14:m>
                  <m:oMath xmlns:m="http://schemas.openxmlformats.org/officeDocument/2006/math">
                    <m:r>
                      <a:rPr lang="en-US" sz="3200" i="1" dirty="0">
                        <a:solidFill>
                          <a:srgbClr val="FF0000"/>
                        </a:solidFill>
                        <a:latin typeface="Cambria Math" panose="02040503050406030204" pitchFamily="18" charset="0"/>
                        <a:ea typeface="Cambria Math" panose="02040503050406030204" pitchFamily="18" charset="0"/>
                        <a:sym typeface="Mathematica1"/>
                      </a:rPr>
                      <m:t>𝛾</m:t>
                    </m:r>
                  </m:oMath>
                </a14:m>
                <a:r>
                  <a:rPr lang="en-US" sz="3200" baseline="-25000" dirty="0" smtClean="0">
                    <a:solidFill>
                      <a:srgbClr val="FF0000"/>
                    </a:solidFill>
                    <a:sym typeface="Mathematica1"/>
                  </a:rPr>
                  <a:t>h</a:t>
                </a:r>
                <a:r>
                  <a:rPr lang="en-US" sz="3200" dirty="0" smtClean="0">
                    <a:solidFill>
                      <a:srgbClr val="FF0000"/>
                    </a:solidFill>
                    <a:sym typeface="Mathematica1"/>
                  </a:rPr>
                  <a:t>, and also n </a:t>
                </a:r>
                <a14:m>
                  <m:oMath xmlns:m="http://schemas.openxmlformats.org/officeDocument/2006/math">
                    <m:r>
                      <a:rPr lang="en-US" sz="3200" i="1" dirty="0">
                        <a:solidFill>
                          <a:srgbClr val="FF0000"/>
                        </a:solidFill>
                        <a:latin typeface="Cambria Math" panose="02040503050406030204" pitchFamily="18" charset="0"/>
                        <a:ea typeface="Cambria Math" panose="02040503050406030204" pitchFamily="18" charset="0"/>
                        <a:sym typeface="Mathematica1"/>
                      </a:rPr>
                      <m:t>𝛾</m:t>
                    </m:r>
                  </m:oMath>
                </a14:m>
                <a:r>
                  <a:rPr lang="en-US" sz="3200" baseline="-25000" dirty="0" smtClean="0">
                    <a:solidFill>
                      <a:srgbClr val="FF0000"/>
                    </a:solidFill>
                    <a:sym typeface="Mathematica1"/>
                  </a:rPr>
                  <a:t>h</a:t>
                </a:r>
                <a:r>
                  <a:rPr lang="en-US" sz="3200" dirty="0" smtClean="0">
                    <a:solidFill>
                      <a:srgbClr val="FF0000"/>
                    </a:solidFill>
                    <a:sym typeface="Mathematica1"/>
                  </a:rPr>
                  <a:t> for any n&gt;0, </a:t>
                </a:r>
                <a:r>
                  <a:rPr lang="en-US" sz="3200" dirty="0" smtClean="0">
                    <a:solidFill>
                      <a:srgbClr val="FF0000"/>
                    </a:solidFill>
                  </a:rPr>
                  <a:t> can bind in </a:t>
                </a:r>
                <a:r>
                  <a:rPr lang="en-US" sz="3200" u="sng" dirty="0" smtClean="0">
                    <a:solidFill>
                      <a:srgbClr val="FF0000"/>
                    </a:solidFill>
                  </a:rPr>
                  <a:t>arbitrary</a:t>
                </a:r>
                <a:r>
                  <a:rPr lang="en-US" sz="3200" dirty="0" smtClean="0">
                    <a:solidFill>
                      <a:srgbClr val="FF0000"/>
                    </a:solidFill>
                  </a:rPr>
                  <a:t> </a:t>
                </a:r>
                <a:r>
                  <a:rPr lang="en-US" sz="3200" u="sng" dirty="0" smtClean="0">
                    <a:solidFill>
                      <a:srgbClr val="FF0000"/>
                    </a:solidFill>
                  </a:rPr>
                  <a:t>numbers</a:t>
                </a:r>
                <a:r>
                  <a:rPr lang="en-US" sz="3200" dirty="0" smtClean="0">
                    <a:solidFill>
                      <a:srgbClr val="FF0000"/>
                    </a:solidFill>
                  </a:rPr>
                  <a:t>: they feel no relative force,  and hence there is an entire </a:t>
                </a:r>
                <a:r>
                  <a:rPr lang="en-US" sz="3200" i="1" u="sng" dirty="0" err="1" smtClean="0">
                    <a:solidFill>
                      <a:srgbClr val="FF0000"/>
                    </a:solidFill>
                  </a:rPr>
                  <a:t>Fock</a:t>
                </a:r>
                <a:r>
                  <a:rPr lang="en-US" sz="3200" i="1" u="sng" dirty="0" smtClean="0">
                    <a:solidFill>
                      <a:srgbClr val="FF0000"/>
                    </a:solidFill>
                  </a:rPr>
                  <a:t> space </a:t>
                </a:r>
                <a:r>
                  <a:rPr lang="en-US" sz="3200" dirty="0" smtClean="0">
                    <a:solidFill>
                      <a:srgbClr val="FF0000"/>
                    </a:solidFill>
                  </a:rPr>
                  <a:t>of </a:t>
                </a:r>
                <a:r>
                  <a:rPr lang="en-US" sz="3200" dirty="0" err="1" smtClean="0">
                    <a:solidFill>
                      <a:srgbClr val="FF0000"/>
                    </a:solidFill>
                  </a:rPr>
                  <a:t>boundstates</a:t>
                </a:r>
                <a:r>
                  <a:rPr lang="en-US" sz="3200" dirty="0" smtClean="0">
                    <a:solidFill>
                      <a:srgbClr val="FF0000"/>
                    </a:solidFill>
                  </a:rPr>
                  <a:t> with halo particles of charges  n </a:t>
                </a:r>
                <a14:m>
                  <m:oMath xmlns:m="http://schemas.openxmlformats.org/officeDocument/2006/math">
                    <m:r>
                      <a:rPr lang="en-US" sz="3200" i="1" dirty="0">
                        <a:solidFill>
                          <a:srgbClr val="FF0000"/>
                        </a:solidFill>
                        <a:latin typeface="Cambria Math" panose="02040503050406030204" pitchFamily="18" charset="0"/>
                        <a:ea typeface="Cambria Math" panose="02040503050406030204" pitchFamily="18" charset="0"/>
                        <a:sym typeface="Mathematica1"/>
                      </a:rPr>
                      <m:t>𝛾</m:t>
                    </m:r>
                  </m:oMath>
                </a14:m>
                <a:r>
                  <a:rPr lang="en-US" sz="3200" baseline="-25000" dirty="0" smtClean="0">
                    <a:solidFill>
                      <a:srgbClr val="FF0000"/>
                    </a:solidFill>
                    <a:sym typeface="Mathematica1"/>
                  </a:rPr>
                  <a:t>h</a:t>
                </a:r>
                <a:r>
                  <a:rPr lang="en-US" sz="3200" dirty="0" smtClean="0">
                    <a:solidFill>
                      <a:srgbClr val="FF0000"/>
                    </a:solidFill>
                    <a:sym typeface="Mathematica1"/>
                  </a:rPr>
                  <a:t>.</a:t>
                </a:r>
                <a:endParaRPr lang="en-US" sz="3200" dirty="0">
                  <a:solidFill>
                    <a:srgbClr val="FF0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0" y="1371600"/>
                <a:ext cx="9144000" cy="2062103"/>
              </a:xfrm>
              <a:prstGeom prst="rect">
                <a:avLst/>
              </a:prstGeom>
              <a:blipFill rotWithShape="0">
                <a:blip r:embed="rId2"/>
                <a:stretch>
                  <a:fillRect l="-1667" t="-3550" b="-9172"/>
                </a:stretch>
              </a:blipFill>
            </p:spPr>
            <p:txBody>
              <a:bodyPr/>
              <a:lstStyle/>
              <a:p>
                <a:r>
                  <a:rPr lang="en-US">
                    <a:noFill/>
                  </a:rPr>
                  <a:t> </a:t>
                </a:r>
              </a:p>
            </p:txBody>
          </p:sp>
        </mc:Fallback>
      </mc:AlternateContent>
      <p:pic>
        <p:nvPicPr>
          <p:cNvPr id="4" name="Picture 3" descr="http://www.fortunecity.com/millennium/rollingacres/1250/nature/n10e-n-sombrero-galaxy-95_72BG.jpg"/>
          <p:cNvPicPr>
            <a:picLocks noChangeAspect="1" noChangeArrowheads="1"/>
          </p:cNvPicPr>
          <p:nvPr/>
        </p:nvPicPr>
        <p:blipFill>
          <a:blip r:embed="rId3" cstate="print"/>
          <a:srcRect/>
          <a:stretch>
            <a:fillRect/>
          </a:stretch>
        </p:blipFill>
        <p:spPr bwMode="auto">
          <a:xfrm>
            <a:off x="914400" y="3581400"/>
            <a:ext cx="5638800" cy="3109171"/>
          </a:xfrm>
          <a:prstGeom prst="rect">
            <a:avLst/>
          </a:prstGeom>
          <a:noFill/>
        </p:spPr>
      </p:pic>
      <p:sp>
        <p:nvSpPr>
          <p:cNvPr id="5" name="Title 4"/>
          <p:cNvSpPr>
            <a:spLocks noGrp="1"/>
          </p:cNvSpPr>
          <p:nvPr>
            <p:ph type="title"/>
          </p:nvPr>
        </p:nvSpPr>
        <p:spPr/>
        <p:txBody>
          <a:bodyPr/>
          <a:lstStyle/>
          <a:p>
            <a:r>
              <a:rPr lang="en-US" dirty="0" smtClean="0"/>
              <a:t>Halo </a:t>
            </a:r>
            <a:r>
              <a:rPr lang="en-US" dirty="0" err="1" smtClean="0"/>
              <a:t>Fock</a:t>
            </a:r>
            <a:r>
              <a:rPr lang="en-US" dirty="0" smtClean="0"/>
              <a:t> Spaces</a:t>
            </a:r>
            <a:endParaRPr lang="en-US" dirty="0"/>
          </a:p>
        </p:txBody>
      </p:sp>
      <p:sp>
        <p:nvSpPr>
          <p:cNvPr id="2" name="TextBox 1"/>
          <p:cNvSpPr txBox="1"/>
          <p:nvPr/>
        </p:nvSpPr>
        <p:spPr>
          <a:xfrm>
            <a:off x="7010400" y="4876800"/>
            <a:ext cx="1600200" cy="369332"/>
          </a:xfrm>
          <a:prstGeom prst="rect">
            <a:avLst/>
          </a:prstGeom>
          <a:noFill/>
        </p:spPr>
        <p:txBody>
          <a:bodyPr wrap="square" rtlCol="0">
            <a:spAutoFit/>
          </a:bodyPr>
          <a:lstStyle/>
          <a:p>
            <a:r>
              <a:rPr lang="en-US" dirty="0" smtClean="0"/>
              <a:t>F. </a:t>
            </a:r>
            <a:r>
              <a:rPr lang="en-US" dirty="0" err="1" smtClean="0"/>
              <a:t>Denef</a:t>
            </a:r>
            <a:r>
              <a:rPr lang="en-US" dirty="0" smtClean="0"/>
              <a:t>, 2002</a:t>
            </a:r>
            <a:endParaRPr lang="en-US" dirty="0"/>
          </a:p>
        </p:txBody>
      </p:sp>
      <p:sp>
        <p:nvSpPr>
          <p:cNvPr id="6" name="TextBox 5"/>
          <p:cNvSpPr txBox="1"/>
          <p:nvPr/>
        </p:nvSpPr>
        <p:spPr>
          <a:xfrm>
            <a:off x="7038974" y="5334000"/>
            <a:ext cx="1876425" cy="646331"/>
          </a:xfrm>
          <a:prstGeom prst="rect">
            <a:avLst/>
          </a:prstGeom>
          <a:noFill/>
        </p:spPr>
        <p:txBody>
          <a:bodyPr wrap="square" rtlCol="0">
            <a:spAutoFit/>
          </a:bodyPr>
          <a:lstStyle/>
          <a:p>
            <a:r>
              <a:rPr lang="en-US" dirty="0" err="1" smtClean="0"/>
              <a:t>Denef</a:t>
            </a:r>
            <a:r>
              <a:rPr lang="en-US" dirty="0" smtClean="0"/>
              <a:t> &amp; Moore, 2007</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256"/>
            <a:ext cx="8229600" cy="1143000"/>
          </a:xfrm>
        </p:spPr>
        <p:txBody>
          <a:bodyPr>
            <a:normAutofit/>
          </a:bodyPr>
          <a:lstStyle/>
          <a:p>
            <a:r>
              <a:rPr lang="en-US" dirty="0" smtClean="0"/>
              <a:t>Framed BPS Wall-Crossing 2/2</a:t>
            </a:r>
            <a:endParaRPr lang="en-US" dirty="0"/>
          </a:p>
        </p:txBody>
      </p:sp>
      <p:sp>
        <p:nvSpPr>
          <p:cNvPr id="23" name="TextBox 22"/>
          <p:cNvSpPr txBox="1"/>
          <p:nvPr/>
        </p:nvSpPr>
        <p:spPr>
          <a:xfrm>
            <a:off x="2057400" y="990600"/>
            <a:ext cx="5257800" cy="646331"/>
          </a:xfrm>
          <a:prstGeom prst="rect">
            <a:avLst/>
          </a:prstGeom>
          <a:noFill/>
        </p:spPr>
        <p:txBody>
          <a:bodyPr wrap="square" rtlCol="0">
            <a:spAutoFit/>
          </a:bodyPr>
          <a:lstStyle/>
          <a:p>
            <a:r>
              <a:rPr lang="en-US" sz="3600" dirty="0" smtClean="0">
                <a:solidFill>
                  <a:srgbClr val="FF0000"/>
                </a:solidFill>
              </a:rPr>
              <a:t>So across the K-walls</a:t>
            </a:r>
            <a:endParaRPr lang="en-US" sz="3600" dirty="0">
              <a:solidFill>
                <a:srgbClr val="FF0000"/>
              </a:solidFill>
            </a:endParaRPr>
          </a:p>
        </p:txBody>
      </p:sp>
      <p:pic>
        <p:nvPicPr>
          <p:cNvPr id="3" name="Picture 2"/>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3447591" y="5588507"/>
            <a:ext cx="1801142" cy="754286"/>
          </a:xfrm>
          <a:prstGeom prst="rect">
            <a:avLst/>
          </a:prstGeom>
        </p:spPr>
      </p:pic>
      <p:sp>
        <p:nvSpPr>
          <p:cNvPr id="35" name="TextBox 34"/>
          <p:cNvSpPr txBox="1"/>
          <p:nvPr/>
        </p:nvSpPr>
        <p:spPr>
          <a:xfrm>
            <a:off x="838200" y="2743200"/>
            <a:ext cx="8915400" cy="584775"/>
          </a:xfrm>
          <a:prstGeom prst="rect">
            <a:avLst/>
          </a:prstGeom>
          <a:noFill/>
        </p:spPr>
        <p:txBody>
          <a:bodyPr wrap="square" rtlCol="0">
            <a:spAutoFit/>
          </a:bodyPr>
          <a:lstStyle/>
          <a:p>
            <a:r>
              <a:rPr lang="en-US" sz="3200" u="sng" dirty="0">
                <a:solidFill>
                  <a:srgbClr val="FF0000"/>
                </a:solidFill>
              </a:rPr>
              <a:t>e</a:t>
            </a:r>
            <a:r>
              <a:rPr lang="en-US" sz="3200" u="sng" dirty="0" smtClean="0">
                <a:solidFill>
                  <a:srgbClr val="FF0000"/>
                </a:solidFill>
              </a:rPr>
              <a:t>ntire </a:t>
            </a:r>
            <a:r>
              <a:rPr lang="en-US" sz="3200" u="sng" dirty="0" err="1" smtClean="0">
                <a:solidFill>
                  <a:srgbClr val="FF0000"/>
                </a:solidFill>
              </a:rPr>
              <a:t>Fock</a:t>
            </a:r>
            <a:r>
              <a:rPr lang="en-US" sz="3200" u="sng" dirty="0" smtClean="0">
                <a:solidFill>
                  <a:srgbClr val="FF0000"/>
                </a:solidFill>
              </a:rPr>
              <a:t> spaces</a:t>
            </a:r>
            <a:r>
              <a:rPr lang="en-US" sz="3200" dirty="0" smtClean="0">
                <a:solidFill>
                  <a:srgbClr val="FF0000"/>
                </a:solidFill>
              </a:rPr>
              <a:t> of </a:t>
            </a:r>
            <a:r>
              <a:rPr lang="en-US" sz="3200" dirty="0" err="1" smtClean="0">
                <a:solidFill>
                  <a:srgbClr val="FF0000"/>
                </a:solidFill>
              </a:rPr>
              <a:t>boundstates</a:t>
            </a:r>
            <a:r>
              <a:rPr lang="en-US" sz="3200" dirty="0" smtClean="0">
                <a:solidFill>
                  <a:srgbClr val="FF0000"/>
                </a:solidFill>
              </a:rPr>
              <a:t> come/go. </a:t>
            </a:r>
            <a:endParaRPr lang="en-US" sz="3200" dirty="0">
              <a:solidFill>
                <a:srgbClr val="FF0000"/>
              </a:solidFill>
            </a:endParaRPr>
          </a:p>
        </p:txBody>
      </p:sp>
      <mc:AlternateContent xmlns:mc="http://schemas.openxmlformats.org/markup-compatibility/2006" xmlns:a14="http://schemas.microsoft.com/office/drawing/2010/main">
        <mc:Choice Requires="a14">
          <p:sp>
            <p:nvSpPr>
              <p:cNvPr id="59" name="TextBox 58"/>
              <p:cNvSpPr txBox="1"/>
              <p:nvPr/>
            </p:nvSpPr>
            <p:spPr>
              <a:xfrm>
                <a:off x="322162" y="3692461"/>
                <a:ext cx="8821838" cy="1569660"/>
              </a:xfrm>
              <a:prstGeom prst="rect">
                <a:avLst/>
              </a:prstGeom>
              <a:noFill/>
            </p:spPr>
            <p:txBody>
              <a:bodyPr wrap="square" rtlCol="0">
                <a:spAutoFit/>
              </a:bodyPr>
              <a:lstStyle/>
              <a:p>
                <a:r>
                  <a:rPr lang="en-US" sz="3200" dirty="0" smtClean="0">
                    <a:solidFill>
                      <a:srgbClr val="0000FF"/>
                    </a:solidFill>
                  </a:rPr>
                  <a:t>Introduce ``</a:t>
                </a:r>
                <a:r>
                  <a:rPr lang="en-US" sz="3200" dirty="0" err="1" smtClean="0">
                    <a:solidFill>
                      <a:srgbClr val="0000FF"/>
                    </a:solidFill>
                  </a:rPr>
                  <a:t>Fock</a:t>
                </a:r>
                <a:r>
                  <a:rPr lang="en-US" sz="3200" dirty="0" smtClean="0">
                    <a:solidFill>
                      <a:srgbClr val="0000FF"/>
                    </a:solidFill>
                  </a:rPr>
                  <a:t> space creation/</a:t>
                </a:r>
                <a:r>
                  <a:rPr lang="en-US" sz="3200" dirty="0" err="1" smtClean="0">
                    <a:solidFill>
                      <a:srgbClr val="0000FF"/>
                    </a:solidFill>
                  </a:rPr>
                  <a:t>annihilaton</a:t>
                </a:r>
                <a:r>
                  <a:rPr lang="en-US" sz="3200" dirty="0" smtClean="0">
                    <a:solidFill>
                      <a:srgbClr val="0000FF"/>
                    </a:solidFill>
                  </a:rPr>
                  <a:t> operators’’ for the </a:t>
                </a:r>
                <a:r>
                  <a:rPr lang="en-US" sz="3200" dirty="0" err="1" smtClean="0">
                    <a:solidFill>
                      <a:srgbClr val="0000FF"/>
                    </a:solidFill>
                  </a:rPr>
                  <a:t>Fock</a:t>
                </a:r>
                <a:r>
                  <a:rPr lang="en-US" sz="3200" dirty="0" smtClean="0">
                    <a:solidFill>
                      <a:srgbClr val="0000FF"/>
                    </a:solidFill>
                  </a:rPr>
                  <a:t> space of all bound</a:t>
                </a:r>
              </a:p>
              <a:p>
                <a:r>
                  <a:rPr lang="en-US" sz="3200" dirty="0" smtClean="0">
                    <a:solidFill>
                      <a:srgbClr val="0000FF"/>
                    </a:solidFill>
                  </a:rPr>
                  <a:t>vanilla BPS  particles of charge n </a:t>
                </a:r>
                <a14:m>
                  <m:oMath xmlns:m="http://schemas.openxmlformats.org/officeDocument/2006/math">
                    <m:r>
                      <a:rPr lang="en-US" sz="3200" i="1" dirty="0">
                        <a:solidFill>
                          <a:srgbClr val="0000FF"/>
                        </a:solidFill>
                        <a:latin typeface="Cambria Math" panose="02040503050406030204" pitchFamily="18" charset="0"/>
                        <a:ea typeface="Cambria Math" panose="02040503050406030204" pitchFamily="18" charset="0"/>
                        <a:sym typeface="Mathematica1"/>
                      </a:rPr>
                      <m:t>𝛾</m:t>
                    </m:r>
                  </m:oMath>
                </a14:m>
                <a:r>
                  <a:rPr lang="en-US" sz="3200" baseline="-25000" dirty="0" smtClean="0">
                    <a:solidFill>
                      <a:srgbClr val="0000FF"/>
                    </a:solidFill>
                    <a:sym typeface="Mathematica1" panose="05000502060100000001" pitchFamily="2" charset="2"/>
                  </a:rPr>
                  <a:t>h</a:t>
                </a:r>
                <a:r>
                  <a:rPr lang="en-US" sz="3200" dirty="0">
                    <a:solidFill>
                      <a:srgbClr val="0000FF"/>
                    </a:solidFill>
                    <a:sym typeface="Mathematica1" panose="05000502060100000001" pitchFamily="2" charset="2"/>
                  </a:rPr>
                  <a:t> </a:t>
                </a:r>
                <a:r>
                  <a:rPr lang="en-US" sz="3200" dirty="0" smtClean="0">
                    <a:solidFill>
                      <a:srgbClr val="0000FF"/>
                    </a:solidFill>
                    <a:sym typeface="Mathematica1" panose="05000502060100000001" pitchFamily="2" charset="2"/>
                  </a:rPr>
                  <a:t>, n&gt; 0 : </a:t>
                </a:r>
                <a:r>
                  <a:rPr lang="en-US" sz="3200" dirty="0" smtClean="0">
                    <a:solidFill>
                      <a:srgbClr val="0000FF"/>
                    </a:solidFill>
                  </a:rPr>
                  <a:t>  </a:t>
                </a:r>
                <a:endParaRPr lang="en-US" sz="3200" dirty="0">
                  <a:solidFill>
                    <a:srgbClr val="0000FF"/>
                  </a:solidFill>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322162" y="3692461"/>
                <a:ext cx="8821838" cy="1569660"/>
              </a:xfrm>
              <a:prstGeom prst="rect">
                <a:avLst/>
              </a:prstGeom>
              <a:blipFill rotWithShape="0">
                <a:blip r:embed="rId5"/>
                <a:stretch>
                  <a:fillRect l="-1797" t="-5058" b="-12451"/>
                </a:stretch>
              </a:blipFill>
            </p:spPr>
            <p:txBody>
              <a:bodyPr/>
              <a:lstStyle/>
              <a:p>
                <a:r>
                  <a:rPr lang="en-US">
                    <a:noFill/>
                  </a:rPr>
                  <a:t> </a:t>
                </a:r>
              </a:p>
            </p:txBody>
          </p:sp>
        </mc:Fallback>
      </mc:AlternateContent>
      <p:pic>
        <p:nvPicPr>
          <p:cNvPr id="5" name="Picture 4"/>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609600" y="1828800"/>
            <a:ext cx="7219049" cy="6666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5" grpId="0"/>
      <p:bldP spid="59" grpId="0"/>
    </p:bldLst>
  </p:timing>
</p:sld>
</file>

<file path=ppt/tags/tag1.xml><?xml version="1.0" encoding="utf-8"?>
<p:tagLst xmlns:a="http://schemas.openxmlformats.org/drawingml/2006/main" xmlns:r="http://schemas.openxmlformats.org/officeDocument/2006/relationships" xmlns:p="http://schemas.openxmlformats.org/presentationml/2006/main">
  <p:tag name="ORIGINALHEIGHT" val="90.73866"/>
  <p:tag name="ORIGINALWIDTH" val="350.9561"/>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T{\mathfrak{T}}&#10;\def\fP{\mathfrak{P}}&#10;\def\fV{\mathfrak{V}}&#10;&#10;&#10;\pagestyle{empty}&#10;\begin{document}&#10; &#10;$\color{Red} \Gamma\rightarrow \CB $&#10;&#10;&#10;&#10;\end{document}"/>
  <p:tag name="IGUANATEXSIZE" val="40"/>
  <p:tag name="IGUANATEXCURSOR" val="2557"/>
  <p:tag name="TRANSPARENCY" val="True"/>
  <p:tag name="FILENAME" val=""/>
  <p:tag name="INPUTTYPE" val="0"/>
  <p:tag name="LATEXENGINEID" val="0"/>
  <p:tag name="TEMPFOLDER" val="c:\temp\"/>
</p:tagLst>
</file>

<file path=ppt/tags/tag10.xml><?xml version="1.0" encoding="utf-8"?>
<p:tagLst xmlns:a="http://schemas.openxmlformats.org/drawingml/2006/main" xmlns:r="http://schemas.openxmlformats.org/officeDocument/2006/relationships" xmlns:p="http://schemas.openxmlformats.org/presentationml/2006/main">
  <p:tag name="ORIGINALHEIGHT" val="163.4795"/>
  <p:tag name="ORIGINALWIDTH" val="1982.752"/>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Red} L = {\rm Tr}_{R} {\rm Pexp} &#10;\int_{\IR_t \times \vec 0} \left(\zeta^{-1} \varphi &#10;+ A + \zeta \bar \varphi\right) $&#10;&#10;&#10;&#10;\end{document}"/>
  <p:tag name="IGUANATEXSIZE" val="30"/>
  <p:tag name="IGUANATEXCURSOR" val="2492"/>
  <p:tag name="TRANSPARENCY" val="True"/>
  <p:tag name="FILENAME" val=""/>
  <p:tag name="INPUTTYPE" val="0"/>
  <p:tag name="LATEXENGINEID" val="0"/>
  <p:tag name="TEMPFOLDER" val="c:\temp\"/>
</p:tagLst>
</file>

<file path=ppt/tags/tag100.xml><?xml version="1.0" encoding="utf-8"?>
<p:tagLst xmlns:a="http://schemas.openxmlformats.org/drawingml/2006/main" xmlns:r="http://schemas.openxmlformats.org/officeDocument/2006/relationships" xmlns:p="http://schemas.openxmlformats.org/presentationml/2006/main">
  <p:tag name="ORIGINALHEIGHT" val="104.9868"/>
  <p:tag name="ORIGINALWIDTH" val="107.2366"/>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Blue}&#10;  \fI_1  $&#10;&#10;&#10;&#10;\end{document}"/>
  <p:tag name="IGUANATEXSIZE" val="50"/>
  <p:tag name="IGUANATEXCURSOR" val="2521"/>
  <p:tag name="TRANSPARENCY" val="True"/>
  <p:tag name="FILENAME" val=""/>
  <p:tag name="INPUTTYPE" val="0"/>
  <p:tag name="LATEXENGINEID" val="0"/>
  <p:tag name="TEMPFOLDER" val="c:\temp\"/>
</p:tagLst>
</file>

<file path=ppt/tags/tag101.xml><?xml version="1.0" encoding="utf-8"?>
<p:tagLst xmlns:a="http://schemas.openxmlformats.org/drawingml/2006/main" xmlns:r="http://schemas.openxmlformats.org/officeDocument/2006/relationships" xmlns:p="http://schemas.openxmlformats.org/presentationml/2006/main">
  <p:tag name="ORIGINALHEIGHT" val="104.9868"/>
  <p:tag name="ORIGINALWIDTH" val="110.2362"/>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Blue}&#10;  \fI_2  $&#10;&#10;&#10;&#10;\end{document}"/>
  <p:tag name="IGUANATEXSIZE" val="50"/>
  <p:tag name="IGUANATEXCURSOR" val="2521"/>
  <p:tag name="TRANSPARENCY" val="True"/>
  <p:tag name="FILENAME" val=""/>
  <p:tag name="INPUTTYPE" val="0"/>
  <p:tag name="LATEXENGINEID" val="0"/>
  <p:tag name="TEMPFOLDER" val="c:\temp\"/>
</p:tagLst>
</file>

<file path=ppt/tags/tag102.xml><?xml version="1.0" encoding="utf-8"?>
<p:tagLst xmlns:a="http://schemas.openxmlformats.org/drawingml/2006/main" xmlns:r="http://schemas.openxmlformats.org/officeDocument/2006/relationships" xmlns:p="http://schemas.openxmlformats.org/presentationml/2006/main">
  <p:tag name="ORIGINALHEIGHT" val="129.7338"/>
  <p:tag name="ORIGINALWIDTH" val="344.207"/>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Blue}&#10;  \CE(\fI)_{ij'} $&#10;&#10;&#10;&#10;\end{document}"/>
  <p:tag name="IGUANATEXSIZE" val="50"/>
  <p:tag name="IGUANATEXCURSOR" val="2531"/>
  <p:tag name="TRANSPARENCY" val="True"/>
  <p:tag name="FILENAME" val=""/>
  <p:tag name="INPUTTYPE" val="0"/>
  <p:tag name="LATEXENGINEID" val="0"/>
  <p:tag name="TEMPFOLDER" val="c:\temp\"/>
</p:tagLst>
</file>

<file path=ppt/tags/tag103.xml><?xml version="1.0" encoding="utf-8"?>
<p:tagLst xmlns:a="http://schemas.openxmlformats.org/drawingml/2006/main" xmlns:r="http://schemas.openxmlformats.org/officeDocument/2006/relationships" xmlns:p="http://schemas.openxmlformats.org/presentationml/2006/main">
  <p:tag name="ORIGINALHEIGHT" val="123.7346"/>
  <p:tag name="ORIGINALWIDTH" val="490.4387"/>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Blue} i \in \IV(\CT_1)  $&#10;&#10;&#10;&#10;\end{document}"/>
  <p:tag name="IGUANATEXSIZE" val="50"/>
  <p:tag name="IGUANATEXCURSOR" val="2532"/>
  <p:tag name="TRANSPARENCY" val="True"/>
  <p:tag name="FILENAME" val=""/>
  <p:tag name="INPUTTYPE" val="0"/>
  <p:tag name="LATEXENGINEID" val="0"/>
  <p:tag name="TEMPFOLDER" val="c:\temp\"/>
</p:tagLst>
</file>

<file path=ppt/tags/tag104.xml><?xml version="1.0" encoding="utf-8"?>
<p:tagLst xmlns:a="http://schemas.openxmlformats.org/drawingml/2006/main" xmlns:r="http://schemas.openxmlformats.org/officeDocument/2006/relationships" xmlns:p="http://schemas.openxmlformats.org/presentationml/2006/main">
  <p:tag name="ORIGINALHEIGHT" val="124.4844"/>
  <p:tag name="ORIGINALWIDTH" val="545.9318"/>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Blue} j' \in \IV(\CT_2)  $&#10;&#10;&#10;&#10;\end{document}"/>
  <p:tag name="IGUANATEXSIZE" val="50"/>
  <p:tag name="IGUANATEXCURSOR" val="2530"/>
  <p:tag name="TRANSPARENCY" val="True"/>
  <p:tag name="FILENAME" val=""/>
  <p:tag name="INPUTTYPE" val="0"/>
  <p:tag name="LATEXENGINEID" val="0"/>
  <p:tag name="TEMPFOLDER" val="c:\temp\"/>
</p:tagLst>
</file>

<file path=ppt/tags/tag105.xml><?xml version="1.0" encoding="utf-8"?>
<p:tagLst xmlns:a="http://schemas.openxmlformats.org/drawingml/2006/main" xmlns:r="http://schemas.openxmlformats.org/officeDocument/2006/relationships" xmlns:p="http://schemas.openxmlformats.org/presentationml/2006/main">
  <p:tag name="ORIGINALHEIGHT" val="123.7346"/>
  <p:tag name="ORIGINALWIDTH" val="764.1545"/>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Blue}&#10;\fI \in   \fB\fr(\CT_1, \CT_2) $&#10;&#10;&#10;&#10;\end{document}"/>
  <p:tag name="IGUANATEXSIZE" val="50"/>
  <p:tag name="IGUANATEXCURSOR" val="2522"/>
  <p:tag name="TRANSPARENCY" val="True"/>
  <p:tag name="FILENAME" val=""/>
  <p:tag name="INPUTTYPE" val="0"/>
  <p:tag name="LATEXENGINEID" val="0"/>
  <p:tag name="TEMPFOLDER" val="c:\temp\"/>
</p:tagLst>
</file>

<file path=ppt/tags/tag106.xml><?xml version="1.0" encoding="utf-8"?>
<p:tagLst xmlns:a="http://schemas.openxmlformats.org/drawingml/2006/main" xmlns:r="http://schemas.openxmlformats.org/officeDocument/2006/relationships" xmlns:p="http://schemas.openxmlformats.org/presentationml/2006/main">
  <p:tag name="SRC" val="$x$"/>
</p:tagLst>
</file>

<file path=ppt/tags/tag107.xml><?xml version="1.0" encoding="utf-8"?>
<p:tagLst xmlns:a="http://schemas.openxmlformats.org/drawingml/2006/main" xmlns:r="http://schemas.openxmlformats.org/officeDocument/2006/relationships" xmlns:p="http://schemas.openxmlformats.org/presentationml/2006/main">
  <p:tag name="SRC" val="$t$"/>
</p:tagLst>
</file>

<file path=ppt/tags/tag108.xml><?xml version="1.0" encoding="utf-8"?>
<p:tagLst xmlns:a="http://schemas.openxmlformats.org/drawingml/2006/main" xmlns:r="http://schemas.openxmlformats.org/officeDocument/2006/relationships" xmlns:p="http://schemas.openxmlformats.org/presentationml/2006/main">
  <p:tag name="ORIGINALHEIGHT" val="118.4852"/>
  <p:tag name="ORIGINALWIDTH" val="109.4863"/>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Blue} \CT_{\emptyset}  $&#10;&#10;&#10;&#10;\end{document}"/>
  <p:tag name="IGUANATEXSIZE" val="50"/>
  <p:tag name="IGUANATEXCURSOR" val="2529"/>
  <p:tag name="TRANSPARENCY" val="True"/>
  <p:tag name="FILENAME" val=""/>
  <p:tag name="INPUTTYPE" val="0"/>
  <p:tag name="LATEXENGINEID" val="0"/>
  <p:tag name="TEMPFOLDER" val="c:\temp\"/>
</p:tagLst>
</file>

<file path=ppt/tags/tag109.xml><?xml version="1.0" encoding="utf-8"?>
<p:tagLst xmlns:a="http://schemas.openxmlformats.org/drawingml/2006/main" xmlns:r="http://schemas.openxmlformats.org/officeDocument/2006/relationships" xmlns:p="http://schemas.openxmlformats.org/presentationml/2006/main">
  <p:tag name="ORIGINALHEIGHT" val="118.4852"/>
  <p:tag name="ORIGINALWIDTH" val="109.4863"/>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Blue} \CT_{\emptyset}  $&#10;&#10;&#10;&#10;\end{document}"/>
  <p:tag name="IGUANATEXSIZE" val="50"/>
  <p:tag name="IGUANATEXCURSOR" val="2529"/>
  <p:tag name="TRANSPARENCY" val="True"/>
  <p:tag name="FILENAME" val=""/>
  <p:tag name="INPUTTYPE" val="0"/>
  <p:tag name="LATEXENGINEID" val="0"/>
  <p:tag name="TEMPFOLDER" val="c:\temp\"/>
</p:tagLst>
</file>

<file path=ppt/tags/tag11.xml><?xml version="1.0" encoding="utf-8"?>
<p:tagLst xmlns:a="http://schemas.openxmlformats.org/drawingml/2006/main" xmlns:r="http://schemas.openxmlformats.org/officeDocument/2006/relationships" xmlns:p="http://schemas.openxmlformats.org/presentationml/2006/main">
  <p:tag name="ORIGINALHEIGHT" val="176.9779"/>
  <p:tag name="ORIGINALWIDTH" val="1830.521"/>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Red}  \overline{\underline{\Omega}}&#10;(\gamma; L,u)&#10;:= {\rm Tr}_{\overline{\underline{\CH}}^{\rm BPS}&#10;(\gamma; L,u)} (-1)^{2J_3} &#10;$&#10;&#10;&#10;\end{document}"/>
  <p:tag name="IGUANATEXSIZE" val="40"/>
  <p:tag name="IGUANATEXCURSOR" val="2556"/>
  <p:tag name="TRANSPARENCY" val="True"/>
  <p:tag name="FILENAME" val=""/>
  <p:tag name="INPUTTYPE" val="0"/>
  <p:tag name="LATEXENGINEID" val="0"/>
  <p:tag name="TEMPFOLDER" val="c:\temp\"/>
</p:tagLst>
</file>

<file path=ppt/tags/tag110.xml><?xml version="1.0" encoding="utf-8"?>
<p:tagLst xmlns:a="http://schemas.openxmlformats.org/drawingml/2006/main" xmlns:r="http://schemas.openxmlformats.org/officeDocument/2006/relationships" xmlns:p="http://schemas.openxmlformats.org/presentationml/2006/main">
  <p:tag name="ORIGINALHEIGHT" val="111.7361"/>
  <p:tag name="ORIGINALWIDTH" val="425.1968"/>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Red} Q:\CE \rightarrow $&#10;&#10;&#10;&#10;\end{document}"/>
  <p:tag name="IGUANATEXSIZE" val="50"/>
  <p:tag name="IGUANATEXCURSOR" val="2530"/>
  <p:tag name="TRANSPARENCY" val="True"/>
  <p:tag name="FILENAME" val=""/>
  <p:tag name="INPUTTYPE" val="0"/>
  <p:tag name="LATEXENGINEID" val="0"/>
  <p:tag name="TEMPFOLDER" val="c:\temp\"/>
</p:tagLst>
</file>

<file path=ppt/tags/tag111.xml><?xml version="1.0" encoding="utf-8"?>
<p:tagLst xmlns:a="http://schemas.openxmlformats.org/drawingml/2006/main" xmlns:r="http://schemas.openxmlformats.org/officeDocument/2006/relationships" xmlns:p="http://schemas.openxmlformats.org/presentationml/2006/main">
  <p:tag name="ORIGINALHEIGHT" val="127.4841"/>
  <p:tag name="ORIGINALWIDTH" val="371.9535"/>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Plum} Q^2=0  $&#10;&#10;&#10;&#10;\end{document}"/>
  <p:tag name="IGUANATEXSIZE" val="50"/>
  <p:tag name="IGUANATEXCURSOR" val="2512"/>
  <p:tag name="TRANSPARENCY" val="True"/>
  <p:tag name="FILENAME" val=""/>
  <p:tag name="INPUTTYPE" val="0"/>
  <p:tag name="LATEXENGINEID" val="0"/>
  <p:tag name="TEMPFOLDER" val="c:\temp\"/>
</p:tagLst>
</file>

<file path=ppt/tags/tag112.xml><?xml version="1.0" encoding="utf-8"?>
<p:tagLst xmlns:a="http://schemas.openxmlformats.org/drawingml/2006/main" xmlns:r="http://schemas.openxmlformats.org/officeDocument/2006/relationships" xmlns:p="http://schemas.openxmlformats.org/presentationml/2006/main">
  <p:tag name="ORIGINALHEIGHT" val="124.4844"/>
  <p:tag name="ORIGINALWIDTH" val="1753.281"/>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Blue} \fB\fr(\CT_{\emptyset}, &#10;\CT_{\emptyset}) =  \{ {\rm Chain ~ complexes } \} $&#10;&#10;\end{document}"/>
  <p:tag name="IGUANATEXSIZE" val="50"/>
  <p:tag name="IGUANATEXCURSOR" val="2590"/>
  <p:tag name="TRANSPARENCY" val="True"/>
  <p:tag name="FILENAME" val=""/>
  <p:tag name="INPUTTYPE" val="0"/>
  <p:tag name="LATEXENGINEID" val="0"/>
  <p:tag name="TEMPFOLDER" val="c:\temp\"/>
</p:tagLst>
</file>

<file path=ppt/tags/tag113.xml><?xml version="1.0" encoding="utf-8"?>
<p:tagLst xmlns:a="http://schemas.openxmlformats.org/drawingml/2006/main" xmlns:r="http://schemas.openxmlformats.org/officeDocument/2006/relationships" xmlns:p="http://schemas.openxmlformats.org/presentationml/2006/main">
  <p:tag name="ORIGINALHEIGHT" val="90.73866"/>
  <p:tag name="ORIGINALWIDTH" val="67.49158"/>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Red} \CE $&#10;&#10;&#10;&#10;\end{document}"/>
  <p:tag name="IGUANATEXSIZE" val="50"/>
  <p:tag name="IGUANATEXCURSOR" val="2513"/>
  <p:tag name="TRANSPARENCY" val="True"/>
  <p:tag name="FILENAME" val=""/>
  <p:tag name="INPUTTYPE" val="0"/>
  <p:tag name="LATEXENGINEID" val="0"/>
  <p:tag name="TEMPFOLDER" val="c:\temp\"/>
</p:tagLst>
</file>

<file path=ppt/tags/tag114.xml><?xml version="1.0" encoding="utf-8"?>
<p:tagLst xmlns:a="http://schemas.openxmlformats.org/drawingml/2006/main" xmlns:r="http://schemas.openxmlformats.org/officeDocument/2006/relationships" xmlns:p="http://schemas.openxmlformats.org/presentationml/2006/main">
  <p:tag name="ORIGINALHEIGHT" val="111.7361"/>
  <p:tag name="ORIGINALWIDTH" val="86.23921"/>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Red} Q $&#10;&#10;&#10;&#10;\end{document}"/>
  <p:tag name="IGUANATEXSIZE" val="50"/>
  <p:tag name="IGUANATEXCURSOR" val="2511"/>
  <p:tag name="TRANSPARENCY" val="True"/>
  <p:tag name="FILENAME" val=""/>
  <p:tag name="INPUTTYPE" val="0"/>
  <p:tag name="LATEXENGINEID" val="0"/>
  <p:tag name="TEMPFOLDER" val="c:\temp\"/>
</p:tagLst>
</file>

<file path=ppt/tags/tag115.xml><?xml version="1.0" encoding="utf-8"?>
<p:tagLst xmlns:a="http://schemas.openxmlformats.org/drawingml/2006/main" xmlns:r="http://schemas.openxmlformats.org/officeDocument/2006/relationships" xmlns:p="http://schemas.openxmlformats.org/presentationml/2006/main">
  <p:tag name="SRC" val="$x$"/>
</p:tagLst>
</file>

<file path=ppt/tags/tag116.xml><?xml version="1.0" encoding="utf-8"?>
<p:tagLst xmlns:a="http://schemas.openxmlformats.org/drawingml/2006/main" xmlns:r="http://schemas.openxmlformats.org/officeDocument/2006/relationships" xmlns:p="http://schemas.openxmlformats.org/presentationml/2006/main">
  <p:tag name="SRC" val="$t$"/>
</p:tagLst>
</file>

<file path=ppt/tags/tag117.xml><?xml version="1.0" encoding="utf-8"?>
<p:tagLst xmlns:a="http://schemas.openxmlformats.org/drawingml/2006/main" xmlns:r="http://schemas.openxmlformats.org/officeDocument/2006/relationships" xmlns:p="http://schemas.openxmlformats.org/presentationml/2006/main">
  <p:tag name="ORIGINALHEIGHT" val="206.9741"/>
  <p:tag name="ORIGINALWIDTH" val="980.1275"/>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Blue}&#10;\frac{\p}{\p x}  \phi&#10;= \zeta &#10;\overline{&#10;\frac{\p W(\phi;z(x)) }{\p \phi }}$&#10;&#10;&#10;&#10;\end{document}"/>
  <p:tag name="IGUANATEXSIZE" val="40"/>
  <p:tag name="IGUANATEXCURSOR" val="2561"/>
  <p:tag name="TRANSPARENCY" val="True"/>
  <p:tag name="FILENAME" val=""/>
  <p:tag name="INPUTTYPE" val="0"/>
  <p:tag name="LATEXENGINEID" val="0"/>
  <p:tag name="TEMPFOLDER" val="c:\temp\"/>
</p:tagLst>
</file>

<file path=ppt/tags/tag118.xml><?xml version="1.0" encoding="utf-8"?>
<p:tagLst xmlns:a="http://schemas.openxmlformats.org/drawingml/2006/main" xmlns:r="http://schemas.openxmlformats.org/officeDocument/2006/relationships" xmlns:p="http://schemas.openxmlformats.org/presentationml/2006/main">
  <p:tag name="ORIGINALHEIGHT" val="129.7338"/>
  <p:tag name="ORIGINALWIDTH" val="1535.058"/>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Red}&#10;  \CE(\fI)_{ij'} = \oplus_{\rm \tiny{&#10;forced\ solitons}  } \IZ \Psi_{ij'}$&#10;&#10;&#10;&#10;\end{document}"/>
  <p:tag name="IGUANATEXSIZE" val="50"/>
  <p:tag name="IGUANATEXCURSOR" val="2511"/>
  <p:tag name="TRANSPARENCY" val="True"/>
  <p:tag name="FILENAME" val=""/>
  <p:tag name="INPUTTYPE" val="0"/>
  <p:tag name="LATEXENGINEID" val="0"/>
  <p:tag name="TEMPFOLDER" val="c:\temp\"/>
</p:tagLst>
</file>

<file path=ppt/tags/tag119.xml><?xml version="1.0" encoding="utf-8"?>
<p:tagLst xmlns:a="http://schemas.openxmlformats.org/drawingml/2006/main" xmlns:r="http://schemas.openxmlformats.org/officeDocument/2006/relationships" xmlns:p="http://schemas.openxmlformats.org/presentationml/2006/main">
  <p:tag name="ORIGINALHEIGHT" val="124.4844"/>
  <p:tag name="ORIGINALWIDTH" val="801.6498"/>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Blue} W'(\phi_i; z_{\rm in})=0 $&#10;&#10;&#10;&#10;\end{document}"/>
  <p:tag name="IGUANATEXSIZE" val="40"/>
  <p:tag name="IGUANATEXCURSOR" val="2494"/>
  <p:tag name="TRANSPARENCY" val="True"/>
  <p:tag name="FILENAME" val=""/>
  <p:tag name="INPUTTYPE" val="0"/>
  <p:tag name="LATEXENGINEID" val="0"/>
  <p:tag name="TEMPFOLDER" val="c:\temp\"/>
</p:tagLst>
</file>

<file path=ppt/tags/tag12.xml><?xml version="1.0" encoding="utf-8"?>
<p:tagLst xmlns:a="http://schemas.openxmlformats.org/drawingml/2006/main" xmlns:r="http://schemas.openxmlformats.org/officeDocument/2006/relationships" xmlns:p="http://schemas.openxmlformats.org/presentationml/2006/main">
  <p:tag name="ORIGINALHEIGHT" val="178.4777"/>
  <p:tag name="ORIGINALWIDTH" val="1160.855"/>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Red}  \overline{\underline{\CH}}^{\rm BPS}&#10;(\gamma; L,u )&#10;\subset \CH_{L,\gamma} &#10;$&#10;&#10;&#10;\end{document}"/>
  <p:tag name="IGUANATEXSIZE" val="50"/>
  <p:tag name="IGUANATEXCURSOR" val="2496"/>
  <p:tag name="TRANSPARENCY" val="True"/>
  <p:tag name="FILENAME" val=""/>
  <p:tag name="INPUTTYPE" val="0"/>
  <p:tag name="LATEXENGINEID" val="0"/>
  <p:tag name="TEMPFOLDER" val="c:\temp\"/>
</p:tagLst>
</file>

<file path=ppt/tags/tag120.xml><?xml version="1.0" encoding="utf-8"?>
<p:tagLst xmlns:a="http://schemas.openxmlformats.org/drawingml/2006/main" xmlns:r="http://schemas.openxmlformats.org/officeDocument/2006/relationships" xmlns:p="http://schemas.openxmlformats.org/presentationml/2006/main">
  <p:tag name="ORIGINALHEIGHT" val="130.4837"/>
  <p:tag name="ORIGINALWIDTH" val="906.6367"/>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Blue} W'(\phi_{j'}; z_{\rm out})=0 $&#10;&#10;&#10;&#10;\end{document}"/>
  <p:tag name="IGUANATEXSIZE" val="40"/>
  <p:tag name="IGUANATEXCURSOR" val="2494"/>
  <p:tag name="TRANSPARENCY" val="True"/>
  <p:tag name="FILENAME" val=""/>
  <p:tag name="INPUTTYPE" val="0"/>
  <p:tag name="LATEXENGINEID" val="0"/>
  <p:tag name="TEMPFOLDER" val="c:\temp\"/>
</p:tagLst>
</file>

<file path=ppt/tags/tag121.xml><?xml version="1.0" encoding="utf-8"?>
<p:tagLst xmlns:a="http://schemas.openxmlformats.org/drawingml/2006/main" xmlns:r="http://schemas.openxmlformats.org/officeDocument/2006/relationships" xmlns:p="http://schemas.openxmlformats.org/presentationml/2006/main">
  <p:tag name="ORIGINALHEIGHT" val="65.24181"/>
  <p:tag name="ORIGINALWIDTH" val="476.1905"/>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Blue} x\to - \infty  $&#10;&#10;&#10;&#10;\end{document}"/>
  <p:tag name="IGUANATEXSIZE" val="40"/>
  <p:tag name="IGUANATEXCURSOR" val="2506"/>
  <p:tag name="TRANSPARENCY" val="True"/>
  <p:tag name="FILENAME" val=""/>
  <p:tag name="INPUTTYPE" val="0"/>
  <p:tag name="LATEXENGINEID" val="0"/>
  <p:tag name="TEMPFOLDER" val="c:\temp\"/>
</p:tagLst>
</file>

<file path=ppt/tags/tag122.xml><?xml version="1.0" encoding="utf-8"?>
<p:tagLst xmlns:a="http://schemas.openxmlformats.org/drawingml/2006/main" xmlns:r="http://schemas.openxmlformats.org/officeDocument/2006/relationships" xmlns:p="http://schemas.openxmlformats.org/presentationml/2006/main">
  <p:tag name="ORIGINALHEIGHT" val="83.23961"/>
  <p:tag name="ORIGINALWIDTH" val="476.1905"/>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Blue} x\to + \infty  $&#10;&#10;&#10;&#10;\end{document}"/>
  <p:tag name="IGUANATEXSIZE" val="40"/>
  <p:tag name="IGUANATEXCURSOR" val="2498"/>
  <p:tag name="TRANSPARENCY" val="True"/>
  <p:tag name="FILENAME" val=""/>
  <p:tag name="INPUTTYPE" val="0"/>
  <p:tag name="LATEXENGINEID" val="0"/>
  <p:tag name="TEMPFOLDER" val="c:\temp\"/>
</p:tagLst>
</file>

<file path=ppt/tags/tag123.xml><?xml version="1.0" encoding="utf-8"?>
<p:tagLst xmlns:a="http://schemas.openxmlformats.org/drawingml/2006/main" xmlns:r="http://schemas.openxmlformats.org/officeDocument/2006/relationships" xmlns:p="http://schemas.openxmlformats.org/presentationml/2006/main">
  <p:tag name="ORIGINALHEIGHT" val="152.9809"/>
  <p:tag name="ORIGINALWIDTH" val="439.445"/>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T{\mathfrak{T}}&#10;\def\fP{\mathfrak{P}}&#10;\def\fV{\mathfrak{V}}&#10;&#10;&#10;\pagestyle{empty}&#10;\begin{document}&#10; &#10;$\color{PineGreen}\vert \frac{dz}{dx}\vert\ll 1  $&#10;&#10;&#10;&#10;\end{document}"/>
  <p:tag name="IGUANATEXSIZE" val="40"/>
  <p:tag name="IGUANATEXCURSOR" val="2539"/>
  <p:tag name="TRANSPARENCY" val="True"/>
  <p:tag name="FILENAME" val=""/>
  <p:tag name="INPUTTYPE" val="0"/>
  <p:tag name="LATEXENGINEID" val="0"/>
  <p:tag name="TEMPFOLDER" val="c:\temp\"/>
</p:tagLst>
</file>

<file path=ppt/tags/tag124.xml><?xml version="1.0" encoding="utf-8"?>
<p:tagLst xmlns:a="http://schemas.openxmlformats.org/drawingml/2006/main" xmlns:r="http://schemas.openxmlformats.org/officeDocument/2006/relationships" xmlns:p="http://schemas.openxmlformats.org/presentationml/2006/main">
  <p:tag name="ORIGINALHEIGHT" val="123.7346"/>
  <p:tag name="ORIGINALWIDTH" val="574.4282"/>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T{\mathfrak{T}}&#10;\def\fP{\mathfrak{P}}&#10;\def\fV{\mathfrak{V}}&#10;&#10;&#10;\pagestyle{empty}&#10;\begin{document}&#10; &#10;$\color{Red} W(\phi;z(x))$&#10;&#10;&#10;&#10;\end{document}"/>
  <p:tag name="IGUANATEXSIZE" val="40"/>
  <p:tag name="IGUANATEXCURSOR" val="2547"/>
  <p:tag name="TRANSPARENCY" val="True"/>
  <p:tag name="FILENAME" val=""/>
  <p:tag name="INPUTTYPE" val="0"/>
  <p:tag name="LATEXENGINEID" val="0"/>
  <p:tag name="TEMPFOLDER" val="c:\temp\"/>
</p:tagLst>
</file>

<file path=ppt/tags/tag125.xml><?xml version="1.0" encoding="utf-8"?>
<p:tagLst xmlns:a="http://schemas.openxmlformats.org/drawingml/2006/main" xmlns:r="http://schemas.openxmlformats.org/officeDocument/2006/relationships" xmlns:p="http://schemas.openxmlformats.org/presentationml/2006/main">
  <p:tag name="ORIGINALHEIGHT" val="123.7346"/>
  <p:tag name="ORIGINALWIDTH" val="308.2115"/>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T{\mathfrak{T}}&#10;\def\fP{\mathfrak{P}}&#10;\def\fV{\mathfrak{V}}&#10;&#10;&#10;\pagestyle{empty}&#10;\begin{document}&#10; &#10;$\color{Red} W_i(x) $&#10;&#10;&#10;&#10;\end{document}"/>
  <p:tag name="IGUANATEXSIZE" val="40"/>
  <p:tag name="IGUANATEXCURSOR" val="2536"/>
  <p:tag name="TRANSPARENCY" val="True"/>
  <p:tag name="FILENAME" val=""/>
  <p:tag name="INPUTTYPE" val="0"/>
  <p:tag name="LATEXENGINEID" val="0"/>
  <p:tag name="TEMPFOLDER" val="c:\temp\"/>
</p:tagLst>
</file>

<file path=ppt/tags/tag126.xml><?xml version="1.0" encoding="utf-8"?>
<p:tagLst xmlns:a="http://schemas.openxmlformats.org/drawingml/2006/main" xmlns:r="http://schemas.openxmlformats.org/officeDocument/2006/relationships" xmlns:p="http://schemas.openxmlformats.org/presentationml/2006/main">
  <p:tag name="ORIGINALHEIGHT" val="84.73937"/>
  <p:tag name="ORIGINALWIDTH" val="103.4871"/>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T{\mathfrak{T}}&#10;\def\fP{\mathfrak{P}}&#10;\def\fV{\mathfrak{V}}&#10;&#10;&#10;\pagestyle{empty}&#10;\begin{document}&#10; &#10;$\color{Blue} X $&#10;&#10;&#10;&#10;\end{document}"/>
  <p:tag name="IGUANATEXSIZE" val="50"/>
  <p:tag name="IGUANATEXCURSOR" val="2537"/>
  <p:tag name="TRANSPARENCY" val="True"/>
  <p:tag name="FILENAME" val=""/>
  <p:tag name="INPUTTYPE" val="0"/>
  <p:tag name="LATEXENGINEID" val="0"/>
  <p:tag name="TEMPFOLDER" val="c:\temp\"/>
</p:tagLst>
</file>

<file path=ppt/tags/tag127.xml><?xml version="1.0" encoding="utf-8"?>
<p:tagLst xmlns:a="http://schemas.openxmlformats.org/drawingml/2006/main" xmlns:r="http://schemas.openxmlformats.org/officeDocument/2006/relationships" xmlns:p="http://schemas.openxmlformats.org/presentationml/2006/main">
  <p:tag name="ORIGINALHEIGHT" val="123.7346"/>
  <p:tag name="ORIGINALWIDTH" val="265.4669"/>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T{\mathfrak{T}}&#10;\def\fP{\mathfrak{P}}&#10;\def\fV{\mathfrak{V}}&#10;&#10;&#10;\pagestyle{empty}&#10;\begin{document}&#10; &#10;$\color{Blue} \phi_i(x) $&#10;&#10;&#10;&#10;\end{document}"/>
  <p:tag name="IGUANATEXSIZE" val="40"/>
  <p:tag name="IGUANATEXCURSOR" val="2546"/>
  <p:tag name="TRANSPARENCY" val="True"/>
  <p:tag name="FILENAME" val=""/>
  <p:tag name="INPUTTYPE" val="0"/>
  <p:tag name="LATEXENGINEID" val="0"/>
  <p:tag name="TEMPFOLDER" val="c:\temp\"/>
</p:tagLst>
</file>

<file path=ppt/tags/tag128.xml><?xml version="1.0" encoding="utf-8"?>
<p:tagLst xmlns:a="http://schemas.openxmlformats.org/drawingml/2006/main" xmlns:r="http://schemas.openxmlformats.org/officeDocument/2006/relationships" xmlns:p="http://schemas.openxmlformats.org/presentationml/2006/main">
  <p:tag name="ORIGINALHEIGHT" val="130.4837"/>
  <p:tag name="ORIGINALWIDTH" val="1112.861"/>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Red}&#10; W_j(x_0) - W_i(x_0) \parallel \zeta   $&#10;&#10;&#10;&#10;\end{document}"/>
  <p:tag name="IGUANATEXSIZE" val="45"/>
  <p:tag name="IGUANATEXCURSOR" val="2550"/>
  <p:tag name="TRANSPARENCY" val="True"/>
  <p:tag name="FILENAME" val=""/>
  <p:tag name="INPUTTYPE" val="0"/>
  <p:tag name="LATEXENGINEID" val="0"/>
  <p:tag name="TEMPFOLDER" val="c:\temp\"/>
</p:tagLst>
</file>

<file path=ppt/tags/tag129.xml><?xml version="1.0" encoding="utf-8"?>
<p:tagLst xmlns:a="http://schemas.openxmlformats.org/drawingml/2006/main" xmlns:r="http://schemas.openxmlformats.org/officeDocument/2006/relationships" xmlns:p="http://schemas.openxmlformats.org/presentationml/2006/main">
  <p:tag name="SRC" val="$W(\phi;z_2)$"/>
</p:tagLst>
</file>

<file path=ppt/tags/tag13.xml><?xml version="1.0" encoding="utf-8"?>
<p:tagLst xmlns:a="http://schemas.openxmlformats.org/drawingml/2006/main" xmlns:r="http://schemas.openxmlformats.org/officeDocument/2006/relationships" xmlns:p="http://schemas.openxmlformats.org/presentationml/2006/main">
  <p:tag name="SRC" val="$E \geq {-} {\rm Re}(Z_\gamma/\zeta)$"/>
</p:tagLst>
</file>

<file path=ppt/tags/tag130.xml><?xml version="1.0" encoding="utf-8"?>
<p:tagLst xmlns:a="http://schemas.openxmlformats.org/drawingml/2006/main" xmlns:r="http://schemas.openxmlformats.org/officeDocument/2006/relationships" xmlns:p="http://schemas.openxmlformats.org/presentationml/2006/main">
  <p:tag name="SRC" val="$W(\phi;z_1)$"/>
</p:tagLst>
</file>

<file path=ppt/tags/tag131.xml><?xml version="1.0" encoding="utf-8"?>
<p:tagLst xmlns:a="http://schemas.openxmlformats.org/drawingml/2006/main" xmlns:r="http://schemas.openxmlformats.org/officeDocument/2006/relationships" xmlns:p="http://schemas.openxmlformats.org/presentationml/2006/main">
  <p:tag name="SRC" val="$W(\phi;z(x))$"/>
</p:tagLst>
</file>

<file path=ppt/tags/tag132.xml><?xml version="1.0" encoding="utf-8"?>
<p:tagLst xmlns:a="http://schemas.openxmlformats.org/drawingml/2006/main" xmlns:r="http://schemas.openxmlformats.org/officeDocument/2006/relationships" xmlns:p="http://schemas.openxmlformats.org/presentationml/2006/main">
  <p:tag name="ORIGINALHEIGHT" val="74.99063"/>
  <p:tag name="ORIGINALWIDTH" val="113.2358"/>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Red} x_0  $&#10;&#10;&#10;&#10;\end{document}"/>
  <p:tag name="IGUANATEXSIZE" val="50"/>
  <p:tag name="IGUANATEXCURSOR" val="2511"/>
  <p:tag name="TRANSPARENCY" val="True"/>
  <p:tag name="FILENAME" val=""/>
  <p:tag name="INPUTTYPE" val="0"/>
  <p:tag name="LATEXENGINEID" val="0"/>
  <p:tag name="TEMPFOLDER" val="c:\temp\"/>
</p:tagLst>
</file>

<file path=ppt/tags/tag133.xml><?xml version="1.0" encoding="utf-8"?>
<p:tagLst xmlns:a="http://schemas.openxmlformats.org/drawingml/2006/main" xmlns:r="http://schemas.openxmlformats.org/officeDocument/2006/relationships" xmlns:p="http://schemas.openxmlformats.org/presentationml/2006/main">
  <p:tag name="ORIGINALHEIGHT" val="129.7338"/>
  <p:tag name="ORIGINALWIDTH" val="654.6682"/>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Orange} \phi_{ij}(x;z(x_0))   $&#10;&#10;&#10;&#10;\end{document}"/>
  <p:tag name="IGUANATEXSIZE" val="50"/>
  <p:tag name="IGUANATEXCURSOR" val="2514"/>
  <p:tag name="TRANSPARENCY" val="True"/>
  <p:tag name="FILENAME" val=""/>
  <p:tag name="INPUTTYPE" val="0"/>
  <p:tag name="LATEXENGINEID" val="0"/>
  <p:tag name="TEMPFOLDER" val="c:\temp\"/>
</p:tagLst>
</file>

<file path=ppt/tags/tag134.xml><?xml version="1.0" encoding="utf-8"?>
<p:tagLst xmlns:a="http://schemas.openxmlformats.org/drawingml/2006/main" xmlns:r="http://schemas.openxmlformats.org/officeDocument/2006/relationships" xmlns:p="http://schemas.openxmlformats.org/presentationml/2006/main">
  <p:tag name="ORIGINALHEIGHT" val="123.7346"/>
  <p:tag name="ORIGINALWIDTH" val="1310.836"/>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Sepia} W_i(x):= W(\phi_i(x); z(x) ) $&#10;&#10;&#10;&#10;\end{document}"/>
  <p:tag name="IGUANATEXSIZE" val="40"/>
  <p:tag name="IGUANATEXCURSOR" val="2521"/>
  <p:tag name="TRANSPARENCY" val="True"/>
  <p:tag name="FILENAME" val=""/>
  <p:tag name="INPUTTYPE" val="0"/>
  <p:tag name="LATEXENGINEID" val="0"/>
  <p:tag name="TEMPFOLDER" val="c:\temp\"/>
</p:tagLst>
</file>

<file path=ppt/tags/tag135.xml><?xml version="1.0" encoding="utf-8"?>
<p:tagLst xmlns:a="http://schemas.openxmlformats.org/drawingml/2006/main" xmlns:r="http://schemas.openxmlformats.org/officeDocument/2006/relationships" xmlns:p="http://schemas.openxmlformats.org/presentationml/2006/main">
  <p:tag name="ORIGINALHEIGHT" val="54.74315"/>
  <p:tag name="ORIGINALWIDTH" val="60.74244"/>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T{\mathfrak{T}}&#10;\def\fP{\mathfrak{P}}&#10;\def\fV{\mathfrak{V}}&#10;&#10;&#10;\pagestyle{empty}&#10;\begin{document}&#10; &#10;$\color{Black} \tau $&#10;&#10;&#10;&#10;\end{document}"/>
  <p:tag name="IGUANATEXSIZE" val="40"/>
  <p:tag name="IGUANATEXCURSOR" val="2535"/>
  <p:tag name="TRANSPARENCY" val="True"/>
  <p:tag name="FILENAME" val=""/>
  <p:tag name="INPUTTYPE" val="0"/>
  <p:tag name="LATEXENGINEID" val="0"/>
  <p:tag name="TEMPFOLDER" val="c:\temp\"/>
</p:tagLst>
</file>

<file path=ppt/tags/tag136.xml><?xml version="1.0" encoding="utf-8"?>
<p:tagLst xmlns:a="http://schemas.openxmlformats.org/drawingml/2006/main" xmlns:r="http://schemas.openxmlformats.org/officeDocument/2006/relationships" xmlns:p="http://schemas.openxmlformats.org/presentationml/2006/main">
  <p:tag name="ORIGINALHEIGHT" val="56.24299"/>
  <p:tag name="ORIGINALWIDTH" val="62.99213"/>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T{\mathfrak{T}}&#10;\def\fP{\mathfrak{P}}&#10;\def\fV{\mathfrak{V}}&#10;&#10;&#10;\pagestyle{empty}&#10;\begin{document}&#10; &#10;$\color{Black} x$&#10;&#10;&#10;&#10;\end{document}"/>
  <p:tag name="IGUANATEXSIZE" val="40"/>
  <p:tag name="IGUANATEXCURSOR" val="2538"/>
  <p:tag name="TRANSPARENCY" val="True"/>
  <p:tag name="FILENAME" val=""/>
  <p:tag name="INPUTTYPE" val="0"/>
  <p:tag name="LATEXENGINEID" val="0"/>
  <p:tag name="TEMPFOLDER" val="c:\temp\"/>
</p:tagLst>
</file>

<file path=ppt/tags/tag137.xml><?xml version="1.0" encoding="utf-8"?>
<p:tagLst xmlns:a="http://schemas.openxmlformats.org/drawingml/2006/main" xmlns:r="http://schemas.openxmlformats.org/officeDocument/2006/relationships" xmlns:p="http://schemas.openxmlformats.org/presentationml/2006/main">
  <p:tag name="ORIGINALHEIGHT" val="123.7346"/>
  <p:tag name="ORIGINALWIDTH" val="265.4669"/>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Blue} \phi_{i}(x)   $&#10;&#10;&#10;&#10;\end{document}"/>
  <p:tag name="IGUANATEXSIZE" val="50"/>
  <p:tag name="IGUANATEXCURSOR" val="2524"/>
  <p:tag name="TRANSPARENCY" val="True"/>
  <p:tag name="FILENAME" val=""/>
  <p:tag name="INPUTTYPE" val="0"/>
  <p:tag name="LATEXENGINEID" val="0"/>
  <p:tag name="TEMPFOLDER" val="c:\temp\"/>
</p:tagLst>
</file>

<file path=ppt/tags/tag138.xml><?xml version="1.0" encoding="utf-8"?>
<p:tagLst xmlns:a="http://schemas.openxmlformats.org/drawingml/2006/main" xmlns:r="http://schemas.openxmlformats.org/officeDocument/2006/relationships" xmlns:p="http://schemas.openxmlformats.org/presentationml/2006/main">
  <p:tag name="ORIGINALHEIGHT" val="129.7338"/>
  <p:tag name="ORIGINALWIDTH" val="276.7154"/>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Red} \phi_{j}(x)   $&#10;&#10;&#10;&#10;\end{document}"/>
  <p:tag name="IGUANATEXSIZE" val="50"/>
  <p:tag name="IGUANATEXCURSOR" val="2520"/>
  <p:tag name="TRANSPARENCY" val="True"/>
  <p:tag name="FILENAME" val=""/>
  <p:tag name="INPUTTYPE" val="0"/>
  <p:tag name="LATEXENGINEID" val="0"/>
  <p:tag name="TEMPFOLDER" val="c:\temp\"/>
</p:tagLst>
</file>

<file path=ppt/tags/tag139.xml><?xml version="1.0" encoding="utf-8"?>
<p:tagLst xmlns:a="http://schemas.openxmlformats.org/drawingml/2006/main" xmlns:r="http://schemas.openxmlformats.org/officeDocument/2006/relationships" xmlns:p="http://schemas.openxmlformats.org/presentationml/2006/main">
  <p:tag name="ORIGINALHEIGHT" val="129.7338"/>
  <p:tag name="ORIGINALWIDTH" val="1454.068"/>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Blue}&#10;\fS_{ij}(x_0) \in  \fB\fr(\CT_{x_0-\epsilon}, &#10;\CT_{x_0 + \epsilon}) &#10;$&#10;&#10;&#10;&#10;\end{document}"/>
  <p:tag name="IGUANATEXSIZE" val="30"/>
  <p:tag name="IGUANATEXCURSOR" val="2585"/>
  <p:tag name="TRANSPARENCY" val="True"/>
  <p:tag name="FILENAME" val=""/>
  <p:tag name="INPUTTYPE" val="0"/>
  <p:tag name="LATEXENGINEID" val="0"/>
  <p:tag name="TEMPFOLDER" val="c:\temp\"/>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Red}  \Omega(\gamma;u)&#10;$&#10;&#10;&#10;\end{document}"/>
  <p:tag name="IGUANATEXSIZE" val="40"/>
</p:tagLst>
</file>

<file path=ppt/tags/tag140.xml><?xml version="1.0" encoding="utf-8"?>
<p:tagLst xmlns:a="http://schemas.openxmlformats.org/drawingml/2006/main" xmlns:r="http://schemas.openxmlformats.org/officeDocument/2006/relationships" xmlns:p="http://schemas.openxmlformats.org/presentationml/2006/main">
  <p:tag name="ORIGINALHEIGHT" val="129.7338"/>
  <p:tag name="ORIGINALWIDTH" val="1394.826"/>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Blue} &#10;\CE(\fS_{ij}(x_0)) = \IZ \textbf{1} + \IM_{ij} e_{ij} $&#10;&#10;&#10;&#10;\end{document}"/>
  <p:tag name="IGUANATEXSIZE" val="40"/>
  <p:tag name="IGUANATEXCURSOR" val="2531"/>
  <p:tag name="TRANSPARENCY" val="True"/>
  <p:tag name="FILENAME" val=""/>
  <p:tag name="INPUTTYPE" val="0"/>
  <p:tag name="LATEXENGINEID" val="0"/>
  <p:tag name="TEMPFOLDER" val="c:\temp\"/>
</p:tagLst>
</file>

<file path=ppt/tags/tag141.xml><?xml version="1.0" encoding="utf-8"?>
<p:tagLst xmlns:a="http://schemas.openxmlformats.org/drawingml/2006/main" xmlns:r="http://schemas.openxmlformats.org/officeDocument/2006/relationships" xmlns:p="http://schemas.openxmlformats.org/presentationml/2006/main">
  <p:tag name="ORIGINALHEIGHT" val="299.2126"/>
  <p:tag name="ORIGINALWIDTH" val="2026.247"/>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Blue} \CE(\fS_{12}(x_0))&#10;= \begin{pmatrix} \IZ\cdot \Psi(1) &amp; \IZ\cdot \Psi(\phi_{12}) \\&#10;0 &amp; \IZ\cdot\Psi(2) \end{pmatrix} $&#10;&#10;&#10;&#10;\end{document}"/>
  <p:tag name="IGUANATEXSIZE" val="40"/>
  <p:tag name="IGUANATEXCURSOR" val="2579"/>
  <p:tag name="TRANSPARENCY" val="True"/>
  <p:tag name="FILENAME" val=""/>
  <p:tag name="INPUTTYPE" val="0"/>
  <p:tag name="LATEXENGINEID" val="0"/>
  <p:tag name="TEMPFOLDER" val="c:\temp\"/>
</p:tagLst>
</file>

<file path=ppt/tags/tag142.xml><?xml version="1.0" encoding="utf-8"?>
<p:tagLst xmlns:a="http://schemas.openxmlformats.org/drawingml/2006/main" xmlns:r="http://schemas.openxmlformats.org/officeDocument/2006/relationships" xmlns:p="http://schemas.openxmlformats.org/presentationml/2006/main">
  <p:tag name="ORIGINALHEIGHT" val="82.48969"/>
  <p:tag name="ORIGINALWIDTH" val="50.2437"/>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Blue} 2 $&#10;&#10;&#10;&#10;\end{document}"/>
  <p:tag name="IGUANATEXSIZE" val="40"/>
  <p:tag name="IGUANATEXCURSOR" val="2515"/>
  <p:tag name="TRANSPARENCY" val="True"/>
  <p:tag name="FILENAME" val=""/>
  <p:tag name="INPUTTYPE" val="0"/>
  <p:tag name="LATEXENGINEID" val="0"/>
  <p:tag name="TEMPFOLDER" val="c:\temp\"/>
</p:tagLst>
</file>

<file path=ppt/tags/tag143.xml><?xml version="1.0" encoding="utf-8"?>
<p:tagLst xmlns:a="http://schemas.openxmlformats.org/drawingml/2006/main" xmlns:r="http://schemas.openxmlformats.org/officeDocument/2006/relationships" xmlns:p="http://schemas.openxmlformats.org/presentationml/2006/main">
  <p:tag name="ORIGINALHEIGHT" val="82.48969"/>
  <p:tag name="ORIGINALWIDTH" val="50.2437"/>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Blue} 2 $&#10;&#10;&#10;&#10;\end{document}"/>
  <p:tag name="IGUANATEXSIZE" val="40"/>
  <p:tag name="IGUANATEXCURSOR" val="2515"/>
  <p:tag name="TRANSPARENCY" val="True"/>
  <p:tag name="FILENAME" val=""/>
  <p:tag name="INPUTTYPE" val="0"/>
  <p:tag name="LATEXENGINEID" val="0"/>
  <p:tag name="TEMPFOLDER" val="c:\temp\"/>
</p:tagLst>
</file>

<file path=ppt/tags/tag144.xml><?xml version="1.0" encoding="utf-8"?>
<p:tagLst xmlns:a="http://schemas.openxmlformats.org/drawingml/2006/main" xmlns:r="http://schemas.openxmlformats.org/officeDocument/2006/relationships" xmlns:p="http://schemas.openxmlformats.org/presentationml/2006/main">
  <p:tag name="ORIGINALHEIGHT" val="74.99063"/>
  <p:tag name="ORIGINALWIDTH" val="113.2358"/>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Red} x_0  $&#10;&#10;&#10;&#10;\end{document}"/>
  <p:tag name="IGUANATEXSIZE" val="50"/>
  <p:tag name="IGUANATEXCURSOR" val="2511"/>
  <p:tag name="TRANSPARENCY" val="True"/>
  <p:tag name="FILENAME" val=""/>
  <p:tag name="INPUTTYPE" val="0"/>
  <p:tag name="LATEXENGINEID" val="0"/>
  <p:tag name="TEMPFOLDER" val="c:\temp\"/>
</p:tagLst>
</file>

<file path=ppt/tags/tag145.xml><?xml version="1.0" encoding="utf-8"?>
<p:tagLst xmlns:a="http://schemas.openxmlformats.org/drawingml/2006/main" xmlns:r="http://schemas.openxmlformats.org/officeDocument/2006/relationships" xmlns:p="http://schemas.openxmlformats.org/presentationml/2006/main">
  <p:tag name="ORIGINALHEIGHT" val="83.23961"/>
  <p:tag name="ORIGINALWIDTH" val="41.99472"/>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Blue} 1 $&#10;&#10;&#10;&#10;\end{document}"/>
  <p:tag name="IGUANATEXSIZE" val="40"/>
  <p:tag name="IGUANATEXCURSOR" val="2515"/>
  <p:tag name="TRANSPARENCY" val="True"/>
  <p:tag name="FILENAME" val=""/>
  <p:tag name="INPUTTYPE" val="0"/>
  <p:tag name="LATEXENGINEID" val="0"/>
  <p:tag name="TEMPFOLDER" val="c:\temp\"/>
</p:tagLst>
</file>

<file path=ppt/tags/tag146.xml><?xml version="1.0" encoding="utf-8"?>
<p:tagLst xmlns:a="http://schemas.openxmlformats.org/drawingml/2006/main" xmlns:r="http://schemas.openxmlformats.org/officeDocument/2006/relationships" xmlns:p="http://schemas.openxmlformats.org/presentationml/2006/main">
  <p:tag name="ORIGINALHEIGHT" val="82.48969"/>
  <p:tag name="ORIGINALWIDTH" val="50.2437"/>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Blue} 2 $&#10;&#10;&#10;&#10;\end{document}"/>
  <p:tag name="IGUANATEXSIZE" val="40"/>
  <p:tag name="IGUANATEXCURSOR" val="2515"/>
  <p:tag name="TRANSPARENCY" val="True"/>
  <p:tag name="FILENAME" val=""/>
  <p:tag name="INPUTTYPE" val="0"/>
  <p:tag name="LATEXENGINEID" val="0"/>
  <p:tag name="TEMPFOLDER" val="c:\temp\"/>
</p:tagLst>
</file>

<file path=ppt/tags/tag147.xml><?xml version="1.0" encoding="utf-8"?>
<p:tagLst xmlns:a="http://schemas.openxmlformats.org/drawingml/2006/main" xmlns:r="http://schemas.openxmlformats.org/officeDocument/2006/relationships" xmlns:p="http://schemas.openxmlformats.org/presentationml/2006/main">
  <p:tag name="ORIGINALHEIGHT" val="83.23961"/>
  <p:tag name="ORIGINALWIDTH" val="41.99472"/>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Blue} 1 $&#10;&#10;&#10;&#10;\end{document}"/>
  <p:tag name="IGUANATEXSIZE" val="40"/>
  <p:tag name="IGUANATEXCURSOR" val="2515"/>
  <p:tag name="TRANSPARENCY" val="True"/>
  <p:tag name="FILENAME" val=""/>
  <p:tag name="INPUTTYPE" val="0"/>
  <p:tag name="LATEXENGINEID" val="0"/>
  <p:tag name="TEMPFOLDER" val="c:\temp\"/>
</p:tagLst>
</file>

<file path=ppt/tags/tag148.xml><?xml version="1.0" encoding="utf-8"?>
<p:tagLst xmlns:a="http://schemas.openxmlformats.org/drawingml/2006/main" xmlns:r="http://schemas.openxmlformats.org/officeDocument/2006/relationships" xmlns:p="http://schemas.openxmlformats.org/presentationml/2006/main">
  <p:tag name="ORIGINALHEIGHT" val="83.23961"/>
  <p:tag name="ORIGINALWIDTH" val="41.99472"/>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Blue} 1 $&#10;&#10;&#10;&#10;\end{document}"/>
  <p:tag name="IGUANATEXSIZE" val="40"/>
  <p:tag name="IGUANATEXCURSOR" val="2515"/>
  <p:tag name="TRANSPARENCY" val="True"/>
  <p:tag name="FILENAME" val=""/>
  <p:tag name="INPUTTYPE" val="0"/>
  <p:tag name="LATEXENGINEID" val="0"/>
  <p:tag name="TEMPFOLDER" val="c:\temp\"/>
</p:tagLst>
</file>

<file path=ppt/tags/tag149.xml><?xml version="1.0" encoding="utf-8"?>
<p:tagLst xmlns:a="http://schemas.openxmlformats.org/drawingml/2006/main" xmlns:r="http://schemas.openxmlformats.org/officeDocument/2006/relationships" xmlns:p="http://schemas.openxmlformats.org/presentationml/2006/main">
  <p:tag name="ORIGINALHEIGHT" val="134.9832"/>
  <p:tag name="ORIGINALWIDTH" val="1103.112"/>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Blue}&#10;  \fI[\wp]\in \fB\fr(\CT^{\rm in},\CT^{\rm out}) $&#10;&#10;&#10;&#10;\end{document}"/>
  <p:tag name="IGUANATEXSIZE" val="40"/>
  <p:tag name="IGUANATEXCURSOR" val="2548"/>
  <p:tag name="TRANSPARENCY" val="True"/>
  <p:tag name="FILENAME" val=""/>
  <p:tag name="INPUTTYPE" val="0"/>
  <p:tag name="LATEXENGINEID" val="0"/>
  <p:tag name="TEMPFOLDER" val="c:\temp\"/>
</p:tagLst>
</file>

<file path=ppt/tags/tag15.xml><?xml version="1.0" encoding="utf-8"?>
<p:tagLst xmlns:a="http://schemas.openxmlformats.org/drawingml/2006/main" xmlns:r="http://schemas.openxmlformats.org/officeDocument/2006/relationships" xmlns:p="http://schemas.openxmlformats.org/presentationml/2006/main">
  <p:tag name="ORIGINALHEIGHT" val="136.4829"/>
  <p:tag name="ORIGINALWIDTH" val="512.186"/>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Blue}  \overline{\underline{\Omega}}&#10;(\gamma;L,u)&#10;$&#10;&#10;&#10;\end{document}"/>
  <p:tag name="IGUANATEXSIZE" val="40"/>
  <p:tag name="IGUANATEXCURSOR" val="2492"/>
  <p:tag name="TRANSPARENCY" val="True"/>
  <p:tag name="FILENAME" val=""/>
  <p:tag name="INPUTTYPE" val="0"/>
  <p:tag name="LATEXENGINEID" val="0"/>
  <p:tag name="TEMPFOLDER" val="c:\temp\"/>
</p:tagLst>
</file>

<file path=ppt/tags/tag15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Blue}&#10;  \wp \sim \wp'    $&#10;&#10;&#10;&#10;\end{document}"/>
  <p:tag name="IGUANATEXSIZE" val="40"/>
</p:tagLst>
</file>

<file path=ppt/tags/tag151.xml><?xml version="1.0" encoding="utf-8"?>
<p:tagLst xmlns:a="http://schemas.openxmlformats.org/drawingml/2006/main" xmlns:r="http://schemas.openxmlformats.org/officeDocument/2006/relationships" xmlns:p="http://schemas.openxmlformats.org/presentationml/2006/main">
  <p:tag name="ORIGINALHEIGHT" val="124.4844"/>
  <p:tag name="ORIGINALWIDTH" val="618.6727"/>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Blue}&#10;  \fI[\wp] \sim \fI[\wp']    $&#10;&#10;&#10;&#10;\end{document}"/>
  <p:tag name="IGUANATEXSIZE" val="40"/>
  <p:tag name="IGUANATEXCURSOR" val="2529"/>
  <p:tag name="TRANSPARENCY" val="True"/>
  <p:tag name="FILENAME" val=""/>
  <p:tag name="INPUTTYPE" val="0"/>
  <p:tag name="LATEXENGINEID" val="0"/>
  <p:tag name="TEMPFOLDER" val="c:\temp\"/>
</p:tagLst>
</file>

<file path=ppt/tags/tag152.xml><?xml version="1.0" encoding="utf-8"?>
<p:tagLst xmlns:a="http://schemas.openxmlformats.org/drawingml/2006/main" xmlns:r="http://schemas.openxmlformats.org/officeDocument/2006/relationships" xmlns:p="http://schemas.openxmlformats.org/presentationml/2006/main">
  <p:tag name="ORIGINALHEIGHT" val="123.7346"/>
  <p:tag name="ORIGINALWIDTH" val="574.4282"/>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Sepia}&#10;W(\phi; z(x) ) $&#10;&#10;&#10;&#10;\end{document}"/>
  <p:tag name="IGUANATEXSIZE" val="40"/>
  <p:tag name="IGUANATEXCURSOR" val="2507"/>
  <p:tag name="TRANSPARENCY" val="True"/>
  <p:tag name="FILENAME" val=""/>
  <p:tag name="INPUTTYPE" val="0"/>
  <p:tag name="LATEXENGINEID" val="0"/>
  <p:tag name="TEMPFOLDER" val="c:\temp\"/>
</p:tagLst>
</file>

<file path=ppt/tags/tag15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Red}&#10;\CT^- $&#10;&#10;&#10;&#10;\end{document}"/>
  <p:tag name="IGUANATEXSIZE" val="60"/>
</p:tagLst>
</file>

<file path=ppt/tags/tag15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Red}&#10;\CT^0 $&#10;&#10;&#10;&#10;\end{document}"/>
  <p:tag name="IGUANATEXSIZE" val="60"/>
</p:tagLst>
</file>

<file path=ppt/tags/tag15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Red}&#10;\CT^+ $&#10;&#10;&#10;&#10;\end{document}"/>
  <p:tag name="IGUANATEXSIZE" val="60"/>
</p:tagLst>
</file>

<file path=ppt/tags/tag15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Blue}&#10;  \fI^{-,0} \in \fB\fr^{-,0}$&#10;&#10;&#10;&#10;\end{document}"/>
  <p:tag name="IGUANATEXSIZE" val="40"/>
</p:tagLst>
</file>

<file path=ppt/tags/tag15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Blue}&#10;  \fI^{0,+} \in \fB\fr^{0,+}$&#10;&#10;&#10;&#10;\end{document}"/>
  <p:tag name="IGUANATEXSIZE" val="40"/>
</p:tagLst>
</file>

<file path=ppt/tags/tag158.xml><?xml version="1.0" encoding="utf-8"?>
<p:tagLst xmlns:a="http://schemas.openxmlformats.org/drawingml/2006/main" xmlns:r="http://schemas.openxmlformats.org/officeDocument/2006/relationships" xmlns:p="http://schemas.openxmlformats.org/presentationml/2006/main">
  <p:tag name="SRC" val="$x$"/>
</p:tagLst>
</file>

<file path=ppt/tags/tag159.xml><?xml version="1.0" encoding="utf-8"?>
<p:tagLst xmlns:a="http://schemas.openxmlformats.org/drawingml/2006/main" xmlns:r="http://schemas.openxmlformats.org/officeDocument/2006/relationships" xmlns:p="http://schemas.openxmlformats.org/presentationml/2006/main">
  <p:tag name="SRC" val="$t$"/>
</p:tagLst>
</file>

<file path=ppt/tags/tag16.xml><?xml version="1.0" encoding="utf-8"?>
<p:tagLst xmlns:a="http://schemas.openxmlformats.org/drawingml/2006/main" xmlns:r="http://schemas.openxmlformats.org/officeDocument/2006/relationships" xmlns:p="http://schemas.openxmlformats.org/presentationml/2006/main">
  <p:tag name="ORIGINALHEIGHT" val="56.24299"/>
  <p:tag name="ORIGINALWIDTH" val="51.74354"/>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T{\mathfrak{T}}&#10;\def\fP{\mathfrak{P}}&#10;\def\fV{\mathfrak{V}}&#10;&#10;&#10;\pagestyle{empty}&#10;\begin{document}&#10; &#10;$\color{Red} r  $&#10;&#10;&#10;&#10;\end{document}"/>
  <p:tag name="IGUANATEXSIZE" val="40"/>
  <p:tag name="IGUANATEXCURSOR" val="2536"/>
  <p:tag name="TRANSPARENCY" val="True"/>
  <p:tag name="FILENAME" val=""/>
  <p:tag name="INPUTTYPE" val="0"/>
  <p:tag name="LATEXENGINEID" val="0"/>
  <p:tag name="TEMPFOLDER" val="c:\temp\"/>
</p:tagLst>
</file>

<file path=ppt/tags/tag16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Blue}&#10;  \fI^{-,+} = \fI^{-,0}\boxtimes \fI^{0,+} \in \fB\fr^{-,+}$&#10;&#10;&#10;&#10;\end{document}"/>
  <p:tag name="IGUANATEXSIZE" val="60"/>
</p:tagLst>
</file>

<file path=ppt/tags/tag161.xml><?xml version="1.0" encoding="utf-8"?>
<p:tagLst xmlns:a="http://schemas.openxmlformats.org/drawingml/2006/main" xmlns:r="http://schemas.openxmlformats.org/officeDocument/2006/relationships" xmlns:p="http://schemas.openxmlformats.org/presentationml/2006/main">
  <p:tag name="ORIGINALHEIGHT" val="134.2332"/>
  <p:tag name="ORIGINALWIDTH" val="1394.076"/>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Blue}&#10; \CE( \fI^{-,+}) &#10;= \CE(\fI^{-,0} )\CE(\fI^{0,+})&#10;$&#10;&#10;&#10;&#10;\end{document}"/>
  <p:tag name="IGUANATEXSIZE" val="50"/>
  <p:tag name="IGUANATEXCURSOR" val="2561"/>
  <p:tag name="TRANSPARENCY" val="True"/>
  <p:tag name="FILENAME" val=""/>
  <p:tag name="INPUTTYPE" val="0"/>
  <p:tag name="LATEXENGINEID" val="0"/>
  <p:tag name="TEMPFOLDER" val="c:\temp\"/>
</p:tagLst>
</file>

<file path=ppt/tags/tag16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Red}&#10;\CT^- $&#10;&#10;&#10;&#10;\end{document}"/>
  <p:tag name="IGUANATEXSIZE" val="60"/>
</p:tagLst>
</file>

<file path=ppt/tags/tag16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Red}&#10;\CT^+ $&#10;&#10;&#10;&#10;\end{document}"/>
  <p:tag name="IGUANATEXSIZE" val="60"/>
</p:tagLst>
</file>

<file path=ppt/tags/tag164.xml><?xml version="1.0" encoding="utf-8"?>
<p:tagLst xmlns:a="http://schemas.openxmlformats.org/drawingml/2006/main" xmlns:r="http://schemas.openxmlformats.org/officeDocument/2006/relationships" xmlns:p="http://schemas.openxmlformats.org/presentationml/2006/main">
  <p:tag name="SRC" val="$x$"/>
</p:tagLst>
</file>

<file path=ppt/tags/tag165.xml><?xml version="1.0" encoding="utf-8"?>
<p:tagLst xmlns:a="http://schemas.openxmlformats.org/drawingml/2006/main" xmlns:r="http://schemas.openxmlformats.org/officeDocument/2006/relationships" xmlns:p="http://schemas.openxmlformats.org/presentationml/2006/main">
  <p:tag name="SRC" val="$t$"/>
</p:tagLst>
</file>

<file path=ppt/tags/tag16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Red}&#10;\CT^{\rm in}  $&#10;&#10;&#10;&#10;\end{document}"/>
  <p:tag name="IGUANATEXSIZE" val="60"/>
</p:tagLst>
</file>

<file path=ppt/tags/tag16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Red}&#10;\CT^{\rm out}  $&#10;&#10;&#10;&#10;\end{document}"/>
  <p:tag name="IGUANATEXSIZE" val="60"/>
</p:tagLst>
</file>

<file path=ppt/tags/tag168.xml><?xml version="1.0" encoding="utf-8"?>
<p:tagLst xmlns:a="http://schemas.openxmlformats.org/drawingml/2006/main" xmlns:r="http://schemas.openxmlformats.org/officeDocument/2006/relationships" xmlns:p="http://schemas.openxmlformats.org/presentationml/2006/main">
  <p:tag name="ORIGINALHEIGHT" val="123.7346"/>
  <p:tag name="ORIGINALWIDTH" val="1081.365"/>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Blue}&#10;  \fI[\wp] \sim  \fI_1  \boxtimes \cdots &#10;\boxtimes \fI_n $&#10;&#10;&#10;&#10;\end{document}"/>
  <p:tag name="IGUANATEXSIZE" val="60"/>
  <p:tag name="IGUANATEXCURSOR" val="2530"/>
  <p:tag name="TRANSPARENCY" val="True"/>
  <p:tag name="FILENAME" val=""/>
  <p:tag name="INPUTTYPE" val="0"/>
  <p:tag name="LATEXENGINEID" val="0"/>
  <p:tag name="TEMPFOLDER" val="c:\temp\"/>
</p:tagLst>
</file>

<file path=ppt/tags/tag169.xml><?xml version="1.0" encoding="utf-8"?>
<p:tagLst xmlns:a="http://schemas.openxmlformats.org/drawingml/2006/main" xmlns:r="http://schemas.openxmlformats.org/officeDocument/2006/relationships" xmlns:p="http://schemas.openxmlformats.org/presentationml/2006/main">
  <p:tag name="ORIGINALHEIGHT" val="54.74315"/>
  <p:tag name="ORIGINALWIDTH" val="60.74244"/>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T{\mathfrak{T}}&#10;\def\fP{\mathfrak{P}}&#10;\def\fV{\mathfrak{V}}&#10;&#10;&#10;\pagestyle{empty}&#10;\begin{document}&#10; &#10;$\color{Black} \tau $&#10;&#10;&#10;&#10;\end{document}"/>
  <p:tag name="IGUANATEXSIZE" val="60"/>
  <p:tag name="IGUANATEXCURSOR" val="2541"/>
  <p:tag name="TRANSPARENCY" val="True"/>
  <p:tag name="FILENAME" val=""/>
  <p:tag name="INPUTTYPE" val="0"/>
  <p:tag name="LATEXENGINEID" val="0"/>
  <p:tag name="TEMPFOLDER" val="c:\temp\"/>
</p:tagLst>
</file>

<file path=ppt/tags/tag17.xml><?xml version="1.0" encoding="utf-8"?>
<p:tagLst xmlns:a="http://schemas.openxmlformats.org/drawingml/2006/main" xmlns:r="http://schemas.openxmlformats.org/officeDocument/2006/relationships" xmlns:p="http://schemas.openxmlformats.org/presentationml/2006/main">
  <p:tag name="ORIGINALHEIGHT" val="203.9745"/>
  <p:tag name="ORIGINALWIDTH" val="899.8875"/>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Blue}   r = \frac{\langle \gamma_h, \gamma_c\rangle}{&#10;2{\rm Im}(Z_{\gamma_h}(u)/\zeta) }&#10;$&#10;&#10;&#10;&#10;\end{document}"/>
  <p:tag name="IGUANATEXSIZE" val="50"/>
  <p:tag name="IGUANATEXCURSOR" val="2453"/>
  <p:tag name="TRANSPARENCY" val="True"/>
  <p:tag name="FILENAME" val=""/>
  <p:tag name="INPUTTYPE" val="0"/>
  <p:tag name="LATEXENGINEID" val="0"/>
  <p:tag name="TEMPFOLDER" val="c:\temp\"/>
</p:tagLst>
</file>

<file path=ppt/tags/tag170.xml><?xml version="1.0" encoding="utf-8"?>
<p:tagLst xmlns:a="http://schemas.openxmlformats.org/drawingml/2006/main" xmlns:r="http://schemas.openxmlformats.org/officeDocument/2006/relationships" xmlns:p="http://schemas.openxmlformats.org/presentationml/2006/main">
  <p:tag name="ORIGINALHEIGHT" val="56.24299"/>
  <p:tag name="ORIGINALWIDTH" val="62.99213"/>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T{\mathfrak{T}}&#10;\def\fP{\mathfrak{P}}&#10;\def\fV{\mathfrak{V}}&#10;&#10;&#10;\pagestyle{empty}&#10;\begin{document}&#10; &#10;$\color{Black} x $&#10;&#10;&#10;&#10;\end{document}"/>
  <p:tag name="IGUANATEXSIZE" val="60"/>
  <p:tag name="IGUANATEXCURSOR" val="2539"/>
  <p:tag name="TRANSPARENCY" val="True"/>
  <p:tag name="FILENAME" val=""/>
  <p:tag name="INPUTTYPE" val="0"/>
  <p:tag name="LATEXENGINEID" val="0"/>
  <p:tag name="TEMPFOLDER" val="c:\temp\"/>
</p:tagLst>
</file>

<file path=ppt/tags/tag171.xml><?xml version="1.0" encoding="utf-8"?>
<p:tagLst xmlns:a="http://schemas.openxmlformats.org/drawingml/2006/main" xmlns:r="http://schemas.openxmlformats.org/officeDocument/2006/relationships" xmlns:p="http://schemas.openxmlformats.org/presentationml/2006/main">
  <p:tag name="ORIGINALHEIGHT" val="83.98952"/>
  <p:tag name="ORIGINALWIDTH" val="68.24149"/>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Blue}&#10;  \wp $&#10;&#10;&#10;&#10;\end{document}"/>
  <p:tag name="IGUANATEXSIZE" val="60"/>
  <p:tag name="IGUANATEXCURSOR" val="2520"/>
  <p:tag name="TRANSPARENCY" val="True"/>
  <p:tag name="FILENAME" val=""/>
  <p:tag name="INPUTTYPE" val="0"/>
  <p:tag name="LATEXENGINEID" val="0"/>
  <p:tag name="TEMPFOLDER" val="c:\temp\"/>
</p:tagLst>
</file>

<file path=ppt/tags/tag172.xml><?xml version="1.0" encoding="utf-8"?>
<p:tagLst xmlns:a="http://schemas.openxmlformats.org/drawingml/2006/main" xmlns:r="http://schemas.openxmlformats.org/officeDocument/2006/relationships" xmlns:p="http://schemas.openxmlformats.org/presentationml/2006/main">
  <p:tag name="ORIGINALHEIGHT" val="129.7338"/>
  <p:tag name="ORIGINALWIDTH" val="1932.508"/>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Blue}&#10;\fI[\wp]  \sim &#10;\fS_{i_{1} j_{1}}(x_1)&#10;\boxtimes&#10;\cdots&#10;\boxtimes \fS_{i_{N} j_{N}}(x_N)&#10;$&#10;&#10;&#10;&#10;\end{document}"/>
  <p:tag name="IGUANATEXSIZE" val="40"/>
  <p:tag name="IGUANATEXCURSOR" val="2529"/>
  <p:tag name="TRANSPARENCY" val="True"/>
  <p:tag name="FILENAME" val=""/>
  <p:tag name="INPUTTYPE" val="0"/>
  <p:tag name="LATEXENGINEID" val="0"/>
  <p:tag name="TEMPFOLDER" val="c:\temp\"/>
</p:tagLst>
</file>

<file path=ppt/tags/tag173.xml><?xml version="1.0" encoding="utf-8"?>
<p:tagLst xmlns:a="http://schemas.openxmlformats.org/drawingml/2006/main" xmlns:r="http://schemas.openxmlformats.org/officeDocument/2006/relationships" xmlns:p="http://schemas.openxmlformats.org/presentationml/2006/main">
  <p:tag name="ORIGINALHEIGHT" val="85.48929"/>
  <p:tag name="ORIGINALWIDTH" val="756.6555"/>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Blue}&#10; x_1 &lt; \cdots &lt; x_N&#10;$&#10;&#10;&#10;&#10;\end{document}"/>
  <p:tag name="IGUANATEXSIZE" val="45"/>
  <p:tag name="IGUANATEXCURSOR" val="2533"/>
  <p:tag name="TRANSPARENCY" val="True"/>
  <p:tag name="FILENAME" val=""/>
  <p:tag name="INPUTTYPE" val="0"/>
  <p:tag name="LATEXENGINEID" val="0"/>
  <p:tag name="TEMPFOLDER" val="c:\temp\"/>
</p:tagLst>
</file>

<file path=ppt/tags/tag174.xml><?xml version="1.0" encoding="utf-8"?>
<p:tagLst xmlns:a="http://schemas.openxmlformats.org/drawingml/2006/main" xmlns:r="http://schemas.openxmlformats.org/officeDocument/2006/relationships" xmlns:p="http://schemas.openxmlformats.org/presentationml/2006/main">
  <p:tag name="ORIGINALHEIGHT" val="73.49078"/>
  <p:tag name="ORIGINALWIDTH" val="109.4863"/>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Red} x_1  $&#10;&#10;&#10;&#10;\end{document}"/>
  <p:tag name="IGUANATEXSIZE" val="50"/>
  <p:tag name="IGUANATEXCURSOR" val="2516"/>
  <p:tag name="TRANSPARENCY" val="True"/>
  <p:tag name="FILENAME" val=""/>
  <p:tag name="INPUTTYPE" val="0"/>
  <p:tag name="LATEXENGINEID" val="0"/>
  <p:tag name="TEMPFOLDER" val="c:\temp\"/>
</p:tagLst>
</file>

<file path=ppt/tags/tag175.xml><?xml version="1.0" encoding="utf-8"?>
<p:tagLst xmlns:a="http://schemas.openxmlformats.org/drawingml/2006/main" xmlns:r="http://schemas.openxmlformats.org/officeDocument/2006/relationships" xmlns:p="http://schemas.openxmlformats.org/presentationml/2006/main">
  <p:tag name="ORIGINALHEIGHT" val="73.49078"/>
  <p:tag name="ORIGINALWIDTH" val="112.4859"/>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Red} x_2  $&#10;&#10;&#10;&#10;\end{document}"/>
  <p:tag name="IGUANATEXSIZE" val="50"/>
  <p:tag name="IGUANATEXCURSOR" val="2516"/>
  <p:tag name="TRANSPARENCY" val="True"/>
  <p:tag name="FILENAME" val=""/>
  <p:tag name="INPUTTYPE" val="0"/>
  <p:tag name="LATEXENGINEID" val="0"/>
  <p:tag name="TEMPFOLDER" val="c:\temp\"/>
</p:tagLst>
</file>

<file path=ppt/tags/tag176.xml><?xml version="1.0" encoding="utf-8"?>
<p:tagLst xmlns:a="http://schemas.openxmlformats.org/drawingml/2006/main" xmlns:r="http://schemas.openxmlformats.org/officeDocument/2006/relationships" xmlns:p="http://schemas.openxmlformats.org/presentationml/2006/main">
  <p:tag name="ORIGINALHEIGHT" val="73.49078"/>
  <p:tag name="ORIGINALWIDTH" val="152.2309"/>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Red} x_N  $&#10;&#10;&#10;&#10;\end{document}"/>
  <p:tag name="IGUANATEXSIZE" val="50"/>
  <p:tag name="IGUANATEXCURSOR" val="2516"/>
  <p:tag name="TRANSPARENCY" val="True"/>
  <p:tag name="FILENAME" val=""/>
  <p:tag name="INPUTTYPE" val="0"/>
  <p:tag name="LATEXENGINEID" val="0"/>
  <p:tag name="TEMPFOLDER" val="c:\temp\"/>
</p:tagLst>
</file>

<file path=ppt/tags/tag177.xml><?xml version="1.0" encoding="utf-8"?>
<p:tagLst xmlns:a="http://schemas.openxmlformats.org/drawingml/2006/main" xmlns:r="http://schemas.openxmlformats.org/officeDocument/2006/relationships" xmlns:p="http://schemas.openxmlformats.org/presentationml/2006/main">
  <p:tag name="ORIGINALHEIGHT" val="123.7346"/>
  <p:tag name="ORIGINALWIDTH" val="489.6888"/>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Plum}&#10; W(\phi, z_{\rm in})&#10;$&#10;&#10;&#10;&#10;\end{document}"/>
  <p:tag name="IGUANATEXSIZE" val="40"/>
  <p:tag name="IGUANATEXCURSOR" val="2512"/>
  <p:tag name="TRANSPARENCY" val="True"/>
  <p:tag name="FILENAME" val=""/>
  <p:tag name="INPUTTYPE" val="0"/>
  <p:tag name="LATEXENGINEID" val="0"/>
  <p:tag name="TEMPFOLDER" val="c:\temp\"/>
</p:tagLst>
</file>

<file path=ppt/tags/tag178.xml><?xml version="1.0" encoding="utf-8"?>
<p:tagLst xmlns:a="http://schemas.openxmlformats.org/drawingml/2006/main" xmlns:r="http://schemas.openxmlformats.org/officeDocument/2006/relationships" xmlns:p="http://schemas.openxmlformats.org/presentationml/2006/main">
  <p:tag name="ORIGINALHEIGHT" val="123.7346"/>
  <p:tag name="ORIGINALWIDTH" val="549.6813"/>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Plum}&#10; W(\phi, z_{\rm out})&#10;$&#10;&#10;&#10;&#10;\end{document}"/>
  <p:tag name="IGUANATEXSIZE" val="40"/>
  <p:tag name="IGUANATEXCURSOR" val="2533"/>
  <p:tag name="TRANSPARENCY" val="True"/>
  <p:tag name="FILENAME" val=""/>
  <p:tag name="INPUTTYPE" val="0"/>
  <p:tag name="LATEXENGINEID" val="0"/>
  <p:tag name="TEMPFOLDER" val="c:\temp\"/>
</p:tagLst>
</file>

<file path=ppt/tags/tag179.xml><?xml version="1.0" encoding="utf-8"?>
<p:tagLst xmlns:a="http://schemas.openxmlformats.org/drawingml/2006/main" xmlns:r="http://schemas.openxmlformats.org/officeDocument/2006/relationships" xmlns:p="http://schemas.openxmlformats.org/presentationml/2006/main">
  <p:tag name="ORIGINALHEIGHT" val="130.4837"/>
  <p:tag name="ORIGINALWIDTH" val="1431.571"/>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Blue} S_{ij}(\zeta) = &#10;\{ param's \vert z_{ij} \parallel \zeta \}   $&#10;&#10;&#10;&#10;\end{document}"/>
  <p:tag name="IGUANATEXSIZE" val="50"/>
  <p:tag name="IGUANATEXCURSOR" val="2490"/>
  <p:tag name="TRANSPARENCY" val="True"/>
  <p:tag name="FILENAME" val=""/>
  <p:tag name="INPUTTYPE" val="0"/>
  <p:tag name="LATEXENGINEID" val="0"/>
  <p:tag name="TEMPFOLDER" val="c:\temp\"/>
</p:tagLst>
</file>

<file path=ppt/tags/tag18.xml><?xml version="1.0" encoding="utf-8"?>
<p:tagLst xmlns:a="http://schemas.openxmlformats.org/drawingml/2006/main" xmlns:r="http://schemas.openxmlformats.org/officeDocument/2006/relationships" xmlns:p="http://schemas.openxmlformats.org/presentationml/2006/main">
  <p:tag name="ORIGINALHEIGHT" val="131.2336"/>
  <p:tag name="ORIGINALWIDTH" val="1462.317"/>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PineGreen}   W_{\gamma_h} := &#10;\{ ~u \vert ~~ Z_{\gamma_h}(u) \parallel \zeta  ~~~\}&#10;$&#10;&#10;&#10;&#10;\end{document}"/>
  <p:tag name="IGUANATEXSIZE" val="50"/>
  <p:tag name="IGUANATEXCURSOR" val="2488"/>
  <p:tag name="TRANSPARENCY" val="True"/>
  <p:tag name="FILENAME" val=""/>
  <p:tag name="INPUTTYPE" val="0"/>
  <p:tag name="LATEXENGINEID" val="0"/>
  <p:tag name="TEMPFOLDER" val="c:\temp\"/>
</p:tagLst>
</file>

<file path=ppt/tags/tag180.xml><?xml version="1.0" encoding="utf-8"?>
<p:tagLst xmlns:a="http://schemas.openxmlformats.org/drawingml/2006/main" xmlns:r="http://schemas.openxmlformats.org/officeDocument/2006/relationships" xmlns:p="http://schemas.openxmlformats.org/presentationml/2006/main">
  <p:tag name="ORIGINALHEIGHT" val="130.4837"/>
  <p:tag name="ORIGINALWIDTH" val="1694.788"/>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Sepia} MS(ijk) = &#10;\{ param's \vert z_{ij} \parallel z_{jk}  \}   $&#10;&#10;&#10;&#10;\end{document}"/>
  <p:tag name="IGUANATEXSIZE" val="35"/>
  <p:tag name="IGUANATEXCURSOR" val="2515"/>
  <p:tag name="TRANSPARENCY" val="True"/>
  <p:tag name="FILENAME" val=""/>
  <p:tag name="INPUTTYPE" val="0"/>
  <p:tag name="LATEXENGINEID" val="0"/>
  <p:tag name="TEMPFOLDER" val="c:\temp\"/>
</p:tagLst>
</file>

<file path=ppt/tags/tag18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Sepia} z $&#10;&#10;&#10;&#10;\end{document}"/>
  <p:tag name="IGUANATEXSIZE" val="50"/>
</p:tagLst>
</file>

<file path=ppt/tags/tag182.xml><?xml version="1.0" encoding="utf-8"?>
<p:tagLst xmlns:a="http://schemas.openxmlformats.org/drawingml/2006/main" xmlns:r="http://schemas.openxmlformats.org/officeDocument/2006/relationships" xmlns:p="http://schemas.openxmlformats.org/presentationml/2006/main">
  <p:tag name="ORIGINALHEIGHT" val="159.73"/>
  <p:tag name="ORIGINALWIDTH" val="128.9839"/>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Sepia} z_{ij}^+ $&#10;&#10;&#10;&#10;\end{document}"/>
  <p:tag name="IGUANATEXSIZE" val="50"/>
  <p:tag name="IGUANATEXCURSOR" val="2501"/>
  <p:tag name="TRANSPARENCY" val="True"/>
  <p:tag name="FILENAME" val=""/>
  <p:tag name="INPUTTYPE" val="0"/>
  <p:tag name="LATEXENGINEID" val="0"/>
  <p:tag name="TEMPFOLDER" val="c:\temp\"/>
</p:tagLst>
</file>

<file path=ppt/tags/tag183.xml><?xml version="1.0" encoding="utf-8"?>
<p:tagLst xmlns:a="http://schemas.openxmlformats.org/drawingml/2006/main" xmlns:r="http://schemas.openxmlformats.org/officeDocument/2006/relationships" xmlns:p="http://schemas.openxmlformats.org/presentationml/2006/main">
  <p:tag name="ORIGINALHEIGHT" val="162.7297"/>
  <p:tag name="ORIGINALWIDTH" val="148.4814"/>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Sepia} z_{jk}^+ $&#10;&#10;&#10;&#10;\end{document}"/>
  <p:tag name="IGUANATEXSIZE" val="50"/>
  <p:tag name="IGUANATEXCURSOR" val="2501"/>
  <p:tag name="TRANSPARENCY" val="True"/>
  <p:tag name="FILENAME" val=""/>
  <p:tag name="INPUTTYPE" val="0"/>
  <p:tag name="LATEXENGINEID" val="0"/>
  <p:tag name="TEMPFOLDER" val="c:\temp\"/>
</p:tagLst>
</file>

<file path=ppt/tags/tag184.xml><?xml version="1.0" encoding="utf-8"?>
<p:tagLst xmlns:a="http://schemas.openxmlformats.org/drawingml/2006/main" xmlns:r="http://schemas.openxmlformats.org/officeDocument/2006/relationships" xmlns:p="http://schemas.openxmlformats.org/presentationml/2006/main">
  <p:tag name="ORIGINALHEIGHT" val="145.4818"/>
  <p:tag name="ORIGINALWIDTH" val="137.2328"/>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Sepia} z_{ik}^+ $&#10;&#10;&#10;&#10;\end{document}"/>
  <p:tag name="IGUANATEXSIZE" val="50"/>
  <p:tag name="IGUANATEXCURSOR" val="2501"/>
  <p:tag name="TRANSPARENCY" val="True"/>
  <p:tag name="FILENAME" val=""/>
  <p:tag name="INPUTTYPE" val="0"/>
  <p:tag name="LATEXENGINEID" val="0"/>
  <p:tag name="TEMPFOLDER" val="c:\temp\"/>
</p:tagLst>
</file>

<file path=ppt/tags/tag185.xml><?xml version="1.0" encoding="utf-8"?>
<p:tagLst xmlns:a="http://schemas.openxmlformats.org/drawingml/2006/main" xmlns:r="http://schemas.openxmlformats.org/officeDocument/2006/relationships" xmlns:p="http://schemas.openxmlformats.org/presentationml/2006/main">
  <p:tag name="ORIGINALHEIGHT" val="129.7338"/>
  <p:tag name="ORIGINALWIDTH" val="127.4841"/>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Sepia} z_{ij}^- $&#10;&#10;&#10;&#10;\end{document}"/>
  <p:tag name="IGUANATEXSIZE" val="50"/>
  <p:tag name="IGUANATEXCURSOR" val="2501"/>
  <p:tag name="TRANSPARENCY" val="True"/>
  <p:tag name="FILENAME" val=""/>
  <p:tag name="INPUTTYPE" val="0"/>
  <p:tag name="LATEXENGINEID" val="0"/>
  <p:tag name="TEMPFOLDER" val="c:\temp\"/>
</p:tagLst>
</file>

<file path=ppt/tags/tag186.xml><?xml version="1.0" encoding="utf-8"?>
<p:tagLst xmlns:a="http://schemas.openxmlformats.org/drawingml/2006/main" xmlns:r="http://schemas.openxmlformats.org/officeDocument/2006/relationships" xmlns:p="http://schemas.openxmlformats.org/presentationml/2006/main">
  <p:tag name="ORIGINALHEIGHT" val="132.7334"/>
  <p:tag name="ORIGINALWIDTH" val="148.4814"/>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Sepia} z_{jk}^- $&#10;&#10;&#10;&#10;\end{document}"/>
  <p:tag name="IGUANATEXSIZE" val="50"/>
  <p:tag name="IGUANATEXCURSOR" val="2501"/>
  <p:tag name="TRANSPARENCY" val="True"/>
  <p:tag name="FILENAME" val=""/>
  <p:tag name="INPUTTYPE" val="0"/>
  <p:tag name="LATEXENGINEID" val="0"/>
  <p:tag name="TEMPFOLDER" val="c:\temp\"/>
</p:tagLst>
</file>

<file path=ppt/tags/tag187.xml><?xml version="1.0" encoding="utf-8"?>
<p:tagLst xmlns:a="http://schemas.openxmlformats.org/drawingml/2006/main" xmlns:r="http://schemas.openxmlformats.org/officeDocument/2006/relationships" xmlns:p="http://schemas.openxmlformats.org/presentationml/2006/main">
  <p:tag name="ORIGINALHEIGHT" val="115.4856"/>
  <p:tag name="ORIGINALWIDTH" val="137.2328"/>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Sepia} z_{ik}^- $&#10;&#10;&#10;&#10;\end{document}"/>
  <p:tag name="IGUANATEXSIZE" val="50"/>
  <p:tag name="IGUANATEXCURSOR" val="2501"/>
  <p:tag name="TRANSPARENCY" val="True"/>
  <p:tag name="FILENAME" val=""/>
  <p:tag name="INPUTTYPE" val="0"/>
  <p:tag name="LATEXENGINEID" val="0"/>
  <p:tag name="TEMPFOLDER" val="c:\temp\"/>
</p:tagLst>
</file>

<file path=ppt/tags/tag188.xml><?xml version="1.0" encoding="utf-8"?>
<p:tagLst xmlns:a="http://schemas.openxmlformats.org/drawingml/2006/main" xmlns:r="http://schemas.openxmlformats.org/officeDocument/2006/relationships" xmlns:p="http://schemas.openxmlformats.org/presentationml/2006/main">
  <p:tag name="ORIGINALHEIGHT" val="123.7346"/>
  <p:tag name="ORIGINALWIDTH" val="467.9415"/>
  <p:tag name="OUTPUTDPI" val="1200"/>
  <p:tag name="LATEXADDIN" val="\documentclass{article}&#10;\usepackage{amsmath}&#10;\usepackage{amssymb}&#10;\usepackage{amsfonts}&#10;\usepackage{amsbsy}&#10;\usepackage[usenames,dvipsnames]{color}&#10; &#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blue} MS(ijk)$&#10;&#10;&#10;&#10;\end{document}"/>
  <p:tag name="IGUANATEXSIZE" val="50"/>
  <p:tag name="IGUANATEXCURSOR" val="2499"/>
  <p:tag name="TRANSPARENCY" val="True"/>
  <p:tag name="FILENAME" val=""/>
  <p:tag name="INPUTTYPE" val="0"/>
  <p:tag name="LATEXENGINEID" val="0"/>
  <p:tag name="TEMPFOLDER" val="c:\temp\"/>
</p:tagLst>
</file>

<file path=ppt/tags/tag189.xml><?xml version="1.0" encoding="utf-8"?>
<p:tagLst xmlns:a="http://schemas.openxmlformats.org/drawingml/2006/main" xmlns:r="http://schemas.openxmlformats.org/officeDocument/2006/relationships" xmlns:p="http://schemas.openxmlformats.org/presentationml/2006/main">
  <p:tag name="ORIGINALHEIGHT" val="123.7346"/>
  <p:tag name="ORIGINALWIDTH" val="143.982"/>
  <p:tag name="OUTPUTDPI" val="1200"/>
  <p:tag name="LATEXADDIN" val="\documentclass{article}&#10;\usepackage{amsmath}&#10;\usepackage{amssymb}&#10;\usepackage{amsfonts}&#10;\usepackage{amsbsy}&#10;\usepackage[usenames,dvipsnames]{color}&#10; &#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red} S_{ij}$&#10;&#10;&#10;&#10;\end{document}"/>
  <p:tag name="IGUANATEXSIZE" val="50"/>
  <p:tag name="IGUANATEXCURSOR" val="2497"/>
  <p:tag name="TRANSPARENCY" val="True"/>
  <p:tag name="FILENAME" val=""/>
  <p:tag name="INPUTTYPE" val="0"/>
  <p:tag name="LATEXENGINEID" val="0"/>
  <p:tag name="TEMPFOLDER" val="c:\temp\"/>
</p:tagLst>
</file>

<file path=ppt/tags/tag19.xml><?xml version="1.0" encoding="utf-8"?>
<p:tagLst xmlns:a="http://schemas.openxmlformats.org/drawingml/2006/main" xmlns:r="http://schemas.openxmlformats.org/officeDocument/2006/relationships" xmlns:p="http://schemas.openxmlformats.org/presentationml/2006/main">
  <p:tag name="ORIGINALHEIGHT" val="123.7346"/>
  <p:tag name="ORIGINALWIDTH" val="295.4631"/>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K{\mathfrak{K}}&#10;\def\fL{\mathfrak{L}}&#10;\def\fM{\mathfrak{M}}&#10;\def\fS{\mathfrak{S}}&#10;\def\fP{\mathfrak{P}}&#10;\def\fV{\mathfrak{V}}&#10;\def\I{{\rm i}}&#10;&#10;&#10;\pagestyle{empty}&#10;\begin{document}&#10; &#10;$\color{Blue} \fK(\gamma_h) $&#10;&#10;&#10;&#10;\end{document}"/>
  <p:tag name="IGUANATEXSIZE" val="60"/>
  <p:tag name="IGUANATEXCURSOR" val="2485"/>
  <p:tag name="TRANSPARENCY" val="True"/>
  <p:tag name="FILENAME" val=""/>
  <p:tag name="INPUTTYPE" val="0"/>
  <p:tag name="LATEXENGINEID" val="0"/>
  <p:tag name="TEMPFOLDER" val="c:\temp\"/>
</p:tagLst>
</file>

<file path=ppt/tags/tag190.xml><?xml version="1.0" encoding="utf-8"?>
<p:tagLst xmlns:a="http://schemas.openxmlformats.org/drawingml/2006/main" xmlns:r="http://schemas.openxmlformats.org/officeDocument/2006/relationships" xmlns:p="http://schemas.openxmlformats.org/presentationml/2006/main">
  <p:tag name="ORIGINALHEIGHT" val="123.7346"/>
  <p:tag name="ORIGINALWIDTH" val="143.982"/>
  <p:tag name="OUTPUTDPI" val="1200"/>
  <p:tag name="LATEXADDIN" val="\documentclass{article}&#10;\usepackage{amsmath}&#10;\usepackage{amssymb}&#10;\usepackage{amsfonts}&#10;\usepackage{amsbsy}&#10;\usepackage[usenames,dvipsnames]{color}&#10; &#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red} S_{ij}$&#10;&#10;&#10;&#10;\end{document}"/>
  <p:tag name="IGUANATEXSIZE" val="50"/>
  <p:tag name="IGUANATEXCURSOR" val="2497"/>
  <p:tag name="TRANSPARENCY" val="True"/>
  <p:tag name="FILENAME" val=""/>
  <p:tag name="INPUTTYPE" val="0"/>
  <p:tag name="LATEXENGINEID" val="0"/>
  <p:tag name="TEMPFOLDER" val="c:\temp\"/>
</p:tagLst>
</file>

<file path=ppt/tags/tag191.xml><?xml version="1.0" encoding="utf-8"?>
<p:tagLst xmlns:a="http://schemas.openxmlformats.org/drawingml/2006/main" xmlns:r="http://schemas.openxmlformats.org/officeDocument/2006/relationships" xmlns:p="http://schemas.openxmlformats.org/presentationml/2006/main">
  <p:tag name="ORIGINALHEIGHT" val="106.4867"/>
  <p:tag name="ORIGINALWIDTH" val="155.2306"/>
  <p:tag name="OUTPUTDPI" val="1200"/>
  <p:tag name="LATEXADDIN" val="\documentclass{article}&#10;\usepackage{amsmath}&#10;\usepackage{amssymb}&#10;\usepackage{amsfonts}&#10;\usepackage{amsbsy}&#10;\usepackage[usenames,dvipsnames]{color}&#10; &#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red} S_{ik}$&#10;&#10;&#10;&#10;\end{document}"/>
  <p:tag name="IGUANATEXSIZE" val="50"/>
  <p:tag name="IGUANATEXCURSOR" val="2496"/>
  <p:tag name="TRANSPARENCY" val="True"/>
  <p:tag name="FILENAME" val=""/>
  <p:tag name="INPUTTYPE" val="0"/>
  <p:tag name="LATEXENGINEID" val="0"/>
  <p:tag name="TEMPFOLDER" val="c:\temp\"/>
</p:tagLst>
</file>

<file path=ppt/tags/tag192.xml><?xml version="1.0" encoding="utf-8"?>
<p:tagLst xmlns:a="http://schemas.openxmlformats.org/drawingml/2006/main" xmlns:r="http://schemas.openxmlformats.org/officeDocument/2006/relationships" xmlns:p="http://schemas.openxmlformats.org/presentationml/2006/main">
  <p:tag name="ORIGINALHEIGHT" val="106.4867"/>
  <p:tag name="ORIGINALWIDTH" val="155.2306"/>
  <p:tag name="OUTPUTDPI" val="1200"/>
  <p:tag name="LATEXADDIN" val="\documentclass{article}&#10;\usepackage{amsmath}&#10;\usepackage{amssymb}&#10;\usepackage{amsfonts}&#10;\usepackage{amsbsy}&#10;\usepackage[usenames,dvipsnames]{color}&#10; &#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red} S_{ik}$&#10;&#10;&#10;&#10;\end{document}"/>
  <p:tag name="IGUANATEXSIZE" val="50"/>
  <p:tag name="IGUANATEXCURSOR" val="2496"/>
  <p:tag name="TRANSPARENCY" val="True"/>
  <p:tag name="FILENAME" val=""/>
  <p:tag name="INPUTTYPE" val="0"/>
  <p:tag name="LATEXENGINEID" val="0"/>
  <p:tag name="TEMPFOLDER" val="c:\temp\"/>
</p:tagLst>
</file>

<file path=ppt/tags/tag193.xml><?xml version="1.0" encoding="utf-8"?>
<p:tagLst xmlns:a="http://schemas.openxmlformats.org/drawingml/2006/main" xmlns:r="http://schemas.openxmlformats.org/officeDocument/2006/relationships" xmlns:p="http://schemas.openxmlformats.org/presentationml/2006/main">
  <p:tag name="ORIGINALHEIGHT" val="123.7346"/>
  <p:tag name="ORIGINALWIDTH" val="166.4792"/>
  <p:tag name="OUTPUTDPI" val="1200"/>
  <p:tag name="LATEXADDIN" val="\documentclass{article}&#10;\usepackage{amsmath}&#10;\usepackage{amssymb}&#10;\usepackage{amsfonts}&#10;\usepackage{amsbsy}&#10;\usepackage[usenames,dvipsnames]{color}&#10; &#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red} S_{jk}$&#10;&#10;&#10;&#10;\end{document}"/>
  <p:tag name="IGUANATEXSIZE" val="50"/>
  <p:tag name="IGUANATEXCURSOR" val="2495"/>
  <p:tag name="TRANSPARENCY" val="True"/>
  <p:tag name="FILENAME" val=""/>
  <p:tag name="INPUTTYPE" val="0"/>
  <p:tag name="LATEXENGINEID" val="0"/>
  <p:tag name="TEMPFOLDER" val="c:\temp\"/>
</p:tagLst>
</file>

<file path=ppt/tags/tag194.xml><?xml version="1.0" encoding="utf-8"?>
<p:tagLst xmlns:a="http://schemas.openxmlformats.org/drawingml/2006/main" xmlns:r="http://schemas.openxmlformats.org/officeDocument/2006/relationships" xmlns:p="http://schemas.openxmlformats.org/presentationml/2006/main">
  <p:tag name="ORIGINALHEIGHT" val="123.7346"/>
  <p:tag name="ORIGINALWIDTH" val="166.4792"/>
  <p:tag name="OUTPUTDPI" val="1200"/>
  <p:tag name="LATEXADDIN" val="\documentclass{article}&#10;\usepackage{amsmath}&#10;\usepackage{amssymb}&#10;\usepackage{amsfonts}&#10;\usepackage{amsbsy}&#10;\usepackage[usenames,dvipsnames]{color}&#10; &#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red} S_{jk}$&#10;&#10;&#10;&#10;\end{document}"/>
  <p:tag name="IGUANATEXSIZE" val="50"/>
  <p:tag name="IGUANATEXCURSOR" val="2495"/>
  <p:tag name="TRANSPARENCY" val="True"/>
  <p:tag name="FILENAME" val=""/>
  <p:tag name="INPUTTYPE" val="0"/>
  <p:tag name="LATEXENGINEID" val="0"/>
  <p:tag name="TEMPFOLDER" val="c:\temp\"/>
</p:tagLst>
</file>

<file path=ppt/tags/tag195.xml><?xml version="1.0" encoding="utf-8"?>
<p:tagLst xmlns:a="http://schemas.openxmlformats.org/drawingml/2006/main" xmlns:r="http://schemas.openxmlformats.org/officeDocument/2006/relationships" xmlns:p="http://schemas.openxmlformats.org/presentationml/2006/main">
  <p:tag name="ORIGINALHEIGHT" val="162.7297"/>
  <p:tag name="ORIGINALWIDTH" val="1958.005"/>
  <p:tag name="OUTPUTDPI" val="1200"/>
  <p:tag name="LATEXADDIN" val="\documentclass{article}&#10;\usepackage{amsmath}&#10;\usepackage{amssymb}&#10;\usepackage{amsfonts}&#10;\usepackage{amsbsy}&#10;\usepackage[usenames,dvipsnames]{color}&#10; &#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blue} \fS_{jk}^- \boxtimes &#10;\fS_{ik}^- \boxtimes \fS_{ij}^- \sim &#10;\fS_{ij}^+ \boxtimes \fS_{ik}^+ \boxtimes &#10;\fS_{jk}^+ $&#10;&#10;&#10;&#10;\end{document}"/>
  <p:tag name="IGUANATEXSIZE" val="40"/>
  <p:tag name="IGUANATEXCURSOR" val="2606"/>
  <p:tag name="TRANSPARENCY" val="True"/>
  <p:tag name="FILENAME" val=""/>
  <p:tag name="INPUTTYPE" val="0"/>
  <p:tag name="LATEXENGINEID" val="0"/>
  <p:tag name="TEMPFOLDER" val="c:\temp\"/>
</p:tagLst>
</file>

<file path=ppt/tags/tag196.xml><?xml version="1.0" encoding="utf-8"?>
<p:tagLst xmlns:a="http://schemas.openxmlformats.org/drawingml/2006/main" xmlns:r="http://schemas.openxmlformats.org/officeDocument/2006/relationships" xmlns:p="http://schemas.openxmlformats.org/presentationml/2006/main">
  <p:tag name="ORIGINALHEIGHT" val="162.7297"/>
  <p:tag name="ORIGINALWIDTH" val="1502.062"/>
  <p:tag name="OUTPUTDPI" val="1200"/>
  <p:tag name="LATEXADDIN" val="\documentclass{article}&#10;\usepackage{amsmath}&#10;\usepackage{amssymb}&#10;\usepackage{amsfonts}&#10;\usepackage{amsbsy}&#10;\usepackage[usenames,dvipsnames]{color}&#10; &#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magenta} \CE_{jk}^- \cdot &#10;\CE_{ik}^- \cdot \CE_{ij}^- \sim &#10;\CE_{ij}^+ \cdot \CE_{ik}^+ \cdot &#10;\CE_{jk}^+ $&#10;&#10;&#10;&#10;\end{document}"/>
  <p:tag name="IGUANATEXSIZE" val="40"/>
  <p:tag name="IGUANATEXCURSOR" val="2580"/>
  <p:tag name="TRANSPARENCY" val="True"/>
  <p:tag name="FILENAME" val=""/>
  <p:tag name="INPUTTYPE" val="0"/>
  <p:tag name="LATEXENGINEID" val="0"/>
  <p:tag name="TEMPFOLDER" val="c:\temp\"/>
</p:tagLst>
</file>

<file path=ppt/tags/tag197.xml><?xml version="1.0" encoding="utf-8"?>
<p:tagLst xmlns:a="http://schemas.openxmlformats.org/drawingml/2006/main" xmlns:r="http://schemas.openxmlformats.org/officeDocument/2006/relationships" xmlns:p="http://schemas.openxmlformats.org/presentationml/2006/main">
  <p:tag name="ORIGINALHEIGHT" val="498.6877"/>
  <p:tag name="ORIGINALWIDTH" val="760.405"/>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Red} \begin{pmatrix} 1 &amp; 0 &amp; 0\\&#10;0 &amp; 1 &amp; 1\\&#10;0 &amp; 0 &amp; 1 \\ &#10;\end{pmatrix}^{\mu_{jk}^+} $&#10;&#10;&#10;&#10;\end{document}"/>
  <p:tag name="IGUANATEXSIZE" val="20"/>
  <p:tag name="IGUANATEXCURSOR" val="2570"/>
  <p:tag name="TRANSPARENCY" val="True"/>
  <p:tag name="FILENAME" val=""/>
  <p:tag name="INPUTTYPE" val="0"/>
  <p:tag name="LATEXENGINEID" val="0"/>
  <p:tag name="TEMPFOLDER" val="c:\temp\"/>
</p:tagLst>
</file>

<file path=ppt/tags/tag198.xml><?xml version="1.0" encoding="utf-8"?>
<p:tagLst xmlns:a="http://schemas.openxmlformats.org/drawingml/2006/main" xmlns:r="http://schemas.openxmlformats.org/officeDocument/2006/relationships" xmlns:p="http://schemas.openxmlformats.org/presentationml/2006/main">
  <p:tag name="ORIGINALHEIGHT" val="498.6877"/>
  <p:tag name="ORIGINALWIDTH" val="753.6558"/>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Red} \begin{pmatrix} 1 &amp; 0 &amp; 1\\&#10;0 &amp; 1 &amp; 0 \\&#10;0 &amp; 0 &amp; 1 \\ &#10;\end{pmatrix}^{\mu_{ik}^+ } $&#10;&#10;&#10;&#10;\end{document}"/>
  <p:tag name="IGUANATEXSIZE" val="20"/>
  <p:tag name="IGUANATEXCURSOR" val="2572"/>
  <p:tag name="TRANSPARENCY" val="True"/>
  <p:tag name="FILENAME" val=""/>
  <p:tag name="INPUTTYPE" val="0"/>
  <p:tag name="LATEXENGINEID" val="0"/>
  <p:tag name="TEMPFOLDER" val="c:\temp\"/>
</p:tagLst>
</file>

<file path=ppt/tags/tag199.xml><?xml version="1.0" encoding="utf-8"?>
<p:tagLst xmlns:a="http://schemas.openxmlformats.org/drawingml/2006/main" xmlns:r="http://schemas.openxmlformats.org/officeDocument/2006/relationships" xmlns:p="http://schemas.openxmlformats.org/presentationml/2006/main">
  <p:tag name="ORIGINALHEIGHT" val="498.6877"/>
  <p:tag name="ORIGINALWIDTH" val="743.907"/>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Red} \begin{pmatrix} 1 &amp; 1&amp; 0 \\&#10;0 &amp; 1 &amp; 0 \\&#10;0 &amp; 0 &amp; 1 \\ &#10;\end{pmatrix}^{\mu_{ij}^+} $&#10;&#10;&#10;&#10;\end{document}"/>
  <p:tag name="IGUANATEXSIZE" val="20"/>
  <p:tag name="IGUANATEXCURSOR" val="2571"/>
  <p:tag name="TRANSPARENCY" val="True"/>
  <p:tag name="FILENAME" val=""/>
  <p:tag name="INPUTTYPE" val="0"/>
  <p:tag name="LATEXENGINEID" val="0"/>
  <p:tag name="TEMPFOLDER" val="c:\temp\"/>
</p:tagLst>
</file>

<file path=ppt/tags/tag2.xml><?xml version="1.0" encoding="utf-8"?>
<p:tagLst xmlns:a="http://schemas.openxmlformats.org/drawingml/2006/main" xmlns:r="http://schemas.openxmlformats.org/officeDocument/2006/relationships" xmlns:p="http://schemas.openxmlformats.org/presentationml/2006/main">
  <p:tag name="ORIGINALHEIGHT" val="125.2343"/>
  <p:tag name="ORIGINALWIDTH" val="727.4091"/>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T{\mathfrak{T}}&#10;\def\fP{\mathfrak{P}}&#10;\def\fV{\mathfrak{V}}&#10;&#10;&#10;\pagestyle{empty}&#10;\begin{document}&#10; &#10;$\color{Red} \langle \cdot, \cdot \rangle : &#10;\Gamma_u \rightarrow \IZ $&#10;&#10;&#10;&#10;\end{document}"/>
  <p:tag name="IGUANATEXSIZE" val="40"/>
  <p:tag name="IGUANATEXCURSOR" val="2591"/>
  <p:tag name="TRANSPARENCY" val="True"/>
  <p:tag name="FILENAME" val=""/>
  <p:tag name="INPUTTYPE" val="0"/>
  <p:tag name="LATEXENGINEID" val="0"/>
  <p:tag name="TEMPFOLDER" val="c:\temp\"/>
</p:tagLst>
</file>

<file path=ppt/tags/tag20.xml><?xml version="1.0" encoding="utf-8"?>
<p:tagLst xmlns:a="http://schemas.openxmlformats.org/drawingml/2006/main" xmlns:r="http://schemas.openxmlformats.org/officeDocument/2006/relationships" xmlns:p="http://schemas.openxmlformats.org/presentationml/2006/main">
  <p:tag name="ORIGINALHEIGHT" val="131.2336"/>
  <p:tag name="ORIGINALWIDTH" val="1421.072"/>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Red}   W_{\gamma_h} := &#10;\{u \vert ~~ Z_{\gamma_h}(u) \parallel \zeta ~~~ \}&#10;$&#10;&#10;&#10;&#10;\end{document}"/>
  <p:tag name="IGUANATEXSIZE" val="50"/>
  <p:tag name="IGUANATEXCURSOR" val="2516"/>
  <p:tag name="TRANSPARENCY" val="True"/>
  <p:tag name="FILENAME" val=""/>
  <p:tag name="INPUTTYPE" val="0"/>
  <p:tag name="LATEXENGINEID" val="0"/>
  <p:tag name="TEMPFOLDER" val="c:\temp\"/>
</p:tagLst>
</file>

<file path=ppt/tags/tag200.xml><?xml version="1.0" encoding="utf-8"?>
<p:tagLst xmlns:a="http://schemas.openxmlformats.org/drawingml/2006/main" xmlns:r="http://schemas.openxmlformats.org/officeDocument/2006/relationships" xmlns:p="http://schemas.openxmlformats.org/presentationml/2006/main">
  <p:tag name="ORIGINALHEIGHT" val="475.4406"/>
  <p:tag name="ORIGINALWIDTH" val="743.907"/>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Blue} \begin{pmatrix} 1 &amp; 1&amp; 0 \\&#10;0 &amp; 1 &amp; 0 \\&#10;0 &amp; 0 &amp; 1 \\ &#10;\end{pmatrix}^{\mu_{ij}^-} $&#10;&#10;&#10;&#10;\end{document}"/>
  <p:tag name="IGUANATEXSIZE" val="20"/>
  <p:tag name="IGUANATEXCURSOR" val="2572"/>
  <p:tag name="TRANSPARENCY" val="True"/>
  <p:tag name="FILENAME" val=""/>
  <p:tag name="INPUTTYPE" val="0"/>
  <p:tag name="LATEXENGINEID" val="0"/>
  <p:tag name="TEMPFOLDER" val="c:\temp\"/>
</p:tagLst>
</file>

<file path=ppt/tags/tag201.xml><?xml version="1.0" encoding="utf-8"?>
<p:tagLst xmlns:a="http://schemas.openxmlformats.org/drawingml/2006/main" xmlns:r="http://schemas.openxmlformats.org/officeDocument/2006/relationships" xmlns:p="http://schemas.openxmlformats.org/presentationml/2006/main">
  <p:tag name="ORIGINALHEIGHT" val="475.4406"/>
  <p:tag name="ORIGINALWIDTH" val="753.6558"/>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Blue} \begin{pmatrix} 1 &amp; 0 &amp; 1\\&#10;0 &amp; 1 &amp; 0 \\&#10;0 &amp; 0 &amp; 1 \\ &#10;\end{pmatrix}^{\mu_{ik}^-} $&#10;&#10;&#10;&#10;\end{document}"/>
  <p:tag name="IGUANATEXSIZE" val="20"/>
  <p:tag name="IGUANATEXCURSOR" val="2572"/>
  <p:tag name="TRANSPARENCY" val="True"/>
  <p:tag name="FILENAME" val=""/>
  <p:tag name="INPUTTYPE" val="0"/>
  <p:tag name="LATEXENGINEID" val="0"/>
  <p:tag name="TEMPFOLDER" val="c:\temp\"/>
</p:tagLst>
</file>

<file path=ppt/tags/tag202.xml><?xml version="1.0" encoding="utf-8"?>
<p:tagLst xmlns:a="http://schemas.openxmlformats.org/drawingml/2006/main" xmlns:r="http://schemas.openxmlformats.org/officeDocument/2006/relationships" xmlns:p="http://schemas.openxmlformats.org/presentationml/2006/main">
  <p:tag name="ORIGINALHEIGHT" val="475.4406"/>
  <p:tag name="ORIGINALWIDTH" val="760.405"/>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Blue} \begin{pmatrix} 1 &amp; 0 &amp; 0\\&#10;0 &amp; 1 &amp; 1\\&#10;0 &amp; 0 &amp; 1 \\ &#10;\end{pmatrix}^{\mu_{jk}^-} $&#10;&#10;&#10;&#10;\end{document}"/>
  <p:tag name="IGUANATEXSIZE" val="20"/>
  <p:tag name="IGUANATEXCURSOR" val="2571"/>
  <p:tag name="TRANSPARENCY" val="True"/>
  <p:tag name="FILENAME" val=""/>
  <p:tag name="INPUTTYPE" val="0"/>
  <p:tag name="LATEXENGINEID" val="0"/>
  <p:tag name="TEMPFOLDER" val="c:\temp\"/>
</p:tagLst>
</file>

<file path=ppt/tags/tag203.xml><?xml version="1.0" encoding="utf-8"?>
<p:tagLst xmlns:a="http://schemas.openxmlformats.org/drawingml/2006/main" xmlns:r="http://schemas.openxmlformats.org/officeDocument/2006/relationships" xmlns:p="http://schemas.openxmlformats.org/presentationml/2006/main">
  <p:tag name="ORIGINALHEIGHT" val="105.7368"/>
  <p:tag name="ORIGINALWIDTH" val="669.6663"/>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 \color{PineGreen}&#10;  \IR } \times {\color{Plum} M_3 }  \times &#10;{\color{Blue} D} $&#10;&#10;&#10;&#10;\end{document}"/>
  <p:tag name="IGUANATEXSIZE" val="40"/>
  <p:tag name="IGUANATEXCURSOR" val="2582"/>
  <p:tag name="TRANSPARENCY" val="True"/>
  <p:tag name="FILENAME" val=""/>
  <p:tag name="INPUTTYPE" val="0"/>
  <p:tag name="LATEXENGINEID" val="0"/>
  <p:tag name="TEMPFOLDER" val="c:\temp\"/>
</p:tagLst>
</file>

<file path=ppt/tags/tag20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Sepia}&#10; x^0\in \IR$&#10;&#10;&#10;&#10;\end{document}"/>
  <p:tag name="IGUANATEXSIZE" val="40"/>
</p:tagLst>
</file>

<file path=ppt/tags/tag20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Blue}&#10; M_3 $&#10;&#10;&#10;&#10;\end{document}"/>
  <p:tag name="IGUANATEXSIZE" val="40"/>
</p:tagLst>
</file>

<file path=ppt/tags/tag20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Red}&#10; y \in \IR^+  $&#10;&#10;&#10;&#10;\end{document}"/>
  <p:tag name="IGUANATEXSIZE" val="40"/>
</p:tagLst>
</file>

<file path=ppt/tags/tag20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Blue}&#10;  \CH_{\rm BPS}(M_3, L)$&#10;&#10;&#10;&#10;\end{document}"/>
  <p:tag name="IGUANATEXSIZE" val="40"/>
</p:tagLst>
</file>

<file path=ppt/tags/tag20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Red} R_a $&#10;&#10;&#10;&#10;\end{document}"/>
  <p:tag name="IGUANATEXSIZE" val="40"/>
</p:tagLst>
</file>

<file path=ppt/tags/tag20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Sepia}&#10; x^1\in \IR$&#10;&#10;&#10;&#10;\end{document}"/>
  <p:tag name="IGUANATEXSIZE" val="40"/>
</p:tagLst>
</file>

<file path=ppt/tags/tag21.xml><?xml version="1.0" encoding="utf-8"?>
<p:tagLst xmlns:a="http://schemas.openxmlformats.org/drawingml/2006/main" xmlns:r="http://schemas.openxmlformats.org/officeDocument/2006/relationships" xmlns:p="http://schemas.openxmlformats.org/presentationml/2006/main">
  <p:tag name="ORIGINALHEIGHT" val="190.4762"/>
  <p:tag name="ORIGINALWIDTH" val="1625.047"/>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K{\mathfrak{K}}&#10;\def\fL{\mathfrak{L}}&#10;\def\fM{\mathfrak{M}}&#10;\def\fS{\mathfrak{S}}&#10;\def\fP{\mathfrak{P}}&#10;\def\fV{\mathfrak{V}}&#10;\def\I{{\rm i}}&#10;&#10;&#10;\pagestyle{empty}&#10;\begin{document}&#10; &#10;$\color{Blue} \fK(\gamma_h): &#10;\overline{\underline{\CH}}^{\rm BPS}_{\gamma_c} \to &#10;\overline{\underline{\CH}}^{\rm BPS}_{\gamma_c}&#10;\widehat{\otimes}&#10;\CF(\gamma_h) $&#10;&#10;&#10;&#10;\end{document}"/>
  <p:tag name="IGUANATEXSIZE" val="40"/>
  <p:tag name="IGUANATEXCURSOR" val="2619"/>
  <p:tag name="TRANSPARENCY" val="True"/>
  <p:tag name="FILENAME" val=""/>
  <p:tag name="INPUTTYPE" val="0"/>
  <p:tag name="LATEXENGINEID" val="0"/>
  <p:tag name="TEMPFOLDER" val="c:\temp\"/>
</p:tagLst>
</file>

<file path=ppt/tags/tag21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Blue}&#10; x^2\in \IR $&#10;&#10;&#10;&#10;\end{document}"/>
  <p:tag name="IGUANATEXSIZE" val="40"/>
</p:tagLst>
</file>

<file path=ppt/tags/tag21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Blue}&#10; x^3\in \IR $&#10;&#10;&#10;&#10;\end{document}"/>
  <p:tag name="IGUANATEXSIZE" val="40"/>
</p:tagLst>
</file>

<file path=ppt/tags/tag21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Sepia}&#10; z_a(x^1)$&#10;&#10;&#10;&#10;\end{document}"/>
  <p:tag name="IGUANATEXSIZE" val="40"/>
</p:tagLst>
</file>

<file path=ppt/tags/tag213.xml><?xml version="1.0" encoding="utf-8"?>
<p:tagLst xmlns:a="http://schemas.openxmlformats.org/drawingml/2006/main" xmlns:r="http://schemas.openxmlformats.org/officeDocument/2006/relationships" xmlns:p="http://schemas.openxmlformats.org/presentationml/2006/main">
  <p:tag name="ORIGINALHEIGHT" val="158.9802"/>
  <p:tag name="ORIGINALWIDTH" val="3123.359"/>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Red} W = \sum_{i,a} k_a \log(w_i-z_a) &#10; - \sum_{i&lt;j} \log(w_i - w_j)^2 +c \sum_i w_i $&#10;&#10;&#10;&#10;\end{document}"/>
  <p:tag name="IGUANATEXSIZE" val="25"/>
  <p:tag name="IGUANATEXCURSOR" val="2580"/>
  <p:tag name="TRANSPARENCY" val="True"/>
  <p:tag name="FILENAME" val=""/>
  <p:tag name="INPUTTYPE" val="0"/>
  <p:tag name="LATEXENGINEID" val="0"/>
  <p:tag name="TEMPFOLDER" val="c:\temp\"/>
</p:tagLst>
</file>

<file path=ppt/tags/tag214.xml><?xml version="1.0" encoding="utf-8"?>
<p:tagLst xmlns:a="http://schemas.openxmlformats.org/drawingml/2006/main" xmlns:r="http://schemas.openxmlformats.org/officeDocument/2006/relationships" xmlns:p="http://schemas.openxmlformats.org/presentationml/2006/main">
  <p:tag name="ORIGINALHEIGHT" val="135.7331"/>
  <p:tag name="ORIGINALWIDTH" val="2053.993"/>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Red} (w_1,\dots, w_m) &#10;\in  \bar X = {\rm Conf}_m(\IC-\{ z_a \}) $&#10;&#10;&#10;&#10;\end{document}"/>
  <p:tag name="IGUANATEXSIZE" val="30"/>
  <p:tag name="IGUANATEXCURSOR" val="2557"/>
  <p:tag name="TRANSPARENCY" val="True"/>
  <p:tag name="FILENAME" val=""/>
  <p:tag name="INPUTTYPE" val="0"/>
  <p:tag name="LATEXENGINEID" val="0"/>
  <p:tag name="TEMPFOLDER" val="c:\temp\"/>
</p:tagLst>
</file>

<file path=ppt/tags/tag21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Blue} z_a(x^1)$&#10;&#10;\end{document}"/>
  <p:tag name="IGUANATEXSIZE" val="40"/>
</p:tagLst>
</file>

<file path=ppt/tags/tag216.xml><?xml version="1.0" encoding="utf-8"?>
<p:tagLst xmlns:a="http://schemas.openxmlformats.org/drawingml/2006/main" xmlns:r="http://schemas.openxmlformats.org/officeDocument/2006/relationships" xmlns:p="http://schemas.openxmlformats.org/presentationml/2006/main">
  <p:tag name="ORIGINALHEIGHT" val="124.4844"/>
  <p:tag name="ORIGINALWIDTH" val="767.904"/>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Blue} X = \IR^4 \times \CM_0 $&#10;&#10;&#10;&#10;\end{document}"/>
  <p:tag name="IGUANATEXSIZE" val="40"/>
  <p:tag name="IGUANATEXCURSOR" val="2512"/>
  <p:tag name="TRANSPARENCY" val="True"/>
  <p:tag name="FILENAME" val=""/>
  <p:tag name="INPUTTYPE" val="0"/>
  <p:tag name="LATEXENGINEID" val="0"/>
  <p:tag name="TEMPFOLDER" val="c:\temp\"/>
</p:tagLst>
</file>

<file path=ppt/tags/tag217.xml><?xml version="1.0" encoding="utf-8"?>
<p:tagLst xmlns:a="http://schemas.openxmlformats.org/drawingml/2006/main" xmlns:r="http://schemas.openxmlformats.org/officeDocument/2006/relationships" xmlns:p="http://schemas.openxmlformats.org/presentationml/2006/main">
  <p:tag name="ORIGINALHEIGHT" val="135.7331"/>
  <p:tag name="ORIGINALWIDTH" val="1124.859"/>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Red} \bar X = {\rm RatMap}^m(\IC\IP^1)$&#10;&#10;&#10;&#10;\end{document}"/>
  <p:tag name="IGUANATEXSIZE" val="30"/>
  <p:tag name="IGUANATEXCURSOR" val="2536"/>
  <p:tag name="TRANSPARENCY" val="True"/>
  <p:tag name="FILENAME" val=""/>
  <p:tag name="INPUTTYPE" val="0"/>
  <p:tag name="LATEXENGINEID" val="0"/>
  <p:tag name="TEMPFOLDER" val="c:\temp\"/>
</p:tagLst>
</file>

<file path=ppt/tags/tag218.xml><?xml version="1.0" encoding="utf-8"?>
<p:tagLst xmlns:a="http://schemas.openxmlformats.org/drawingml/2006/main" xmlns:r="http://schemas.openxmlformats.org/officeDocument/2006/relationships" xmlns:p="http://schemas.openxmlformats.org/presentationml/2006/main">
  <p:tag name="ORIGINALHEIGHT" val="124.4844"/>
  <p:tag name="ORIGINALWIDTH" val="924.6344"/>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Red} = \{(P(u), Q(u)) \}  $&#10;&#10;&#10;&#10;\end{document}"/>
  <p:tag name="IGUANATEXSIZE" val="30"/>
  <p:tag name="IGUANATEXCURSOR" val="2534"/>
  <p:tag name="TRANSPARENCY" val="True"/>
  <p:tag name="FILENAME" val=""/>
  <p:tag name="INPUTTYPE" val="0"/>
  <p:tag name="LATEXENGINEID" val="0"/>
  <p:tag name="TEMPFOLDER" val="c:\temp\"/>
</p:tagLst>
</file>

<file path=ppt/tags/tag219.xml><?xml version="1.0" encoding="utf-8"?>
<p:tagLst xmlns:a="http://schemas.openxmlformats.org/drawingml/2006/main" xmlns:r="http://schemas.openxmlformats.org/officeDocument/2006/relationships" xmlns:p="http://schemas.openxmlformats.org/presentationml/2006/main">
  <p:tag name="ORIGINALHEIGHT" val="191.2261"/>
  <p:tag name="ORIGINALWIDTH" val="2516.685"/>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Red} W = \sum_{i=1}^m {\rm Res}_{u=w_i} &#10;\frac{ K(u) P(u)}{Q(u)} - \log P(w_i) + c w_i $&#10;&#10;&#10;&#10;\end{document}"/>
  <p:tag name="IGUANATEXSIZE" val="30"/>
  <p:tag name="IGUANATEXCURSOR" val="2529"/>
  <p:tag name="TRANSPARENCY" val="True"/>
  <p:tag name="FILENAME" val=""/>
  <p:tag name="INPUTTYPE" val="0"/>
  <p:tag name="LATEXENGINEID" val="0"/>
  <p:tag name="TEMPFOLDER" val="c:\temp\"/>
</p:tagLst>
</file>

<file path=ppt/tags/tag22.xml><?xml version="1.0" encoding="utf-8"?>
<p:tagLst xmlns:a="http://schemas.openxmlformats.org/drawingml/2006/main" xmlns:r="http://schemas.openxmlformats.org/officeDocument/2006/relationships" xmlns:p="http://schemas.openxmlformats.org/presentationml/2006/main">
  <p:tag name="ORIGINALHEIGHT" val="123.7346"/>
  <p:tag name="ORIGINALWIDTH" val="295.4631"/>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K{\mathfrak{K}}&#10;\def\fL{\mathfrak{L}}&#10;\def\fM{\mathfrak{M}}&#10;\def\fS{\mathfrak{S}}&#10;\def\fP{\mathfrak{P}}&#10;\def\fV{\mathfrak{V}}&#10;\def\I{{\rm i}}&#10;&#10;&#10;\pagestyle{empty}&#10;\begin{document}&#10; &#10;$\color{Red}  &#10;\fK(\gamma_h) &#10; $&#10;&#10;&#10;&#10;\end{document}"/>
  <p:tag name="IGUANATEXSIZE" val="40"/>
  <p:tag name="IGUANATEXCURSOR" val="2469"/>
  <p:tag name="TRANSPARENCY" val="True"/>
  <p:tag name="FILENAME" val=""/>
  <p:tag name="INPUTTYPE" val="0"/>
  <p:tag name="LATEXENGINEID" val="0"/>
  <p:tag name="TEMPFOLDER" val="c:\temp\"/>
</p:tagLst>
</file>

<file path=ppt/tags/tag220.xml><?xml version="1.0" encoding="utf-8"?>
<p:tagLst xmlns:a="http://schemas.openxmlformats.org/drawingml/2006/main" xmlns:r="http://schemas.openxmlformats.org/officeDocument/2006/relationships" xmlns:p="http://schemas.openxmlformats.org/presentationml/2006/main">
  <p:tag name="ORIGINALHEIGHT" val="139.4826"/>
  <p:tag name="ORIGINALWIDTH" val="1150.356"/>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Sepia} Q(u) = \prod_{i=1}^m (u-w_i) $&#10;&#10;&#10;&#10;\end{document}"/>
  <p:tag name="IGUANATEXSIZE" val="30"/>
  <p:tag name="IGUANATEXCURSOR" val="2535"/>
  <p:tag name="TRANSPARENCY" val="True"/>
  <p:tag name="FILENAME" val=""/>
  <p:tag name="INPUTTYPE" val="0"/>
  <p:tag name="LATEXENGINEID" val="0"/>
  <p:tag name="TEMPFOLDER" val="c:\temp\"/>
</p:tagLst>
</file>

<file path=ppt/tags/tag221.xml><?xml version="1.0" encoding="utf-8"?>
<p:tagLst xmlns:a="http://schemas.openxmlformats.org/drawingml/2006/main" xmlns:r="http://schemas.openxmlformats.org/officeDocument/2006/relationships" xmlns:p="http://schemas.openxmlformats.org/presentationml/2006/main">
  <p:tag name="ORIGINALHEIGHT" val="143.2321"/>
  <p:tag name="ORIGINALWIDTH" val="1264.342"/>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Sepia} K(u) = \prod_{i=1}^n (u-z_a)^{k_a} $&#10;&#10;&#10;&#10;\end{document}"/>
  <p:tag name="IGUANATEXSIZE" val="30"/>
  <p:tag name="IGUANATEXCURSOR" val="2513"/>
  <p:tag name="TRANSPARENCY" val="True"/>
  <p:tag name="FILENAME" val=""/>
  <p:tag name="INPUTTYPE" val="0"/>
  <p:tag name="LATEXENGINEID" val="0"/>
  <p:tag name="TEMPFOLDER" val="c:\temp\"/>
</p:tagLst>
</file>

<file path=ppt/tags/tag222.xml><?xml version="1.0" encoding="utf-8"?>
<p:tagLst xmlns:a="http://schemas.openxmlformats.org/drawingml/2006/main" xmlns:r="http://schemas.openxmlformats.org/officeDocument/2006/relationships" xmlns:p="http://schemas.openxmlformats.org/presentationml/2006/main">
  <p:tag name="ORIGINALHEIGHT" val="124.4844"/>
  <p:tag name="ORIGINALWIDTH" val="1197.6"/>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Blue} \fI^{\rm Link} := &#10;\fI_1 \boxtimes \cdots \boxtimes \fI_N $&#10;&#10;\end{document}"/>
  <p:tag name="IGUANATEXSIZE" val="20"/>
  <p:tag name="IGUANATEXCURSOR" val="2533"/>
  <p:tag name="TRANSPARENCY" val="True"/>
  <p:tag name="FILENAME" val=""/>
  <p:tag name="INPUTTYPE" val="0"/>
  <p:tag name="LATEXENGINEID" val="0"/>
  <p:tag name="TEMPFOLDER" val="c:\temp\"/>
</p:tagLst>
</file>

<file path=ppt/tags/tag22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Red} \fI_1, \dots, \fI_N $&#10;&#10;\end{document}"/>
  <p:tag name="IGUANATEXSIZE" val="40"/>
</p:tagLst>
</file>

<file path=ppt/tags/tag224.xml><?xml version="1.0" encoding="utf-8"?>
<p:tagLst xmlns:a="http://schemas.openxmlformats.org/drawingml/2006/main" xmlns:r="http://schemas.openxmlformats.org/officeDocument/2006/relationships" xmlns:p="http://schemas.openxmlformats.org/presentationml/2006/main">
  <p:tag name="ORIGINALHEIGHT" val="124.4844"/>
  <p:tag name="ORIGINALWIDTH" val="1157.105"/>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Blue}  =  \{ {\rm Chain ~ complexes } \} $&#10;&#10;\end{document}"/>
  <p:tag name="IGUANATEXSIZE" val="30"/>
  <p:tag name="IGUANATEXCURSOR" val="2514"/>
  <p:tag name="TRANSPARENCY" val="True"/>
  <p:tag name="FILENAME" val=""/>
  <p:tag name="INPUTTYPE" val="0"/>
  <p:tag name="LATEXENGINEID" val="0"/>
  <p:tag name="TEMPFOLDER" val="c:\temp\"/>
</p:tagLst>
</file>

<file path=ppt/tags/tag225.xml><?xml version="1.0" encoding="utf-8"?>
<p:tagLst xmlns:a="http://schemas.openxmlformats.org/drawingml/2006/main" xmlns:r="http://schemas.openxmlformats.org/officeDocument/2006/relationships" xmlns:p="http://schemas.openxmlformats.org/presentationml/2006/main">
  <p:tag name="ORIGINALHEIGHT" val="136.4829"/>
  <p:tag name="ORIGINALWIDTH" val="969.6288"/>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Blue} \fI^{\rm Link} \in \fB\fr(\CT_{\emptyset}, &#10;\CT_{\emptyset}) $&#10;&#10;\end{document}"/>
  <p:tag name="IGUANATEXSIZE" val="30"/>
  <p:tag name="IGUANATEXCURSOR" val="2533"/>
  <p:tag name="TRANSPARENCY" val="True"/>
  <p:tag name="FILENAME" val=""/>
  <p:tag name="INPUTTYPE" val="0"/>
  <p:tag name="LATEXENGINEID" val="0"/>
  <p:tag name="TEMPFOLDER" val="c:\temp\"/>
</p:tagLst>
</file>

<file path=ppt/tags/tag226.xml><?xml version="1.0" encoding="utf-8"?>
<p:tagLst xmlns:a="http://schemas.openxmlformats.org/drawingml/2006/main" xmlns:r="http://schemas.openxmlformats.org/officeDocument/2006/relationships" xmlns:p="http://schemas.openxmlformats.org/presentationml/2006/main">
  <p:tag name="ORIGINALHEIGHT" val="136.4829"/>
  <p:tag name="ORIGINALWIDTH" val="1339.333"/>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Blue} H_L := H^{*,*}(\fI^{\rm Link} &#10; , Q^{\rm Link})$&#10;&#10;\end{document}"/>
  <p:tag name="IGUANATEXSIZE" val="20"/>
  <p:tag name="IGUANATEXCURSOR" val="2545"/>
  <p:tag name="TRANSPARENCY" val="True"/>
  <p:tag name="FILENAME" val=""/>
  <p:tag name="INPUTTYPE" val="0"/>
  <p:tag name="LATEXENGINEID" val="0"/>
  <p:tag name="TEMPFOLDER" val="c:\temp\"/>
</p:tagLst>
</file>

<file path=ppt/tags/tag227.xml><?xml version="1.0" encoding="utf-8"?>
<p:tagLst xmlns:a="http://schemas.openxmlformats.org/drawingml/2006/main" xmlns:r="http://schemas.openxmlformats.org/officeDocument/2006/relationships" xmlns:p="http://schemas.openxmlformats.org/presentationml/2006/main">
  <p:tag name="ORIGINALHEIGHT" val="150.7312"/>
  <p:tag name="ORIGINALWIDTH" val="794.1507"/>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T{\mathfrak{T}}&#10;\def\fP{\mathfrak{P}}&#10;\def\fV{\mathfrak{V}}&#10;&#10;&#10;\pagestyle{empty}&#10;\begin{document}&#10; &#10;$\color{Red} P = - \frac{1}{\I \pi} \oint dW  $&#10;&#10;&#10;&#10;\end{document}"/>
  <p:tag name="IGUANATEXSIZE" val="40"/>
  <p:tag name="IGUANATEXCURSOR" val="2567"/>
  <p:tag name="TRANSPARENCY" val="True"/>
  <p:tag name="FILENAME" val=""/>
  <p:tag name="INPUTTYPE" val="0"/>
  <p:tag name="LATEXENGINEID" val="0"/>
  <p:tag name="TEMPFOLDER" val="c:\temp\"/>
</p:tagLst>
</file>

<file path=ppt/tags/tag228.xml><?xml version="1.0" encoding="utf-8"?>
<p:tagLst xmlns:a="http://schemas.openxmlformats.org/drawingml/2006/main" xmlns:r="http://schemas.openxmlformats.org/officeDocument/2006/relationships" xmlns:p="http://schemas.openxmlformats.org/presentationml/2006/main">
  <p:tag name="ORIGINALHEIGHT" val="134.9832"/>
  <p:tag name="ORIGINALWIDTH" val="1058.118"/>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T{\mathfrak{T}}&#10;\def\fP{\mathfrak{P}}&#10;\def\fV{\mathfrak{V}}&#10;&#10;&#10;\pagestyle{empty}&#10;\begin{document}&#10; &#10;$\color{PineGreen} P(q,t)= {\rm Tr}_{H_L} q^P t^F $&#10;&#10;&#10;&#10;\end{document}"/>
  <p:tag name="IGUANATEXSIZE" val="40"/>
  <p:tag name="IGUANATEXCURSOR" val="2539"/>
  <p:tag name="TRANSPARENCY" val="True"/>
  <p:tag name="FILENAME" val=""/>
  <p:tag name="INPUTTYPE" val="0"/>
  <p:tag name="LATEXENGINEID" val="0"/>
  <p:tag name="TEMPFOLDER" val="c:\temp\"/>
</p:tagLst>
</file>

<file path=ppt/tags/tag229.xml><?xml version="1.0" encoding="utf-8"?>
<p:tagLst xmlns:a="http://schemas.openxmlformats.org/drawingml/2006/main" xmlns:r="http://schemas.openxmlformats.org/officeDocument/2006/relationships" xmlns:p="http://schemas.openxmlformats.org/presentationml/2006/main">
  <p:tag name="ORIGINALHEIGHT" val="134.9832"/>
  <p:tag name="ORIGINALWIDTH" val="1151.106"/>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T{\mathfrak{T}}&#10;\def\fP{\mathfrak{P}}&#10;\def\fV{\mathfrak{V}}&#10;&#10;&#10;\pagestyle{empty}&#10;\begin{document}&#10; &#10;$\color{Plum} \chi(q)= {\rm Tr}_{H_L} q^P (-1)^F $&#10;&#10;&#10;&#10;\end{document}"/>
  <p:tag name="IGUANATEXSIZE" val="40"/>
  <p:tag name="IGUANATEXCURSOR" val="2534"/>
  <p:tag name="TRANSPARENCY" val="True"/>
  <p:tag name="FILENAME" val=""/>
  <p:tag name="INPUTTYPE" val="0"/>
  <p:tag name="LATEXENGINEID" val="0"/>
  <p:tag name="TEMPFOLDER" val="c:\temp\"/>
</p:tagLst>
</file>

<file path=ppt/tags/tag23.xml><?xml version="1.0" encoding="utf-8"?>
<p:tagLst xmlns:a="http://schemas.openxmlformats.org/drawingml/2006/main" xmlns:r="http://schemas.openxmlformats.org/officeDocument/2006/relationships" xmlns:p="http://schemas.openxmlformats.org/presentationml/2006/main">
  <p:tag name="ORIGINALHEIGHT" val="164.2294"/>
  <p:tag name="ORIGINALWIDTH" val="359.2051"/>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K{\mathfrak{K}}&#10;\def\fL{\mathfrak{L}}&#10;\def\fM{\mathfrak{M}}&#10;\def\fS{\mathfrak{S}}&#10;\def\fP{\mathfrak{P}}&#10;\def\fV{\mathfrak{V}}&#10;\def\I{{\rm i}}&#10;&#10;&#10;\pagestyle{empty}&#10;\begin{document}&#10; &#10;$\color{Red} K_{\gamma_h}^{\Omega(\gamma_h)}&#10; $&#10;&#10;&#10;&#10;\end{document}"/>
  <p:tag name="IGUANATEXSIZE" val="40"/>
  <p:tag name="IGUANATEXCURSOR" val="2469"/>
  <p:tag name="TRANSPARENCY" val="True"/>
  <p:tag name="FILENAME" val=""/>
  <p:tag name="INPUTTYPE" val="0"/>
  <p:tag name="LATEXENGINEID" val="0"/>
  <p:tag name="TEMPFOLDER" val="c:\temp\"/>
</p:tagLst>
</file>

<file path=ppt/tags/tag230.xml><?xml version="1.0" encoding="utf-8"?>
<p:tagLst xmlns:a="http://schemas.openxmlformats.org/drawingml/2006/main" xmlns:r="http://schemas.openxmlformats.org/officeDocument/2006/relationships" xmlns:p="http://schemas.openxmlformats.org/presentationml/2006/main">
  <p:tag name="ORIGINALHEIGHT" val="179.2276"/>
  <p:tag name="ORIGINALWIDTH" val="1845.519"/>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Blue}  \sum_{a} \frac{k_a }{w_i-z_a}&#10; - 2\sum_{j\not= i } \frac{1}{w_i-w_j} &#10;+c = 0 $&#10;&#10;&#10;&#10;\end{document}"/>
  <p:tag name="IGUANATEXSIZE" val="40"/>
  <p:tag name="IGUANATEXCURSOR" val="2512"/>
  <p:tag name="TRANSPARENCY" val="True"/>
  <p:tag name="FILENAME" val=""/>
  <p:tag name="INPUTTYPE" val="0"/>
  <p:tag name="LATEXENGINEID" val="0"/>
  <p:tag name="TEMPFOLDER" val="c:\temp\"/>
</p:tagLst>
</file>

<file path=ppt/tags/tag231.xml><?xml version="1.0" encoding="utf-8"?>
<p:tagLst xmlns:a="http://schemas.openxmlformats.org/drawingml/2006/main" xmlns:r="http://schemas.openxmlformats.org/officeDocument/2006/relationships" xmlns:p="http://schemas.openxmlformats.org/presentationml/2006/main">
  <p:tag name="ORIGINALHEIGHT" val="151.4811"/>
  <p:tag name="ORIGINALWIDTH" val="1283.09"/>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PineGreen}  w_i = z_{a(i)} - \frac{1}{c} &#10;+ \CO(c^{-2})  $&#10;&#10;&#10;&#10;\end{document}"/>
  <p:tag name="IGUANATEXSIZE" val="40"/>
  <p:tag name="IGUANATEXCURSOR" val="2517"/>
  <p:tag name="TRANSPARENCY" val="True"/>
  <p:tag name="FILENAME" val=""/>
  <p:tag name="INPUTTYPE" val="0"/>
  <p:tag name="LATEXENGINEID" val="0"/>
  <p:tag name="TEMPFOLDER" val="c:\temp\"/>
</p:tagLst>
</file>

<file path=ppt/tags/tag232.xml><?xml version="1.0" encoding="utf-8"?>
<p:tagLst xmlns:a="http://schemas.openxmlformats.org/drawingml/2006/main" xmlns:r="http://schemas.openxmlformats.org/officeDocument/2006/relationships" xmlns:p="http://schemas.openxmlformats.org/presentationml/2006/main">
  <p:tag name="ORIGINALHEIGHT" val="56.24299"/>
  <p:tag name="ORIGINALWIDTH" val="83.23961"/>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Red}  w $&#10;&#10;&#10;&#10;\end{document}"/>
  <p:tag name="IGUANATEXSIZE" val="40"/>
  <p:tag name="IGUANATEXCURSOR" val="2516"/>
  <p:tag name="TRANSPARENCY" val="True"/>
  <p:tag name="FILENAME" val=""/>
  <p:tag name="INPUTTYPE" val="0"/>
  <p:tag name="LATEXENGINEID" val="0"/>
  <p:tag name="TEMPFOLDER" val="c:\temp\"/>
</p:tagLst>
</file>

<file path=ppt/tags/tag233.xml><?xml version="1.0" encoding="utf-8"?>
<p:tagLst xmlns:a="http://schemas.openxmlformats.org/drawingml/2006/main" xmlns:r="http://schemas.openxmlformats.org/officeDocument/2006/relationships" xmlns:p="http://schemas.openxmlformats.org/presentationml/2006/main">
  <p:tag name="ORIGINALHEIGHT" val="56.24299"/>
  <p:tag name="ORIGINALWIDTH" val="83.23961"/>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Red}  w $&#10;&#10;&#10;&#10;\end{document}"/>
  <p:tag name="IGUANATEXSIZE" val="40"/>
  <p:tag name="IGUANATEXCURSOR" val="2516"/>
  <p:tag name="TRANSPARENCY" val="True"/>
  <p:tag name="FILENAME" val=""/>
  <p:tag name="INPUTTYPE" val="0"/>
  <p:tag name="LATEXENGINEID" val="0"/>
  <p:tag name="TEMPFOLDER" val="c:\temp\"/>
</p:tagLst>
</file>

<file path=ppt/tags/tag234.xml><?xml version="1.0" encoding="utf-8"?>
<p:tagLst xmlns:a="http://schemas.openxmlformats.org/drawingml/2006/main" xmlns:r="http://schemas.openxmlformats.org/officeDocument/2006/relationships" xmlns:p="http://schemas.openxmlformats.org/presentationml/2006/main">
  <p:tag name="ORIGINALHEIGHT" val="123.7346"/>
  <p:tag name="ORIGINALWIDTH" val="321.7098"/>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Red}  (+,-)$&#10;&#10;&#10;&#10;\end{document}"/>
  <p:tag name="IGUANATEXSIZE" val="40"/>
  <p:tag name="IGUANATEXCURSOR" val="2519"/>
  <p:tag name="TRANSPARENCY" val="True"/>
  <p:tag name="FILENAME" val=""/>
  <p:tag name="INPUTTYPE" val="0"/>
  <p:tag name="LATEXENGINEID" val="0"/>
  <p:tag name="TEMPFOLDER" val="c:\temp\"/>
</p:tagLst>
</file>

<file path=ppt/tags/tag235.xml><?xml version="1.0" encoding="utf-8"?>
<p:tagLst xmlns:a="http://schemas.openxmlformats.org/drawingml/2006/main" xmlns:r="http://schemas.openxmlformats.org/officeDocument/2006/relationships" xmlns:p="http://schemas.openxmlformats.org/presentationml/2006/main">
  <p:tag name="ORIGINALHEIGHT" val="123.7346"/>
  <p:tag name="ORIGINALWIDTH" val="321.7098"/>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Red}  (-,+)$&#10;&#10;&#10;&#10;\end{document}"/>
  <p:tag name="IGUANATEXSIZE" val="40"/>
  <p:tag name="IGUANATEXCURSOR" val="2518"/>
  <p:tag name="TRANSPARENCY" val="True"/>
  <p:tag name="FILENAME" val=""/>
  <p:tag name="INPUTTYPE" val="0"/>
  <p:tag name="LATEXENGINEID" val="0"/>
  <p:tag name="TEMPFOLDER" val="c:\temp\"/>
</p:tagLst>
</file>

<file path=ppt/tags/tag236.xml><?xml version="1.0" encoding="utf-8"?>
<p:tagLst xmlns:a="http://schemas.openxmlformats.org/drawingml/2006/main" xmlns:r="http://schemas.openxmlformats.org/officeDocument/2006/relationships" xmlns:p="http://schemas.openxmlformats.org/presentationml/2006/main">
  <p:tag name="ORIGINALHEIGHT" val="73.49078"/>
  <p:tag name="ORIGINALWIDTH" val="93.73827"/>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Blue}   z_1 $&#10;&#10;&#10;&#10;\end{document}"/>
  <p:tag name="IGUANATEXSIZE" val="30"/>
  <p:tag name="IGUANATEXCURSOR" val="2520"/>
  <p:tag name="TRANSPARENCY" val="True"/>
  <p:tag name="FILENAME" val=""/>
  <p:tag name="INPUTTYPE" val="0"/>
  <p:tag name="LATEXENGINEID" val="0"/>
  <p:tag name="TEMPFOLDER" val="c:\temp\"/>
</p:tagLst>
</file>

<file path=ppt/tags/tag237.xml><?xml version="1.0" encoding="utf-8"?>
<p:tagLst xmlns:a="http://schemas.openxmlformats.org/drawingml/2006/main" xmlns:r="http://schemas.openxmlformats.org/officeDocument/2006/relationships" xmlns:p="http://schemas.openxmlformats.org/presentationml/2006/main">
  <p:tag name="ORIGINALHEIGHT" val="73.49078"/>
  <p:tag name="ORIGINALWIDTH" val="96.73788"/>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Blue}   z_2 $&#10;&#10;&#10;&#10;\end{document}"/>
  <p:tag name="IGUANATEXSIZE" val="30"/>
  <p:tag name="IGUANATEXCURSOR" val="2519"/>
  <p:tag name="TRANSPARENCY" val="True"/>
  <p:tag name="FILENAME" val=""/>
  <p:tag name="INPUTTYPE" val="0"/>
  <p:tag name="LATEXENGINEID" val="0"/>
  <p:tag name="TEMPFOLDER" val="c:\temp\"/>
</p:tagLst>
</file>

<file path=ppt/tags/tag238.xml><?xml version="1.0" encoding="utf-8"?>
<p:tagLst xmlns:a="http://schemas.openxmlformats.org/drawingml/2006/main" xmlns:r="http://schemas.openxmlformats.org/officeDocument/2006/relationships" xmlns:p="http://schemas.openxmlformats.org/presentationml/2006/main">
  <p:tag name="ORIGINALHEIGHT" val="123.7346"/>
  <p:tag name="ORIGINALWIDTH" val="439.445"/>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Blue}  z_1 -1/c $&#10;&#10;&#10;&#10;\end{document}"/>
  <p:tag name="IGUANATEXSIZE" val="20"/>
  <p:tag name="IGUANATEXCURSOR" val="2518"/>
  <p:tag name="TRANSPARENCY" val="True"/>
  <p:tag name="FILENAME" val=""/>
  <p:tag name="INPUTTYPE" val="0"/>
  <p:tag name="LATEXENGINEID" val="0"/>
  <p:tag name="TEMPFOLDER" val="c:\temp\"/>
</p:tagLst>
</file>

<file path=ppt/tags/tag239.xml><?xml version="1.0" encoding="utf-8"?>
<p:tagLst xmlns:a="http://schemas.openxmlformats.org/drawingml/2006/main" xmlns:r="http://schemas.openxmlformats.org/officeDocument/2006/relationships" xmlns:p="http://schemas.openxmlformats.org/presentationml/2006/main">
  <p:tag name="ORIGINALHEIGHT" val="123.7346"/>
  <p:tag name="ORIGINALWIDTH" val="439.445"/>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Blue}  z_2 -1/c $&#10;&#10;&#10;&#10;\end{document}"/>
  <p:tag name="IGUANATEXSIZE" val="20"/>
  <p:tag name="IGUANATEXCURSOR" val="2518"/>
  <p:tag name="TRANSPARENCY" val="True"/>
  <p:tag name="FILENAME" val=""/>
  <p:tag name="INPUTTYPE" val="0"/>
  <p:tag name="LATEXENGINEID" val="0"/>
  <p:tag name="TEMPFOLDER" val="c:\temp\"/>
</p:tagLst>
</file>

<file path=ppt/tags/tag24.xml><?xml version="1.0" encoding="utf-8"?>
<p:tagLst xmlns:a="http://schemas.openxmlformats.org/drawingml/2006/main" xmlns:r="http://schemas.openxmlformats.org/officeDocument/2006/relationships" xmlns:p="http://schemas.openxmlformats.org/presentationml/2006/main">
  <p:tag name="ORIGINALHEIGHT" val="148.4814"/>
  <p:tag name="ORIGINALWIDTH" val="1738.283"/>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K{\mathfrak{K}}&#10;\def\fL{\mathfrak{L}}&#10;\def\fM{\mathfrak{M}}&#10;\def\fS{\mathfrak{S}}&#10;\def\fP{\mathfrak{P}}&#10;\def\fV{\mathfrak{V}}&#10;\def\I{{\rm i}}&#10;&#10;&#10;\pagestyle{empty}&#10;\begin{document}&#10; &#10;$\color{Plum} K_{\gamma_h}(X_{\gamma_c} ) = &#10;(1- &#10;X_{\gamma_h})^{\langle \gamma_h, \gamma_c\rangle} &#10;X_{\gamma_c}&#10; $&#10;&#10;&#10;&#10;\end{document}"/>
  <p:tag name="IGUANATEXSIZE" val="40"/>
  <p:tag name="IGUANATEXCURSOR" val="2470"/>
  <p:tag name="TRANSPARENCY" val="True"/>
  <p:tag name="FILENAME" val=""/>
  <p:tag name="INPUTTYPE" val="0"/>
  <p:tag name="LATEXENGINEID" val="0"/>
  <p:tag name="TEMPFOLDER" val="c:\temp\"/>
</p:tagLst>
</file>

<file path=ppt/tags/tag240.xml><?xml version="1.0" encoding="utf-8"?>
<p:tagLst xmlns:a="http://schemas.openxmlformats.org/drawingml/2006/main" xmlns:r="http://schemas.openxmlformats.org/officeDocument/2006/relationships" xmlns:p="http://schemas.openxmlformats.org/presentationml/2006/main">
  <p:tag name="ORIGINALHEIGHT" val="136.4829"/>
  <p:tag name="ORIGINALWIDTH" val="1136.108"/>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Blue} \chi(H^{*,*}(\fI^{\rm Link} &#10; , Q^{\rm Link}))  $&#10;&#10;\end{document}"/>
  <p:tag name="IGUANATEXSIZE" val="20"/>
  <p:tag name="IGUANATEXCURSOR" val="2561"/>
  <p:tag name="TRANSPARENCY" val="True"/>
  <p:tag name="FILENAME" val=""/>
  <p:tag name="INPUTTYPE" val="0"/>
  <p:tag name="LATEXENGINEID" val="0"/>
  <p:tag name="TEMPFOLDER" val="c:\temp\"/>
</p:tagLst>
</file>

<file path=ppt/tags/tag241.xml><?xml version="1.0" encoding="utf-8"?>
<p:tagLst xmlns:a="http://schemas.openxmlformats.org/drawingml/2006/main" xmlns:r="http://schemas.openxmlformats.org/officeDocument/2006/relationships" xmlns:p="http://schemas.openxmlformats.org/presentationml/2006/main">
  <p:tag name="ORIGINALHEIGHT" val="123.7346"/>
  <p:tag name="ORIGINALWIDTH" val="412.4484"/>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Blue}  = J_L(q) $&#10;&#10;\end{document}"/>
  <p:tag name="IGUANATEXSIZE" val="20"/>
  <p:tag name="IGUANATEXCURSOR" val="2514"/>
  <p:tag name="TRANSPARENCY" val="True"/>
  <p:tag name="FILENAME" val=""/>
  <p:tag name="INPUTTYPE" val="0"/>
  <p:tag name="LATEXENGINEID" val="0"/>
  <p:tag name="TEMPFOLDER" val="c:\temp\"/>
</p:tagLst>
</file>

<file path=ppt/tags/tag242.xml><?xml version="1.0" encoding="utf-8"?>
<p:tagLst xmlns:a="http://schemas.openxmlformats.org/drawingml/2006/main" xmlns:r="http://schemas.openxmlformats.org/officeDocument/2006/relationships" xmlns:p="http://schemas.openxmlformats.org/presentationml/2006/main">
  <p:tag name="ORIGINALHEIGHT" val="123.7346"/>
  <p:tag name="ORIGINALWIDTH" val="283.4646"/>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T{\mathfrak{T}}&#10;\def\fP{\mathfrak{P}}&#10;\def\fV{\mathfrak{V}}&#10;&#10;&#10;\pagestyle{empty}&#10;\begin{document}&#10; &#10;$\color{Blue} w_i(x) $&#10;&#10;&#10;&#10;\end{document}"/>
  <p:tag name="IGUANATEXSIZE" val="40"/>
  <p:tag name="IGUANATEXCURSOR" val="2534"/>
  <p:tag name="TRANSPARENCY" val="True"/>
  <p:tag name="FILENAME" val=""/>
  <p:tag name="INPUTTYPE" val="0"/>
  <p:tag name="LATEXENGINEID" val="0"/>
  <p:tag name="TEMPFOLDER" val="c:\temp\"/>
</p:tagLst>
</file>

<file path=ppt/tags/tag243.xml><?xml version="1.0" encoding="utf-8"?>
<p:tagLst xmlns:a="http://schemas.openxmlformats.org/drawingml/2006/main" xmlns:r="http://schemas.openxmlformats.org/officeDocument/2006/relationships" xmlns:p="http://schemas.openxmlformats.org/presentationml/2006/main">
  <p:tag name="ORIGINALHEIGHT" val="56.24299"/>
  <p:tag name="ORIGINALWIDTH" val="62.99213"/>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T{\mathfrak{T}}&#10;\def\fP{\mathfrak{P}}&#10;\def\fV{\mathfrak{V}}&#10;&#10;&#10;\pagestyle{empty}&#10;\begin{document}&#10; &#10;$\color{Black} x $&#10;&#10;&#10;&#10;\end{document}"/>
  <p:tag name="IGUANATEXSIZE" val="60"/>
  <p:tag name="IGUANATEXCURSOR" val="2539"/>
  <p:tag name="TRANSPARENCY" val="True"/>
  <p:tag name="FILENAME" val=""/>
  <p:tag name="INPUTTYPE" val="0"/>
  <p:tag name="LATEXENGINEID" val="0"/>
  <p:tag name="TEMPFOLDER" val="c:\temp\"/>
</p:tagLst>
</file>

<file path=ppt/tags/tag244.xml><?xml version="1.0" encoding="utf-8"?>
<p:tagLst xmlns:a="http://schemas.openxmlformats.org/drawingml/2006/main" xmlns:r="http://schemas.openxmlformats.org/officeDocument/2006/relationships" xmlns:p="http://schemas.openxmlformats.org/presentationml/2006/main">
  <p:tag name="ORIGINALHEIGHT" val="74.24071"/>
  <p:tag name="ORIGINALWIDTH" val="102.7372"/>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T{\mathfrak{T}}&#10;\def\fP{\mathfrak{P}}&#10;\def\fV{\mathfrak{V}}&#10;&#10;&#10;\pagestyle{empty}&#10;\begin{document}&#10; &#10;$\color{Blue} z_a $&#10;&#10;&#10;&#10;\end{document}"/>
  <p:tag name="IGUANATEXSIZE" val="40"/>
  <p:tag name="IGUANATEXCURSOR" val="2534"/>
  <p:tag name="TRANSPARENCY" val="True"/>
  <p:tag name="FILENAME" val=""/>
  <p:tag name="INPUTTYPE" val="0"/>
  <p:tag name="LATEXENGINEID" val="0"/>
  <p:tag name="TEMPFOLDER" val="c:\temp\"/>
</p:tagLst>
</file>

<file path=ppt/tags/tag245.xml><?xml version="1.0" encoding="utf-8"?>
<p:tagLst xmlns:a="http://schemas.openxmlformats.org/drawingml/2006/main" xmlns:r="http://schemas.openxmlformats.org/officeDocument/2006/relationships" xmlns:p="http://schemas.openxmlformats.org/presentationml/2006/main">
  <p:tag name="ORIGINALHEIGHT" val="74.24071"/>
  <p:tag name="ORIGINALWIDTH" val="93.73827"/>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T{\mathfrak{T}}&#10;\def\fP{\mathfrak{P}}&#10;\def\fV{\mathfrak{V}}&#10;&#10;&#10;\pagestyle{empty}&#10;\begin{document}&#10; &#10;$\color{Blue} z_b $&#10;&#10;&#10;&#10;\end{document}"/>
  <p:tag name="IGUANATEXSIZE" val="40"/>
  <p:tag name="IGUANATEXCURSOR" val="2539"/>
  <p:tag name="TRANSPARENCY" val="True"/>
  <p:tag name="FILENAME" val=""/>
  <p:tag name="INPUTTYPE" val="0"/>
  <p:tag name="LATEXENGINEID" val="0"/>
  <p:tag name="TEMPFOLDER" val="c:\temp\"/>
</p:tagLst>
</file>

<file path=ppt/tags/tag246.xml><?xml version="1.0" encoding="utf-8"?>
<p:tagLst xmlns:a="http://schemas.openxmlformats.org/drawingml/2006/main" xmlns:r="http://schemas.openxmlformats.org/officeDocument/2006/relationships" xmlns:p="http://schemas.openxmlformats.org/presentationml/2006/main">
  <p:tag name="ORIGINALHEIGHT" val="83.23961"/>
  <p:tag name="ORIGINALWIDTH" val="83.23961"/>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T{\mathfrak{T}}&#10;\def\fP{\mathfrak{P}}&#10;\def\fV{\mathfrak{V}}&#10;&#10;&#10;\pagestyle{empty}&#10;\begin{document}&#10; &#10;$\color{Blue} + $&#10;&#10;&#10;&#10;\end{document}"/>
  <p:tag name="IGUANATEXSIZE" val="40"/>
  <p:tag name="IGUANATEXCURSOR" val="2538"/>
  <p:tag name="TRANSPARENCY" val="True"/>
  <p:tag name="FILENAME" val=""/>
  <p:tag name="INPUTTYPE" val="0"/>
  <p:tag name="LATEXENGINEID" val="0"/>
  <p:tag name="TEMPFOLDER" val="c:\temp\"/>
</p:tagLst>
</file>

<file path=ppt/tags/tag247.xml><?xml version="1.0" encoding="utf-8"?>
<p:tagLst xmlns:a="http://schemas.openxmlformats.org/drawingml/2006/main" xmlns:r="http://schemas.openxmlformats.org/officeDocument/2006/relationships" xmlns:p="http://schemas.openxmlformats.org/presentationml/2006/main">
  <p:tag name="ORIGINALHEIGHT" val="83.23961"/>
  <p:tag name="ORIGINALWIDTH" val="83.23961"/>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T{\mathfrak{T}}&#10;\def\fP{\mathfrak{P}}&#10;\def\fV{\mathfrak{V}}&#10;&#10;&#10;\pagestyle{empty}&#10;\begin{document}&#10; &#10;$\color{Blue} + $&#10;&#10;&#10;&#10;\end{document}"/>
  <p:tag name="IGUANATEXSIZE" val="40"/>
  <p:tag name="IGUANATEXCURSOR" val="2538"/>
  <p:tag name="TRANSPARENCY" val="True"/>
  <p:tag name="FILENAME" val=""/>
  <p:tag name="INPUTTYPE" val="0"/>
  <p:tag name="LATEXENGINEID" val="0"/>
  <p:tag name="TEMPFOLDER" val="c:\temp\"/>
</p:tagLst>
</file>

<file path=ppt/tags/tag248.xml><?xml version="1.0" encoding="utf-8"?>
<p:tagLst xmlns:a="http://schemas.openxmlformats.org/drawingml/2006/main" xmlns:r="http://schemas.openxmlformats.org/officeDocument/2006/relationships" xmlns:p="http://schemas.openxmlformats.org/presentationml/2006/main">
  <p:tag name="ORIGINALHEIGHT" val="5.24937"/>
  <p:tag name="ORIGINALWIDTH" val="77.24032"/>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T{\mathfrak{T}}&#10;\def\fP{\mathfrak{P}}&#10;\def\fV{\mathfrak{V}}&#10;&#10;&#10;\pagestyle{empty}&#10;\begin{document}&#10; &#10;$\color{Blue} - $&#10;&#10;&#10;&#10;\end{document}"/>
  <p:tag name="IGUANATEXSIZE" val="40"/>
  <p:tag name="IGUANATEXCURSOR" val="2537"/>
  <p:tag name="TRANSPARENCY" val="True"/>
  <p:tag name="FILENAME" val=""/>
  <p:tag name="INPUTTYPE" val="0"/>
  <p:tag name="LATEXENGINEID" val="0"/>
  <p:tag name="TEMPFOLDER" val="c:\temp\"/>
</p:tagLst>
</file>

<file path=ppt/tags/tag249.xml><?xml version="1.0" encoding="utf-8"?>
<p:tagLst xmlns:a="http://schemas.openxmlformats.org/drawingml/2006/main" xmlns:r="http://schemas.openxmlformats.org/officeDocument/2006/relationships" xmlns:p="http://schemas.openxmlformats.org/presentationml/2006/main">
  <p:tag name="ORIGINALHEIGHT" val="5.24937"/>
  <p:tag name="ORIGINALWIDTH" val="77.24032"/>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T{\mathfrak{T}}&#10;\def\fP{\mathfrak{P}}&#10;\def\fV{\mathfrak{V}}&#10;&#10;&#10;\pagestyle{empty}&#10;\begin{document}&#10; &#10;$\color{Blue} - $&#10;&#10;&#10;&#10;\end{document}"/>
  <p:tag name="IGUANATEXSIZE" val="40"/>
  <p:tag name="IGUANATEXCURSOR" val="2537"/>
  <p:tag name="TRANSPARENCY" val="True"/>
  <p:tag name="FILENAME" val=""/>
  <p:tag name="INPUTTYPE" val="0"/>
  <p:tag name="LATEXENGINEID" val="0"/>
  <p:tag name="TEMPFOLDER" val="c:\temp\"/>
</p:tagLst>
</file>

<file path=ppt/tags/tag25.xml><?xml version="1.0" encoding="utf-8"?>
<p:tagLst xmlns:a="http://schemas.openxmlformats.org/drawingml/2006/main" xmlns:r="http://schemas.openxmlformats.org/officeDocument/2006/relationships" xmlns:p="http://schemas.openxmlformats.org/presentationml/2006/main">
  <p:tag name="ORIGINALHEIGHT" val="190.4762"/>
  <p:tag name="ORIGINALWIDTH" val="1625.797"/>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K{\mathfrak{K}}&#10;\def\fL{\mathfrak{L}}&#10;\def\fM{\mathfrak{M}}&#10;\def\fS{\mathfrak{S}}&#10;\def\fP{\mathfrak{P}}&#10;\def\fV{\mathfrak{V}}&#10;\def\I{{\rm i}}&#10;&#10;&#10;\pagestyle{empty}&#10;\begin{document}&#10; &#10;$\color{Blue} \fK(\gamma_h): &#10;\overline{\underline{\CH}}^{\rm BPS}_{\gamma_c} \widehat{\otimes}&#10;\CF(\gamma_h) \to &#10;\overline{\underline{\CH}}^{\rm BPS}_{\gamma_c} &#10;$&#10;&#10;&#10;&#10;\end{document}"/>
  <p:tag name="IGUANATEXSIZE" val="40"/>
  <p:tag name="IGUANATEXCURSOR" val="2566"/>
  <p:tag name="TRANSPARENCY" val="True"/>
  <p:tag name="FILENAME" val=""/>
  <p:tag name="INPUTTYPE" val="0"/>
  <p:tag name="LATEXENGINEID" val="0"/>
  <p:tag name="TEMPFOLDER" val="c:\temp\"/>
</p:tagLst>
</file>

<file path=ppt/tags/tag250.xml><?xml version="1.0" encoding="utf-8"?>
<p:tagLst xmlns:a="http://schemas.openxmlformats.org/drawingml/2006/main" xmlns:r="http://schemas.openxmlformats.org/officeDocument/2006/relationships" xmlns:p="http://schemas.openxmlformats.org/presentationml/2006/main">
  <p:tag name="ORIGINALHEIGHT" val="90.73866"/>
  <p:tag name="ORIGINALWIDTH" val="404.1995"/>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T{\mathfrak{T}}&#10;\def\fP{\mathfrak{P}}&#10;\def\fV{\mathfrak{V}}&#10;&#10;&#10;\pagestyle{empty}&#10;\begin{document}&#10; &#10;$\color{Red} x_{\rm bind. pt.} $&#10;&#10;&#10;&#10;\end{document}"/>
  <p:tag name="IGUANATEXSIZE" val="40"/>
  <p:tag name="IGUANATEXCURSOR" val="2552"/>
  <p:tag name="TRANSPARENCY" val="True"/>
  <p:tag name="FILENAME" val=""/>
  <p:tag name="INPUTTYPE" val="0"/>
  <p:tag name="LATEXENGINEID" val="0"/>
  <p:tag name="TEMPFOLDER" val="c:\temp\"/>
</p:tagLst>
</file>

<file path=ppt/tags/tag251.xml><?xml version="1.0" encoding="utf-8"?>
<p:tagLst xmlns:a="http://schemas.openxmlformats.org/drawingml/2006/main" xmlns:r="http://schemas.openxmlformats.org/officeDocument/2006/relationships" xmlns:p="http://schemas.openxmlformats.org/presentationml/2006/main">
  <p:tag name="ORIGINALHEIGHT" val="56.24299"/>
  <p:tag name="ORIGINALWIDTH" val="62.99213"/>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T{\mathfrak{T}}&#10;\def\fP{\mathfrak{P}}&#10;\def\fV{\mathfrak{V}}&#10;&#10;&#10;\pagestyle{empty}&#10;\begin{document}&#10; &#10;$\color{Black} x $&#10;&#10;&#10;&#10;\end{document}"/>
  <p:tag name="IGUANATEXSIZE" val="60"/>
  <p:tag name="IGUANATEXCURSOR" val="2539"/>
  <p:tag name="TRANSPARENCY" val="True"/>
  <p:tag name="FILENAME" val=""/>
  <p:tag name="INPUTTYPE" val="0"/>
  <p:tag name="LATEXENGINEID" val="0"/>
  <p:tag name="TEMPFOLDER" val="c:\temp\"/>
</p:tagLst>
</file>

<file path=ppt/tags/tag252.xml><?xml version="1.0" encoding="utf-8"?>
<p:tagLst xmlns:a="http://schemas.openxmlformats.org/drawingml/2006/main" xmlns:r="http://schemas.openxmlformats.org/officeDocument/2006/relationships" xmlns:p="http://schemas.openxmlformats.org/presentationml/2006/main">
  <p:tag name="ORIGINALHEIGHT" val="150.7312"/>
  <p:tag name="ORIGINALWIDTH" val="794.1507"/>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T{\mathfrak{T}}&#10;\def\fP{\mathfrak{P}}&#10;\def\fV{\mathfrak{V}}&#10;&#10;&#10;\pagestyle{empty}&#10;\begin{document}&#10; &#10;$\color{Red} P = - \frac{1}{\I \pi} \oint dW  $&#10;&#10;&#10;&#10;\end{document}"/>
  <p:tag name="IGUANATEXSIZE" val="40"/>
  <p:tag name="IGUANATEXCURSOR" val="2567"/>
  <p:tag name="TRANSPARENCY" val="True"/>
  <p:tag name="FILENAME" val=""/>
  <p:tag name="INPUTTYPE" val="0"/>
  <p:tag name="LATEXENGINEID" val="0"/>
  <p:tag name="TEMPFOLDER" val="c:\temp\"/>
</p:tagLst>
</file>

<file path=ppt/tags/tag253.xml><?xml version="1.0" encoding="utf-8"?>
<p:tagLst xmlns:a="http://schemas.openxmlformats.org/drawingml/2006/main" xmlns:r="http://schemas.openxmlformats.org/officeDocument/2006/relationships" xmlns:p="http://schemas.openxmlformats.org/presentationml/2006/main">
  <p:tag name="ORIGINALHEIGHT" val="138.7327"/>
  <p:tag name="ORIGINALWIDTH" val="438.6952"/>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T{\mathfrak{T}}&#10;\def\fP{\mathfrak{P}}&#10;\def\fV{\mathfrak{V}}&#10;&#10;&#10;\pagestyle{empty}&#10;\begin{document}&#10; &#10;$\color{Red} F =  \oint \omega $&#10;&#10;&#10;&#10;\end{document}"/>
  <p:tag name="IGUANATEXSIZE" val="40"/>
  <p:tag name="IGUANATEXCURSOR" val="2552"/>
  <p:tag name="TRANSPARENCY" val="True"/>
  <p:tag name="FILENAME" val=""/>
  <p:tag name="INPUTTYPE" val="0"/>
  <p:tag name="LATEXENGINEID" val="0"/>
  <p:tag name="TEMPFOLDER" val="c:\temp\"/>
</p:tagLst>
</file>

<file path=ppt/tags/tag254.xml><?xml version="1.0" encoding="utf-8"?>
<p:tagLst xmlns:a="http://schemas.openxmlformats.org/drawingml/2006/main" xmlns:r="http://schemas.openxmlformats.org/officeDocument/2006/relationships" xmlns:p="http://schemas.openxmlformats.org/presentationml/2006/main">
  <p:tag name="ORIGINALHEIGHT" val="164.9794"/>
  <p:tag name="ORIGINALWIDTH" val="1971.504"/>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T{\mathfrak{T}}&#10;\def\fP{\mathfrak{P}}&#10;\def\fV{\mathfrak{V}}&#10;&#10;&#10;\pagestyle{empty}&#10;\begin{document}&#10; &#10;$\color{Blue} Q_{ij'} = {\rm Tr}_{\CH_{ij'}} (-1)^F&#10;e^{-\beta H[w_i(x); \zeta, z_a(x)] }  $&#10;&#10;&#10;&#10;\end{document}"/>
  <p:tag name="IGUANATEXSIZE" val="40"/>
  <p:tag name="IGUANATEXCURSOR" val="2534"/>
  <p:tag name="TRANSPARENCY" val="True"/>
  <p:tag name="FILENAME" val=""/>
  <p:tag name="INPUTTYPE" val="0"/>
  <p:tag name="LATEXENGINEID" val="0"/>
  <p:tag name="TEMPFOLDER" val="c:\temp\"/>
</p:tagLst>
</file>

<file path=ppt/tags/tag255.xml><?xml version="1.0" encoding="utf-8"?>
<p:tagLst xmlns:a="http://schemas.openxmlformats.org/drawingml/2006/main" xmlns:r="http://schemas.openxmlformats.org/officeDocument/2006/relationships" xmlns:p="http://schemas.openxmlformats.org/presentationml/2006/main">
  <p:tag name="ORIGINALHEIGHT" val="129.7338"/>
  <p:tag name="ORIGINALWIDTH" val="1360.33"/>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T{\mathfrak{T}}&#10;\def\fP{\mathfrak{P}}&#10;\def\fV{\mathfrak{V}}&#10;&#10;&#10;\pagestyle{empty}&#10;\begin{document}&#10; &#10;$\color{Blue} H^*(\CE_1, \CQ_\zeta) \cong &#10;\IZ[\Psi_4 - \Psi_5] $&#10;&#10;&#10;&#10;\end{document}"/>
  <p:tag name="IGUANATEXSIZE" val="35"/>
  <p:tag name="IGUANATEXCURSOR" val="2539"/>
  <p:tag name="TRANSPARENCY" val="True"/>
  <p:tag name="FILENAME" val=""/>
  <p:tag name="INPUTTYPE" val="0"/>
  <p:tag name="LATEXENGINEID" val="0"/>
  <p:tag name="TEMPFOLDER" val="c:\temp\"/>
</p:tagLst>
</file>

<file path=ppt/tags/tag256.xml><?xml version="1.0" encoding="utf-8"?>
<p:tagLst xmlns:a="http://schemas.openxmlformats.org/drawingml/2006/main" xmlns:r="http://schemas.openxmlformats.org/officeDocument/2006/relationships" xmlns:p="http://schemas.openxmlformats.org/presentationml/2006/main">
  <p:tag name="ORIGINALHEIGHT" val="123.7346"/>
  <p:tag name="ORIGINALWIDTH" val="3096.363"/>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T{\mathfrak{T}}&#10;\def\fP{\mathfrak{P}}&#10;\def\fV{\mathfrak{V}}&#10;&#10;&#10;\pagestyle{empty}&#10;\begin{document}&#10; &#10;$\color{Blue}  \CE_1 = ( 0 \rightarrow \IZ[\Psi_1] &#10;\rightarrow \IZ[\Psi_2] \oplus \IZ[\Psi_3] &#10;\rightarrow \IZ[\Psi_4] \oplus \IZ[\Psi_5] &#10;\rightarrow 0) $&#10;&#10;&#10;&#10;\end{document}"/>
  <p:tag name="IGUANATEXSIZE" val="30"/>
  <p:tag name="IGUANATEXCURSOR" val="2675"/>
  <p:tag name="TRANSPARENCY" val="True"/>
  <p:tag name="FILENAME" val=""/>
  <p:tag name="INPUTTYPE" val="0"/>
  <p:tag name="LATEXENGINEID" val="0"/>
  <p:tag name="TEMPFOLDER" val="c:\temp\"/>
</p:tagLst>
</file>

<file path=ppt/tags/tag257.xml><?xml version="1.0" encoding="utf-8"?>
<p:tagLst xmlns:a="http://schemas.openxmlformats.org/drawingml/2006/main" xmlns:r="http://schemas.openxmlformats.org/officeDocument/2006/relationships" xmlns:p="http://schemas.openxmlformats.org/presentationml/2006/main">
  <p:tag name="ORIGINALHEIGHT" val="224.222"/>
  <p:tag name="ORIGINALWIDTH" val="1837.27"/>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T{\mathfrak{T}}&#10;\def\fP{\mathfrak{P}}&#10;\def\fV{\mathfrak{V}}&#10;&#10;&#10;\pagestyle{empty}&#10;\begin{document}&#10; &#10;$\color{Blue} \CP(q,t\vert {\rm Hopf} ) &#10;= \left( \frac{q}{t} + \frac{t}{q}\right)&#10;\left( \frac{q^2}{t} + \frac{t}{q^2} \right) $&#10;&#10;&#10;&#10;\end{document}"/>
  <p:tag name="IGUANATEXSIZE" val="40"/>
  <p:tag name="IGUANATEXCURSOR" val="2649"/>
  <p:tag name="TRANSPARENCY" val="True"/>
  <p:tag name="FILENAME" val=""/>
  <p:tag name="INPUTTYPE" val="0"/>
  <p:tag name="LATEXENGINEID" val="0"/>
  <p:tag name="TEMPFOLDER" val="c:\temp\"/>
</p:tagLst>
</file>

<file path=ppt/tags/tag258.xml><?xml version="1.0" encoding="utf-8"?>
<p:tagLst xmlns:a="http://schemas.openxmlformats.org/drawingml/2006/main" xmlns:r="http://schemas.openxmlformats.org/officeDocument/2006/relationships" xmlns:p="http://schemas.openxmlformats.org/presentationml/2006/main">
  <p:tag name="ORIGINALHEIGHT" val="125.9843"/>
  <p:tag name="ORIGINALWIDTH" val="421.4473"/>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T{\mathfrak{T}}&#10;\def\fP{\mathfrak{P}}&#10;\def\fV{\mathfrak{V}}&#10;&#10;&#10;\pagestyle{empty}&#10;\begin{document}&#10; &#10;$\color{Blue} w_i \not= w_j $&#10;&#10;&#10;&#10;\end{document}"/>
  <p:tag name="IGUANATEXSIZE" val="30"/>
  <p:tag name="IGUANATEXCURSOR" val="2550"/>
  <p:tag name="TRANSPARENCY" val="True"/>
  <p:tag name="FILENAME" val=""/>
  <p:tag name="INPUTTYPE" val="0"/>
  <p:tag name="LATEXENGINEID" val="0"/>
  <p:tag name="TEMPFOLDER" val="c:\temp\"/>
</p:tagLst>
</file>

<file path=ppt/tags/tag259.xml><?xml version="1.0" encoding="utf-8"?>
<p:tagLst xmlns:a="http://schemas.openxmlformats.org/drawingml/2006/main" xmlns:r="http://schemas.openxmlformats.org/officeDocument/2006/relationships" xmlns:p="http://schemas.openxmlformats.org/presentationml/2006/main">
  <p:tag name="ORIGINALHEIGHT" val="116.2354"/>
  <p:tag name="ORIGINALWIDTH" val="401.9498"/>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T{\mathfrak{T}}&#10;\def\fP{\mathfrak{P}}&#10;\def\fV{\mathfrak{V}}&#10;&#10;&#10;\pagestyle{empty}&#10;\begin{document}&#10; &#10;$\color{Blue} w_i \not= z_a $&#10;&#10;&#10;&#10;\end{document}"/>
  <p:tag name="IGUANATEXSIZE" val="30"/>
  <p:tag name="IGUANATEXCURSOR" val="2549"/>
  <p:tag name="TRANSPARENCY" val="True"/>
  <p:tag name="FILENAME" val=""/>
  <p:tag name="INPUTTYPE" val="0"/>
  <p:tag name="LATEXENGINEID" val="0"/>
  <p:tag name="TEMPFOLDER" val="c:\temp\"/>
</p:tagLst>
</file>

<file path=ppt/tags/tag26.xml><?xml version="1.0" encoding="utf-8"?>
<p:tagLst xmlns:a="http://schemas.openxmlformats.org/drawingml/2006/main" xmlns:r="http://schemas.openxmlformats.org/officeDocument/2006/relationships" xmlns:p="http://schemas.openxmlformats.org/presentationml/2006/main">
  <p:tag name="ORIGINALHEIGHT" val="128.9839"/>
  <p:tag name="ORIGINALWIDTH" val="712.4109"/>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PineGreen} W_{\gamma_\alpha}, W_{\gamma_\beta},\dots  $&#10;&#10;&#10;&#10;\end{document}"/>
  <p:tag name="IGUANATEXSIZE" val="40"/>
  <p:tag name="IGUANATEXCURSOR" val="2453"/>
  <p:tag name="TRANSPARENCY" val="True"/>
  <p:tag name="FILENAME" val=""/>
  <p:tag name="INPUTTYPE" val="0"/>
  <p:tag name="LATEXENGINEID" val="0"/>
  <p:tag name="TEMPFOLDER" val="c:\temp\"/>
</p:tagLst>
</file>

<file path=ppt/tags/tag260.xml><?xml version="1.0" encoding="utf-8"?>
<p:tagLst xmlns:a="http://schemas.openxmlformats.org/drawingml/2006/main" xmlns:r="http://schemas.openxmlformats.org/officeDocument/2006/relationships" xmlns:p="http://schemas.openxmlformats.org/presentationml/2006/main">
  <p:tag name="ORIGINALHEIGHT" val="158.9802"/>
  <p:tag name="ORIGINALWIDTH" val="3123.359"/>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Red} W = \sum_{i,a} k_a \log(w_i-z_a) &#10; - \sum_{i&lt;j} \log(w_i - w_j)^2 +c \sum_i w_i $&#10;&#10;&#10;&#10;\end{document}"/>
  <p:tag name="IGUANATEXSIZE" val="25"/>
  <p:tag name="IGUANATEXCURSOR" val="2580"/>
  <p:tag name="TRANSPARENCY" val="True"/>
  <p:tag name="FILENAME" val=""/>
  <p:tag name="INPUTTYPE" val="0"/>
  <p:tag name="LATEXENGINEID" val="0"/>
  <p:tag name="TEMPFOLDER" val="c:\temp\"/>
</p:tagLst>
</file>

<file path=ppt/tags/tag261.xml><?xml version="1.0" encoding="utf-8"?>
<p:tagLst xmlns:a="http://schemas.openxmlformats.org/drawingml/2006/main" xmlns:r="http://schemas.openxmlformats.org/officeDocument/2006/relationships" xmlns:p="http://schemas.openxmlformats.org/presentationml/2006/main">
  <p:tag name="ORIGINALHEIGHT" val="191.2261"/>
  <p:tag name="ORIGINALWIDTH" val="2516.685"/>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Blue} W = \sum_{i=1}^m {\rm Res}_{u=w_i} &#10;\frac{ K(u) P(u)}{Q(u)} - \log P(w_i) + c w_i $&#10;&#10;&#10;&#10;\end{document}"/>
  <p:tag name="IGUANATEXSIZE" val="30"/>
  <p:tag name="IGUANATEXCURSOR" val="2512"/>
  <p:tag name="TRANSPARENCY" val="True"/>
  <p:tag name="FILENAME" val=""/>
  <p:tag name="INPUTTYPE" val="0"/>
  <p:tag name="LATEXENGINEID" val="0"/>
  <p:tag name="TEMPFOLDER" val="c:\temp\"/>
</p:tagLst>
</file>

<file path=ppt/tags/tag262.xml><?xml version="1.0" encoding="utf-8"?>
<p:tagLst xmlns:a="http://schemas.openxmlformats.org/drawingml/2006/main" xmlns:r="http://schemas.openxmlformats.org/officeDocument/2006/relationships" xmlns:p="http://schemas.openxmlformats.org/presentationml/2006/main">
  <p:tag name="ORIGINALHEIGHT" val="139.4826"/>
  <p:tag name="ORIGINALWIDTH" val="1150.356"/>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Sepia} Q(u) = \prod_{i=1}^m (u-w_i) $&#10;&#10;&#10;&#10;\end{document}"/>
  <p:tag name="IGUANATEXSIZE" val="30"/>
  <p:tag name="IGUANATEXCURSOR" val="2535"/>
  <p:tag name="TRANSPARENCY" val="True"/>
  <p:tag name="FILENAME" val=""/>
  <p:tag name="INPUTTYPE" val="0"/>
  <p:tag name="LATEXENGINEID" val="0"/>
  <p:tag name="TEMPFOLDER" val="c:\temp\"/>
</p:tagLst>
</file>

<file path=ppt/tags/tag263.xml><?xml version="1.0" encoding="utf-8"?>
<p:tagLst xmlns:a="http://schemas.openxmlformats.org/drawingml/2006/main" xmlns:r="http://schemas.openxmlformats.org/officeDocument/2006/relationships" xmlns:p="http://schemas.openxmlformats.org/presentationml/2006/main">
  <p:tag name="ORIGINALHEIGHT" val="143.2321"/>
  <p:tag name="ORIGINALWIDTH" val="1264.342"/>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Sepia} K(u) = \prod_{i=1}^n (u-z_a)^{k_a} $&#10;&#10;&#10;&#10;\end{document}"/>
  <p:tag name="IGUANATEXSIZE" val="30"/>
  <p:tag name="IGUANATEXCURSOR" val="2513"/>
  <p:tag name="TRANSPARENCY" val="True"/>
  <p:tag name="FILENAME" val=""/>
  <p:tag name="INPUTTYPE" val="0"/>
  <p:tag name="LATEXENGINEID" val="0"/>
  <p:tag name="TEMPFOLDER" val="c:\temp\"/>
</p:tagLst>
</file>

<file path=ppt/tags/tag264.xml><?xml version="1.0" encoding="utf-8"?>
<p:tagLst xmlns:a="http://schemas.openxmlformats.org/drawingml/2006/main" xmlns:r="http://schemas.openxmlformats.org/officeDocument/2006/relationships" xmlns:p="http://schemas.openxmlformats.org/presentationml/2006/main">
  <p:tag name="ORIGINALHEIGHT" val="171.7285"/>
  <p:tag name="ORIGINALWIDTH" val="863.892"/>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Blue} \overline{\underline{\CH}}^{\rm BPS}&#10;(L,u,\gamma) &#10;= $&#10;&#10;&#10;&#10;\end{document}"/>
  <p:tag name="IGUANATEXSIZE" val="40"/>
  <p:tag name="IGUANATEXCURSOR" val="2462"/>
  <p:tag name="TRANSPARENCY" val="True"/>
  <p:tag name="FILENAME" val=""/>
  <p:tag name="INPUTTYPE" val="0"/>
  <p:tag name="LATEXENGINEID" val="0"/>
  <p:tag name="TEMPFOLDER" val="c:\temp\"/>
</p:tagLst>
</file>

<file path=ppt/tags/tag26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Blue}  ??? $&#10;&#10;&#10;&#10;\end{document}"/>
  <p:tag name="IGUANATEXSIZE" val="50"/>
</p:tagLst>
</file>

<file path=ppt/tags/tag266.xml><?xml version="1.0" encoding="utf-8"?>
<p:tagLst xmlns:a="http://schemas.openxmlformats.org/drawingml/2006/main" xmlns:r="http://schemas.openxmlformats.org/officeDocument/2006/relationships" xmlns:p="http://schemas.openxmlformats.org/presentationml/2006/main">
  <p:tag name="ORIGINALHEIGHT" val="123.7346"/>
  <p:tag name="ORIGINALWIDTH" val="1139.108"/>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Blue}  m \in {\rm Adj}(G_{\rm flavor})\otimes\IC&#10;$&#10;&#10;&#10;&#10;\end{document}"/>
  <p:tag name="IGUANATEXSIZE" val="40"/>
  <p:tag name="IGUANATEXCURSOR" val="2429"/>
  <p:tag name="TRANSPARENCY" val="True"/>
  <p:tag name="FILENAME" val=""/>
  <p:tag name="INPUTTYPE" val="0"/>
  <p:tag name="LATEXENGINEID" val="0"/>
  <p:tag name="TEMPFOLDER" val="c:\temp\"/>
</p:tagLst>
</file>

<file path=ppt/tags/tag267.xml><?xml version="1.0" encoding="utf-8"?>
<p:tagLst xmlns:a="http://schemas.openxmlformats.org/drawingml/2006/main" xmlns:r="http://schemas.openxmlformats.org/officeDocument/2006/relationships" xmlns:p="http://schemas.openxmlformats.org/presentationml/2006/main">
  <p:tag name="ORIGINALHEIGHT" val="87.73905"/>
  <p:tag name="ORIGINALWIDTH" val="101.9872"/>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Blue}   \CR&#10;$&#10;&#10;&#10;&#10;\end{document}"/>
  <p:tag name="IGUANATEXSIZE" val="40"/>
  <p:tag name="IGUANATEXCURSOR" val="2419"/>
  <p:tag name="TRANSPARENCY" val="True"/>
  <p:tag name="FILENAME" val=""/>
  <p:tag name="INPUTTYPE" val="0"/>
  <p:tag name="LATEXENGINEID" val="0"/>
  <p:tag name="TEMPFOLDER" val="c:\temp\"/>
</p:tagLst>
</file>

<file path=ppt/tags/tag268.xml><?xml version="1.0" encoding="utf-8"?>
<p:tagLst xmlns:a="http://schemas.openxmlformats.org/drawingml/2006/main" xmlns:r="http://schemas.openxmlformats.org/officeDocument/2006/relationships" xmlns:p="http://schemas.openxmlformats.org/presentationml/2006/main">
  <p:tag name="ORIGINALHEIGHT" val="90.73866"/>
  <p:tag name="ORIGINALWIDTH" val="89.23882"/>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Blue}   G&#10;$&#10;&#10;&#10;&#10;\end{document}"/>
  <p:tag name="IGUANATEXSIZE" val="40"/>
  <p:tag name="IGUANATEXCURSOR" val="2417"/>
  <p:tag name="TRANSPARENCY" val="True"/>
  <p:tag name="FILENAME" val=""/>
  <p:tag name="INPUTTYPE" val="0"/>
  <p:tag name="LATEXENGINEID" val="0"/>
  <p:tag name="TEMPFOLDER" val="c:\temp\"/>
</p:tagLst>
</file>

<file path=ppt/tags/tag269.xml><?xml version="1.0" encoding="utf-8"?>
<p:tagLst xmlns:a="http://schemas.openxmlformats.org/drawingml/2006/main" xmlns:r="http://schemas.openxmlformats.org/officeDocument/2006/relationships" xmlns:p="http://schemas.openxmlformats.org/presentationml/2006/main">
  <p:tag name="ORIGINALHEIGHT" val="131.2336"/>
  <p:tag name="ORIGINALWIDTH" val="366.7042"/>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def\I{\rm i}&#10;&#10;\pagestyle{empty}&#10;\begin{document}&#10; &#10;$\color{Sepia} \zeta = e^{\I \vartheta}&#10;$&#10;&#10;&#10;&#10;\end{document}"/>
  <p:tag name="IGUANATEXSIZE" val="40"/>
  <p:tag name="IGUANATEXCURSOR" val="2427"/>
  <p:tag name="TRANSPARENCY" val="True"/>
  <p:tag name="FILENAME" val=""/>
  <p:tag name="INPUTTYPE" val="0"/>
  <p:tag name="LATEXENGINEID" val="0"/>
  <p:tag name="TEMPFOLDER" val="c:\temp\"/>
</p:tagLst>
</file>

<file path=ppt/tags/tag27.xml><?xml version="1.0" encoding="utf-8"?>
<p:tagLst xmlns:a="http://schemas.openxmlformats.org/drawingml/2006/main" xmlns:r="http://schemas.openxmlformats.org/officeDocument/2006/relationships" xmlns:p="http://schemas.openxmlformats.org/presentationml/2006/main">
  <p:tag name="ORIGINALHEIGHT" val="128.9839"/>
  <p:tag name="ORIGINALWIDTH" val="770.1537"/>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K{\mathfrak{K}}&#10;\def\fL{\mathfrak{L}}&#10;\def\fM{\mathfrak{M}}&#10;\def\fS{\mathfrak{S}}&#10;\def\fP{\mathfrak{P}}&#10;\def\fV{\mathfrak{V}}&#10;\def\I{{\rm i}}&#10;&#10;&#10;\pagestyle{empty}&#10;\begin{document}&#10; &#10;$\color{Blue}  &#10;\cdots \fK(\gamma_\beta) \fK(\gamma_\alpha)  &#10; $&#10;&#10;&#10;&#10;\end{document}"/>
  <p:tag name="IGUANATEXSIZE" val="50"/>
  <p:tag name="IGUANATEXCURSOR" val="2520"/>
  <p:tag name="TRANSPARENCY" val="True"/>
  <p:tag name="FILENAME" val=""/>
  <p:tag name="INPUTTYPE" val="0"/>
  <p:tag name="LATEXENGINEID" val="0"/>
  <p:tag name="TEMPFOLDER" val="c:\temp\"/>
</p:tagLst>
</file>

<file path=ppt/tags/tag270.xml><?xml version="1.0" encoding="utf-8"?>
<p:tagLst xmlns:a="http://schemas.openxmlformats.org/drawingml/2006/main" xmlns:r="http://schemas.openxmlformats.org/officeDocument/2006/relationships" xmlns:p="http://schemas.openxmlformats.org/presentationml/2006/main">
  <p:tag name="ORIGINALHEIGHT" val="123.7346"/>
  <p:tag name="ORIGINALWIDTH" val="374.9532"/>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def\I{\rm i}&#10;&#10;\pagestyle{empty}&#10;\begin{document}&#10; &#10;$\color{Sepia} [(P,Q)] $&#10;&#10;&#10;&#10;\end{document}"/>
  <p:tag name="IGUANATEXSIZE" val="40"/>
  <p:tag name="IGUANATEXCURSOR" val="2427"/>
  <p:tag name="TRANSPARENCY" val="True"/>
  <p:tag name="FILENAME" val=""/>
  <p:tag name="INPUTTYPE" val="0"/>
  <p:tag name="LATEXENGINEID" val="0"/>
  <p:tag name="TEMPFOLDER" val="c:\temp\"/>
</p:tagLst>
</file>

<file path=ppt/tags/tag271.xml><?xml version="1.0" encoding="utf-8"?>
<p:tagLst xmlns:a="http://schemas.openxmlformats.org/drawingml/2006/main" xmlns:r="http://schemas.openxmlformats.org/officeDocument/2006/relationships" xmlns:p="http://schemas.openxmlformats.org/presentationml/2006/main">
  <p:tag name="ORIGINALHEIGHT" val="92.98835"/>
  <p:tag name="ORIGINALWIDTH" val="303.712"/>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def\I{\rm i}&#10;&#10;\pagestyle{empty}&#10;\begin{document}&#10; &#10;$\color{Plum} u \in \CB &#10;$&#10;&#10;&#10;&#10;\end{document}"/>
  <p:tag name="IGUANATEXSIZE" val="40"/>
  <p:tag name="IGUANATEXCURSOR" val="2426"/>
  <p:tag name="TRANSPARENCY" val="True"/>
  <p:tag name="FILENAME" val=""/>
  <p:tag name="INPUTTYPE" val="0"/>
  <p:tag name="LATEXENGINEID" val="0"/>
  <p:tag name="TEMPFOLDER" val="c:\temp\"/>
</p:tagLst>
</file>

<file path=ppt/tags/tag272.xml><?xml version="1.0" encoding="utf-8"?>
<p:tagLst xmlns:a="http://schemas.openxmlformats.org/drawingml/2006/main" xmlns:r="http://schemas.openxmlformats.org/officeDocument/2006/relationships" xmlns:p="http://schemas.openxmlformats.org/presentationml/2006/main">
  <p:tag name="ORIGINALHEIGHT" val="112.4859"/>
  <p:tag name="ORIGINALWIDTH" val="354.7057"/>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def\I{\rm i}&#10;&#10;\pagestyle{empty}&#10;\begin{document}&#10; &#10;$\color{Plum} \gamma\in \Gamma_u&#10;$&#10;&#10;&#10;&#10;\end{document}"/>
  <p:tag name="IGUANATEXSIZE" val="40"/>
  <p:tag name="IGUANATEXCURSOR" val="2426"/>
  <p:tag name="TRANSPARENCY" val="True"/>
  <p:tag name="FILENAME" val=""/>
  <p:tag name="INPUTTYPE" val="0"/>
  <p:tag name="LATEXENGINEID" val="0"/>
  <p:tag name="TEMPFOLDER" val="c:\temp\"/>
</p:tagLst>
</file>

<file path=ppt/tags/tag273.xml><?xml version="1.0" encoding="utf-8"?>
<p:tagLst xmlns:a="http://schemas.openxmlformats.org/drawingml/2006/main" xmlns:r="http://schemas.openxmlformats.org/officeDocument/2006/relationships" xmlns:p="http://schemas.openxmlformats.org/presentationml/2006/main">
  <p:tag name="ORIGINALHEIGHT" val="123.7346"/>
  <p:tag name="ORIGINALWIDTH" val="664.4169"/>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def\I{{\rm i}}&#10;&#10;&#10;\pagestyle{empty}&#10;\begin{document}&#10; &#10;$\color{Blue}  {\rm Im} (\tau_0) \to  \infty $&#10;&#10;&#10;&#10;\end{document}"/>
  <p:tag name="IGUANATEXSIZE" val="40"/>
  <p:tag name="IGUANATEXCURSOR" val="2441"/>
  <p:tag name="TRANSPARENCY" val="True"/>
  <p:tag name="FILENAME" val=""/>
  <p:tag name="INPUTTYPE" val="0"/>
  <p:tag name="LATEXENGINEID" val="0"/>
  <p:tag name="TEMPFOLDER" val="c:\temp\"/>
</p:tagLst>
</file>

<file path=ppt/tags/tag274.xml><?xml version="1.0" encoding="utf-8"?>
<p:tagLst xmlns:a="http://schemas.openxmlformats.org/drawingml/2006/main" xmlns:r="http://schemas.openxmlformats.org/officeDocument/2006/relationships" xmlns:p="http://schemas.openxmlformats.org/presentationml/2006/main">
  <p:tag name="ORIGINALHEIGHT" val="144.7319"/>
  <p:tag name="ORIGINALWIDTH" val="1523.809"/>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def\I{{\rm i}}&#10;&#10;&#10;\pagestyle{empty}&#10;\begin{document}&#10; &#10;$\color{Blue} S= \int_{\IR^4}&#10; {\rm Im} (\tau_0) {\rm Tr} F*F + \cdots  $&#10;&#10;&#10;&#10;\end{document}"/>
  <p:tag name="IGUANATEXSIZE" val="40"/>
  <p:tag name="IGUANATEXCURSOR" val="2457"/>
  <p:tag name="TRANSPARENCY" val="True"/>
  <p:tag name="FILENAME" val=""/>
  <p:tag name="INPUTTYPE" val="0"/>
  <p:tag name="LATEXENGINEID" val="0"/>
  <p:tag name="TEMPFOLDER" val="c:\temp\"/>
</p:tagLst>
</file>

<file path=ppt/tags/tag275.xml><?xml version="1.0" encoding="utf-8"?>
<p:tagLst xmlns:a="http://schemas.openxmlformats.org/drawingml/2006/main" xmlns:r="http://schemas.openxmlformats.org/officeDocument/2006/relationships" xmlns:p="http://schemas.openxmlformats.org/presentationml/2006/main">
  <p:tag name="ORIGINALHEIGHT" val="123.7346"/>
  <p:tag name="ORIGINALWIDTH" val="1034.121"/>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Plum}  &#10;SO(3)_{\rm rot} \times SU(2)_{\rm R} &#10;$&#10; &#10;&#10;&#10;&#10;\end{document}"/>
  <p:tag name="IGUANATEXSIZE" val="30"/>
  <p:tag name="IGUANATEXCURSOR" val="2412"/>
  <p:tag name="TRANSPARENCY" val="True"/>
  <p:tag name="FILENAME" val=""/>
  <p:tag name="INPUTTYPE" val="0"/>
  <p:tag name="LATEXENGINEID" val="0"/>
  <p:tag name="TEMPFOLDER" val="c:\temp\"/>
</p:tagLst>
</file>

<file path=ppt/tags/tag276.xml><?xml version="1.0" encoding="utf-8"?>
<p:tagLst xmlns:a="http://schemas.openxmlformats.org/drawingml/2006/main" xmlns:r="http://schemas.openxmlformats.org/officeDocument/2006/relationships" xmlns:p="http://schemas.openxmlformats.org/presentationml/2006/main">
  <p:tag name="ORIGINALHEIGHT" val="114.7357"/>
  <p:tag name="ORIGINALWIDTH" val="1079.115"/>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Blue}  &#10;G, \CR, m , \zeta, P, Q, u, \gamma&#10;$&#10; &#10;&#10;&#10;&#10;\end{document}"/>
  <p:tag name="IGUANATEXSIZE" val="40"/>
  <p:tag name="IGUANATEXCURSOR" val="2428"/>
  <p:tag name="TRANSPARENCY" val="True"/>
  <p:tag name="FILENAME" val=""/>
  <p:tag name="INPUTTYPE" val="0"/>
  <p:tag name="LATEXENGINEID" val="0"/>
  <p:tag name="TEMPFOLDER" val="c:\temp\"/>
</p:tagLst>
</file>

<file path=ppt/tags/tag277.xml><?xml version="1.0" encoding="utf-8"?>
<p:tagLst xmlns:a="http://schemas.openxmlformats.org/drawingml/2006/main" xmlns:r="http://schemas.openxmlformats.org/officeDocument/2006/relationships" xmlns:p="http://schemas.openxmlformats.org/presentationml/2006/main">
  <p:tag name="ORIGINALHEIGHT" val="125.2343"/>
  <p:tag name="ORIGINALWIDTH" val="417.6978"/>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Red}   \CE&#10;\rightarrow \overline{\underline{\CM}}&#10; $&#10;&#10;&#10;&#10;\end{document}"/>
  <p:tag name="IGUANATEXSIZE" val="40"/>
  <p:tag name="IGUANATEXCURSOR" val="2411"/>
  <p:tag name="TRANSPARENCY" val="True"/>
  <p:tag name="FILENAME" val=""/>
  <p:tag name="INPUTTYPE" val="0"/>
  <p:tag name="LATEXENGINEID" val="0"/>
  <p:tag name="TEMPFOLDER" val="c:\temp\"/>
</p:tagLst>
</file>

<file path=ppt/tags/tag278.xml><?xml version="1.0" encoding="utf-8"?>
<p:tagLst xmlns:a="http://schemas.openxmlformats.org/drawingml/2006/main" xmlns:r="http://schemas.openxmlformats.org/officeDocument/2006/relationships" xmlns:p="http://schemas.openxmlformats.org/presentationml/2006/main">
  <p:tag name="ORIGINALHEIGHT" val="125.2343"/>
  <p:tag name="ORIGINALWIDTH" val="656.168"/>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Blue}  \CS\otimes \CE&#10;\rightarrow \overline{\underline{\CM}}&#10; $&#10;&#10;&#10;&#10;\end{document}"/>
  <p:tag name="IGUANATEXSIZE" val="40"/>
  <p:tag name="IGUANATEXCURSOR" val="2425"/>
  <p:tag name="TRANSPARENCY" val="True"/>
  <p:tag name="FILENAME" val=""/>
  <p:tag name="INPUTTYPE" val="0"/>
  <p:tag name="LATEXENGINEID" val="0"/>
  <p:tag name="TEMPFOLDER" val="c:\temp\"/>
</p:tagLst>
</file>

<file path=ppt/tags/tag279.xml><?xml version="1.0" encoding="utf-8"?>
<p:tagLst xmlns:a="http://schemas.openxmlformats.org/drawingml/2006/main" xmlns:r="http://schemas.openxmlformats.org/officeDocument/2006/relationships" xmlns:p="http://schemas.openxmlformats.org/presentationml/2006/main">
  <p:tag name="ORIGINALHEIGHT" val="123.7346"/>
  <p:tag name="ORIGINALWIDTH" val="471.691"/>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Plum}  &#10;{\rm Ker}(\textbf{D}_{\CY} )  &#10;$&#10; &#10;&#10;&#10;&#10;\end{document}"/>
  <p:tag name="IGUANATEXSIZE" val="40"/>
  <p:tag name="IGUANATEXCURSOR" val="2442"/>
  <p:tag name="TRANSPARENCY" val="True"/>
  <p:tag name="FILENAME" val=""/>
  <p:tag name="INPUTTYPE" val="0"/>
  <p:tag name="LATEXENGINEID" val="0"/>
  <p:tag name="TEMPFOLDER" val="c:\temp\"/>
</p:tagLst>
</file>

<file path=ppt/tags/tag28.xml><?xml version="1.0" encoding="utf-8"?>
<p:tagLst xmlns:a="http://schemas.openxmlformats.org/drawingml/2006/main" xmlns:r="http://schemas.openxmlformats.org/officeDocument/2006/relationships" xmlns:p="http://schemas.openxmlformats.org/presentationml/2006/main">
  <p:tag name="SRC" val="$r_1/r_2 \searrow$"/>
</p:tagLst>
</file>

<file path=ppt/tags/tag280.xml><?xml version="1.0" encoding="utf-8"?>
<p:tagLst xmlns:a="http://schemas.openxmlformats.org/drawingml/2006/main" xmlns:r="http://schemas.openxmlformats.org/officeDocument/2006/relationships" xmlns:p="http://schemas.openxmlformats.org/presentationml/2006/main">
  <p:tag name="ORIGINALHEIGHT" val="129.7338"/>
  <p:tag name="ORIGINALWIDTH" val="1989.501"/>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Red}  &#10;T_{\rm flavor} \times T_{\rm gauge} &#10;\times SO(3)_{\rm rot} \times SU(2)_{\rm R} &#10;$&#10; &#10;&#10;&#10;&#10;\end{document}"/>
  <p:tag name="IGUANATEXSIZE" val="40"/>
  <p:tag name="IGUANATEXCURSOR" val="2411"/>
  <p:tag name="TRANSPARENCY" val="True"/>
  <p:tag name="FILENAME" val=""/>
  <p:tag name="INPUTTYPE" val="0"/>
  <p:tag name="LATEXENGINEID" val="0"/>
  <p:tag name="TEMPFOLDER" val="c:\temp\"/>
</p:tagLst>
</file>

<file path=ppt/tags/tag281.xml><?xml version="1.0" encoding="utf-8"?>
<p:tagLst xmlns:a="http://schemas.openxmlformats.org/drawingml/2006/main" xmlns:r="http://schemas.openxmlformats.org/officeDocument/2006/relationships" xmlns:p="http://schemas.openxmlformats.org/presentationml/2006/main">
  <p:tag name="ORIGINALHEIGHT" val="140.9824"/>
  <p:tag name="ORIGINALWIDTH" val="614.1732"/>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Yellow} = &#10;\ker_{L^2}^{\gamma}\textbf{D}_{\CY}$&#10;&#10;&#10;&#10;\end{document}"/>
  <p:tag name="IGUANATEXSIZE" val="40"/>
  <p:tag name="IGUANATEXCURSOR" val="2437"/>
  <p:tag name="TRANSPARENCY" val="True"/>
  <p:tag name="FILENAME" val=""/>
  <p:tag name="INPUTTYPE" val="0"/>
  <p:tag name="LATEXENGINEID" val="0"/>
  <p:tag name="TEMPFOLDER" val="c:\temp\"/>
</p:tagLst>
</file>

<file path=ppt/tags/tag282.xml><?xml version="1.0" encoding="utf-8"?>
<p:tagLst xmlns:a="http://schemas.openxmlformats.org/drawingml/2006/main" xmlns:r="http://schemas.openxmlformats.org/officeDocument/2006/relationships" xmlns:p="http://schemas.openxmlformats.org/presentationml/2006/main">
  <p:tag name="ORIGINALHEIGHT" val="171.7285"/>
  <p:tag name="ORIGINALWIDTH" val="863.892"/>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Yellow} \overline{\underline{\CH}}^{\rm BPS}&#10;(L,u,\gamma) &#10;= $&#10;&#10;&#10;&#10;\end{document}"/>
  <p:tag name="IGUANATEXSIZE" val="40"/>
  <p:tag name="IGUANATEXCURSOR" val="2414"/>
  <p:tag name="TRANSPARENCY" val="True"/>
  <p:tag name="FILENAME" val=""/>
  <p:tag name="INPUTTYPE" val="0"/>
  <p:tag name="LATEXENGINEID" val="0"/>
  <p:tag name="TEMPFOLDER" val="c:\temp\"/>
</p:tagLst>
</file>

<file path=ppt/tags/tag28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Blue} \fs\fo(3)_{\rm rot} \oplus \fs\fu(2)_R $&#10;&#10;&#10;&#10;\end{document}"/>
  <p:tag name="IGUANATEXSIZE" val="40"/>
</p:tagLst>
</file>

<file path=ppt/tags/tag284.xml><?xml version="1.0" encoding="utf-8"?>
<p:tagLst xmlns:a="http://schemas.openxmlformats.org/drawingml/2006/main" xmlns:r="http://schemas.openxmlformats.org/officeDocument/2006/relationships" xmlns:p="http://schemas.openxmlformats.org/presentationml/2006/main">
  <p:tag name="ORIGINALHEIGHT" val="171.7285"/>
  <p:tag name="ORIGINALWIDTH" val="726.6591"/>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Sepia} \overline{\underline{\CH}}^{\rm BPS}&#10;(L,u,\gamma)$&#10;&#10;&#10;&#10;\end{document}"/>
  <p:tag name="IGUANATEXSIZE" val="35"/>
  <p:tag name="IGUANATEXCURSOR" val="2413"/>
  <p:tag name="TRANSPARENCY" val="True"/>
  <p:tag name="FILENAME" val=""/>
  <p:tag name="INPUTTYPE" val="0"/>
  <p:tag name="LATEXENGINEID" val="0"/>
  <p:tag name="TEMPFOLDER" val="c:\temp\"/>
</p:tagLst>
</file>

<file path=ppt/tags/tag28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Blue} \CS \cong \Lambda^{0,*}(T\CM) \otimes K^{-1/2} $&#10; &#10;&#10;&#10;&#10;\end{document}"/>
  <p:tag name="IGUANATEXSIZE" val="40"/>
</p:tagLst>
</file>

<file path=ppt/tags/tag286.xml><?xml version="1.0" encoding="utf-8"?>
<p:tagLst xmlns:a="http://schemas.openxmlformats.org/drawingml/2006/main" xmlns:r="http://schemas.openxmlformats.org/officeDocument/2006/relationships" xmlns:p="http://schemas.openxmlformats.org/presentationml/2006/main">
  <p:tag name="ORIGINALHEIGHT" val="137.2328"/>
  <p:tag name="ORIGINALWIDTH" val="791.1511"/>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pagestyle{empty}&#10;\begin{document}&#10; &#10;$\color{Red} Q_3 + \I Q_4 \sim \bar\p_{\CY}&#10; $&#10; &#10;&#10;&#10;&#10;\end{document}"/>
  <p:tag name="IGUANATEXSIZE" val="40"/>
  <p:tag name="IGUANATEXCURSOR" val="2460"/>
  <p:tag name="TRANSPARENCY" val="True"/>
  <p:tag name="FILENAME" val=""/>
  <p:tag name="INPUTTYPE" val="0"/>
  <p:tag name="LATEXENGINEID" val="0"/>
  <p:tag name="TEMPFOLDER" val="c:\temp\"/>
</p:tagLst>
</file>

<file path=ppt/tags/tag28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pagestyle{empty}&#10;\begin{document}&#10; &#10;$\color{Blue} &#10;I^3\vert_{\Lambda^{0,q}} = \half (q-N) \textbf{1} $&#10; &#10;&#10;&#10;&#10;\end{document}"/>
  <p:tag name="IGUANATEXSIZE" val="40"/>
</p:tagLst>
</file>

<file path=ppt/tags/tag28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pagestyle{empty}&#10;\begin{document}&#10; &#10;$\color{Blue} &#10;I^+ \sim \omega^{0,2}\wedge $&#10; &#10;&#10;&#10;&#10;\end{document}"/>
  <p:tag name="IGUANATEXSIZE" val="40"/>
</p:tagLst>
</file>

<file path=ppt/tags/tag28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pagestyle{empty}&#10;\begin{document}&#10; &#10;$\color{Blue} &#10;I^- \sim \iota(\omega^{2,0} ) $&#10; &#10;&#10;&#10;&#10;\end{document}"/>
  <p:tag name="IGUANATEXSIZE" val="40"/>
</p:tagLst>
</file>

<file path=ppt/tags/tag29.xml><?xml version="1.0" encoding="utf-8"?>
<p:tagLst xmlns:a="http://schemas.openxmlformats.org/drawingml/2006/main" xmlns:r="http://schemas.openxmlformats.org/officeDocument/2006/relationships" xmlns:p="http://schemas.openxmlformats.org/presentationml/2006/main">
  <p:tag name="SRC" val="$r_1/r_2 \nearrow$"/>
</p:tagLst>
</file>

<file path=ppt/tags/tag290.xml><?xml version="1.0" encoding="utf-8"?>
<p:tagLst xmlns:a="http://schemas.openxmlformats.org/drawingml/2006/main" xmlns:r="http://schemas.openxmlformats.org/officeDocument/2006/relationships" xmlns:p="http://schemas.openxmlformats.org/presentationml/2006/main">
  <p:tag name="ORIGINALHEIGHT" val="116.2354"/>
  <p:tag name="ORIGINALWIDTH" val="900.6374"/>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Blue} \CE&#10;\otimes \IC \cong \CW \oplus \overline{\CW}&#10; $&#10;&#10;&#10;&#10;\end{document}"/>
  <p:tag name="IGUANATEXSIZE" val="40"/>
  <p:tag name="IGUANATEXCURSOR" val="2417"/>
  <p:tag name="TRANSPARENCY" val="True"/>
  <p:tag name="FILENAME" val=""/>
  <p:tag name="INPUTTYPE" val="0"/>
  <p:tag name="LATEXENGINEID" val="0"/>
  <p:tag name="TEMPFOLDER" val="c:\temp\"/>
</p:tagLst>
</file>

<file path=ppt/tags/tag291.xml><?xml version="1.0" encoding="utf-8"?>
<p:tagLst xmlns:a="http://schemas.openxmlformats.org/drawingml/2006/main" xmlns:r="http://schemas.openxmlformats.org/officeDocument/2006/relationships" xmlns:p="http://schemas.openxmlformats.org/presentationml/2006/main">
  <p:tag name="ORIGINALHEIGHT" val="101.9872"/>
  <p:tag name="ORIGINALWIDTH" val="285.7143"/>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Red}  \CY \in \ft $&#10; &#10;&#10;&#10;&#10;\end{document}"/>
  <p:tag name="IGUANATEXSIZE" val="40"/>
  <p:tag name="IGUANATEXCURSOR" val="2413"/>
  <p:tag name="TRANSPARENCY" val="True"/>
  <p:tag name="FILENAME" val=""/>
  <p:tag name="INPUTTYPE" val="0"/>
  <p:tag name="LATEXENGINEID" val="0"/>
  <p:tag name="TEMPFOLDER" val="c:\temp\"/>
</p:tagLst>
</file>

<file path=ppt/tags/tag292.xml><?xml version="1.0" encoding="utf-8"?>
<p:tagLst xmlns:a="http://schemas.openxmlformats.org/drawingml/2006/main" xmlns:r="http://schemas.openxmlformats.org/officeDocument/2006/relationships" xmlns:p="http://schemas.openxmlformats.org/presentationml/2006/main">
  <p:tag name="ORIGINALHEIGHT" val="160.4799"/>
  <p:tag name="ORIGINALWIDTH" val="662.1672"/>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Yellow} H^{0,q}_{L^2}(\bar \p_{\CY}&#10;;\CW)&#10; $&#10;&#10;&#10;&#10;\end{document}"/>
  <p:tag name="IGUANATEXSIZE" val="40"/>
  <p:tag name="IGUANATEXCURSOR" val="2445"/>
  <p:tag name="TRANSPARENCY" val="True"/>
  <p:tag name="FILENAME" val=""/>
  <p:tag name="INPUTTYPE" val="0"/>
  <p:tag name="LATEXENGINEID" val="0"/>
  <p:tag name="TEMPFOLDER" val="c:\temp\"/>
</p:tagLst>
</file>

<file path=ppt/tags/tag293.xml><?xml version="1.0" encoding="utf-8"?>
<p:tagLst xmlns:a="http://schemas.openxmlformats.org/drawingml/2006/main" xmlns:r="http://schemas.openxmlformats.org/officeDocument/2006/relationships" xmlns:p="http://schemas.openxmlformats.org/presentationml/2006/main">
  <p:tag name="ORIGINALHEIGHT" val="102.7372"/>
  <p:tag name="ORIGINALWIDTH" val="358.4552"/>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Yellow} \forall \CY \in \ft $&#10; &#10;&#10;&#10;&#10;\end{document}"/>
  <p:tag name="IGUANATEXSIZE" val="40"/>
  <p:tag name="IGUANATEXCURSOR" val="2414"/>
  <p:tag name="TRANSPARENCY" val="True"/>
  <p:tag name="FILENAME" val=""/>
  <p:tag name="INPUTTYPE" val="0"/>
  <p:tag name="LATEXENGINEID" val="0"/>
  <p:tag name="TEMPFOLDER" val="c:\temp\"/>
</p:tagLst>
</file>

<file path=ppt/tags/tag3.xml><?xml version="1.0" encoding="utf-8"?>
<p:tagLst xmlns:a="http://schemas.openxmlformats.org/drawingml/2006/main" xmlns:r="http://schemas.openxmlformats.org/officeDocument/2006/relationships" xmlns:p="http://schemas.openxmlformats.org/presentationml/2006/main">
  <p:tag name="ORIGINALHEIGHT" val="89.98874"/>
  <p:tag name="ORIGINALWIDTH" val="548.1815"/>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T{\mathfrak{T}}&#10;\def\fP{\mathfrak{P}}&#10;\def\fV{\mathfrak{V}}&#10;&#10;&#10;\pagestyle{empty}&#10;\begin{document}&#10; &#10;$\color{Red} Z: \Gamma\rightarrow \IC $&#10;&#10;&#10;&#10;\end{document}"/>
  <p:tag name="IGUANATEXSIZE" val="40"/>
  <p:tag name="IGUANATEXCURSOR" val="2560"/>
  <p:tag name="TRANSPARENCY" val="True"/>
  <p:tag name="FILENAME" val=""/>
  <p:tag name="INPUTTYPE" val="0"/>
  <p:tag name="LATEXENGINEID" val="0"/>
  <p:tag name="TEMPFOLDER" val="c:\temp\"/>
</p:tagLst>
</file>

<file path=ppt/tags/tag30.xml><?xml version="1.0" encoding="utf-8"?>
<p:tagLst xmlns:a="http://schemas.openxmlformats.org/drawingml/2006/main" xmlns:r="http://schemas.openxmlformats.org/officeDocument/2006/relationships" xmlns:p="http://schemas.openxmlformats.org/presentationml/2006/main">
  <p:tag name="SRC" val="$MS(\gamma_1, \gamma_2)$"/>
</p:tagLst>
</file>

<file path=ppt/tags/tag31.xml><?xml version="1.0" encoding="utf-8"?>
<p:tagLst xmlns:a="http://schemas.openxmlformats.org/drawingml/2006/main" xmlns:r="http://schemas.openxmlformats.org/officeDocument/2006/relationships" xmlns:p="http://schemas.openxmlformats.org/presentationml/2006/main">
  <p:tag name="SRC" val="$W_{\gamma_1}$"/>
</p:tagLst>
</file>

<file path=ppt/tags/tag32.xml><?xml version="1.0" encoding="utf-8"?>
<p:tagLst xmlns:a="http://schemas.openxmlformats.org/drawingml/2006/main" xmlns:r="http://schemas.openxmlformats.org/officeDocument/2006/relationships" xmlns:p="http://schemas.openxmlformats.org/presentationml/2006/main">
  <p:tag name="SRC" val="$W_{r_1\gamma_1 + r_2 \gamma_2}$"/>
</p:tagLst>
</file>

<file path=ppt/tags/tag33.xml><?xml version="1.0" encoding="utf-8"?>
<p:tagLst xmlns:a="http://schemas.openxmlformats.org/drawingml/2006/main" xmlns:r="http://schemas.openxmlformats.org/officeDocument/2006/relationships" xmlns:p="http://schemas.openxmlformats.org/presentationml/2006/main">
  <p:tag name="SRC" val="$u$"/>
</p:tagLst>
</file>

<file path=ppt/tags/tag34.xml><?xml version="1.0" encoding="utf-8"?>
<p:tagLst xmlns:a="http://schemas.openxmlformats.org/drawingml/2006/main" xmlns:r="http://schemas.openxmlformats.org/officeDocument/2006/relationships" xmlns:p="http://schemas.openxmlformats.org/presentationml/2006/main">
  <p:tag name="SRC" val="$W_{\gamma_2}$"/>
</p:tagLst>
</file>

<file path=ppt/tags/tag35.xml><?xml version="1.0" encoding="utf-8"?>
<p:tagLst xmlns:a="http://schemas.openxmlformats.org/drawingml/2006/main" xmlns:r="http://schemas.openxmlformats.org/officeDocument/2006/relationships" xmlns:p="http://schemas.openxmlformats.org/presentationml/2006/main">
  <p:tag name="SRC" val="$W_{\gamma_1}$"/>
</p:tagLst>
</file>

<file path=ppt/tags/tag36.xml><?xml version="1.0" encoding="utf-8"?>
<p:tagLst xmlns:a="http://schemas.openxmlformats.org/drawingml/2006/main" xmlns:r="http://schemas.openxmlformats.org/officeDocument/2006/relationships" xmlns:p="http://schemas.openxmlformats.org/presentationml/2006/main">
  <p:tag name="SRC" val="$W_{\gamma_2}$"/>
</p:tagLst>
</file>

<file path=ppt/tags/tag37.xml><?xml version="1.0" encoding="utf-8"?>
<p:tagLst xmlns:a="http://schemas.openxmlformats.org/drawingml/2006/main" xmlns:r="http://schemas.openxmlformats.org/officeDocument/2006/relationships" xmlns:p="http://schemas.openxmlformats.org/presentationml/2006/main">
  <p:tag name="SRC" val="$W_{r_1\gamma_1 + r_2 \gamma_2}$"/>
</p:tagLst>
</file>

<file path=ppt/tags/tag38.xml><?xml version="1.0" encoding="utf-8"?>
<p:tagLst xmlns:a="http://schemas.openxmlformats.org/drawingml/2006/main" xmlns:r="http://schemas.openxmlformats.org/officeDocument/2006/relationships" xmlns:p="http://schemas.openxmlformats.org/presentationml/2006/main">
  <p:tag name="ORIGINALHEIGHT" val="123.7346"/>
  <p:tag name="ORIGINALWIDTH" val="1107.612"/>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K{\mathfrak{K}}&#10;\def\fL{\mathfrak{L}}&#10;\def\fM{\mathfrak{M}}&#10;\def\fS{\mathfrak{S}}&#10;\def\fP{\mathfrak{P}}&#10;\def\fV{\mathfrak{V}}&#10;\def\I{{\rm i}}&#10;&#10;&#10;\pagestyle{empty}&#10;\begin{document}&#10; &#10;$\color{Blue}  &#10;\fK^-({\color{Red} \gamma_2} )   \cdots \cdots &#10;\fK^- ( {\color{Plum} \gamma_1} ) $&#10;&#10;&#10;&#10;\end{document}"/>
  <p:tag name="IGUANATEXSIZE" val="45"/>
  <p:tag name="IGUANATEXCURSOR" val="2506"/>
  <p:tag name="TRANSPARENCY" val="True"/>
  <p:tag name="FILENAME" val=""/>
  <p:tag name="INPUTTYPE" val="0"/>
  <p:tag name="LATEXENGINEID" val="0"/>
  <p:tag name="TEMPFOLDER" val="c:\temp\"/>
</p:tagLst>
</file>

<file path=ppt/tags/tag39.xml><?xml version="1.0" encoding="utf-8"?>
<p:tagLst xmlns:a="http://schemas.openxmlformats.org/drawingml/2006/main" xmlns:r="http://schemas.openxmlformats.org/officeDocument/2006/relationships" xmlns:p="http://schemas.openxmlformats.org/presentationml/2006/main">
  <p:tag name="ORIGINALHEIGHT" val="164.2294"/>
  <p:tag name="ORIGINALWIDTH" val="865.3918"/>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K{\mathfrak{K}}&#10;\def\fL{\mathfrak{L}}&#10;\def\fM{\mathfrak{M}}&#10;\def\fS{\mathfrak{S}}&#10;\def\fP{\mathfrak{P}}&#10;\def\fV{\mathfrak{V}}&#10;\def\I{{\rm i}}&#10;&#10;&#10;\pagestyle{empty}&#10;\begin{document}&#10; &#10;$\color{Sepia} \fK(\gamma_h) \rightarrow&#10;K_{\gamma_h}^{\Omega(\gamma_h)}&#10; $&#10;&#10;&#10;&#10;\end{document}"/>
  <p:tag name="IGUANATEXSIZE" val="40"/>
  <p:tag name="IGUANATEXCURSOR" val="2487"/>
  <p:tag name="TRANSPARENCY" val="True"/>
  <p:tag name="FILENAME" val=""/>
  <p:tag name="INPUTTYPE" val="0"/>
  <p:tag name="LATEXENGINEID" val="0"/>
  <p:tag name="TEMPFOLDER" val="c:\temp\"/>
</p:tagLst>
</file>

<file path=ppt/tags/tag4.xml><?xml version="1.0" encoding="utf-8"?>
<p:tagLst xmlns:a="http://schemas.openxmlformats.org/drawingml/2006/main" xmlns:r="http://schemas.openxmlformats.org/officeDocument/2006/relationships" xmlns:p="http://schemas.openxmlformats.org/presentationml/2006/main">
  <p:tag name="ORIGINALHEIGHT" val="148.4814"/>
  <p:tag name="ORIGINALWIDTH" val="1337.083"/>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T{\mathfrak{T}}&#10;\def\fP{\mathfrak{P}}&#10;\def\fV{\mathfrak{V}}&#10;&#10;&#10;\pagestyle{empty}&#10;\begin{document}&#10; &#10;$\color{Sepia} X_{\gamma_1} X_{\gamma_2} &#10;= y^{\langle \gamma_1, \gamma_2 \rangle} &#10;X_{\gamma_1+\gamma_2} $&#10;&#10;&#10;&#10;\end{document}"/>
  <p:tag name="IGUANATEXSIZE" val="40"/>
  <p:tag name="IGUANATEXCURSOR" val="2535"/>
  <p:tag name="TRANSPARENCY" val="True"/>
  <p:tag name="FILENAME" val=""/>
  <p:tag name="INPUTTYPE" val="0"/>
  <p:tag name="LATEXENGINEID" val="0"/>
  <p:tag name="TEMPFOLDER" val="c:\temp\"/>
</p:tagLst>
</file>

<file path=ppt/tags/tag40.xml><?xml version="1.0" encoding="utf-8"?>
<p:tagLst xmlns:a="http://schemas.openxmlformats.org/drawingml/2006/main" xmlns:r="http://schemas.openxmlformats.org/officeDocument/2006/relationships" xmlns:p="http://schemas.openxmlformats.org/presentationml/2006/main">
  <p:tag name="ORIGINALHEIGHT" val="129.7338"/>
  <p:tag name="ORIGINALWIDTH" val="1104.612"/>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K{\mathfrak{K}}&#10;\def\fL{\mathfrak{L}}&#10;\def\fM{\mathfrak{M}}&#10;\def\fS{\mathfrak{S}}&#10;\def\fP{\mathfrak{P}}&#10;\def\fV{\mathfrak{V}}&#10;\def\I{{\rm i}}&#10;&#10;&#10;\pagestyle{empty}&#10;\begin{document}&#10; &#10;$\color{Blue}  \fK^+ ( {\color{Plum} \gamma_1} ) &#10;\cdots \cdots \fK^+({\color{Red} \gamma_2} )   &#10;$&#10;&#10;&#10;&#10;\end{document}"/>
  <p:tag name="IGUANATEXSIZE" val="45"/>
  <p:tag name="IGUANATEXCURSOR" val="2554"/>
  <p:tag name="TRANSPARENCY" val="True"/>
  <p:tag name="FILENAME" val=""/>
  <p:tag name="INPUTTYPE" val="0"/>
  <p:tag name="LATEXENGINEID" val="0"/>
  <p:tag name="TEMPFOLDER" val="c:\temp\"/>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Red}&#10;q: \IR_{\rm time} \rightarrow M $&#10;&#10;&#10;&#10;\end{document}"/>
  <p:tag name="IGUANATEXSIZE" val="40"/>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Red} &#10;\chi \in \Gamma(q^*(TM\otimes \IC)) $&#10;&#10;&#10;&#10;\end{document}"/>
  <p:tag name="IGUANATEXSIZE" val="40"/>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Sepia}&#10;L = g_{IJ} \dot q^I \dot q^J - g^{IJ} \p_I h \p_J h $&#10;&#10;&#10;&#10;\end{document}"/>
  <p:tag name="IGUANATEXSIZE" val="40"/>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Sepia}&#10;+ g_{IJ}\bar \chi^I D_t \chi^J - g^{IJ} D_I D_J  h \bar\chi^I \chi^J$&#10;&#10;&#10;&#10;\end{document}"/>
  <p:tag name="IGUANATEXSIZE" val="40"/>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Sepia}&#10;- R_{IJKL}\bar \chi^I \chi^J \bar\chi^K \chi^L $&#10;&#10;&#10;&#10;\end{document}"/>
  <p:tag name="IGUANATEXSIZE" val="40"/>
</p:tagLst>
</file>

<file path=ppt/tags/tag46.xml><?xml version="1.0" encoding="utf-8"?>
<p:tagLst xmlns:a="http://schemas.openxmlformats.org/drawingml/2006/main" xmlns:r="http://schemas.openxmlformats.org/officeDocument/2006/relationships" xmlns:p="http://schemas.openxmlformats.org/presentationml/2006/main">
  <p:tag name="ORIGINALHEIGHT" val="124.4844"/>
  <p:tag name="ORIGINALWIDTH" val="482.9396"/>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Blue} h'(p)=0 $&#10;&#10;&#10;&#10;\end{document}"/>
  <p:tag name="IGUANATEXSIZE" val="40"/>
  <p:tag name="IGUANATEXCURSOR" val="2492"/>
  <p:tag name="TRANSPARENCY" val="True"/>
  <p:tag name="FILENAME" val=""/>
  <p:tag name="INPUTTYPE" val="0"/>
  <p:tag name="LATEXENGINEID" val="0"/>
  <p:tag name="TEMPFOLDER" val="c:\temp\"/>
</p:tagLst>
</file>

<file path=ppt/tags/tag47.xml><?xml version="1.0" encoding="utf-8"?>
<p:tagLst xmlns:a="http://schemas.openxmlformats.org/drawingml/2006/main" xmlns:r="http://schemas.openxmlformats.org/officeDocument/2006/relationships" xmlns:p="http://schemas.openxmlformats.org/presentationml/2006/main">
  <p:tag name="ORIGINALHEIGHT" val="123.7346"/>
  <p:tag name="ORIGINALWIDTH" val="237.7203"/>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Blue} \Psi(p) $&#10;&#10;&#10;&#10;\end{document}"/>
  <p:tag name="IGUANATEXSIZE" val="40"/>
  <p:tag name="IGUANATEXCURSOR" val="2498"/>
  <p:tag name="TRANSPARENCY" val="True"/>
  <p:tag name="FILENAME" val=""/>
  <p:tag name="INPUTTYPE" val="0"/>
  <p:tag name="LATEXENGINEID" val="0"/>
  <p:tag name="TEMPFOLDER" val="c:\temp\"/>
</p:tagLst>
</file>

<file path=ppt/tags/tag48.xml><?xml version="1.0" encoding="utf-8"?>
<p:tagLst xmlns:a="http://schemas.openxmlformats.org/drawingml/2006/main" xmlns:r="http://schemas.openxmlformats.org/officeDocument/2006/relationships" xmlns:p="http://schemas.openxmlformats.org/presentationml/2006/main">
  <p:tag name="ORIGINALHEIGHT" val="149.9813"/>
  <p:tag name="ORIGINALWIDTH" val="1491.563"/>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Sepia}&#10;F(\Psi(p)) = \half ( d_{\downarrow}(p) &#10;- d_{\uparrow}(p)) $&#10;&#10;&#10;&#10;\end{document}"/>
  <p:tag name="IGUANATEXSIZE" val="40"/>
  <p:tag name="IGUANATEXCURSOR" val="2549"/>
  <p:tag name="TRANSPARENCY" val="True"/>
  <p:tag name="FILENAME" val=""/>
  <p:tag name="INPUTTYPE" val="0"/>
  <p:tag name="LATEXENGINEID" val="0"/>
  <p:tag name="TEMPFOLDER" val="c:\temp\"/>
</p:tagLst>
</file>

<file path=ppt/tags/tag49.xml><?xml version="1.0" encoding="utf-8"?>
<p:tagLst xmlns:a="http://schemas.openxmlformats.org/drawingml/2006/main" xmlns:r="http://schemas.openxmlformats.org/officeDocument/2006/relationships" xmlns:p="http://schemas.openxmlformats.org/presentationml/2006/main">
  <p:tag name="ORIGINALHEIGHT" val="79.49008"/>
  <p:tag name="ORIGINALWIDTH" val="113.9857"/>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Sepia}&#10; p_4  $&#10;&#10;&#10;&#10;\end{document}"/>
  <p:tag name="IGUANATEXSIZE" val="60"/>
  <p:tag name="IGUANATEXCURSOR" val="2497"/>
  <p:tag name="TRANSPARENCY" val="True"/>
  <p:tag name="FILENAME" val=""/>
  <p:tag name="INPUTTYPE" val="0"/>
  <p:tag name="LATEXENGINEID" val="0"/>
  <p:tag name="TEMPFOLDER" val="c:\temp\"/>
</p:tagLst>
</file>

<file path=ppt/tags/tag5.xml><?xml version="1.0" encoding="utf-8"?>
<p:tagLst xmlns:a="http://schemas.openxmlformats.org/drawingml/2006/main" xmlns:r="http://schemas.openxmlformats.org/officeDocument/2006/relationships" xmlns:p="http://schemas.openxmlformats.org/presentationml/2006/main">
  <p:tag name="ORIGINALHEIGHT" val="112.4859"/>
  <p:tag name="ORIGINALWIDTH" val="579.6776"/>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T{\mathfrak{T}}&#10;\def\fP{\mathfrak{P}}&#10;\def\fV{\mathfrak{V}}&#10;&#10;&#10;\pagestyle{empty}&#10;\begin{document}&#10; &#10;$\color{Sepia} \gamma_1, \gamma_2 \in \Gamma_u $&#10;&#10;&#10;&#10;\end{document}"/>
  <p:tag name="IGUANATEXSIZE" val="40"/>
  <p:tag name="IGUANATEXCURSOR" val="2535"/>
  <p:tag name="TRANSPARENCY" val="True"/>
  <p:tag name="FILENAME" val=""/>
  <p:tag name="INPUTTYPE" val="0"/>
  <p:tag name="LATEXENGINEID" val="0"/>
  <p:tag name="TEMPFOLDER" val="c:\temp\"/>
</p:tagLst>
</file>

<file path=ppt/tags/tag50.xml><?xml version="1.0" encoding="utf-8"?>
<p:tagLst xmlns:a="http://schemas.openxmlformats.org/drawingml/2006/main" xmlns:r="http://schemas.openxmlformats.org/officeDocument/2006/relationships" xmlns:p="http://schemas.openxmlformats.org/presentationml/2006/main">
  <p:tag name="ORIGINALHEIGHT" val="79.49008"/>
  <p:tag name="ORIGINALWIDTH" val="112.4859"/>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Sepia}&#10; p_3  $&#10;&#10;&#10;&#10;\end{document}"/>
  <p:tag name="IGUANATEXSIZE" val="60"/>
  <p:tag name="IGUANATEXCURSOR" val="2497"/>
  <p:tag name="TRANSPARENCY" val="True"/>
  <p:tag name="FILENAME" val=""/>
  <p:tag name="INPUTTYPE" val="0"/>
  <p:tag name="LATEXENGINEID" val="0"/>
  <p:tag name="TEMPFOLDER" val="c:\temp\"/>
</p:tagLst>
</file>

<file path=ppt/tags/tag51.xml><?xml version="1.0" encoding="utf-8"?>
<p:tagLst xmlns:a="http://schemas.openxmlformats.org/drawingml/2006/main" xmlns:r="http://schemas.openxmlformats.org/officeDocument/2006/relationships" xmlns:p="http://schemas.openxmlformats.org/presentationml/2006/main">
  <p:tag name="ORIGINALHEIGHT" val="79.49008"/>
  <p:tag name="ORIGINALWIDTH" val="111.7361"/>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Sepia}&#10; p_2  $&#10;&#10;&#10;&#10;\end{document}"/>
  <p:tag name="IGUANATEXSIZE" val="60"/>
  <p:tag name="IGUANATEXCURSOR" val="2497"/>
  <p:tag name="TRANSPARENCY" val="True"/>
  <p:tag name="FILENAME" val=""/>
  <p:tag name="INPUTTYPE" val="0"/>
  <p:tag name="LATEXENGINEID" val="0"/>
  <p:tag name="TEMPFOLDER" val="c:\temp\"/>
</p:tagLst>
</file>

<file path=ppt/tags/tag52.xml><?xml version="1.0" encoding="utf-8"?>
<p:tagLst xmlns:a="http://schemas.openxmlformats.org/drawingml/2006/main" xmlns:r="http://schemas.openxmlformats.org/officeDocument/2006/relationships" xmlns:p="http://schemas.openxmlformats.org/presentationml/2006/main">
  <p:tag name="ORIGINALHEIGHT" val="79.49008"/>
  <p:tag name="ORIGINALWIDTH" val="108.7364"/>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Sepia}&#10; p_1  $&#10;&#10;&#10;&#10;\end{document}"/>
  <p:tag name="IGUANATEXSIZE" val="60"/>
  <p:tag name="IGUANATEXCURSOR" val="2497"/>
  <p:tag name="TRANSPARENCY" val="True"/>
  <p:tag name="FILENAME" val=""/>
  <p:tag name="INPUTTYPE" val="0"/>
  <p:tag name="LATEXENGINEID" val="0"/>
  <p:tag name="TEMPFOLDER" val="c:\temp\"/>
</p:tagLst>
</file>

<file path=ppt/tags/tag53.xml><?xml version="1.0" encoding="utf-8"?>
<p:tagLst xmlns:a="http://schemas.openxmlformats.org/drawingml/2006/main" xmlns:r="http://schemas.openxmlformats.org/officeDocument/2006/relationships" xmlns:p="http://schemas.openxmlformats.org/presentationml/2006/main">
  <p:tag name="ORIGINALHEIGHT" val="137.2328"/>
  <p:tag name="ORIGINALWIDTH" val="1321.335"/>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Blue}&#10;\IM^\bullet := \oplus_{p: h'(p)=0} \IZ \cdot \Psi(p) $&#10;&#10;&#10;&#10;\end{document}"/>
  <p:tag name="IGUANATEXSIZE" val="40"/>
  <p:tag name="IGUANATEXCURSOR" val="2520"/>
  <p:tag name="TRANSPARENCY" val="True"/>
  <p:tag name="FILENAME" val=""/>
  <p:tag name="INPUTTYPE" val="0"/>
  <p:tag name="LATEXENGINEID" val="0"/>
  <p:tag name="TEMPFOLDER" val="c:\temp\"/>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Red}&#10;d(\Psi(p)) :=\sum_{p': F(p')-F(p)=1} n(p,p') \Psi(p')  $&#10;&#10;&#10;&#10;\end{document}"/>
  <p:tag name="IGUANATEXSIZE" val="40"/>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Red}&#10;\frac{d \phi}{d \tau } =  g^{IJ} \frac{\p h}{\p\phi^J } $&#10;&#10;&#10;&#10;\end{document}"/>
  <p:tag name="IGUANATEXSIZE" val="50"/>
</p:tagLst>
</file>

<file path=ppt/tags/tag56.xml><?xml version="1.0" encoding="utf-8"?>
<p:tagLst xmlns:a="http://schemas.openxmlformats.org/drawingml/2006/main" xmlns:r="http://schemas.openxmlformats.org/officeDocument/2006/relationships" xmlns:p="http://schemas.openxmlformats.org/presentationml/2006/main">
  <p:tag name="ORIGINALHEIGHT" val="128.9839"/>
  <p:tag name="ORIGINALWIDTH" val="617.9227"/>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Blue}&#10; \phi: \IR^2 \to X $&#10;&#10;&#10;&#10;\end{document}"/>
  <p:tag name="IGUANATEXSIZE" val="40"/>
  <p:tag name="IGUANATEXCURSOR" val="2505"/>
  <p:tag name="TRANSPARENCY" val="True"/>
  <p:tag name="FILENAME" val=""/>
  <p:tag name="INPUTTYPE" val="0"/>
  <p:tag name="LATEXENGINEID" val="0"/>
  <p:tag name="TEMPFOLDER" val="c:\temp\"/>
</p:tagLst>
</file>

<file path=ppt/tags/tag57.xml><?xml version="1.0" encoding="utf-8"?>
<p:tagLst xmlns:a="http://schemas.openxmlformats.org/drawingml/2006/main" xmlns:r="http://schemas.openxmlformats.org/officeDocument/2006/relationships" xmlns:p="http://schemas.openxmlformats.org/presentationml/2006/main">
  <p:tag name="ORIGINALHEIGHT" val="123.7346"/>
  <p:tag name="ORIGINALWIDTH" val="315.7105"/>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Sepia}&#10;  (X,\omega)  $&#10;&#10;&#10;&#10;\end{document}"/>
  <p:tag name="IGUANATEXSIZE" val="40"/>
  <p:tag name="IGUANATEXCURSOR" val="2491"/>
  <p:tag name="TRANSPARENCY" val="True"/>
  <p:tag name="FILENAME" val=""/>
  <p:tag name="INPUTTYPE" val="0"/>
  <p:tag name="LATEXENGINEID" val="0"/>
  <p:tag name="TEMPFOLDER" val="c:\temp\"/>
</p:tagLst>
</file>

<file path=ppt/tags/tag58.xml><?xml version="1.0" encoding="utf-8"?>
<p:tagLst xmlns:a="http://schemas.openxmlformats.org/drawingml/2006/main" xmlns:r="http://schemas.openxmlformats.org/officeDocument/2006/relationships" xmlns:p="http://schemas.openxmlformats.org/presentationml/2006/main">
  <p:tag name="ORIGINALHEIGHT" val="89.98874"/>
  <p:tag name="ORIGINALWIDTH" val="623.922"/>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Plum}&#10;  W: X\to \IC  $&#10;&#10;&#10;&#10;\end{document}"/>
  <p:tag name="IGUANATEXSIZE" val="40"/>
  <p:tag name="IGUANATEXCURSOR" val="2490"/>
  <p:tag name="TRANSPARENCY" val="True"/>
  <p:tag name="FILENAME" val=""/>
  <p:tag name="INPUTTYPE" val="0"/>
  <p:tag name="LATEXENGINEID" val="0"/>
  <p:tag name="TEMPFOLDER" val="c:\temp\"/>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Red}&#10; S =  \int  d\phi* d\bar \phi - \vert \nabla W \vert^2 + \cdots&#10; $&#10;&#10;&#10;&#10;\end{document}"/>
  <p:tag name="IGUANATEXSIZE" val="40"/>
</p:tagLst>
</file>

<file path=ppt/tags/tag6.xml><?xml version="1.0" encoding="utf-8"?>
<p:tagLst xmlns:a="http://schemas.openxmlformats.org/drawingml/2006/main" xmlns:r="http://schemas.openxmlformats.org/officeDocument/2006/relationships" xmlns:p="http://schemas.openxmlformats.org/presentationml/2006/main">
  <p:tag name="ORIGINALHEIGHT" val="92.98835"/>
  <p:tag name="ORIGINALWIDTH" val="303.712"/>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T{\mathfrak{T}}&#10;\def\fP{\mathfrak{P}}&#10;\def\fV{\mathfrak{V}}&#10;&#10;&#10;\pagestyle{empty}&#10;\begin{document}&#10; &#10;$\color{Red} u\in \CB $&#10;&#10;&#10;&#10;\end{document}"/>
  <p:tag name="IGUANATEXSIZE" val="40"/>
  <p:tag name="IGUANATEXCURSOR" val="2540"/>
  <p:tag name="TRANSPARENCY" val="True"/>
  <p:tag name="FILENAME" val=""/>
  <p:tag name="INPUTTYPE" val="0"/>
  <p:tag name="LATEXENGINEID" val="0"/>
  <p:tag name="TEMPFOLDER" val="c:\temp\"/>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Sepia}&#10;  W'(\phi_i)=0 $&#10;&#10;&#10;&#10;\end{document}"/>
  <p:tag name="IGUANATEXSIZE" val="50"/>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Sepia}&#10;  W''(\phi_i)\not=0 $&#10;&#10;&#10;&#10;\end{document}"/>
  <p:tag name="IGUANATEXSIZE" val="60"/>
</p:tagLst>
</file>

<file path=ppt/tags/tag62.xml><?xml version="1.0" encoding="utf-8"?>
<p:tagLst xmlns:a="http://schemas.openxmlformats.org/drawingml/2006/main" xmlns:r="http://schemas.openxmlformats.org/officeDocument/2006/relationships" xmlns:p="http://schemas.openxmlformats.org/presentationml/2006/main">
  <p:tag name="ORIGINALHEIGHT" val="150.7312"/>
  <p:tag name="ORIGINALWIDTH" val="1543.307"/>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Blue} h = \int_{\IR} \left( \phi^*\lambda +&#10; {\rm Re}(\zeta^{-1}W)dx\right)$&#10;&#10;&#10;&#10;\end{document}"/>
  <p:tag name="IGUANATEXSIZE" val="50"/>
  <p:tag name="IGUANATEXCURSOR" val="2464"/>
  <p:tag name="TRANSPARENCY" val="True"/>
  <p:tag name="FILENAME" val=""/>
  <p:tag name="INPUTTYPE" val="0"/>
  <p:tag name="LATEXENGINEID" val="0"/>
  <p:tag name="TEMPFOLDER" val="c:\temp\"/>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Blue}  d\lambda = \omega $&#10;&#10;&#10;&#10;\end{document}"/>
  <p:tag name="IGUANATEXSIZE" val="50"/>
</p:tagLst>
</file>

<file path=ppt/tags/tag64.xml><?xml version="1.0" encoding="utf-8"?>
<p:tagLst xmlns:a="http://schemas.openxmlformats.org/drawingml/2006/main" xmlns:r="http://schemas.openxmlformats.org/officeDocument/2006/relationships" xmlns:p="http://schemas.openxmlformats.org/presentationml/2006/main">
  <p:tag name="ORIGINALHEIGHT" val="141.7323"/>
  <p:tag name="ORIGINALWIDTH" val="1012.373"/>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Sepia}&#10; \CQ_{\zeta} = Q_- - \zeta^{-1} \bar Q_+ $&#10;&#10;&#10;&#10;\end{document}"/>
  <p:tag name="IGUANATEXSIZE" val="30"/>
  <p:tag name="IGUANATEXCURSOR" val="2555"/>
  <p:tag name="TRANSPARENCY" val="True"/>
  <p:tag name="FILENAME" val=""/>
  <p:tag name="INPUTTYPE" val="0"/>
  <p:tag name="LATEXENGINEID" val="0"/>
  <p:tag name="TEMPFOLDER" val="c:\temp\"/>
</p:tagLst>
</file>

<file path=ppt/tags/tag65.xml><?xml version="1.0" encoding="utf-8"?>
<p:tagLst xmlns:a="http://schemas.openxmlformats.org/drawingml/2006/main" xmlns:r="http://schemas.openxmlformats.org/officeDocument/2006/relationships" xmlns:p="http://schemas.openxmlformats.org/presentationml/2006/main">
  <p:tag name="ORIGINALHEIGHT" val="141.7323"/>
  <p:tag name="ORIGINALWIDTH" val="878.1403"/>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Sepia}&#10; \bar \CQ_{\zeta} = \bar Q_- - \zeta  Q_+ $&#10;&#10;&#10;&#10;\end{document}"/>
  <p:tag name="IGUANATEXSIZE" val="30"/>
  <p:tag name="IGUANATEXCURSOR" val="2552"/>
  <p:tag name="TRANSPARENCY" val="True"/>
  <p:tag name="FILENAME" val=""/>
  <p:tag name="INPUTTYPE" val="0"/>
  <p:tag name="LATEXENGINEID" val="0"/>
  <p:tag name="TEMPFOLDER" val="c:\temp\"/>
</p:tagLst>
</file>

<file path=ppt/tags/tag66.xml><?xml version="1.0" encoding="utf-8"?>
<p:tagLst xmlns:a="http://schemas.openxmlformats.org/drawingml/2006/main" xmlns:r="http://schemas.openxmlformats.org/officeDocument/2006/relationships" xmlns:p="http://schemas.openxmlformats.org/presentationml/2006/main">
  <p:tag name="ORIGINALHEIGHT" val="123.7346"/>
  <p:tag name="ORIGINALWIDTH" val="1249.344"/>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Red}  M= {\rm Maps}(\phi:\IR \to X) $&#10;&#10;&#10;&#10;\end{document}"/>
  <p:tag name="IGUANATEXSIZE" val="40"/>
  <p:tag name="IGUANATEXCURSOR" val="2447"/>
  <p:tag name="TRANSPARENCY" val="True"/>
  <p:tag name="FILENAME" val=""/>
  <p:tag name="INPUTTYPE" val="0"/>
  <p:tag name="LATEXENGINEID" val="0"/>
  <p:tag name="TEMPFOLDER" val="c:\temp\"/>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Blue}&#10;\frac{\p}{\p x}  \phi^I&#10;= \zeta g^{I\bar J} \frac{\p \bar W}{\p \bar\phi^{\bar J}}$&#10;&#10;&#10;&#10;\end{document}"/>
  <p:tag name="IGUANATEXSIZE" val="40"/>
</p:tagLst>
</file>

<file path=ppt/tags/tag68.xml><?xml version="1.0" encoding="utf-8"?>
<p:tagLst xmlns:a="http://schemas.openxmlformats.org/drawingml/2006/main" xmlns:r="http://schemas.openxmlformats.org/officeDocument/2006/relationships" xmlns:p="http://schemas.openxmlformats.org/presentationml/2006/main">
  <p:tag name="ORIGINALHEIGHT" val="91.48859"/>
  <p:tag name="ORIGINALWIDTH" val="350.9561"/>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Blue}&#10; \delta h = 0 $&#10;&#10;&#10;&#10;\end{document}"/>
  <p:tag name="IGUANATEXSIZE" val="40"/>
  <p:tag name="IGUANATEXCURSOR" val="2507"/>
  <p:tag name="TRANSPARENCY" val="True"/>
  <p:tag name="FILENAME" val=""/>
  <p:tag name="INPUTTYPE" val="0"/>
  <p:tag name="LATEXENGINEID" val="0"/>
  <p:tag name="TEMPFOLDER" val="c:\temp\"/>
</p:tagLst>
</file>

<file path=ppt/tags/tag69.xml><?xml version="1.0" encoding="utf-8"?>
<p:tagLst xmlns:a="http://schemas.openxmlformats.org/drawingml/2006/main" xmlns:r="http://schemas.openxmlformats.org/officeDocument/2006/relationships" xmlns:p="http://schemas.openxmlformats.org/presentationml/2006/main">
  <p:tag name="ORIGINALHEIGHT" val="176.228"/>
  <p:tag name="ORIGINALWIDTH" val="416.198"/>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Red}\frac{d\phi}{d\tau} = &#10;\frac{\delta h}{\delta \phi}  $&#10;&#10;&#10;&#10;\end{document}"/>
  <p:tag name="IGUANATEXSIZE" val="45"/>
  <p:tag name="IGUANATEXCURSOR" val="2542"/>
  <p:tag name="TRANSPARENCY" val="True"/>
  <p:tag name="FILENAME" val=""/>
  <p:tag name="INPUTTYPE" val="0"/>
  <p:tag name="LATEXENGINEID" val="0"/>
  <p:tag name="TEMPFOLDER" val="c:\temp\"/>
</p:tagLst>
</file>

<file path=ppt/tags/tag7.xml><?xml version="1.0" encoding="utf-8"?>
<p:tagLst xmlns:a="http://schemas.openxmlformats.org/drawingml/2006/main" xmlns:r="http://schemas.openxmlformats.org/officeDocument/2006/relationships" xmlns:p="http://schemas.openxmlformats.org/presentationml/2006/main">
  <p:tag name="ORIGINALHEIGHT" val="130.4837"/>
  <p:tag name="ORIGINALWIDTH" val="298.4627"/>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T{\mathfrak{T}}&#10;\def\fP{\mathfrak{P}}&#10;\def\fV{\mathfrak{V}}&#10;&#10;&#10;\pagestyle{empty}&#10;\begin{document}&#10; &#10;$\color{Red} Z_{\gamma}(u) $&#10;&#10;&#10;&#10;\end{document}"/>
  <p:tag name="IGUANATEXSIZE" val="40"/>
  <p:tag name="IGUANATEXCURSOR" val="2548"/>
  <p:tag name="TRANSPARENCY" val="True"/>
  <p:tag name="FILENAME" val=""/>
  <p:tag name="INPUTTYPE" val="0"/>
  <p:tag name="LATEXENGINEID" val="0"/>
  <p:tag name="TEMPFOLDER" val="c:\temp\"/>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Yellow}  \left( \frac{\p}{\p x}+ \I &#10;\frac{\p}{\p \tau} \right) \phi^I =  &#10;\zeta g^{I \bar J} \frac{\p \bar W}{\p \bar\phi^{\bar J} } $&#10;&#10;&#10;&#10;\end{document}"/>
  <p:tag name="IGUANATEXSIZE" val="40"/>
</p:tagLst>
</file>

<file path=ppt/tags/tag71.xml><?xml version="1.0" encoding="utf-8"?>
<p:tagLst xmlns:a="http://schemas.openxmlformats.org/drawingml/2006/main" xmlns:r="http://schemas.openxmlformats.org/officeDocument/2006/relationships" xmlns:p="http://schemas.openxmlformats.org/presentationml/2006/main">
  <p:tag name="SRC" val="$x$"/>
</p:tagLst>
</file>

<file path=ppt/tags/tag72.xml><?xml version="1.0" encoding="utf-8"?>
<p:tagLst xmlns:a="http://schemas.openxmlformats.org/drawingml/2006/main" xmlns:r="http://schemas.openxmlformats.org/officeDocument/2006/relationships" xmlns:p="http://schemas.openxmlformats.org/presentationml/2006/main">
  <p:tag name="SRC" val="$\phi\cong \phi_i$"/>
</p:tagLst>
</file>

<file path=ppt/tags/tag73.xml><?xml version="1.0" encoding="utf-8"?>
<p:tagLst xmlns:a="http://schemas.openxmlformats.org/drawingml/2006/main" xmlns:r="http://schemas.openxmlformats.org/officeDocument/2006/relationships" xmlns:p="http://schemas.openxmlformats.org/presentationml/2006/main">
  <p:tag name="SRC" val="$\phi\cong \phi_j$"/>
</p:tagLst>
</file>

<file path=ppt/tags/tag7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Blue}&#10;\frac{\p}{\p x}  \phi^I&#10;= \zeta g^{I\bar J} \frac{\p \bar W}{\p \bar\phi^{\bar J}}$&#10;&#10;&#10;&#10;\end{document}"/>
  <p:tag name="IGUANATEXSIZE" val="40"/>
</p:tagLst>
</file>

<file path=ppt/tags/tag75.xml><?xml version="1.0" encoding="utf-8"?>
<p:tagLst xmlns:a="http://schemas.openxmlformats.org/drawingml/2006/main" xmlns:r="http://schemas.openxmlformats.org/officeDocument/2006/relationships" xmlns:p="http://schemas.openxmlformats.org/presentationml/2006/main">
  <p:tag name="ORIGINALHEIGHT" val="130.4837"/>
  <p:tag name="ORIGINALWIDTH" val="665.1669"/>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T{\mathfrak{T}}&#10;\def\fP{\mathfrak{P}}&#10;\def\fV{\mathfrak{V}}&#10;&#10;&#10;\pagestyle{empty}&#10;\begin{document}&#10; &#10;$\color{Red} W_j - W_i \parallel \zeta  $&#10;&#10;&#10;&#10;\end{document}"/>
  <p:tag name="IGUANATEXSIZE" val="40"/>
  <p:tag name="IGUANATEXCURSOR" val="2545"/>
  <p:tag name="TRANSPARENCY" val="True"/>
  <p:tag name="FILENAME" val=""/>
  <p:tag name="INPUTTYPE" val="0"/>
  <p:tag name="LATEXENGINEID" val="0"/>
  <p:tag name="TEMPFOLDER" val="c:\temp\"/>
</p:tagLst>
</file>

<file path=ppt/tags/tag76.xml><?xml version="1.0" encoding="utf-8"?>
<p:tagLst xmlns:a="http://schemas.openxmlformats.org/drawingml/2006/main" xmlns:r="http://schemas.openxmlformats.org/officeDocument/2006/relationships" xmlns:p="http://schemas.openxmlformats.org/presentationml/2006/main">
  <p:tag name="ORIGINALHEIGHT" val="129.7338"/>
  <p:tag name="ORIGINALWIDTH" val="1232.096"/>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T{\mathfrak{T}}&#10;\def\fP{\mathfrak{P}}&#10;\def\fV{\mathfrak{V}}&#10;&#10;&#10;\pagestyle{empty}&#10;\begin{document}&#10; &#10;$\color{Blue} \IM_{ij} := \oplus_{\rm solitons} &#10;\IZ \Psi[\phi_{ij}]  $&#10;&#10;&#10;&#10;\end{document}"/>
  <p:tag name="IGUANATEXSIZE" val="40"/>
  <p:tag name="IGUANATEXCURSOR" val="2534"/>
  <p:tag name="TRANSPARENCY" val="True"/>
  <p:tag name="FILENAME" val=""/>
  <p:tag name="INPUTTYPE" val="0"/>
  <p:tag name="LATEXENGINEID" val="0"/>
  <p:tag name="TEMPFOLDER" val="c:\temp\"/>
</p:tagLst>
</file>

<file path=ppt/tags/tag77.xml><?xml version="1.0" encoding="utf-8"?>
<p:tagLst xmlns:a="http://schemas.openxmlformats.org/drawingml/2006/main" xmlns:r="http://schemas.openxmlformats.org/officeDocument/2006/relationships" xmlns:p="http://schemas.openxmlformats.org/presentationml/2006/main">
  <p:tag name="SRC" val="$x$"/>
</p:tagLst>
</file>

<file path=ppt/tags/tag78.xml><?xml version="1.0" encoding="utf-8"?>
<p:tagLst xmlns:a="http://schemas.openxmlformats.org/drawingml/2006/main" xmlns:r="http://schemas.openxmlformats.org/officeDocument/2006/relationships" xmlns:p="http://schemas.openxmlformats.org/presentationml/2006/main">
  <p:tag name="SRC" val="$\tau=+\infty$"/>
</p:tagLst>
</file>

<file path=ppt/tags/tag79.xml><?xml version="1.0" encoding="utf-8"?>
<p:tagLst xmlns:a="http://schemas.openxmlformats.org/drawingml/2006/main" xmlns:r="http://schemas.openxmlformats.org/officeDocument/2006/relationships" xmlns:p="http://schemas.openxmlformats.org/presentationml/2006/main">
  <p:tag name="SRC" val="$x$"/>
</p:tagLst>
</file>

<file path=ppt/tags/tag8.xml><?xml version="1.0" encoding="utf-8"?>
<p:tagLst xmlns:a="http://schemas.openxmlformats.org/drawingml/2006/main" xmlns:r="http://schemas.openxmlformats.org/officeDocument/2006/relationships" xmlns:p="http://schemas.openxmlformats.org/presentationml/2006/main">
  <p:tag name="SRC" val="$\CH_L  $"/>
</p:tagLst>
</file>

<file path=ppt/tags/tag80.xml><?xml version="1.0" encoding="utf-8"?>
<p:tagLst xmlns:a="http://schemas.openxmlformats.org/drawingml/2006/main" xmlns:r="http://schemas.openxmlformats.org/officeDocument/2006/relationships" xmlns:p="http://schemas.openxmlformats.org/presentationml/2006/main">
  <p:tag name="SRC" val="$\phi\cong \phi_i$"/>
</p:tagLst>
</file>

<file path=ppt/tags/tag81.xml><?xml version="1.0" encoding="utf-8"?>
<p:tagLst xmlns:a="http://schemas.openxmlformats.org/drawingml/2006/main" xmlns:r="http://schemas.openxmlformats.org/officeDocument/2006/relationships" xmlns:p="http://schemas.openxmlformats.org/presentationml/2006/main">
  <p:tag name="SRC" val="$\phi\cong \phi_j$"/>
</p:tagLst>
</file>

<file path=ppt/tags/tag8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Black} \tau\to -\infty $&#10;&#10;&#10;&#10;\end{document}"/>
  <p:tag name="IGUANATEXSIZE" val="30"/>
</p:tagLst>
</file>

<file path=ppt/tags/tag83.xml><?xml version="1.0" encoding="utf-8"?>
<p:tagLst xmlns:a="http://schemas.openxmlformats.org/drawingml/2006/main" xmlns:r="http://schemas.openxmlformats.org/officeDocument/2006/relationships" xmlns:p="http://schemas.openxmlformats.org/presentationml/2006/main">
  <p:tag name="ORIGINALHEIGHT" val="194.9756"/>
  <p:tag name="ORIGINALWIDTH" val="1331.833"/>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Red}  \left( \frac{\p}{\p x}+ \I &#10;\frac{\p}{\p \tau} \right) \phi^I =  &#10;\zeta g^{I \bar J} \frac{\p \bar W}{\p \bar\phi^{\bar J} } $&#10;&#10;&#10;&#10;\end{document}"/>
  <p:tag name="IGUANATEXSIZE" val="30"/>
  <p:tag name="IGUANATEXCURSOR" val="2447"/>
  <p:tag name="TRANSPARENCY" val="True"/>
  <p:tag name="FILENAME" val=""/>
  <p:tag name="INPUTTYPE" val="0"/>
  <p:tag name="LATEXENGINEID" val="0"/>
  <p:tag name="TEMPFOLDER" val="c:\temp\"/>
</p:tagLst>
</file>

<file path=ppt/tags/tag84.xml><?xml version="1.0" encoding="utf-8"?>
<p:tagLst xmlns:a="http://schemas.openxmlformats.org/drawingml/2006/main" xmlns:r="http://schemas.openxmlformats.org/officeDocument/2006/relationships" xmlns:p="http://schemas.openxmlformats.org/presentationml/2006/main">
  <p:tag name="ORIGINALHEIGHT" val="182.9771"/>
  <p:tag name="ORIGINALWIDTH" val="357.7053"/>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Blue}  \phi_{ij}^{(2) }(x) $&#10;&#10;&#10;&#10;\end{document}"/>
  <p:tag name="IGUANATEXSIZE" val="40"/>
  <p:tag name="IGUANATEXCURSOR" val="2470"/>
  <p:tag name="TRANSPARENCY" val="True"/>
  <p:tag name="FILENAME" val=""/>
  <p:tag name="INPUTTYPE" val="0"/>
  <p:tag name="LATEXENGINEID" val="0"/>
  <p:tag name="TEMPFOLDER" val="c:\temp\"/>
</p:tagLst>
</file>

<file path=ppt/tags/tag85.xml><?xml version="1.0" encoding="utf-8"?>
<p:tagLst xmlns:a="http://schemas.openxmlformats.org/drawingml/2006/main" xmlns:r="http://schemas.openxmlformats.org/officeDocument/2006/relationships" xmlns:p="http://schemas.openxmlformats.org/presentationml/2006/main">
  <p:tag name="ORIGINALHEIGHT" val="182.9771"/>
  <p:tag name="ORIGINALWIDTH" val="357.7053"/>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Blue}  \phi_{ij}^{(1) }(x) $&#10;&#10;&#10;&#10;\end{document}"/>
  <p:tag name="IGUANATEXSIZE" val="40"/>
  <p:tag name="IGUANATEXCURSOR" val="2464"/>
  <p:tag name="TRANSPARENCY" val="True"/>
  <p:tag name="FILENAME" val=""/>
  <p:tag name="INPUTTYPE" val="0"/>
  <p:tag name="LATEXENGINEID" val="0"/>
  <p:tag name="TEMPFOLDER" val="c:\temp\"/>
</p:tagLst>
</file>

<file path=ppt/tags/tag86.xml><?xml version="1.0" encoding="utf-8"?>
<p:tagLst xmlns:a="http://schemas.openxmlformats.org/drawingml/2006/main" xmlns:r="http://schemas.openxmlformats.org/officeDocument/2006/relationships" xmlns:p="http://schemas.openxmlformats.org/presentationml/2006/main">
  <p:tag name="SRC" val="$W(\phi;z)$"/>
</p:tagLst>
</file>

<file path=ppt/tags/tag87.xml><?xml version="1.0" encoding="utf-8"?>
<p:tagLst xmlns:a="http://schemas.openxmlformats.org/drawingml/2006/main" xmlns:r="http://schemas.openxmlformats.org/officeDocument/2006/relationships" xmlns:p="http://schemas.openxmlformats.org/presentationml/2006/main">
  <p:tag name="SRC" val="$z\in C$"/>
</p:tagLst>
</file>

<file path=ppt/tags/tag88.xml><?xml version="1.0" encoding="utf-8"?>
<p:tagLst xmlns:a="http://schemas.openxmlformats.org/drawingml/2006/main" xmlns:r="http://schemas.openxmlformats.org/officeDocument/2006/relationships" xmlns:p="http://schemas.openxmlformats.org/presentationml/2006/main">
  <p:tag name="SRC" val="$\wp$"/>
</p:tagLst>
</file>

<file path=ppt/tags/tag89.xml><?xml version="1.0" encoding="utf-8"?>
<p:tagLst xmlns:a="http://schemas.openxmlformats.org/drawingml/2006/main" xmlns:r="http://schemas.openxmlformats.org/officeDocument/2006/relationships" xmlns:p="http://schemas.openxmlformats.org/presentationml/2006/main">
  <p:tag name="SRC" val="$z_1$"/>
</p:tagLst>
</file>

<file path=ppt/tags/tag9.xml><?xml version="1.0" encoding="utf-8"?>
<p:tagLst xmlns:a="http://schemas.openxmlformats.org/drawingml/2006/main" xmlns:r="http://schemas.openxmlformats.org/officeDocument/2006/relationships" xmlns:p="http://schemas.openxmlformats.org/presentationml/2006/main">
  <p:tag name="SRC" val="$ = \oplus_{\gamma\in \Gamma+\gamma_0} {\cal H}_{L,\gamma}$"/>
</p:tagLst>
</file>

<file path=ppt/tags/tag90.xml><?xml version="1.0" encoding="utf-8"?>
<p:tagLst xmlns:a="http://schemas.openxmlformats.org/drawingml/2006/main" xmlns:r="http://schemas.openxmlformats.org/officeDocument/2006/relationships" xmlns:p="http://schemas.openxmlformats.org/presentationml/2006/main">
  <p:tag name="SRC" val="$z_2$"/>
</p:tagLst>
</file>

<file path=ppt/tags/tag91.xml><?xml version="1.0" encoding="utf-8"?>
<p:tagLst xmlns:a="http://schemas.openxmlformats.org/drawingml/2006/main" xmlns:r="http://schemas.openxmlformats.org/officeDocument/2006/relationships" xmlns:p="http://schemas.openxmlformats.org/presentationml/2006/main">
  <p:tag name="ORIGINALHEIGHT" val="146.9817"/>
  <p:tag name="ORIGINALWIDTH" val="1997.75"/>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Red}&#10;  h = \int_{\IR}  \phi^*(\lambda)&#10; + {\rm Re}(\zeta^{-1} W(\phi;z(x)))dx $&#10;&#10;&#10;&#10;\end{document}"/>
  <p:tag name="IGUANATEXSIZE" val="40"/>
  <p:tag name="IGUANATEXCURSOR" val="2523"/>
  <p:tag name="TRANSPARENCY" val="True"/>
  <p:tag name="FILENAME" val=""/>
  <p:tag name="INPUTTYPE" val="0"/>
  <p:tag name="LATEXENGINEID" val="0"/>
  <p:tag name="TEMPFOLDER" val="c:\temp\"/>
</p:tagLst>
</file>

<file path=ppt/tags/tag92.xml><?xml version="1.0" encoding="utf-8"?>
<p:tagLst xmlns:a="http://schemas.openxmlformats.org/drawingml/2006/main" xmlns:r="http://schemas.openxmlformats.org/officeDocument/2006/relationships" xmlns:p="http://schemas.openxmlformats.org/presentationml/2006/main">
  <p:tag name="ORIGINALHEIGHT" val="54.74315"/>
  <p:tag name="ORIGINALWIDTH" val="60.74244"/>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T{\mathfrak{T}}&#10;\def\fP{\mathfrak{P}}&#10;\def\fV{\mathfrak{V}}&#10;&#10;&#10;\pagestyle{empty}&#10;\begin{document}&#10; &#10;$\color{Black} \tau $&#10;&#10;&#10;&#10;\end{document}"/>
  <p:tag name="IGUANATEXSIZE" val="40"/>
  <p:tag name="IGUANATEXCURSOR" val="2535"/>
  <p:tag name="TRANSPARENCY" val="True"/>
  <p:tag name="FILENAME" val=""/>
  <p:tag name="INPUTTYPE" val="0"/>
  <p:tag name="LATEXENGINEID" val="0"/>
  <p:tag name="TEMPFOLDER" val="c:\temp\"/>
</p:tagLst>
</file>

<file path=ppt/tags/tag93.xml><?xml version="1.0" encoding="utf-8"?>
<p:tagLst xmlns:a="http://schemas.openxmlformats.org/drawingml/2006/main" xmlns:r="http://schemas.openxmlformats.org/officeDocument/2006/relationships" xmlns:p="http://schemas.openxmlformats.org/presentationml/2006/main">
  <p:tag name="ORIGINALHEIGHT" val="56.24299"/>
  <p:tag name="ORIGINALWIDTH" val="62.99213"/>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T{\mathfrak{T}}&#10;\def\fP{\mathfrak{P}}&#10;\def\fV{\mathfrak{V}}&#10;&#10;&#10;\pagestyle{empty}&#10;\begin{document}&#10; &#10;$\color{Black} x$&#10;&#10;&#10;&#10;\end{document}"/>
  <p:tag name="IGUANATEXSIZE" val="40"/>
  <p:tag name="IGUANATEXCURSOR" val="2538"/>
  <p:tag name="TRANSPARENCY" val="True"/>
  <p:tag name="FILENAME" val=""/>
  <p:tag name="INPUTTYPE" val="0"/>
  <p:tag name="LATEXENGINEID" val="0"/>
  <p:tag name="TEMPFOLDER" val="c:\temp\"/>
</p:tagLst>
</file>

<file path=ppt/tags/tag94.xml><?xml version="1.0" encoding="utf-8"?>
<p:tagLst xmlns:a="http://schemas.openxmlformats.org/drawingml/2006/main" xmlns:r="http://schemas.openxmlformats.org/officeDocument/2006/relationships" xmlns:p="http://schemas.openxmlformats.org/presentationml/2006/main">
  <p:tag name="SRC" val="$W(\phi;z_2)$"/>
</p:tagLst>
</file>

<file path=ppt/tags/tag95.xml><?xml version="1.0" encoding="utf-8"?>
<p:tagLst xmlns:a="http://schemas.openxmlformats.org/drawingml/2006/main" xmlns:r="http://schemas.openxmlformats.org/officeDocument/2006/relationships" xmlns:p="http://schemas.openxmlformats.org/presentationml/2006/main">
  <p:tag name="SRC" val="$W(\phi;z_1)$"/>
</p:tagLst>
</file>

<file path=ppt/tags/tag96.xml><?xml version="1.0" encoding="utf-8"?>
<p:tagLst xmlns:a="http://schemas.openxmlformats.org/drawingml/2006/main" xmlns:r="http://schemas.openxmlformats.org/officeDocument/2006/relationships" xmlns:p="http://schemas.openxmlformats.org/presentationml/2006/main">
  <p:tag name="SRC" val="$W(\phi;z(x))$"/>
</p:tagLst>
</file>

<file path=ppt/tags/tag97.xml><?xml version="1.0" encoding="utf-8"?>
<p:tagLst xmlns:a="http://schemas.openxmlformats.org/drawingml/2006/main" xmlns:r="http://schemas.openxmlformats.org/officeDocument/2006/relationships" xmlns:p="http://schemas.openxmlformats.org/presentationml/2006/main">
  <p:tag name="ORIGINALHEIGHT" val="91.48859"/>
  <p:tag name="ORIGINALWIDTH" val="173.2283"/>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Blue}&#10;  \fI \in  $&#10;&#10;&#10;&#10;\end{document}"/>
  <p:tag name="IGUANATEXSIZE" val="50"/>
  <p:tag name="IGUANATEXCURSOR" val="2524"/>
  <p:tag name="TRANSPARENCY" val="True"/>
  <p:tag name="FILENAME" val=""/>
  <p:tag name="INPUTTYPE" val="0"/>
  <p:tag name="LATEXENGINEID" val="0"/>
  <p:tag name="TEMPFOLDER" val="c:\temp\"/>
</p:tagLst>
</file>

<file path=ppt/tags/tag98.xml><?xml version="1.0" encoding="utf-8"?>
<p:tagLst xmlns:a="http://schemas.openxmlformats.org/drawingml/2006/main" xmlns:r="http://schemas.openxmlformats.org/officeDocument/2006/relationships" xmlns:p="http://schemas.openxmlformats.org/presentationml/2006/main">
  <p:tag name="ORIGINALHEIGHT" val="104.9868"/>
  <p:tag name="ORIGINALWIDTH" val="401.1998"/>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Blue}&#10;  \fI_1 \sim \fI_2  $&#10;&#10;&#10;&#10;\end{document}"/>
  <p:tag name="IGUANATEXSIZE" val="50"/>
  <p:tag name="IGUANATEXCURSOR" val="2533"/>
  <p:tag name="TRANSPARENCY" val="True"/>
  <p:tag name="FILENAME" val=""/>
  <p:tag name="INPUTTYPE" val="0"/>
  <p:tag name="LATEXENGINEID" val="0"/>
  <p:tag name="TEMPFOLDER" val="c:\temp\"/>
</p:tagLst>
</file>

<file path=ppt/tags/tag99.xml><?xml version="1.0" encoding="utf-8"?>
<p:tagLst xmlns:a="http://schemas.openxmlformats.org/drawingml/2006/main" xmlns:r="http://schemas.openxmlformats.org/officeDocument/2006/relationships" xmlns:p="http://schemas.openxmlformats.org/presentationml/2006/main">
  <p:tag name="ORIGINALHEIGHT" val="123.7346"/>
  <p:tag name="ORIGINALWIDTH" val="539.9325"/>
  <p:tag name="OUTPUTDPI" val="1200"/>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Blue}&#10;  \fB\fr(\CT_1, \CT_2) $&#10;&#10;&#10;&#10;\end{document}"/>
  <p:tag name="IGUANATEXSIZE" val="50"/>
  <p:tag name="IGUANATEXCURSOR" val="2516"/>
  <p:tag name="TRANSPARENCY" val="True"/>
  <p:tag name="FILENAME" val=""/>
  <p:tag name="INPUTTYPE" val="0"/>
  <p:tag name="LATEXENGINEID" val="0"/>
  <p:tag name="TEMPFOLDER" val="c:\temp\"/>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19887</TotalTime>
  <Words>3518</Words>
  <Application>Microsoft Office PowerPoint</Application>
  <PresentationFormat>On-screen Show (4:3)</PresentationFormat>
  <Paragraphs>431</Paragraphs>
  <Slides>71</Slides>
  <Notes>22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71</vt:i4>
      </vt:variant>
    </vt:vector>
  </HeadingPairs>
  <TitlesOfParts>
    <vt:vector size="83" baseType="lpstr">
      <vt:lpstr>Arial</vt:lpstr>
      <vt:lpstr>Calibri</vt:lpstr>
      <vt:lpstr>Cambria Math</vt:lpstr>
      <vt:lpstr>French Script MT</vt:lpstr>
      <vt:lpstr>Mathematica1</vt:lpstr>
      <vt:lpstr>Mathematica6</vt:lpstr>
      <vt:lpstr>Mathematica7Mono</vt:lpstr>
      <vt:lpstr>Monotype Corsiva</vt:lpstr>
      <vt:lpstr>Old English Text MT</vt:lpstr>
      <vt:lpstr>Script MT Bold</vt:lpstr>
      <vt:lpstr>Symbol</vt:lpstr>
      <vt:lpstr>Office Theme</vt:lpstr>
      <vt:lpstr>Framed BPS States In Four And Two Dimensions</vt:lpstr>
      <vt:lpstr>PowerPoint Presentation</vt:lpstr>
      <vt:lpstr>Basic Notation For d=4 N=2</vt:lpstr>
      <vt:lpstr>Supersymmetric Line Defects  </vt:lpstr>
      <vt:lpstr>Framed BPS States</vt:lpstr>
      <vt:lpstr>PowerPoint Presentation</vt:lpstr>
      <vt:lpstr>Framed BPS Wall-Crossing 1/2</vt:lpstr>
      <vt:lpstr>Halo Fock Spaces</vt:lpstr>
      <vt:lpstr>Framed BPS Wall-Crossing 2/2</vt:lpstr>
      <vt:lpstr>PowerPoint Presentation</vt:lpstr>
      <vt:lpstr>PowerPoint Presentation</vt:lpstr>
      <vt:lpstr>Derivation of the KSWCF</vt:lpstr>
      <vt:lpstr>Categorified KS Formula ??</vt:lpstr>
      <vt:lpstr>PowerPoint Presentation</vt:lpstr>
      <vt:lpstr>SQM &amp; Morse Theory (Witten: 1982) </vt:lpstr>
      <vt:lpstr> Instantons &amp; MSW Complex</vt:lpstr>
      <vt:lpstr>LG Models </vt:lpstr>
      <vt:lpstr>1+1 LG Model as SQM</vt:lpstr>
      <vt:lpstr>Fields Preserving -SUSY</vt:lpstr>
      <vt:lpstr>MSW Complex Of (Vanilla) Solitons</vt:lpstr>
      <vt:lpstr>PowerPoint Presentation</vt:lpstr>
      <vt:lpstr>Families of Theories</vt:lpstr>
      <vt:lpstr>Domain Wall/Interface/Janus</vt:lpstr>
      <vt:lpstr>General: A∞-Category Of Interfaces</vt:lpstr>
      <vt:lpstr>Chan-Paton Data Of An Interface</vt:lpstr>
      <vt:lpstr>Simplest Example</vt:lpstr>
      <vt:lpstr>Interfaces For Paths Of LG Superpotentials </vt:lpstr>
      <vt:lpstr>Hovering Solutions</vt:lpstr>
      <vt:lpstr>Binding Points</vt:lpstr>
      <vt:lpstr>S-Wall Interfaces</vt:lpstr>
      <vt:lpstr>Example Of S-Wall CP Data</vt:lpstr>
      <vt:lpstr>Homotopy Property Of The Interfaces</vt:lpstr>
      <vt:lpstr>Composition of Interfaces -1 </vt:lpstr>
      <vt:lpstr>Composition of Interfaces - 2 </vt:lpstr>
      <vt:lpstr>Reduction to Elementary Interfaces: </vt:lpstr>
      <vt:lpstr>Factor Into S-Wall Interfaces </vt:lpstr>
      <vt:lpstr>Categorified Cecotti-Vafa WCF -1/3</vt:lpstr>
      <vt:lpstr>PowerPoint Presentation</vt:lpstr>
      <vt:lpstr>Categorified Cecotti-Vafa WCF -3/3</vt:lpstr>
      <vt:lpstr>A 2d4d Categorified WCF? </vt:lpstr>
      <vt:lpstr>PowerPoint Presentation</vt:lpstr>
      <vt:lpstr>Knot Homology -1/3</vt:lpstr>
      <vt:lpstr>Knot Homology – 2/3</vt:lpstr>
      <vt:lpstr>Knot Homology – 3/3</vt:lpstr>
      <vt:lpstr>Gaiotto-Witten Reduction</vt:lpstr>
      <vt:lpstr>Gaiotto-Witten Model 1: YYLG  </vt:lpstr>
      <vt:lpstr>Gaiotto-Witten Model 2: Monopoles  </vt:lpstr>
      <vt:lpstr>Braiding &amp; Fusing Interfaces</vt:lpstr>
      <vt:lpstr>Proposal for link chain complex</vt:lpstr>
      <vt:lpstr>The Link Homology</vt:lpstr>
      <vt:lpstr>Vacua For YYLG </vt:lpstr>
      <vt:lpstr>Recovering The Jones Polynomial</vt:lpstr>
      <vt:lpstr>Computing Knot Homology</vt:lpstr>
      <vt:lpstr>Chan-Paton Data For Basic Moves</vt:lpstr>
      <vt:lpstr>Bi-Grading Of Complex</vt:lpstr>
      <vt:lpstr>Example: Hopf Link</vt:lpstr>
      <vt:lpstr>Example: Hopf Link </vt:lpstr>
      <vt:lpstr>Reidemeister Moves</vt:lpstr>
      <vt:lpstr>PowerPoint Presentation</vt:lpstr>
      <vt:lpstr>Obstructions &amp; Resolutions -1/2</vt:lpstr>
      <vt:lpstr>Obstructions &amp; Resolutions -2/2</vt:lpstr>
      <vt:lpstr>PowerPoint Presentation</vt:lpstr>
      <vt:lpstr>The Really Hard Question</vt:lpstr>
      <vt:lpstr>PowerPoint Presentation</vt:lpstr>
      <vt:lpstr>The Answer</vt:lpstr>
      <vt:lpstr>Exotic (Framed) BPS States</vt:lpstr>
      <vt:lpstr>Geometrical Interpretation Of The  No-Exotics Theorem - 2</vt:lpstr>
      <vt:lpstr>Geometrical Interpretation Of The  No-Exotics Theorem - 4</vt:lpstr>
      <vt:lpstr>PowerPoint Presentation</vt:lpstr>
      <vt:lpstr>Conclusion -1/2</vt:lpstr>
      <vt:lpstr>Conclusion – 2/2</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 In N=2 Field Theory</dc:title>
  <dc:creator>Greg</dc:creator>
  <cp:lastModifiedBy>gmoore</cp:lastModifiedBy>
  <cp:revision>2268</cp:revision>
  <cp:lastPrinted>2016-06-14T16:34:04Z</cp:lastPrinted>
  <dcterms:created xsi:type="dcterms:W3CDTF">2012-07-01T03:15:52Z</dcterms:created>
  <dcterms:modified xsi:type="dcterms:W3CDTF">2016-06-27T07:12:02Z</dcterms:modified>
</cp:coreProperties>
</file>