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handoutMasterIdLst>
    <p:handoutMasterId r:id="rId95"/>
  </p:handoutMasterIdLst>
  <p:sldIdLst>
    <p:sldId id="426" r:id="rId2"/>
    <p:sldId id="303" r:id="rId3"/>
    <p:sldId id="392" r:id="rId4"/>
    <p:sldId id="304" r:id="rId5"/>
    <p:sldId id="369" r:id="rId6"/>
    <p:sldId id="399" r:id="rId7"/>
    <p:sldId id="268" r:id="rId8"/>
    <p:sldId id="288" r:id="rId9"/>
    <p:sldId id="289" r:id="rId10"/>
    <p:sldId id="290" r:id="rId11"/>
    <p:sldId id="291" r:id="rId12"/>
    <p:sldId id="292" r:id="rId13"/>
    <p:sldId id="418" r:id="rId14"/>
    <p:sldId id="293" r:id="rId15"/>
    <p:sldId id="398" r:id="rId16"/>
    <p:sldId id="272" r:id="rId17"/>
    <p:sldId id="371" r:id="rId18"/>
    <p:sldId id="435" r:id="rId19"/>
    <p:sldId id="373" r:id="rId20"/>
    <p:sldId id="401" r:id="rId21"/>
    <p:sldId id="274" r:id="rId22"/>
    <p:sldId id="294" r:id="rId23"/>
    <p:sldId id="437" r:id="rId24"/>
    <p:sldId id="374" r:id="rId25"/>
    <p:sldId id="280" r:id="rId26"/>
    <p:sldId id="350" r:id="rId27"/>
    <p:sldId id="412" r:id="rId28"/>
    <p:sldId id="295" r:id="rId29"/>
    <p:sldId id="375" r:id="rId30"/>
    <p:sldId id="427" r:id="rId31"/>
    <p:sldId id="387" r:id="rId32"/>
    <p:sldId id="428" r:id="rId33"/>
    <p:sldId id="376" r:id="rId34"/>
    <p:sldId id="419" r:id="rId35"/>
    <p:sldId id="298" r:id="rId36"/>
    <p:sldId id="299" r:id="rId37"/>
    <p:sldId id="264" r:id="rId38"/>
    <p:sldId id="300" r:id="rId39"/>
    <p:sldId id="307" r:id="rId40"/>
    <p:sldId id="278" r:id="rId41"/>
    <p:sldId id="308" r:id="rId42"/>
    <p:sldId id="429" r:id="rId43"/>
    <p:sldId id="309" r:id="rId44"/>
    <p:sldId id="339" r:id="rId45"/>
    <p:sldId id="313" r:id="rId46"/>
    <p:sldId id="310" r:id="rId47"/>
    <p:sldId id="347" r:id="rId48"/>
    <p:sldId id="400" r:id="rId49"/>
    <p:sldId id="320" r:id="rId50"/>
    <p:sldId id="322" r:id="rId51"/>
    <p:sldId id="430" r:id="rId52"/>
    <p:sldId id="413" r:id="rId53"/>
    <p:sldId id="397" r:id="rId54"/>
    <p:sldId id="425" r:id="rId55"/>
    <p:sldId id="324" r:id="rId56"/>
    <p:sldId id="420" r:id="rId57"/>
    <p:sldId id="353" r:id="rId58"/>
    <p:sldId id="333" r:id="rId59"/>
    <p:sldId id="334" r:id="rId60"/>
    <p:sldId id="335" r:id="rId61"/>
    <p:sldId id="417" r:id="rId62"/>
    <p:sldId id="406" r:id="rId63"/>
    <p:sldId id="421" r:id="rId64"/>
    <p:sldId id="377" r:id="rId65"/>
    <p:sldId id="395" r:id="rId66"/>
    <p:sldId id="394" r:id="rId67"/>
    <p:sldId id="431" r:id="rId68"/>
    <p:sldId id="436" r:id="rId69"/>
    <p:sldId id="432" r:id="rId70"/>
    <p:sldId id="402" r:id="rId71"/>
    <p:sldId id="433" r:id="rId72"/>
    <p:sldId id="434" r:id="rId73"/>
    <p:sldId id="396" r:id="rId74"/>
    <p:sldId id="438" r:id="rId75"/>
    <p:sldId id="378" r:id="rId76"/>
    <p:sldId id="416" r:id="rId77"/>
    <p:sldId id="424" r:id="rId78"/>
    <p:sldId id="422" r:id="rId79"/>
    <p:sldId id="379" r:id="rId80"/>
    <p:sldId id="380" r:id="rId81"/>
    <p:sldId id="414" r:id="rId82"/>
    <p:sldId id="381" r:id="rId83"/>
    <p:sldId id="382" r:id="rId84"/>
    <p:sldId id="439" r:id="rId85"/>
    <p:sldId id="383" r:id="rId86"/>
    <p:sldId id="384" r:id="rId87"/>
    <p:sldId id="388" r:id="rId88"/>
    <p:sldId id="385" r:id="rId89"/>
    <p:sldId id="389" r:id="rId90"/>
    <p:sldId id="390" r:id="rId91"/>
    <p:sldId id="391" r:id="rId92"/>
    <p:sldId id="423" r:id="rId9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05265B"/>
    <a:srgbClr val="011E5F"/>
    <a:srgbClr val="352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82" autoAdjust="0"/>
    <p:restoredTop sz="93557" autoAdjust="0"/>
  </p:normalViewPr>
  <p:slideViewPr>
    <p:cSldViewPr snapToGrid="0">
      <p:cViewPr varScale="1">
        <p:scale>
          <a:sx n="55" d="100"/>
          <a:sy n="55" d="100"/>
        </p:scale>
        <p:origin x="40" y="1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6332"/>
    </p:cViewPr>
  </p:sorterViewPr>
  <p:notesViewPr>
    <p:cSldViewPr snapToGrid="0">
      <p:cViewPr varScale="1">
        <p:scale>
          <a:sx n="48" d="100"/>
          <a:sy n="48" d="100"/>
        </p:scale>
        <p:origin x="273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r">
              <a:defRPr sz="1200"/>
            </a:lvl1pPr>
          </a:lstStyle>
          <a:p>
            <a:fld id="{0FB6726F-C11F-4BF2-8246-491B0B96B710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3" tIns="46582" rIns="93163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3" tIns="46582" rIns="93163" bIns="46582" rtlCol="0" anchor="b"/>
          <a:lstStyle>
            <a:lvl1pPr algn="r">
              <a:defRPr sz="1200"/>
            </a:lvl1pPr>
          </a:lstStyle>
          <a:p>
            <a:fld id="{98E96B5F-9D92-40FB-A186-BE754F1D5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r">
              <a:defRPr sz="1200"/>
            </a:lvl1pPr>
          </a:lstStyle>
          <a:p>
            <a:fld id="{25E7FFD5-E068-4745-8992-B25380099DE6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8475" cy="3138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2" rIns="93163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3" tIns="46582" rIns="93163" bIns="4658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3" tIns="46582" rIns="93163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3" tIns="46582" rIns="93163" bIns="46582" rtlCol="0" anchor="b"/>
          <a:lstStyle>
            <a:lvl1pPr algn="r">
              <a:defRPr sz="1200"/>
            </a:lvl1pPr>
          </a:lstStyle>
          <a:p>
            <a:fld id="{B689D21C-D59E-4939-884C-8EBE4EA8B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6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57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23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a famous fact about the zeta soliton</a:t>
            </a:r>
            <a:r>
              <a:rPr lang="en-US" baseline="0" dirty="0" smtClean="0"/>
              <a:t> equation is that a solution projects to a straight line in the W plane so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</a:t>
            </a:r>
            <a:r>
              <a:rPr lang="en-US" baseline="0" dirty="0" smtClean="0"/>
              <a:t> YOU MUST REMEMBER THIS – at least nine slides from now you must remember this.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52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41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9D21C-D59E-4939-884C-8EBE4EA8BC2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07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45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08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9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9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5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0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2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1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2430-E407-46AC-8985-029B462AA44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2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32430-E407-46AC-8985-029B462AA44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6EB1-F59A-42F2-B9D3-2BCC3D3D9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4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00.png"/><Relationship Id="rId7" Type="http://schemas.openxmlformats.org/officeDocument/2006/relationships/image" Target="../media/image5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0.png"/><Relationship Id="rId11" Type="http://schemas.openxmlformats.org/officeDocument/2006/relationships/image" Target="../media/image360.png"/><Relationship Id="rId5" Type="http://schemas.openxmlformats.org/officeDocument/2006/relationships/image" Target="../media/image341.png"/><Relationship Id="rId10" Type="http://schemas.openxmlformats.org/officeDocument/2006/relationships/image" Target="../media/image54.png"/><Relationship Id="rId4" Type="http://schemas.openxmlformats.org/officeDocument/2006/relationships/image" Target="../media/image480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8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49.png"/><Relationship Id="rId9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0.png"/><Relationship Id="rId7" Type="http://schemas.openxmlformats.org/officeDocument/2006/relationships/image" Target="../media/image65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3.png"/><Relationship Id="rId7" Type="http://schemas.openxmlformats.org/officeDocument/2006/relationships/image" Target="../media/image4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image" Target="../media/image46.png"/><Relationship Id="rId5" Type="http://schemas.openxmlformats.org/officeDocument/2006/relationships/image" Target="../media/image35.png"/><Relationship Id="rId10" Type="http://schemas.openxmlformats.org/officeDocument/2006/relationships/image" Target="../media/image45.png"/><Relationship Id="rId4" Type="http://schemas.openxmlformats.org/officeDocument/2006/relationships/image" Target="../media/image34.png"/><Relationship Id="rId9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1.png"/><Relationship Id="rId2" Type="http://schemas.openxmlformats.org/officeDocument/2006/relationships/image" Target="../media/image9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981.png"/><Relationship Id="rId4" Type="http://schemas.openxmlformats.org/officeDocument/2006/relationships/image" Target="../media/image950.png"/><Relationship Id="rId9" Type="http://schemas.openxmlformats.org/officeDocument/2006/relationships/image" Target="../media/image97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880.png"/><Relationship Id="rId7" Type="http://schemas.openxmlformats.org/officeDocument/2006/relationships/image" Target="../media/image100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2.png"/><Relationship Id="rId5" Type="http://schemas.openxmlformats.org/officeDocument/2006/relationships/image" Target="../media/image760.png"/><Relationship Id="rId4" Type="http://schemas.openxmlformats.org/officeDocument/2006/relationships/image" Target="../media/image890.png"/><Relationship Id="rId9" Type="http://schemas.openxmlformats.org/officeDocument/2006/relationships/image" Target="../media/image10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660.png"/><Relationship Id="rId7" Type="http://schemas.openxmlformats.org/officeDocument/2006/relationships/image" Target="../media/image68.png"/><Relationship Id="rId12" Type="http://schemas.openxmlformats.org/officeDocument/2006/relationships/image" Target="../media/image64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482.png"/><Relationship Id="rId10" Type="http://schemas.openxmlformats.org/officeDocument/2006/relationships/image" Target="../media/image87.png"/><Relationship Id="rId9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106.png"/></Relationships>
</file>

<file path=ppt/slides/_rels/slide2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4.png"/><Relationship Id="rId3" Type="http://schemas.openxmlformats.org/officeDocument/2006/relationships/notesSlide" Target="../notesSlides/notesSlide3.xml"/><Relationship Id="rId17" Type="http://schemas.openxmlformats.org/officeDocument/2006/relationships/image" Target="../media/image1130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13.png"/><Relationship Id="rId1" Type="http://schemas.openxmlformats.org/officeDocument/2006/relationships/tags" Target="../tags/tag1.xml"/><Relationship Id="rId11" Type="http://schemas.openxmlformats.org/officeDocument/2006/relationships/image" Target="../media/image1062.png"/><Relationship Id="rId15" Type="http://schemas.openxmlformats.org/officeDocument/2006/relationships/image" Target="../media/image112.png"/><Relationship Id="rId10" Type="http://schemas.openxmlformats.org/officeDocument/2006/relationships/image" Target="../media/image1052.png"/><Relationship Id="rId19" Type="http://schemas.openxmlformats.org/officeDocument/2006/relationships/image" Target="../media/image115.png"/><Relationship Id="rId4" Type="http://schemas.openxmlformats.org/officeDocument/2006/relationships/image" Target="../media/image111.png"/><Relationship Id="rId14" Type="http://schemas.openxmlformats.org/officeDocument/2006/relationships/image" Target="../media/image110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7.png"/><Relationship Id="rId7" Type="http://schemas.openxmlformats.org/officeDocument/2006/relationships/image" Target="../media/image120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1.png"/><Relationship Id="rId9" Type="http://schemas.openxmlformats.org/officeDocument/2006/relationships/image" Target="../media/image1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1.png"/><Relationship Id="rId5" Type="http://schemas.openxmlformats.org/officeDocument/2006/relationships/image" Target="../media/image1010.png"/><Relationship Id="rId4" Type="http://schemas.openxmlformats.org/officeDocument/2006/relationships/image" Target="../media/image90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4.png"/><Relationship Id="rId3" Type="http://schemas.openxmlformats.org/officeDocument/2006/relationships/image" Target="../media/image92.png"/><Relationship Id="rId7" Type="http://schemas.openxmlformats.org/officeDocument/2006/relationships/image" Target="../media/image130.png"/><Relationship Id="rId12" Type="http://schemas.openxmlformats.org/officeDocument/2006/relationships/image" Target="../media/image1330.png"/><Relationship Id="rId2" Type="http://schemas.openxmlformats.org/officeDocument/2006/relationships/image" Target="../media/image90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9.png"/><Relationship Id="rId11" Type="http://schemas.openxmlformats.org/officeDocument/2006/relationships/image" Target="../media/image1320.png"/><Relationship Id="rId5" Type="http://schemas.openxmlformats.org/officeDocument/2006/relationships/image" Target="../media/image128.png"/><Relationship Id="rId15" Type="http://schemas.openxmlformats.org/officeDocument/2006/relationships/image" Target="../media/image136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Relationship Id="rId14" Type="http://schemas.openxmlformats.org/officeDocument/2006/relationships/image" Target="../media/image1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90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901.png"/><Relationship Id="rId7" Type="http://schemas.openxmlformats.org/officeDocument/2006/relationships/image" Target="../media/image137.png"/><Relationship Id="rId2" Type="http://schemas.openxmlformats.org/officeDocument/2006/relationships/image" Target="../media/image8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5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2.png"/><Relationship Id="rId2" Type="http://schemas.openxmlformats.org/officeDocument/2006/relationships/image" Target="../media/image10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8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01.png"/><Relationship Id="rId7" Type="http://schemas.openxmlformats.org/officeDocument/2006/relationships/image" Target="../media/image1541.png"/><Relationship Id="rId2" Type="http://schemas.openxmlformats.org/officeDocument/2006/relationships/image" Target="../media/image14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31.png"/><Relationship Id="rId5" Type="http://schemas.openxmlformats.org/officeDocument/2006/relationships/image" Target="../media/image1520.png"/><Relationship Id="rId4" Type="http://schemas.openxmlformats.org/officeDocument/2006/relationships/image" Target="../media/image1511.png"/><Relationship Id="rId9" Type="http://schemas.openxmlformats.org/officeDocument/2006/relationships/image" Target="../media/image13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0.png"/><Relationship Id="rId3" Type="http://schemas.openxmlformats.org/officeDocument/2006/relationships/image" Target="../media/image96.png"/><Relationship Id="rId7" Type="http://schemas.openxmlformats.org/officeDocument/2006/relationships/image" Target="../media/image105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040.png"/><Relationship Id="rId5" Type="http://schemas.openxmlformats.org/officeDocument/2006/relationships/image" Target="../media/image1030.png"/><Relationship Id="rId4" Type="http://schemas.openxmlformats.org/officeDocument/2006/relationships/image" Target="../media/image1020.png"/><Relationship Id="rId9" Type="http://schemas.openxmlformats.org/officeDocument/2006/relationships/image" Target="../media/image10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0.png"/><Relationship Id="rId7" Type="http://schemas.openxmlformats.org/officeDocument/2006/relationships/image" Target="../media/image141.png"/><Relationship Id="rId2" Type="http://schemas.openxmlformats.org/officeDocument/2006/relationships/image" Target="../media/image160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31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0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image" Target="../media/image11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1290.png"/><Relationship Id="rId18" Type="http://schemas.openxmlformats.org/officeDocument/2006/relationships/image" Target="../media/image1660.png"/><Relationship Id="rId3" Type="http://schemas.openxmlformats.org/officeDocument/2006/relationships/tags" Target="../tags/tag5.xml"/><Relationship Id="rId21" Type="http://schemas.openxmlformats.org/officeDocument/2006/relationships/image" Target="../media/image1691.png"/><Relationship Id="rId7" Type="http://schemas.openxmlformats.org/officeDocument/2006/relationships/slideLayout" Target="../slideLayouts/slideLayout6.xml"/><Relationship Id="rId17" Type="http://schemas.openxmlformats.org/officeDocument/2006/relationships/image" Target="../media/image1650.png"/><Relationship Id="rId2" Type="http://schemas.openxmlformats.org/officeDocument/2006/relationships/tags" Target="../tags/tag4.xml"/><Relationship Id="rId16" Type="http://schemas.openxmlformats.org/officeDocument/2006/relationships/image" Target="../media/image142.png"/><Relationship Id="rId20" Type="http://schemas.openxmlformats.org/officeDocument/2006/relationships/image" Target="../media/image1681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5" Type="http://schemas.openxmlformats.org/officeDocument/2006/relationships/image" Target="../media/image140.png"/><Relationship Id="rId19" Type="http://schemas.openxmlformats.org/officeDocument/2006/relationships/image" Target="../media/image1670.png"/><Relationship Id="rId4" Type="http://schemas.openxmlformats.org/officeDocument/2006/relationships/tags" Target="../tags/tag6.xml"/><Relationship Id="rId9" Type="http://schemas.openxmlformats.org/officeDocument/2006/relationships/image" Target="../media/image1610.png"/><Relationship Id="rId14" Type="http://schemas.openxmlformats.org/officeDocument/2006/relationships/image" Target="../media/image12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0.png"/><Relationship Id="rId3" Type="http://schemas.openxmlformats.org/officeDocument/2006/relationships/image" Target="../media/image171.png"/><Relationship Id="rId7" Type="http://schemas.openxmlformats.org/officeDocument/2006/relationships/image" Target="../media/image1360.png"/><Relationship Id="rId2" Type="http://schemas.openxmlformats.org/officeDocument/2006/relationships/image" Target="../media/image14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50.png"/><Relationship Id="rId5" Type="http://schemas.openxmlformats.org/officeDocument/2006/relationships/image" Target="../media/image173.png"/><Relationship Id="rId10" Type="http://schemas.openxmlformats.org/officeDocument/2006/relationships/image" Target="../media/image1310.png"/><Relationship Id="rId4" Type="http://schemas.openxmlformats.org/officeDocument/2006/relationships/image" Target="../media/image172.png"/><Relationship Id="rId9" Type="http://schemas.openxmlformats.org/officeDocument/2006/relationships/image" Target="../media/image130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2" Type="http://schemas.openxmlformats.org/officeDocument/2006/relationships/image" Target="../media/image14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5.emf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90.png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42.png"/><Relationship Id="rId5" Type="http://schemas.openxmlformats.org/officeDocument/2006/relationships/tags" Target="../tags/tag13.xml"/><Relationship Id="rId15" Type="http://schemas.openxmlformats.org/officeDocument/2006/relationships/image" Target="../media/image1420.png"/><Relationship Id="rId10" Type="http://schemas.openxmlformats.org/officeDocument/2006/relationships/image" Target="../media/image126.png"/><Relationship Id="rId4" Type="http://schemas.openxmlformats.org/officeDocument/2006/relationships/tags" Target="../tags/tag12.xml"/><Relationship Id="rId9" Type="http://schemas.openxmlformats.org/officeDocument/2006/relationships/image" Target="../media/image1480.png"/><Relationship Id="rId14" Type="http://schemas.openxmlformats.org/officeDocument/2006/relationships/image" Target="../media/image141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0.png"/><Relationship Id="rId3" Type="http://schemas.openxmlformats.org/officeDocument/2006/relationships/tags" Target="../tags/tag16.xml"/><Relationship Id="rId7" Type="http://schemas.openxmlformats.org/officeDocument/2006/relationships/image" Target="../media/image140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26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7.xml"/><Relationship Id="rId9" Type="http://schemas.openxmlformats.org/officeDocument/2006/relationships/image" Target="../media/image144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0.png"/><Relationship Id="rId3" Type="http://schemas.openxmlformats.org/officeDocument/2006/relationships/image" Target="../media/image174.png"/><Relationship Id="rId7" Type="http://schemas.openxmlformats.org/officeDocument/2006/relationships/image" Target="../media/image1490.png"/><Relationship Id="rId12" Type="http://schemas.openxmlformats.org/officeDocument/2006/relationships/image" Target="../media/image175.png"/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80.png"/><Relationship Id="rId11" Type="http://schemas.openxmlformats.org/officeDocument/2006/relationships/image" Target="../media/image1530.png"/><Relationship Id="rId5" Type="http://schemas.openxmlformats.org/officeDocument/2006/relationships/image" Target="../media/image1470.png"/><Relationship Id="rId10" Type="http://schemas.openxmlformats.org/officeDocument/2006/relationships/image" Target="../media/image1690.png"/><Relationship Id="rId4" Type="http://schemas.openxmlformats.org/officeDocument/2006/relationships/image" Target="../media/image1711.png"/><Relationship Id="rId9" Type="http://schemas.openxmlformats.org/officeDocument/2006/relationships/image" Target="../media/image15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0.png"/><Relationship Id="rId2" Type="http://schemas.openxmlformats.org/officeDocument/2006/relationships/image" Target="../media/image17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1.png"/><Relationship Id="rId13" Type="http://schemas.openxmlformats.org/officeDocument/2006/relationships/image" Target="../media/image160.png"/><Relationship Id="rId3" Type="http://schemas.openxmlformats.org/officeDocument/2006/relationships/image" Target="../media/image1750.png"/><Relationship Id="rId7" Type="http://schemas.openxmlformats.org/officeDocument/2006/relationships/image" Target="../media/image1810.png"/><Relationship Id="rId12" Type="http://schemas.openxmlformats.org/officeDocument/2006/relationships/image" Target="../media/image148.png"/><Relationship Id="rId2" Type="http://schemas.openxmlformats.org/officeDocument/2006/relationships/image" Target="../media/image17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0.png"/><Relationship Id="rId11" Type="http://schemas.openxmlformats.org/officeDocument/2006/relationships/image" Target="../media/image1762.png"/><Relationship Id="rId5" Type="http://schemas.openxmlformats.org/officeDocument/2006/relationships/image" Target="../media/image1790.png"/><Relationship Id="rId10" Type="http://schemas.openxmlformats.org/officeDocument/2006/relationships/image" Target="../media/image1840.png"/><Relationship Id="rId4" Type="http://schemas.openxmlformats.org/officeDocument/2006/relationships/image" Target="../media/image1780.png"/><Relationship Id="rId9" Type="http://schemas.openxmlformats.org/officeDocument/2006/relationships/image" Target="../media/image18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2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11.png"/><Relationship Id="rId4" Type="http://schemas.openxmlformats.org/officeDocument/2006/relationships/image" Target="../media/image9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79.png"/><Relationship Id="rId3" Type="http://schemas.openxmlformats.org/officeDocument/2006/relationships/image" Target="../media/image168.png"/><Relationship Id="rId7" Type="http://schemas.openxmlformats.org/officeDocument/2006/relationships/image" Target="../media/image2000.png"/><Relationship Id="rId12" Type="http://schemas.openxmlformats.org/officeDocument/2006/relationships/image" Target="../media/image182.png"/><Relationship Id="rId2" Type="http://schemas.openxmlformats.org/officeDocument/2006/relationships/image" Target="../media/image17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60.png"/><Relationship Id="rId11" Type="http://schemas.openxmlformats.org/officeDocument/2006/relationships/image" Target="../media/image181.png"/><Relationship Id="rId5" Type="http://schemas.openxmlformats.org/officeDocument/2006/relationships/image" Target="../media/image169.png"/><Relationship Id="rId10" Type="http://schemas.openxmlformats.org/officeDocument/2006/relationships/image" Target="../media/image178.png"/><Relationship Id="rId4" Type="http://schemas.openxmlformats.org/officeDocument/2006/relationships/image" Target="../media/image1940.png"/><Relationship Id="rId9" Type="http://schemas.openxmlformats.org/officeDocument/2006/relationships/image" Target="../media/image170.png"/><Relationship Id="rId14" Type="http://schemas.openxmlformats.org/officeDocument/2006/relationships/image" Target="../media/image14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2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90.png"/><Relationship Id="rId4" Type="http://schemas.openxmlformats.org/officeDocument/2006/relationships/image" Target="../media/image21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image" Target="../media/image15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3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7" Type="http://schemas.openxmlformats.org/officeDocument/2006/relationships/image" Target="../media/image236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5.png"/><Relationship Id="rId5" Type="http://schemas.openxmlformats.org/officeDocument/2006/relationships/image" Target="../media/image234.png"/><Relationship Id="rId4" Type="http://schemas.openxmlformats.org/officeDocument/2006/relationships/image" Target="../media/image23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197.png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20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237.png"/><Relationship Id="rId5" Type="http://schemas.openxmlformats.org/officeDocument/2006/relationships/tags" Target="../tags/tag22.xml"/><Relationship Id="rId10" Type="http://schemas.openxmlformats.org/officeDocument/2006/relationships/image" Target="../media/image194.png"/><Relationship Id="rId4" Type="http://schemas.openxmlformats.org/officeDocument/2006/relationships/tags" Target="../tags/tag21.xml"/><Relationship Id="rId9" Type="http://schemas.openxmlformats.org/officeDocument/2006/relationships/image" Target="../media/image18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15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8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0.png"/><Relationship Id="rId14" Type="http://schemas.openxmlformats.org/officeDocument/2006/relationships/image" Target="../media/image2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8.png"/><Relationship Id="rId4" Type="http://schemas.openxmlformats.org/officeDocument/2006/relationships/image" Target="../media/image220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0.png"/><Relationship Id="rId2" Type="http://schemas.openxmlformats.org/officeDocument/2006/relationships/image" Target="../media/image19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jpe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7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6.png"/></Relationships>
</file>

<file path=ppt/slides/_rels/slide6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80.png"/><Relationship Id="rId3" Type="http://schemas.openxmlformats.org/officeDocument/2006/relationships/image" Target="../media/image208.png"/><Relationship Id="rId12" Type="http://schemas.openxmlformats.org/officeDocument/2006/relationships/image" Target="../media/image2070.png"/><Relationship Id="rId17" Type="http://schemas.openxmlformats.org/officeDocument/2006/relationships/image" Target="../media/image218.png"/><Relationship Id="rId2" Type="http://schemas.openxmlformats.org/officeDocument/2006/relationships/image" Target="../media/image207.png"/><Relationship Id="rId16" Type="http://schemas.openxmlformats.org/officeDocument/2006/relationships/image" Target="../media/image217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2060.png"/><Relationship Id="rId15" Type="http://schemas.openxmlformats.org/officeDocument/2006/relationships/image" Target="../media/image216.png"/><Relationship Id="rId10" Type="http://schemas.openxmlformats.org/officeDocument/2006/relationships/image" Target="../media/image211.png"/><Relationship Id="rId4" Type="http://schemas.openxmlformats.org/officeDocument/2006/relationships/image" Target="../media/image203.png"/><Relationship Id="rId9" Type="http://schemas.openxmlformats.org/officeDocument/2006/relationships/image" Target="../media/image210.png"/><Relationship Id="rId14" Type="http://schemas.openxmlformats.org/officeDocument/2006/relationships/image" Target="../media/image209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3" Type="http://schemas.openxmlformats.org/officeDocument/2006/relationships/image" Target="../media/image223.png"/><Relationship Id="rId7" Type="http://schemas.openxmlformats.org/officeDocument/2006/relationships/image" Target="../media/image227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6.png"/><Relationship Id="rId11" Type="http://schemas.openxmlformats.org/officeDocument/2006/relationships/image" Target="../media/image240.png"/><Relationship Id="rId5" Type="http://schemas.openxmlformats.org/officeDocument/2006/relationships/image" Target="../media/image225.png"/><Relationship Id="rId10" Type="http://schemas.openxmlformats.org/officeDocument/2006/relationships/image" Target="../media/image239.png"/><Relationship Id="rId4" Type="http://schemas.openxmlformats.org/officeDocument/2006/relationships/image" Target="../media/image224.png"/><Relationship Id="rId9" Type="http://schemas.openxmlformats.org/officeDocument/2006/relationships/image" Target="../media/image23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1.png"/><Relationship Id="rId2" Type="http://schemas.openxmlformats.org/officeDocument/2006/relationships/image" Target="../media/image2020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3" Type="http://schemas.openxmlformats.org/officeDocument/2006/relationships/image" Target="../media/image212.png"/><Relationship Id="rId7" Type="http://schemas.openxmlformats.org/officeDocument/2006/relationships/image" Target="../media/image244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3.png"/><Relationship Id="rId11" Type="http://schemas.openxmlformats.org/officeDocument/2006/relationships/image" Target="../media/image248.png"/><Relationship Id="rId5" Type="http://schemas.openxmlformats.org/officeDocument/2006/relationships/image" Target="../media/image242.png"/><Relationship Id="rId10" Type="http://schemas.openxmlformats.org/officeDocument/2006/relationships/image" Target="../media/image247.png"/><Relationship Id="rId4" Type="http://schemas.openxmlformats.org/officeDocument/2006/relationships/image" Target="../media/image241.png"/><Relationship Id="rId9" Type="http://schemas.openxmlformats.org/officeDocument/2006/relationships/image" Target="../media/image246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1.png"/><Relationship Id="rId5" Type="http://schemas.openxmlformats.org/officeDocument/2006/relationships/image" Target="../media/image24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3" Type="http://schemas.openxmlformats.org/officeDocument/2006/relationships/image" Target="../media/image252.png"/><Relationship Id="rId7" Type="http://schemas.openxmlformats.org/officeDocument/2006/relationships/image" Target="../media/image256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5.png"/><Relationship Id="rId5" Type="http://schemas.openxmlformats.org/officeDocument/2006/relationships/image" Target="../media/image254.png"/><Relationship Id="rId4" Type="http://schemas.openxmlformats.org/officeDocument/2006/relationships/image" Target="../media/image253.png"/><Relationship Id="rId9" Type="http://schemas.openxmlformats.org/officeDocument/2006/relationships/image" Target="../media/image25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0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2.png"/><Relationship Id="rId4" Type="http://schemas.openxmlformats.org/officeDocument/2006/relationships/image" Target="../media/image26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9.png"/><Relationship Id="rId4" Type="http://schemas.openxmlformats.org/officeDocument/2006/relationships/image" Target="../media/image264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5.png"/><Relationship Id="rId3" Type="http://schemas.openxmlformats.org/officeDocument/2006/relationships/image" Target="../media/image267.png"/><Relationship Id="rId7" Type="http://schemas.openxmlformats.org/officeDocument/2006/relationships/image" Target="../media/image131.png"/><Relationship Id="rId12" Type="http://schemas.openxmlformats.org/officeDocument/2006/relationships/image" Target="../media/image134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0.png"/><Relationship Id="rId11" Type="http://schemas.openxmlformats.org/officeDocument/2006/relationships/image" Target="../media/image1330.png"/><Relationship Id="rId5" Type="http://schemas.openxmlformats.org/officeDocument/2006/relationships/image" Target="../media/image129.png"/><Relationship Id="rId15" Type="http://schemas.openxmlformats.org/officeDocument/2006/relationships/image" Target="../media/image265.png"/><Relationship Id="rId10" Type="http://schemas.openxmlformats.org/officeDocument/2006/relationships/image" Target="../media/image1320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Relationship Id="rId14" Type="http://schemas.openxmlformats.org/officeDocument/2006/relationships/image" Target="../media/image136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3" Type="http://schemas.openxmlformats.org/officeDocument/2006/relationships/image" Target="../media/image269.png"/><Relationship Id="rId7" Type="http://schemas.openxmlformats.org/officeDocument/2006/relationships/image" Target="../media/image273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2.png"/><Relationship Id="rId11" Type="http://schemas.openxmlformats.org/officeDocument/2006/relationships/image" Target="../media/image266.png"/><Relationship Id="rId5" Type="http://schemas.openxmlformats.org/officeDocument/2006/relationships/image" Target="../media/image271.png"/><Relationship Id="rId10" Type="http://schemas.openxmlformats.org/officeDocument/2006/relationships/image" Target="../media/image276.png"/><Relationship Id="rId4" Type="http://schemas.openxmlformats.org/officeDocument/2006/relationships/image" Target="../media/image270.png"/><Relationship Id="rId9" Type="http://schemas.openxmlformats.org/officeDocument/2006/relationships/image" Target="../media/image275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0.png"/><Relationship Id="rId3" Type="http://schemas.openxmlformats.org/officeDocument/2006/relationships/image" Target="../media/image2590.png"/><Relationship Id="rId7" Type="http://schemas.openxmlformats.org/officeDocument/2006/relationships/image" Target="../media/image2630.png"/><Relationship Id="rId2" Type="http://schemas.openxmlformats.org/officeDocument/2006/relationships/image" Target="../media/image25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20.png"/><Relationship Id="rId5" Type="http://schemas.openxmlformats.org/officeDocument/2006/relationships/image" Target="../media/image2611.png"/><Relationship Id="rId4" Type="http://schemas.openxmlformats.org/officeDocument/2006/relationships/image" Target="../media/image2600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0.png"/><Relationship Id="rId3" Type="http://schemas.openxmlformats.org/officeDocument/2006/relationships/image" Target="../media/image2660.png"/><Relationship Id="rId7" Type="http://schemas.openxmlformats.org/officeDocument/2006/relationships/image" Target="../media/image2700.png"/><Relationship Id="rId2" Type="http://schemas.openxmlformats.org/officeDocument/2006/relationships/image" Target="../media/image26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90.png"/><Relationship Id="rId11" Type="http://schemas.openxmlformats.org/officeDocument/2006/relationships/image" Target="../media/image2740.png"/><Relationship Id="rId5" Type="http://schemas.openxmlformats.org/officeDocument/2006/relationships/image" Target="../media/image2680.png"/><Relationship Id="rId10" Type="http://schemas.openxmlformats.org/officeDocument/2006/relationships/image" Target="../media/image2730.png"/><Relationship Id="rId4" Type="http://schemas.openxmlformats.org/officeDocument/2006/relationships/image" Target="../media/image2670.png"/><Relationship Id="rId9" Type="http://schemas.openxmlformats.org/officeDocument/2006/relationships/image" Target="../media/image2720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3010.png"/><Relationship Id="rId4" Type="http://schemas.openxmlformats.org/officeDocument/2006/relationships/image" Target="../media/image2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0.png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70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png"/><Relationship Id="rId2" Type="http://schemas.openxmlformats.org/officeDocument/2006/relationships/image" Target="../media/image158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8.jpeg"/><Relationship Id="rId4" Type="http://schemas.openxmlformats.org/officeDocument/2006/relationships/image" Target="../media/image27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9.emf"/><Relationship Id="rId5" Type="http://schemas.openxmlformats.org/officeDocument/2006/relationships/image" Target="../media/image284.png"/><Relationship Id="rId4" Type="http://schemas.openxmlformats.org/officeDocument/2006/relationships/image" Target="../media/image283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295.png"/><Relationship Id="rId3" Type="http://schemas.openxmlformats.org/officeDocument/2006/relationships/image" Target="../media/image285.png"/><Relationship Id="rId7" Type="http://schemas.openxmlformats.org/officeDocument/2006/relationships/image" Target="../media/image289.png"/><Relationship Id="rId12" Type="http://schemas.openxmlformats.org/officeDocument/2006/relationships/image" Target="../media/image294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8.png"/><Relationship Id="rId11" Type="http://schemas.openxmlformats.org/officeDocument/2006/relationships/image" Target="../media/image293.png"/><Relationship Id="rId5" Type="http://schemas.openxmlformats.org/officeDocument/2006/relationships/image" Target="../media/image287.png"/><Relationship Id="rId10" Type="http://schemas.openxmlformats.org/officeDocument/2006/relationships/image" Target="../media/image292.png"/><Relationship Id="rId4" Type="http://schemas.openxmlformats.org/officeDocument/2006/relationships/image" Target="../media/image286.png"/><Relationship Id="rId9" Type="http://schemas.openxmlformats.org/officeDocument/2006/relationships/image" Target="../media/image291.png"/><Relationship Id="rId14" Type="http://schemas.openxmlformats.org/officeDocument/2006/relationships/image" Target="../media/image296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png"/><Relationship Id="rId3" Type="http://schemas.openxmlformats.org/officeDocument/2006/relationships/image" Target="../media/image2870.png"/><Relationship Id="rId7" Type="http://schemas.openxmlformats.org/officeDocument/2006/relationships/image" Target="../media/image2850.png"/><Relationship Id="rId2" Type="http://schemas.openxmlformats.org/officeDocument/2006/relationships/image" Target="../media/image28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90.png"/><Relationship Id="rId10" Type="http://schemas.openxmlformats.org/officeDocument/2006/relationships/image" Target="../media/image298.png"/><Relationship Id="rId4" Type="http://schemas.openxmlformats.org/officeDocument/2006/relationships/image" Target="../media/image2880.png"/><Relationship Id="rId9" Type="http://schemas.openxmlformats.org/officeDocument/2006/relationships/image" Target="../media/image291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9.png"/><Relationship Id="rId2" Type="http://schemas.openxmlformats.org/officeDocument/2006/relationships/image" Target="../media/image29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2.png"/><Relationship Id="rId5" Type="http://schemas.openxmlformats.org/officeDocument/2006/relationships/image" Target="../media/image301.png"/><Relationship Id="rId4" Type="http://schemas.openxmlformats.org/officeDocument/2006/relationships/image" Target="../media/image30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0.png"/><Relationship Id="rId2" Type="http://schemas.openxmlformats.org/officeDocument/2006/relationships/image" Target="../media/image29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90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0.png"/><Relationship Id="rId3" Type="http://schemas.openxmlformats.org/officeDocument/2006/relationships/image" Target="../media/image3011.png"/><Relationship Id="rId7" Type="http://schemas.openxmlformats.org/officeDocument/2006/relationships/image" Target="../media/image2030.png"/><Relationship Id="rId2" Type="http://schemas.openxmlformats.org/officeDocument/2006/relationships/image" Target="../media/image30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4.png"/><Relationship Id="rId5" Type="http://schemas.openxmlformats.org/officeDocument/2006/relationships/image" Target="../media/image303.png"/><Relationship Id="rId4" Type="http://schemas.openxmlformats.org/officeDocument/2006/relationships/image" Target="../media/image3020.png"/><Relationship Id="rId9" Type="http://schemas.openxmlformats.org/officeDocument/2006/relationships/image" Target="../media/image205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png"/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5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610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9.png"/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0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3439" y="-78160"/>
            <a:ext cx="1213378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+mn-lt"/>
              </a:rPr>
              <a:t>2d Categorical Wall-Crossing With Twisted Masses, </a:t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And An Application To Knot Invariants</a:t>
            </a:r>
            <a:endParaRPr lang="en-US" sz="36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0145" y="1069303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Gregory Moore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7376" y="1055584"/>
            <a:ext cx="2358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Rutgers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45" y="1963295"/>
            <a:ext cx="6858000" cy="4867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38112" y="5889008"/>
            <a:ext cx="12283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FF"/>
                </a:solidFill>
              </a:rPr>
              <a:t>September 22,  2021 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6" y="2324441"/>
            <a:ext cx="3115339" cy="311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-19050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</a:rPr>
              <a:t> </a:t>
            </a:r>
            <a:endParaRPr lang="en-US" sz="5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40635" y="472281"/>
            <a:ext cx="126413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33CC"/>
                </a:solidFill>
              </a:rPr>
              <a:t>U</a:t>
            </a:r>
            <a:r>
              <a:rPr lang="en-US" sz="6000" dirty="0" smtClean="0">
                <a:solidFill>
                  <a:srgbClr val="0033CC"/>
                </a:solidFill>
              </a:rPr>
              <a:t>nder continuous deformation of metric and super-one-form </a:t>
            </a:r>
          </a:p>
          <a:p>
            <a:pPr algn="ctr"/>
            <a:r>
              <a:rPr lang="en-US" sz="6000" dirty="0" smtClean="0">
                <a:solidFill>
                  <a:srgbClr val="0033CC"/>
                </a:solidFill>
              </a:rPr>
              <a:t>the MSW complex changes by  </a:t>
            </a:r>
          </a:p>
          <a:p>
            <a:pPr algn="ctr"/>
            <a:r>
              <a:rPr lang="en-US" sz="6000" dirty="0" smtClean="0">
                <a:solidFill>
                  <a:srgbClr val="0033CC"/>
                </a:solidFill>
              </a:rPr>
              <a:t>a chain map.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5019110"/>
            <a:ext cx="122700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Actually, it is a very special kind of chain map: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 A </a:t>
            </a:r>
            <a:r>
              <a:rPr lang="en-US" sz="4800" dirty="0" err="1" smtClean="0">
                <a:solidFill>
                  <a:srgbClr val="FF0000"/>
                </a:solidFill>
              </a:rPr>
              <a:t>homotopy</a:t>
            </a:r>
            <a:r>
              <a:rPr lang="en-US" sz="4800" dirty="0" smtClean="0">
                <a:solidFill>
                  <a:srgbClr val="FF0000"/>
                </a:solidFill>
              </a:rPr>
              <a:t> equivalence of chain complexes.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8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95926" y="-304189"/>
                <a:ext cx="11689235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+mn-lt"/>
                  </a:rPr>
                  <a:t>Homotopies Of Paths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 err="1" smtClean="0">
                    <a:latin typeface="+mn-lt"/>
                  </a:rPr>
                  <a:t>Homotopy</a:t>
                </a:r>
                <a:r>
                  <a:rPr lang="en-US" dirty="0" smtClean="0">
                    <a:latin typeface="+mn-lt"/>
                  </a:rPr>
                  <a:t> Of Chain Maps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926" y="-304189"/>
                <a:ext cx="11689235" cy="1325563"/>
              </a:xfrm>
              <a:blipFill>
                <a:blip r:embed="rId2"/>
                <a:stretch>
                  <a:fillRect l="-2139" r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230174" y="1086906"/>
                <a:ext cx="21398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0174" y="1086906"/>
                <a:ext cx="213988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168527" y="895440"/>
            <a:ext cx="2192124" cy="2202939"/>
            <a:chOff x="1267513" y="1467735"/>
            <a:chExt cx="2192124" cy="2202939"/>
          </a:xfrm>
        </p:grpSpPr>
        <p:sp>
          <p:nvSpPr>
            <p:cNvPr id="3" name="Rectangle 2"/>
            <p:cNvSpPr/>
            <p:nvPr/>
          </p:nvSpPr>
          <p:spPr>
            <a:xfrm>
              <a:off x="1706251" y="1467735"/>
              <a:ext cx="1753386" cy="1234912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1706251" y="2988297"/>
              <a:ext cx="1263192" cy="1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1267513" y="1467735"/>
              <a:ext cx="14532" cy="1234912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313862" y="2901233"/>
                  <a:ext cx="213988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3862" y="2901233"/>
                  <a:ext cx="2139885" cy="7694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" name="Straight Arrow Connector 13"/>
          <p:cNvCxnSpPr/>
          <p:nvPr/>
        </p:nvCxnSpPr>
        <p:spPr>
          <a:xfrm flipV="1">
            <a:off x="3978111" y="1494805"/>
            <a:ext cx="2262433" cy="9160"/>
          </a:xfrm>
          <a:prstGeom prst="straightConnector1">
            <a:avLst/>
          </a:prstGeom>
          <a:ln w="762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44239" y="1210016"/>
                <a:ext cx="52507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𝑀𝑒𝑡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3600" b="0" dirty="0" smtClean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239" y="1210016"/>
                <a:ext cx="525072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57046" y="1972525"/>
                <a:ext cx="4227137" cy="685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𝐼𝐽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046" y="1972525"/>
                <a:ext cx="4227137" cy="685124"/>
              </a:xfrm>
              <a:prstGeom prst="rect">
                <a:avLst/>
              </a:prstGeom>
              <a:blipFill>
                <a:blip r:embed="rId6"/>
                <a:stretch>
                  <a:fillRect r="-12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9766" y="3055207"/>
                <a:ext cx="112453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gives a chain map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 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66" y="3055207"/>
                <a:ext cx="11245393" cy="646331"/>
              </a:xfrm>
              <a:prstGeom prst="rect">
                <a:avLst/>
              </a:prstGeom>
              <a:blipFill>
                <a:blip r:embed="rId7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9766" y="3913030"/>
                <a:ext cx="106816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gives a chain map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 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66" y="3913030"/>
                <a:ext cx="10681674" cy="646331"/>
              </a:xfrm>
              <a:prstGeom prst="rect">
                <a:avLst/>
              </a:prstGeom>
              <a:blipFill>
                <a:blip r:embed="rId8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-972340" y="4766506"/>
                <a:ext cx="84369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𝒰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𝒰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72340" y="4766506"/>
                <a:ext cx="8436990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97385" y="5541324"/>
                <a:ext cx="10322351" cy="1396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=0,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85" y="5541324"/>
                <a:ext cx="10322351" cy="13968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344239" y="4638019"/>
                <a:ext cx="5402659" cy="957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𝐼𝐽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239" y="4638019"/>
                <a:ext cx="5402659" cy="9573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969603" y="2104186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(Fixed @ s=0,1)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0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994" y="-12145"/>
            <a:ext cx="10407978" cy="1325563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+mn-lt"/>
              </a:rPr>
              <a:t>Definition: </a:t>
            </a:r>
            <a:r>
              <a:rPr lang="en-US" sz="4800" dirty="0" err="1" smtClean="0">
                <a:latin typeface="+mn-lt"/>
              </a:rPr>
              <a:t>Homotopies</a:t>
            </a:r>
            <a:r>
              <a:rPr lang="en-US" sz="4800" dirty="0" smtClean="0">
                <a:latin typeface="+mn-lt"/>
              </a:rPr>
              <a:t> Of Chain Maps</a:t>
            </a:r>
            <a:endParaRPr lang="en-US" sz="4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40004" y="1284240"/>
                <a:ext cx="110482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</a:rPr>
                  <a:t>Two chain maps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  are </a:t>
                </a:r>
                <a:r>
                  <a:rPr lang="en-US" sz="4000" b="1" i="1" u="sng" dirty="0" smtClean="0">
                    <a:solidFill>
                      <a:srgbClr val="FF0000"/>
                    </a:solidFill>
                  </a:rPr>
                  <a:t>homotopic </a:t>
                </a:r>
                <a:r>
                  <a:rPr lang="en-US" sz="4000" dirty="0" smtClean="0">
                    <a:solidFill>
                      <a:srgbClr val="FF0000"/>
                    </a:solidFill>
                  </a:rPr>
                  <a:t>if 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04" y="1284240"/>
                <a:ext cx="11048214" cy="707886"/>
              </a:xfrm>
              <a:prstGeom prst="rect">
                <a:avLst/>
              </a:prstGeom>
              <a:blipFill>
                <a:blip r:embed="rId2"/>
                <a:stretch>
                  <a:fillRect l="-193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0004" y="2201891"/>
                <a:ext cx="112084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</a:rPr>
                  <a:t>There is a Fermion number -1  map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04" y="2201891"/>
                <a:ext cx="11208470" cy="646331"/>
              </a:xfrm>
              <a:prstGeom prst="rect">
                <a:avLst/>
              </a:prstGeom>
              <a:blipFill>
                <a:blip r:embed="rId3"/>
                <a:stretch>
                  <a:fillRect l="-1631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24726" y="2995132"/>
                <a:ext cx="72492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726" y="2995132"/>
                <a:ext cx="724921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90194" y="3818966"/>
            <a:ext cx="3469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If there are</a:t>
            </a:r>
          </a:p>
          <a:p>
            <a:r>
              <a:rPr lang="en-US" sz="3600" dirty="0" smtClean="0">
                <a:solidFill>
                  <a:srgbClr val="0033CC"/>
                </a:solidFill>
              </a:rPr>
              <a:t> chain maps…. </a:t>
            </a:r>
            <a:endParaRPr lang="en-US" sz="36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39838" y="4178972"/>
                <a:ext cx="39309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838" y="4178972"/>
                <a:ext cx="393097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08902" y="4177055"/>
                <a:ext cx="35723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902" y="4177055"/>
                <a:ext cx="357236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54804" y="5141755"/>
                <a:ext cx="4845377" cy="693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 ∼</m:t>
                      </m:r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05265B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804" y="5141755"/>
                <a:ext cx="4845377" cy="6939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02113" y="5135243"/>
                <a:ext cx="4845377" cy="693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 ∼</m:t>
                      </m:r>
                      <m:r>
                        <a:rPr lang="en-US" sz="3600" b="0" i="1" smtClean="0">
                          <a:solidFill>
                            <a:srgbClr val="05265B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05265B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113" y="5135243"/>
                <a:ext cx="4845377" cy="6939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0511" y="6011630"/>
                <a:ext cx="117269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70C0"/>
                    </a:solidFill>
                  </a:rPr>
                  <a:t>Then the chain complexes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</a:rPr>
                  <a:t> are </a:t>
                </a:r>
                <a:r>
                  <a:rPr lang="en-US" sz="3200" b="1" i="1" u="sng" dirty="0" err="1" smtClean="0">
                    <a:solidFill>
                      <a:srgbClr val="0070C0"/>
                    </a:solidFill>
                  </a:rPr>
                  <a:t>homotopy</a:t>
                </a:r>
                <a:r>
                  <a:rPr lang="en-US" sz="3200" b="1" i="1" u="sng" dirty="0" smtClean="0">
                    <a:solidFill>
                      <a:srgbClr val="0070C0"/>
                    </a:solidFill>
                  </a:rPr>
                  <a:t> equivalent. </a:t>
                </a:r>
                <a:endParaRPr lang="en-US" sz="3200" b="1" i="1" u="sng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11" y="6011630"/>
                <a:ext cx="11726945" cy="584775"/>
              </a:xfrm>
              <a:prstGeom prst="rect">
                <a:avLst/>
              </a:prstGeom>
              <a:blipFill>
                <a:blip r:embed="rId9"/>
                <a:stretch>
                  <a:fillRect l="-135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8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4368" y="1584463"/>
            <a:ext cx="8654375" cy="1234432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34856" y="2913161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Thimble Branes &amp; Their Local Operators</a:t>
            </a:r>
            <a:endParaRPr lang="en-US" sz="3600" dirty="0"/>
          </a:p>
        </p:txBody>
      </p:sp>
      <p:sp>
        <p:nvSpPr>
          <p:cNvPr id="21" name="Oval 20"/>
          <p:cNvSpPr/>
          <p:nvPr/>
        </p:nvSpPr>
        <p:spPr>
          <a:xfrm>
            <a:off x="1057275" y="532742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1776253"/>
            <a:ext cx="609600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7908" y="291316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4856" y="3941834"/>
            <a:ext cx="7775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Categorical Wall-Crossing</a:t>
            </a:r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1057275" y="3941834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34856" y="1847564"/>
            <a:ext cx="7543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2D N=(2,2) Landau-</a:t>
            </a:r>
            <a:r>
              <a:rPr lang="en-US" sz="3600" dirty="0" err="1" smtClean="0">
                <a:solidFill>
                  <a:srgbClr val="FFFF00"/>
                </a:solidFill>
              </a:rPr>
              <a:t>Ginzburg</a:t>
            </a:r>
            <a:r>
              <a:rPr lang="en-US" sz="3600" dirty="0" smtClean="0">
                <a:solidFill>
                  <a:srgbClr val="FFFF00"/>
                </a:solidFill>
              </a:rPr>
              <a:t> Models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4856" y="4970507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Generalization To Twisted Masses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438400" y="600451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Relation To 3d Indices</a:t>
            </a:r>
            <a:endParaRPr lang="en-US" sz="3600" dirty="0"/>
          </a:p>
        </p:txBody>
      </p:sp>
      <p:sp>
        <p:nvSpPr>
          <p:cNvPr id="14" name="Oval 13"/>
          <p:cNvSpPr/>
          <p:nvPr/>
        </p:nvSpPr>
        <p:spPr>
          <a:xfrm>
            <a:off x="1067908" y="5048720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96483" y="602888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34856" y="20755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Supersymmetric Quantum Mechanics And Homological algebra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450955" y="-205173"/>
                <a:ext cx="8160014" cy="1325563"/>
              </a:xfrm>
            </p:spPr>
            <p:txBody>
              <a:bodyPr/>
              <a:lstStyle/>
              <a:p>
                <a:r>
                  <a:rPr lang="en-US" dirty="0" smtClean="0">
                    <a:latin typeface="+mn-lt"/>
                  </a:rPr>
                  <a:t>Landau-</a:t>
                </a:r>
                <a:r>
                  <a:rPr lang="en-US" dirty="0" err="1" smtClean="0">
                    <a:latin typeface="+mn-lt"/>
                  </a:rPr>
                  <a:t>Ginzburg</a:t>
                </a:r>
                <a:r>
                  <a:rPr lang="en-US" dirty="0" smtClean="0">
                    <a:latin typeface="+mn-lt"/>
                  </a:rPr>
                  <a:t> Models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50955" y="-205173"/>
                <a:ext cx="8160014" cy="1325563"/>
              </a:xfrm>
              <a:blipFill>
                <a:blip r:embed="rId2"/>
                <a:stretch>
                  <a:fillRect l="-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2998" y="1018293"/>
                <a:ext cx="4307025" cy="819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acc>
                          <m:accPr>
                            <m:chr m:val="̅"/>
                            <m:ctrlP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</m:acc>
                      </m:sub>
                    </m:sSub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4400" dirty="0" smtClean="0">
                    <a:solidFill>
                      <a:srgbClr val="0000FF"/>
                    </a:solidFill>
                  </a:rPr>
                  <a:t>Kähler  </a:t>
                </a:r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98" y="1018293"/>
                <a:ext cx="4307025" cy="819007"/>
              </a:xfrm>
              <a:prstGeom prst="rect">
                <a:avLst/>
              </a:prstGeom>
              <a:blipFill>
                <a:blip r:embed="rId3"/>
                <a:stretch>
                  <a:fillRect t="-14179" b="-29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70238" y="5912201"/>
                <a:ext cx="575590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,∞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238" y="5912201"/>
                <a:ext cx="575590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205867" y="5904685"/>
            <a:ext cx="2083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Branes</a:t>
            </a:r>
            <a:endParaRPr lang="en-US" sz="4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22948" y="992240"/>
                <a:ext cx="8050489" cy="78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1,0</m:t>
                          </m:r>
                        </m:sup>
                      </m:sSup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, </m:t>
                      </m:r>
                      <m:acc>
                        <m:accPr>
                          <m:chr m:val="̅"/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948" y="992240"/>
                <a:ext cx="8050489" cy="7863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2998" y="2043081"/>
                <a:ext cx="116391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Locally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ℂ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,  but we will be considering multi-valued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98" y="2043081"/>
                <a:ext cx="11639107" cy="523220"/>
              </a:xfrm>
              <a:prstGeom prst="rect">
                <a:avLst/>
              </a:prstGeom>
              <a:blipFill>
                <a:blip r:embed="rId6"/>
                <a:stretch>
                  <a:fillRect l="-104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50955" y="4187065"/>
                <a:ext cx="850789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7030A0"/>
                    </a:solidFill>
                  </a:rPr>
                  <a:t>Poincare invariant  </a:t>
                </a:r>
                <a:r>
                  <a:rPr lang="en-US" sz="4000" dirty="0" err="1" smtClean="0">
                    <a:solidFill>
                      <a:srgbClr val="7030A0"/>
                    </a:solidFill>
                  </a:rPr>
                  <a:t>vacua</a:t>
                </a:r>
                <a:r>
                  <a:rPr lang="en-US" sz="4000" dirty="0" smtClean="0">
                    <a:solidFill>
                      <a:srgbClr val="7030A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: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𝕍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0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0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40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0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40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=0 } 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955" y="4187065"/>
                <a:ext cx="8507896" cy="1323439"/>
              </a:xfrm>
              <a:prstGeom prst="rect">
                <a:avLst/>
              </a:prstGeom>
              <a:blipFill>
                <a:blip r:embed="rId7"/>
                <a:stretch>
                  <a:fillRect l="-2507" t="-8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9968" y="2693609"/>
                <a:ext cx="10983433" cy="1099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supHide m:val="on"/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/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</m:acc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sup>
                                  </m:s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𝐽</m:t>
                                          </m:r>
                                        </m:e>
                                      </m:acc>
                                    </m:sup>
                                  </m:s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− ∥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∥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+⋯  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68" y="2693609"/>
                <a:ext cx="10983433" cy="10992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81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5" grpId="0"/>
      <p:bldP spid="14" grpId="0"/>
      <p:bldP spid="4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948" y="-72197"/>
            <a:ext cx="6804991" cy="1325563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latin typeface="+mn-lt"/>
              </a:rPr>
              <a:t>2d LG Model As 1d SQM </a:t>
            </a:r>
            <a:endParaRPr lang="en-US" sz="5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7902" y="4085794"/>
                <a:ext cx="9788951" cy="1225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𝜁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02" y="4085794"/>
                <a:ext cx="9788951" cy="12250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21270" y="3296583"/>
                <a:ext cx="110707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1,0</m:t>
                        </m:r>
                      </m:sup>
                    </m:sSup>
                    <m:d>
                      <m:d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induces a super-one-form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endParaRPr lang="en-US" sz="36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270" y="3296583"/>
                <a:ext cx="11070730" cy="646331"/>
              </a:xfrm>
              <a:prstGeom prst="rect">
                <a:avLst/>
              </a:prstGeom>
              <a:blipFill>
                <a:blip r:embed="rId3"/>
                <a:stretch>
                  <a:fillRect t="-14151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92506" y="5798064"/>
                <a:ext cx="66922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rgbClr val="FF0000"/>
                    </a:solidFill>
                  </a:rPr>
                  <a:t>SQM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̃"/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e>
                    </m:d>
                    <m:r>
                      <a:rPr lang="en-US" sz="4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4800" dirty="0" smtClean="0">
                    <a:solidFill>
                      <a:srgbClr val="0033CC"/>
                    </a:solidFill>
                  </a:rPr>
                  <a:t>LG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8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8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506" y="5798064"/>
                <a:ext cx="6692245" cy="830997"/>
              </a:xfrm>
              <a:prstGeom prst="rect">
                <a:avLst/>
              </a:prstGeom>
              <a:blipFill>
                <a:blip r:embed="rId4"/>
                <a:stretch>
                  <a:fillRect l="-4098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8926" y="1076482"/>
                <a:ext cx="1154409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</a:rPr>
                  <a:t>Consider SQM with target: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𝑀𝑎𝑝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26" y="1076482"/>
                <a:ext cx="11544098" cy="769441"/>
              </a:xfrm>
              <a:prstGeom prst="rect">
                <a:avLst/>
              </a:prstGeom>
              <a:blipFill>
                <a:blip r:embed="rId5"/>
                <a:stretch>
                  <a:fillRect l="-2165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22080" y="2042179"/>
                <a:ext cx="9633098" cy="1099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𝛿𝜙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sup>
                      </m:sSup>
                    </m:oMath>
                  </m:oMathPara>
                </a14:m>
                <a:endParaRPr lang="en-US" sz="3200" b="0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080" y="2042179"/>
                <a:ext cx="9633098" cy="10992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22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300" y="-297374"/>
            <a:ext cx="7995315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+mn-lt"/>
              </a:rPr>
              <a:t>Superpotential</a:t>
            </a:r>
            <a:r>
              <a:rPr lang="en-US" dirty="0" smtClean="0">
                <a:latin typeface="+mn-lt"/>
              </a:rPr>
              <a:t> With Twisted Masses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02742" y="818613"/>
                <a:ext cx="913594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C00000"/>
                    </a:solidFill>
                  </a:rPr>
                  <a:t>Usual discussion: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 </a:t>
                </a:r>
                <a:endParaRPr lang="en-US" sz="4000" dirty="0" smtClean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sz="4000" dirty="0" smtClean="0">
                    <a:solidFill>
                      <a:srgbClr val="C00000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ℂ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</a:rPr>
                  <a:t> 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holomorphic and Morse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742" y="818613"/>
                <a:ext cx="9135941" cy="1323439"/>
              </a:xfrm>
              <a:prstGeom prst="rect">
                <a:avLst/>
              </a:prstGeom>
              <a:blipFill>
                <a:blip r:embed="rId2"/>
                <a:stretch>
                  <a:fillRect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73" y="2448449"/>
                <a:ext cx="123742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11E5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6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11E5F"/>
                    </a:solidFill>
                  </a:rPr>
                  <a:t> has nonzero periods there is no single-valued </a:t>
                </a:r>
                <a:r>
                  <a:rPr lang="en-US" sz="3600" dirty="0" err="1" smtClean="0">
                    <a:solidFill>
                      <a:srgbClr val="011E5F"/>
                    </a:solidFill>
                  </a:rPr>
                  <a:t>superpotential</a:t>
                </a:r>
                <a:r>
                  <a:rPr lang="en-US" sz="3600" dirty="0" smtClean="0">
                    <a:solidFill>
                      <a:srgbClr val="011E5F"/>
                    </a:solidFill>
                  </a:rPr>
                  <a:t> </a:t>
                </a:r>
                <a:endParaRPr lang="en-US" sz="3600" dirty="0">
                  <a:solidFill>
                    <a:srgbClr val="011E5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" y="2448449"/>
                <a:ext cx="12374217" cy="646331"/>
              </a:xfrm>
              <a:prstGeom prst="rect">
                <a:avLst/>
              </a:prstGeom>
              <a:blipFill>
                <a:blip r:embed="rId3"/>
                <a:stretch>
                  <a:fillRect l="-1478" t="-15094" r="-148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621750"/>
                <a:ext cx="12337788" cy="724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∃ 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Minimal Abelian cover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4000" dirty="0" smtClean="0">
                    <a:solidFill>
                      <a:srgbClr val="7030A0"/>
                    </a:solidFill>
                  </a:rPr>
                  <a:t>so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21750"/>
                <a:ext cx="12337788" cy="724494"/>
              </a:xfrm>
              <a:prstGeom prst="rect">
                <a:avLst/>
              </a:prstGeom>
              <a:blipFill>
                <a:blip r:embed="rId4"/>
                <a:stretch>
                  <a:fillRect t="-1260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45187" y="5751631"/>
                <a:ext cx="96707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  </m:t>
                    </m:r>
                    <m:r>
                      <a:rPr lang="en-US" sz="40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Free Abelian Deck group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⊂ 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</a:t>
                </a:r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187" y="5751631"/>
                <a:ext cx="9670774" cy="707886"/>
              </a:xfrm>
              <a:prstGeom prst="rect">
                <a:avLst/>
              </a:prstGeom>
              <a:blipFill>
                <a:blip r:embed="rId5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708511" y="3516775"/>
            <a:ext cx="4297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``twisted masses’’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0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6" grpId="0"/>
      <p:bldP spid="15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36528" y="224824"/>
                <a:ext cx="9432235" cy="1533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0000FF"/>
                    </a:solidFill>
                  </a:rPr>
                  <a:t>It is often convenient to consider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𝐿𝐺</m:t>
                    </m:r>
                    <m:d>
                      <m:dPr>
                        <m:ctrlP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4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̂"/>
                            <m:ctrlPr>
                              <a:rPr lang="en-US" sz="4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̂"/>
                            <m:ctrlPr>
                              <a:rPr lang="en-US" sz="4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dirty="0" smtClean="0">
                    <a:solidFill>
                      <a:srgbClr val="0000FF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528" y="224824"/>
                <a:ext cx="9432235" cy="1533690"/>
              </a:xfrm>
              <a:prstGeom prst="rect">
                <a:avLst/>
              </a:prstGeom>
              <a:blipFill>
                <a:blip r:embed="rId2"/>
                <a:stretch>
                  <a:fillRect t="-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45128" y="1828184"/>
                <a:ext cx="870667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rgbClr val="0000FF"/>
                    </a:solidFill>
                  </a:rPr>
                  <a:t>and work </a:t>
                </a:r>
                <a:r>
                  <a:rPr lang="en-US" sz="4800" dirty="0" err="1" smtClean="0">
                    <a:solidFill>
                      <a:srgbClr val="0000FF"/>
                    </a:solidFill>
                  </a:rPr>
                  <a:t>equivariantly</a:t>
                </a:r>
                <a:r>
                  <a:rPr lang="en-US" sz="4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4800" dirty="0" err="1" smtClean="0">
                    <a:solidFill>
                      <a:srgbClr val="0000FF"/>
                    </a:solidFill>
                  </a:rPr>
                  <a:t>wrt</a:t>
                </a:r>
                <a:r>
                  <a:rPr lang="en-US" sz="48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128" y="1828184"/>
                <a:ext cx="8706678" cy="830997"/>
              </a:xfrm>
              <a:prstGeom prst="rect">
                <a:avLst/>
              </a:prstGeom>
              <a:blipFill>
                <a:blip r:embed="rId3"/>
                <a:stretch>
                  <a:fillRect l="-3149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2796282"/>
                <a:ext cx="11773248" cy="717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Vacua of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𝐿𝐺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̂"/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̂"/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      :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𝕍</m:t>
                        </m:r>
                      </m:e>
                    </m:acc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lit/>
                      </m:rP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 }  </m:t>
                    </m:r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796282"/>
                <a:ext cx="11773248" cy="717697"/>
              </a:xfrm>
              <a:prstGeom prst="rect">
                <a:avLst/>
              </a:prstGeom>
              <a:blipFill>
                <a:blip r:embed="rId4"/>
                <a:stretch>
                  <a:fillRect l="-1554" t="-6838" b="-29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79541" y="4655772"/>
                <a:ext cx="7837851" cy="661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B050"/>
                    </a:solidFill>
                  </a:rPr>
                  <a:t>Write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free</m:t>
                    </m:r>
                    <m:r>
                      <a:rPr lang="en-US" sz="36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action</a:t>
                </a:r>
                <a:r>
                  <a:rPr lang="en-US" sz="3600" dirty="0">
                    <a:solidFill>
                      <a:srgbClr val="00B050"/>
                    </a:solidFill>
                  </a:rPr>
                  <a:t> </a:t>
                </a:r>
                <a:r>
                  <a:rPr lang="en-US" sz="3600" dirty="0" smtClean="0">
                    <a:solidFill>
                      <a:srgbClr val="00B050"/>
                    </a:solidFill>
                  </a:rPr>
                  <a:t>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𝕍</m:t>
                        </m:r>
                      </m:e>
                    </m:acc>
                    <m:r>
                      <a:rPr lang="en-US" sz="3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541" y="4655772"/>
                <a:ext cx="7837851" cy="661400"/>
              </a:xfrm>
              <a:prstGeom prst="rect">
                <a:avLst/>
              </a:prstGeom>
              <a:blipFill>
                <a:blip r:embed="rId5"/>
                <a:stretch>
                  <a:fillRect l="-2412" t="-12037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52460" y="5537396"/>
                <a:ext cx="4462670" cy="1423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∮"/>
                          <m:supHide m:val="on"/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/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460" y="5537396"/>
                <a:ext cx="4462670" cy="14235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31089" y="3765814"/>
                <a:ext cx="8803758" cy="669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</a:rPr>
                  <a:t>Abbreviate </a:t>
                </a:r>
                <a:r>
                  <a:rPr lang="en-US" sz="3600" dirty="0" err="1" smtClean="0">
                    <a:solidFill>
                      <a:srgbClr val="7030A0"/>
                    </a:solidFill>
                  </a:rPr>
                  <a:t>vacua</a:t>
                </a:r>
                <a:r>
                  <a:rPr lang="en-US" sz="36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6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…  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simply by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089" y="3765814"/>
                <a:ext cx="8803758" cy="669735"/>
              </a:xfrm>
              <a:prstGeom prst="rect">
                <a:avLst/>
              </a:prstGeom>
              <a:blipFill>
                <a:blip r:embed="rId7"/>
                <a:stretch>
                  <a:fillRect l="-2078" t="-10000" b="-3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1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491" y="-324504"/>
            <a:ext cx="8912434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Example 1:  Mirror Of The Free Chiral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1236" y="1062954"/>
                <a:ext cx="2442302" cy="724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ℂ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36" y="1062954"/>
                <a:ext cx="2442302" cy="7244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715208" y="2117626"/>
                <a:ext cx="19200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352B34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4000" b="0" i="1" smtClean="0">
                          <a:solidFill>
                            <a:srgbClr val="352B34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en-US" sz="4000" b="0" i="1" smtClean="0">
                          <a:solidFill>
                            <a:srgbClr val="352B34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4000" b="1" dirty="0">
                  <a:solidFill>
                    <a:srgbClr val="352B34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208" y="2117626"/>
                <a:ext cx="192007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17193" y="2031226"/>
                <a:ext cx="4832735" cy="78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4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40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m:oMathPara>
                </a14:m>
                <a:endParaRPr lang="en-US" sz="4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193" y="2031226"/>
                <a:ext cx="4832735" cy="7871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8383" y="2930744"/>
                <a:ext cx="9829799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acc>
                                <m:accPr>
                                  <m:chr m:val="̂"/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←   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den>
                          </m:f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−1 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83" y="2930744"/>
                <a:ext cx="9829799" cy="11988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24475" y="4224475"/>
                <a:ext cx="7474226" cy="670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𝕍</m:t>
                          </m:r>
                        </m:e>
                      </m:acc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={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}"/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func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475" y="4224475"/>
                <a:ext cx="7474226" cy="6703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66735" y="1059650"/>
                <a:ext cx="432448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𝕍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735" y="1059650"/>
                <a:ext cx="4324481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571904" y="5108876"/>
                <a:ext cx="7722705" cy="724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func>
                        <m:func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+2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func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71904" y="5108876"/>
                <a:ext cx="7722705" cy="7244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21626" y="5236325"/>
                <a:ext cx="4995243" cy="598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626" y="5236325"/>
                <a:ext cx="4995243" cy="598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10459277" y="5204745"/>
            <a:ext cx="431939" cy="66133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9923" y="6293677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Twisted mass </a:t>
            </a:r>
            <a:endParaRPr lang="en-US" sz="3200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150801" y="5833371"/>
            <a:ext cx="3308475" cy="75269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665893" y="759045"/>
                <a:ext cx="4198487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den>
                          </m:f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−1 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893" y="759045"/>
                <a:ext cx="4198487" cy="11988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-269341" y="2099238"/>
                <a:ext cx="5377070" cy="724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11E5F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000" b="0" i="1" smtClean="0">
                          <a:solidFill>
                            <a:srgbClr val="011E5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solidFill>
                                <a:srgbClr val="011E5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11E5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rgbClr val="011E5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11E5F"/>
                          </a:solidFill>
                          <a:latin typeface="Cambria Math" panose="02040503050406030204" pitchFamily="18" charset="0"/>
                        </a:rPr>
                        <m:t>ℂ</m:t>
                      </m:r>
                      <m:r>
                        <a:rPr lang="en-US" sz="4000" b="0" i="1" smtClean="0">
                          <a:solidFill>
                            <a:srgbClr val="011E5F"/>
                          </a:solidFill>
                          <a:latin typeface="Cambria Math" panose="02040503050406030204" pitchFamily="18" charset="0"/>
                        </a:rPr>
                        <m:t> →   </m:t>
                      </m:r>
                      <m:r>
                        <a:rPr lang="en-US" sz="4000" b="0" i="1" smtClean="0">
                          <a:solidFill>
                            <a:srgbClr val="011E5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4000" b="0" i="1" smtClean="0">
                          <a:solidFill>
                            <a:srgbClr val="011E5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11E5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11E5F"/>
                              </a:solidFill>
                              <a:latin typeface="Cambria Math" panose="02040503050406030204" pitchFamily="18" charset="0"/>
                            </a:rPr>
                            <m:t>ℂ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11E5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011E5F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341" y="2099238"/>
                <a:ext cx="5377070" cy="7244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18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265" y="-217970"/>
            <a:ext cx="4509052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Other Examples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08299" y="1444922"/>
                <a:ext cx="8935278" cy="1072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Mirror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ℂ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sz="36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3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den>
                        </m:f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99" y="1444922"/>
                <a:ext cx="8935278" cy="1072025"/>
              </a:xfrm>
              <a:prstGeom prst="rect">
                <a:avLst/>
              </a:prstGeom>
              <a:blipFill>
                <a:blip r:embed="rId2"/>
                <a:stretch>
                  <a:fillRect l="-2116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8597995" y="1626991"/>
                <a:ext cx="31904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ℂ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995" y="1626991"/>
                <a:ext cx="3190461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029206" y="5409183"/>
            <a:ext cx="10037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LG models for knot homology </a:t>
            </a:r>
          </a:p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[</a:t>
            </a:r>
            <a:r>
              <a:rPr lang="en-US" sz="4000" dirty="0" err="1" smtClean="0">
                <a:solidFill>
                  <a:srgbClr val="00B050"/>
                </a:solidFill>
              </a:rPr>
              <a:t>Gaiotto</a:t>
            </a:r>
            <a:r>
              <a:rPr lang="en-US" sz="4000" dirty="0" smtClean="0">
                <a:solidFill>
                  <a:srgbClr val="00B050"/>
                </a:solidFill>
              </a:rPr>
              <a:t>-Witten; </a:t>
            </a:r>
            <a:r>
              <a:rPr lang="en-US" sz="4000" dirty="0" err="1" smtClean="0">
                <a:solidFill>
                  <a:srgbClr val="00B050"/>
                </a:solidFill>
              </a:rPr>
              <a:t>Galakhov</a:t>
            </a:r>
            <a:r>
              <a:rPr lang="en-US" sz="4000" dirty="0" smtClean="0">
                <a:solidFill>
                  <a:srgbClr val="00B050"/>
                </a:solidFill>
              </a:rPr>
              <a:t>-Moore; </a:t>
            </a:r>
            <a:r>
              <a:rPr lang="en-US" sz="4000" dirty="0" err="1" smtClean="0">
                <a:solidFill>
                  <a:srgbClr val="00B050"/>
                </a:solidFill>
              </a:rPr>
              <a:t>Aganagic</a:t>
            </a:r>
            <a:r>
              <a:rPr lang="en-US" sz="4000" dirty="0" smtClean="0">
                <a:solidFill>
                  <a:srgbClr val="00B050"/>
                </a:solidFill>
              </a:rPr>
              <a:t>] 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620" y="2738646"/>
            <a:ext cx="12057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Discussed in GMW framework in </a:t>
            </a:r>
            <a:r>
              <a:rPr lang="en-US" sz="2800" dirty="0" err="1" smtClean="0">
                <a:solidFill>
                  <a:srgbClr val="0000FF"/>
                </a:solidFill>
              </a:rPr>
              <a:t>Galakhov</a:t>
            </a:r>
            <a:r>
              <a:rPr lang="en-US" sz="2800" dirty="0" smtClean="0">
                <a:solidFill>
                  <a:srgbClr val="0000FF"/>
                </a:solidFill>
              </a:rPr>
              <a:t> (2021)  and Khan-Moore, to appear </a:t>
            </a:r>
            <a:endParaRPr 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71332" y="3748055"/>
                <a:ext cx="10752881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33CC"/>
                    </a:solidFill>
                  </a:rPr>
                  <a:t>There are two </a:t>
                </a:r>
                <a:r>
                  <a:rPr lang="en-US" sz="3200" dirty="0" err="1" smtClean="0">
                    <a:solidFill>
                      <a:srgbClr val="0033CC"/>
                    </a:solidFill>
                  </a:rPr>
                  <a:t>vacua</a:t>
                </a:r>
                <a:r>
                  <a:rPr lang="en-US" sz="3200" dirty="0" smtClean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 smtClean="0">
                    <a:solidFill>
                      <a:srgbClr val="0033CC"/>
                    </a:solidFill>
                  </a:rPr>
                  <a:t> and rank one deck group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≅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3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2" y="3748055"/>
                <a:ext cx="10752881" cy="624338"/>
              </a:xfrm>
              <a:prstGeom prst="rect">
                <a:avLst/>
              </a:prstGeom>
              <a:blipFill>
                <a:blip r:embed="rId4"/>
                <a:stretch>
                  <a:fillRect l="-1417" t="-117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30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0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251" y="3073885"/>
            <a:ext cx="8956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things are work 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AHSAN KHAN 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011" y="3485975"/>
            <a:ext cx="2274860" cy="22917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273" y="336992"/>
            <a:ext cx="10079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Part of this talk is review of old things 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251" y="2085457"/>
            <a:ext cx="12009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Some foundational material: D. </a:t>
            </a:r>
            <a:r>
              <a:rPr lang="en-US" sz="2800" dirty="0" err="1" smtClean="0">
                <a:solidFill>
                  <a:srgbClr val="7030A0"/>
                </a:solidFill>
              </a:rPr>
              <a:t>Gaiotto</a:t>
            </a:r>
            <a:r>
              <a:rPr lang="en-US" sz="2800" dirty="0" smtClean="0">
                <a:solidFill>
                  <a:srgbClr val="7030A0"/>
                </a:solidFill>
              </a:rPr>
              <a:t>, G. Moore, &amp; E. Witten 2015 (GMW)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7288" y="5235407"/>
            <a:ext cx="39593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arXiv:2010.11837</a:t>
            </a:r>
          </a:p>
          <a:p>
            <a:r>
              <a:rPr lang="en-US" sz="4000" dirty="0" smtClean="0">
                <a:solidFill>
                  <a:srgbClr val="00B050"/>
                </a:solidFill>
              </a:rPr>
              <a:t>arXiv:21??.???? </a:t>
            </a:r>
            <a:r>
              <a:rPr lang="en-US" dirty="0" smtClean="0"/>
              <a:t> 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7288" y="1242002"/>
            <a:ext cx="5858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Witten, 1982;   </a:t>
            </a:r>
            <a:r>
              <a:rPr lang="en-US" sz="2800" dirty="0" err="1" smtClean="0"/>
              <a:t>Cecotti</a:t>
            </a:r>
            <a:r>
              <a:rPr lang="en-US" sz="2800" dirty="0" smtClean="0"/>
              <a:t> &amp; </a:t>
            </a:r>
            <a:r>
              <a:rPr lang="en-US" sz="2800" dirty="0" err="1" smtClean="0"/>
              <a:t>Vafa</a:t>
            </a:r>
            <a:r>
              <a:rPr lang="en-US" sz="2800" dirty="0" smtClean="0"/>
              <a:t>, 1992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884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935" y="-75725"/>
            <a:ext cx="9146312" cy="1325563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latin typeface="+mn-lt"/>
              </a:rPr>
              <a:t>Chern</a:t>
            </a:r>
            <a:r>
              <a:rPr lang="en-US" sz="4800" dirty="0" smtClean="0">
                <a:latin typeface="+mn-lt"/>
              </a:rPr>
              <a:t>-Simons-Landau-</a:t>
            </a:r>
            <a:r>
              <a:rPr lang="en-US" sz="4800" dirty="0" err="1" smtClean="0">
                <a:latin typeface="+mn-lt"/>
              </a:rPr>
              <a:t>Ginzburg</a:t>
            </a:r>
            <a:r>
              <a:rPr lang="en-US" sz="4800" dirty="0" smtClean="0">
                <a:latin typeface="+mn-lt"/>
              </a:rPr>
              <a:t> </a:t>
            </a:r>
            <a:endParaRPr lang="en-US" sz="4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3356555"/>
                <a:ext cx="11963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𝐶𝑜𝑚𝑝𝑙𝑒𝑥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ℂ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𝑐𝑜𝑛𝑛𝑒𝑐𝑡𝑖𝑜𝑛𝑠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𝑜𝑛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3−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𝑚𝑎𝑛𝑖𝑓𝑜𝑙𝑑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356555"/>
                <a:ext cx="11963400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26859" y="4137816"/>
                <a:ext cx="6092688" cy="169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supHide m:val="on"/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𝑇𝑟</m:t>
                          </m:r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ℱ</m:t>
                              </m:r>
                            </m:e>
                            <m:sup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859" y="4137816"/>
                <a:ext cx="6092688" cy="16976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711920" y="2298706"/>
                <a:ext cx="10134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Riemannian 3-fold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⇒ 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LG model </a:t>
                </a:r>
                <a:r>
                  <a:rPr lang="en-US" sz="36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CSLG</m:t>
                    </m:r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ℂ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920" y="2298706"/>
                <a:ext cx="10134600" cy="646331"/>
              </a:xfrm>
              <a:prstGeom prst="rect">
                <a:avLst/>
              </a:prstGeom>
              <a:blipFill>
                <a:blip r:embed="rId4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5958" y="6080548"/>
                <a:ext cx="93802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7030A0"/>
                    </a:solidFill>
                  </a:rPr>
                  <a:t>Vacua on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:   Flat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ℂ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connections </a:t>
                </a:r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958" y="6080548"/>
                <a:ext cx="9380266" cy="707886"/>
              </a:xfrm>
              <a:prstGeom prst="rect">
                <a:avLst/>
              </a:prstGeom>
              <a:blipFill>
                <a:blip r:embed="rId5"/>
                <a:stretch>
                  <a:fillRect l="-2339" t="-15385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19506" y="4601917"/>
                <a:ext cx="433453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00FF"/>
                    </a:solidFill>
                  </a:rPr>
                  <a:t>``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𝐶𝑆</m:t>
                    </m:r>
                    <m:d>
                      <m:dPr>
                        <m:ctrlP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sz="4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0000FF"/>
                    </a:solidFill>
                  </a:rPr>
                  <a:t>‘’ </a:t>
                </a:r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506" y="4601917"/>
                <a:ext cx="4334539" cy="769441"/>
              </a:xfrm>
              <a:prstGeom prst="rect">
                <a:avLst/>
              </a:prstGeom>
              <a:blipFill>
                <a:blip r:embed="rId6"/>
                <a:stretch>
                  <a:fillRect l="-5626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81963" y="1249838"/>
                <a:ext cx="88781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ℂ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Complex Lie group </a:t>
                </a:r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963" y="1249838"/>
                <a:ext cx="8878186" cy="646331"/>
              </a:xfrm>
              <a:prstGeom prst="rect">
                <a:avLst/>
              </a:prstGeom>
              <a:blipFill>
                <a:blip r:embed="rId7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79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692" y="75130"/>
            <a:ext cx="9697825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Morse Theory Flows In LG Language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803" y="6086169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We call this the -</a:t>
            </a:r>
            <a:r>
              <a:rPr lang="en-US" sz="3600" i="1" u="sng" dirty="0" err="1">
                <a:solidFill>
                  <a:srgbClr val="0000FF"/>
                </a:solidFill>
                <a:sym typeface="Symbol" panose="05050102010706020507" pitchFamily="18" charset="2"/>
              </a:rPr>
              <a:t>instanton</a:t>
            </a:r>
            <a:r>
              <a:rPr 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 equation</a:t>
            </a:r>
            <a:endParaRPr lang="en-US" sz="3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2157" y="1803541"/>
                <a:ext cx="28146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 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57" y="1803541"/>
                <a:ext cx="2814687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09690" y="1537862"/>
                <a:ext cx="182133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690" y="1537862"/>
                <a:ext cx="1821336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5316717" y="1306610"/>
            <a:ext cx="5580669" cy="1550815"/>
            <a:chOff x="5316717" y="1763885"/>
            <a:chExt cx="5580669" cy="1550815"/>
          </a:xfrm>
        </p:grpSpPr>
        <p:sp>
          <p:nvSpPr>
            <p:cNvPr id="9" name="Rectangle 8"/>
            <p:cNvSpPr/>
            <p:nvPr/>
          </p:nvSpPr>
          <p:spPr>
            <a:xfrm>
              <a:off x="6029326" y="1763885"/>
              <a:ext cx="4343400" cy="155081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316717" y="1763885"/>
                  <a:ext cx="5580669" cy="13279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sz="4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acc>
                              <m:accPr>
                                <m:chr m:val="̅"/>
                                <m:ctrlPr>
                                  <a:rPr lang="en-US" sz="4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sup>
                        </m:sSup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4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4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sub>
                        </m:sSub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40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6717" y="1763885"/>
                  <a:ext cx="5580669" cy="13279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78116" y="4473743"/>
                <a:ext cx="199271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116" y="4473743"/>
                <a:ext cx="1992718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9312" y="4332928"/>
                <a:ext cx="2832472" cy="1262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𝜕𝜙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𝜕𝜏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12" y="4332928"/>
                <a:ext cx="2832472" cy="12628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953000" y="3038335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We call this the </a:t>
            </a:r>
            <a:r>
              <a:rPr lang="en-US" sz="3600" dirty="0" smtClean="0">
                <a:solidFill>
                  <a:srgbClr val="0000FF"/>
                </a:solidFill>
                <a:sym typeface="Symbol" panose="05050102010706020507" pitchFamily="18" charset="2"/>
              </a:rPr>
              <a:t>-</a:t>
            </a:r>
            <a:r>
              <a:rPr lang="en-US" sz="3600" i="1" u="sng" dirty="0" smtClean="0">
                <a:solidFill>
                  <a:srgbClr val="0000FF"/>
                </a:solidFill>
                <a:sym typeface="Symbol" panose="05050102010706020507" pitchFamily="18" charset="2"/>
              </a:rPr>
              <a:t>soliton</a:t>
            </a:r>
            <a:r>
              <a:rPr lang="en-US" sz="3600" dirty="0" smtClean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US" sz="3600" dirty="0">
                <a:solidFill>
                  <a:srgbClr val="0000FF"/>
                </a:solidFill>
                <a:sym typeface="Symbol" panose="05050102010706020507" pitchFamily="18" charset="2"/>
              </a:rPr>
              <a:t>equation</a:t>
            </a:r>
            <a:endParaRPr lang="en-US" sz="3600" dirty="0">
              <a:solidFill>
                <a:srgbClr val="0000F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72803" y="4105275"/>
            <a:ext cx="6538172" cy="1752600"/>
            <a:chOff x="5072803" y="4105275"/>
            <a:chExt cx="6538172" cy="1752600"/>
          </a:xfrm>
        </p:grpSpPr>
        <p:sp>
          <p:nvSpPr>
            <p:cNvPr id="16" name="Rectangle 15"/>
            <p:cNvSpPr/>
            <p:nvPr/>
          </p:nvSpPr>
          <p:spPr>
            <a:xfrm>
              <a:off x="5072803" y="4105275"/>
              <a:ext cx="6538172" cy="17526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345292" y="4362366"/>
                  <a:ext cx="5991225" cy="1198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32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𝜕𝜏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acc>
                              <m:accPr>
                                <m:chr m:val="̅"/>
                                <m:ctrlPr>
                                  <a:rPr lang="en-US" sz="32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sup>
                        </m:sSup>
                        <m:r>
                          <a:rPr lang="en-US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32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sz="32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5292" y="4362366"/>
                  <a:ext cx="5991225" cy="11988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2157" y="1141503"/>
                <a:ext cx="33067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𝑆𝑄𝑀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𝒳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800" dirty="0" err="1" smtClean="0">
                    <a:solidFill>
                      <a:srgbClr val="FF0000"/>
                    </a:solidFill>
                  </a:rPr>
                  <a:t>vacua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: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57" y="1141503"/>
                <a:ext cx="3306726" cy="523220"/>
              </a:xfrm>
              <a:prstGeom prst="rect">
                <a:avLst/>
              </a:prstGeom>
              <a:blipFill>
                <a:blip r:embed="rId10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10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7" grpId="0"/>
      <p:bldP spid="7" grpId="0"/>
      <p:bldP spid="15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09459" y="-245631"/>
                <a:ext cx="7454878" cy="1325563"/>
              </a:xfrm>
            </p:spPr>
            <p:txBody>
              <a:bodyPr/>
              <a:lstStyle/>
              <a:p>
                <a:r>
                  <a:rPr lang="en-US" dirty="0" smtClean="0">
                    <a:latin typeface="+mn-lt"/>
                  </a:rPr>
                  <a:t>MSW Complex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𝑆𝑄𝑀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09459" y="-245631"/>
                <a:ext cx="7454878" cy="1325563"/>
              </a:xfrm>
              <a:blipFill>
                <a:blip r:embed="rId2"/>
                <a:stretch>
                  <a:fillRect l="-3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268663" y="1118126"/>
                <a:ext cx="28940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8663" y="1118126"/>
                <a:ext cx="289402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203703" y="1095843"/>
                <a:ext cx="2912883" cy="690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3703" y="1095843"/>
                <a:ext cx="2912883" cy="6908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999241" y="1970202"/>
            <a:ext cx="9916998" cy="56561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52353" y="2244550"/>
                <a:ext cx="9210773" cy="87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𝑆𝑝𝑎𝑛</m:t>
                          </m:r>
                          <m:r>
                            <m:rPr>
                              <m:lit/>
                            </m:r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]},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, 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353" y="2244550"/>
                <a:ext cx="9210773" cy="8724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8143" y="3545437"/>
                <a:ext cx="5148755" cy="92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43" y="3545437"/>
                <a:ext cx="5148755" cy="9214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61059" y="3590262"/>
                <a:ext cx="5765532" cy="690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 Count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instantons</a:t>
                </a:r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059" y="3590262"/>
                <a:ext cx="5765532" cy="690895"/>
              </a:xfrm>
              <a:prstGeom prst="rect">
                <a:avLst/>
              </a:prstGeom>
              <a:blipFill>
                <a:blip r:embed="rId7"/>
                <a:stretch>
                  <a:fillRect t="-13274" b="-27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80915" y="4821117"/>
                <a:ext cx="5308830" cy="80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</m:d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 </a:t>
                </a:r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915" y="4821117"/>
                <a:ext cx="5308830" cy="8015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78350" y="4815123"/>
            <a:ext cx="4383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``Flavor Charge’’ : </a:t>
            </a:r>
            <a:endParaRPr lang="en-US" sz="4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1861" y="5916949"/>
                <a:ext cx="11863198" cy="757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dirty="0">
                    <a:solidFill>
                      <a:srgbClr val="0033CC"/>
                    </a:solidFill>
                  </a:rPr>
                  <a:t> </a:t>
                </a:r>
                <a:r>
                  <a:rPr lang="en-US" sz="4000" dirty="0" smtClean="0">
                    <a:solidFill>
                      <a:srgbClr val="0033CC"/>
                    </a:solidFill>
                  </a:rPr>
                  <a:t>paths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33CC"/>
                    </a:solidFill>
                  </a:rPr>
                  <a:t>f</a:t>
                </a:r>
                <a:r>
                  <a:rPr lang="en-US" sz="4000" dirty="0" smtClean="0">
                    <a:solidFill>
                      <a:srgbClr val="0033CC"/>
                    </a:solidFill>
                  </a:rPr>
                  <a:t>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rgbClr val="0033CC"/>
                    </a:solidFill>
                  </a:rPr>
                  <a:t> </a:t>
                </a:r>
                <a:r>
                  <a:rPr lang="en-US" sz="4000" dirty="0" smtClean="0">
                    <a:solidFill>
                      <a:srgbClr val="0033CC"/>
                    </a:solidFill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40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33CC"/>
                    </a:solidFill>
                  </a:rPr>
                  <a:t> ---  up to homology.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61" y="5916949"/>
                <a:ext cx="11863198" cy="757451"/>
              </a:xfrm>
              <a:prstGeom prst="rect">
                <a:avLst/>
              </a:prstGeom>
              <a:blipFill>
                <a:blip r:embed="rId9"/>
                <a:stretch>
                  <a:fillRect t="-13710"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25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5" grpId="0"/>
      <p:bldP spid="7" grpId="0"/>
      <p:bldP spid="8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3797" y="-144911"/>
            <a:ext cx="3893458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Adding Charges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5112" y="1129714"/>
                <a:ext cx="11866888" cy="890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rgbClr val="0000FF"/>
                    </a:solidFill>
                  </a:rPr>
                  <a:t>Composition of curves defines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sSub>
                      <m:sSub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12" y="1129714"/>
                <a:ext cx="11866888" cy="890372"/>
              </a:xfrm>
              <a:prstGeom prst="rect">
                <a:avLst/>
              </a:prstGeom>
              <a:blipFill>
                <a:blip r:embed="rId2"/>
                <a:stretch>
                  <a:fillRect l="-2311" t="-14384" b="-30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939105" y="2341168"/>
            <a:ext cx="10763902" cy="2545222"/>
            <a:chOff x="1228214" y="2644921"/>
            <a:chExt cx="10763902" cy="2545222"/>
          </a:xfrm>
        </p:grpSpPr>
        <p:sp>
          <p:nvSpPr>
            <p:cNvPr id="5" name="Freeform 4"/>
            <p:cNvSpPr/>
            <p:nvPr/>
          </p:nvSpPr>
          <p:spPr>
            <a:xfrm>
              <a:off x="2530549" y="3224435"/>
              <a:ext cx="3636335" cy="1014249"/>
            </a:xfrm>
            <a:custGeom>
              <a:avLst/>
              <a:gdLst>
                <a:gd name="connsiteX0" fmla="*/ 0 w 3636335"/>
                <a:gd name="connsiteY0" fmla="*/ 737365 h 1014249"/>
                <a:gd name="connsiteX1" fmla="*/ 1531088 w 3636335"/>
                <a:gd name="connsiteY1" fmla="*/ 3719 h 1014249"/>
                <a:gd name="connsiteX2" fmla="*/ 2594344 w 3636335"/>
                <a:gd name="connsiteY2" fmla="*/ 1013812 h 1014249"/>
                <a:gd name="connsiteX3" fmla="*/ 3636335 w 3636335"/>
                <a:gd name="connsiteY3" fmla="*/ 141942 h 1014249"/>
                <a:gd name="connsiteX4" fmla="*/ 3636335 w 3636335"/>
                <a:gd name="connsiteY4" fmla="*/ 141942 h 101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6335" h="1014249">
                  <a:moveTo>
                    <a:pt x="0" y="737365"/>
                  </a:moveTo>
                  <a:cubicBezTo>
                    <a:pt x="549348" y="347505"/>
                    <a:pt x="1098697" y="-42355"/>
                    <a:pt x="1531088" y="3719"/>
                  </a:cubicBezTo>
                  <a:cubicBezTo>
                    <a:pt x="1963479" y="49793"/>
                    <a:pt x="2243470" y="990775"/>
                    <a:pt x="2594344" y="1013812"/>
                  </a:cubicBezTo>
                  <a:cubicBezTo>
                    <a:pt x="2945219" y="1036849"/>
                    <a:pt x="3636335" y="141942"/>
                    <a:pt x="3636335" y="141942"/>
                  </a:cubicBezTo>
                  <a:lnTo>
                    <a:pt x="3636335" y="141942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6321056" y="3039982"/>
              <a:ext cx="4391023" cy="1689929"/>
            </a:xfrm>
            <a:custGeom>
              <a:avLst/>
              <a:gdLst>
                <a:gd name="connsiteX0" fmla="*/ 0 w 4391023"/>
                <a:gd name="connsiteY0" fmla="*/ 316204 h 1689929"/>
                <a:gd name="connsiteX1" fmla="*/ 1105786 w 4391023"/>
                <a:gd name="connsiteY1" fmla="*/ 550120 h 1689929"/>
                <a:gd name="connsiteX2" fmla="*/ 850604 w 4391023"/>
                <a:gd name="connsiteY2" fmla="*/ 1188074 h 1689929"/>
                <a:gd name="connsiteX3" fmla="*/ 4167963 w 4391023"/>
                <a:gd name="connsiteY3" fmla="*/ 1645274 h 1689929"/>
                <a:gd name="connsiteX4" fmla="*/ 3923414 w 4391023"/>
                <a:gd name="connsiteY4" fmla="*/ 50390 h 1689929"/>
                <a:gd name="connsiteX5" fmla="*/ 2594344 w 4391023"/>
                <a:gd name="connsiteY5" fmla="*/ 433162 h 1689929"/>
                <a:gd name="connsiteX6" fmla="*/ 2296632 w 4391023"/>
                <a:gd name="connsiteY6" fmla="*/ 784036 h 1689929"/>
                <a:gd name="connsiteX7" fmla="*/ 2296632 w 4391023"/>
                <a:gd name="connsiteY7" fmla="*/ 784036 h 168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1023" h="1689929">
                  <a:moveTo>
                    <a:pt x="0" y="316204"/>
                  </a:moveTo>
                  <a:cubicBezTo>
                    <a:pt x="482009" y="360506"/>
                    <a:pt x="964019" y="404808"/>
                    <a:pt x="1105786" y="550120"/>
                  </a:cubicBezTo>
                  <a:cubicBezTo>
                    <a:pt x="1247553" y="695432"/>
                    <a:pt x="340241" y="1005548"/>
                    <a:pt x="850604" y="1188074"/>
                  </a:cubicBezTo>
                  <a:cubicBezTo>
                    <a:pt x="1360967" y="1370600"/>
                    <a:pt x="3655828" y="1834888"/>
                    <a:pt x="4167963" y="1645274"/>
                  </a:cubicBezTo>
                  <a:cubicBezTo>
                    <a:pt x="4680098" y="1455660"/>
                    <a:pt x="4185684" y="252409"/>
                    <a:pt x="3923414" y="50390"/>
                  </a:cubicBezTo>
                  <a:cubicBezTo>
                    <a:pt x="3661144" y="-151629"/>
                    <a:pt x="2865474" y="310888"/>
                    <a:pt x="2594344" y="433162"/>
                  </a:cubicBezTo>
                  <a:cubicBezTo>
                    <a:pt x="2323214" y="555436"/>
                    <a:pt x="2296632" y="784036"/>
                    <a:pt x="2296632" y="784036"/>
                  </a:cubicBezTo>
                  <a:lnTo>
                    <a:pt x="2296632" y="784036"/>
                  </a:lnTo>
                </a:path>
              </a:pathLst>
            </a:custGeom>
            <a:noFill/>
            <a:ln w="57150">
              <a:solidFill>
                <a:srgbClr val="011E5F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228214" y="3473591"/>
                  <a:ext cx="130233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4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8214" y="3473591"/>
                  <a:ext cx="1302334" cy="83099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941636" y="2644921"/>
                  <a:ext cx="1302334" cy="890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4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1636" y="2644921"/>
                  <a:ext cx="1302334" cy="89037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582054" y="2798872"/>
                  <a:ext cx="160447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4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2054" y="2798872"/>
                  <a:ext cx="1604475" cy="8309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982562" y="4366199"/>
                  <a:ext cx="2009554" cy="8239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0526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05265B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05265B"/>
                                </a:solidFill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</m:oMath>
                    </m:oMathPara>
                  </a14:m>
                  <a:endParaRPr lang="en-US" sz="4400" dirty="0">
                    <a:solidFill>
                      <a:srgbClr val="05265B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2562" y="4366199"/>
                  <a:ext cx="2009554" cy="82394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20085" y="4880748"/>
                <a:ext cx="871924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7030A0"/>
                    </a:solidFill>
                  </a:rPr>
                  <a:t>Abelian group structure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4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≅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4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solidFill>
                      <a:srgbClr val="7030A0"/>
                    </a:solidFill>
                  </a:rPr>
                  <a:t>.  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085" y="4880748"/>
                <a:ext cx="8719245" cy="769441"/>
              </a:xfrm>
              <a:prstGeom prst="rect">
                <a:avLst/>
              </a:prstGeom>
              <a:blipFill>
                <a:blip r:embed="rId11"/>
                <a:stretch>
                  <a:fillRect l="-2378" t="-16667" r="-2308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2010182" y="3610021"/>
            <a:ext cx="308345" cy="2551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46450" y="2962573"/>
            <a:ext cx="308345" cy="2551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173718" y="3404708"/>
            <a:ext cx="308345" cy="2551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20144" y="2876600"/>
                <a:ext cx="2017239" cy="823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144" y="2876600"/>
                <a:ext cx="2017239" cy="8239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31302" y="5763677"/>
                <a:ext cx="7292945" cy="990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5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54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5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5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 dirty="0" smtClean="0">
                    <a:solidFill>
                      <a:srgbClr val="0000FF"/>
                    </a:solidFill>
                  </a:rPr>
                  <a:t> is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5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5400" dirty="0" smtClean="0">
                    <a:solidFill>
                      <a:srgbClr val="0000FF"/>
                    </a:solidFill>
                  </a:rPr>
                  <a:t>torsor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302" y="5763677"/>
                <a:ext cx="7292945" cy="990207"/>
              </a:xfrm>
              <a:prstGeom prst="rect">
                <a:avLst/>
              </a:prstGeom>
              <a:blipFill>
                <a:blip r:embed="rId13"/>
                <a:stretch>
                  <a:fillRect t="-15951" b="-30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73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85371" y="1762219"/>
            <a:ext cx="10145486" cy="16341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88259" y="2163143"/>
                <a:ext cx="5527341" cy="982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40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  <m:r>
                        <a:rPr lang="en-US" sz="40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4000" b="0" dirty="0" smtClean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259" y="2163143"/>
                <a:ext cx="5527341" cy="9822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017706" y="2267517"/>
            <a:ext cx="3433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``BPS index’’</a:t>
            </a:r>
            <a:endParaRPr lang="en-US" sz="40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03952" y="3743715"/>
                <a:ext cx="10634869" cy="1033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C00000"/>
                    </a:solidFill>
                  </a:rPr>
                  <a:t>Central charge: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sub>
                    </m:sSub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∮"/>
                        <m:supHide m:val="on"/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nary>
                  </m:oMath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952" y="3743715"/>
                <a:ext cx="10634869" cy="1033809"/>
              </a:xfrm>
              <a:prstGeom prst="rect">
                <a:avLst/>
              </a:prstGeom>
              <a:blipFill>
                <a:blip r:embed="rId3"/>
                <a:stretch>
                  <a:fillRect l="-2351" t="-10000"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41165" y="5855022"/>
                <a:ext cx="5695122" cy="829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165" y="5855022"/>
                <a:ext cx="5695122" cy="8297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79121" y="5915936"/>
            <a:ext cx="6161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``Twisted mass property’’ </a:t>
            </a:r>
            <a:endParaRPr lang="en-US" sz="40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2592" y="345510"/>
                <a:ext cx="7737255" cy="757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is graded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dirty="0" err="1" smtClean="0">
                    <a:solidFill>
                      <a:srgbClr val="FF0000"/>
                    </a:solidFill>
                  </a:rPr>
                  <a:t>torsor</a:t>
                </a:r>
                <a:r>
                  <a:rPr lang="en-US" sz="400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92" y="345510"/>
                <a:ext cx="7737255" cy="757451"/>
              </a:xfrm>
              <a:prstGeom prst="rect">
                <a:avLst/>
              </a:prstGeom>
              <a:blipFill>
                <a:blip r:embed="rId5"/>
                <a:stretch>
                  <a:fillRect t="-13710"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21386" y="365125"/>
                <a:ext cx="4693186" cy="888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386" y="365125"/>
                <a:ext cx="4693186" cy="8883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09164" y="4968004"/>
                <a:ext cx="10852703" cy="757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B050"/>
                    </a:solidFill>
                  </a:rPr>
                  <a:t>Generalizes the standard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4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164" y="4968004"/>
                <a:ext cx="10852703" cy="757451"/>
              </a:xfrm>
              <a:prstGeom prst="rect">
                <a:avLst/>
              </a:prstGeom>
              <a:blipFill>
                <a:blip r:embed="rId8"/>
                <a:stretch>
                  <a:fillRect l="-1966" t="-13710"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43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4" grpId="0"/>
      <p:bldP spid="5" grpId="0"/>
      <p:bldP spid="6" grpId="0"/>
      <p:bldP spid="7" grpId="0"/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-131239"/>
            <a:ext cx="9330617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Working On The Cover</a:t>
            </a:r>
            <a:endParaRPr lang="en-US" dirty="0">
              <a:latin typeface="+mn-lt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261190" y="2133600"/>
            <a:ext cx="7620000" cy="0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9982201" y="1905000"/>
            <a:ext cx="320523" cy="3048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148096" y="871016"/>
                <a:ext cx="5580669" cy="1389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𝜁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sup>
                      </m:sSup>
                      <m:f>
                        <m:fPr>
                          <m:ctrlP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</m:e>
                          </m:acc>
                        </m:num>
                        <m:den>
                          <m:r>
                            <a:rPr lang="en-US" sz="32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32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200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acc>
                                </m:e>
                              </m:acc>
                            </m:e>
                            <m:sup>
                              <m:acc>
                                <m:accPr>
                                  <m:chr m:val="̅"/>
                                  <m:ctrlPr>
                                    <a:rPr lang="en-US" sz="32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</m:acc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096" y="871016"/>
                <a:ext cx="5580669" cy="13895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/>
          <p:nvPr/>
        </p:nvCxnSpPr>
        <p:spPr>
          <a:xfrm flipV="1">
            <a:off x="4955420" y="4019086"/>
            <a:ext cx="1091217" cy="1444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4760052" y="5442170"/>
            <a:ext cx="228600" cy="228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762160" y="3515949"/>
            <a:ext cx="228600" cy="228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6633524" y="3738668"/>
            <a:ext cx="1175767" cy="165057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231633" y="4144176"/>
                <a:ext cx="96618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𝜁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633" y="4144176"/>
                <a:ext cx="966184" cy="769441"/>
              </a:xfrm>
              <a:prstGeom prst="rect">
                <a:avLst/>
              </a:prstGeom>
              <a:blipFill>
                <a:blip r:embed="rId10"/>
                <a:stretch>
                  <a:fillRect r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116616" y="4628634"/>
                <a:ext cx="96618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𝜁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616" y="4628634"/>
                <a:ext cx="966184" cy="769441"/>
              </a:xfrm>
              <a:prstGeom prst="rect">
                <a:avLst/>
              </a:prstGeom>
              <a:blipFill>
                <a:blip r:embed="rId11"/>
                <a:stretch>
                  <a:fillRect r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/>
          <p:cNvCxnSpPr>
            <a:stCxn id="57" idx="7"/>
            <a:endCxn id="61" idx="3"/>
          </p:cNvCxnSpPr>
          <p:nvPr/>
        </p:nvCxnSpPr>
        <p:spPr>
          <a:xfrm flipV="1">
            <a:off x="4955174" y="3711071"/>
            <a:ext cx="2840464" cy="176457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2209801" y="3643159"/>
            <a:ext cx="1621411" cy="787716"/>
            <a:chOff x="5335570" y="3769930"/>
            <a:chExt cx="1621411" cy="787716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6570307" y="3827282"/>
              <a:ext cx="0" cy="648597"/>
            </a:xfrm>
            <a:prstGeom prst="line">
              <a:avLst/>
            </a:prstGeom>
            <a:ln w="76200">
              <a:solidFill>
                <a:srgbClr val="352B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5572209" y="4466397"/>
              <a:ext cx="998098" cy="63"/>
            </a:xfrm>
            <a:prstGeom prst="line">
              <a:avLst/>
            </a:prstGeom>
            <a:ln w="76200">
              <a:solidFill>
                <a:srgbClr val="352B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5335570" y="3769930"/>
                  <a:ext cx="1621411" cy="7877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5570" y="3769930"/>
                  <a:ext cx="1621411" cy="787716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99708" y="3252085"/>
                <a:ext cx="1997765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708" y="3252085"/>
                <a:ext cx="1997765" cy="78771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312800" y="2363834"/>
                <a:ext cx="3880439" cy="733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2800" y="2363834"/>
                <a:ext cx="3880439" cy="73379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813380" y="2397828"/>
                <a:ext cx="3880439" cy="733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380" y="2397828"/>
                <a:ext cx="3880439" cy="73379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232750" y="5194404"/>
                <a:ext cx="1997765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750" y="5194404"/>
                <a:ext cx="1997765" cy="78771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3725" y="6049515"/>
                <a:ext cx="10939750" cy="829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sub>
                    </m:sSub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 is only nonzero for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∥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 to  the phase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sub>
                    </m:sSub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25" y="6049515"/>
                <a:ext cx="10939750" cy="829714"/>
              </a:xfrm>
              <a:prstGeom prst="rect">
                <a:avLst/>
              </a:prstGeom>
              <a:blipFill>
                <a:blip r:embed="rId19"/>
                <a:stretch>
                  <a:fillRect t="-12500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56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4" grpId="0"/>
      <p:bldP spid="57" grpId="0" animBg="1"/>
      <p:bldP spid="61" grpId="0" animBg="1"/>
      <p:bldP spid="66" grpId="0"/>
      <p:bldP spid="67" grpId="0"/>
      <p:bldP spid="3" grpId="0"/>
      <p:bldP spid="4" grpId="0"/>
      <p:bldP spid="50" grpId="0"/>
      <p:bldP spid="51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8896" y="-270305"/>
            <a:ext cx="4576496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Periodic Solitons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76037" y="784241"/>
                <a:ext cx="53135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Qualitatively new feature: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037" y="784241"/>
                <a:ext cx="5313592" cy="646331"/>
              </a:xfrm>
              <a:prstGeom prst="rect">
                <a:avLst/>
              </a:prstGeom>
              <a:blipFill>
                <a:blip r:embed="rId2"/>
                <a:stretch>
                  <a:fillRect l="-3559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59991" y="1562560"/>
                <a:ext cx="8766313" cy="78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991" y="1562560"/>
                <a:ext cx="8766313" cy="7871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2106170"/>
                <a:ext cx="28940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06170"/>
                <a:ext cx="289402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472366" y="2083887"/>
                <a:ext cx="29128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2366" y="2083887"/>
                <a:ext cx="291288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1267904" y="2958246"/>
            <a:ext cx="9916998" cy="56561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61353" y="4079246"/>
                <a:ext cx="5409552" cy="1423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supHide m:val="on"/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/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353" y="4079246"/>
                <a:ext cx="5409552" cy="14235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35596" y="5664009"/>
                <a:ext cx="927865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 is 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–graded complex </a:t>
                </a:r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596" y="5664009"/>
                <a:ext cx="9278655" cy="707886"/>
              </a:xfrm>
              <a:prstGeom prst="rect">
                <a:avLst/>
              </a:prstGeom>
              <a:blipFill>
                <a:blip r:embed="rId7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00772" y="3382050"/>
            <a:ext cx="10796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Without gradient flow we can have nontrivial solutions! 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0772" y="5664009"/>
                <a:ext cx="328522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72" y="5664009"/>
                <a:ext cx="3285229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64285" y="783079"/>
                <a:ext cx="32212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285" y="783079"/>
                <a:ext cx="3221279" cy="646331"/>
              </a:xfrm>
              <a:prstGeom prst="rect">
                <a:avLst/>
              </a:prstGeom>
              <a:blipFill>
                <a:blip r:embed="rId9"/>
                <a:stretch>
                  <a:fillRect l="-2652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75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6" grpId="0"/>
      <p:bldP spid="4" grpId="0"/>
      <p:bldP spid="8" grpId="0"/>
      <p:bldP spid="9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15071" y="1342571"/>
                <a:ext cx="1204291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 smtClean="0">
                    <a:solidFill>
                      <a:srgbClr val="FF0000"/>
                    </a:solidFill>
                  </a:rPr>
                  <a:t>Main new ingredient in </a:t>
                </a:r>
                <a:r>
                  <a:rPr lang="en-US" sz="4800" dirty="0" err="1" smtClean="0">
                    <a:solidFill>
                      <a:srgbClr val="FF0000"/>
                    </a:solidFill>
                  </a:rPr>
                  <a:t>categorified</a:t>
                </a:r>
                <a:r>
                  <a:rPr lang="en-US" sz="48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algn="ctr"/>
                <a:r>
                  <a:rPr lang="en-US" sz="4800" dirty="0" smtClean="0">
                    <a:solidFill>
                      <a:srgbClr val="FF0000"/>
                    </a:solidFill>
                  </a:rPr>
                  <a:t>wall-crossing with twisted masses </a:t>
                </a:r>
              </a:p>
              <a:p>
                <a:pPr algn="ctr"/>
                <a:r>
                  <a:rPr lang="en-US" sz="4800" dirty="0" smtClean="0">
                    <a:solidFill>
                      <a:srgbClr val="FF0000"/>
                    </a:solidFill>
                  </a:rPr>
                  <a:t>involves </a:t>
                </a:r>
                <a:r>
                  <a:rPr lang="en-US" sz="4800" dirty="0" err="1" smtClean="0">
                    <a:solidFill>
                      <a:srgbClr val="FF0000"/>
                    </a:solidFill>
                  </a:rPr>
                  <a:t>Fock</a:t>
                </a:r>
                <a:r>
                  <a:rPr lang="en-US" sz="4800" dirty="0" smtClean="0">
                    <a:solidFill>
                      <a:srgbClr val="FF0000"/>
                    </a:solidFill>
                  </a:rPr>
                  <a:t> spaces constructed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</a:rPr>
                  <a:t>   </a:t>
                </a:r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5071" y="1342571"/>
                <a:ext cx="12042913" cy="2308324"/>
              </a:xfrm>
              <a:prstGeom prst="rect">
                <a:avLst/>
              </a:prstGeom>
              <a:blipFill>
                <a:blip r:embed="rId2"/>
                <a:stretch>
                  <a:fillRect t="-5805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499191" y="4384825"/>
            <a:ext cx="9133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Similar to the ``halo picture’’ of 4d KSWCF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430" y="5826642"/>
            <a:ext cx="1058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[</a:t>
            </a:r>
            <a:r>
              <a:rPr lang="en-US" sz="3200" dirty="0" err="1" smtClean="0">
                <a:solidFill>
                  <a:srgbClr val="7030A0"/>
                </a:solidFill>
              </a:rPr>
              <a:t>Denef</a:t>
            </a:r>
            <a:r>
              <a:rPr lang="en-US" sz="3200" dirty="0" smtClean="0">
                <a:solidFill>
                  <a:srgbClr val="7030A0"/>
                </a:solidFill>
              </a:rPr>
              <a:t> &amp; Moore; GMN ; </a:t>
            </a:r>
            <a:r>
              <a:rPr lang="en-US" sz="3200" dirty="0" err="1" smtClean="0">
                <a:solidFill>
                  <a:srgbClr val="7030A0"/>
                </a:solidFill>
              </a:rPr>
              <a:t>Andriyash</a:t>
            </a:r>
            <a:r>
              <a:rPr lang="en-US" sz="3200" dirty="0" smtClean="0">
                <a:solidFill>
                  <a:srgbClr val="7030A0"/>
                </a:solidFill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</a:rPr>
              <a:t>Denef</a:t>
            </a:r>
            <a:r>
              <a:rPr lang="en-US" sz="3200" dirty="0" smtClean="0">
                <a:solidFill>
                  <a:srgbClr val="7030A0"/>
                </a:solidFill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</a:rPr>
              <a:t>Jafferis</a:t>
            </a:r>
            <a:r>
              <a:rPr lang="en-US" sz="3200" dirty="0" smtClean="0">
                <a:solidFill>
                  <a:srgbClr val="7030A0"/>
                </a:solidFill>
              </a:rPr>
              <a:t>, Moore ] 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2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124974" y="-181422"/>
                <a:ext cx="7797501" cy="1325563"/>
              </a:xfrm>
            </p:spPr>
            <p:txBody>
              <a:bodyPr/>
              <a:lstStyle/>
              <a:p>
                <a:r>
                  <a:rPr lang="en-US" dirty="0" smtClean="0">
                    <a:latin typeface="+mn-lt"/>
                  </a:rPr>
                  <a:t>Wall-Crossing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24974" y="-181422"/>
                <a:ext cx="7797501" cy="1325563"/>
              </a:xfrm>
              <a:blipFill>
                <a:blip r:embed="rId2"/>
                <a:stretch>
                  <a:fillRect l="-3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89940" y="1113870"/>
                <a:ext cx="7428322" cy="92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acc>
                              <m:accPr>
                                <m:chr m:val="̅"/>
                                <m:ctrlP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sub>
                        </m:sSub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≤1 </m:t>
                    </m:r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940" y="1113870"/>
                <a:ext cx="7428322" cy="92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2039" y="2302243"/>
                <a:ext cx="11942192" cy="690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33CC"/>
                    </a:solidFill>
                  </a:rPr>
                  <a:t> is only piecewise constant:  CFIV, CV  1991, 1992 </a:t>
                </a:r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39" y="2302243"/>
                <a:ext cx="11942192" cy="690895"/>
              </a:xfrm>
              <a:prstGeom prst="rect">
                <a:avLst/>
              </a:prstGeom>
              <a:blipFill>
                <a:blip r:embed="rId4"/>
                <a:stretch>
                  <a:fillRect t="-13274" b="-27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10583" y="4188464"/>
                <a:ext cx="7626285" cy="823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</a:rPr>
                  <a:t>CVWCF:  Tells 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jump. </a:t>
                </a:r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583" y="4188464"/>
                <a:ext cx="7626285" cy="823944"/>
              </a:xfrm>
              <a:prstGeom prst="rect">
                <a:avLst/>
              </a:prstGeom>
              <a:blipFill>
                <a:blip r:embed="rId5"/>
                <a:stretch>
                  <a:fillRect l="-3277" t="-14074" r="-2318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34503" y="3260040"/>
            <a:ext cx="11539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11E5F"/>
                </a:solidFill>
              </a:rPr>
              <a:t>Very different from the finite-dimensional situation! </a:t>
            </a:r>
            <a:endParaRPr lang="en-US" sz="4000" dirty="0">
              <a:solidFill>
                <a:srgbClr val="011E5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0704" y="5232947"/>
                <a:ext cx="10426045" cy="1501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FF0000"/>
                    </a:solidFill>
                  </a:rPr>
                  <a:t>Categorified CVWCF:  Describe how the  </a:t>
                </a:r>
                <a:r>
                  <a:rPr lang="en-US" sz="4400" b="1" i="1" u="sng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homotopy</a:t>
                </a:r>
                <a:r>
                  <a:rPr lang="en-US" sz="4400" b="1" i="1" u="sng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equivalence class of</a:t>
                </a:r>
                <a:r>
                  <a:rPr lang="en-US" sz="440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jumps. </a:t>
                </a:r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04" y="5232947"/>
                <a:ext cx="10426045" cy="1501052"/>
              </a:xfrm>
              <a:prstGeom prst="rect">
                <a:avLst/>
              </a:prstGeom>
              <a:blipFill>
                <a:blip r:embed="rId6"/>
                <a:stretch>
                  <a:fillRect t="-8097" r="-1053" b="-1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67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550" y="-281477"/>
            <a:ext cx="8395252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Wall-Crossing With Twisted Masses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52894" y="720237"/>
                <a:ext cx="115150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Qualitatively-different because we can have new walls: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94" y="720237"/>
                <a:ext cx="11515060" cy="584775"/>
              </a:xfrm>
              <a:prstGeom prst="rect">
                <a:avLst/>
              </a:prstGeom>
              <a:blipFill>
                <a:blip r:embed="rId2"/>
                <a:stretch>
                  <a:fillRect l="-1376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116346" y="1260006"/>
                <a:ext cx="4353915" cy="92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𝐼𝑚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346" y="1260006"/>
                <a:ext cx="4353915" cy="92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1264" y="2333878"/>
                <a:ext cx="11479078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Example:  Case of just two </a:t>
                </a:r>
                <a:r>
                  <a:rPr lang="en-US" sz="3200" dirty="0" err="1" smtClean="0">
                    <a:solidFill>
                      <a:srgbClr val="C00000"/>
                    </a:solidFill>
                  </a:rPr>
                  <a:t>vacua</a:t>
                </a:r>
                <a:r>
                  <a:rPr lang="en-US" sz="3200" dirty="0">
                    <a:solidFill>
                      <a:srgbClr val="C00000"/>
                    </a:solidFill>
                  </a:rPr>
                  <a:t>: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&amp; 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&amp;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is rank one.  </a:t>
                </a: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64" y="2333878"/>
                <a:ext cx="11479078" cy="624338"/>
              </a:xfrm>
              <a:prstGeom prst="rect">
                <a:avLst/>
              </a:prstGeom>
              <a:blipFill>
                <a:blip r:embed="rId4"/>
                <a:stretch>
                  <a:fillRect l="-1328" t="-13725" r="-1753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476063" y="3256747"/>
            <a:ext cx="391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``peacock pattern’’ </a:t>
            </a:r>
            <a:endParaRPr lang="en-US" sz="3600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3060709"/>
            <a:ext cx="11151142" cy="3661864"/>
            <a:chOff x="140634" y="2260472"/>
            <a:chExt cx="11151142" cy="3661864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275907" y="5911702"/>
              <a:ext cx="9462977" cy="10633"/>
            </a:xfrm>
            <a:prstGeom prst="line">
              <a:avLst/>
            </a:prstGeom>
            <a:ln w="57150">
              <a:solidFill>
                <a:srgbClr val="011E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5202865" y="4965404"/>
              <a:ext cx="4274288" cy="94629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5202865" y="4015560"/>
              <a:ext cx="3951767" cy="190677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5202865" y="3444949"/>
              <a:ext cx="2137144" cy="246675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5202865" y="2899144"/>
              <a:ext cx="1" cy="301255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3503922" y="3444949"/>
              <a:ext cx="1726017" cy="247738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2125377" y="4502888"/>
              <a:ext cx="3091025" cy="141944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1648047" y="5135526"/>
              <a:ext cx="3537623" cy="78681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407636" y="2823475"/>
                  <a:ext cx="1754372" cy="756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7636" y="2823475"/>
                  <a:ext cx="1754372" cy="7561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40634" y="4830725"/>
                  <a:ext cx="1754372" cy="756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634" y="4830725"/>
                  <a:ext cx="1754372" cy="7561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72654" y="4046925"/>
                  <a:ext cx="1754372" cy="756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654" y="4046925"/>
                  <a:ext cx="1754372" cy="7561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284580" y="2884317"/>
                  <a:ext cx="1754372" cy="756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4580" y="2884317"/>
                  <a:ext cx="1754372" cy="75610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168169" y="3595870"/>
                  <a:ext cx="1754372" cy="756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8169" y="3595870"/>
                  <a:ext cx="1754372" cy="75610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9537404" y="4523088"/>
                  <a:ext cx="1754372" cy="756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37404" y="4523088"/>
                  <a:ext cx="1754372" cy="75610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339216" y="2260472"/>
                  <a:ext cx="1754372" cy="6959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9216" y="2260472"/>
                  <a:ext cx="1754372" cy="69596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 rot="19541880">
                  <a:off x="2844658" y="4092038"/>
                  <a:ext cx="131843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541880">
                  <a:off x="2844658" y="4092038"/>
                  <a:ext cx="1318438" cy="76944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 rot="20503897">
                  <a:off x="3907836" y="3553966"/>
                  <a:ext cx="131843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03897">
                  <a:off x="3907836" y="3553966"/>
                  <a:ext cx="1318438" cy="76944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 rot="1129198">
                  <a:off x="5203591" y="3518010"/>
                  <a:ext cx="131843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129198">
                  <a:off x="5203591" y="3518010"/>
                  <a:ext cx="1318438" cy="76944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 rot="1791868">
                  <a:off x="6456230" y="4145401"/>
                  <a:ext cx="131843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91868">
                  <a:off x="6456230" y="4145401"/>
                  <a:ext cx="1318438" cy="76944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444495" y="1378878"/>
                <a:ext cx="43912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,  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495" y="1378878"/>
                <a:ext cx="4391246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8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262" y="129939"/>
            <a:ext cx="9631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+ comment resulting from discussions with  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947512" y="3823869"/>
            <a:ext cx="7940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With nontrivial input from  Andy  and Tudor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624" y="1986729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86" y="1986730"/>
            <a:ext cx="1823598" cy="1837140"/>
          </a:xfrm>
          <a:prstGeom prst="rect">
            <a:avLst/>
          </a:prstGeom>
        </p:spPr>
      </p:pic>
      <p:pic>
        <p:nvPicPr>
          <p:cNvPr id="7" name="Picture 8" descr="Neitzke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544" y="4408644"/>
            <a:ext cx="1733107" cy="231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GaiottoFig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651" y="1986729"/>
            <a:ext cx="1226163" cy="17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2640" y="4378516"/>
            <a:ext cx="2236420" cy="226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0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372" y="439003"/>
            <a:ext cx="8741735" cy="1325563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Wall-Crossing With Twisted Masses: Vacuum </a:t>
            </a:r>
            <a:r>
              <a:rPr lang="en-US" dirty="0" err="1" smtClean="0">
                <a:latin typeface="+mn-lt"/>
              </a:rPr>
              <a:t>Groupoid</a:t>
            </a:r>
            <a:r>
              <a:rPr lang="en-US" dirty="0" smtClean="0">
                <a:latin typeface="+mn-lt"/>
              </a:rPr>
              <a:t> Algebra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04922" y="5554931"/>
                <a:ext cx="7036905" cy="903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b>
                      </m:sSub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𝑘𝑙</m:t>
                              </m:r>
                            </m:sub>
                          </m:sSub>
                        </m:sub>
                      </m:sSub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922" y="5554931"/>
                <a:ext cx="7036905" cy="9035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85903" y="3579489"/>
                <a:ext cx="9842899" cy="1445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C00000"/>
                    </a:solidFill>
                  </a:rPr>
                  <a:t>``Vacuum </a:t>
                </a:r>
                <a:r>
                  <a:rPr lang="en-US" sz="4000" dirty="0" err="1" smtClean="0">
                    <a:solidFill>
                      <a:srgbClr val="C00000"/>
                    </a:solidFill>
                  </a:rPr>
                  <a:t>Groupoid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 Algebra’’ :   </a:t>
                </a:r>
              </a:p>
              <a:p>
                <a:pPr algn="ctr"/>
                <a:r>
                  <a:rPr lang="en-US" sz="4000" dirty="0" smtClean="0">
                    <a:solidFill>
                      <a:srgbClr val="C00000"/>
                    </a:solidFill>
                  </a:rPr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 introduce a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sub>
                    </m:sSub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903" y="3579489"/>
                <a:ext cx="9842899" cy="1445267"/>
              </a:xfrm>
              <a:prstGeom prst="rect">
                <a:avLst/>
              </a:prstGeom>
              <a:blipFill>
                <a:blip r:embed="rId3"/>
                <a:stretch>
                  <a:fillRect t="-7595" b="-9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9791" y="2422466"/>
                <a:ext cx="11015700" cy="729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Vacuum Category:  Objects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3600" dirty="0" smtClean="0"/>
                  <a:t>  Morphisms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91" y="2422466"/>
                <a:ext cx="11015700" cy="729239"/>
              </a:xfrm>
              <a:prstGeom prst="rect">
                <a:avLst/>
              </a:prstGeom>
              <a:blipFill>
                <a:blip r:embed="rId4"/>
                <a:stretch>
                  <a:fillRect l="-1716" t="-6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25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205" y="-88232"/>
            <a:ext cx="7249055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2d – 4d Spectrum Generator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99266" y="954273"/>
                <a:ext cx="4712427" cy="829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:=1+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266" y="954273"/>
                <a:ext cx="4712427" cy="8297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62712" y="1069667"/>
                <a:ext cx="4747120" cy="690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∀   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&amp;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</a:rPr>
                  <a:t> </a:t>
                </a:r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712" y="1069667"/>
                <a:ext cx="4747120" cy="690895"/>
              </a:xfrm>
              <a:prstGeom prst="rect">
                <a:avLst/>
              </a:prstGeom>
              <a:blipFill>
                <a:blip r:embed="rId3"/>
                <a:stretch>
                  <a:fillRect t="-12281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62081" y="2395230"/>
                <a:ext cx="6708913" cy="1436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36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6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6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3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36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6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600" b="0" i="1" smtClean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𝑖𝑖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3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36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nary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081" y="2395230"/>
                <a:ext cx="6708913" cy="14366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429369" y="2622648"/>
                <a:ext cx="33097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∀   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9369" y="2622648"/>
                <a:ext cx="3309731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4565" y="4967571"/>
                <a:ext cx="5993296" cy="1655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ℍ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)=: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ℍ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: 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65" y="4967571"/>
                <a:ext cx="5993296" cy="16553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597861" y="5233789"/>
            <a:ext cx="5480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Phase-ordered product 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80362" y="4096151"/>
                <a:ext cx="56033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</a:rPr>
                  <a:t>For any half-plane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ℍ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362" y="4096151"/>
                <a:ext cx="5603358" cy="707886"/>
              </a:xfrm>
              <a:prstGeom prst="rect">
                <a:avLst/>
              </a:prstGeom>
              <a:blipFill>
                <a:blip r:embed="rId7"/>
                <a:stretch>
                  <a:fillRect l="-3917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686260" y="2299482"/>
                <a:ext cx="21467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260" y="2299482"/>
                <a:ext cx="2146797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338336" y="3038146"/>
            <a:ext cx="298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Additive identity 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8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3" grpId="0"/>
      <p:bldP spid="5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061" y="108607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+mn-lt"/>
              </a:rPr>
              <a:t>2d-4d Wall-Crossing Formula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21310" y="2757496"/>
            <a:ext cx="85244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1310" y="1700872"/>
            <a:ext cx="9418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</a:t>
            </a:r>
            <a:r>
              <a:rPr lang="en-US" sz="2800" dirty="0" err="1" smtClean="0"/>
              <a:t>Kontsevich,Soibelman</a:t>
            </a:r>
            <a:r>
              <a:rPr lang="en-US" sz="2800" dirty="0"/>
              <a:t> 2008; </a:t>
            </a:r>
            <a:r>
              <a:rPr lang="en-US" sz="2800" dirty="0" err="1"/>
              <a:t>Gaiotto,Moore,Neitzke</a:t>
            </a:r>
            <a:r>
              <a:rPr lang="en-US" sz="2800" dirty="0"/>
              <a:t> </a:t>
            </a:r>
            <a:r>
              <a:rPr lang="en-US" sz="2800" dirty="0" smtClean="0"/>
              <a:t>2010]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2841377"/>
                <a:ext cx="120254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Wall-crossing statement (GMN,KS):  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ℍ</m:t>
                        </m:r>
                      </m:e>
                    </m:d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is invariant </a:t>
                </a:r>
              </a:p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provided no BPS rays enter/leave the half-plane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ℍ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41377"/>
                <a:ext cx="12025422" cy="1754326"/>
              </a:xfrm>
              <a:prstGeom prst="rect">
                <a:avLst/>
              </a:prstGeom>
              <a:blipFill>
                <a:blip r:embed="rId2"/>
                <a:stretch>
                  <a:fillRect t="-5208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80854" y="5418135"/>
            <a:ext cx="11472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Although there is no 4d here, the mathematics is formally similar.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2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41" y="0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Solution To 2d4d Wall-Crossing: Two </a:t>
            </a:r>
            <a:r>
              <a:rPr lang="en-US" dirty="0" err="1" smtClean="0">
                <a:latin typeface="+mn-lt"/>
              </a:rPr>
              <a:t>Vacua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8484" y="5753063"/>
            <a:ext cx="10090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</a:rPr>
              <a:t>We will give a categorical analog</a:t>
            </a:r>
            <a:endParaRPr lang="en-US" sz="44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96353" y="1465851"/>
                <a:ext cx="6775225" cy="82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Go through wall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𝐼𝑚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353" y="1465851"/>
                <a:ext cx="6775225" cy="829330"/>
              </a:xfrm>
              <a:prstGeom prst="rect">
                <a:avLst/>
              </a:prstGeom>
              <a:blipFill>
                <a:blip r:embed="rId2"/>
                <a:stretch>
                  <a:fillRect l="-2340" b="-9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560960" y="3206034"/>
                <a:ext cx="4758052" cy="988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0960" y="3206034"/>
                <a:ext cx="4758052" cy="9888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70892" y="4033416"/>
                <a:ext cx="3756752" cy="988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0892" y="4033416"/>
                <a:ext cx="3756752" cy="9888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6000" y="2140909"/>
                <a:ext cx="3960510" cy="9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≥1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𝑖𝑖</m:t>
                                      </m:r>
                                    </m:sub>
                                  </m:sSub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00" y="2140909"/>
                <a:ext cx="3960510" cy="988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6000" y="4962703"/>
                <a:ext cx="4039494" cy="9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≥1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𝑗𝑗</m:t>
                                      </m:r>
                                    </m:sub>
                                  </m:sSub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00" y="4962703"/>
                <a:ext cx="4039494" cy="9885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21361" y="3175635"/>
                <a:ext cx="5650590" cy="687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361" y="3175635"/>
                <a:ext cx="5650590" cy="6873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33227" y="3941101"/>
                <a:ext cx="5826859" cy="687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227" y="3941101"/>
                <a:ext cx="5826859" cy="687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592678" y="2330840"/>
                <a:ext cx="3811836" cy="55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678" y="2330840"/>
                <a:ext cx="3811836" cy="5579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33227" y="4795146"/>
                <a:ext cx="5480983" cy="687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227" y="4795146"/>
                <a:ext cx="5480983" cy="6873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4427" y="907398"/>
                <a:ext cx="11479078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Example:  Case of just two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vacua</a:t>
                </a:r>
                <a:r>
                  <a:rPr lang="en-US" sz="3200" dirty="0">
                    <a:solidFill>
                      <a:srgbClr val="7030A0"/>
                    </a:solidFill>
                  </a:rPr>
                  <a:t>:</a:t>
                </a:r>
                <a:r>
                  <a:rPr lang="en-US" sz="3200" dirty="0" smtClean="0">
                    <a:solidFill>
                      <a:srgbClr val="7030A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&amp; 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200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 &amp;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is rank one.  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27" y="907398"/>
                <a:ext cx="11479078" cy="624338"/>
              </a:xfrm>
              <a:prstGeom prst="rect">
                <a:avLst/>
              </a:prstGeom>
              <a:blipFill>
                <a:blip r:embed="rId11"/>
                <a:stretch>
                  <a:fillRect l="-1381" t="-13725" r="-1699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90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2737" y="2661257"/>
            <a:ext cx="8654375" cy="1234432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34856" y="2913161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Thimble Branes &amp; Their Local Operators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57275" y="532742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1776253"/>
            <a:ext cx="609600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7908" y="291316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4856" y="3941834"/>
            <a:ext cx="7775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Categorical Wall-Crossing</a:t>
            </a:r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1057275" y="3941834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34856" y="1847564"/>
            <a:ext cx="7543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2D N=(2,2) Landau-</a:t>
            </a:r>
            <a:r>
              <a:rPr lang="en-US" sz="3600" dirty="0" err="1" smtClean="0">
                <a:solidFill>
                  <a:srgbClr val="FF0000"/>
                </a:solidFill>
              </a:rPr>
              <a:t>Ginzburg</a:t>
            </a:r>
            <a:r>
              <a:rPr lang="en-US" sz="3600" dirty="0" smtClean="0">
                <a:solidFill>
                  <a:srgbClr val="FF0000"/>
                </a:solidFill>
              </a:rPr>
              <a:t> Models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4856" y="4970507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Generalization To Twisted Masses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438400" y="600451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Relation To 3d Indices</a:t>
            </a:r>
            <a:endParaRPr lang="en-US" sz="3600" dirty="0"/>
          </a:p>
        </p:txBody>
      </p:sp>
      <p:sp>
        <p:nvSpPr>
          <p:cNvPr id="14" name="Oval 13"/>
          <p:cNvSpPr/>
          <p:nvPr/>
        </p:nvSpPr>
        <p:spPr>
          <a:xfrm>
            <a:off x="1067908" y="5048720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96483" y="602888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34856" y="20755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Supersymmetric Quantum Mechanics And Homological algebra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1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0130" y="-46768"/>
            <a:ext cx="2791119" cy="1325563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+mn-lt"/>
              </a:rPr>
              <a:t>Branes</a:t>
            </a:r>
            <a:endParaRPr lang="en-US" sz="6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91791" y="1145596"/>
                <a:ext cx="903087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</a:rPr>
                  <a:t>Use the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algebra/category of) Branes. </a:t>
                </a:r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791" y="1145596"/>
                <a:ext cx="9030877" cy="707886"/>
              </a:xfrm>
              <a:prstGeom prst="rect">
                <a:avLst/>
              </a:prstGeom>
              <a:blipFill>
                <a:blip r:embed="rId2"/>
                <a:stretch>
                  <a:fillRect l="-243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7100662" y="4015342"/>
            <a:ext cx="4941217" cy="1885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053529" y="2325232"/>
            <a:ext cx="47133" cy="36502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00662" y="2246957"/>
                <a:ext cx="7635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𝔅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662" y="2246957"/>
                <a:ext cx="763571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856485" y="3045846"/>
            <a:ext cx="50226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The </a:t>
            </a:r>
            <a:r>
              <a:rPr lang="en-US" sz="4000" dirty="0" err="1">
                <a:solidFill>
                  <a:srgbClr val="FF0000"/>
                </a:solidFill>
              </a:rPr>
              <a:t>homotopy</a:t>
            </a:r>
            <a:r>
              <a:rPr lang="en-US" sz="4000" dirty="0">
                <a:solidFill>
                  <a:srgbClr val="FF0000"/>
                </a:solidFill>
              </a:rPr>
              <a:t> class of the category of branes is invariant.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15470" y="5488170"/>
                <a:ext cx="231789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470" y="5488170"/>
                <a:ext cx="2317898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05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5193" y="-198544"/>
            <a:ext cx="6844645" cy="1325563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+mn-lt"/>
              </a:rPr>
              <a:t>Lefshetz</a:t>
            </a:r>
            <a:r>
              <a:rPr lang="en-US" sz="6600" dirty="0" smtClean="0">
                <a:latin typeface="+mn-lt"/>
              </a:rPr>
              <a:t> Thimbles</a:t>
            </a:r>
            <a:endParaRPr lang="en-US" sz="6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8855" y="3022068"/>
                <a:ext cx="4383465" cy="780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𝑟𝑖𝑔h𝑡</m:t>
                          </m:r>
                        </m:sup>
                      </m:sSubSup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⊂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55" y="3022068"/>
                <a:ext cx="4383465" cy="7800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023214"/>
                <a:ext cx="123550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Consider the possible v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alues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so there is a solution of 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23214"/>
                <a:ext cx="12355033" cy="646331"/>
              </a:xfrm>
              <a:prstGeom prst="rect">
                <a:avLst/>
              </a:prstGeom>
              <a:blipFill>
                <a:blip r:embed="rId3"/>
                <a:stretch>
                  <a:fillRect l="-1480" t="-15094" r="-138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31245" y="2920998"/>
                <a:ext cx="2696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245" y="2920998"/>
                <a:ext cx="269606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0145" y="4396407"/>
                <a:ext cx="11199123" cy="1334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𝑟𝑖𝑔h𝑡</m:t>
                        </m:r>
                      </m:sup>
                    </m:sSubSup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d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are </a:t>
                </a:r>
                <a:r>
                  <a:rPr lang="en-US" sz="3600" dirty="0" err="1" smtClean="0">
                    <a:solidFill>
                      <a:srgbClr val="7030A0"/>
                    </a:solidFill>
                  </a:rPr>
                  <a:t>Lagrangian</a:t>
                </a:r>
                <a:r>
                  <a:rPr lang="en-US" sz="3600" dirty="0" smtClean="0">
                    <a:solidFill>
                      <a:srgbClr val="7030A0"/>
                    </a:solidFill>
                  </a:rPr>
                  <a:t> subspaces and provide </a:t>
                </a:r>
              </a:p>
              <a:p>
                <a:pPr algn="ctr"/>
                <a:r>
                  <a:rPr lang="en-US" sz="3600" dirty="0" smtClean="0">
                    <a:solidFill>
                      <a:srgbClr val="7030A0"/>
                    </a:solidFill>
                  </a:rPr>
                  <a:t>nice half-</a:t>
                </a:r>
                <a:r>
                  <a:rPr lang="en-US" sz="3600" dirty="0" err="1" smtClean="0">
                    <a:solidFill>
                      <a:srgbClr val="7030A0"/>
                    </a:solidFill>
                  </a:rPr>
                  <a:t>susy</a:t>
                </a:r>
                <a:r>
                  <a:rPr lang="en-US" sz="36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7030A0"/>
                    </a:solidFill>
                  </a:rPr>
                  <a:t>bc’s</a:t>
                </a:r>
                <a:r>
                  <a:rPr lang="en-US" sz="3600" dirty="0" smtClean="0">
                    <a:solidFill>
                      <a:srgbClr val="7030A0"/>
                    </a:solidFill>
                  </a:rPr>
                  <a:t>. [Hori-Iqbal-</a:t>
                </a:r>
                <a:r>
                  <a:rPr lang="en-US" sz="3600" dirty="0" err="1" smtClean="0">
                    <a:solidFill>
                      <a:srgbClr val="7030A0"/>
                    </a:solidFill>
                  </a:rPr>
                  <a:t>Vafa</a:t>
                </a:r>
                <a:r>
                  <a:rPr lang="en-US" sz="3600" dirty="0">
                    <a:solidFill>
                      <a:srgbClr val="7030A0"/>
                    </a:solidFill>
                  </a:rPr>
                  <a:t>]</a:t>
                </a:r>
                <a:endParaRPr lang="en-US" sz="36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45" y="4396407"/>
                <a:ext cx="11199123" cy="1334083"/>
              </a:xfrm>
              <a:prstGeom prst="rect">
                <a:avLst/>
              </a:prstGeom>
              <a:blipFill>
                <a:blip r:embed="rId5"/>
                <a:stretch>
                  <a:fillRect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448061" y="3478987"/>
                <a:ext cx="24792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→+∞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061" y="3478987"/>
                <a:ext cx="247925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41206" y="5992253"/>
                <a:ext cx="5769439" cy="770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00B050"/>
                    </a:solidFill>
                  </a:rPr>
                  <a:t>Preserves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sSup>
                      <m:sSupPr>
                        <m:ctrlP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e>
                    </m:acc>
                  </m:oMath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206" y="5992253"/>
                <a:ext cx="5769439" cy="770917"/>
              </a:xfrm>
              <a:prstGeom prst="rect">
                <a:avLst/>
              </a:prstGeom>
              <a:blipFill>
                <a:blip r:embed="rId7"/>
                <a:stretch>
                  <a:fillRect l="-4334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01038" y="2927622"/>
                <a:ext cx="5580669" cy="1080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𝜁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sup>
                      </m:sSup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038" y="2927622"/>
                <a:ext cx="5580669" cy="10808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80619" y="852214"/>
                <a:ext cx="934076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0000FF"/>
                    </a:solidFill>
                  </a:rPr>
                  <a:t>Choose a half plane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ℍ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. 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 </a:t>
                </a:r>
              </a:p>
              <a:p>
                <a:pPr algn="ctr"/>
                <a:r>
                  <a:rPr lang="en-US" sz="3200" dirty="0" smtClean="0">
                    <a:solidFill>
                      <a:srgbClr val="0000FF"/>
                    </a:solidFill>
                  </a:rPr>
                  <a:t>For each vacuum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 there is a canonical brane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𝔗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619" y="852214"/>
                <a:ext cx="9340768" cy="1077218"/>
              </a:xfrm>
              <a:prstGeom prst="rect">
                <a:avLst/>
              </a:prstGeom>
              <a:blipFill>
                <a:blip r:embed="rId9"/>
                <a:stretch>
                  <a:fillRect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86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13" grpId="0"/>
      <p:bldP spid="1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-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Example 1 of </a:t>
            </a:r>
            <a:r>
              <a:rPr lang="en-US" dirty="0" err="1" smtClean="0">
                <a:latin typeface="+mn-lt"/>
              </a:rPr>
              <a:t>Lefshetz</a:t>
            </a:r>
            <a:r>
              <a:rPr lang="en-US" dirty="0" smtClean="0">
                <a:latin typeface="+mn-lt"/>
              </a:rPr>
              <a:t> Thimbles</a:t>
            </a:r>
            <a:endParaRPr lang="en-US" dirty="0">
              <a:latin typeface="+mn-l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293481" y="3059784"/>
            <a:ext cx="838200" cy="762000"/>
            <a:chOff x="2438400" y="5486400"/>
            <a:chExt cx="838200" cy="762000"/>
          </a:xfrm>
        </p:grpSpPr>
        <p:pic>
          <p:nvPicPr>
            <p:cNvPr id="22" name="Picture 2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5486400"/>
              <a:ext cx="405765" cy="685800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>
              <a:off x="3276600" y="5486400"/>
              <a:ext cx="0" cy="76200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438400" y="6248400"/>
              <a:ext cx="8382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 flipV="1">
            <a:off x="4515439" y="3345731"/>
            <a:ext cx="4072380" cy="3036215"/>
          </a:xfrm>
          <a:prstGeom prst="line">
            <a:avLst/>
          </a:prstGeom>
          <a:ln w="57150">
            <a:solidFill>
              <a:srgbClr val="784B4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5115613" y="3345731"/>
            <a:ext cx="2604940" cy="3215325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6265683" y="4800993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-236046" y="1157787"/>
                <a:ext cx="3421931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6046" y="1157787"/>
                <a:ext cx="3421931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93481" y="1168804"/>
                <a:ext cx="3421931" cy="1144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481" y="1168804"/>
                <a:ext cx="3421931" cy="11441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/>
          <p:cNvSpPr/>
          <p:nvPr/>
        </p:nvSpPr>
        <p:spPr>
          <a:xfrm>
            <a:off x="5621722" y="1710518"/>
            <a:ext cx="1154391" cy="323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252354" y="947296"/>
                <a:ext cx="4355184" cy="763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ra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354" y="947296"/>
                <a:ext cx="4355184" cy="7632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290062" y="1790172"/>
                <a:ext cx="43174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062" y="1790172"/>
                <a:ext cx="4317476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208975" y="2703459"/>
                <a:ext cx="2604940" cy="727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𝑟𝑖𝑔h𝑡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975" y="2703459"/>
                <a:ext cx="2604940" cy="7278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316361" y="3755026"/>
                <a:ext cx="2604940" cy="781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352B3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352B34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352B34"/>
                              </a:solidFill>
                              <a:latin typeface="Cambria Math" panose="02040503050406030204" pitchFamily="18" charset="0"/>
                            </a:rPr>
                            <m:t>𝑙𝑒𝑓𝑡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352B3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352B34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361" y="3755026"/>
                <a:ext cx="2604940" cy="7815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16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9" grpId="0"/>
      <p:bldP spid="28" grpId="0"/>
      <p:bldP spid="21" grpId="0" animBg="1"/>
      <p:bldP spid="26" grpId="0"/>
      <p:bldP spid="27" grpId="0"/>
      <p:bldP spid="35" grpId="0"/>
      <p:bldP spid="3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975" y="0"/>
            <a:ext cx="11140944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Boundary Condition-Changing Local Operators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60188" y="1799157"/>
                <a:ext cx="8608637" cy="124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</a:rPr>
                  <a:t>Vector space of local </a:t>
                </a:r>
                <a:r>
                  <a:rPr lang="en-US" sz="3600" dirty="0" err="1" smtClean="0">
                    <a:solidFill>
                      <a:srgbClr val="FF0000"/>
                    </a:solidFill>
                  </a:rPr>
                  <a:t>bc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 changing operators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𝔗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</m:d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𝔗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188" y="1799157"/>
                <a:ext cx="8608637" cy="1244893"/>
              </a:xfrm>
              <a:prstGeom prst="rect">
                <a:avLst/>
              </a:prstGeom>
              <a:blipFill>
                <a:blip r:embed="rId2"/>
                <a:stretch>
                  <a:fillRect t="-7353" r="-1062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98474" y="1832354"/>
                <a:ext cx="2071849" cy="1031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5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sz="5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5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 dirty="0" smtClean="0">
                    <a:solidFill>
                      <a:srgbClr val="FF0000"/>
                    </a:solidFill>
                  </a:rPr>
                  <a:t>:= </a:t>
                </a:r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474" y="1832354"/>
                <a:ext cx="2071849" cy="1031693"/>
              </a:xfrm>
              <a:prstGeom prst="rect">
                <a:avLst/>
              </a:prstGeom>
              <a:blipFill>
                <a:blip r:embed="rId3"/>
                <a:stretch>
                  <a:fillRect t="-11243" r="-14706" b="-30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3536622" y="3075290"/>
            <a:ext cx="47133" cy="36502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86084" y="3029357"/>
                <a:ext cx="7635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𝔗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084" y="3029357"/>
                <a:ext cx="763571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94101" y="5497006"/>
                <a:ext cx="763571" cy="990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𝔗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101" y="5497006"/>
                <a:ext cx="763571" cy="9902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299382" y="4713402"/>
            <a:ext cx="471340" cy="3770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36746" y="3860964"/>
                <a:ext cx="4590853" cy="1665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solidFill>
                      <a:srgbClr val="C00000"/>
                    </a:solidFill>
                  </a:rPr>
                  <a:t>is a chain complex </a:t>
                </a:r>
                <a:endParaRPr lang="en-US" sz="4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746" y="3860964"/>
                <a:ext cx="4590853" cy="1665969"/>
              </a:xfrm>
              <a:prstGeom prst="rect">
                <a:avLst/>
              </a:prstGeom>
              <a:blipFill>
                <a:blip r:embed="rId6"/>
                <a:stretch>
                  <a:fillRect t="-5474" b="-18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70349" y="1033175"/>
                <a:ext cx="783619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Choose a half-plane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ℍ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ℂ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and a phase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349" y="1033175"/>
                <a:ext cx="7836195" cy="584775"/>
              </a:xfrm>
              <a:prstGeom prst="rect">
                <a:avLst/>
              </a:prstGeom>
              <a:blipFill>
                <a:blip r:embed="rId7"/>
                <a:stretch>
                  <a:fillRect l="-202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53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2" grpId="0" animBg="1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707745" y="111135"/>
                <a:ext cx="6948341" cy="1325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≔⊕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+mn-lt"/>
                  </a:rPr>
                  <a:t> Is An Algebra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07745" y="111135"/>
                <a:ext cx="6948341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3963577" y="2302745"/>
            <a:ext cx="1234911" cy="3650266"/>
            <a:chOff x="7503736" y="1915793"/>
            <a:chExt cx="1234911" cy="3650266"/>
          </a:xfrm>
        </p:grpSpPr>
        <p:cxnSp>
          <p:nvCxnSpPr>
            <p:cNvPr id="3" name="Straight Arrow Connector 2"/>
            <p:cNvCxnSpPr/>
            <p:nvPr/>
          </p:nvCxnSpPr>
          <p:spPr>
            <a:xfrm flipH="1" flipV="1">
              <a:off x="8504547" y="1915793"/>
              <a:ext cx="47133" cy="365026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503736" y="2167773"/>
                  <a:ext cx="763571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𝔗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3736" y="2167773"/>
                  <a:ext cx="763571" cy="9233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554009" y="4344175"/>
                  <a:ext cx="763571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𝔗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4009" y="4344175"/>
                  <a:ext cx="763571" cy="923330"/>
                </a:xfrm>
                <a:prstGeom prst="rect">
                  <a:avLst/>
                </a:prstGeom>
                <a:blipFill>
                  <a:blip r:embed="rId4"/>
                  <a:stretch>
                    <a:fillRect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/>
            <p:cNvSpPr/>
            <p:nvPr/>
          </p:nvSpPr>
          <p:spPr>
            <a:xfrm>
              <a:off x="8267307" y="3553905"/>
              <a:ext cx="471340" cy="37707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6034" y="1328686"/>
            <a:ext cx="1220869" cy="5310907"/>
            <a:chOff x="1362666" y="1429258"/>
            <a:chExt cx="1220869" cy="5310907"/>
          </a:xfrm>
        </p:grpSpPr>
        <p:cxnSp>
          <p:nvCxnSpPr>
            <p:cNvPr id="7" name="Straight Arrow Connector 6"/>
            <p:cNvCxnSpPr/>
            <p:nvPr/>
          </p:nvCxnSpPr>
          <p:spPr>
            <a:xfrm flipH="1" flipV="1">
              <a:off x="2349436" y="1429258"/>
              <a:ext cx="16102" cy="531090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392862" y="1731967"/>
                  <a:ext cx="763571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𝔗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2862" y="1731967"/>
                  <a:ext cx="763571" cy="9233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398898" y="3591612"/>
                  <a:ext cx="763571" cy="9902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𝔗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8898" y="3591612"/>
                  <a:ext cx="763571" cy="9902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/>
            <p:cNvSpPr/>
            <p:nvPr/>
          </p:nvSpPr>
          <p:spPr>
            <a:xfrm>
              <a:off x="2112195" y="3067370"/>
              <a:ext cx="471340" cy="37707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12195" y="4831699"/>
              <a:ext cx="471340" cy="37707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362666" y="5458651"/>
                  <a:ext cx="763571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𝔗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2666" y="5458651"/>
                  <a:ext cx="763571" cy="923330"/>
                </a:xfrm>
                <a:prstGeom prst="rect">
                  <a:avLst/>
                </a:prstGeom>
                <a:blipFill>
                  <a:blip r:embed="rId7"/>
                  <a:stretch>
                    <a:fillRect r="-144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" name="Straight Arrow Connector 14"/>
          <p:cNvCxnSpPr/>
          <p:nvPr/>
        </p:nvCxnSpPr>
        <p:spPr>
          <a:xfrm>
            <a:off x="1744548" y="2722894"/>
            <a:ext cx="9427" cy="907878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753975" y="4481247"/>
            <a:ext cx="787" cy="98002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>
            <a:off x="2358764" y="3774510"/>
            <a:ext cx="1456047" cy="706737"/>
          </a:xfrm>
          <a:prstGeom prst="bentConnector3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81916" y="3849243"/>
                <a:ext cx="5373279" cy="1021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  <m:sup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916" y="3849243"/>
                <a:ext cx="5373279" cy="10218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30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4125" y="190500"/>
            <a:ext cx="8654375" cy="1234432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34856" y="2913161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Thimble Branes &amp; Their Local Operators</a:t>
            </a:r>
            <a:endParaRPr lang="en-US" sz="3600" dirty="0"/>
          </a:p>
        </p:txBody>
      </p:sp>
      <p:sp>
        <p:nvSpPr>
          <p:cNvPr id="21" name="Oval 20"/>
          <p:cNvSpPr/>
          <p:nvPr/>
        </p:nvSpPr>
        <p:spPr>
          <a:xfrm>
            <a:off x="1057275" y="532742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1776253"/>
            <a:ext cx="609600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7908" y="291316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4856" y="3941834"/>
            <a:ext cx="7775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Categorical Wall-Crossing</a:t>
            </a:r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1057275" y="3941834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34856" y="1847564"/>
            <a:ext cx="7543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2D N=(2,2) Landau-</a:t>
            </a:r>
            <a:r>
              <a:rPr lang="en-US" sz="3600" dirty="0" err="1" smtClean="0"/>
              <a:t>Ginzburg</a:t>
            </a:r>
            <a:r>
              <a:rPr lang="en-US" sz="3600" dirty="0" smtClean="0"/>
              <a:t> Models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434856" y="4970507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Generalization To Twisted Masses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438400" y="600451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Relation To 3d Indices</a:t>
            </a:r>
            <a:endParaRPr lang="en-US" sz="3600" dirty="0"/>
          </a:p>
        </p:txBody>
      </p:sp>
      <p:sp>
        <p:nvSpPr>
          <p:cNvPr id="14" name="Oval 13"/>
          <p:cNvSpPr/>
          <p:nvPr/>
        </p:nvSpPr>
        <p:spPr>
          <a:xfrm>
            <a:off x="1067908" y="5048720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96483" y="602888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34856" y="20755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Supersymmetric Quantum Mechanics And Homological algebra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6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ight Arrow 61"/>
          <p:cNvSpPr/>
          <p:nvPr/>
        </p:nvSpPr>
        <p:spPr>
          <a:xfrm>
            <a:off x="3583751" y="3872373"/>
            <a:ext cx="2743200" cy="5334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888088" y="-73093"/>
                <a:ext cx="8229600" cy="114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latin typeface="+mn-lt"/>
                  </a:rPr>
                  <a:t>has higher ``OPE Products’’</a:t>
                </a:r>
                <a:endParaRPr lang="en-US" sz="4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88088" y="-73093"/>
                <a:ext cx="8229600" cy="1143000"/>
              </a:xfrm>
              <a:blipFill>
                <a:blip r:embed="rId9"/>
                <a:stretch>
                  <a:fillRect b="-1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58174" y="6015537"/>
                <a:ext cx="7192653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</a:rPr>
                  <a:t>Differential/Susy operator 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174" y="6015537"/>
                <a:ext cx="7192653" cy="749629"/>
              </a:xfrm>
              <a:prstGeom prst="rect">
                <a:avLst/>
              </a:prstGeom>
              <a:blipFill>
                <a:blip r:embed="rId13"/>
                <a:stretch>
                  <a:fillRect l="-2966" t="-8943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-257249" y="1111132"/>
            <a:ext cx="3466222" cy="5350033"/>
            <a:chOff x="-257249" y="1111132"/>
            <a:chExt cx="3466222" cy="5350033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1249081" y="1239137"/>
              <a:ext cx="0" cy="5056192"/>
            </a:xfrm>
            <a:prstGeom prst="line">
              <a:avLst/>
            </a:prstGeom>
            <a:ln w="76200">
              <a:solidFill>
                <a:srgbClr val="0033CC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249081" y="4119246"/>
              <a:ext cx="157576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6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2824847" y="4247251"/>
              <a:ext cx="384126" cy="275868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05830" y="4567263"/>
              <a:ext cx="304698" cy="21010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96732" y="5271887"/>
              <a:ext cx="304698" cy="21010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579" y="1111132"/>
              <a:ext cx="232784" cy="188807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1105830" y="2391181"/>
              <a:ext cx="304698" cy="21010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4"/>
            <p:cNvSpPr/>
            <p:nvPr/>
          </p:nvSpPr>
          <p:spPr>
            <a:xfrm rot="5400000">
              <a:off x="1521490" y="2348895"/>
              <a:ext cx="493327" cy="321888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05830" y="3095207"/>
              <a:ext cx="304698" cy="21010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105830" y="3735232"/>
              <a:ext cx="304698" cy="21010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Arrow 37"/>
            <p:cNvSpPr/>
            <p:nvPr/>
          </p:nvSpPr>
          <p:spPr>
            <a:xfrm rot="16200000">
              <a:off x="1521490" y="5165002"/>
              <a:ext cx="493327" cy="321888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99" y="2327178"/>
              <a:ext cx="350966" cy="37121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99" y="5143285"/>
              <a:ext cx="415429" cy="37441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-257249" y="1299939"/>
                  <a:ext cx="1658679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7249" y="1299939"/>
                  <a:ext cx="1658679" cy="70788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-192658" y="5753279"/>
                  <a:ext cx="1658679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92658" y="5753279"/>
                  <a:ext cx="1658679" cy="70788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6068450" y="1549924"/>
            <a:ext cx="5922347" cy="4230741"/>
            <a:chOff x="6068450" y="1549924"/>
            <a:chExt cx="5922347" cy="4230741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10296859" y="1675374"/>
              <a:ext cx="1" cy="3989350"/>
            </a:xfrm>
            <a:prstGeom prst="line">
              <a:avLst/>
            </a:prstGeom>
            <a:ln w="76200">
              <a:solidFill>
                <a:srgbClr val="0033CC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10296859" y="4184373"/>
              <a:ext cx="1433366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Freeform 6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 bwMode="auto">
            <a:xfrm>
              <a:off x="11670501" y="4372548"/>
              <a:ext cx="320296" cy="270362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6" name="Picture 5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7688" y="1549924"/>
              <a:ext cx="194102" cy="185039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10158893" y="3766425"/>
              <a:ext cx="254066" cy="20590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6068450" y="3569121"/>
                  <a:ext cx="5128181" cy="6182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 …,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8450" y="3569121"/>
                  <a:ext cx="5128181" cy="618246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8653111" y="1975207"/>
                  <a:ext cx="1658679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111" y="1975207"/>
                  <a:ext cx="1658679" cy="707886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8716631" y="5072779"/>
                  <a:ext cx="1658679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6631" y="5072779"/>
                  <a:ext cx="1658679" cy="707886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4042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450911" y="-81329"/>
                <a:ext cx="6881682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+mn-lt"/>
                  </a:rPr>
                  <a:t>Web Formalism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) </m:t>
                    </m:r>
                  </m:oMath>
                </a14:m>
                <a:r>
                  <a:rPr lang="en-US" dirty="0" smtClean="0">
                    <a:latin typeface="+mn-lt"/>
                  </a:rPr>
                  <a:t>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50911" y="-81329"/>
                <a:ext cx="6881682" cy="1325563"/>
              </a:xfrm>
              <a:blipFill>
                <a:blip r:embed="rId2"/>
                <a:stretch>
                  <a:fillRect l="-3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346233" y="1177302"/>
            <a:ext cx="84495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These multiplications can be constructed explicitly using the ``web formalism’’ of GMW. </a:t>
            </a:r>
            <a:endParaRPr lang="en-US" sz="3200" dirty="0">
              <a:solidFill>
                <a:srgbClr val="7030A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006866" y="1961515"/>
            <a:ext cx="85885" cy="479750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17545" y="2311679"/>
                <a:ext cx="8473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𝔗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45" y="2311679"/>
                <a:ext cx="847330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14026" y="3817801"/>
                <a:ext cx="738314" cy="990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𝔗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26" y="3817801"/>
                <a:ext cx="738314" cy="990207"/>
              </a:xfrm>
              <a:prstGeom prst="rect">
                <a:avLst/>
              </a:prstGeom>
              <a:blipFill>
                <a:blip r:embed="rId4"/>
                <a:stretch>
                  <a:fillRect r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864875" y="3348916"/>
            <a:ext cx="455749" cy="2659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64876" y="5109598"/>
            <a:ext cx="455749" cy="2659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0912" y="5462430"/>
                <a:ext cx="76247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𝔗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912" y="5462430"/>
                <a:ext cx="762472" cy="923330"/>
              </a:xfrm>
              <a:prstGeom prst="rect">
                <a:avLst/>
              </a:prstGeom>
              <a:blipFill>
                <a:blip r:embed="rId5"/>
                <a:stretch>
                  <a:fillRect r="-1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2092749" y="3513151"/>
            <a:ext cx="2243580" cy="92887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049808" y="4442022"/>
            <a:ext cx="2211107" cy="80054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336329" y="4375539"/>
            <a:ext cx="3110846" cy="6648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992251" y="4179123"/>
            <a:ext cx="537328" cy="48076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155361" y="2884602"/>
                <a:ext cx="18785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361" y="2884602"/>
                <a:ext cx="187855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24379" y="3939623"/>
                <a:ext cx="18785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379" y="3939623"/>
                <a:ext cx="1878552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97053" y="5298627"/>
                <a:ext cx="18785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053" y="5298627"/>
                <a:ext cx="187855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23234" y="2467756"/>
                <a:ext cx="5458611" cy="1110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50"/>
                    </a:solidFill>
                  </a:rPr>
                  <a:t>The OPE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is only associative up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exact terms. </a:t>
                </a:r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34" y="2467756"/>
                <a:ext cx="5458611" cy="1110689"/>
              </a:xfrm>
              <a:prstGeom prst="rect">
                <a:avLst/>
              </a:prstGeom>
              <a:blipFill>
                <a:blip r:embed="rId9"/>
                <a:stretch>
                  <a:fillRect l="-2790" t="-3846" r="-4353" b="-17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352033" y="4586966"/>
                <a:ext cx="4901938" cy="1110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The failure of associativity is governed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033" y="4586966"/>
                <a:ext cx="4901938" cy="1110689"/>
              </a:xfrm>
              <a:prstGeom prst="rect">
                <a:avLst/>
              </a:prstGeom>
              <a:blipFill>
                <a:blip r:embed="rId10"/>
                <a:stretch>
                  <a:fillRect l="-3109" t="-7104" r="-3358" b="-16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153186" y="6062595"/>
            <a:ext cx="7038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Similar to topological string theory. </a:t>
            </a:r>
            <a:endParaRPr lang="en-US" sz="3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5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 animBg="1"/>
      <p:bldP spid="10" grpId="0" animBg="1"/>
      <p:bldP spid="11" grpId="0"/>
      <p:bldP spid="21" grpId="0" animBg="1"/>
      <p:bldP spid="22" grpId="0"/>
      <p:bldP spid="23" grpId="0"/>
      <p:bldP spid="24" grpId="0"/>
      <p:bldP spid="25" grpId="0"/>
      <p:bldP spid="26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088" y="0"/>
            <a:ext cx="7880497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Sources For The Web Formalism </a:t>
            </a:r>
            <a:endParaRPr lang="en-US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303" y="1469606"/>
            <a:ext cx="6010340" cy="2033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8247"/>
            <a:ext cx="6452347" cy="1915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088" y="4484030"/>
            <a:ext cx="8148577" cy="1834551"/>
          </a:xfrm>
          <a:prstGeom prst="rect">
            <a:avLst/>
          </a:prstGeom>
        </p:spPr>
      </p:pic>
      <p:sp>
        <p:nvSpPr>
          <p:cNvPr id="7" name="Explosion 1 6"/>
          <p:cNvSpPr/>
          <p:nvPr/>
        </p:nvSpPr>
        <p:spPr>
          <a:xfrm>
            <a:off x="2946098" y="2545756"/>
            <a:ext cx="6730410" cy="433808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80884" y="4117751"/>
            <a:ext cx="4691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urlz MT" panose="04040404050702020202" pitchFamily="82" charset="0"/>
              </a:rPr>
              <a:t>Only 51 pages !!!</a:t>
            </a:r>
            <a:endParaRPr lang="en-US" sz="5400" dirty="0"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09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22549" y="-197205"/>
                <a:ext cx="6288463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+mn-lt"/>
                  </a:rPr>
                  <a:t> As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−  </m:t>
                    </m:r>
                  </m:oMath>
                </a14:m>
                <a:r>
                  <a:rPr lang="en-US" dirty="0" smtClean="0">
                    <a:latin typeface="+mn-lt"/>
                  </a:rPr>
                  <a:t>Algebra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2549" y="-197205"/>
                <a:ext cx="6288463" cy="1325563"/>
              </a:xfr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2144627" y="1465204"/>
            <a:ext cx="0" cy="5056192"/>
          </a:xfrm>
          <a:prstGeom prst="line">
            <a:avLst/>
          </a:prstGeom>
          <a:ln w="76200">
            <a:solidFill>
              <a:srgbClr val="0033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001376" y="4793330"/>
            <a:ext cx="304698" cy="21010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29750" y="5497357"/>
            <a:ext cx="304698" cy="21010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125" y="1337199"/>
            <a:ext cx="232784" cy="1888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01376" y="2617248"/>
            <a:ext cx="304698" cy="21010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01376" y="3321274"/>
            <a:ext cx="304698" cy="21010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01376" y="3961299"/>
            <a:ext cx="304698" cy="21010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45" y="5369352"/>
            <a:ext cx="415429" cy="374414"/>
          </a:xfrm>
          <a:prstGeom prst="rect">
            <a:avLst/>
          </a:prstGeom>
        </p:spPr>
      </p:pic>
      <p:sp>
        <p:nvSpPr>
          <p:cNvPr id="19" name="Right Brace 18"/>
          <p:cNvSpPr/>
          <p:nvPr/>
        </p:nvSpPr>
        <p:spPr>
          <a:xfrm>
            <a:off x="2517080" y="3321274"/>
            <a:ext cx="369223" cy="1682159"/>
          </a:xfrm>
          <a:prstGeom prst="righ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341859" y="3939052"/>
            <a:ext cx="1681114" cy="5334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6049756" y="1526006"/>
            <a:ext cx="0" cy="5056192"/>
          </a:xfrm>
          <a:prstGeom prst="line">
            <a:avLst/>
          </a:prstGeom>
          <a:ln w="76200">
            <a:solidFill>
              <a:srgbClr val="0033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834879" y="5558159"/>
            <a:ext cx="304698" cy="21010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254" y="1398001"/>
            <a:ext cx="232784" cy="18880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906505" y="2678050"/>
            <a:ext cx="304698" cy="21010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792322" y="3979395"/>
            <a:ext cx="542490" cy="41349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74" y="5430154"/>
            <a:ext cx="415429" cy="374414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>
          <a:xfrm>
            <a:off x="6771728" y="4066350"/>
            <a:ext cx="1623988" cy="46035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474008" y="1643306"/>
            <a:ext cx="0" cy="5056192"/>
          </a:xfrm>
          <a:prstGeom prst="line">
            <a:avLst/>
          </a:prstGeom>
          <a:ln w="76200">
            <a:solidFill>
              <a:srgbClr val="0033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506" y="1515301"/>
            <a:ext cx="232784" cy="18880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893778" y="3961299"/>
            <a:ext cx="1053023" cy="69663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879646" y="84130"/>
                <a:ext cx="6216365" cy="9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Sum with signs must vanish: Quadratic relations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relations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646" y="84130"/>
                <a:ext cx="6216365" cy="983154"/>
              </a:xfrm>
              <a:prstGeom prst="rect">
                <a:avLst/>
              </a:prstGeom>
              <a:blipFill>
                <a:blip r:embed="rId13"/>
                <a:stretch>
                  <a:fillRect l="-2061" t="-6211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34341" y="3123701"/>
                <a:ext cx="961534" cy="815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341" y="3123701"/>
                <a:ext cx="961534" cy="815351"/>
              </a:xfrm>
              <a:prstGeom prst="rect">
                <a:avLst/>
              </a:prstGeom>
              <a:blipFill>
                <a:blip r:embed="rId14"/>
                <a:stretch>
                  <a:fillRect r="-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022871" y="3164044"/>
                <a:ext cx="961534" cy="827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871" y="3164044"/>
                <a:ext cx="961534" cy="827406"/>
              </a:xfrm>
              <a:prstGeom prst="rect">
                <a:avLst/>
              </a:prstGeom>
              <a:blipFill>
                <a:blip r:embed="rId15"/>
                <a:stretch>
                  <a:fillRect r="-116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19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3" grpId="0" animBg="1"/>
      <p:bldP spid="19" grpId="0" animBg="1"/>
      <p:bldP spid="20" grpId="0" animBg="1"/>
      <p:bldP spid="23" grpId="0" animBg="1"/>
      <p:bldP spid="25" grpId="0" animBg="1"/>
      <p:bldP spid="27" grpId="0" animBg="1"/>
      <p:bldP spid="30" grpId="0" animBg="1"/>
      <p:bldP spid="35" grpId="0" animBg="1"/>
      <p:bldP spid="38" grpId="0"/>
      <p:bldP spid="3" grpId="0"/>
      <p:bldP spid="3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459" y="-106255"/>
            <a:ext cx="9427195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An A-</a:t>
            </a:r>
            <a:r>
              <a:rPr lang="en-US" dirty="0" err="1" smtClean="0">
                <a:latin typeface="+mn-lt"/>
              </a:rPr>
              <a:t>infty</a:t>
            </a:r>
            <a:r>
              <a:rPr lang="en-US" dirty="0" smtClean="0">
                <a:latin typeface="+mn-lt"/>
              </a:rPr>
              <a:t> Algebra Is A Chain Complex </a:t>
            </a:r>
            <a:endParaRPr lang="en-US" dirty="0">
              <a:latin typeface="+mn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144627" y="1465204"/>
            <a:ext cx="0" cy="5056192"/>
          </a:xfrm>
          <a:prstGeom prst="line">
            <a:avLst/>
          </a:prstGeom>
          <a:ln w="76200">
            <a:solidFill>
              <a:srgbClr val="0033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125" y="1337199"/>
            <a:ext cx="232784" cy="1888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12005" y="4057301"/>
            <a:ext cx="304698" cy="21010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034" y="3925311"/>
            <a:ext cx="350966" cy="371214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3343373" y="3993300"/>
            <a:ext cx="1681114" cy="5334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049756" y="1526006"/>
            <a:ext cx="0" cy="5056192"/>
          </a:xfrm>
          <a:prstGeom prst="line">
            <a:avLst/>
          </a:prstGeom>
          <a:ln w="76200">
            <a:solidFill>
              <a:srgbClr val="0033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254" y="1398001"/>
            <a:ext cx="232784" cy="18880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792322" y="3979395"/>
            <a:ext cx="542490" cy="41349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6771728" y="4066350"/>
            <a:ext cx="1623988" cy="46035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9116548" y="1704108"/>
            <a:ext cx="0" cy="5056192"/>
          </a:xfrm>
          <a:prstGeom prst="line">
            <a:avLst/>
          </a:prstGeom>
          <a:ln w="76200">
            <a:solidFill>
              <a:srgbClr val="0033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155" y="1415853"/>
            <a:ext cx="232784" cy="18880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855876" y="3999272"/>
            <a:ext cx="521343" cy="4912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634341" y="3123701"/>
                <a:ext cx="961534" cy="815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341" y="3123701"/>
                <a:ext cx="961534" cy="815351"/>
              </a:xfrm>
              <a:prstGeom prst="rect">
                <a:avLst/>
              </a:prstGeom>
              <a:blipFill>
                <a:blip r:embed="rId8"/>
                <a:stretch>
                  <a:fillRect r="-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22871" y="3164044"/>
                <a:ext cx="961534" cy="827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871" y="3164044"/>
                <a:ext cx="961534" cy="8274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9837379" y="3847483"/>
            <a:ext cx="1687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 0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524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0778" y="1406963"/>
                <a:ext cx="1165153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 smtClean="0">
                    <a:solidFill>
                      <a:srgbClr val="FF0000"/>
                    </a:solidFill>
                  </a:rPr>
                  <a:t>There is a notion of </a:t>
                </a:r>
                <a:r>
                  <a:rPr lang="en-US" sz="4800" dirty="0" err="1" smtClean="0">
                    <a:solidFill>
                      <a:srgbClr val="FF0000"/>
                    </a:solidFill>
                  </a:rPr>
                  <a:t>homotopy</a:t>
                </a:r>
                <a:r>
                  <a:rPr lang="en-US" sz="4800" dirty="0" smtClean="0">
                    <a:solidFill>
                      <a:srgbClr val="FF0000"/>
                    </a:solidFill>
                  </a:rPr>
                  <a:t> equivalence </a:t>
                </a:r>
              </a:p>
              <a:p>
                <a:pPr algn="ctr"/>
                <a:r>
                  <a:rPr lang="en-US" sz="4800" dirty="0" smtClean="0">
                    <a:solidFill>
                      <a:srgbClr val="FF0000"/>
                    </a:solidFill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</a:rPr>
                  <a:t>  -algebras.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78" y="1406963"/>
                <a:ext cx="11651530" cy="1569660"/>
              </a:xfrm>
              <a:prstGeom prst="rect">
                <a:avLst/>
              </a:prstGeom>
              <a:blipFill>
                <a:blip r:embed="rId2"/>
                <a:stretch>
                  <a:fillRect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2320" y="3878751"/>
            <a:ext cx="116515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33CC"/>
                </a:solidFill>
              </a:rPr>
              <a:t>It extends the notion of </a:t>
            </a:r>
            <a:r>
              <a:rPr lang="en-US" sz="4400" dirty="0" err="1" smtClean="0">
                <a:solidFill>
                  <a:srgbClr val="0033CC"/>
                </a:solidFill>
              </a:rPr>
              <a:t>homotopy</a:t>
            </a:r>
            <a:r>
              <a:rPr lang="en-US" sz="4400" dirty="0" smtClean="0">
                <a:solidFill>
                  <a:srgbClr val="0033CC"/>
                </a:solidFill>
              </a:rPr>
              <a:t> equivalence </a:t>
            </a:r>
          </a:p>
          <a:p>
            <a:pPr algn="ctr"/>
            <a:r>
              <a:rPr lang="en-US" sz="4400" dirty="0" smtClean="0">
                <a:solidFill>
                  <a:srgbClr val="0033CC"/>
                </a:solidFill>
              </a:rPr>
              <a:t>of chain complexes, and says how the OPE’s are related to each other.  </a:t>
            </a:r>
            <a:endParaRPr lang="en-US" sz="4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3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58009" y="-84844"/>
                <a:ext cx="8597347" cy="1325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+mn-lt"/>
                  </a:rPr>
                  <a:t> As A Category (When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) 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58009" y="-84844"/>
                <a:ext cx="8597347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63623" y="1081635"/>
                <a:ext cx="43834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𝔗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600" dirty="0" smtClean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623" y="1081635"/>
                <a:ext cx="438346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110620" y="1069633"/>
            <a:ext cx="422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Objects = thimbles  </a:t>
            </a:r>
            <a:endParaRPr lang="en-US" sz="40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83948" y="3242707"/>
                <a:ext cx="3959257" cy="80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𝐻𝑜𝑝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𝔗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𝔗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48" y="3242707"/>
                <a:ext cx="3959257" cy="8015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/>
          <p:cNvSpPr/>
          <p:nvPr/>
        </p:nvSpPr>
        <p:spPr>
          <a:xfrm>
            <a:off x="4631605" y="2064469"/>
            <a:ext cx="977343" cy="3393651"/>
          </a:xfrm>
          <a:prstGeom prst="leftBrac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71104" y="2151245"/>
                <a:ext cx="3384223" cy="788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104" y="2151245"/>
                <a:ext cx="3384223" cy="788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87166" y="2186696"/>
                <a:ext cx="3883843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ℍ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166" y="2186696"/>
                <a:ext cx="3883843" cy="6243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74296" y="3413157"/>
                <a:ext cx="25452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296" y="3413157"/>
                <a:ext cx="25452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55327" y="3474711"/>
                <a:ext cx="27054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327" y="3474711"/>
                <a:ext cx="2705492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43977" y="4530219"/>
                <a:ext cx="220587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977" y="4530219"/>
                <a:ext cx="2205873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819533" y="4530219"/>
                <a:ext cx="3883843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ℍ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533" y="4530219"/>
                <a:ext cx="3883843" cy="6243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37087" y="5678848"/>
                <a:ext cx="4213780" cy="1149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d>
                        <m:dPr>
                          <m:ctrlP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6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6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6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6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</m:acc>
                            </m:sub>
                          </m:sSub>
                          <m: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087" y="5678848"/>
                <a:ext cx="4213780" cy="1149289"/>
              </a:xfrm>
              <a:prstGeom prst="rect">
                <a:avLst/>
              </a:prstGeom>
              <a:blipFill>
                <a:blip r:embed="rId11"/>
                <a:stretch>
                  <a:fillRect r="-1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1715" y="1122723"/>
                <a:ext cx="55470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</a:rPr>
                  <a:t>Choose a half-plane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ℍ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15" y="1122723"/>
                <a:ext cx="5547094" cy="646331"/>
              </a:xfrm>
              <a:prstGeom prst="rect">
                <a:avLst/>
              </a:prstGeom>
              <a:blipFill>
                <a:blip r:embed="rId12"/>
                <a:stretch>
                  <a:fillRect l="-3297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53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3235880"/>
                <a:ext cx="4581427" cy="857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 smtClean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35880"/>
                <a:ext cx="4581427" cy="8577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33332" y="25522"/>
            <a:ext cx="5420118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The Product Formula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23207" y="3235880"/>
                <a:ext cx="7560298" cy="951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</m:e>
                        <m: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ℍ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1+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207" y="3235880"/>
                <a:ext cx="7560298" cy="9519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 rot="5400000">
            <a:off x="6117996" y="3082603"/>
            <a:ext cx="609600" cy="3048000"/>
          </a:xfrm>
          <a:prstGeom prst="rightBrac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22449" y="4911403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phase ordered!</a:t>
            </a:r>
          </a:p>
        </p:txBody>
      </p:sp>
      <p:sp>
        <p:nvSpPr>
          <p:cNvPr id="7" name="Right Brace 6"/>
          <p:cNvSpPr/>
          <p:nvPr/>
        </p:nvSpPr>
        <p:spPr>
          <a:xfrm rot="5400000">
            <a:off x="10137349" y="3750180"/>
            <a:ext cx="685800" cy="1524000"/>
          </a:xfrm>
          <a:prstGeom prst="rightBrac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261049" y="4855081"/>
            <a:ext cx="2658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9900"/>
                </a:solidFill>
              </a:rPr>
              <a:t>upper triangular 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8739" y="1588642"/>
                <a:ext cx="11585670" cy="927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4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800" dirty="0" smtClean="0">
                    <a:solidFill>
                      <a:srgbClr val="0000FF"/>
                    </a:solidFill>
                  </a:rPr>
                  <a:t> can be written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800" dirty="0" smtClean="0">
                    <a:solidFill>
                      <a:srgbClr val="0000FF"/>
                    </a:solidFill>
                  </a:rPr>
                  <a:t> [GMW] </a:t>
                </a:r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39" y="1588642"/>
                <a:ext cx="11585670" cy="927305"/>
              </a:xfrm>
              <a:prstGeom prst="rect">
                <a:avLst/>
              </a:prstGeom>
              <a:blipFill>
                <a:blip r:embed="rId4"/>
                <a:stretch>
                  <a:fillRect t="-986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35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  <p:bldP spid="7" grpId="0" animBg="1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99191" y="56666"/>
            <a:ext cx="9357670" cy="1823204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1574427" y="282533"/>
                <a:ext cx="9670326" cy="1325563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 smtClean="0">
                    <a:solidFill>
                      <a:srgbClr val="FFFF00"/>
                    </a:solidFill>
                    <a:latin typeface="+mn-lt"/>
                  </a:rPr>
                  <a:t>Summands correspond to central charges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3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3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FF00"/>
                    </a:solidFill>
                    <a:latin typeface="+mn-lt"/>
                  </a:rPr>
                  <a:t> whose phases are </a:t>
                </a:r>
                <a:br>
                  <a:rPr lang="en-US" sz="3600" dirty="0" smtClean="0">
                    <a:solidFill>
                      <a:srgbClr val="FFFF00"/>
                    </a:solidFill>
                    <a:latin typeface="+mn-lt"/>
                  </a:rPr>
                </a:br>
                <a:r>
                  <a:rPr lang="en-US" sz="3600" b="1" i="1" u="sng" dirty="0" smtClean="0">
                    <a:solidFill>
                      <a:srgbClr val="FFFF00"/>
                    </a:solidFill>
                    <a:latin typeface="+mn-lt"/>
                  </a:rPr>
                  <a:t>clockwise ordered in a half plane </a:t>
                </a:r>
                <a:endParaRPr lang="en-US" sz="3600" b="1" i="1" u="sng" dirty="0">
                  <a:solidFill>
                    <a:srgbClr val="FFFF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1574427" y="282533"/>
                <a:ext cx="9670326" cy="1325563"/>
              </a:xfrm>
              <a:blipFill>
                <a:blip r:embed="rId2"/>
                <a:stretch>
                  <a:fillRect l="-1890" t="-22018" b="-28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87986" y="1963494"/>
                <a:ext cx="9445657" cy="927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⊕⋯ 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7986" y="1963494"/>
                <a:ext cx="9445657" cy="9273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 flipV="1">
            <a:off x="1245123" y="2924461"/>
            <a:ext cx="47133" cy="36502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49382" y="3511065"/>
                <a:ext cx="7635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382" y="3511065"/>
                <a:ext cx="763571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49383" y="5272027"/>
                <a:ext cx="7635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383" y="5272027"/>
                <a:ext cx="763571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V="1">
            <a:off x="1268689" y="4854949"/>
            <a:ext cx="2473752" cy="3770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842310" y="2890799"/>
            <a:ext cx="47133" cy="36502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50964" y="3049400"/>
                <a:ext cx="7635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964" y="3049400"/>
                <a:ext cx="763571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70710" y="5610255"/>
                <a:ext cx="7635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710" y="5610255"/>
                <a:ext cx="763571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5804553" y="4858995"/>
            <a:ext cx="2641863" cy="107728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837936" y="3592948"/>
            <a:ext cx="2480037" cy="125429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361593" y="4348697"/>
                <a:ext cx="7635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593" y="4348697"/>
                <a:ext cx="763571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33826" y="4489082"/>
                <a:ext cx="112178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826" y="4489082"/>
                <a:ext cx="1121789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357671" y="4519806"/>
                <a:ext cx="112178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⊕⋯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671" y="4519806"/>
                <a:ext cx="1121789" cy="830997"/>
              </a:xfrm>
              <a:prstGeom prst="rect">
                <a:avLst/>
              </a:prstGeom>
              <a:blipFill>
                <a:blip r:embed="rId10"/>
                <a:stretch>
                  <a:fillRect r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446416" y="3049400"/>
                <a:ext cx="1149971" cy="823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416" y="3049400"/>
                <a:ext cx="1149971" cy="8239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57817" y="4022423"/>
                <a:ext cx="11499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817" y="4022423"/>
                <a:ext cx="1149971" cy="769441"/>
              </a:xfrm>
              <a:prstGeom prst="rect">
                <a:avLst/>
              </a:prstGeom>
              <a:blipFill>
                <a:blip r:embed="rId12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607505" y="5763101"/>
                <a:ext cx="1149971" cy="823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505" y="5763101"/>
                <a:ext cx="1149971" cy="823944"/>
              </a:xfrm>
              <a:prstGeom prst="rect">
                <a:avLst/>
              </a:prstGeom>
              <a:blipFill>
                <a:blip r:embed="rId13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5" grpId="0"/>
      <p:bldP spid="16" grpId="0"/>
      <p:bldP spid="21" grpId="0"/>
      <p:bldP spid="22" grpId="0"/>
      <p:bldP spid="23" grpId="0"/>
      <p:bldP spid="6" grpId="0"/>
      <p:bldP spid="19" grpId="0"/>
      <p:bldP spid="2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26142" y="-45614"/>
                <a:ext cx="6416241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+mn-lt"/>
                  </a:rPr>
                  <a:t>Naïve Differential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26142" y="-45614"/>
                <a:ext cx="6416241" cy="1325563"/>
              </a:xfrm>
              <a:blipFill>
                <a:blip r:embed="rId2"/>
                <a:stretch>
                  <a:fillRect l="-3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8180" y="1407535"/>
                <a:ext cx="9445657" cy="857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⊕⋯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80" y="1407535"/>
                <a:ext cx="9445657" cy="8577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4357" y="2898595"/>
                <a:ext cx="11448068" cy="874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𝑛𝑎𝑖𝑣𝑒</m:t>
                              </m:r>
                            </m:sup>
                          </m:sSup>
                        </m:e>
                        <m: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⊕  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⊗1+1⊗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⊕ ⋯</m:t>
                      </m:r>
                    </m:oMath>
                  </m:oMathPara>
                </a14:m>
                <a:endParaRPr lang="en-US" sz="4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57" y="2898595"/>
                <a:ext cx="11448068" cy="8740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535614" y="4027788"/>
            <a:ext cx="5938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33CC"/>
                </a:solidFill>
              </a:rPr>
              <a:t>PHYSICALLY WRONG! </a:t>
            </a:r>
            <a:endParaRPr lang="en-US" sz="48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5650" y="5019112"/>
            <a:ext cx="4150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11E5F"/>
                </a:solidFill>
              </a:rPr>
              <a:t>What went wrong?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2132" y="5950570"/>
            <a:ext cx="10609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 We missed important instanton effects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8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517" y="-106007"/>
            <a:ext cx="965147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SQM &amp; Morse-</a:t>
            </a:r>
            <a:r>
              <a:rPr lang="en-US" dirty="0" err="1" smtClean="0">
                <a:latin typeface="+mn-lt"/>
              </a:rPr>
              <a:t>Novikov</a:t>
            </a:r>
            <a:r>
              <a:rPr lang="en-US" dirty="0" smtClean="0">
                <a:latin typeface="+mn-lt"/>
              </a:rPr>
              <a:t> Theory (Witten: 1982)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84393" y="936229"/>
                <a:ext cx="822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i="1" dirty="0" smtClean="0">
                    <a:solidFill>
                      <a:srgbClr val="0000FF"/>
                    </a:solidFill>
                  </a:rPr>
                  <a:t>M</a:t>
                </a:r>
                <a:r>
                  <a:rPr lang="en-US" sz="3200" dirty="0">
                    <a:solidFill>
                      <a:srgbClr val="0000FF"/>
                    </a:solidFill>
                  </a:rPr>
                  <a:t>: Riemannian;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Closed 1-form 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393" y="936229"/>
                <a:ext cx="8229600" cy="584775"/>
              </a:xfrm>
              <a:prstGeom prst="rect">
                <a:avLst/>
              </a:prstGeom>
              <a:blipFill>
                <a:blip r:embed="rId2"/>
                <a:stretch>
                  <a:fillRect l="-1926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824647" y="439399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SQM: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5241" y="1793294"/>
                <a:ext cx="118699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 Locally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𝑑h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with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the traditional </a:t>
                </a:r>
                <a:r>
                  <a:rPr lang="en-US" sz="3200" dirty="0" err="1" smtClean="0">
                    <a:solidFill>
                      <a:srgbClr val="7030A0"/>
                    </a:solidFill>
                  </a:rPr>
                  <a:t>superpotential</a:t>
                </a:r>
                <a:r>
                  <a:rPr lang="en-US" sz="3200" dirty="0">
                    <a:solidFill>
                      <a:srgbClr val="7030A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41" y="1793294"/>
                <a:ext cx="11869958" cy="584775"/>
              </a:xfrm>
              <a:prstGeom prst="rect">
                <a:avLst/>
              </a:prstGeom>
              <a:blipFill>
                <a:blip r:embed="rId3"/>
                <a:stretch>
                  <a:fillRect l="-565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65182" y="4403526"/>
                <a:ext cx="46285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182" y="4403526"/>
                <a:ext cx="4628561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40949" y="5708302"/>
                <a:ext cx="6455352" cy="653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𝐼𝐽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−∥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949" y="5708302"/>
                <a:ext cx="6455352" cy="6535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71742" y="3478015"/>
                <a:ext cx="697839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B050"/>
                    </a:solidFill>
                  </a:rPr>
                  <a:t>Call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 smtClean="0">
                    <a:solidFill>
                      <a:srgbClr val="00B050"/>
                    </a:solidFill>
                  </a:rPr>
                  <a:t> the ``super-one-form’’ </a:t>
                </a:r>
                <a:endParaRPr lang="en-US" sz="4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742" y="3478015"/>
                <a:ext cx="6978393" cy="707886"/>
              </a:xfrm>
              <a:prstGeom prst="rect">
                <a:avLst/>
              </a:prstGeom>
              <a:blipFill>
                <a:blip r:embed="rId6"/>
                <a:stretch>
                  <a:fillRect l="-3057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35588" y="2559394"/>
                <a:ext cx="111019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i="1" u="sng" dirty="0" smtClean="0">
                    <a:solidFill>
                      <a:srgbClr val="FF0000"/>
                    </a:solidFill>
                  </a:rPr>
                  <a:t>But </a:t>
                </a:r>
                <a14:m>
                  <m:oMath xmlns:m="http://schemas.openxmlformats.org/officeDocument/2006/math">
                    <m:r>
                      <a:rPr lang="en-US" sz="3600" b="0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 b="0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i="1" u="sng" dirty="0" smtClean="0">
                    <a:solidFill>
                      <a:srgbClr val="FF0000"/>
                    </a:solidFill>
                  </a:rPr>
                  <a:t>need not be single-valued: </a:t>
                </a:r>
                <a14:m>
                  <m:oMath xmlns:m="http://schemas.openxmlformats.org/officeDocument/2006/math">
                    <m:r>
                      <a:rPr lang="en-US" sz="3600" b="0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600" b="0" i="1" u="sng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i="1" u="sng" dirty="0" smtClean="0">
                    <a:solidFill>
                      <a:srgbClr val="FF0000"/>
                    </a:solidFill>
                  </a:rPr>
                  <a:t> need not be exact. </a:t>
                </a:r>
                <a:endParaRPr lang="en-US" sz="3600" i="1" u="sn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88" y="2559394"/>
                <a:ext cx="11101907" cy="646331"/>
              </a:xfrm>
              <a:prstGeom prst="rect">
                <a:avLst/>
              </a:prstGeom>
              <a:blipFill>
                <a:blip r:embed="rId7"/>
                <a:stretch>
                  <a:fillRect l="-1647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54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7" grpId="0"/>
      <p:bldP spid="9" grpId="0"/>
      <p:bldP spid="13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03434" y="-108093"/>
                <a:ext cx="114300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+mn-lt"/>
                  </a:rPr>
                  <a:t>Domain Wall Junctions: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>
                    <a:latin typeface="+mn-lt"/>
                  </a:rPr>
                  <a:t>instanton equation  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3434" y="-108093"/>
                <a:ext cx="11430000" cy="1325563"/>
              </a:xfrm>
              <a:blipFill>
                <a:blip r:embed="rId2"/>
                <a:stretch>
                  <a:fillRect l="-2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417849" y="1904193"/>
            <a:ext cx="5664724" cy="4439853"/>
            <a:chOff x="1800520" y="1676572"/>
            <a:chExt cx="5664724" cy="4439853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800520" y="3698818"/>
              <a:ext cx="3129699" cy="47133"/>
            </a:xfrm>
            <a:prstGeom prst="straightConnector1">
              <a:avLst/>
            </a:prstGeom>
            <a:ln w="57150">
              <a:solidFill>
                <a:srgbClr val="66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4667055" y="1676572"/>
              <a:ext cx="2798189" cy="2018907"/>
            </a:xfrm>
            <a:prstGeom prst="straightConnector1">
              <a:avLst/>
            </a:prstGeom>
            <a:ln w="57150">
              <a:solidFill>
                <a:srgbClr val="66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4637988" y="3685880"/>
              <a:ext cx="2260860" cy="2430545"/>
            </a:xfrm>
            <a:prstGeom prst="straightConnector1">
              <a:avLst/>
            </a:prstGeom>
            <a:ln w="57150">
              <a:solidFill>
                <a:srgbClr val="66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4110087" y="3321320"/>
              <a:ext cx="1055802" cy="75088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84440" y="2152239"/>
                <a:ext cx="23849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440" y="2152239"/>
                <a:ext cx="2384982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05368" y="5097204"/>
                <a:ext cx="23849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368" y="5097204"/>
                <a:ext cx="2384982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553551" y="3294582"/>
                <a:ext cx="2384982" cy="823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551" y="3294582"/>
                <a:ext cx="2384982" cy="8239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682089" y="1145242"/>
                <a:ext cx="2384982" cy="823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2089" y="1145242"/>
                <a:ext cx="2384982" cy="8239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234316" y="6021421"/>
                <a:ext cx="2384982" cy="823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16" y="6021421"/>
                <a:ext cx="2384982" cy="8239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8166" y="3494824"/>
                <a:ext cx="23849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𝑘𝑖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66" y="3494824"/>
                <a:ext cx="238498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211801" y="3338979"/>
                <a:ext cx="3011593" cy="1850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</a:rPr>
                  <a:t>Note: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 clockwise ordered…. </a:t>
                </a:r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1801" y="3338979"/>
                <a:ext cx="3011593" cy="1850571"/>
              </a:xfrm>
              <a:prstGeom prst="rect">
                <a:avLst/>
              </a:prstGeom>
              <a:blipFill>
                <a:blip r:embed="rId9"/>
                <a:stretch>
                  <a:fillRect l="-4049" t="-3300" b="-8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56689" y="1572602"/>
                <a:ext cx="2280078" cy="690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∥ 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689" y="1572602"/>
                <a:ext cx="2280078" cy="6908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45440" y="3103590"/>
                <a:ext cx="22800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∥ 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𝑘𝑖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440" y="3103590"/>
                <a:ext cx="2280078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514733" y="5149611"/>
                <a:ext cx="2280078" cy="690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∥ 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733" y="5149611"/>
                <a:ext cx="2280078" cy="69089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94743" y="5587907"/>
            <a:ext cx="2731991" cy="1196668"/>
            <a:chOff x="254277" y="5481924"/>
            <a:chExt cx="2731991" cy="1196668"/>
          </a:xfrm>
        </p:grpSpPr>
        <p:sp>
          <p:nvSpPr>
            <p:cNvPr id="10" name="Rectangle 9"/>
            <p:cNvSpPr/>
            <p:nvPr/>
          </p:nvSpPr>
          <p:spPr>
            <a:xfrm>
              <a:off x="254277" y="5481924"/>
              <a:ext cx="2731991" cy="1196668"/>
            </a:xfrm>
            <a:prstGeom prst="rect">
              <a:avLst/>
            </a:prstGeom>
            <a:solidFill>
              <a:srgbClr val="352B3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497528" y="5695537"/>
                  <a:ext cx="224548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528" y="5695537"/>
                  <a:ext cx="2245488" cy="76944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-899" y="1023375"/>
                <a:ext cx="5991225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𝜕𝜏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99" y="1023375"/>
                <a:ext cx="5991225" cy="11988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41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6" grpId="0"/>
      <p:bldP spid="8" grpId="0"/>
      <p:bldP spid="18" grpId="0"/>
      <p:bldP spid="1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56191" y="1244975"/>
            <a:ext cx="5664724" cy="4439853"/>
            <a:chOff x="1800520" y="1676572"/>
            <a:chExt cx="5664724" cy="4439853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800520" y="3698818"/>
              <a:ext cx="3129699" cy="47133"/>
            </a:xfrm>
            <a:prstGeom prst="straightConnector1">
              <a:avLst/>
            </a:prstGeom>
            <a:ln w="57150">
              <a:solidFill>
                <a:srgbClr val="66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4667055" y="1676572"/>
              <a:ext cx="2798189" cy="2018907"/>
            </a:xfrm>
            <a:prstGeom prst="straightConnector1">
              <a:avLst/>
            </a:prstGeom>
            <a:ln w="57150">
              <a:solidFill>
                <a:srgbClr val="66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4637988" y="3685880"/>
              <a:ext cx="2260860" cy="2430545"/>
            </a:xfrm>
            <a:prstGeom prst="straightConnector1">
              <a:avLst/>
            </a:prstGeom>
            <a:ln w="57150">
              <a:solidFill>
                <a:srgbClr val="66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110087" y="3321320"/>
              <a:ext cx="1055802" cy="75088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2346342" y="489817"/>
            <a:ext cx="0" cy="552893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39390" y="489817"/>
            <a:ext cx="3508517" cy="35861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363367" y="4075954"/>
            <a:ext cx="3484540" cy="19568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07579" y="460145"/>
            <a:ext cx="3157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Image in W- plane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214511" y="356910"/>
            <a:ext cx="297712" cy="26581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06003" y="3943047"/>
            <a:ext cx="297712" cy="26581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14511" y="5885841"/>
            <a:ext cx="297712" cy="26581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107579" y="4715332"/>
                <a:ext cx="479025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00B050"/>
                    </a:solidFill>
                  </a:rPr>
                  <a:t>Generalizes to</a:t>
                </a:r>
              </a:p>
              <a:p>
                <a:pPr algn="ctr"/>
                <a:r>
                  <a:rPr lang="en-US" sz="4000" dirty="0" smtClean="0">
                    <a:solidFill>
                      <a:srgbClr val="00B050"/>
                    </a:solidFill>
                  </a:rPr>
                  <a:t>multi-</a:t>
                </a:r>
                <a:r>
                  <a:rPr lang="en-US" sz="4000" dirty="0" err="1" smtClean="0">
                    <a:solidFill>
                      <a:srgbClr val="00B050"/>
                    </a:solidFill>
                  </a:rPr>
                  <a:t>valent</a:t>
                </a:r>
                <a:r>
                  <a:rPr lang="en-US" sz="400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dirty="0" smtClean="0">
                    <a:solidFill>
                      <a:srgbClr val="00B050"/>
                    </a:solidFill>
                  </a:rPr>
                  <a:t>vertices for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&gt;3 </m:t>
                    </m:r>
                  </m:oMath>
                </a14:m>
                <a:endParaRPr lang="en-US" sz="40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579" y="4715332"/>
                <a:ext cx="4790254" cy="1938992"/>
              </a:xfrm>
              <a:prstGeom prst="rect">
                <a:avLst/>
              </a:prstGeom>
              <a:blipFill>
                <a:blip r:embed="rId2"/>
                <a:stretch>
                  <a:fillRect t="-5660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11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4735" y="232256"/>
            <a:ext cx="9622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Explicit examples studied in 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538717" y="5015206"/>
            <a:ext cx="114867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H. </a:t>
            </a:r>
            <a:r>
              <a:rPr lang="en-US" sz="2800" dirty="0" err="1"/>
              <a:t>Oda</a:t>
            </a:r>
            <a:r>
              <a:rPr lang="en-US" sz="2800" dirty="0"/>
              <a:t>, K. Ito, M. </a:t>
            </a:r>
            <a:r>
              <a:rPr lang="en-US" sz="2800" dirty="0" err="1"/>
              <a:t>Naganuma</a:t>
            </a:r>
            <a:r>
              <a:rPr lang="en-US" sz="2800" dirty="0"/>
              <a:t> and N. Sakai, “An Exact solution of BPS domain wall junction,” Phys. Lett. B 471, 140 (1999) </a:t>
            </a:r>
            <a:r>
              <a:rPr lang="en-US" sz="2800" dirty="0" smtClean="0"/>
              <a:t>[</a:t>
            </a:r>
            <a:r>
              <a:rPr lang="en-US" sz="2800" dirty="0" err="1"/>
              <a:t>hep-th</a:t>
            </a:r>
            <a:r>
              <a:rPr lang="en-US" sz="2800" dirty="0"/>
              <a:t>/9910095].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9349" y="3435166"/>
            <a:ext cx="116426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G. W. Gibbons and P. K. Townsend, “A </a:t>
            </a:r>
            <a:r>
              <a:rPr lang="en-US" sz="2800" dirty="0" err="1"/>
              <a:t>Bogomolny</a:t>
            </a:r>
            <a:r>
              <a:rPr lang="en-US" sz="2800" dirty="0"/>
              <a:t> equation for intersecting domain walls,” Phys. Rev. Lett. 83, 1727 (1999) [</a:t>
            </a:r>
            <a:r>
              <a:rPr lang="en-US" sz="2800" dirty="0" err="1"/>
              <a:t>hep-th</a:t>
            </a:r>
            <a:r>
              <a:rPr lang="en-US" sz="2800" dirty="0"/>
              <a:t>/9905196].</a:t>
            </a:r>
          </a:p>
        </p:txBody>
      </p:sp>
      <p:sp>
        <p:nvSpPr>
          <p:cNvPr id="8" name="Rectangle 7"/>
          <p:cNvSpPr/>
          <p:nvPr/>
        </p:nvSpPr>
        <p:spPr>
          <a:xfrm>
            <a:off x="538717" y="1627630"/>
            <a:ext cx="11018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S. M. Carroll, S. </a:t>
            </a:r>
            <a:r>
              <a:rPr lang="en-US" sz="2800" dirty="0" err="1"/>
              <a:t>Hellerman</a:t>
            </a:r>
            <a:r>
              <a:rPr lang="en-US" sz="2800" dirty="0"/>
              <a:t> and M. Trodden, “Domain wall junctions are 1/4 - BPS states,” Phys. Rev. D 61, 065001 (2000) [</a:t>
            </a:r>
            <a:r>
              <a:rPr lang="en-US" sz="2800" dirty="0" err="1"/>
              <a:t>hep-th</a:t>
            </a:r>
            <a:r>
              <a:rPr lang="en-US" sz="2800" dirty="0"/>
              <a:t>/9905217].</a:t>
            </a:r>
          </a:p>
        </p:txBody>
      </p:sp>
    </p:spTree>
    <p:extLst>
      <p:ext uri="{BB962C8B-B14F-4D97-AF65-F5344CB8AC3E}">
        <p14:creationId xmlns:p14="http://schemas.microsoft.com/office/powerpoint/2010/main" val="175618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7858" y="0"/>
            <a:ext cx="4658833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Interior Amplitude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8076" y="2087290"/>
                <a:ext cx="10572307" cy="124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7030A0"/>
                    </a:solidFill>
                  </a:rPr>
                  <a:t>Counting solutions defines an ``interior amplitude’’ </a:t>
                </a:r>
              </a:p>
              <a:p>
                <a:pPr algn="ctr"/>
                <a:r>
                  <a:rPr lang="en-US" sz="36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𝑘𝑖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76" y="2087290"/>
                <a:ext cx="10572307" cy="1244893"/>
              </a:xfrm>
              <a:prstGeom prst="rect">
                <a:avLst/>
              </a:prstGeom>
              <a:blipFill>
                <a:blip r:embed="rId2"/>
                <a:stretch>
                  <a:fillRect t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93379" y="1042783"/>
                <a:ext cx="9792586" cy="757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⊗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⊗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𝑘𝑖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𝑘𝑖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379" y="1042783"/>
                <a:ext cx="9792586" cy="7574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57646" y="5970273"/>
                <a:ext cx="103558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 is a Maurer-</a:t>
                </a:r>
                <a:r>
                  <a:rPr lang="en-US" sz="4000" dirty="0" err="1" smtClean="0">
                    <a:solidFill>
                      <a:srgbClr val="FF0000"/>
                    </a:solidFill>
                  </a:rPr>
                  <a:t>Cartan</a:t>
                </a:r>
                <a:r>
                  <a:rPr lang="en-US" sz="4000" dirty="0" smtClean="0">
                    <a:solidFill>
                      <a:srgbClr val="FF0000"/>
                    </a:solidFill>
                  </a:rPr>
                  <a:t> element in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algebra</a:t>
                </a:r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646" y="5970273"/>
                <a:ext cx="10355811" cy="707886"/>
              </a:xfrm>
              <a:prstGeom prst="rect">
                <a:avLst/>
              </a:prstGeom>
              <a:blipFill>
                <a:blip r:embed="rId4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0616" y="3619239"/>
                <a:ext cx="111872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Summing over </a:t>
                </a:r>
                <a:r>
                  <a:rPr lang="en-US" sz="3600" i="1" u="sng" dirty="0" smtClean="0">
                    <a:solidFill>
                      <a:srgbClr val="0000FF"/>
                    </a:solidFill>
                  </a:rPr>
                  <a:t>all </a:t>
                </a:r>
                <a:r>
                  <a:rPr lang="en-US" sz="3600" dirty="0" smtClean="0">
                    <a:solidFill>
                      <a:srgbClr val="0000FF"/>
                    </a:solidFill>
                  </a:rPr>
                  <a:t>such cyclic fans defines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b="0" i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algebra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16" y="3619239"/>
                <a:ext cx="11187226" cy="646331"/>
              </a:xfrm>
              <a:prstGeom prst="rect">
                <a:avLst/>
              </a:prstGeom>
              <a:blipFill>
                <a:blip r:embed="rId5"/>
                <a:stretch>
                  <a:fillRect l="-1635" t="-16981" r="-109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31654" y="4624914"/>
                <a:ext cx="8411240" cy="823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4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𝑐𝑦𝑐𝑙𝑖𝑐</m:t>
                        </m:r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𝑓𝑎𝑛𝑠</m:t>
                        </m:r>
                      </m:sub>
                    </m:sSub>
                    <m:r>
                      <a:rPr lang="en-US" sz="4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4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⊗⋯ ⊗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54" y="4624914"/>
                <a:ext cx="8411240" cy="8239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90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9856381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Interior Amplitude Induces A Chain Map 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3014" y="3023386"/>
                <a:ext cx="10664455" cy="757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𝐶𝑃𝑇</m:t>
                    </m:r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⇒∃</m:t>
                    </m:r>
                  </m:oMath>
                </a14:m>
                <a:r>
                  <a:rPr lang="en-US" sz="4000" dirty="0" smtClean="0">
                    <a:solidFill>
                      <a:srgbClr val="00B050"/>
                    </a:solidFill>
                  </a:rPr>
                  <a:t> (</a:t>
                </a:r>
                <a:r>
                  <a:rPr lang="en-US" sz="4000" dirty="0" err="1" smtClean="0">
                    <a:solidFill>
                      <a:srgbClr val="00B050"/>
                    </a:solidFill>
                  </a:rPr>
                  <a:t>deg</a:t>
                </a:r>
                <a:r>
                  <a:rPr lang="en-US" sz="4000" dirty="0" smtClean="0">
                    <a:solidFill>
                      <a:srgbClr val="00B050"/>
                    </a:solidFill>
                  </a:rPr>
                  <a:t>=-1) contraction: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4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B05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14" y="3023386"/>
                <a:ext cx="10664455" cy="757451"/>
              </a:xfrm>
              <a:prstGeom prst="rect">
                <a:avLst/>
              </a:prstGeom>
              <a:blipFill>
                <a:blip r:embed="rId2"/>
                <a:stretch>
                  <a:fillRect t="-13710" b="-2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1084" y="5370538"/>
                <a:ext cx="8803758" cy="80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𝑖𝑗𝑘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84" y="5370538"/>
                <a:ext cx="8803758" cy="8015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57937" y="1396790"/>
                <a:ext cx="9792586" cy="757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𝑘𝑖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37" y="1396790"/>
                <a:ext cx="9792586" cy="7574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931355" y="4327259"/>
            <a:ext cx="3084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Chain map: 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9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3148553" y="3722533"/>
            <a:ext cx="3129699" cy="47133"/>
          </a:xfrm>
          <a:prstGeom prst="straightConnector1">
            <a:avLst/>
          </a:prstGeom>
          <a:ln w="57150">
            <a:solidFill>
              <a:srgbClr val="66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5986021" y="1690688"/>
            <a:ext cx="2798189" cy="2018907"/>
          </a:xfrm>
          <a:prstGeom prst="straightConnector1">
            <a:avLst/>
          </a:prstGeom>
          <a:ln w="57150">
            <a:solidFill>
              <a:srgbClr val="66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5986021" y="3709595"/>
            <a:ext cx="2260860" cy="2430545"/>
          </a:xfrm>
          <a:prstGeom prst="straightConnector1">
            <a:avLst/>
          </a:prstGeom>
          <a:ln w="57150">
            <a:solidFill>
              <a:srgbClr val="66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458120" y="3345035"/>
            <a:ext cx="1055802" cy="75088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68685" y="1828981"/>
                <a:ext cx="23849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685" y="1828981"/>
                <a:ext cx="2384982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49745" y="4833706"/>
                <a:ext cx="23849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745" y="4833706"/>
                <a:ext cx="2384982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10574" y="3379529"/>
                <a:ext cx="2384982" cy="823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574" y="3379529"/>
                <a:ext cx="2384982" cy="8239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 flipV="1">
            <a:off x="3101420" y="2076049"/>
            <a:ext cx="47133" cy="36502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8083" y="84626"/>
                <a:ext cx="12320337" cy="1360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𝑖𝑗𝑘</m:t>
                            </m:r>
                          </m:sub>
                        </m:sSub>
                      </m:e>
                    </m:d>
                    <m:r>
                      <a:rPr lang="en-US" sz="3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defines new component of differential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endParaRPr lang="en-US" sz="3600" dirty="0" smtClean="0">
                  <a:solidFill>
                    <a:srgbClr val="C00000"/>
                  </a:solidFill>
                </a:endParaRPr>
              </a:p>
              <a:p>
                <a:r>
                  <a:rPr lang="en-US" sz="3600" dirty="0" smtClean="0">
                    <a:solidFill>
                      <a:srgbClr val="C0000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83" y="84626"/>
                <a:ext cx="12320337" cy="1360629"/>
              </a:xfrm>
              <a:prstGeom prst="rect">
                <a:avLst/>
              </a:prstGeom>
              <a:blipFill>
                <a:blip r:embed="rId5"/>
                <a:stretch>
                  <a:fillRect t="-3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840748" y="3437294"/>
            <a:ext cx="521343" cy="49128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0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5640" y="3704482"/>
            <a:ext cx="8654375" cy="1234432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34856" y="2913161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Thimble Branes &amp; Their Local Operators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57275" y="532742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1776253"/>
            <a:ext cx="609600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7908" y="291316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4856" y="3941834"/>
            <a:ext cx="7775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Categorical Wall-Crossing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57275" y="3941834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34856" y="1847564"/>
            <a:ext cx="7543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2D N=(2,2) Landau-</a:t>
            </a:r>
            <a:r>
              <a:rPr lang="en-US" sz="3600" dirty="0" err="1" smtClean="0">
                <a:solidFill>
                  <a:srgbClr val="FF0000"/>
                </a:solidFill>
              </a:rPr>
              <a:t>Ginzburg</a:t>
            </a:r>
            <a:r>
              <a:rPr lang="en-US" sz="3600" dirty="0" smtClean="0">
                <a:solidFill>
                  <a:srgbClr val="FF0000"/>
                </a:solidFill>
              </a:rPr>
              <a:t> Models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4856" y="4970507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Generalization To Twisted Masses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438400" y="600451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Relation To 3d Indices</a:t>
            </a:r>
            <a:endParaRPr lang="en-US" sz="3600" dirty="0"/>
          </a:p>
        </p:txBody>
      </p:sp>
      <p:sp>
        <p:nvSpPr>
          <p:cNvPr id="14" name="Oval 13"/>
          <p:cNvSpPr/>
          <p:nvPr/>
        </p:nvSpPr>
        <p:spPr>
          <a:xfrm>
            <a:off x="1067908" y="5048720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96483" y="602888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34856" y="20755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Supersymmetric Quantum Mechanics And Homological algebra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6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082" y="-88881"/>
            <a:ext cx="7526126" cy="1325563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+mn-lt"/>
              </a:rPr>
              <a:t>Categorical Wall-Crossing</a:t>
            </a:r>
            <a:endParaRPr lang="en-US" sz="4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88556" y="1760682"/>
                <a:ext cx="9660312" cy="1034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4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4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4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</m:acc>
                              </m:sub>
                            </m:s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</m:d>
                      </m:e>
                      <m: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∼</m:t>
                    </m:r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4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4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4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</m:acc>
                              </m:sub>
                            </m:sSub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</m:d>
                      </m:e>
                      <m: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</a:rPr>
                  <a:t> </a:t>
                </a:r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556" y="1760682"/>
                <a:ext cx="9660312" cy="10342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83940" y="3917562"/>
                <a:ext cx="9914834" cy="1034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4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acc>
                        <m:accPr>
                          <m:chr m:val="̂"/>
                          <m:ctrlPr>
                            <a:rPr lang="en-US" sz="4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sSub>
                        <m:sSubPr>
                          <m:ctrlPr>
                            <a:rPr lang="en-US" sz="4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4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4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4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4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4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a:rPr lang="en-US" sz="4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4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4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4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940" y="3917562"/>
                <a:ext cx="9914834" cy="10342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0663" y="5695716"/>
                <a:ext cx="11010508" cy="823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dirty="0" smtClean="0">
                    <a:solidFill>
                      <a:srgbClr val="00B050"/>
                    </a:solidFill>
                  </a:rPr>
                  <a:t> how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00B050"/>
                    </a:solidFill>
                  </a:rPr>
                  <a:t>complexes change (up to </a:t>
                </a:r>
                <a:r>
                  <a:rPr lang="en-US" sz="4400" dirty="0" err="1" smtClean="0">
                    <a:solidFill>
                      <a:srgbClr val="00B050"/>
                    </a:solidFill>
                  </a:rPr>
                  <a:t>h.e.</a:t>
                </a:r>
                <a:r>
                  <a:rPr lang="en-US" sz="4400" dirty="0" smtClean="0">
                    <a:solidFill>
                      <a:srgbClr val="00B050"/>
                    </a:solidFill>
                  </a:rPr>
                  <a:t>)  </a:t>
                </a:r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63" y="5695716"/>
                <a:ext cx="11010508" cy="823944"/>
              </a:xfrm>
              <a:prstGeom prst="rect">
                <a:avLst/>
              </a:prstGeom>
              <a:blipFill>
                <a:blip r:embed="rId4"/>
                <a:stretch>
                  <a:fillRect t="-14074" r="-1827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319003" y="1862311"/>
            <a:ext cx="2241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IF: 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380" y="3917562"/>
            <a:ext cx="2241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THEN:   </a:t>
            </a:r>
            <a:endParaRPr 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9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9814" y="179109"/>
            <a:ext cx="10284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Definition: Cones In Homological Algebra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51934" y="1209452"/>
                <a:ext cx="704289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</a:rPr>
                  <a:t>If 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</a:rPr>
                  <a:t>is a chain map   </a:t>
                </a:r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934" y="1209452"/>
                <a:ext cx="7042890" cy="769441"/>
              </a:xfrm>
              <a:prstGeom prst="rect">
                <a:avLst/>
              </a:prstGeom>
              <a:blipFill>
                <a:blip r:embed="rId2"/>
                <a:stretch>
                  <a:fillRect l="-3550"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5300" y="2456780"/>
                <a:ext cx="51753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≔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</a:rPr>
                  <a:t>  </a:t>
                </a:r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00" y="2456780"/>
                <a:ext cx="517531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17530" y="2456779"/>
                <a:ext cx="51753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≔</m:t>
                    </m:r>
                    <m:d>
                      <m:d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</a:rPr>
                  <a:t>  </a:t>
                </a:r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530" y="2456779"/>
                <a:ext cx="517531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3402" y="3687947"/>
                <a:ext cx="1037105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𝐶𝑜𝑛𝑒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 is the new chain complex with </a:t>
                </a:r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02" y="3687947"/>
                <a:ext cx="10371055" cy="707886"/>
              </a:xfrm>
              <a:prstGeom prst="rect">
                <a:avLst/>
              </a:prstGeom>
              <a:blipFill>
                <a:blip r:embed="rId5"/>
                <a:stretch>
                  <a:fillRect l="-2058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708252" y="5198796"/>
                <a:ext cx="64573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≔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08252" y="5198796"/>
                <a:ext cx="645736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84688" y="4798625"/>
                <a:ext cx="6419655" cy="136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𝐶𝑜𝑛𝑒</m:t>
                          </m:r>
                          <m:d>
                            <m:d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4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4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4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4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 0 </m:t>
                                </m:r>
                              </m:e>
                              <m:e>
                                <m:r>
                                  <a:rPr lang="en-US" sz="4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sSub>
                                  <m:sSubPr>
                                    <m:ctrlPr>
                                      <a:rPr lang="en-US" sz="4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4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688" y="4798625"/>
                <a:ext cx="6419655" cy="13693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59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V="1">
            <a:off x="2446320" y="643502"/>
            <a:ext cx="1508598" cy="92885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90" y="668186"/>
            <a:ext cx="171450" cy="42862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446320" y="1634814"/>
            <a:ext cx="1752600" cy="97615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15" y="1209479"/>
            <a:ext cx="261938" cy="547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83" y="2298445"/>
            <a:ext cx="290513" cy="4476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504475" y="1627589"/>
            <a:ext cx="1844202" cy="1445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998645" y="1303688"/>
            <a:ext cx="735128" cy="57096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270075" y="257842"/>
            <a:ext cx="15970" cy="6477000"/>
          </a:xfrm>
          <a:prstGeom prst="line">
            <a:avLst/>
          </a:prstGeom>
          <a:ln w="762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5749" y="3511957"/>
            <a:ext cx="5481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Defines a chain map </a:t>
            </a:r>
            <a:endParaRPr lang="en-US" sz="36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65722" y="4488098"/>
                <a:ext cx="5580668" cy="749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𝑖𝑘𝑗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722" y="4488098"/>
                <a:ext cx="5580668" cy="74917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215974" y="4616038"/>
                <a:ext cx="6443269" cy="676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𝑖𝑗𝑘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[1]→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5974" y="4616038"/>
                <a:ext cx="6443269" cy="6760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9071227" y="1449511"/>
            <a:ext cx="1844202" cy="1445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357993" y="735632"/>
            <a:ext cx="1633386" cy="738509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309102" y="1478245"/>
            <a:ext cx="1676400" cy="91440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655" y="307007"/>
            <a:ext cx="171450" cy="428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39" y="1243198"/>
            <a:ext cx="261938" cy="5476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93" y="2298445"/>
            <a:ext cx="290513" cy="447675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8512870" y="1178480"/>
            <a:ext cx="735128" cy="57096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419486" y="3496342"/>
            <a:ext cx="5481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Defines a chain map 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rot="16200000">
                <a:off x="4581911" y="1902678"/>
                <a:ext cx="2485956" cy="890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581911" y="1902678"/>
                <a:ext cx="2485956" cy="89037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25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888" y="-55483"/>
            <a:ext cx="965147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SQM &amp; Morse-</a:t>
            </a:r>
            <a:r>
              <a:rPr lang="en-US" dirty="0" err="1" smtClean="0">
                <a:latin typeface="+mn-lt"/>
              </a:rPr>
              <a:t>Novikov</a:t>
            </a:r>
            <a:r>
              <a:rPr lang="en-US" dirty="0" smtClean="0">
                <a:latin typeface="+mn-lt"/>
              </a:rPr>
              <a:t> Theory (Witten: 1982) 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5837" y="984052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SQM: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5463" y="2815898"/>
            <a:ext cx="418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Classical </a:t>
            </a:r>
            <a:r>
              <a:rPr lang="en-US" sz="3200" dirty="0" err="1">
                <a:solidFill>
                  <a:srgbClr val="0000FF"/>
                </a:solidFill>
              </a:rPr>
              <a:t>vacua</a:t>
            </a:r>
            <a:r>
              <a:rPr lang="en-US" sz="3200" dirty="0">
                <a:solidFill>
                  <a:srgbClr val="0000FF"/>
                </a:solidFill>
              </a:rPr>
              <a:t>: 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18487" y="5163585"/>
            <a:ext cx="990600" cy="49024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05163" y="1029290"/>
                <a:ext cx="46285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163" y="1029290"/>
                <a:ext cx="462856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05959" y="1843397"/>
                <a:ext cx="6455352" cy="653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𝐼𝐽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−∥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959" y="1843397"/>
                <a:ext cx="6455352" cy="6535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27451" y="2681444"/>
                <a:ext cx="28003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451" y="2681444"/>
                <a:ext cx="2800350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42499" y="5071699"/>
                <a:ext cx="23431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499" y="5071699"/>
                <a:ext cx="2343150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089365" y="5071699"/>
            <a:ext cx="576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u="sng" dirty="0" smtClean="0">
                <a:solidFill>
                  <a:srgbClr val="FF0000"/>
                </a:solidFill>
              </a:rPr>
              <a:t>Approximate</a:t>
            </a:r>
            <a:r>
              <a:rPr lang="en-US" sz="3600" dirty="0" smtClean="0">
                <a:solidFill>
                  <a:srgbClr val="FF0000"/>
                </a:solidFill>
              </a:rPr>
              <a:t> quantum </a:t>
            </a:r>
            <a:r>
              <a:rPr lang="en-US" sz="3600" dirty="0" err="1" smtClean="0">
                <a:solidFill>
                  <a:srgbClr val="FF0000"/>
                </a:solidFill>
              </a:rPr>
              <a:t>vacua</a:t>
            </a:r>
            <a:r>
              <a:rPr lang="en-US" sz="3600" dirty="0" smtClean="0">
                <a:solidFill>
                  <a:srgbClr val="FF0000"/>
                </a:solidFill>
              </a:rPr>
              <a:t>: 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3248" y="3814802"/>
                <a:ext cx="7084179" cy="632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</a:rPr>
                  <a:t>``Massive’’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is invertible </a:t>
                </a: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48" y="3814802"/>
                <a:ext cx="7084179" cy="632674"/>
              </a:xfrm>
              <a:prstGeom prst="rect">
                <a:avLst/>
              </a:prstGeom>
              <a:blipFill>
                <a:blip r:embed="rId14"/>
                <a:stretch>
                  <a:fillRect l="-2151" t="-11538" b="-24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3542" y="5918480"/>
                <a:ext cx="9172184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Fermion number: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42" y="5918480"/>
                <a:ext cx="9172184" cy="787716"/>
              </a:xfrm>
              <a:prstGeom prst="rect">
                <a:avLst/>
              </a:prstGeom>
              <a:blipFill>
                <a:blip r:embed="rId15"/>
                <a:stretch>
                  <a:fillRect l="-1661" b="-1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599103" y="2771676"/>
            <a:ext cx="4072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``critical points’’ </a:t>
            </a:r>
            <a:endParaRPr lang="en-US" sz="3600" dirty="0">
              <a:solidFill>
                <a:srgbClr val="0000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207556" y="3814802"/>
            <a:ext cx="2691616" cy="2974559"/>
            <a:chOff x="9075720" y="3590252"/>
            <a:chExt cx="2691616" cy="2974559"/>
          </a:xfrm>
        </p:grpSpPr>
        <p:sp>
          <p:nvSpPr>
            <p:cNvPr id="26" name="Freeform 25"/>
            <p:cNvSpPr/>
            <p:nvPr/>
          </p:nvSpPr>
          <p:spPr>
            <a:xfrm>
              <a:off x="9156772" y="4271180"/>
              <a:ext cx="2514600" cy="1718479"/>
            </a:xfrm>
            <a:custGeom>
              <a:avLst/>
              <a:gdLst>
                <a:gd name="connsiteX0" fmla="*/ 661092 w 4421144"/>
                <a:gd name="connsiteY0" fmla="*/ 298274 h 3679484"/>
                <a:gd name="connsiteX1" fmla="*/ 1251401 w 4421144"/>
                <a:gd name="connsiteY1" fmla="*/ 506618 h 3679484"/>
                <a:gd name="connsiteX2" fmla="*/ 1679664 w 4421144"/>
                <a:gd name="connsiteY2" fmla="*/ 1675661 h 3679484"/>
                <a:gd name="connsiteX3" fmla="*/ 2617213 w 4421144"/>
                <a:gd name="connsiteY3" fmla="*/ 1710385 h 3679484"/>
                <a:gd name="connsiteX4" fmla="*/ 3068626 w 4421144"/>
                <a:gd name="connsiteY4" fmla="*/ 738112 h 3679484"/>
                <a:gd name="connsiteX5" fmla="*/ 3647360 w 4421144"/>
                <a:gd name="connsiteY5" fmla="*/ 8907 h 3679484"/>
                <a:gd name="connsiteX6" fmla="*/ 4307117 w 4421144"/>
                <a:gd name="connsiteY6" fmla="*/ 414021 h 3679484"/>
                <a:gd name="connsiteX7" fmla="*/ 4307117 w 4421144"/>
                <a:gd name="connsiteY7" fmla="*/ 1571489 h 3679484"/>
                <a:gd name="connsiteX8" fmla="*/ 3172798 w 4421144"/>
                <a:gd name="connsiteY8" fmla="*/ 3226669 h 3679484"/>
                <a:gd name="connsiteX9" fmla="*/ 2154226 w 4421144"/>
                <a:gd name="connsiteY9" fmla="*/ 3678081 h 3679484"/>
                <a:gd name="connsiteX10" fmla="*/ 1320849 w 4421144"/>
                <a:gd name="connsiteY10" fmla="*/ 3307691 h 3679484"/>
                <a:gd name="connsiteX11" fmla="*/ 128656 w 4421144"/>
                <a:gd name="connsiteY11" fmla="*/ 1860856 h 3679484"/>
                <a:gd name="connsiteX12" fmla="*/ 93932 w 4421144"/>
                <a:gd name="connsiteY12" fmla="*/ 529767 h 3679484"/>
                <a:gd name="connsiteX13" fmla="*/ 661092 w 4421144"/>
                <a:gd name="connsiteY13" fmla="*/ 298274 h 3679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21144" h="3679484">
                  <a:moveTo>
                    <a:pt x="661092" y="298274"/>
                  </a:moveTo>
                  <a:cubicBezTo>
                    <a:pt x="854003" y="294416"/>
                    <a:pt x="1081639" y="277054"/>
                    <a:pt x="1251401" y="506618"/>
                  </a:cubicBezTo>
                  <a:cubicBezTo>
                    <a:pt x="1421163" y="736182"/>
                    <a:pt x="1452029" y="1475033"/>
                    <a:pt x="1679664" y="1675661"/>
                  </a:cubicBezTo>
                  <a:cubicBezTo>
                    <a:pt x="1907299" y="1876289"/>
                    <a:pt x="2385719" y="1866643"/>
                    <a:pt x="2617213" y="1710385"/>
                  </a:cubicBezTo>
                  <a:cubicBezTo>
                    <a:pt x="2848707" y="1554127"/>
                    <a:pt x="2896935" y="1021692"/>
                    <a:pt x="3068626" y="738112"/>
                  </a:cubicBezTo>
                  <a:cubicBezTo>
                    <a:pt x="3240317" y="454532"/>
                    <a:pt x="3440945" y="62922"/>
                    <a:pt x="3647360" y="8907"/>
                  </a:cubicBezTo>
                  <a:cubicBezTo>
                    <a:pt x="3853775" y="-45108"/>
                    <a:pt x="4197158" y="153591"/>
                    <a:pt x="4307117" y="414021"/>
                  </a:cubicBezTo>
                  <a:cubicBezTo>
                    <a:pt x="4417076" y="674451"/>
                    <a:pt x="4496170" y="1102714"/>
                    <a:pt x="4307117" y="1571489"/>
                  </a:cubicBezTo>
                  <a:cubicBezTo>
                    <a:pt x="4118064" y="2040264"/>
                    <a:pt x="3531613" y="2875570"/>
                    <a:pt x="3172798" y="3226669"/>
                  </a:cubicBezTo>
                  <a:cubicBezTo>
                    <a:pt x="2813983" y="3577768"/>
                    <a:pt x="2462884" y="3664577"/>
                    <a:pt x="2154226" y="3678081"/>
                  </a:cubicBezTo>
                  <a:cubicBezTo>
                    <a:pt x="1845568" y="3691585"/>
                    <a:pt x="1658444" y="3610562"/>
                    <a:pt x="1320849" y="3307691"/>
                  </a:cubicBezTo>
                  <a:cubicBezTo>
                    <a:pt x="983254" y="3004820"/>
                    <a:pt x="333142" y="2323843"/>
                    <a:pt x="128656" y="1860856"/>
                  </a:cubicBezTo>
                  <a:cubicBezTo>
                    <a:pt x="-75830" y="1397869"/>
                    <a:pt x="3264" y="792126"/>
                    <a:pt x="93932" y="529767"/>
                  </a:cubicBezTo>
                  <a:cubicBezTo>
                    <a:pt x="184600" y="267408"/>
                    <a:pt x="468181" y="302132"/>
                    <a:pt x="661092" y="298274"/>
                  </a:cubicBezTo>
                  <a:close/>
                </a:path>
              </a:pathLst>
            </a:cu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1222647" y="4246508"/>
              <a:ext cx="130020" cy="10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9445706" y="4353274"/>
              <a:ext cx="130020" cy="10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0301379" y="5919177"/>
              <a:ext cx="130020" cy="10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0312506" y="5065048"/>
              <a:ext cx="130020" cy="1067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10377516" y="5140600"/>
              <a:ext cx="267996" cy="844952"/>
            </a:xfrm>
            <a:custGeom>
              <a:avLst/>
              <a:gdLst>
                <a:gd name="connsiteX0" fmla="*/ 0 w 267996"/>
                <a:gd name="connsiteY0" fmla="*/ 0 h 844952"/>
                <a:gd name="connsiteX1" fmla="*/ 243069 w 267996"/>
                <a:gd name="connsiteY1" fmla="*/ 196770 h 844952"/>
                <a:gd name="connsiteX2" fmla="*/ 243069 w 267996"/>
                <a:gd name="connsiteY2" fmla="*/ 578734 h 844952"/>
                <a:gd name="connsiteX3" fmla="*/ 92598 w 267996"/>
                <a:gd name="connsiteY3" fmla="*/ 844952 h 844952"/>
                <a:gd name="connsiteX4" fmla="*/ 92598 w 267996"/>
                <a:gd name="connsiteY4" fmla="*/ 844952 h 84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96" h="844952">
                  <a:moveTo>
                    <a:pt x="0" y="0"/>
                  </a:moveTo>
                  <a:cubicBezTo>
                    <a:pt x="101279" y="50157"/>
                    <a:pt x="202558" y="100314"/>
                    <a:pt x="243069" y="196770"/>
                  </a:cubicBezTo>
                  <a:cubicBezTo>
                    <a:pt x="283580" y="293226"/>
                    <a:pt x="268147" y="470704"/>
                    <a:pt x="243069" y="578734"/>
                  </a:cubicBezTo>
                  <a:cubicBezTo>
                    <a:pt x="217991" y="686764"/>
                    <a:pt x="92598" y="844952"/>
                    <a:pt x="92598" y="844952"/>
                  </a:cubicBezTo>
                  <a:lnTo>
                    <a:pt x="92598" y="844952"/>
                  </a:ln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0046849" y="4428126"/>
                  <a:ext cx="82933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6849" y="4428126"/>
                  <a:ext cx="829339" cy="64633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10937997" y="3590252"/>
                  <a:ext cx="829339" cy="690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37997" y="3590252"/>
                  <a:ext cx="829339" cy="69089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9075720" y="3737099"/>
                  <a:ext cx="82933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5720" y="3737099"/>
                  <a:ext cx="829339" cy="64633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9979333" y="5918480"/>
                  <a:ext cx="114806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9333" y="5918480"/>
                  <a:ext cx="1148062" cy="64633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9855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4" grpId="0"/>
      <p:bldP spid="8" grpId="0"/>
      <p:bldP spid="10" grpId="0"/>
      <p:bldP spid="11" grpId="0"/>
      <p:bldP spid="12" grpId="0"/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20416" y="2442986"/>
                <a:ext cx="9855668" cy="822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𝐶𝑜𝑛𝑒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[1]→</m:t>
                          </m:r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416" y="2442986"/>
                <a:ext cx="9855668" cy="8220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6350" y="3457925"/>
                <a:ext cx="10678176" cy="822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𝐶𝑜𝑛𝑒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𝑖𝑘𝑗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  <m:r>
                            <a:rPr 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  <m:r>
                            <a:rPr 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sz="4000" dirty="0">
                              <a:solidFill>
                                <a:srgbClr val="0000FF"/>
                              </a:solidFill>
                            </a:rPr>
                            <m:t> 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50" y="3457925"/>
                <a:ext cx="10678176" cy="8220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4516418"/>
                <a:ext cx="12301979" cy="217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00B050"/>
                    </a:solidFill>
                  </a:rPr>
                  <a:t>Conversely,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4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p>
                        <m:r>
                          <a:rPr lang="en-US" sz="4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sz="44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4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44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p>
                        <m:r>
                          <a:rPr lang="en-US" sz="4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44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 smtClean="0">
                    <a:solidFill>
                      <a:srgbClr val="00B050"/>
                    </a:solidFill>
                  </a:rPr>
                  <a:t> then,  up to </a:t>
                </a:r>
                <a:r>
                  <a:rPr lang="en-US" sz="4400" dirty="0" err="1" smtClean="0">
                    <a:solidFill>
                      <a:srgbClr val="00B050"/>
                    </a:solidFill>
                  </a:rPr>
                  <a:t>homotopy</a:t>
                </a:r>
                <a:r>
                  <a:rPr lang="en-US" sz="4400" dirty="0" smtClean="0">
                    <a:solidFill>
                      <a:srgbClr val="00B050"/>
                    </a:solidFill>
                  </a:rPr>
                  <a:t>,  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  <m:sup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 sz="4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dirty="0" smtClean="0">
                    <a:solidFill>
                      <a:srgbClr val="00B050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  <m:sup>
                        <m:r>
                          <a:rPr lang="en-US" sz="4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bSup>
                  </m:oMath>
                </a14:m>
                <a:r>
                  <a:rPr lang="en-US" sz="4400" dirty="0" smtClean="0">
                    <a:solidFill>
                      <a:srgbClr val="00B050"/>
                    </a:solidFill>
                  </a:rPr>
                  <a:t> </a:t>
                </a:r>
              </a:p>
              <a:p>
                <a:pPr algn="ctr"/>
                <a:r>
                  <a:rPr lang="en-US" sz="4400" dirty="0" smtClean="0">
                    <a:solidFill>
                      <a:srgbClr val="00B050"/>
                    </a:solidFill>
                  </a:rPr>
                  <a:t>are related by cone constructions as above </a:t>
                </a:r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16418"/>
                <a:ext cx="12301979" cy="2178994"/>
              </a:xfrm>
              <a:prstGeom prst="rect">
                <a:avLst/>
              </a:prstGeom>
              <a:blipFill>
                <a:blip r:embed="rId4"/>
                <a:stretch>
                  <a:fillRect t="-4762" b="-12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62152" y="1432289"/>
            <a:ext cx="11539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An elegant way of solving the wall-crossing constraint 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/>
              <p:cNvSpPr>
                <a:spLocks noGrp="1"/>
              </p:cNvSpPr>
              <p:nvPr>
                <p:ph type="title"/>
              </p:nvPr>
            </p:nvSpPr>
            <p:spPr>
              <a:xfrm>
                <a:off x="266350" y="106726"/>
                <a:ext cx="12204744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6600" dirty="0" smtClean="0">
                    <a:latin typeface="+mn-lt"/>
                  </a:rPr>
                  <a:t>Solving Cat. Wall Crossing For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66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it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6350" y="106726"/>
                <a:ext cx="12204744" cy="1325563"/>
              </a:xfrm>
              <a:blipFill>
                <a:blip r:embed="rId5"/>
                <a:stretch>
                  <a:fillRect l="-2997" t="-4608" b="-15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441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77604" y="550391"/>
                <a:ext cx="9855668" cy="822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𝐶𝑜𝑛𝑒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[1]→</m:t>
                          </m:r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04" y="550391"/>
                <a:ext cx="9855668" cy="8220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0024" y="1990632"/>
                <a:ext cx="10678176" cy="822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𝐶𝑜𝑛𝑒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𝑖𝑘𝑗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  <m:r>
                            <a:rPr 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  <m:r>
                            <a:rPr 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  <m:sup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sz="4000" dirty="0">
                              <a:solidFill>
                                <a:srgbClr val="0000FF"/>
                              </a:solidFill>
                            </a:rPr>
                            <m:t> 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4" y="1990632"/>
                <a:ext cx="10678176" cy="8220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58627" y="3274828"/>
            <a:ext cx="11432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Taking Euler characters gives the </a:t>
            </a:r>
            <a:r>
              <a:rPr lang="en-US" sz="3200" dirty="0" err="1" smtClean="0">
                <a:solidFill>
                  <a:srgbClr val="FF0000"/>
                </a:solidFill>
              </a:rPr>
              <a:t>Cecotti-Vafa</a:t>
            </a:r>
            <a:r>
              <a:rPr lang="en-US" sz="3200" dirty="0" smtClean="0">
                <a:solidFill>
                  <a:srgbClr val="FF0000"/>
                </a:solidFill>
              </a:rPr>
              <a:t> wall-crossing formula: 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77984" y="4293958"/>
                <a:ext cx="8654903" cy="811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84" y="4293958"/>
                <a:ext cx="8654903" cy="8112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26039" y="5539562"/>
                <a:ext cx="8158795" cy="811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039" y="5539562"/>
                <a:ext cx="8158795" cy="8112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18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996" y="0"/>
            <a:ext cx="6083596" cy="1325563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+mn-lt"/>
              </a:rPr>
              <a:t>Cecotti-Vafa</a:t>
            </a:r>
            <a:r>
              <a:rPr lang="en-US" sz="6000" dirty="0" smtClean="0">
                <a:latin typeface="+mn-lt"/>
              </a:rPr>
              <a:t> Cones</a:t>
            </a:r>
            <a:endParaRPr lang="en-US" sz="6000" dirty="0"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97892" y="1325563"/>
            <a:ext cx="6306700" cy="4054512"/>
            <a:chOff x="7212990" y="213174"/>
            <a:chExt cx="4889146" cy="32686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12990" y="222417"/>
              <a:ext cx="4889146" cy="325943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1019" y="222417"/>
              <a:ext cx="1225317" cy="126741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6336" y="213174"/>
              <a:ext cx="1491310" cy="127665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723237" y="5805377"/>
            <a:ext cx="10972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How do they generalize to the case with twisted masses?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461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4254" y="4699446"/>
            <a:ext cx="8654375" cy="1234432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34856" y="2913161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Thimble Branes &amp; Their Local Operators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57275" y="532742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1776253"/>
            <a:ext cx="609600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7908" y="291316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4856" y="3941834"/>
            <a:ext cx="7775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Categorical Wall-Crossing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57275" y="3941834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34856" y="1847564"/>
            <a:ext cx="7543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2D N=(2,2) Landau-</a:t>
            </a:r>
            <a:r>
              <a:rPr lang="en-US" sz="3600" dirty="0" err="1" smtClean="0">
                <a:solidFill>
                  <a:srgbClr val="FF0000"/>
                </a:solidFill>
              </a:rPr>
              <a:t>Ginzburg</a:t>
            </a:r>
            <a:r>
              <a:rPr lang="en-US" sz="3600" dirty="0" smtClean="0">
                <a:solidFill>
                  <a:srgbClr val="FF0000"/>
                </a:solidFill>
              </a:rPr>
              <a:t> Models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4856" y="4970507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Generalization To Twisted Masses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600451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Relation To 3d Indices</a:t>
            </a:r>
            <a:endParaRPr lang="en-US" sz="3600" dirty="0"/>
          </a:p>
        </p:txBody>
      </p:sp>
      <p:sp>
        <p:nvSpPr>
          <p:cNvPr id="14" name="Oval 13"/>
          <p:cNvSpPr/>
          <p:nvPr/>
        </p:nvSpPr>
        <p:spPr>
          <a:xfrm>
            <a:off x="1067908" y="5048720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96483" y="602888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34856" y="20755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Supersymmetric Quantum Mechanics And Homological algebra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2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3356" y="-136138"/>
            <a:ext cx="8465288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Generalization To Twisted Masses 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0926" y="910566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Work in progress with Ahsan Khan  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07581" y="5782587"/>
                <a:ext cx="11376837" cy="767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</a:rPr>
                  <a:t>New ingredient: Successive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4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can be parallel. </a:t>
                </a:r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81" y="5782587"/>
                <a:ext cx="11376837" cy="767839"/>
              </a:xfrm>
              <a:prstGeom prst="rect">
                <a:avLst/>
              </a:prstGeom>
              <a:blipFill>
                <a:blip r:embed="rId2"/>
                <a:stretch>
                  <a:fillRect l="-1929" t="-13492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56746" y="2550592"/>
                <a:ext cx="7697972" cy="878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sz="4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746" y="2550592"/>
                <a:ext cx="7697972" cy="878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95423" y="1846762"/>
            <a:ext cx="11596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Definition:  A </a:t>
            </a:r>
            <a:r>
              <a:rPr lang="en-US" sz="3600" b="1" i="1" u="sng" dirty="0" smtClean="0">
                <a:solidFill>
                  <a:srgbClr val="0000FF"/>
                </a:solidFill>
              </a:rPr>
              <a:t>cyclic fan of charges </a:t>
            </a:r>
            <a:r>
              <a:rPr lang="en-US" sz="3600" dirty="0" smtClean="0">
                <a:solidFill>
                  <a:srgbClr val="0000FF"/>
                </a:solidFill>
              </a:rPr>
              <a:t>is a cyclically-ordered set</a:t>
            </a:r>
            <a:r>
              <a:rPr lang="en-US" sz="3600" b="1" i="1" u="sng" dirty="0" smtClean="0">
                <a:solidFill>
                  <a:srgbClr val="0000FF"/>
                </a:solidFill>
              </a:rPr>
              <a:t> </a:t>
            </a:r>
            <a:endParaRPr lang="en-US" sz="3600" b="1" i="1" u="sng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5423" y="3812110"/>
                <a:ext cx="10675089" cy="1419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0033CC"/>
                    </a:solidFill>
                  </a:rPr>
                  <a:t>So that the phases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4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4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33CC"/>
                    </a:solidFill>
                  </a:rPr>
                  <a:t> are </a:t>
                </a:r>
                <a:r>
                  <a:rPr lang="en-US" sz="4000" i="1" u="sng" dirty="0" smtClean="0">
                    <a:solidFill>
                      <a:srgbClr val="0033CC"/>
                    </a:solidFill>
                  </a:rPr>
                  <a:t>monotonically</a:t>
                </a:r>
                <a:r>
                  <a:rPr lang="en-US" sz="4000" dirty="0" smtClean="0">
                    <a:solidFill>
                      <a:srgbClr val="0033CC"/>
                    </a:solidFill>
                  </a:rPr>
                  <a:t> decreasing  (clockwise) </a:t>
                </a:r>
                <a:endParaRPr lang="en-US" sz="4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23" y="3812110"/>
                <a:ext cx="10675089" cy="1419299"/>
              </a:xfrm>
              <a:prstGeom prst="rect">
                <a:avLst/>
              </a:prstGeom>
              <a:blipFill>
                <a:blip r:embed="rId4"/>
                <a:stretch>
                  <a:fillRect t="-7296" b="-17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92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/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870" y="0"/>
            <a:ext cx="10526231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Representations Of (Irreducible) Webs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335" y="1111075"/>
            <a:ext cx="3155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Irreducible fans:  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23623" y="963609"/>
                <a:ext cx="4746558" cy="735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623" y="963609"/>
                <a:ext cx="4746558" cy="7354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475346" y="1010770"/>
                <a:ext cx="333584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346" y="1010770"/>
                <a:ext cx="333584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95356" y="5646935"/>
                <a:ext cx="1035611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</a:rPr>
                  <a:t>GMW web formalism applies to give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algebra structure on the sum over all these pictures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56" y="5646935"/>
                <a:ext cx="10356111" cy="1200329"/>
              </a:xfrm>
              <a:prstGeom prst="rect">
                <a:avLst/>
              </a:prstGeom>
              <a:blipFill>
                <a:blip r:embed="rId4"/>
                <a:stretch>
                  <a:fillRect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 rot="3048649">
                <a:off x="3430517" y="3697224"/>
                <a:ext cx="15098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048649">
                <a:off x="3430517" y="3697224"/>
                <a:ext cx="1509824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81008" y="4578432"/>
                <a:ext cx="8013732" cy="765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⊗⋯⊗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008" y="4578432"/>
                <a:ext cx="8013732" cy="7652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146868" y="1934330"/>
            <a:ext cx="5721027" cy="2548147"/>
            <a:chOff x="3146868" y="1934330"/>
            <a:chExt cx="5721027" cy="2548147"/>
          </a:xfrm>
        </p:grpSpPr>
        <p:sp>
          <p:nvSpPr>
            <p:cNvPr id="26" name="Oval 25"/>
            <p:cNvSpPr/>
            <p:nvPr/>
          </p:nvSpPr>
          <p:spPr>
            <a:xfrm>
              <a:off x="4671532" y="3694249"/>
              <a:ext cx="310562" cy="28707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4880476" y="2795050"/>
              <a:ext cx="893867" cy="956442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4986044" y="3814019"/>
              <a:ext cx="2084607" cy="10571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4296346" y="2732524"/>
              <a:ext cx="517919" cy="999444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146868" y="1934330"/>
                  <a:ext cx="1850065" cy="765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6868" y="1934330"/>
                  <a:ext cx="1850065" cy="76527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017830" y="3345090"/>
                  <a:ext cx="1850065" cy="760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7830" y="3345090"/>
                  <a:ext cx="1850065" cy="76091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625281" y="2334163"/>
                  <a:ext cx="1850065" cy="765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5281" y="2334163"/>
                  <a:ext cx="1850065" cy="76527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 rot="9207011">
                  <a:off x="3356566" y="3070710"/>
                  <a:ext cx="150982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9207011">
                  <a:off x="3356566" y="3070710"/>
                  <a:ext cx="1509824" cy="64633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309356" y="2756211"/>
                  <a:ext cx="130995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9356" y="2756211"/>
                  <a:ext cx="1309958" cy="64633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218433" y="3026385"/>
                  <a:ext cx="130995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8433" y="3026385"/>
                  <a:ext cx="1309958" cy="64633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5471533" y="3836146"/>
                  <a:ext cx="130995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1533" y="3836146"/>
                  <a:ext cx="1309958" cy="64633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261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38" grpId="0"/>
      <p:bldP spid="3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726" y="13314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Representations Of Generalized Webs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0197" y="1510895"/>
                <a:ext cx="10789427" cy="878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, …   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97" y="1510895"/>
                <a:ext cx="10789427" cy="8782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438629" y="2998156"/>
            <a:ext cx="10911279" cy="3355486"/>
            <a:chOff x="2069647" y="2423998"/>
            <a:chExt cx="10911279" cy="3355486"/>
          </a:xfrm>
        </p:grpSpPr>
        <p:sp>
          <p:nvSpPr>
            <p:cNvPr id="12" name="Oval 11"/>
            <p:cNvSpPr/>
            <p:nvPr/>
          </p:nvSpPr>
          <p:spPr>
            <a:xfrm>
              <a:off x="4000652" y="4742673"/>
              <a:ext cx="310562" cy="28707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284921" y="3343644"/>
              <a:ext cx="1390160" cy="1466632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271271" y="3887817"/>
              <a:ext cx="2796988" cy="958024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3206136" y="3212077"/>
              <a:ext cx="882652" cy="1557944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069647" y="2423998"/>
                  <a:ext cx="1850065" cy="765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9647" y="2423998"/>
                  <a:ext cx="1850065" cy="76527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770489" y="4702118"/>
                  <a:ext cx="1850065" cy="760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0489" y="4702118"/>
                  <a:ext cx="1850065" cy="76091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753947" y="2446803"/>
                  <a:ext cx="1850065" cy="765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3947" y="2446803"/>
                  <a:ext cx="1850065" cy="76527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 rot="9207011">
                  <a:off x="2345049" y="4235090"/>
                  <a:ext cx="150982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9207011">
                  <a:off x="2345049" y="4235090"/>
                  <a:ext cx="1509824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404880" y="3249977"/>
                  <a:ext cx="130995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4880" y="3249977"/>
                  <a:ext cx="1309958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910971" y="3478257"/>
                  <a:ext cx="208664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0971" y="3478257"/>
                  <a:ext cx="2086648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799911" y="4163945"/>
                  <a:ext cx="130995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9911" y="4163945"/>
                  <a:ext cx="1309958" cy="646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/>
            <p:cNvCxnSpPr/>
            <p:nvPr/>
          </p:nvCxnSpPr>
          <p:spPr>
            <a:xfrm>
              <a:off x="4311214" y="4885198"/>
              <a:ext cx="3459275" cy="75937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193752" y="3363674"/>
                  <a:ext cx="5787174" cy="760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</m:oMath>
                  </a14:m>
                  <a:r>
                    <a:rPr lang="en-US" sz="3600" dirty="0" smtClean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…,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, …</m:t>
                      </m:r>
                    </m:oMath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3752" y="3363674"/>
                  <a:ext cx="5787174" cy="760914"/>
                </a:xfrm>
                <a:prstGeom prst="rect">
                  <a:avLst/>
                </a:prstGeom>
                <a:blipFill>
                  <a:blip r:embed="rId10"/>
                  <a:stretch>
                    <a:fillRect t="-12000" b="-152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678980" y="5133153"/>
                  <a:ext cx="130995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8980" y="5133153"/>
                  <a:ext cx="1309958" cy="6463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3197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358" y="99311"/>
            <a:ext cx="8656674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New Features Of Generalized Webs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4157" y="1826365"/>
                <a:ext cx="9494875" cy="764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≠0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57" y="1826365"/>
                <a:ext cx="9494875" cy="7643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3257" y="3287112"/>
                <a:ext cx="9494875" cy="808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)+⋯+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)≠0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257" y="3287112"/>
                <a:ext cx="9494875" cy="8083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84312" y="5140254"/>
            <a:ext cx="8623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Violates the ``no-force condition.’’ </a:t>
            </a:r>
          </a:p>
        </p:txBody>
      </p:sp>
    </p:spTree>
    <p:extLst>
      <p:ext uri="{BB962C8B-B14F-4D97-AF65-F5344CB8AC3E}">
        <p14:creationId xmlns:p14="http://schemas.microsoft.com/office/powerpoint/2010/main" val="20112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H="1" flipV="1">
            <a:off x="4494673" y="7649"/>
            <a:ext cx="498242" cy="3011323"/>
          </a:xfrm>
          <a:prstGeom prst="straightConnector1">
            <a:avLst/>
          </a:prstGeom>
          <a:ln w="76200">
            <a:solidFill>
              <a:srgbClr val="011E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977666" y="7649"/>
            <a:ext cx="3890563" cy="3039775"/>
          </a:xfrm>
          <a:prstGeom prst="straightConnector1">
            <a:avLst/>
          </a:prstGeom>
          <a:ln w="76200">
            <a:solidFill>
              <a:srgbClr val="011E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992914" y="3018971"/>
            <a:ext cx="2516876" cy="2757540"/>
          </a:xfrm>
          <a:prstGeom prst="straightConnector1">
            <a:avLst/>
          </a:prstGeom>
          <a:ln w="76200">
            <a:solidFill>
              <a:srgbClr val="011E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75942" y="-224042"/>
                <a:ext cx="1988458" cy="990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942" y="-224042"/>
                <a:ext cx="1988458" cy="9902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066313" y="8482"/>
                <a:ext cx="1988458" cy="990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𝑗𝑘</m:t>
                          </m:r>
                        </m:sub>
                      </m:sSub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313" y="8482"/>
                <a:ext cx="1988458" cy="990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167513" y="5467413"/>
                <a:ext cx="198845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𝑘𝑖</m:t>
                          </m:r>
                        </m:sub>
                      </m:sSub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513" y="5467413"/>
                <a:ext cx="1988458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3541488" y="4760686"/>
            <a:ext cx="232227" cy="2467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08828" y="2895600"/>
            <a:ext cx="232227" cy="2467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505201" y="1146626"/>
            <a:ext cx="232227" cy="24674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10941" y="4830465"/>
            <a:ext cx="254000" cy="246743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63768" y="2895599"/>
            <a:ext cx="254000" cy="246743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36768" y="1125692"/>
            <a:ext cx="254000" cy="246743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765141" y="2887243"/>
            <a:ext cx="254000" cy="2467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807736" y="1278090"/>
            <a:ext cx="2070546" cy="20934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20" idx="1"/>
          </p:cNvCxnSpPr>
          <p:nvPr/>
        </p:nvCxnSpPr>
        <p:spPr>
          <a:xfrm>
            <a:off x="5964240" y="1366568"/>
            <a:ext cx="1838098" cy="1556810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3" idx="7"/>
          </p:cNvCxnSpPr>
          <p:nvPr/>
        </p:nvCxnSpPr>
        <p:spPr>
          <a:xfrm flipH="1">
            <a:off x="3739706" y="3081068"/>
            <a:ext cx="4025328" cy="1715753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5289" y="828261"/>
                <a:ext cx="3947887" cy="850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89" y="828261"/>
                <a:ext cx="3947887" cy="8509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6404" y="2543563"/>
                <a:ext cx="3947887" cy="934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04" y="2543563"/>
                <a:ext cx="3947887" cy="9341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31028" y="4641168"/>
                <a:ext cx="3947887" cy="934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028" y="4641168"/>
                <a:ext cx="3947887" cy="9341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623874" y="700957"/>
                <a:ext cx="1991178" cy="850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874" y="700957"/>
                <a:ext cx="1991178" cy="8509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086599" y="2590818"/>
                <a:ext cx="3947887" cy="850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599" y="2590818"/>
                <a:ext cx="3947887" cy="8509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150028" y="4485515"/>
                <a:ext cx="3947887" cy="934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028" y="4485515"/>
                <a:ext cx="3947887" cy="93410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275942" y="2745285"/>
                <a:ext cx="3947887" cy="934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b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942" y="2745285"/>
                <a:ext cx="3947887" cy="93410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06" y="395035"/>
            <a:ext cx="10809488" cy="478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7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3728" y="-36604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Instantons</a:t>
            </a:r>
            <a:r>
              <a:rPr lang="en-US" dirty="0" smtClean="0">
                <a:latin typeface="+mn-lt"/>
              </a:rPr>
              <a:t> &amp; MSW Complex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9775" y="2101147"/>
            <a:ext cx="4739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Instanton</a:t>
            </a:r>
            <a:r>
              <a:rPr lang="en-US" sz="3600" dirty="0">
                <a:solidFill>
                  <a:srgbClr val="FF0000"/>
                </a:solidFill>
              </a:rPr>
              <a:t> equation: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9831" y="3056147"/>
                <a:ext cx="1133324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7030A0"/>
                    </a:solidFill>
                  </a:rPr>
                  <a:t>Use instantons to define an operator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 smtClean="0">
                  <a:solidFill>
                    <a:srgbClr val="7030A0"/>
                  </a:solidFill>
                </a:endParaRPr>
              </a:p>
              <a:p>
                <a:pPr algn="ctr"/>
                <a:r>
                  <a:rPr lang="en-US" sz="3200" dirty="0" smtClean="0">
                    <a:solidFill>
                      <a:srgbClr val="7030A0"/>
                    </a:solidFill>
                  </a:rPr>
                  <a:t>on approximate ground states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31" y="3056147"/>
                <a:ext cx="11333247" cy="1077218"/>
              </a:xfrm>
              <a:prstGeom prst="rect">
                <a:avLst/>
              </a:prstGeom>
              <a:blipFill>
                <a:blip r:embed="rId2"/>
                <a:stretch>
                  <a:fillRect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4234163"/>
                <a:ext cx="4920915" cy="1237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34163"/>
                <a:ext cx="4920915" cy="12373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19692" y="4295955"/>
                <a:ext cx="5790736" cy="1233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+1=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+2 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𝑝𝑞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5265B"/>
                                  </a:solidFill>
                                  <a:latin typeface="Cambria Math" panose="02040503050406030204" pitchFamily="18" charset="0"/>
                                </a:rPr>
                                <m:t>𝑞𝑟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5265B"/>
                              </a:solidFill>
                              <a:latin typeface="Cambria Math" panose="02040503050406030204" pitchFamily="18" charset="0"/>
                            </a:rPr>
                            <m:t> =0 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5265B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692" y="4295955"/>
                <a:ext cx="5790736" cy="12336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395882" y="4512187"/>
            <a:ext cx="2517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5265B"/>
                </a:solidFill>
              </a:rPr>
              <a:t>Broken flows: </a:t>
            </a:r>
            <a:endParaRPr lang="en-US" sz="2800" dirty="0">
              <a:solidFill>
                <a:srgbClr val="05265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28094" y="5706826"/>
                <a:ext cx="428324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⇒      </m:t>
                      </m:r>
                      <m:sSup>
                        <m:sSupPr>
                          <m:ctrlP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094" y="5706826"/>
                <a:ext cx="4283242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74955" y="1066645"/>
            <a:ext cx="11542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The approximate </a:t>
            </a:r>
            <a:r>
              <a:rPr lang="en-US" sz="3200" dirty="0" err="1" smtClean="0">
                <a:solidFill>
                  <a:srgbClr val="0000FF"/>
                </a:solidFill>
              </a:rPr>
              <a:t>vacua</a:t>
            </a:r>
            <a:r>
              <a:rPr lang="en-US" sz="3200" dirty="0" smtClean="0">
                <a:solidFill>
                  <a:srgbClr val="0000FF"/>
                </a:solidFill>
              </a:rPr>
              <a:t> are not exact because of instanton effects. </a:t>
            </a:r>
            <a:endParaRPr lang="en-US" sz="32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92926" y="1861851"/>
                <a:ext cx="4819251" cy="1080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𝐼𝐽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926" y="1861851"/>
                <a:ext cx="4819251" cy="10808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31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7" grpId="0"/>
      <p:bldP spid="9" grpId="0"/>
      <p:bldP spid="3" grpId="0"/>
      <p:bldP spid="4" grpId="0"/>
      <p:bldP spid="1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419" y="0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Representations Of Generalized Webs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09107" y="2628540"/>
                <a:ext cx="9960365" cy="1087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sSub>
                          <m:sSubPr>
                            <m:ctrlPr>
                              <a:rPr lang="en-US" sz="5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5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𝑗𝑗</m:t>
                            </m:r>
                          </m:sub>
                        </m:sSub>
                      </m:sub>
                    </m:sSub>
                    <m:r>
                      <a:rPr lang="en-US" sz="5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sz="5400" dirty="0" smtClean="0">
                    <a:solidFill>
                      <a:srgbClr val="0000FF"/>
                    </a:solidFill>
                  </a:rPr>
                  <a:t> Graded </a:t>
                </a:r>
                <a:r>
                  <a:rPr lang="en-US" sz="5400" dirty="0" err="1" smtClean="0">
                    <a:solidFill>
                      <a:srgbClr val="0000FF"/>
                    </a:solidFill>
                  </a:rPr>
                  <a:t>Fock</a:t>
                </a:r>
                <a:r>
                  <a:rPr lang="en-US" sz="5400" dirty="0" smtClean="0">
                    <a:solidFill>
                      <a:srgbClr val="0000FF"/>
                    </a:solidFill>
                  </a:rPr>
                  <a:t> space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US" sz="5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5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𝑗𝑗</m:t>
                            </m:r>
                          </m:sub>
                        </m:sSub>
                      </m:sub>
                    </m:sSub>
                  </m:oMath>
                </a14:m>
                <a:endParaRPr lang="en-US" sz="5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07" y="2628540"/>
                <a:ext cx="9960365" cy="1087862"/>
              </a:xfrm>
              <a:prstGeom prst="rect">
                <a:avLst/>
              </a:prstGeom>
              <a:blipFill>
                <a:blip r:embed="rId2"/>
                <a:stretch>
                  <a:fillRect t="-14525" b="-18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00338" y="3762188"/>
                <a:ext cx="7410870" cy="903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≔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</m:e>
                        <m: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𝑗𝑗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&lt;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4400" b="0" i="1" dirty="0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338" y="3762188"/>
                <a:ext cx="7410870" cy="9035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4284" y="1218274"/>
                <a:ext cx="12063431" cy="878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, …,   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4" y="1218274"/>
                <a:ext cx="12063431" cy="8782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3350" y="3872368"/>
                <a:ext cx="37720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50" y="3872368"/>
                <a:ext cx="3772099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3271132" y="4995461"/>
            <a:ext cx="4276184" cy="1862539"/>
            <a:chOff x="2255132" y="5004436"/>
            <a:chExt cx="4276184" cy="1862539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3154212" y="5883887"/>
              <a:ext cx="914400" cy="91440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3178516" y="5100836"/>
              <a:ext cx="1115633" cy="779865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178516" y="5880701"/>
              <a:ext cx="335280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396342" y="5097651"/>
                  <a:ext cx="2307772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6342" y="5097651"/>
                  <a:ext cx="2307772" cy="7694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396342" y="5886325"/>
                  <a:ext cx="2307772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6342" y="5886325"/>
                  <a:ext cx="2307772" cy="7694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52913" y="6097534"/>
                  <a:ext cx="1621117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2913" y="6097534"/>
                  <a:ext cx="1621117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255132" y="5004436"/>
                  <a:ext cx="2307772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5132" y="5004436"/>
                  <a:ext cx="2307772" cy="7694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3375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9" grpId="0"/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5485"/>
            <a:ext cx="4859036" cy="46325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14248" y="2539184"/>
                <a:ext cx="6429828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C00000"/>
                    </a:solidFill>
                  </a:rPr>
                  <a:t>Conjecture:  Has a natural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4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</a:rPr>
                  <a:t>structure associated with generalized webs. </a:t>
                </a:r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248" y="2539184"/>
                <a:ext cx="6429828" cy="2123658"/>
              </a:xfrm>
              <a:prstGeom prst="rect">
                <a:avLst/>
              </a:prstGeom>
              <a:blipFill>
                <a:blip r:embed="rId3"/>
                <a:stretch>
                  <a:fillRect l="-854" t="-6034" r="-2846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2637149" y="0"/>
                <a:ext cx="12192000" cy="955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…., 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4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𝑖𝑟𝑟𝑒𝑑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37149" y="0"/>
                <a:ext cx="12192000" cy="9553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1062055"/>
                <a:ext cx="12192000" cy="914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⊗⋯⊗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62055"/>
                <a:ext cx="12192000" cy="9148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341257" y="5080026"/>
            <a:ext cx="6473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FF"/>
                </a:solidFill>
              </a:rPr>
              <a:t>Checked in several special cases. </a:t>
            </a:r>
            <a:endParaRPr 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0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2326759" y="0"/>
                <a:ext cx="6498264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dirty="0" smtClean="0">
                    <a:latin typeface="+mn-lt"/>
                  </a:rPr>
                  <a:t> Category Of Branes </a:t>
                </a:r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26759" y="0"/>
                <a:ext cx="6498264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14154" y="5557118"/>
                <a:ext cx="9462977" cy="850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𝑇𝑟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p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𝑜𝑝𝑝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4" y="5557118"/>
                <a:ext cx="9462977" cy="8509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1672844"/>
                <a:ext cx="12067954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</a:rPr>
                  <a:t>Sum over all half-plane fans with </a:t>
                </a:r>
              </a:p>
              <a:p>
                <a:pPr algn="ctr"/>
                <a:r>
                  <a:rPr lang="en-US" sz="4000" dirty="0" err="1" smtClean="0">
                    <a:solidFill>
                      <a:srgbClr val="0000FF"/>
                    </a:solidFill>
                  </a:rPr>
                  <a:t>Fock</a:t>
                </a:r>
                <a:r>
                  <a:rPr lang="en-US" sz="4000" dirty="0" smtClean="0">
                    <a:solidFill>
                      <a:srgbClr val="0000FF"/>
                    </a:solidFill>
                  </a:rPr>
                  <a:t> spaces inserted when the vacuum doesn’t change. </a:t>
                </a:r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72844"/>
                <a:ext cx="12067954" cy="1403782"/>
              </a:xfrm>
              <a:prstGeom prst="rect">
                <a:avLst/>
              </a:prstGeom>
              <a:blipFill>
                <a:blip r:embed="rId4"/>
                <a:stretch>
                  <a:fillRect t="-5195" r="-808" b="-17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73912" y="3615526"/>
                <a:ext cx="11477846" cy="1402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011E5F"/>
                    </a:solidFill>
                  </a:rPr>
                  <a:t>Conjecture: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4000" b="0" i="1" smtClean="0">
                                <a:solidFill>
                                  <a:srgbClr val="011E5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solidFill>
                                  <a:srgbClr val="011E5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  <m:r>
                          <a:rPr lang="en-US" sz="40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11E5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11E5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11E5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sz="40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11E5F"/>
                    </a:solidFill>
                  </a:rPr>
                  <a:t> has the structure of an </a:t>
                </a:r>
                <a:endParaRPr lang="en-US" sz="4000" b="0" i="1" dirty="0" smtClean="0">
                  <a:solidFill>
                    <a:srgbClr val="011E5F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011E5F"/>
                    </a:solidFill>
                  </a:rPr>
                  <a:t>-category  (= open closed </a:t>
                </a:r>
                <a:r>
                  <a:rPr lang="en-US" sz="4000" dirty="0" err="1" smtClean="0">
                    <a:solidFill>
                      <a:srgbClr val="011E5F"/>
                    </a:solidFill>
                  </a:rPr>
                  <a:t>homotopy</a:t>
                </a:r>
                <a:r>
                  <a:rPr lang="en-US" sz="4000" dirty="0" smtClean="0">
                    <a:solidFill>
                      <a:srgbClr val="011E5F"/>
                    </a:solidFill>
                  </a:rPr>
                  <a:t> category) </a:t>
                </a:r>
                <a:endParaRPr lang="en-US" sz="4000" dirty="0">
                  <a:solidFill>
                    <a:srgbClr val="011E5F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12" y="3615526"/>
                <a:ext cx="11477846" cy="1402692"/>
              </a:xfrm>
              <a:prstGeom prst="rect">
                <a:avLst/>
              </a:prstGeom>
              <a:blipFill>
                <a:blip r:embed="rId5"/>
                <a:stretch>
                  <a:fillRect t="-4348" b="-1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559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99793" y="-215804"/>
            <a:ext cx="7313749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Example: The Peacock Pattern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30892" y="863553"/>
                <a:ext cx="12038868" cy="690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</a:rPr>
                  <a:t>Special case: Two </a:t>
                </a:r>
                <a:r>
                  <a:rPr lang="en-US" sz="3600" dirty="0" err="1" smtClean="0">
                    <a:solidFill>
                      <a:srgbClr val="C00000"/>
                    </a:solidFill>
                  </a:rPr>
                  <a:t>vacua</a:t>
                </a:r>
                <a:r>
                  <a:rPr lang="en-US" sz="36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 and rank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 of rank 1. </a:t>
                </a:r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92" y="863553"/>
                <a:ext cx="12038868" cy="690895"/>
              </a:xfrm>
              <a:prstGeom prst="rect">
                <a:avLst/>
              </a:prstGeom>
              <a:blipFill>
                <a:blip r:embed="rId2"/>
                <a:stretch>
                  <a:fillRect l="-1519" t="-13274" b="-27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-145993" y="5261659"/>
                <a:ext cx="12505626" cy="1479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</m:e>
                        <m: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sub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ℤ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0 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ℤ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≥1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ℱ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𝑖𝑖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0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0 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ℱ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𝑗𝑗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=∞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ℤ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 0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𝑗𝑖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ℤ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5993" y="5261659"/>
                <a:ext cx="12505626" cy="14795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886857" y="2027016"/>
            <a:ext cx="8698227" cy="2600516"/>
            <a:chOff x="140634" y="2260472"/>
            <a:chExt cx="11151142" cy="3661864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1275907" y="5911702"/>
              <a:ext cx="9462977" cy="10633"/>
            </a:xfrm>
            <a:prstGeom prst="line">
              <a:avLst/>
            </a:prstGeom>
            <a:ln w="57150">
              <a:solidFill>
                <a:srgbClr val="011E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5202865" y="4965404"/>
              <a:ext cx="4274288" cy="94629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5202865" y="4015560"/>
              <a:ext cx="3951767" cy="190677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5202865" y="3444949"/>
              <a:ext cx="2137144" cy="246675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5202865" y="2899144"/>
              <a:ext cx="1" cy="301255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3503922" y="3444949"/>
              <a:ext cx="1726017" cy="247738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2125377" y="4502888"/>
              <a:ext cx="3091025" cy="141944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1648047" y="5135526"/>
              <a:ext cx="3537623" cy="78681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407636" y="2823475"/>
                  <a:ext cx="1754372" cy="756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7636" y="2823475"/>
                  <a:ext cx="1754372" cy="7561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40634" y="4830725"/>
                  <a:ext cx="1754372" cy="756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634" y="4830725"/>
                  <a:ext cx="1754372" cy="7561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72654" y="4046925"/>
                  <a:ext cx="1754372" cy="756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654" y="4046925"/>
                  <a:ext cx="1754372" cy="7561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7284580" y="2884317"/>
                  <a:ext cx="1754372" cy="756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4580" y="2884317"/>
                  <a:ext cx="1754372" cy="7561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9168169" y="3595870"/>
                  <a:ext cx="1754372" cy="756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8169" y="3595870"/>
                  <a:ext cx="1754372" cy="75610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9537404" y="4523088"/>
                  <a:ext cx="1754372" cy="756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𝑗𝑖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37404" y="4523088"/>
                  <a:ext cx="1754372" cy="75610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339216" y="2260472"/>
                  <a:ext cx="1754372" cy="6959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oMath>
                    </m:oMathPara>
                  </a14:m>
                  <a:endParaRPr lang="en-US" sz="36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9216" y="2260472"/>
                  <a:ext cx="1754372" cy="69596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 rot="19541880">
                  <a:off x="2844658" y="4092038"/>
                  <a:ext cx="131843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541880">
                  <a:off x="2844658" y="4092038"/>
                  <a:ext cx="1318438" cy="76944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 rot="20503897">
                  <a:off x="3907836" y="3553966"/>
                  <a:ext cx="131843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03897">
                  <a:off x="3907836" y="3553966"/>
                  <a:ext cx="1318438" cy="76944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 rot="1129198">
                  <a:off x="5203591" y="3518010"/>
                  <a:ext cx="131843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129198">
                  <a:off x="5203591" y="3518010"/>
                  <a:ext cx="1318438" cy="76944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 rot="1791868">
                  <a:off x="6456230" y="4145401"/>
                  <a:ext cx="131843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91868">
                  <a:off x="6456230" y="4145401"/>
                  <a:ext cx="1318438" cy="76944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90909" y="1795069"/>
                <a:ext cx="246948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ℍ</m:t>
                    </m:r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</a:rPr>
                  <a:t>UHP</a:t>
                </a:r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09" y="1795069"/>
                <a:ext cx="2469488" cy="769441"/>
              </a:xfrm>
              <a:prstGeom prst="rect">
                <a:avLst/>
              </a:prstGeom>
              <a:blipFill>
                <a:blip r:embed="rId15"/>
                <a:stretch>
                  <a:fillRect t="-15748" r="-419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24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06360" y="3607606"/>
                <a:ext cx="5668838" cy="681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≥1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ℱ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360" y="3607606"/>
                <a:ext cx="5668838" cy="6816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06360" y="5850981"/>
                <a:ext cx="5668838" cy="825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𝑗𝑗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≥1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ℱ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𝑗𝑗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360" y="5850981"/>
                <a:ext cx="5668838" cy="8257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87385" y="4400493"/>
                <a:ext cx="6311473" cy="682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b>
                      </m:sSub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:=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≥0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385" y="4400493"/>
                <a:ext cx="6311473" cy="6822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94612" y="5170317"/>
                <a:ext cx="5404350" cy="682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:=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≥1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12" y="5170317"/>
                <a:ext cx="5404350" cy="6822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-292935" y="3741001"/>
                <a:ext cx="6380320" cy="63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𝑗𝑗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2935" y="3741001"/>
                <a:ext cx="6380320" cy="6301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755665" y="5173182"/>
                <a:ext cx="5411972" cy="63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𝑗𝑗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55665" y="5173182"/>
                <a:ext cx="5411972" cy="6301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-755665" y="4500583"/>
                <a:ext cx="5411972" cy="63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𝑗𝑖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𝑗𝑗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55665" y="4500583"/>
                <a:ext cx="5411972" cy="6301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0" y="5850981"/>
                <a:ext cx="2807174" cy="598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𝑗𝑗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𝑗𝑗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50981"/>
                <a:ext cx="2807174" cy="5988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1951" y="2109719"/>
                <a:ext cx="10985204" cy="1090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0000FF"/>
                    </a:solidFill>
                  </a:rPr>
                  <a:t>Conjecture: Matrix elements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are morphism spaces in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 category with multiplications induced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51" y="2109719"/>
                <a:ext cx="10985204" cy="1090620"/>
              </a:xfrm>
              <a:prstGeom prst="rect">
                <a:avLst/>
              </a:prstGeom>
              <a:blipFill>
                <a:blip r:embed="rId10"/>
                <a:stretch>
                  <a:fillRect t="-5587" b="-17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-106768" y="496481"/>
                <a:ext cx="12505626" cy="1205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</m:e>
                        <m: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sub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ℤ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0 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ℤ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≥1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ℱ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𝑖𝑖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0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0 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ℱ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𝑖𝑖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=∞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ℤ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 0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𝑗𝑖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ℤ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6768" y="496481"/>
                <a:ext cx="12505626" cy="12059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195" y="-317704"/>
            <a:ext cx="8429848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Generalization Of The Cone Formula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121214" y="956554"/>
                <a:ext cx="12505626" cy="1205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</m:e>
                        <m: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sub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ℤ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0 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ℤ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≥1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ℱ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𝑖𝑖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0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0 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ℱ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𝑖𝑖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=∞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ℤ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 0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𝑗𝑖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ℤ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1214" y="956554"/>
                <a:ext cx="12505626" cy="12059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11672" y="2434442"/>
                <a:ext cx="7823135" cy="783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en-US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en-US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b>
                      </m:sSub>
                      <m:r>
                        <a:rPr lang="en-US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𝑗𝑗</m:t>
                          </m:r>
                        </m:sub>
                      </m:sSub>
                      <m:r>
                        <a:rPr lang="en-US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672" y="2434442"/>
                <a:ext cx="7823135" cy="7839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8623" y="3310954"/>
                <a:ext cx="11430000" cy="1475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After wall-crossing through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𝐼𝑚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sub>
                        </m:s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we 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p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in the reverse order… 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23" y="3310954"/>
                <a:ext cx="11430000" cy="1475469"/>
              </a:xfrm>
              <a:prstGeom prst="rect">
                <a:avLst/>
              </a:prstGeom>
              <a:blipFill>
                <a:blip r:embed="rId4"/>
                <a:stretch>
                  <a:fillRect l="-1653" r="-907" b="-14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95384" y="5599130"/>
                <a:ext cx="7797872" cy="70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𝑗𝑗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𝑗𝑗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</m:sub>
                      </m:sSub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384" y="5599130"/>
                <a:ext cx="7797872" cy="7069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02980" y="4581316"/>
                <a:ext cx="3189767" cy="686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980" y="4581316"/>
                <a:ext cx="3189767" cy="6862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992747" y="4615217"/>
                <a:ext cx="3854727" cy="70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b>
                        <m:sup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747" y="4615217"/>
                <a:ext cx="3854727" cy="7069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8623" y="5566982"/>
                <a:ext cx="5082363" cy="70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</m:sub>
                        <m:sup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23" y="5566982"/>
                <a:ext cx="5082363" cy="7069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1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13" grpId="0"/>
      <p:bldP spid="14" grpId="0"/>
      <p:bldP spid="15" grpId="0"/>
      <p:bldP spid="1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283" y="0"/>
            <a:ext cx="11750749" cy="1325563"/>
          </a:xfrm>
        </p:spPr>
        <p:txBody>
          <a:bodyPr/>
          <a:lstStyle/>
          <a:p>
            <a:r>
              <a:rPr lang="en-US" dirty="0" err="1" smtClean="0">
                <a:latin typeface="+mn-lt"/>
              </a:rPr>
              <a:t>Soluton</a:t>
            </a:r>
            <a:r>
              <a:rPr lang="en-US" dirty="0" smtClean="0">
                <a:latin typeface="+mn-lt"/>
              </a:rPr>
              <a:t> Of </a:t>
            </a:r>
            <a:r>
              <a:rPr lang="en-US" dirty="0" err="1" smtClean="0">
                <a:latin typeface="+mn-lt"/>
              </a:rPr>
              <a:t>Categorified</a:t>
            </a:r>
            <a:r>
              <a:rPr lang="en-US" dirty="0" smtClean="0">
                <a:latin typeface="+mn-lt"/>
              </a:rPr>
              <a:t> Wall-Crossing: 2 </a:t>
            </a:r>
            <a:r>
              <a:rPr lang="en-US" dirty="0" err="1" smtClean="0">
                <a:latin typeface="+mn-lt"/>
              </a:rPr>
              <a:t>Vacua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14131" y="6030739"/>
                <a:ext cx="11259878" cy="687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  <m:sup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sup>
                    </m:sSubSup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means the ``</a:t>
                </a:r>
                <a:r>
                  <a:rPr lang="en-US" sz="3600" dirty="0" err="1" smtClean="0">
                    <a:solidFill>
                      <a:srgbClr val="0000FF"/>
                    </a:solidFill>
                  </a:rPr>
                  <a:t>Koszul</a:t>
                </a:r>
                <a:r>
                  <a:rPr lang="en-US" sz="3600" dirty="0" smtClean="0">
                    <a:solidFill>
                      <a:srgbClr val="0000FF"/>
                    </a:solidFill>
                  </a:rPr>
                  <a:t> co-dual’’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sz="3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sz="3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131" y="6030739"/>
                <a:ext cx="11259878" cy="687881"/>
              </a:xfrm>
              <a:prstGeom prst="rect">
                <a:avLst/>
              </a:prstGeom>
              <a:blipFill>
                <a:blip r:embed="rId2"/>
                <a:stretch>
                  <a:fillRect l="-1678" t="-7080" b="-32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212651" y="2467519"/>
                <a:ext cx="4954772" cy="728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</m:sub>
                        <m:sup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2651" y="2467519"/>
                <a:ext cx="4954772" cy="7282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7077" y="3270036"/>
                <a:ext cx="5029200" cy="718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b>
                        <m:sup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b>
                      </m:sSub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𝑗𝑗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77" y="3270036"/>
                <a:ext cx="5029200" cy="7189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974" y="4208895"/>
                <a:ext cx="4965405" cy="718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</m:sub>
                        <m:sup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𝑗𝑗</m:t>
                              </m:r>
                            </m:sub>
                          </m:sSub>
                        </m:sub>
                      </m:sSub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</m:sub>
                      </m:sSub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sup>
                      </m:sSubSup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74" y="4208895"/>
                <a:ext cx="4965405" cy="7189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9868" y="5169728"/>
                <a:ext cx="4444410" cy="718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𝑗𝑗</m:t>
                              </m:r>
                            </m:sub>
                          </m:sSub>
                        </m:sub>
                        <m:sup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</m:sub>
                      </m:sSub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𝑗𝑗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68" y="5169728"/>
                <a:ext cx="4444410" cy="7189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124047" y="999801"/>
                <a:ext cx="11748976" cy="1215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</a:rPr>
                  <a:t>Demading </a:t>
                </a:r>
                <a:r>
                  <a:rPr lang="en-US" sz="3600" dirty="0" err="1" smtClean="0">
                    <a:solidFill>
                      <a:srgbClr val="FF0000"/>
                    </a:solidFill>
                  </a:rPr>
                  <a:t>homotopy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 equivalence of the</a:t>
                </a:r>
              </a:p>
              <a:p>
                <a:pPr algn="ctr"/>
                <a:r>
                  <a:rPr lang="en-US" sz="36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categories determined by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p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4047" y="999801"/>
                <a:ext cx="11748976" cy="1215397"/>
              </a:xfrm>
              <a:prstGeom prst="rect">
                <a:avLst/>
              </a:prstGeom>
              <a:blipFill>
                <a:blip r:embed="rId7"/>
                <a:stretch>
                  <a:fillRect t="-7538" b="-18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21361" y="3175635"/>
                <a:ext cx="5650590" cy="77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361" y="3175635"/>
                <a:ext cx="5650590" cy="7722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50850" y="4134166"/>
                <a:ext cx="5826859" cy="77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850" y="4134166"/>
                <a:ext cx="5826859" cy="7722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67800" y="2484662"/>
                <a:ext cx="3811836" cy="690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800" y="2484662"/>
                <a:ext cx="3811836" cy="6908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23787" y="4997005"/>
                <a:ext cx="5480983" cy="77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3200" b="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787" y="4997005"/>
                <a:ext cx="5480983" cy="7722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1701101" y="3175557"/>
            <a:ext cx="786810" cy="813394"/>
          </a:xfrm>
          <a:prstGeom prst="ellipse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61883" y="4149417"/>
            <a:ext cx="786810" cy="813394"/>
          </a:xfrm>
          <a:prstGeom prst="ellipse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94867" y="5075249"/>
            <a:ext cx="786810" cy="813394"/>
          </a:xfrm>
          <a:prstGeom prst="ellipse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0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6056" y="786809"/>
            <a:ext cx="10122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Koszul</a:t>
            </a:r>
            <a:r>
              <a:rPr lang="en-US" sz="4000" dirty="0" smtClean="0"/>
              <a:t> duality has played an important role in several recent works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06056" y="2881424"/>
            <a:ext cx="97819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Costello 2017; </a:t>
            </a:r>
          </a:p>
          <a:p>
            <a:r>
              <a:rPr lang="en-US" sz="4800" dirty="0" err="1" smtClean="0"/>
              <a:t>Dimofte</a:t>
            </a:r>
            <a:r>
              <a:rPr lang="en-US" sz="4800" dirty="0" smtClean="0"/>
              <a:t> (String-Math 2017) ; </a:t>
            </a:r>
          </a:p>
          <a:p>
            <a:r>
              <a:rPr lang="en-US" sz="4800" dirty="0" err="1" smtClean="0"/>
              <a:t>Gaiotto</a:t>
            </a:r>
            <a:r>
              <a:rPr lang="en-US" sz="4800" dirty="0" smtClean="0"/>
              <a:t> &amp; Oh; Costello &amp; Paquette, ....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4591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9568" y="5623568"/>
            <a:ext cx="8654375" cy="1234432"/>
          </a:xfrm>
          <a:prstGeom prst="rect">
            <a:avLst/>
          </a:prstGeom>
          <a:solidFill>
            <a:srgbClr val="011E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34856" y="2913161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Thimble Branes &amp; Their Local Operators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57275" y="532742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057275" y="1776253"/>
            <a:ext cx="609600" cy="50731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067908" y="2913161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4856" y="3941834"/>
            <a:ext cx="7775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Categorical Wall-Crossing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57275" y="3941834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34856" y="1847564"/>
            <a:ext cx="7543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2D N=(2,2) Landau-</a:t>
            </a:r>
            <a:r>
              <a:rPr lang="en-US" sz="3600" dirty="0" err="1" smtClean="0">
                <a:solidFill>
                  <a:srgbClr val="FF0000"/>
                </a:solidFill>
              </a:rPr>
              <a:t>Ginzburg</a:t>
            </a:r>
            <a:r>
              <a:rPr lang="en-US" sz="3600" dirty="0" smtClean="0">
                <a:solidFill>
                  <a:srgbClr val="FF0000"/>
                </a:solidFill>
              </a:rPr>
              <a:t> Models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4856" y="4932682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Generalization To Twisted Masses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600451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Relation To Three-Dimensional SQFT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67908" y="5048720"/>
            <a:ext cx="598967" cy="44102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096483" y="6028887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34856" y="20755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Supersymmetric Quantum Mechanics And Homological algebra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3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7131" y="180291"/>
            <a:ext cx="9631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RELATION TO 3D  INDEX 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947512" y="3823869"/>
            <a:ext cx="7940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With nontrivial input from  Andy  and Tudor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33" y="1103621"/>
            <a:ext cx="2381693" cy="2381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09" y="1088788"/>
            <a:ext cx="2274860" cy="2291753"/>
          </a:xfrm>
          <a:prstGeom prst="rect">
            <a:avLst/>
          </a:prstGeom>
        </p:spPr>
      </p:pic>
      <p:pic>
        <p:nvPicPr>
          <p:cNvPr id="7" name="Picture 8" descr="Neitzke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544" y="4408644"/>
            <a:ext cx="1733107" cy="231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GaiottoFig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651" y="1010246"/>
            <a:ext cx="1883735" cy="271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2640" y="4378516"/>
            <a:ext cx="2236420" cy="226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9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3637" y="-233211"/>
            <a:ext cx="5467471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MSW Chain Complex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23637" y="1006118"/>
                <a:ext cx="47789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5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 ≔</m:t>
                    </m:r>
                    <m:d>
                      <m:dPr>
                        <m:ctrlPr>
                          <a:rPr lang="en-US" sz="5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5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5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5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5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5400" dirty="0" smtClean="0">
                    <a:solidFill>
                      <a:srgbClr val="0033CC"/>
                    </a:solidFill>
                  </a:rPr>
                  <a:t>  </a:t>
                </a:r>
                <a:endParaRPr lang="en-US" sz="5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637" y="1006118"/>
                <a:ext cx="4778952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15449" y="4190908"/>
                <a:ext cx="28688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449" y="4190908"/>
                <a:ext cx="286889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85635" y="4223756"/>
                <a:ext cx="35004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635" y="4223756"/>
                <a:ext cx="3500486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07709" y="2164867"/>
                <a:ext cx="113644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5265B"/>
                    </a:solidFill>
                  </a:rPr>
                  <a:t>SQM: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32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ℋ</m:t>
                    </m:r>
                    <m:r>
                      <a:rPr lang="en-US" sz="32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5265B"/>
                    </a:solidFill>
                  </a:rPr>
                  <a:t>: The span of the approximate ground states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5265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5265B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5265B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>
                  <a:solidFill>
                    <a:srgbClr val="05265B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09" y="2164867"/>
                <a:ext cx="11364407" cy="584775"/>
              </a:xfrm>
              <a:prstGeom prst="rect">
                <a:avLst/>
              </a:prstGeom>
              <a:blipFill>
                <a:blip r:embed="rId5"/>
                <a:stretch>
                  <a:fillRect l="-134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91670" y="3058453"/>
                <a:ext cx="428487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Fermion number (valued in 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-torsor) </a:t>
                </a:r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70" y="3058453"/>
                <a:ext cx="4284875" cy="1077218"/>
              </a:xfrm>
              <a:prstGeom prst="rect">
                <a:avLst/>
              </a:prstGeom>
              <a:blipFill>
                <a:blip r:embed="rId6"/>
                <a:stretch>
                  <a:fillRect l="-3704" t="-6818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91670" y="6156266"/>
                <a:ext cx="95964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5265B"/>
                    </a:solidFill>
                  </a:rPr>
                  <a:t>Exact ground states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sz="3200" dirty="0" smtClean="0">
                    <a:solidFill>
                      <a:srgbClr val="05265B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32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3200" b="0" i="1" smtClean="0">
                        <a:solidFill>
                          <a:srgbClr val="05265B"/>
                        </a:solidFill>
                        <a:latin typeface="Cambria Math" panose="02040503050406030204" pitchFamily="18" charset="0"/>
                      </a:rPr>
                      <m:t>≅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32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2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rgbClr val="05265B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05265B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70" y="6156266"/>
                <a:ext cx="9596486" cy="584775"/>
              </a:xfrm>
              <a:prstGeom prst="rect">
                <a:avLst/>
              </a:prstGeom>
              <a:blipFill>
                <a:blip r:embed="rId7"/>
                <a:stretch>
                  <a:fillRect l="-165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91031" y="5212670"/>
                <a:ext cx="6569473" cy="685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MSW complex:  MSW(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𝐼𝐽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</a:t>
                </a:r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031" y="5212670"/>
                <a:ext cx="6569473" cy="685124"/>
              </a:xfrm>
              <a:prstGeom prst="rect">
                <a:avLst/>
              </a:prstGeom>
              <a:blipFill>
                <a:blip r:embed="rId10"/>
                <a:stretch>
                  <a:fillRect l="-2878" t="-125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75768" y="3379665"/>
                <a:ext cx="50171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S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usy operator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768" y="3379665"/>
                <a:ext cx="5017143" cy="646331"/>
              </a:xfrm>
              <a:prstGeom prst="rect">
                <a:avLst/>
              </a:prstGeom>
              <a:blipFill>
                <a:blip r:embed="rId11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02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1" grpId="0"/>
      <p:bldP spid="13" grpId="0"/>
      <p:bldP spid="14" grpId="0"/>
      <p:bldP spid="1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112" y="-140432"/>
            <a:ext cx="316727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Motivation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55182" y="1062608"/>
            <a:ext cx="123656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Recent striking conjecture by </a:t>
            </a:r>
            <a:r>
              <a:rPr lang="en-US" sz="3200" dirty="0" err="1" smtClean="0">
                <a:solidFill>
                  <a:srgbClr val="0000FF"/>
                </a:solidFill>
              </a:rPr>
              <a:t>Garoufalidis</a:t>
            </a:r>
            <a:r>
              <a:rPr lang="en-US" sz="3200" dirty="0" smtClean="0">
                <a:solidFill>
                  <a:srgbClr val="0000FF"/>
                </a:solidFill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</a:rPr>
              <a:t>Gu</a:t>
            </a:r>
            <a:r>
              <a:rPr lang="en-US" sz="3200" dirty="0" smtClean="0">
                <a:solidFill>
                  <a:srgbClr val="0000FF"/>
                </a:solidFill>
              </a:rPr>
              <a:t>, and Marino,  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``Peacock Patterns And Resurgence In Complex </a:t>
            </a:r>
            <a:r>
              <a:rPr lang="en-US" sz="3200" dirty="0" err="1" smtClean="0">
                <a:solidFill>
                  <a:srgbClr val="0000FF"/>
                </a:solidFill>
              </a:rPr>
              <a:t>Chern</a:t>
            </a:r>
            <a:r>
              <a:rPr lang="en-US" sz="3200" dirty="0" smtClean="0">
                <a:solidFill>
                  <a:srgbClr val="0000FF"/>
                </a:solidFill>
              </a:rPr>
              <a:t>-Simons Theory’’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4349" y="2518373"/>
            <a:ext cx="9898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They observed a relation between the 3d index   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97235" y="3164088"/>
                <a:ext cx="7719238" cy="955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sSup>
                        <m:sSupPr>
                          <m:ctrlP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f>
                            <m:fPr>
                              <m:ctrlP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en-US" sz="3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235" y="3164088"/>
                <a:ext cx="7719238" cy="9553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8098" y="5478866"/>
                <a:ext cx="1049910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0B050"/>
                    </a:solidFill>
                  </a:rPr>
                  <a:t>and Stokes matrices related to </a:t>
                </a:r>
              </a:p>
              <a:p>
                <a:pPr algn="ctr"/>
                <a:r>
                  <a:rPr lang="en-US" sz="3600" dirty="0" smtClean="0">
                    <a:solidFill>
                      <a:srgbClr val="00B050"/>
                    </a:solidFill>
                  </a:rPr>
                  <a:t>thimbles in complex </a:t>
                </a:r>
                <a:r>
                  <a:rPr lang="en-US" sz="3600" dirty="0" err="1" smtClean="0">
                    <a:solidFill>
                      <a:srgbClr val="00B050"/>
                    </a:solidFill>
                  </a:rPr>
                  <a:t>Chern</a:t>
                </a:r>
                <a:r>
                  <a:rPr lang="en-US" sz="3600" dirty="0" smtClean="0">
                    <a:solidFill>
                      <a:srgbClr val="00B050"/>
                    </a:solidFill>
                  </a:rPr>
                  <a:t>-Simons theory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sz="3600" b="0" dirty="0" smtClean="0">
                  <a:solidFill>
                    <a:srgbClr val="00B050"/>
                  </a:solidFill>
                </a:endParaRPr>
              </a:p>
              <a:p>
                <a:pPr algn="ctr"/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98" y="5478866"/>
                <a:ext cx="10499104" cy="1754326"/>
              </a:xfrm>
              <a:prstGeom prst="rect">
                <a:avLst/>
              </a:prstGeom>
              <a:blipFill>
                <a:blip r:embed="rId3"/>
                <a:stretch>
                  <a:fillRect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97235" y="4230330"/>
                <a:ext cx="844124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  3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SUSY class R theory associated </a:t>
                </a:r>
              </a:p>
              <a:p>
                <a:pPr algn="ctr"/>
                <a:r>
                  <a:rPr lang="en-US" sz="3200" dirty="0" smtClean="0">
                    <a:solidFill>
                      <a:srgbClr val="7030A0"/>
                    </a:solidFill>
                  </a:rPr>
                  <a:t>with a hyperbolic knot complement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2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235" y="4230330"/>
                <a:ext cx="8441249" cy="1077218"/>
              </a:xfrm>
              <a:prstGeom prst="rect">
                <a:avLst/>
              </a:prstGeom>
              <a:blipFill>
                <a:blip r:embed="rId4"/>
                <a:stretch>
                  <a:fillRect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56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874" y="1262840"/>
            <a:ext cx="117072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We give it a natural context and state a conjecture about PDE’s (Kapustin-Witten equations) </a:t>
            </a:r>
          </a:p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which implies the GGM conjecture. 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9485" y="4263528"/>
            <a:ext cx="10421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In fact, the conjecture has been stated before by Victor </a:t>
            </a:r>
            <a:r>
              <a:rPr lang="en-US" sz="4000" dirty="0" err="1" smtClean="0">
                <a:solidFill>
                  <a:srgbClr val="FF0000"/>
                </a:solidFill>
              </a:rPr>
              <a:t>Mikhaylov</a:t>
            </a:r>
            <a:r>
              <a:rPr lang="en-US" sz="4000" dirty="0" smtClean="0">
                <a:solidFill>
                  <a:srgbClr val="FF0000"/>
                </a:solidFill>
              </a:rPr>
              <a:t> (2017) for different reasons.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8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08991" y="0"/>
                <a:ext cx="10515600" cy="132556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08991" y="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341712" y="1016322"/>
                <a:ext cx="1272717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is a theory obtained by reduction of 6d (2,0)  on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3600" dirty="0" smtClean="0">
                  <a:solidFill>
                    <a:srgbClr val="7030A0"/>
                  </a:solidFill>
                </a:endParaRPr>
              </a:p>
              <a:p>
                <a:pPr algn="ctr"/>
                <a:r>
                  <a:rPr lang="en-US" sz="3600" dirty="0" smtClean="0">
                    <a:solidFill>
                      <a:srgbClr val="7030A0"/>
                    </a:solidFill>
                  </a:rPr>
                  <a:t>with topological twist (class R)   </a:t>
                </a:r>
              </a:p>
              <a:p>
                <a:pPr algn="ctr"/>
                <a:r>
                  <a:rPr lang="en-US" sz="3600" dirty="0" smtClean="0">
                    <a:solidFill>
                      <a:srgbClr val="7030A0"/>
                    </a:solidFill>
                  </a:rPr>
                  <a:t>[</a:t>
                </a:r>
                <a:r>
                  <a:rPr lang="en-US" sz="3600" dirty="0" err="1" smtClean="0">
                    <a:solidFill>
                      <a:srgbClr val="7030A0"/>
                    </a:solidFill>
                  </a:rPr>
                  <a:t>Dimofte</a:t>
                </a:r>
                <a:r>
                  <a:rPr lang="en-US" sz="3600" dirty="0" smtClean="0">
                    <a:solidFill>
                      <a:srgbClr val="7030A0"/>
                    </a:solidFill>
                  </a:rPr>
                  <a:t>, </a:t>
                </a:r>
                <a:r>
                  <a:rPr lang="en-US" sz="3600" dirty="0" err="1" smtClean="0">
                    <a:solidFill>
                      <a:srgbClr val="7030A0"/>
                    </a:solidFill>
                  </a:rPr>
                  <a:t>Gaiotto</a:t>
                </a:r>
                <a:r>
                  <a:rPr lang="en-US" sz="3600" dirty="0" smtClean="0">
                    <a:solidFill>
                      <a:srgbClr val="7030A0"/>
                    </a:solidFill>
                  </a:rPr>
                  <a:t>, </a:t>
                </a:r>
                <a:r>
                  <a:rPr lang="en-US" sz="3600" dirty="0" err="1" smtClean="0">
                    <a:solidFill>
                      <a:srgbClr val="7030A0"/>
                    </a:solidFill>
                  </a:rPr>
                  <a:t>Gukov</a:t>
                </a:r>
                <a:r>
                  <a:rPr lang="en-US" sz="3600" dirty="0" smtClean="0">
                    <a:solidFill>
                      <a:srgbClr val="7030A0"/>
                    </a:solidFill>
                  </a:rPr>
                  <a:t>;  </a:t>
                </a:r>
                <a:r>
                  <a:rPr lang="en-US" sz="3600" dirty="0" err="1" smtClean="0">
                    <a:solidFill>
                      <a:srgbClr val="7030A0"/>
                    </a:solidFill>
                  </a:rPr>
                  <a:t>Terashima</a:t>
                </a:r>
                <a:r>
                  <a:rPr lang="en-US" sz="3600" dirty="0" smtClean="0">
                    <a:solidFill>
                      <a:srgbClr val="7030A0"/>
                    </a:solidFill>
                  </a:rPr>
                  <a:t>-Yamazaki] </a:t>
                </a:r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1712" y="1016322"/>
                <a:ext cx="12727171" cy="1754326"/>
              </a:xfrm>
              <a:prstGeom prst="rect">
                <a:avLst/>
              </a:prstGeom>
              <a:blipFill>
                <a:blip r:embed="rId3"/>
                <a:stretch>
                  <a:fillRect t="-5556" b="-1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91998" y="3157733"/>
                <a:ext cx="11299395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on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0000FF"/>
                    </a:solidFill>
                  </a:rPr>
                  <a:t> </a:t>
                </a:r>
                <a:endParaRPr lang="en-US" sz="3600" dirty="0" smtClean="0">
                  <a:solidFill>
                    <a:srgbClr val="0000FF"/>
                  </a:solidFill>
                </a:endParaRPr>
              </a:p>
              <a:p>
                <a:pPr algn="ctr"/>
                <a:endParaRPr lang="en-US" sz="3600" dirty="0">
                  <a:solidFill>
                    <a:srgbClr val="0000FF"/>
                  </a:solidFill>
                </a:endParaRPr>
              </a:p>
              <a:p>
                <a:pPr algn="ctr"/>
                <a:endParaRPr lang="en-US" sz="3600" dirty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With ``holomorphic-topological twist’’  [Witten; Oh-Yagi] we can identify the index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with </a:t>
                </a:r>
                <a:r>
                  <a:rPr lang="en-US" sz="3600" dirty="0" smtClean="0">
                    <a:solidFill>
                      <a:srgbClr val="0000FF"/>
                    </a:solidFill>
                  </a:rPr>
                  <a:t>the trace over the </a:t>
                </a:r>
              </a:p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Q-</a:t>
                </a:r>
                <a:r>
                  <a:rPr lang="en-US" sz="3600" dirty="0" err="1" smtClean="0">
                    <a:solidFill>
                      <a:srgbClr val="0000FF"/>
                    </a:solidFill>
                  </a:rPr>
                  <a:t>cohomology</a:t>
                </a:r>
                <a:r>
                  <a:rPr lang="en-US" sz="3600" dirty="0" smtClean="0">
                    <a:solidFill>
                      <a:srgbClr val="0000FF"/>
                    </a:solidFill>
                  </a:rPr>
                  <a:t> of  </a:t>
                </a:r>
                <a:r>
                  <a:rPr lang="en-US" sz="3600" i="1" u="sng" dirty="0" smtClean="0">
                    <a:solidFill>
                      <a:srgbClr val="0000FF"/>
                    </a:solidFill>
                  </a:rPr>
                  <a:t>local</a:t>
                </a:r>
                <a:r>
                  <a:rPr lang="en-US" sz="3600" dirty="0" smtClean="0">
                    <a:solidFill>
                      <a:srgbClr val="0000FF"/>
                    </a:solidFill>
                  </a:rPr>
                  <a:t>  operators at the tip of the </a:t>
                </a:r>
                <a:r>
                  <a:rPr lang="en-US" sz="3600" dirty="0" smtClean="0">
                    <a:solidFill>
                      <a:srgbClr val="0000FF"/>
                    </a:solidFill>
                  </a:rPr>
                  <a:t>cigar. </a:t>
                </a:r>
                <a:endParaRPr lang="en-US" sz="3600" dirty="0" smtClean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98" y="3157733"/>
                <a:ext cx="11299395" cy="3416320"/>
              </a:xfrm>
              <a:prstGeom prst="rect">
                <a:avLst/>
              </a:prstGeom>
              <a:blipFill>
                <a:blip r:embed="rId4"/>
                <a:stretch>
                  <a:fillRect t="-2679" r="-54" b="-5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871134" y="2929846"/>
            <a:ext cx="2353457" cy="1358364"/>
            <a:chOff x="730955" y="3571569"/>
            <a:chExt cx="2733840" cy="1734036"/>
          </a:xfrm>
        </p:grpSpPr>
        <p:pic>
          <p:nvPicPr>
            <p:cNvPr id="8" name="Picture 4" descr="http://www.faqs.org/photo-dict/photofiles/list/6900/9140luxury_cigar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549155">
              <a:off x="730955" y="3571569"/>
              <a:ext cx="2733840" cy="1734036"/>
            </a:xfrm>
            <a:prstGeom prst="rect">
              <a:avLst/>
            </a:prstGeom>
            <a:noFill/>
          </p:spPr>
        </p:pic>
        <p:sp>
          <p:nvSpPr>
            <p:cNvPr id="9" name="Oval 8"/>
            <p:cNvSpPr/>
            <p:nvPr/>
          </p:nvSpPr>
          <p:spPr>
            <a:xfrm>
              <a:off x="914400" y="4343400"/>
              <a:ext cx="152400" cy="1524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120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3388" y="-136078"/>
            <a:ext cx="5732721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KK Reduction on Cigar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08698" y="2772335"/>
                <a:ext cx="10867093" cy="6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</a:rPr>
                  <a:t>Get a LG theory on half space with boundary condition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𝔅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𝐶𝑖𝑔𝑎𝑟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98" y="2772335"/>
                <a:ext cx="10867093" cy="624786"/>
              </a:xfrm>
              <a:prstGeom prst="rect">
                <a:avLst/>
              </a:prstGeom>
              <a:blipFill>
                <a:blip r:embed="rId2"/>
                <a:stretch>
                  <a:fillRect l="-1402" t="-117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8918" y="5388086"/>
                <a:ext cx="10968102" cy="881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𝐻𝑜𝑝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𝔅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𝑐𝑖𝑔𝑎𝑟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𝔅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𝑐𝑖𝑔𝑎𝑟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p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18" y="5388086"/>
                <a:ext cx="10968102" cy="8815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4810" y="3694524"/>
                <a:ext cx="416449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</a:rPr>
                  <a:t>closed local operators 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10" y="3694524"/>
                <a:ext cx="4164495" cy="1200329"/>
              </a:xfrm>
              <a:prstGeom prst="rect">
                <a:avLst/>
              </a:prstGeom>
              <a:blipFill>
                <a:blip r:embed="rId4"/>
                <a:stretch>
                  <a:fillRect l="-2635"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04498" y="3974573"/>
                <a:ext cx="5691809" cy="6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</a:rPr>
                  <a:t>Boundary operators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𝔅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𝑐𝑖𝑔𝑎𝑟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498" y="3974573"/>
                <a:ext cx="5691809" cy="624786"/>
              </a:xfrm>
              <a:prstGeom prst="rect">
                <a:avLst/>
              </a:prstGeom>
              <a:blipFill>
                <a:blip r:embed="rId5"/>
                <a:stretch>
                  <a:fillRect l="-2787" t="-117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-Right Arrow 7"/>
          <p:cNvSpPr/>
          <p:nvPr/>
        </p:nvSpPr>
        <p:spPr>
          <a:xfrm>
            <a:off x="4621558" y="4023171"/>
            <a:ext cx="1520687" cy="5430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2689" y="819677"/>
            <a:ext cx="4725980" cy="180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3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643851" y="0"/>
                <a:ext cx="6928412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5400" dirty="0" smtClean="0">
                    <a:latin typeface="+mn-lt"/>
                  </a:rPr>
                  <a:t>LG Model = CSLG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5400" b="0" i="1" smtClean="0">
                            <a:latin typeface="+mn-lt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b="0" i="1" smtClean="0">
                                <a:latin typeface="+mn-lt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latin typeface="+mn-lt"/>
                              </a:rPr>
                              <m:t>𝑀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+mn-lt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sz="5400" dirty="0">
                  <a:latin typeface="+mn-lt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43851" y="0"/>
                <a:ext cx="6928412" cy="1325563"/>
              </a:xfrm>
              <a:blipFill>
                <a:blip r:embed="rId2"/>
                <a:stretch>
                  <a:fillRect l="-4754" t="-46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777924" y="1136794"/>
                <a:ext cx="679433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2,0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sz="4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4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924" y="1136794"/>
                <a:ext cx="6794339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>
            <a:off x="3009418" y="2095004"/>
            <a:ext cx="601884" cy="95463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18281" y="3035846"/>
                <a:ext cx="405113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sz="4400" dirty="0" smtClean="0"/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4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81" y="3035846"/>
                <a:ext cx="4051139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2361236" y="3906167"/>
            <a:ext cx="0" cy="1238491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63929" y="5259185"/>
                <a:ext cx="349555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𝐿𝐺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sz="4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4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29" y="5259185"/>
                <a:ext cx="3495554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9294471" y="3995088"/>
            <a:ext cx="0" cy="123332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245489" y="1876548"/>
                <a:ext cx="10880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489" y="1876548"/>
                <a:ext cx="1088021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05114" y="3940038"/>
                <a:ext cx="10880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14" y="3940038"/>
                <a:ext cx="1088021" cy="830997"/>
              </a:xfrm>
              <a:prstGeom prst="rect">
                <a:avLst/>
              </a:prstGeom>
              <a:blipFill>
                <a:blip r:embed="rId7"/>
                <a:stretch>
                  <a:fillRect r="-49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8750461" y="1679505"/>
                <a:ext cx="10880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0461" y="1679505"/>
                <a:ext cx="1088021" cy="830997"/>
              </a:xfrm>
              <a:prstGeom prst="rect">
                <a:avLst/>
              </a:prstGeom>
              <a:blipFill>
                <a:blip r:embed="rId8"/>
                <a:stretch>
                  <a:fillRect r="-49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8208380" y="1944693"/>
            <a:ext cx="970344" cy="1104946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653513" y="3181248"/>
                <a:ext cx="55384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𝑆𝑌𝑀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513" y="3181248"/>
                <a:ext cx="5538487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9572263" y="4109913"/>
                <a:ext cx="10880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263" y="4109913"/>
                <a:ext cx="1088021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6539695" y="5289963"/>
                <a:ext cx="46182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𝐶𝑆𝐿𝐺</m:t>
                    </m:r>
                    <m:d>
                      <m:dPr>
                        <m:begChr m:val="["/>
                        <m:endChr m:val="]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695" y="5289963"/>
                <a:ext cx="4618299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912243" y="5144658"/>
                <a:ext cx="24306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243" y="5144658"/>
                <a:ext cx="2430682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608881" y="5997849"/>
                <a:ext cx="2650602" cy="824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𝔅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𝑐𝑖𝑔𝑎𝑟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881" y="5997849"/>
                <a:ext cx="2650602" cy="8245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6921661" y="5991033"/>
                <a:ext cx="265060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𝔅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𝑁𝑎h𝑚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661" y="5991033"/>
                <a:ext cx="2650602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98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4" grpId="0"/>
      <p:bldP spid="15" grpId="0"/>
      <p:bldP spid="18" grpId="0"/>
      <p:bldP spid="20" grpId="0"/>
      <p:bldP spid="21" grpId="0"/>
      <p:bldP spid="24" grpId="0"/>
      <p:bldP spid="25" grpId="0"/>
      <p:bldP spid="2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009" y="0"/>
            <a:ext cx="10170807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Relation to </a:t>
            </a:r>
            <a:r>
              <a:rPr lang="en-US" dirty="0" smtClean="0">
                <a:latin typeface="+mn-lt"/>
              </a:rPr>
              <a:t>KW Equations With </a:t>
            </a:r>
            <a:r>
              <a:rPr lang="en-US" dirty="0" err="1" smtClean="0">
                <a:latin typeface="+mn-lt"/>
              </a:rPr>
              <a:t>Nahm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bc’s</a:t>
            </a:r>
            <a:r>
              <a:rPr lang="en-US" dirty="0" smtClean="0">
                <a:latin typeface="+mn-lt"/>
              </a:rPr>
              <a:t>.  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9087" y="1518605"/>
                <a:ext cx="47906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2,0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87" y="1518605"/>
                <a:ext cx="4790661" cy="584775"/>
              </a:xfrm>
              <a:prstGeom prst="rect">
                <a:avLst/>
              </a:prstGeom>
              <a:blipFill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4681330" y="1624382"/>
            <a:ext cx="1898374" cy="417443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72400" y="1518605"/>
                <a:ext cx="37371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33CC"/>
                    </a:solidFill>
                  </a:rPr>
                  <a:t>5d SYM 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1518605"/>
                <a:ext cx="3737113" cy="523220"/>
              </a:xfrm>
              <a:prstGeom prst="rect">
                <a:avLst/>
              </a:prstGeom>
              <a:blipFill>
                <a:blip r:embed="rId3"/>
                <a:stretch>
                  <a:fillRect l="-3263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0769" y="2959473"/>
                <a:ext cx="103807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</a:rPr>
                  <a:t>Witten:  BPS equations = KW equations 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69" y="2959473"/>
                <a:ext cx="10380765" cy="646331"/>
              </a:xfrm>
              <a:prstGeom prst="rect">
                <a:avLst/>
              </a:prstGeom>
              <a:blipFill>
                <a:blip r:embed="rId4"/>
                <a:stretch>
                  <a:fillRect l="-1820" t="-14019" b="-33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99414" y="2147602"/>
                <a:ext cx="5711070" cy="562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𝐼𝐽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414" y="2147602"/>
                <a:ext cx="5711070" cy="5623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74336" y="3728562"/>
                <a:ext cx="9349408" cy="1132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36" y="3728562"/>
                <a:ext cx="9349408" cy="11321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75083" y="4983490"/>
                <a:ext cx="1164866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: </m:t>
                    </m:r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4800" dirty="0" err="1" smtClean="0">
                    <a:solidFill>
                      <a:srgbClr val="FF0000"/>
                    </a:solidFill>
                  </a:rPr>
                  <a:t>Dreibein</a:t>
                </a:r>
                <a:r>
                  <a:rPr lang="en-US" sz="4800" dirty="0" smtClean="0">
                    <a:solidFill>
                      <a:srgbClr val="FF0000"/>
                    </a:solidFill>
                  </a:rPr>
                  <a:t> and spin connection </a:t>
                </a:r>
                <a:endParaRPr lang="en-US" sz="4800" dirty="0" smtClean="0">
                  <a:solidFill>
                    <a:srgbClr val="FF0000"/>
                  </a:solidFill>
                </a:endParaRPr>
              </a:p>
              <a:p>
                <a:r>
                  <a:rPr lang="en-US" sz="4800" dirty="0" smtClean="0">
                    <a:solidFill>
                      <a:srgbClr val="FF0000"/>
                    </a:solidFill>
                  </a:rPr>
                  <a:t>for </a:t>
                </a:r>
                <a:r>
                  <a:rPr lang="en-US" sz="4800" dirty="0" smtClean="0">
                    <a:solidFill>
                      <a:srgbClr val="FF0000"/>
                    </a:solidFill>
                  </a:rPr>
                  <a:t>Riemannian metric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800" dirty="0" smtClean="0">
                    <a:solidFill>
                      <a:srgbClr val="FF0000"/>
                    </a:solidFill>
                  </a:rPr>
                  <a:t> </a:t>
                </a:r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83" y="4983490"/>
                <a:ext cx="11648661" cy="1569660"/>
              </a:xfrm>
              <a:prstGeom prst="rect">
                <a:avLst/>
              </a:prstGeom>
              <a:blipFill>
                <a:blip r:embed="rId8"/>
                <a:stretch>
                  <a:fillRect l="-2355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0769" y="3940704"/>
                <a:ext cx="21228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→0 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69" y="3940704"/>
                <a:ext cx="2122891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724042" y="848218"/>
                <a:ext cx="10880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sSub>
                        <m:sSubPr>
                          <m:ctrlP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sz="4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𝒞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042" y="848218"/>
                <a:ext cx="1088021" cy="830997"/>
              </a:xfrm>
              <a:prstGeom prst="rect">
                <a:avLst/>
              </a:prstGeom>
              <a:blipFill>
                <a:blip r:embed="rId10"/>
                <a:stretch>
                  <a:fillRect r="-50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64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208142" y="83737"/>
                <a:ext cx="5531821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+mn-lt"/>
                  </a:rPr>
                  <a:t>Relation</a:t>
                </a:r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𝐿𝐺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08142" y="83737"/>
                <a:ext cx="5531821" cy="1325563"/>
              </a:xfrm>
              <a:blipFill>
                <a:blip r:embed="rId2"/>
                <a:stretch>
                  <a:fillRect l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70600" y="1078798"/>
                <a:ext cx="10157791" cy="1372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FF0000"/>
                    </a:solidFill>
                  </a:rPr>
                  <a:t>KW equations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  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 are the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soliton equations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CS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𝐿𝐺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00" y="1078798"/>
                <a:ext cx="10157791" cy="1372107"/>
              </a:xfrm>
              <a:prstGeom prst="rect">
                <a:avLst/>
              </a:prstGeom>
              <a:blipFill>
                <a:blip r:embed="rId3"/>
                <a:stretch>
                  <a:fillRect t="-7556" b="-18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41725" y="2664173"/>
                <a:ext cx="938680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7030A0"/>
                    </a:solidFill>
                  </a:rPr>
                  <a:t>Vacua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CS</m:t>
                    </m:r>
                    <m:r>
                      <a:rPr lang="en-US" sz="4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𝐿𝐺</m:t>
                    </m:r>
                    <m:r>
                      <a:rPr lang="en-US" sz="4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: Flat connections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</a:t>
                </a:r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725" y="2664173"/>
                <a:ext cx="9386808" cy="707886"/>
              </a:xfrm>
              <a:prstGeom prst="rect">
                <a:avLst/>
              </a:prstGeom>
              <a:blipFill>
                <a:blip r:embed="rId4"/>
                <a:stretch>
                  <a:fillRect l="-2338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21670" y="3585327"/>
                <a:ext cx="8885582" cy="1585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𝔅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𝑁𝑎h𝑚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≅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𝔗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70" y="3585327"/>
                <a:ext cx="8885582" cy="15859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041589" y="5171274"/>
                <a:ext cx="11483162" cy="1383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2060"/>
                    </a:solidFill>
                  </a:rPr>
                  <a:t> Chan-Paton complex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𝔅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𝑁𝑎h𝑚</m:t>
                            </m:r>
                          </m:sub>
                        </m:sSub>
                      </m:e>
                    </m:d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</a:rPr>
                  <a:t> is </a:t>
                </a:r>
                <a:r>
                  <a:rPr lang="en-US" sz="4000" dirty="0" smtClean="0">
                    <a:solidFill>
                      <a:srgbClr val="002060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SW</m:t>
                    </m:r>
                    <m:r>
                      <a:rPr lang="en-US" sz="4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2060"/>
                    </a:solidFill>
                  </a:rPr>
                  <a:t>f</a:t>
                </a:r>
                <a:r>
                  <a:rPr lang="en-US" sz="4000" dirty="0" smtClean="0">
                    <a:solidFill>
                      <a:srgbClr val="002060"/>
                    </a:solidFill>
                  </a:rPr>
                  <a:t>or </a:t>
                </a:r>
              </a:p>
              <a:p>
                <a:r>
                  <a:rPr lang="en-US" sz="4000" dirty="0" smtClean="0">
                    <a:solidFill>
                      <a:srgbClr val="002060"/>
                    </a:solidFill>
                  </a:rPr>
                  <a:t>KW &amp; Nahm bc’s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</a:rPr>
                  <a:t>&amp;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589" y="5171274"/>
                <a:ext cx="11483162" cy="1383327"/>
              </a:xfrm>
              <a:prstGeom prst="rect">
                <a:avLst/>
              </a:prstGeom>
              <a:blipFill>
                <a:blip r:embed="rId6"/>
                <a:stretch>
                  <a:fillRect l="-1911" t="-7489" b="-18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83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59489" y="1867429"/>
                <a:ext cx="12021879" cy="2362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𝐻𝑜𝑝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𝔅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𝑐𝑖𝑔𝑎𝑟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𝔅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𝑐𝑖𝑔𝑎𝑟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𝒪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× 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𝐻𝑜𝑝</m:t>
                              </m:r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𝔗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4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4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𝔗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4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4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sub>
                          </m:s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𝒪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× 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𝒪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9489" y="1867429"/>
                <a:ext cx="12021879" cy="23625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12215" y="546770"/>
                <a:ext cx="429155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𝒪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𝐹</m:t>
                          </m:r>
                        </m:sup>
                      </m:sSup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40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215" y="546770"/>
                <a:ext cx="429155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6994" y="5008427"/>
                <a:ext cx="6532152" cy="955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𝐻𝑜𝑝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𝔗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𝔗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94" y="5008427"/>
                <a:ext cx="6532152" cy="9554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709146" y="4885989"/>
            <a:ext cx="5092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Stokes matrices for </a:t>
            </a: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</a:rPr>
              <a:t>Chern</a:t>
            </a:r>
            <a:r>
              <a:rPr lang="en-US" sz="3600" dirty="0" smtClean="0">
                <a:solidFill>
                  <a:srgbClr val="7030A0"/>
                </a:solidFill>
              </a:rPr>
              <a:t>-Simons thimbles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5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507" y="0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Specialize to Hyperbolic Knot Complement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976272"/>
            <a:ext cx="2982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Conjecture:  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8586" y="1434691"/>
                <a:ext cx="112598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knot complement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of a hyperbolic knot. </a:t>
                </a:r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86" y="1434691"/>
                <a:ext cx="11259879" cy="646331"/>
              </a:xfrm>
              <a:prstGeom prst="rect">
                <a:avLst/>
              </a:prstGeom>
              <a:blipFill>
                <a:blip r:embed="rId2"/>
                <a:stretch>
                  <a:fillRect t="-13208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2405643"/>
                <a:ext cx="123798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Among flat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𝑆𝐿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 connections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there is a distinguished one: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05643"/>
                <a:ext cx="12379842" cy="584775"/>
              </a:xfrm>
              <a:prstGeom prst="rect">
                <a:avLst/>
              </a:prstGeom>
              <a:blipFill>
                <a:blip r:embed="rId3"/>
                <a:stretch>
                  <a:fillRect l="-49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0921" y="3288643"/>
                <a:ext cx="91807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 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</a:rPr>
                  <a:t>corresponds to </a:t>
                </a:r>
                <a:r>
                  <a:rPr lang="en-US" sz="3200" dirty="0">
                    <a:solidFill>
                      <a:srgbClr val="0000FF"/>
                    </a:solidFill>
                  </a:rPr>
                  <a:t>the complete hyperbolic metric.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21" y="3288643"/>
                <a:ext cx="9180791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654903" y="3261861"/>
                <a:ext cx="31047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𝒜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903" y="3261861"/>
                <a:ext cx="310470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46127" y="4912504"/>
                <a:ext cx="4665921" cy="835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𝔅</m:t>
                              </m:r>
                            </m:e>
                            <m:sub>
                              <m:r>
                                <a:rPr lang="en-US" sz="4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𝑁𝑎h𝑚</m:t>
                              </m:r>
                            </m:sub>
                          </m:sSub>
                        </m:e>
                      </m:d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≅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127" y="4912504"/>
                <a:ext cx="4665921" cy="8354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/>
          <p:cNvSpPr/>
          <p:nvPr/>
        </p:nvSpPr>
        <p:spPr>
          <a:xfrm>
            <a:off x="6698512" y="4149974"/>
            <a:ext cx="1307805" cy="2488019"/>
          </a:xfrm>
          <a:prstGeom prst="leftBrac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02010" y="4329941"/>
                <a:ext cx="133970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010" y="4329941"/>
                <a:ext cx="1339702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97973" y="5641573"/>
                <a:ext cx="214777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973" y="5641573"/>
                <a:ext cx="2147776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388549" y="4404629"/>
                <a:ext cx="23710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549" y="4404629"/>
                <a:ext cx="2371061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0132830" y="5672350"/>
            <a:ext cx="1351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Else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7023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 animBg="1"/>
      <p:bldP spid="11" grpId="0"/>
      <p:bldP spid="12" grpId="0"/>
      <p:bldP spid="13" grpId="0"/>
      <p:bldP spid="1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723" y="-30386"/>
            <a:ext cx="3244702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</a:rPr>
              <a:t>Evidence</a:t>
            </a:r>
            <a:endParaRPr lang="en-US" sz="5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1379" y="4520236"/>
                <a:ext cx="1136266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C00000"/>
                    </a:solidFill>
                  </a:rPr>
                  <a:t>Extends uniqueness result of </a:t>
                </a:r>
                <a:r>
                  <a:rPr lang="en-US" sz="4000" dirty="0" err="1" smtClean="0">
                    <a:solidFill>
                      <a:srgbClr val="C00000"/>
                    </a:solidFill>
                  </a:rPr>
                  <a:t>Mazzeo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-Witten </a:t>
                </a:r>
              </a:p>
              <a:p>
                <a:pPr algn="ctr"/>
                <a:r>
                  <a:rPr lang="en-US" sz="4000" dirty="0" smtClean="0">
                    <a:solidFill>
                      <a:srgbClr val="C00000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79" y="4520236"/>
                <a:ext cx="11362660" cy="1323439"/>
              </a:xfrm>
              <a:prstGeom prst="rect">
                <a:avLst/>
              </a:prstGeom>
              <a:blipFill>
                <a:blip r:embed="rId2"/>
                <a:stretch>
                  <a:fillRect t="-8295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9232" y="2852048"/>
            <a:ext cx="11203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Gives a natural explanation of the remarkable 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observation of </a:t>
            </a:r>
            <a:r>
              <a:rPr lang="en-US" sz="4000" dirty="0" err="1" smtClean="0">
                <a:solidFill>
                  <a:srgbClr val="FF0000"/>
                </a:solidFill>
              </a:rPr>
              <a:t>Garoufalidis</a:t>
            </a:r>
            <a:r>
              <a:rPr lang="en-US" sz="4000" dirty="0" smtClean="0">
                <a:solidFill>
                  <a:srgbClr val="FF0000"/>
                </a:solidFill>
              </a:rPr>
              <a:t>-</a:t>
            </a:r>
            <a:r>
              <a:rPr lang="en-US" sz="4000" dirty="0" err="1" smtClean="0">
                <a:solidFill>
                  <a:srgbClr val="FF0000"/>
                </a:solidFill>
              </a:rPr>
              <a:t>Gu</a:t>
            </a:r>
            <a:r>
              <a:rPr lang="en-US" sz="4000" dirty="0" smtClean="0">
                <a:solidFill>
                  <a:srgbClr val="FF0000"/>
                </a:solidFill>
              </a:rPr>
              <a:t>-Marino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0" y="1183859"/>
                <a:ext cx="1209980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011E5F"/>
                    </a:solidFill>
                  </a:rPr>
                  <a:t>Independent evidence for the</a:t>
                </a:r>
                <a:r>
                  <a:rPr lang="en-US" sz="4000" dirty="0" smtClean="0">
                    <a:solidFill>
                      <a:srgbClr val="011E5F"/>
                    </a:solidFill>
                  </a:rPr>
                  <a:t> </a:t>
                </a:r>
                <a:r>
                  <a:rPr lang="en-US" sz="4000" dirty="0" smtClean="0">
                    <a:solidFill>
                      <a:srgbClr val="011E5F"/>
                    </a:solidFill>
                  </a:rPr>
                  <a:t>conjecture </a:t>
                </a:r>
                <a:r>
                  <a:rPr lang="en-US" sz="4000" dirty="0" smtClean="0">
                    <a:solidFill>
                      <a:srgbClr val="011E5F"/>
                    </a:solidFill>
                  </a:rPr>
                  <a:t>given by</a:t>
                </a:r>
                <a:r>
                  <a:rPr lang="en-US" sz="4000" dirty="0" smtClean="0">
                    <a:solidFill>
                      <a:srgbClr val="011E5F"/>
                    </a:solidFill>
                  </a:rPr>
                  <a:t> </a:t>
                </a:r>
                <a:r>
                  <a:rPr lang="en-US" sz="4000" dirty="0" smtClean="0">
                    <a:solidFill>
                      <a:srgbClr val="011E5F"/>
                    </a:solidFill>
                  </a:rPr>
                  <a:t>Victor </a:t>
                </a:r>
                <a:r>
                  <a:rPr lang="en-US" sz="4000" dirty="0" err="1" smtClean="0">
                    <a:solidFill>
                      <a:srgbClr val="011E5F"/>
                    </a:solidFill>
                  </a:rPr>
                  <a:t>Mikhaylov</a:t>
                </a:r>
                <a:r>
                  <a:rPr lang="en-US" sz="4000" dirty="0" smtClean="0">
                    <a:solidFill>
                      <a:srgbClr val="011E5F"/>
                    </a:solidFill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000" dirty="0" smtClean="0">
                    <a:solidFill>
                      <a:srgbClr val="011E5F"/>
                    </a:solidFill>
                  </a:rPr>
                  <a:t> </a:t>
                </a:r>
                <a:r>
                  <a:rPr lang="en-US" sz="4000" dirty="0" smtClean="0">
                    <a:solidFill>
                      <a:srgbClr val="011E5F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11E5F"/>
                    </a:solidFill>
                  </a:rPr>
                  <a:t> complete hyperbolic</a:t>
                </a:r>
                <a:endParaRPr lang="en-US" sz="4000" dirty="0">
                  <a:solidFill>
                    <a:srgbClr val="011E5F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83859"/>
                <a:ext cx="12099807" cy="1323439"/>
              </a:xfrm>
              <a:prstGeom prst="rect">
                <a:avLst/>
              </a:prstGeom>
              <a:blipFill>
                <a:blip r:embed="rId3"/>
                <a:stretch>
                  <a:fillRect l="-453" t="-8295" r="-1411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04014" y="6049926"/>
                <a:ext cx="57008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&amp;   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coth</m:t>
                          </m:r>
                        </m:fName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014" y="6049926"/>
                <a:ext cx="5700824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051157" y="6188425"/>
            <a:ext cx="4974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P. </a:t>
            </a:r>
            <a:r>
              <a:rPr lang="en-US" sz="2400" dirty="0" err="1" smtClean="0">
                <a:solidFill>
                  <a:srgbClr val="7030A0"/>
                </a:solidFill>
              </a:rPr>
              <a:t>Kronheimer</a:t>
            </a:r>
            <a:r>
              <a:rPr lang="en-US" sz="2400" dirty="0" smtClean="0">
                <a:solidFill>
                  <a:srgbClr val="7030A0"/>
                </a:solidFill>
              </a:rPr>
              <a:t>; S. He;  V. </a:t>
            </a:r>
            <a:r>
              <a:rPr lang="en-US" sz="2400" dirty="0" err="1" smtClean="0">
                <a:solidFill>
                  <a:srgbClr val="7030A0"/>
                </a:solidFill>
              </a:rPr>
              <a:t>Mikhaylov</a:t>
            </a:r>
            <a:r>
              <a:rPr lang="en-US" sz="2400" dirty="0" smtClean="0">
                <a:solidFill>
                  <a:srgbClr val="7030A0"/>
                </a:solidFill>
              </a:rPr>
              <a:t>;  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0915"/>
            <a:ext cx="10515600" cy="1325563"/>
          </a:xfrm>
        </p:spPr>
        <p:txBody>
          <a:bodyPr/>
          <a:lstStyle/>
          <a:p>
            <a:r>
              <a:rPr lang="en-US" dirty="0" err="1" smtClean="0">
                <a:latin typeface="+mn-lt"/>
              </a:rPr>
              <a:t>Homotopies</a:t>
            </a:r>
            <a:r>
              <a:rPr lang="en-US" dirty="0" smtClean="0">
                <a:latin typeface="+mn-lt"/>
              </a:rPr>
              <a:t> Of Metric And Super-one-form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102" y="1170794"/>
            <a:ext cx="755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Now consider a continuous family: 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79011" y="1101233"/>
                <a:ext cx="5279010" cy="82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𝐼𝐽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011" y="1101233"/>
                <a:ext cx="5279010" cy="829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73938" y="1232349"/>
                <a:ext cx="24548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938" y="1232349"/>
                <a:ext cx="245489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188168" y="1982845"/>
            <a:ext cx="9030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How does the MSW complex change? </a:t>
            </a:r>
            <a:endParaRPr lang="en-US" sz="36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672578" y="3793421"/>
                <a:ext cx="7701699" cy="1204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𝐼𝐽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72578" y="3793421"/>
                <a:ext cx="7701699" cy="12045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75787" y="2919814"/>
                <a:ext cx="96530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B050"/>
                    </a:solidFill>
                  </a:rPr>
                  <a:t>Define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𝑀𝑆𝑊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𝑀𝑆𝑊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787" y="2919814"/>
                <a:ext cx="9653048" cy="646331"/>
              </a:xfrm>
              <a:prstGeom prst="rect">
                <a:avLst/>
              </a:prstGeom>
              <a:blipFill>
                <a:blip r:embed="rId5"/>
                <a:stretch>
                  <a:fillRect l="-1894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23088" y="3966475"/>
                <a:ext cx="7164371" cy="1396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088" y="3966475"/>
                <a:ext cx="7164371" cy="13968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71984" y="5723457"/>
            <a:ext cx="2257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Claim:   </a:t>
            </a:r>
            <a:endParaRPr lang="en-US" sz="4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04141" y="5817884"/>
                <a:ext cx="44494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141" y="5817884"/>
                <a:ext cx="4449452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53593" y="5713899"/>
                <a:ext cx="414779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593" y="5713899"/>
                <a:ext cx="4147793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14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572" y="78045"/>
            <a:ext cx="6753447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Interesting Generalization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54764" y="1609800"/>
                <a:ext cx="709125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Colored (by reps) link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</a:rPr>
                  <a:t> </a:t>
                </a:r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764" y="1609800"/>
                <a:ext cx="7091255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490004" y="2543627"/>
            <a:ext cx="8958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Witten: Modify </a:t>
            </a:r>
            <a:r>
              <a:rPr lang="en-US" sz="4000" dirty="0" err="1" smtClean="0">
                <a:solidFill>
                  <a:srgbClr val="0000FF"/>
                </a:solidFill>
              </a:rPr>
              <a:t>Nahm</a:t>
            </a:r>
            <a:r>
              <a:rPr lang="en-US" sz="4000" dirty="0" smtClean="0">
                <a:solidFill>
                  <a:srgbClr val="0000FF"/>
                </a:solidFill>
              </a:rPr>
              <a:t> boundary condition</a:t>
            </a:r>
          </a:p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 in 5d SYM with ‘t </a:t>
            </a:r>
            <a:r>
              <a:rPr lang="en-US" sz="4000" dirty="0" err="1" smtClean="0">
                <a:solidFill>
                  <a:srgbClr val="0000FF"/>
                </a:solidFill>
              </a:rPr>
              <a:t>Hooft</a:t>
            </a:r>
            <a:r>
              <a:rPr lang="en-US" sz="4000" dirty="0" smtClean="0">
                <a:solidFill>
                  <a:srgbClr val="0000FF"/>
                </a:solidFill>
              </a:rPr>
              <a:t> line L </a:t>
            </a:r>
            <a:endParaRPr lang="en-US" sz="4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490004" y="4214192"/>
                <a:ext cx="91050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11E5F"/>
                    </a:solidFill>
                  </a:rPr>
                  <a:t>Corresponds to a brane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𝔅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4000" dirty="0" smtClean="0">
                    <a:solidFill>
                      <a:srgbClr val="011E5F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11E5F"/>
                        </a:solidFill>
                        <a:latin typeface="Cambria Math" panose="02040503050406030204" pitchFamily="18" charset="0"/>
                      </a:rPr>
                      <m:t>CSLG</m:t>
                    </m:r>
                    <m:d>
                      <m:dPr>
                        <m:begChr m:val="["/>
                        <m:endChr m:val="]"/>
                        <m:ctrlPr>
                          <a:rPr lang="en-US" sz="4000" b="0" i="0" smtClean="0">
                            <a:solidFill>
                              <a:srgbClr val="011E5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0" smtClean="0">
                                <a:solidFill>
                                  <a:srgbClr val="011E5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solidFill>
                                  <a:srgbClr val="011E5F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4000" b="0" i="0" smtClean="0">
                                <a:solidFill>
                                  <a:srgbClr val="011E5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sz="4000" dirty="0">
                  <a:solidFill>
                    <a:srgbClr val="011E5F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004" y="4214192"/>
                <a:ext cx="9105014" cy="707886"/>
              </a:xfrm>
              <a:prstGeom prst="rect">
                <a:avLst/>
              </a:prstGeom>
              <a:blipFill>
                <a:blip r:embed="rId3"/>
                <a:stretch>
                  <a:fillRect l="-2343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33780" y="5369908"/>
                <a:ext cx="973322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rgbClr val="C00000"/>
                    </a:solidFill>
                  </a:rPr>
                  <a:t>Up to </a:t>
                </a:r>
                <a:r>
                  <a:rPr lang="en-US" sz="4000" dirty="0" err="1" smtClean="0">
                    <a:solidFill>
                      <a:srgbClr val="C00000"/>
                    </a:solidFill>
                  </a:rPr>
                  <a:t>homotopy</a:t>
                </a:r>
                <a:r>
                  <a:rPr lang="en-US" sz="4000" dirty="0" smtClean="0">
                    <a:solidFill>
                      <a:srgbClr val="C00000"/>
                    </a:solidFill>
                  </a:rPr>
                  <a:t> equivalence, </a:t>
                </a:r>
              </a:p>
              <a:p>
                <a:pPr algn="ctr"/>
                <a:r>
                  <a:rPr lang="en-US" sz="4000" dirty="0" smtClean="0">
                    <a:solidFill>
                      <a:srgbClr val="C00000"/>
                    </a:solidFill>
                  </a:rPr>
                  <a:t>it only depends on isotopy class of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80" y="5369908"/>
                <a:ext cx="9733221" cy="1323439"/>
              </a:xfrm>
              <a:prstGeom prst="rect">
                <a:avLst/>
              </a:prstGeom>
              <a:blipFill>
                <a:blip r:embed="rId4"/>
                <a:stretch>
                  <a:fillRect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72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497" y="0"/>
            <a:ext cx="8146312" cy="1325563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Potentially New Knot Invariants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9488" y="1325563"/>
                <a:ext cx="11834037" cy="5775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Conjecture:   </a:t>
                </a:r>
              </a:p>
              <a:p>
                <a:pPr algn="ctr"/>
                <a:endParaRPr lang="en-US" sz="3600" b="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.)   </m:t>
                    </m:r>
                    <m:d>
                      <m:dPr>
                        <m:begChr m:val="{"/>
                        <m:endChr m:val="}"/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𝔅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running over isotopy classes of colored links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is a  (full?) sub-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category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𝔅𝔯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𝐿𝐺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3600" dirty="0" smtClean="0">
                  <a:solidFill>
                    <a:srgbClr val="0000FF"/>
                  </a:solidFill>
                </a:endParaRPr>
              </a:p>
              <a:p>
                <a:pPr algn="ctr"/>
                <a:endParaRPr lang="en-US" sz="3600" dirty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b.) This category is a 3-manifold invariant</a:t>
                </a:r>
              </a:p>
              <a:p>
                <a:pPr algn="ctr"/>
                <a:endParaRPr lang="en-US" sz="3600" dirty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c.)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- algebras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𝐻𝑜𝑝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𝔅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𝔅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  are (new?) </a:t>
                </a:r>
              </a:p>
              <a:p>
                <a:pPr algn="ctr"/>
                <a:r>
                  <a:rPr lang="en-US" sz="3600" dirty="0" smtClean="0">
                    <a:solidFill>
                      <a:srgbClr val="0000FF"/>
                    </a:solidFill>
                  </a:rPr>
                  <a:t>colored link invariants. </a:t>
                </a:r>
              </a:p>
              <a:p>
                <a:pPr algn="ctr"/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88" y="1325563"/>
                <a:ext cx="11834037" cy="5775042"/>
              </a:xfrm>
              <a:prstGeom prst="rect">
                <a:avLst/>
              </a:prstGeom>
              <a:blipFill>
                <a:blip r:embed="rId2"/>
                <a:stretch>
                  <a:fillRect t="-1582" r="-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7214" y="0"/>
            <a:ext cx="2830033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Conclusion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637" y="1307627"/>
            <a:ext cx="10356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Using the framework of GMW we derived a </a:t>
            </a:r>
            <a:r>
              <a:rPr lang="en-US" sz="3200" dirty="0" err="1" smtClean="0">
                <a:solidFill>
                  <a:srgbClr val="FF0000"/>
                </a:solidFill>
              </a:rPr>
              <a:t>categorified</a:t>
            </a:r>
            <a:r>
              <a:rPr lang="en-US" sz="3200" dirty="0" smtClean="0">
                <a:solidFill>
                  <a:srgbClr val="FF0000"/>
                </a:solidFill>
              </a:rPr>
              <a:t> version of the </a:t>
            </a:r>
            <a:r>
              <a:rPr lang="en-US" sz="3200" dirty="0" err="1" smtClean="0">
                <a:solidFill>
                  <a:srgbClr val="FF0000"/>
                </a:solidFill>
              </a:rPr>
              <a:t>Cecotti-Vafa</a:t>
            </a:r>
            <a:r>
              <a:rPr lang="en-US" sz="3200" smtClean="0">
                <a:solidFill>
                  <a:srgbClr val="FF0000"/>
                </a:solidFill>
              </a:rPr>
              <a:t>  WCF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3646" y="2711303"/>
            <a:ext cx="10919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The framework can be extended to the case with twisted masses. Here there are qualitatively new features involving </a:t>
            </a:r>
            <a:r>
              <a:rPr lang="en-US" sz="3200" dirty="0" err="1" smtClean="0">
                <a:solidFill>
                  <a:srgbClr val="0000FF"/>
                </a:solidFill>
              </a:rPr>
              <a:t>Fock</a:t>
            </a:r>
            <a:r>
              <a:rPr lang="en-US" sz="3200" dirty="0" smtClean="0">
                <a:solidFill>
                  <a:srgbClr val="0000FF"/>
                </a:solidFill>
              </a:rPr>
              <a:t> spaces of periodic solitons and </a:t>
            </a:r>
            <a:r>
              <a:rPr lang="en-US" sz="3200" dirty="0" err="1" smtClean="0">
                <a:solidFill>
                  <a:srgbClr val="0000FF"/>
                </a:solidFill>
              </a:rPr>
              <a:t>Koszul</a:t>
            </a:r>
            <a:r>
              <a:rPr lang="en-US" sz="3200" dirty="0" smtClean="0">
                <a:solidFill>
                  <a:srgbClr val="0000FF"/>
                </a:solidFill>
              </a:rPr>
              <a:t> duality of complexes. </a:t>
            </a:r>
            <a:endParaRPr lang="en-US" sz="32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2636" y="4607421"/>
                <a:ext cx="11121656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C00000"/>
                    </a:solidFill>
                  </a:rPr>
                  <a:t>This circle of ideas applied to </a:t>
                </a:r>
                <a:r>
                  <a:rPr lang="en-US" sz="3200" dirty="0" err="1" smtClean="0">
                    <a:solidFill>
                      <a:srgbClr val="C00000"/>
                    </a:solidFill>
                  </a:rPr>
                  <a:t>Chern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-Simons-Landau-</a:t>
                </a:r>
                <a:r>
                  <a:rPr lang="en-US" sz="3200" dirty="0" err="1" smtClean="0">
                    <a:solidFill>
                      <a:srgbClr val="C00000"/>
                    </a:solidFill>
                  </a:rPr>
                  <a:t>Ginzburg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 theory associated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gives a natural framework for interpreting a recent striking conjecture of GGM, and moreover suggests potentially new colored link invariants.</a:t>
                </a: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36" y="4607421"/>
                <a:ext cx="11121656" cy="2062103"/>
              </a:xfrm>
              <a:prstGeom prst="rect">
                <a:avLst/>
              </a:prstGeom>
              <a:blipFill>
                <a:blip r:embed="rId2"/>
                <a:stretch>
                  <a:fillRect t="-3846" r="-55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67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\delta_n  $&#10;&#10;&#10;&#10;\end{document}"/>
  <p:tag name="IGUANATEXSIZE" val="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tau $&#10;&#10;&#10;&#10;\end{document}"/>
  <p:tag name="IGUANATEXSIZE" val="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\delta_n  $&#10;&#10;&#10;&#10;\end{document}"/>
  <p:tag name="IGUANATEXSIZE" val="4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tau $&#10;&#10;&#10;&#10;\end{document}"/>
  <p:tag name="IGUANATEXSIZE" val="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tau $&#10;&#10;&#10;&#10;\end{document}"/>
  <p:tag name="IGUANATEXSIZE" val="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\delta_1  $&#10;&#10;&#10;&#10;\end{document}"/>
  <p:tag name="IGUANATEXSIZE" val="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tau $&#10;&#10;&#10;&#10;\end{document}"/>
  <p:tag name="IGUANATEXSIZE" val="4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tau $&#10;&#10;&#10;&#10;\end{document}"/>
  <p:tag name="IGUANATEXSIZE" val="4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ineGreen} i $&#10;&#10;&#10;&#10;\end{document}"/>
  <p:tag name="IGUANATEXSIZE" val="5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ineGreen} j $&#10;&#10;&#10;&#10;\end{document}"/>
  <p:tag name="IGUANATEXSIZE" val="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ack}&#10;\phi  $&#10;&#10;&#10;&#10;\end{document}"/>
  <p:tag name="IGUANATEXSIZE" val="6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ineGreen} k $&#10;&#10;&#10;&#10;\end{document}"/>
  <p:tag name="IGUANATEXSIZE" val="5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ineGreen} i $&#10;&#10;&#10;&#10;\end{document}"/>
  <p:tag name="IGUANATEXSIZE" val="5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ineGreen} j $&#10;&#10;&#10;&#10;\end{document}"/>
  <p:tag name="IGUANATEXSIZE" val="5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PineGreen} k $&#10;&#10;&#10;&#10;\end{document}"/>
  <p:tag name="IGUANATEXSIZE" val="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tau $&#10;&#10;&#10;&#10;\end{document}"/>
  <p:tag name="IGUANATEXSIZE" val="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tau $&#10;&#10;&#10;&#10;\end{document}"/>
  <p:tag name="IGUANATEXSIZE" val="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\delta_1  $&#10;&#10;&#10;&#10;\end{document}"/>
  <p:tag name="IGUANATEXSIZE" val="4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Sepia} \delta_n  $&#10;&#10;&#10;&#10;\end{document}"/>
  <p:tag name="IGUANATEXSIZE" val="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&#10;  \tau $&#10;&#10;&#10;&#10;\end{document}"/>
  <p:tag name="IGUANATEXSIZE" val="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12387</TotalTime>
  <Words>10610</Words>
  <Application>Microsoft Office PowerPoint</Application>
  <PresentationFormat>Widescreen</PresentationFormat>
  <Paragraphs>742</Paragraphs>
  <Slides>92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9" baseType="lpstr">
      <vt:lpstr>Arial</vt:lpstr>
      <vt:lpstr>Calibri</vt:lpstr>
      <vt:lpstr>Calibri Light</vt:lpstr>
      <vt:lpstr>Cambria Math</vt:lpstr>
      <vt:lpstr>Curlz MT</vt:lpstr>
      <vt:lpstr>Symbol</vt:lpstr>
      <vt:lpstr>Office Theme</vt:lpstr>
      <vt:lpstr>2d Categorical Wall-Crossing With Twisted Masses,  And An Application To Knot Invariants</vt:lpstr>
      <vt:lpstr>PowerPoint Presentation</vt:lpstr>
      <vt:lpstr>PowerPoint Presentation</vt:lpstr>
      <vt:lpstr>PowerPoint Presentation</vt:lpstr>
      <vt:lpstr>SQM &amp; Morse-Novikov Theory (Witten: 1982) </vt:lpstr>
      <vt:lpstr>SQM &amp; Morse-Novikov Theory (Witten: 1982) </vt:lpstr>
      <vt:lpstr> Instantons &amp; MSW Complex</vt:lpstr>
      <vt:lpstr>MSW Chain Complex </vt:lpstr>
      <vt:lpstr>Homotopies Of Metric And Super-one-form</vt:lpstr>
      <vt:lpstr> </vt:lpstr>
      <vt:lpstr>Homotopies Of Paths ⇒ Homotopy Of Chain Maps</vt:lpstr>
      <vt:lpstr>Definition: Homotopies Of Chain Maps</vt:lpstr>
      <vt:lpstr>PowerPoint Presentation</vt:lpstr>
      <vt:lpstr>Landau-Ginzburg Models LG(X,α)</vt:lpstr>
      <vt:lpstr>2d LG Model As 1d SQM </vt:lpstr>
      <vt:lpstr>Superpotential With Twisted Masses </vt:lpstr>
      <vt:lpstr>PowerPoint Presentation</vt:lpstr>
      <vt:lpstr>Example 1:  Mirror Of The Free Chiral </vt:lpstr>
      <vt:lpstr>Other Examples</vt:lpstr>
      <vt:lpstr>Chern-Simons-Landau-Ginzburg </vt:lpstr>
      <vt:lpstr>Morse Theory Flows In LG Language</vt:lpstr>
      <vt:lpstr>MSW Complex For SQM(X, α ̃)</vt:lpstr>
      <vt:lpstr>Adding Charges </vt:lpstr>
      <vt:lpstr> </vt:lpstr>
      <vt:lpstr>Working On The Cover</vt:lpstr>
      <vt:lpstr>Periodic Solitons </vt:lpstr>
      <vt:lpstr>PowerPoint Presentation</vt:lpstr>
      <vt:lpstr>Wall-Crossing When α=∂W </vt:lpstr>
      <vt:lpstr>Wall-Crossing With Twisted Masses </vt:lpstr>
      <vt:lpstr>Wall-Crossing With Twisted Masses: Vacuum Groupoid Algebra </vt:lpstr>
      <vt:lpstr>2d – 4d Spectrum Generator </vt:lpstr>
      <vt:lpstr>2d-4d Wall-Crossing Formula </vt:lpstr>
      <vt:lpstr>Solution To 2d4d Wall-Crossing: Two Vacua </vt:lpstr>
      <vt:lpstr>PowerPoint Presentation</vt:lpstr>
      <vt:lpstr>Branes</vt:lpstr>
      <vt:lpstr>Lefshetz Thimbles</vt:lpstr>
      <vt:lpstr>Example 1 of Lefshetz Thimbles</vt:lpstr>
      <vt:lpstr>Boundary Condition-Changing Local Operators</vt:lpstr>
      <vt:lpstr>〖〖R ̂≔⊕〗_ij  R ̂〗_ij   Is An Algebra</vt:lpstr>
      <vt:lpstr>R ̂  has higher ``OPE Products’’</vt:lpstr>
      <vt:lpstr>Web Formalism (α=∂W )  </vt:lpstr>
      <vt:lpstr>Sources For The Web Formalism </vt:lpstr>
      <vt:lpstr>R ̂   As An A_∞  -  Algebra </vt:lpstr>
      <vt:lpstr>An A-infty Algebra Is A Chain Complex </vt:lpstr>
      <vt:lpstr>PowerPoint Presentation</vt:lpstr>
      <vt:lpstr>R ̂   As A Category (When α=d W ) </vt:lpstr>
      <vt:lpstr>The Product Formula </vt:lpstr>
      <vt:lpstr>Summands correspond to central charges Z_(i,i_1 ), Z_(i_1,i_2 ), …, Z_(i_n,k)   whose phases are  clockwise ordered in a half plane </vt:lpstr>
      <vt:lpstr>Naïve Differential On R ̂_ik  </vt:lpstr>
      <vt:lpstr>Domain Wall Junctions: ζ-instanton equation  </vt:lpstr>
      <vt:lpstr>PowerPoint Presentation</vt:lpstr>
      <vt:lpstr>PowerPoint Presentation</vt:lpstr>
      <vt:lpstr>Interior Amplitude </vt:lpstr>
      <vt:lpstr>Interior Amplitude Induces A Chain Map  </vt:lpstr>
      <vt:lpstr>PowerPoint Presentation</vt:lpstr>
      <vt:lpstr>PowerPoint Presentation</vt:lpstr>
      <vt:lpstr>Categorical Wall-Crossing</vt:lpstr>
      <vt:lpstr>PowerPoint Presentation</vt:lpstr>
      <vt:lpstr>PowerPoint Presentation</vt:lpstr>
      <vt:lpstr>Solving Cat. Wall Crossing For α=∂W </vt:lpstr>
      <vt:lpstr>PowerPoint Presentation</vt:lpstr>
      <vt:lpstr>Cecotti-Vafa Cones</vt:lpstr>
      <vt:lpstr>PowerPoint Presentation</vt:lpstr>
      <vt:lpstr>Generalization To Twisted Masses </vt:lpstr>
      <vt:lpstr>Representations Of (Irreducible) Webs</vt:lpstr>
      <vt:lpstr>Representations Of Generalized Webs </vt:lpstr>
      <vt:lpstr>New Features Of Generalized Webs </vt:lpstr>
      <vt:lpstr>PowerPoint Presentation</vt:lpstr>
      <vt:lpstr>PowerPoint Presentation</vt:lpstr>
      <vt:lpstr>Representations Of Generalized Webs </vt:lpstr>
      <vt:lpstr>PowerPoint Presentation</vt:lpstr>
      <vt:lpstr>A_∞  - Category Of Branes </vt:lpstr>
      <vt:lpstr>Example: The Peacock Pattern </vt:lpstr>
      <vt:lpstr>PowerPoint Presentation</vt:lpstr>
      <vt:lpstr>Generalization Of The Cone Formula</vt:lpstr>
      <vt:lpstr>Soluton Of Categorified Wall-Crossing: 2 Vacua</vt:lpstr>
      <vt:lpstr>PowerPoint Presentation</vt:lpstr>
      <vt:lpstr>PowerPoint Presentation</vt:lpstr>
      <vt:lpstr>PowerPoint Presentation</vt:lpstr>
      <vt:lpstr>Motivation</vt:lpstr>
      <vt:lpstr>PowerPoint Presentation</vt:lpstr>
      <vt:lpstr>T(M_3 )</vt:lpstr>
      <vt:lpstr>KK Reduction on Cigar</vt:lpstr>
      <vt:lpstr>LG Model = CSLG[M_3 ]</vt:lpstr>
      <vt:lpstr>Relation to KW Equations With Nahm bc’s.  </vt:lpstr>
      <vt:lpstr>Relation To CSLG(M_3 )</vt:lpstr>
      <vt:lpstr>PowerPoint Presentation</vt:lpstr>
      <vt:lpstr>Specialize to Hyperbolic Knot Complement</vt:lpstr>
      <vt:lpstr>Evidence</vt:lpstr>
      <vt:lpstr>Interesting Generalization</vt:lpstr>
      <vt:lpstr>Potentially New Knot Invariants</vt:lpstr>
      <vt:lpstr>Conclusion</vt:lpstr>
    </vt:vector>
  </TitlesOfParts>
  <Company>Rutgers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Moore</dc:creator>
  <cp:lastModifiedBy>Greg Moore</cp:lastModifiedBy>
  <cp:revision>759</cp:revision>
  <cp:lastPrinted>2021-09-22T18:05:25Z</cp:lastPrinted>
  <dcterms:created xsi:type="dcterms:W3CDTF">2020-09-07T19:09:53Z</dcterms:created>
  <dcterms:modified xsi:type="dcterms:W3CDTF">2021-09-22T19:09:23Z</dcterms:modified>
</cp:coreProperties>
</file>