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619" r:id="rId2"/>
    <p:sldId id="730" r:id="rId3"/>
    <p:sldId id="559" r:id="rId4"/>
    <p:sldId id="575" r:id="rId5"/>
    <p:sldId id="572" r:id="rId6"/>
    <p:sldId id="573" r:id="rId7"/>
    <p:sldId id="574" r:id="rId8"/>
    <p:sldId id="576" r:id="rId9"/>
    <p:sldId id="577" r:id="rId10"/>
    <p:sldId id="578" r:id="rId11"/>
    <p:sldId id="579" r:id="rId12"/>
    <p:sldId id="580" r:id="rId13"/>
    <p:sldId id="675" r:id="rId14"/>
    <p:sldId id="581" r:id="rId15"/>
    <p:sldId id="676" r:id="rId16"/>
    <p:sldId id="582" r:id="rId17"/>
    <p:sldId id="701" r:id="rId18"/>
    <p:sldId id="700" r:id="rId19"/>
    <p:sldId id="736" r:id="rId20"/>
    <p:sldId id="583" r:id="rId21"/>
    <p:sldId id="702" r:id="rId22"/>
    <p:sldId id="726" r:id="rId23"/>
    <p:sldId id="661" r:id="rId24"/>
    <p:sldId id="677" r:id="rId25"/>
    <p:sldId id="690" r:id="rId26"/>
    <p:sldId id="648" r:id="rId27"/>
    <p:sldId id="691" r:id="rId28"/>
    <p:sldId id="666" r:id="rId29"/>
    <p:sldId id="727" r:id="rId30"/>
    <p:sldId id="588" r:id="rId31"/>
    <p:sldId id="712" r:id="rId32"/>
    <p:sldId id="703" r:id="rId33"/>
    <p:sldId id="707" r:id="rId34"/>
    <p:sldId id="708" r:id="rId35"/>
    <p:sldId id="710" r:id="rId36"/>
    <p:sldId id="706" r:id="rId37"/>
    <p:sldId id="709" r:id="rId38"/>
    <p:sldId id="711" r:id="rId39"/>
    <p:sldId id="713" r:id="rId40"/>
    <p:sldId id="704" r:id="rId41"/>
    <p:sldId id="716" r:id="rId42"/>
    <p:sldId id="717" r:id="rId43"/>
    <p:sldId id="718" r:id="rId44"/>
    <p:sldId id="729" r:id="rId45"/>
    <p:sldId id="719" r:id="rId46"/>
    <p:sldId id="714" r:id="rId47"/>
    <p:sldId id="601" r:id="rId48"/>
    <p:sldId id="595" r:id="rId49"/>
    <p:sldId id="614" r:id="rId50"/>
    <p:sldId id="720" r:id="rId51"/>
    <p:sldId id="731" r:id="rId52"/>
    <p:sldId id="631" r:id="rId53"/>
    <p:sldId id="596" r:id="rId54"/>
    <p:sldId id="659" r:id="rId55"/>
    <p:sldId id="646" r:id="rId56"/>
    <p:sldId id="679" r:id="rId57"/>
    <p:sldId id="689" r:id="rId58"/>
    <p:sldId id="680" r:id="rId59"/>
    <p:sldId id="681" r:id="rId60"/>
    <p:sldId id="682" r:id="rId61"/>
    <p:sldId id="696" r:id="rId62"/>
    <p:sldId id="723" r:id="rId63"/>
    <p:sldId id="733" r:id="rId64"/>
    <p:sldId id="734" r:id="rId65"/>
    <p:sldId id="735" r:id="rId66"/>
    <p:sldId id="683" r:id="rId67"/>
    <p:sldId id="684" r:id="rId68"/>
    <p:sldId id="645" r:id="rId69"/>
    <p:sldId id="732" r:id="rId70"/>
    <p:sldId id="699" r:id="rId71"/>
    <p:sldId id="722" r:id="rId72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C64"/>
    <a:srgbClr val="0000FF"/>
    <a:srgbClr val="DF09C7"/>
    <a:srgbClr val="0033CC"/>
    <a:srgbClr val="FF3399"/>
    <a:srgbClr val="16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60" autoAdjust="0"/>
    <p:restoredTop sz="81675" autoAdjust="0"/>
  </p:normalViewPr>
  <p:slideViewPr>
    <p:cSldViewPr>
      <p:cViewPr varScale="1">
        <p:scale>
          <a:sx n="56" d="100"/>
          <a:sy n="56" d="100"/>
        </p:scale>
        <p:origin x="9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0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7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5393" cy="465425"/>
          </a:xfrm>
          <a:prstGeom prst="rect">
            <a:avLst/>
          </a:prstGeom>
        </p:spPr>
        <p:txBody>
          <a:bodyPr vert="horz" lIns="88062" tIns="44032" rIns="88062" bIns="4403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40" y="1"/>
            <a:ext cx="3035393" cy="465425"/>
          </a:xfrm>
          <a:prstGeom prst="rect">
            <a:avLst/>
          </a:prstGeom>
        </p:spPr>
        <p:txBody>
          <a:bodyPr vert="horz" lIns="88062" tIns="44032" rIns="88062" bIns="44032" rtlCol="0"/>
          <a:lstStyle>
            <a:lvl1pPr algn="r">
              <a:defRPr sz="1100"/>
            </a:lvl1pPr>
          </a:lstStyle>
          <a:p>
            <a:fld id="{FF265733-381B-3244-B8B0-35B3DD3583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4626"/>
            <a:ext cx="3035393" cy="465424"/>
          </a:xfrm>
          <a:prstGeom prst="rect">
            <a:avLst/>
          </a:prstGeom>
        </p:spPr>
        <p:txBody>
          <a:bodyPr vert="horz" lIns="88062" tIns="44032" rIns="88062" bIns="4403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40" y="8824626"/>
            <a:ext cx="3035393" cy="465424"/>
          </a:xfrm>
          <a:prstGeom prst="rect">
            <a:avLst/>
          </a:prstGeom>
        </p:spPr>
        <p:txBody>
          <a:bodyPr vert="horz" lIns="88062" tIns="44032" rIns="88062" bIns="44032" rtlCol="0" anchor="b"/>
          <a:lstStyle>
            <a:lvl1pPr algn="r">
              <a:defRPr sz="1100"/>
            </a:lvl1pPr>
          </a:lstStyle>
          <a:p>
            <a:fld id="{4C622C83-A3CB-8F4B-ABB1-5AA31C40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65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5393" cy="465425"/>
          </a:xfrm>
          <a:prstGeom prst="rect">
            <a:avLst/>
          </a:prstGeom>
        </p:spPr>
        <p:txBody>
          <a:bodyPr vert="horz" lIns="88049" tIns="44026" rIns="88049" bIns="44026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40" y="2"/>
            <a:ext cx="3035393" cy="465425"/>
          </a:xfrm>
          <a:prstGeom prst="rect">
            <a:avLst/>
          </a:prstGeom>
        </p:spPr>
        <p:txBody>
          <a:bodyPr vert="horz" lIns="88049" tIns="44026" rIns="88049" bIns="44026" rtlCol="0"/>
          <a:lstStyle>
            <a:lvl1pPr algn="r">
              <a:defRPr sz="1100"/>
            </a:lvl1pPr>
          </a:lstStyle>
          <a:p>
            <a:fld id="{91192433-76AE-4237-9053-A01AE7C3AD64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0463"/>
            <a:ext cx="4178300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49" tIns="44026" rIns="88049" bIns="440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71454"/>
            <a:ext cx="5602632" cy="3657342"/>
          </a:xfrm>
          <a:prstGeom prst="rect">
            <a:avLst/>
          </a:prstGeom>
        </p:spPr>
        <p:txBody>
          <a:bodyPr vert="horz" lIns="88049" tIns="44026" rIns="88049" bIns="440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4626"/>
            <a:ext cx="3035393" cy="465424"/>
          </a:xfrm>
          <a:prstGeom prst="rect">
            <a:avLst/>
          </a:prstGeom>
        </p:spPr>
        <p:txBody>
          <a:bodyPr vert="horz" lIns="88049" tIns="44026" rIns="88049" bIns="44026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40" y="8824626"/>
            <a:ext cx="3035393" cy="465424"/>
          </a:xfrm>
          <a:prstGeom prst="rect">
            <a:avLst/>
          </a:prstGeom>
        </p:spPr>
        <p:txBody>
          <a:bodyPr vert="horz" lIns="88049" tIns="44026" rIns="88049" bIns="44026" rtlCol="0" anchor="b"/>
          <a:lstStyle>
            <a:lvl1pPr algn="r">
              <a:defRPr sz="11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5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7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0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in words V is an associate</a:t>
            </a:r>
            <a:r>
              <a:rPr lang="en-US" baseline="0" dirty="0" smtClean="0"/>
              <a:t> bundle to the gauge bundle for a </a:t>
            </a:r>
            <a:r>
              <a:rPr lang="en-US" baseline="0" dirty="0" err="1" smtClean="0"/>
              <a:t>quaternionic</a:t>
            </a:r>
            <a:r>
              <a:rPr lang="en-US" baseline="0" dirty="0" smtClean="0"/>
              <a:t> representation of 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0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1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1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7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88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0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0.png"/><Relationship Id="rId4" Type="http://schemas.openxmlformats.org/officeDocument/2006/relationships/image" Target="../media/image1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1.png"/><Relationship Id="rId4" Type="http://schemas.openxmlformats.org/officeDocument/2006/relationships/image" Target="../media/image7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5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40.png"/><Relationship Id="rId4" Type="http://schemas.openxmlformats.org/officeDocument/2006/relationships/image" Target="../media/image39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174.png"/><Relationship Id="rId4" Type="http://schemas.openxmlformats.org/officeDocument/2006/relationships/image" Target="../media/image171.png"/><Relationship Id="rId9" Type="http://schemas.openxmlformats.org/officeDocument/2006/relationships/image" Target="../media/image5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83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7" Type="http://schemas.openxmlformats.org/officeDocument/2006/relationships/image" Target="../media/image103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75.emf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09.png"/><Relationship Id="rId4" Type="http://schemas.openxmlformats.org/officeDocument/2006/relationships/image" Target="../media/image11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9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905" y="840401"/>
            <a:ext cx="9100335" cy="85725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+mn-lt"/>
              </a:rPr>
              <a:t>Some Questions </a:t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Of Possible </a:t>
            </a:r>
            <a:r>
              <a:rPr lang="en-US" sz="4800" dirty="0" smtClean="0">
                <a:latin typeface="+mn-lt"/>
              </a:rPr>
              <a:t>Interest To </a:t>
            </a:r>
            <a:r>
              <a:rPr lang="en-US" sz="4800" dirty="0" smtClean="0">
                <a:latin typeface="+mn-lt"/>
              </a:rPr>
              <a:t/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This </a:t>
            </a:r>
            <a:r>
              <a:rPr lang="en-US" sz="4800" dirty="0" smtClean="0">
                <a:latin typeface="+mn-lt"/>
              </a:rPr>
              <a:t>Simons Collaboration   </a:t>
            </a:r>
            <a:endParaRPr lang="en-US" sz="4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27557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Gregory Moore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535177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Rutgers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234" y="4038600"/>
            <a:ext cx="8826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Simons Collaboration Meeting, </a:t>
            </a:r>
          </a:p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Simons Foundation, </a:t>
            </a:r>
          </a:p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November 18, </a:t>
            </a:r>
            <a:r>
              <a:rPr lang="en-US" sz="4800" dirty="0">
                <a:solidFill>
                  <a:srgbClr val="0000FF"/>
                </a:solidFill>
              </a:rPr>
              <a:t>2022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64021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Equivalence of triples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1869" y="2870349"/>
                <a:ext cx="3352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869" y="2870349"/>
                <a:ext cx="335280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2916516"/>
                <a:ext cx="4267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  </m:t>
                    </m:r>
                  </m:oMath>
                </a14:m>
                <a:r>
                  <a:rPr lang="en-US" sz="4800" dirty="0" smtClean="0">
                    <a:solidFill>
                      <a:srgbClr val="7030A0"/>
                    </a:solidFill>
                  </a:rPr>
                  <a:t>isomorphism </a:t>
                </a:r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16516"/>
                <a:ext cx="4267200" cy="830997"/>
              </a:xfrm>
              <a:prstGeom prst="rect">
                <a:avLst/>
              </a:prstGeom>
              <a:blipFill>
                <a:blip r:embed="rId3"/>
                <a:stretch>
                  <a:fillRect t="-16058" r="-4286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000" y="4168082"/>
                <a:ext cx="55976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∃   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168082"/>
                <a:ext cx="559761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5334000"/>
                <a:ext cx="80962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34000"/>
                <a:ext cx="809625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5799" y="1337606"/>
                <a:ext cx="67982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5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5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5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</m:d>
                    <m:r>
                      <a:rPr lang="en-US" sz="5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lang="en-US" sz="5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5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r>
                          <a:rPr lang="en-US" sz="5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54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99" y="1337606"/>
                <a:ext cx="6798275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7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T-Reversal Criterion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4063" y="1103267"/>
                <a:ext cx="76158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[(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)]=[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−</m:t>
                          </m:r>
                          <m:acc>
                            <m:accPr>
                              <m:chr m:val="̅"/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63" y="1103267"/>
                <a:ext cx="761587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8559" y="2293406"/>
                <a:ext cx="731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Determines the spin of </a:t>
                </a:r>
                <a:r>
                  <a:rPr lang="en-US" sz="4000" dirty="0" err="1" smtClean="0">
                    <a:solidFill>
                      <a:srgbClr val="0000FF"/>
                    </a:solidFill>
                  </a:rPr>
                  <a:t>anyons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59" y="2293406"/>
                <a:ext cx="7315200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8728" y="3144424"/>
                <a:ext cx="81348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Determines the braiding of </a:t>
                </a:r>
                <a:r>
                  <a:rPr lang="en-US" sz="4000" dirty="0" err="1" smtClean="0">
                    <a:solidFill>
                      <a:srgbClr val="0000FF"/>
                    </a:solidFill>
                  </a:rPr>
                  <a:t>anyons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28" y="3144424"/>
                <a:ext cx="8134861" cy="707886"/>
              </a:xfrm>
              <a:prstGeom prst="rect">
                <a:avLst/>
              </a:prstGeom>
              <a:blipFill>
                <a:blip r:embed="rId4"/>
                <a:stretch>
                  <a:fillRect t="-15517" r="-15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87856" y="4078189"/>
            <a:ext cx="2113009" cy="2447667"/>
            <a:chOff x="825839" y="1130643"/>
            <a:chExt cx="2113009" cy="2447667"/>
          </a:xfrm>
        </p:grpSpPr>
        <p:sp>
          <p:nvSpPr>
            <p:cNvPr id="9" name="Oval 8"/>
            <p:cNvSpPr/>
            <p:nvPr/>
          </p:nvSpPr>
          <p:spPr>
            <a:xfrm>
              <a:off x="920578" y="3295134"/>
              <a:ext cx="4572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47438" y="3349710"/>
              <a:ext cx="457200" cy="228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066800" y="1371600"/>
              <a:ext cx="1606378" cy="1863810"/>
            </a:xfrm>
            <a:custGeom>
              <a:avLst/>
              <a:gdLst>
                <a:gd name="connsiteX0" fmla="*/ 0 w 1643448"/>
                <a:gd name="connsiteY0" fmla="*/ 1828800 h 1828800"/>
                <a:gd name="connsiteX1" fmla="*/ 234778 w 1643448"/>
                <a:gd name="connsiteY1" fmla="*/ 1198605 h 1828800"/>
                <a:gd name="connsiteX2" fmla="*/ 1359243 w 1643448"/>
                <a:gd name="connsiteY2" fmla="*/ 741405 h 1828800"/>
                <a:gd name="connsiteX3" fmla="*/ 1643448 w 1643448"/>
                <a:gd name="connsiteY3" fmla="*/ 0 h 1828800"/>
                <a:gd name="connsiteX4" fmla="*/ 1643448 w 1643448"/>
                <a:gd name="connsiteY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3448" h="1828800">
                  <a:moveTo>
                    <a:pt x="0" y="1828800"/>
                  </a:moveTo>
                  <a:cubicBezTo>
                    <a:pt x="4118" y="1604319"/>
                    <a:pt x="8237" y="1379838"/>
                    <a:pt x="234778" y="1198605"/>
                  </a:cubicBezTo>
                  <a:cubicBezTo>
                    <a:pt x="461319" y="1017372"/>
                    <a:pt x="1124465" y="941172"/>
                    <a:pt x="1359243" y="741405"/>
                  </a:cubicBezTo>
                  <a:cubicBezTo>
                    <a:pt x="1594021" y="541638"/>
                    <a:pt x="1643448" y="0"/>
                    <a:pt x="1643448" y="0"/>
                  </a:cubicBezTo>
                  <a:lnTo>
                    <a:pt x="1643448" y="0"/>
                  </a:ln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81648" y="1143000"/>
              <a:ext cx="4572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34978" y="2456934"/>
              <a:ext cx="832021" cy="838200"/>
            </a:xfrm>
            <a:custGeom>
              <a:avLst/>
              <a:gdLst>
                <a:gd name="connsiteX0" fmla="*/ 518984 w 550677"/>
                <a:gd name="connsiteY0" fmla="*/ 729048 h 729048"/>
                <a:gd name="connsiteX1" fmla="*/ 494270 w 550677"/>
                <a:gd name="connsiteY1" fmla="*/ 370703 h 729048"/>
                <a:gd name="connsiteX2" fmla="*/ 0 w 550677"/>
                <a:gd name="connsiteY2" fmla="*/ 0 h 729048"/>
                <a:gd name="connsiteX3" fmla="*/ 0 w 550677"/>
                <a:gd name="connsiteY3" fmla="*/ 0 h 7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677" h="729048">
                  <a:moveTo>
                    <a:pt x="518984" y="729048"/>
                  </a:moveTo>
                  <a:cubicBezTo>
                    <a:pt x="549875" y="610629"/>
                    <a:pt x="580767" y="492211"/>
                    <a:pt x="494270" y="370703"/>
                  </a:cubicBezTo>
                  <a:cubicBezTo>
                    <a:pt x="407773" y="249195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54439" y="1295399"/>
              <a:ext cx="531344" cy="988540"/>
            </a:xfrm>
            <a:custGeom>
              <a:avLst/>
              <a:gdLst>
                <a:gd name="connsiteX0" fmla="*/ 531344 w 531344"/>
                <a:gd name="connsiteY0" fmla="*/ 988540 h 988540"/>
                <a:gd name="connsiteX1" fmla="*/ 86501 w 531344"/>
                <a:gd name="connsiteY1" fmla="*/ 667265 h 988540"/>
                <a:gd name="connsiteX2" fmla="*/ 4 w 531344"/>
                <a:gd name="connsiteY2" fmla="*/ 0 h 988540"/>
                <a:gd name="connsiteX3" fmla="*/ 4 w 531344"/>
                <a:gd name="connsiteY3" fmla="*/ 0 h 98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344" h="988540">
                  <a:moveTo>
                    <a:pt x="531344" y="988540"/>
                  </a:moveTo>
                  <a:cubicBezTo>
                    <a:pt x="353201" y="910281"/>
                    <a:pt x="175058" y="832022"/>
                    <a:pt x="86501" y="667265"/>
                  </a:cubicBezTo>
                  <a:cubicBezTo>
                    <a:pt x="-2056" y="502508"/>
                    <a:pt x="4" y="0"/>
                    <a:pt x="4" y="0"/>
                  </a:cubicBezTo>
                  <a:lnTo>
                    <a:pt x="4" y="0"/>
                  </a:ln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25839" y="1130643"/>
              <a:ext cx="457200" cy="228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86400" y="4125723"/>
            <a:ext cx="2113009" cy="2447667"/>
            <a:chOff x="4477261" y="1185219"/>
            <a:chExt cx="2113009" cy="2447667"/>
          </a:xfrm>
        </p:grpSpPr>
        <p:sp>
          <p:nvSpPr>
            <p:cNvPr id="17" name="Oval 16"/>
            <p:cNvSpPr/>
            <p:nvPr/>
          </p:nvSpPr>
          <p:spPr>
            <a:xfrm>
              <a:off x="4572000" y="3349710"/>
              <a:ext cx="4572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098860" y="3404286"/>
              <a:ext cx="457200" cy="228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33070" y="1197576"/>
              <a:ext cx="457200" cy="228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105400" y="2303505"/>
              <a:ext cx="1213021" cy="1011195"/>
            </a:xfrm>
            <a:custGeom>
              <a:avLst/>
              <a:gdLst>
                <a:gd name="connsiteX0" fmla="*/ 518984 w 550677"/>
                <a:gd name="connsiteY0" fmla="*/ 729048 h 729048"/>
                <a:gd name="connsiteX1" fmla="*/ 494270 w 550677"/>
                <a:gd name="connsiteY1" fmla="*/ 370703 h 729048"/>
                <a:gd name="connsiteX2" fmla="*/ 0 w 550677"/>
                <a:gd name="connsiteY2" fmla="*/ 0 h 729048"/>
                <a:gd name="connsiteX3" fmla="*/ 0 w 550677"/>
                <a:gd name="connsiteY3" fmla="*/ 0 h 72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677" h="729048">
                  <a:moveTo>
                    <a:pt x="518984" y="729048"/>
                  </a:moveTo>
                  <a:cubicBezTo>
                    <a:pt x="549875" y="610629"/>
                    <a:pt x="580767" y="492211"/>
                    <a:pt x="494270" y="370703"/>
                  </a:cubicBezTo>
                  <a:cubicBezTo>
                    <a:pt x="407773" y="249195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05861" y="1349975"/>
              <a:ext cx="531344" cy="988540"/>
            </a:xfrm>
            <a:custGeom>
              <a:avLst/>
              <a:gdLst>
                <a:gd name="connsiteX0" fmla="*/ 531344 w 531344"/>
                <a:gd name="connsiteY0" fmla="*/ 988540 h 988540"/>
                <a:gd name="connsiteX1" fmla="*/ 86501 w 531344"/>
                <a:gd name="connsiteY1" fmla="*/ 667265 h 988540"/>
                <a:gd name="connsiteX2" fmla="*/ 4 w 531344"/>
                <a:gd name="connsiteY2" fmla="*/ 0 h 988540"/>
                <a:gd name="connsiteX3" fmla="*/ 4 w 531344"/>
                <a:gd name="connsiteY3" fmla="*/ 0 h 98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344" h="988540">
                  <a:moveTo>
                    <a:pt x="531344" y="988540"/>
                  </a:moveTo>
                  <a:cubicBezTo>
                    <a:pt x="353201" y="910281"/>
                    <a:pt x="175058" y="832022"/>
                    <a:pt x="86501" y="667265"/>
                  </a:cubicBezTo>
                  <a:cubicBezTo>
                    <a:pt x="-2056" y="502508"/>
                    <a:pt x="4" y="0"/>
                    <a:pt x="4" y="0"/>
                  </a:cubicBezTo>
                  <a:lnTo>
                    <a:pt x="4" y="0"/>
                  </a:ln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77261" y="1185219"/>
              <a:ext cx="457200" cy="228600"/>
            </a:xfrm>
            <a:prstGeom prst="ellipse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673394" y="2394121"/>
              <a:ext cx="337271" cy="864973"/>
            </a:xfrm>
            <a:custGeom>
              <a:avLst/>
              <a:gdLst>
                <a:gd name="connsiteX0" fmla="*/ 77779 w 337271"/>
                <a:gd name="connsiteY0" fmla="*/ 864973 h 864973"/>
                <a:gd name="connsiteX1" fmla="*/ 15996 w 337271"/>
                <a:gd name="connsiteY1" fmla="*/ 395416 h 864973"/>
                <a:gd name="connsiteX2" fmla="*/ 337271 w 337271"/>
                <a:gd name="connsiteY2" fmla="*/ 61784 h 864973"/>
                <a:gd name="connsiteX3" fmla="*/ 337271 w 337271"/>
                <a:gd name="connsiteY3" fmla="*/ 61784 h 864973"/>
                <a:gd name="connsiteX4" fmla="*/ 337271 w 337271"/>
                <a:gd name="connsiteY4" fmla="*/ 61784 h 864973"/>
                <a:gd name="connsiteX5" fmla="*/ 300201 w 337271"/>
                <a:gd name="connsiteY5" fmla="*/ 0 h 86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271" h="864973">
                  <a:moveTo>
                    <a:pt x="77779" y="864973"/>
                  </a:moveTo>
                  <a:cubicBezTo>
                    <a:pt x="25263" y="697127"/>
                    <a:pt x="-27253" y="529281"/>
                    <a:pt x="15996" y="395416"/>
                  </a:cubicBezTo>
                  <a:cubicBezTo>
                    <a:pt x="59245" y="261551"/>
                    <a:pt x="337271" y="61784"/>
                    <a:pt x="337271" y="61784"/>
                  </a:cubicBezTo>
                  <a:lnTo>
                    <a:pt x="337271" y="61784"/>
                  </a:lnTo>
                  <a:lnTo>
                    <a:pt x="337271" y="61784"/>
                  </a:lnTo>
                  <a:lnTo>
                    <a:pt x="300201" y="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62" y="1569308"/>
              <a:ext cx="1075038" cy="679622"/>
            </a:xfrm>
            <a:custGeom>
              <a:avLst/>
              <a:gdLst>
                <a:gd name="connsiteX0" fmla="*/ 0 w 1075038"/>
                <a:gd name="connsiteY0" fmla="*/ 679622 h 679622"/>
                <a:gd name="connsiteX1" fmla="*/ 234779 w 1075038"/>
                <a:gd name="connsiteY1" fmla="*/ 518984 h 679622"/>
                <a:gd name="connsiteX2" fmla="*/ 753762 w 1075038"/>
                <a:gd name="connsiteY2" fmla="*/ 407773 h 679622"/>
                <a:gd name="connsiteX3" fmla="*/ 1075038 w 1075038"/>
                <a:gd name="connsiteY3" fmla="*/ 0 h 679622"/>
                <a:gd name="connsiteX4" fmla="*/ 1075038 w 1075038"/>
                <a:gd name="connsiteY4" fmla="*/ 0 h 67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038" h="679622">
                  <a:moveTo>
                    <a:pt x="0" y="679622"/>
                  </a:moveTo>
                  <a:cubicBezTo>
                    <a:pt x="54576" y="621957"/>
                    <a:pt x="109152" y="564292"/>
                    <a:pt x="234779" y="518984"/>
                  </a:cubicBezTo>
                  <a:cubicBezTo>
                    <a:pt x="360406" y="473676"/>
                    <a:pt x="613719" y="494270"/>
                    <a:pt x="753762" y="407773"/>
                  </a:cubicBezTo>
                  <a:cubicBezTo>
                    <a:pt x="893805" y="321276"/>
                    <a:pt x="1075038" y="0"/>
                    <a:pt x="1075038" y="0"/>
                  </a:cubicBezTo>
                  <a:lnTo>
                    <a:pt x="1075038" y="0"/>
                  </a:lnTo>
                </a:path>
              </a:pathLst>
            </a:custGeom>
            <a:noFill/>
            <a:ln w="571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383699" y="5189434"/>
            <a:ext cx="1814385" cy="48500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00170" y="4286360"/>
                <a:ext cx="1676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170" y="4286360"/>
                <a:ext cx="1676400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7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68442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Simpler Problem:  The Witt Group (1936)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497630"/>
                <a:ext cx="899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97630"/>
                <a:ext cx="89916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2590800"/>
                <a:ext cx="7772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660C64"/>
                    </a:solidFill>
                  </a:rPr>
                  <a:t>Throw away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40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40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660C64"/>
                    </a:solidFill>
                  </a:rPr>
                  <a:t> and just keep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0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000" dirty="0" smtClean="0">
                    <a:solidFill>
                      <a:srgbClr val="660C64"/>
                    </a:solidFill>
                  </a:rPr>
                  <a:t>  </a:t>
                </a:r>
                <a:endParaRPr lang="en-US" sz="40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7772400" cy="707886"/>
              </a:xfrm>
              <a:prstGeom prst="rect">
                <a:avLst/>
              </a:prstGeom>
              <a:blipFill>
                <a:blip r:embed="rId3"/>
                <a:stretch>
                  <a:fillRect l="-282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95151" y="3446867"/>
                <a:ext cx="4267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Classify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151" y="3446867"/>
                <a:ext cx="4267200" cy="769441"/>
              </a:xfrm>
              <a:prstGeom prst="rect">
                <a:avLst/>
              </a:prstGeom>
              <a:blipFill>
                <a:blip r:embed="rId4"/>
                <a:stretch>
                  <a:fillRect l="-5857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500449" y="4626915"/>
                <a:ext cx="10058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0449" y="4626915"/>
                <a:ext cx="100584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5719601"/>
                <a:ext cx="6400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C00000"/>
                    </a:solidFill>
                  </a:rPr>
                  <a:t>Abelian monoid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𝒟ℬ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719601"/>
                <a:ext cx="6400800" cy="769441"/>
              </a:xfrm>
              <a:prstGeom prst="rect">
                <a:avLst/>
              </a:prstGeom>
              <a:blipFill>
                <a:blip r:embed="rId6"/>
                <a:stretch>
                  <a:fillRect l="-3905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3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228600"/>
                <a:ext cx="5943600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𝒟ℬ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8600"/>
                <a:ext cx="5943600" cy="887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414408"/>
                <a:ext cx="8458200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Odd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is generated by forms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14408"/>
                <a:ext cx="8458200" cy="622735"/>
              </a:xfrm>
              <a:prstGeom prst="rect">
                <a:avLst/>
              </a:prstGeom>
              <a:blipFill>
                <a:blip r:embed="rId4"/>
                <a:stretch>
                  <a:fillRect l="-1801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" y="2422480"/>
                <a:ext cx="4229100" cy="62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2422480"/>
                <a:ext cx="4229100" cy="6228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5800" y="2422479"/>
                <a:ext cx="4229100" cy="62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422479"/>
                <a:ext cx="4229100" cy="6228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400" y="3366130"/>
                <a:ext cx="815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Quadratic nonresidue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366130"/>
                <a:ext cx="8153400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4267200"/>
                <a:ext cx="655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 Many generating forms: 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67200"/>
                <a:ext cx="6553200" cy="646331"/>
              </a:xfrm>
              <a:prstGeom prst="rect">
                <a:avLst/>
              </a:prstGeom>
              <a:blipFill>
                <a:blip r:embed="rId8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5257800"/>
                <a:ext cx="815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 …  ,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57800"/>
                <a:ext cx="81534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6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26524" y="86555"/>
                <a:ext cx="678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Submonoid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𝒮𝓅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 Split forms: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24" y="86555"/>
                <a:ext cx="6781800" cy="707886"/>
              </a:xfrm>
              <a:prstGeom prst="rect">
                <a:avLst/>
              </a:prstGeom>
              <a:blipFill>
                <a:blip r:embed="rId2"/>
                <a:stretch>
                  <a:fillRect l="-323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9303" y="1054149"/>
                <a:ext cx="7696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03" y="1054149"/>
                <a:ext cx="76962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951" y="2139894"/>
                <a:ext cx="7848600" cy="83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p>
                      </m:sSubSup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51" y="2139894"/>
                <a:ext cx="7848600" cy="8381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9803" y="3089915"/>
                <a:ext cx="7315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𝒲𝒾𝓉𝓉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≔  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𝒟ℬ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𝒮𝓅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03" y="3089915"/>
                <a:ext cx="731520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127172" y="4724400"/>
            <a:ext cx="9149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</a:rPr>
              <a:t>Abelian group whose structure is known.     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Wall, Miranda, </a:t>
            </a:r>
            <a:r>
              <a:rPr lang="en-US" sz="4400" dirty="0" err="1" smtClean="0">
                <a:solidFill>
                  <a:srgbClr val="0000FF"/>
                </a:solidFill>
              </a:rPr>
              <a:t>Kawauchi</a:t>
            </a:r>
            <a:r>
              <a:rPr lang="en-US" sz="4400" dirty="0" smtClean="0">
                <a:solidFill>
                  <a:srgbClr val="0000FF"/>
                </a:solidFill>
              </a:rPr>
              <a:t> &amp; Kojima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determine relations on the generators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5042003"/>
                <a:ext cx="4572000" cy="84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42003"/>
                <a:ext cx="4572000" cy="849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330" y="2519464"/>
                <a:ext cx="8153400" cy="987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𝒲𝒾𝓉𝓉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≅</m:t>
                      </m:r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𝒲𝒾𝓉</m:t>
                      </m:r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𝓉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" y="2519464"/>
                <a:ext cx="8153400" cy="987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4810" y="3746436"/>
                <a:ext cx="8839200" cy="1021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 smtClean="0"/>
                  <a:t>odd:   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𝒲𝒾𝓉</m:t>
                    </m:r>
                    <m:sSub>
                      <m:sSubPr>
                        <m:ctrlPr>
                          <a:rPr lang="en-US" sz="5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𝓉</m:t>
                        </m:r>
                      </m:e>
                      <m:sub>
                        <m:r>
                          <a:rPr lang="en-US" sz="5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5400" dirty="0" smtClean="0"/>
                  <a:t> </a:t>
                </a:r>
                <a14:m>
                  <m:oMath xmlns:m="http://schemas.openxmlformats.org/officeDocument/2006/math">
                    <m:r>
                      <a:rPr lang="en-US" sz="5400" b="0" i="1" dirty="0" smtClean="0">
                        <a:latin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lang="en-US" sz="5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  <m:sub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5400" b="0" i="1" dirty="0" smtClean="0">
                                <a:latin typeface="Cambria Math" panose="02040503050406030204" pitchFamily="18" charset="0"/>
                              </a:rPr>
                              <m:t>≥1 </m:t>
                            </m:r>
                          </m:sub>
                        </m:sSub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𝒲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5400" dirty="0" smtClean="0"/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" y="3746436"/>
                <a:ext cx="8839200" cy="1021433"/>
              </a:xfrm>
              <a:prstGeom prst="rect">
                <a:avLst/>
              </a:prstGeom>
              <a:blipFill>
                <a:blip r:embed="rId4"/>
                <a:stretch>
                  <a:fillRect t="-12575" b="-30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57700" y="4969227"/>
                <a:ext cx="350520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4969227"/>
                <a:ext cx="350520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5947412"/>
                <a:ext cx="4572000" cy="84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47412"/>
                <a:ext cx="4572000" cy="849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30090" y="5891403"/>
                <a:ext cx="350520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90" y="5891403"/>
                <a:ext cx="3505200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6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318" y="811496"/>
                <a:ext cx="853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  <m:r>
                        <m:rPr>
                          <m:lit/>
                        </m:rP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} ⊂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𝒟ℬ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18" y="811496"/>
                <a:ext cx="85344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806917"/>
                <a:ext cx="169469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𝒮𝓅</m:t>
                      </m:r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ℓ⊂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06917"/>
                <a:ext cx="169469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743200"/>
                <a:ext cx="9144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Theorem 1:  The classes in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descend to order 2 elements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𝒲𝒾𝓉𝓉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and all of order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elements </a:t>
                </a:r>
              </a:p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are represented by a T-invariant bilinear form. 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3200"/>
                <a:ext cx="9144000" cy="3477875"/>
              </a:xfrm>
              <a:prstGeom prst="rect">
                <a:avLst/>
              </a:prstGeom>
              <a:blipFill>
                <a:blip r:embed="rId6"/>
                <a:stretch>
                  <a:fillRect l="-1933" t="-3327" b="-7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90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301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Generalization to  quadratic </a:t>
            </a:r>
          </a:p>
          <a:p>
            <a:pPr algn="ctr"/>
            <a:r>
              <a:rPr lang="en-US" sz="4000" dirty="0" smtClean="0"/>
              <a:t>refinements is nontrivial. 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4600" y="1412309"/>
                <a:ext cx="2971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412309"/>
                <a:ext cx="29718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2134795"/>
                <a:ext cx="4724400" cy="1037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4795"/>
                <a:ext cx="4724400" cy="10375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201524"/>
                <a:ext cx="54940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1524"/>
                <a:ext cx="549402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00" y="233039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   T-invariant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359918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is not  T-invariant 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6760" y="4681790"/>
                <a:ext cx="8001000" cy="957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and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 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" y="4681790"/>
                <a:ext cx="8001000" cy="957250"/>
              </a:xfrm>
              <a:prstGeom prst="rect">
                <a:avLst/>
              </a:prstGeom>
              <a:blipFill>
                <a:blip r:embed="rId5"/>
                <a:stretch>
                  <a:fillRect b="-1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210" y="5923758"/>
                <a:ext cx="9170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T-invariant because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:   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" y="5923758"/>
                <a:ext cx="9170670" cy="646331"/>
              </a:xfrm>
              <a:prstGeom prst="rect">
                <a:avLst/>
              </a:prstGeom>
              <a:blipFill>
                <a:blip r:embed="rId6"/>
                <a:stretch>
                  <a:fillRect l="-206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4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Higher Gauss Sums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1143000"/>
                <a:ext cx="7620000" cy="173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7620000" cy="17352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" y="3298008"/>
                <a:ext cx="8763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Theorem 2: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is T-invariant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iff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a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re real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=1,2,3,…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3298008"/>
                <a:ext cx="8763000" cy="1446550"/>
              </a:xfrm>
              <a:prstGeom prst="rect">
                <a:avLst/>
              </a:prstGeom>
              <a:blipFill>
                <a:blip r:embed="rId3"/>
                <a:stretch>
                  <a:fillRect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0030" y="5098571"/>
                <a:ext cx="89039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8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refines uniquely to T-invariant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mod 24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" y="5098571"/>
                <a:ext cx="8903970" cy="523220"/>
              </a:xfrm>
              <a:prstGeom prst="rect">
                <a:avLst/>
              </a:prstGeom>
              <a:blipFill>
                <a:blip r:embed="rId4"/>
                <a:stretch>
                  <a:fillRect t="-10465" r="-136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872620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8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 refines uniquely to T-invariant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mod 24 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72620"/>
                <a:ext cx="9144000" cy="523220"/>
              </a:xfrm>
              <a:prstGeom prst="rect">
                <a:avLst/>
              </a:prstGeom>
              <a:blipFill>
                <a:blip r:embed="rId5"/>
                <a:stretch>
                  <a:fillRect t="-10465" r="-80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3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914400"/>
                <a:ext cx="8686800" cy="437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Theorem 3:  Given a T-invariant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a</a:t>
                </a:r>
                <a:r>
                  <a:rPr lang="en-US" sz="4400" dirty="0" smtClean="0">
                    <a:solidFill>
                      <a:srgbClr val="C00000"/>
                    </a:solidFill>
                  </a:rPr>
                  <a:t>nd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0,4} 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8,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there</m:t>
                    </m:r>
                    <m: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up to isomorphism, </a:t>
                </a:r>
              </a:p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exactly one T-invariant quadratic refinement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such that the phase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14400"/>
                <a:ext cx="8686800" cy="4374659"/>
              </a:xfrm>
              <a:prstGeom prst="rect">
                <a:avLst/>
              </a:prstGeom>
              <a:blipFill>
                <a:blip r:embed="rId2"/>
                <a:stretch>
                  <a:fillRect t="-2786" b="-5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4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38079"/>
            <a:ext cx="795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Part </a:t>
            </a:r>
            <a:r>
              <a:rPr lang="en-US" sz="4000" dirty="0">
                <a:solidFill>
                  <a:srgbClr val="FF0000"/>
                </a:solidFill>
              </a:rPr>
              <a:t>1:Time Reversal In 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</a:rPr>
              <a:t>Chern</a:t>
            </a:r>
            <a:r>
              <a:rPr lang="en-US" sz="4000" dirty="0">
                <a:solidFill>
                  <a:srgbClr val="FF0000"/>
                </a:solidFill>
              </a:rPr>
              <a:t>-Simons-Witten Theory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81000" y="510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20614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Part 2: Three </a:t>
            </a:r>
            <a:r>
              <a:rPr lang="en-US" sz="4000" dirty="0">
                <a:solidFill>
                  <a:srgbClr val="0000FF"/>
                </a:solidFill>
              </a:rPr>
              <a:t>Questions About </a:t>
            </a:r>
            <a:br>
              <a:rPr lang="en-US" sz="4000" dirty="0">
                <a:solidFill>
                  <a:srgbClr val="0000FF"/>
                </a:solidFill>
              </a:rPr>
            </a:br>
            <a:r>
              <a:rPr lang="en-US" sz="4000" dirty="0">
                <a:solidFill>
                  <a:srgbClr val="0000FF"/>
                </a:solidFill>
              </a:rPr>
              <a:t>SYM &amp; Four-manifold Invariants </a:t>
            </a:r>
          </a:p>
        </p:txBody>
      </p:sp>
    </p:spTree>
    <p:extLst>
      <p:ext uri="{BB962C8B-B14F-4D97-AF65-F5344CB8AC3E}">
        <p14:creationId xmlns:p14="http://schemas.microsoft.com/office/powerpoint/2010/main" val="8374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3048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𝒬𝓊𝒶𝒹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𝒲𝒾𝓉𝓉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Groups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30480"/>
                <a:ext cx="8229600" cy="1143000"/>
              </a:xfr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1287777"/>
                <a:ext cx="84810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𝒬𝒲</m:t>
                    </m:r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3600" dirty="0" smtClean="0">
                    <a:solidFill>
                      <a:srgbClr val="DF09C7"/>
                    </a:solidFill>
                  </a:rPr>
                  <a:t> Mod out the monoid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DF09C7"/>
                    </a:solidFill>
                  </a:rPr>
                  <a:t> by</a:t>
                </a:r>
              </a:p>
              <a:p>
                <a:pPr algn="ctr"/>
                <a:r>
                  <a:rPr lang="en-US" sz="3600" dirty="0" smtClean="0">
                    <a:solidFill>
                      <a:srgbClr val="DF09C7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DF09C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DF09C7"/>
                    </a:solidFill>
                  </a:rPr>
                  <a:t>if there are isotropic subgroups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DF09C7"/>
                    </a:solidFill>
                  </a:rPr>
                  <a:t> such that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87777"/>
                <a:ext cx="8481060" cy="1754326"/>
              </a:xfrm>
              <a:prstGeom prst="rect">
                <a:avLst/>
              </a:prstGeom>
              <a:blipFill>
                <a:blip r:embed="rId4"/>
                <a:stretch>
                  <a:fillRect t="-5208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3276600"/>
                <a:ext cx="7467600" cy="714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FF3399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) ≅   (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FF3399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40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76600"/>
                <a:ext cx="7467600" cy="714939"/>
              </a:xfrm>
              <a:prstGeom prst="rect">
                <a:avLst/>
              </a:prstGeom>
              <a:blipFill>
                <a:blip r:embed="rId5"/>
                <a:stretch>
                  <a:fillRect t="-13675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4226036"/>
                <a:ext cx="8610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Theo J-F: There are 2-torsion elements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𝒬𝒲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 represented by non-T-invariant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26036"/>
                <a:ext cx="8610600" cy="1200329"/>
              </a:xfrm>
              <a:prstGeom prst="rect">
                <a:avLst/>
              </a:prstGeom>
              <a:blipFill>
                <a:blip r:embed="rId6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730" y="5779621"/>
                <a:ext cx="350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/3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/27</m:t>
                    </m:r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   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" y="5779621"/>
                <a:ext cx="3505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6200" y="5500828"/>
                <a:ext cx="5029200" cy="1203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500828"/>
                <a:ext cx="5029200" cy="12039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-1524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𝒲𝒾𝓉𝓉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Groups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-152400"/>
                <a:ext cx="8229600" cy="1143000"/>
              </a:xfrm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990600"/>
                <a:ext cx="942975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sz="4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𝒲𝒾𝓉𝓉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  </m:t>
                    </m:r>
                  </m:oMath>
                </a14:m>
                <a:r>
                  <a:rPr lang="en-US" sz="4000" dirty="0" smtClean="0">
                    <a:solidFill>
                      <a:srgbClr val="0070C0"/>
                    </a:solidFill>
                  </a:rPr>
                  <a:t> Mod out the </a:t>
                </a:r>
                <a:r>
                  <a:rPr lang="en-US" sz="4000" dirty="0" err="1" smtClean="0">
                    <a:solidFill>
                      <a:srgbClr val="0070C0"/>
                    </a:solidFill>
                  </a:rPr>
                  <a:t>submonoid</a:t>
                </a:r>
                <a:r>
                  <a:rPr lang="en-US" sz="4000" dirty="0" smtClean="0">
                    <a:solidFill>
                      <a:srgbClr val="0070C0"/>
                    </a:solidFill>
                  </a:rPr>
                  <a:t> of </a:t>
                </a:r>
              </a:p>
              <a:p>
                <a:r>
                  <a:rPr lang="en-US" sz="4000" dirty="0" smtClean="0">
                    <a:solidFill>
                      <a:srgbClr val="0070C0"/>
                    </a:solidFill>
                  </a:rPr>
                  <a:t>T-invariant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70C0"/>
                    </a:solidFill>
                  </a:rPr>
                  <a:t>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dirty="0" smtClean="0">
                    <a:solidFill>
                      <a:srgbClr val="0070C0"/>
                    </a:solidFill>
                  </a:rPr>
                  <a:t>if  there are isotropic subgroups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i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4000" i="1" dirty="0">
                    <a:solidFill>
                      <a:schemeClr val="bg1">
                        <a:lumMod val="65000"/>
                      </a:schemeClr>
                    </a:solidFill>
                  </a:rPr>
                  <a:t>(</a:t>
                </a:r>
                <a:r>
                  <a:rPr lang="en-US" sz="4000" i="1" dirty="0" smtClean="0">
                    <a:solidFill>
                      <a:schemeClr val="bg1">
                        <a:lumMod val="65000"/>
                      </a:schemeClr>
                    </a:solidFill>
                  </a:rPr>
                  <a:t>invariant under a T-symmetry)</a:t>
                </a:r>
                <a:r>
                  <a:rPr lang="en-US" sz="40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70C0"/>
                    </a:solidFill>
                  </a:rPr>
                  <a:t>,  such that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9429750" cy="2554545"/>
              </a:xfrm>
              <a:prstGeom prst="rect">
                <a:avLst/>
              </a:prstGeom>
              <a:blipFill>
                <a:blip r:embed="rId3"/>
                <a:stretch>
                  <a:fillRect l="-2262" t="-4296" b="-9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4028144"/>
                <a:ext cx="8382000" cy="7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srgbClr val="0070C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≅   (</m:t>
                    </m:r>
                    <m:sSubSup>
                      <m:sSubSupPr>
                        <m:ctrlP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srgbClr val="0070C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28144"/>
                <a:ext cx="8382000" cy="777136"/>
              </a:xfrm>
              <a:prstGeom prst="rect">
                <a:avLst/>
              </a:prstGeom>
              <a:blipFill>
                <a:blip r:embed="rId4"/>
                <a:stretch>
                  <a:fillRect t="-14961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9200" y="54864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𝒲𝒾𝓉𝓉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𝑂𝑟</m:t>
                    </m:r>
                    <m:sSub>
                      <m:sSub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𝒬𝒲</m:t>
                        </m:r>
                      </m:e>
                    </m:d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486400"/>
                <a:ext cx="685800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Interfaces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910" y="1600200"/>
                <a:ext cx="85344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sz="4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𝒲𝒾𝓉𝓉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equivalence detects the existence of a T-reversal symmetric interface between</a:t>
                </a:r>
              </a:p>
              <a:p>
                <a:pPr algn="ctr"/>
                <a:r>
                  <a:rPr lang="en-US" sz="4800" dirty="0" smtClean="0">
                    <a:solidFill>
                      <a:srgbClr val="0000FF"/>
                    </a:solidFill>
                  </a:rPr>
                  <a:t> T-invariant theories.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" y="1600200"/>
                <a:ext cx="8534400" cy="3046988"/>
              </a:xfrm>
              <a:prstGeom prst="rect">
                <a:avLst/>
              </a:prstGeom>
              <a:blipFill>
                <a:blip r:embed="rId2"/>
                <a:stretch>
                  <a:fillRect t="-4409" r="-1714" b="-9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4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Conjecture for the general case: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(TQFT, not spin-TQFT )  </a:t>
            </a:r>
            <a:endParaRPr lang="en-US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" y="2667000"/>
                <a:ext cx="94055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𝐶𝑆𝑊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  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𝑀𝑇𝐶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2667000"/>
                <a:ext cx="940555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4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25257"/>
                <a:ext cx="8839200" cy="2352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Definition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[Lee &amp;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Tachikawa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; Kong &amp; Zhang]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: The time  reversal of an MTC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with braiding</a:t>
                </a: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and ribbon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is the MTC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𝑟𝑒𝑣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with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5257"/>
                <a:ext cx="8839200" cy="2352054"/>
              </a:xfrm>
              <a:prstGeom prst="rect">
                <a:avLst/>
              </a:prstGeom>
              <a:blipFill>
                <a:blip r:embed="rId2"/>
                <a:stretch>
                  <a:fillRect t="-4156" r="-138" b="-9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900" y="2653233"/>
                <a:ext cx="4114800" cy="83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𝑟𝑒𝑣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4400" b="0" dirty="0" smtClean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2653233"/>
                <a:ext cx="4114800" cy="835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2672975"/>
                <a:ext cx="3200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𝑟𝑒𝑣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44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72975"/>
                <a:ext cx="32004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23900" y="4004101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 CSW theory is time reversal invariant if there is an equivalence of MTC’s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5562600"/>
                <a:ext cx="731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𝑀𝑇𝐶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𝑟𝑒𝑣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≅ 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𝑀𝑇𝐶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40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562600"/>
                <a:ext cx="731520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1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65" y="155494"/>
            <a:ext cx="8928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Conjectural T-Invariance Condition  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5265" y="1174817"/>
                <a:ext cx="85248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</m:d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sSup>
                                  <m:sSupPr>
                                    <m:ctrlPr>
                                      <a:rPr lang="en-US" sz="4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4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" y="1174817"/>
                <a:ext cx="852487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25" y="2167413"/>
            <a:ext cx="872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[Ng, </a:t>
            </a:r>
            <a:r>
              <a:rPr lang="en-US" sz="3200" dirty="0" err="1" smtClean="0"/>
              <a:t>Schopieray</a:t>
            </a:r>
            <a:r>
              <a:rPr lang="en-US" sz="3200" dirty="0" smtClean="0"/>
              <a:t>, Wang 2018; </a:t>
            </a:r>
          </a:p>
          <a:p>
            <a:pPr algn="ctr"/>
            <a:r>
              <a:rPr lang="en-US" sz="3200" dirty="0" err="1" smtClean="0"/>
              <a:t>Kaidi</a:t>
            </a:r>
            <a:r>
              <a:rPr lang="en-US" sz="3200" dirty="0" smtClean="0"/>
              <a:t>, </a:t>
            </a:r>
            <a:r>
              <a:rPr lang="en-US" sz="3200" dirty="0" err="1" smtClean="0"/>
              <a:t>Komargodski,Ohmori,Seifnashri</a:t>
            </a:r>
            <a:r>
              <a:rPr lang="en-US" sz="3200" dirty="0" smtClean="0"/>
              <a:t>, Shao 2021] 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65" y="3727251"/>
                <a:ext cx="90811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Conjecture 1: An MTC is T-invariant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iff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all the higher Gauss sums are real for all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" y="3727251"/>
                <a:ext cx="9081135" cy="1200329"/>
              </a:xfrm>
              <a:prstGeom prst="rect">
                <a:avLst/>
              </a:prstGeom>
              <a:blipFill>
                <a:blip r:embed="rId3"/>
                <a:stretch>
                  <a:fillRect l="-2013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3810" y="5406390"/>
            <a:ext cx="9147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The examples of </a:t>
            </a:r>
            <a:r>
              <a:rPr lang="en-US" sz="4400" dirty="0" err="1" smtClean="0">
                <a:solidFill>
                  <a:srgbClr val="C00000"/>
                </a:solidFill>
              </a:rPr>
              <a:t>Seiberg</a:t>
            </a:r>
            <a:r>
              <a:rPr lang="en-US" sz="4400" dirty="0" smtClean="0">
                <a:solidFill>
                  <a:srgbClr val="C00000"/>
                </a:solidFill>
              </a:rPr>
              <a:t> et. al. 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satisfy this condition.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2" y="1284744"/>
            <a:ext cx="9115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There is a mathematical notion of a 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Witt group of (nondegenerate) braided fusion categories. 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[</a:t>
            </a:r>
            <a:r>
              <a:rPr lang="en-US" sz="3600" dirty="0" err="1" smtClean="0">
                <a:solidFill>
                  <a:srgbClr val="C00000"/>
                </a:solidFill>
              </a:rPr>
              <a:t>Davydov</a:t>
            </a:r>
            <a:r>
              <a:rPr lang="en-US" sz="3600" dirty="0" smtClean="0">
                <a:solidFill>
                  <a:srgbClr val="C00000"/>
                </a:solidFill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</a:rPr>
              <a:t>Müger</a:t>
            </a:r>
            <a:r>
              <a:rPr lang="en-US" sz="3600" dirty="0" smtClean="0">
                <a:solidFill>
                  <a:srgbClr val="C00000"/>
                </a:solidFill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</a:rPr>
              <a:t>Nikshych</a:t>
            </a:r>
            <a:r>
              <a:rPr lang="en-US" sz="3600" dirty="0" smtClean="0">
                <a:solidFill>
                  <a:srgbClr val="C00000"/>
                </a:solidFill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</a:rPr>
              <a:t>Ostrik</a:t>
            </a:r>
            <a:r>
              <a:rPr lang="en-US" sz="3600" dirty="0" smtClean="0">
                <a:solidFill>
                  <a:srgbClr val="C00000"/>
                </a:solidFill>
              </a:rPr>
              <a:t> 2010]  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3962400"/>
                <a:ext cx="75438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</a:rPr>
                  <a:t> if there exist fusion categories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2060"/>
                    </a:solidFill>
                  </a:rPr>
                  <a:t>such that </a:t>
                </a:r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62400"/>
                <a:ext cx="7543800" cy="1446550"/>
              </a:xfrm>
              <a:prstGeom prst="rect">
                <a:avLst/>
              </a:prstGeom>
              <a:blipFill>
                <a:blip r:embed="rId2"/>
                <a:stretch>
                  <a:fillRect l="-2425" t="-8439" r="-39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5791200"/>
                <a:ext cx="68694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791200"/>
                <a:ext cx="686943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98170" y="385733"/>
            <a:ext cx="771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Is there a Witt group interpretation?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4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Interpretations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" y="1039532"/>
                <a:ext cx="8686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It is always true that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𝑟𝑒𝑣</m:t>
                        </m:r>
                      </m:sup>
                    </m:sSup>
                    <m:r>
                      <m:rPr>
                        <m:lit/>
                      </m:rP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</m:d>
                  </m:oMath>
                </a14:m>
                <a:endParaRPr lang="en-US" sz="40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1039532"/>
                <a:ext cx="8686800" cy="707886"/>
              </a:xfrm>
              <a:prstGeom prst="rect">
                <a:avLst/>
              </a:prstGeom>
              <a:blipFill>
                <a:blip r:embed="rId3"/>
                <a:stretch>
                  <a:fillRect l="-702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" y="1870679"/>
            <a:ext cx="9258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So T-reversal invariant MTC’s define order 2 elements of the Witt group of fusion categories.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610636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Can interpret with topological interfaces. </a:t>
            </a:r>
            <a:endParaRPr 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251460" y="3194269"/>
                <a:ext cx="93726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Result of Freed &amp; Teleman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admits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a gapped topological boundary condition 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460" y="3194269"/>
                <a:ext cx="9372600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0050" y="5534561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C. </a:t>
            </a:r>
            <a:r>
              <a:rPr lang="en-US" sz="4000" dirty="0" err="1" smtClean="0">
                <a:solidFill>
                  <a:srgbClr val="00B050"/>
                </a:solidFill>
              </a:rPr>
              <a:t>Schweigert</a:t>
            </a:r>
            <a:r>
              <a:rPr lang="en-US" sz="4000" dirty="0" smtClean="0">
                <a:solidFill>
                  <a:srgbClr val="00B050"/>
                </a:solidFill>
              </a:rPr>
              <a:t>: There is a 1-morphism 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in the Morita 2-category </a:t>
            </a:r>
            <a:r>
              <a:rPr lang="en-US" sz="4000" dirty="0" err="1" smtClean="0">
                <a:solidFill>
                  <a:srgbClr val="00B050"/>
                </a:solidFill>
              </a:rPr>
              <a:t>BrTens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070" y="1752600"/>
                <a:ext cx="8458200" cy="198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0" dirty="0" smtClean="0">
                    <a:solidFill>
                      <a:srgbClr val="0000FF"/>
                    </a:solidFill>
                  </a:rPr>
                  <a:t>In the case of Abelian group fusion rules (``pointed MTC’’)  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𝒲𝒾𝓉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𝓉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𝑓𝑢𝑠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 becomes the group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𝒬𝒲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" y="1752600"/>
                <a:ext cx="8458200" cy="1988365"/>
              </a:xfrm>
              <a:prstGeom prst="rect">
                <a:avLst/>
              </a:prstGeom>
              <a:blipFill>
                <a:blip r:embed="rId2"/>
                <a:stretch>
                  <a:fillRect l="-2450" t="-5521" r="-3818" b="-1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3962400"/>
                <a:ext cx="88392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We saw above that being order 2 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𝒬𝒲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US" sz="4000" dirty="0">
                    <a:solidFill>
                      <a:srgbClr val="7030A0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  is NOT a criterion for T-invariance!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962400"/>
                <a:ext cx="8839200" cy="1323439"/>
              </a:xfrm>
              <a:prstGeom prst="rect">
                <a:avLst/>
              </a:prstGeom>
              <a:blipFill>
                <a:blip r:embed="rId3"/>
                <a:stretch>
                  <a:fillRect l="-1034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47800" y="4572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But….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5626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So T-reversal invariance is NOT the same as order 2 in the Witt group! (Thanks:  Theo Johnson-</a:t>
            </a:r>
            <a:r>
              <a:rPr lang="en-US" sz="3200" dirty="0" err="1" smtClean="0">
                <a:solidFill>
                  <a:srgbClr val="C00000"/>
                </a:solidFill>
              </a:rPr>
              <a:t>Freyd</a:t>
            </a:r>
            <a:r>
              <a:rPr lang="en-US" sz="3200" dirty="0" smtClean="0">
                <a:solidFill>
                  <a:srgbClr val="C00000"/>
                </a:solidFill>
              </a:rPr>
              <a:t>)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5240" y="685800"/>
                <a:ext cx="9159240" cy="488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Conjecture 2: There is an analog of the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𝒲𝒾𝓉𝓉</m:t>
                    </m:r>
                    <m:r>
                      <a:rPr lang="en-US" sz="4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group for fusion categories consisting of T-reversal invariant MTC’s with T-reversal invariant boundary conditions, and this group will be isomorphic to the subgroup of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𝒲𝒾𝓉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𝓉</m:t>
                        </m:r>
                      </m:e>
                      <m:sub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𝑓𝑢𝑠</m:t>
                        </m:r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  <m: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 of elements of order two.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" y="685800"/>
                <a:ext cx="9159240" cy="4886402"/>
              </a:xfrm>
              <a:prstGeom prst="rect">
                <a:avLst/>
              </a:prstGeom>
              <a:blipFill>
                <a:blip r:embed="rId2"/>
                <a:stretch>
                  <a:fillRect l="-1996" t="-2622" r="-3460" b="-3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5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4384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Time Reversal In  </a:t>
            </a:r>
          </a:p>
          <a:p>
            <a:pPr algn="ctr"/>
            <a:r>
              <a:rPr lang="en-US" sz="5400" dirty="0" err="1" smtClean="0"/>
              <a:t>Chern</a:t>
            </a:r>
            <a:r>
              <a:rPr lang="en-US" sz="5400" dirty="0" smtClean="0"/>
              <a:t>-Simons-Witten Theory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838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Part 1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57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  Three Questions About </a:t>
            </a:r>
            <a:br>
              <a:rPr lang="en-US" sz="5400" dirty="0" smtClean="0"/>
            </a:br>
            <a:r>
              <a:rPr lang="en-US" sz="5400" dirty="0" smtClean="0"/>
              <a:t>SYM &amp; Four-manifold Invariants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914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Part 2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714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057400"/>
            <a:ext cx="8229600" cy="1143000"/>
          </a:xfrm>
        </p:spPr>
        <p:txBody>
          <a:bodyPr/>
          <a:lstStyle/>
          <a:p>
            <a:r>
              <a:rPr lang="en-US" dirty="0" smtClean="0"/>
              <a:t>First Question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"/>
            <a:ext cx="8229600" cy="1143000"/>
          </a:xfrm>
        </p:spPr>
        <p:txBody>
          <a:bodyPr/>
          <a:lstStyle/>
          <a:p>
            <a:r>
              <a:rPr lang="en-US" dirty="0" smtClean="0"/>
              <a:t>Topological Twisting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3910" y="4648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Basic Example: ``pure’’ SU(2) N=2 SYM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" y="2505105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Topological twisting of d=4 N=2 field theories leads to diffeomorphism invariants of smooth compact oriented four-manifolds. 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5715000"/>
                <a:ext cx="876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Super-</a:t>
                </a:r>
                <a:r>
                  <a:rPr lang="en-US" sz="3600" dirty="0" err="1" smtClean="0">
                    <a:solidFill>
                      <a:srgbClr val="00B050"/>
                    </a:solidFill>
                  </a:rPr>
                  <a:t>Poincaré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  algebra: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𝔤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𝔤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𝔤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715000"/>
                <a:ext cx="8763000" cy="646331"/>
              </a:xfrm>
              <a:prstGeom prst="rect">
                <a:avLst/>
              </a:prstGeom>
              <a:blipFill>
                <a:blip r:embed="rId2"/>
                <a:stretch>
                  <a:fillRect l="-208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8605" y="1162050"/>
            <a:ext cx="8500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(Some new comments based on </a:t>
            </a:r>
            <a:r>
              <a:rPr lang="en-US" sz="3200" dirty="0" err="1" smtClean="0">
                <a:solidFill>
                  <a:srgbClr val="7030A0"/>
                </a:solidFill>
              </a:rPr>
              <a:t>Manschot</a:t>
            </a:r>
            <a:r>
              <a:rPr lang="en-US" sz="3200" dirty="0" smtClean="0">
                <a:solidFill>
                  <a:srgbClr val="7030A0"/>
                </a:solidFill>
              </a:rPr>
              <a:t>-Moore 2021, and some discussions with Dan Freed )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52400"/>
                <a:ext cx="8686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Algebra of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supertranslations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𝔤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b="0" dirty="0" smtClean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(and fields in the ``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vectormultiplet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) are in   representations of a global symmetry group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with Lie algebra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𝔤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"/>
                <a:ext cx="8686800" cy="2308324"/>
              </a:xfrm>
              <a:prstGeom prst="rect">
                <a:avLst/>
              </a:prstGeom>
              <a:blipFill>
                <a:blip r:embed="rId2"/>
                <a:stretch>
                  <a:fillRect t="-3694" r="-982" b="-9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1960" y="2563103"/>
                <a:ext cx="845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" y="2563103"/>
                <a:ext cx="84582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5300" y="3462517"/>
                <a:ext cx="815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−1, −1, −1 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462517"/>
                <a:ext cx="81534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5240" y="4357182"/>
                <a:ext cx="8915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Background fields of untwisted theory:  Riemannian metric and orientation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" y="4357182"/>
                <a:ext cx="8915400" cy="1323439"/>
              </a:xfrm>
              <a:prstGeom prst="rect">
                <a:avLst/>
              </a:prstGeom>
              <a:blipFill>
                <a:blip r:embed="rId5"/>
                <a:stretch>
                  <a:fillRect l="-68" t="-8295" r="-820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9705" y="5867400"/>
                <a:ext cx="59855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7030A0"/>
                    </a:solidFill>
                  </a:rPr>
                  <a:t>….  and 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-connection </a:t>
                </a:r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05" y="5867400"/>
                <a:ext cx="5985510" cy="769441"/>
              </a:xfrm>
              <a:prstGeom prst="rect">
                <a:avLst/>
              </a:prstGeom>
              <a:blipFill>
                <a:blip r:embed="rId6"/>
                <a:stretch>
                  <a:fillRect l="-4175" t="-15873" r="-346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7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0050" y="237946"/>
                <a:ext cx="84201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Metric and orientation give a reduction  of structure group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𝑇𝑋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to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37946"/>
                <a:ext cx="8420100" cy="1323439"/>
              </a:xfrm>
              <a:prstGeom prst="rect">
                <a:avLst/>
              </a:prstGeom>
              <a:blipFill>
                <a:blip r:embed="rId3"/>
                <a:stretch>
                  <a:fillRect l="-1665" t="-8295" r="-434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9110" y="1934805"/>
                <a:ext cx="822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≔(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−1,−1</m:t>
                            </m:r>
                          </m:e>
                        </m:d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0" y="1934805"/>
                <a:ext cx="82296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740" y="4156763"/>
                <a:ext cx="8915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There is a homomorphism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" y="4156763"/>
                <a:ext cx="8915400" cy="769441"/>
              </a:xfrm>
              <a:prstGeom prst="rect">
                <a:avLst/>
              </a:prstGeom>
              <a:blipFill>
                <a:blip r:embed="rId5"/>
                <a:stretch>
                  <a:fillRect l="-2804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7670" y="5382915"/>
                <a:ext cx="83591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" y="5382915"/>
                <a:ext cx="8359140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3000929"/>
                <a:ext cx="5105400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with connection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00929"/>
                <a:ext cx="5105400" cy="709938"/>
              </a:xfrm>
              <a:prstGeom prst="rect">
                <a:avLst/>
              </a:prstGeom>
              <a:blipFill>
                <a:blip r:embed="rId7"/>
                <a:stretch>
                  <a:fillRect l="-4301" t="-14530" b="-3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81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7620" y="228600"/>
                <a:ext cx="8991600" cy="286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(Improved) Definition of topological twisting: 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A ``topologically twisted theory’’ is the untwisted theory with a choice of background fields so that there is a reduction of structure group and background fields to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under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" y="228600"/>
                <a:ext cx="8991600" cy="2864182"/>
              </a:xfrm>
              <a:prstGeom prst="rect">
                <a:avLst/>
              </a:prstGeom>
              <a:blipFill>
                <a:blip r:embed="rId2"/>
                <a:stretch>
                  <a:fillRect l="-1831" t="-3412" r="-1695" b="-7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" y="3324999"/>
                <a:ext cx="9060180" cy="2310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Remarkable fact (Witten 1988): With the above choice of background fields the partition function and correlation functions of certain ``operators’’ are independent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𝐿𝐶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" y="3324999"/>
                <a:ext cx="9060180" cy="2310184"/>
              </a:xfrm>
              <a:prstGeom prst="rect">
                <a:avLst/>
              </a:prstGeom>
              <a:blipFill>
                <a:blip r:embed="rId3"/>
                <a:stretch>
                  <a:fillRect l="-1480" t="-3958" r="-2490" b="-9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58674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F09C7"/>
                </a:solidFill>
              </a:rPr>
              <a:t>They are therefore smooth invariants of 4-folds </a:t>
            </a:r>
            <a:endParaRPr lang="en-US" sz="3600" dirty="0">
              <a:solidFill>
                <a:srgbClr val="DF09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"/>
            <a:ext cx="8229600" cy="1143000"/>
          </a:xfrm>
        </p:spPr>
        <p:txBody>
          <a:bodyPr/>
          <a:lstStyle/>
          <a:p>
            <a:r>
              <a:rPr lang="en-US" dirty="0" smtClean="0"/>
              <a:t>Other Theories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28600" y="1162050"/>
            <a:ext cx="9193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There are infinitely many other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 d=4 N=2 field theories.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9530" y="2810736"/>
            <a:ext cx="9193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C64"/>
                </a:solidFill>
              </a:rPr>
              <a:t>Twisted versions might, or might not, teach us new things about differential topology </a:t>
            </a:r>
          </a:p>
          <a:p>
            <a:pPr algn="ctr"/>
            <a:r>
              <a:rPr lang="en-US" sz="4000" dirty="0" smtClean="0">
                <a:solidFill>
                  <a:srgbClr val="660C64"/>
                </a:solidFill>
              </a:rPr>
              <a:t>of four-manifolds. </a:t>
            </a:r>
            <a:endParaRPr lang="en-US" sz="4000" dirty="0">
              <a:solidFill>
                <a:srgbClr val="660C6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101645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What are the (topological) background fields of the other twisted theories?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4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160" y="209870"/>
                <a:ext cx="86601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Example: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Symmetry group is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209870"/>
                <a:ext cx="8660130" cy="646331"/>
              </a:xfrm>
              <a:prstGeom prst="rect">
                <a:avLst/>
              </a:prstGeom>
              <a:blipFill>
                <a:blip r:embed="rId3"/>
                <a:stretch>
                  <a:fillRect l="-2183" t="-14151" r="-133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1106961"/>
                <a:ext cx="9372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 (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)/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06961"/>
                <a:ext cx="93726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9060" y="2829201"/>
                <a:ext cx="8915400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660C64"/>
                    </a:solidFill>
                  </a:rPr>
                  <a:t>There is </a:t>
                </a:r>
                <a:r>
                  <a:rPr lang="en-US" sz="3600" b="1" i="1" u="sng" dirty="0" smtClean="0">
                    <a:solidFill>
                      <a:srgbClr val="660C64"/>
                    </a:solidFill>
                  </a:rPr>
                  <a:t>NO</a:t>
                </a:r>
                <a:r>
                  <a:rPr lang="en-US" sz="3600" dirty="0" smtClean="0">
                    <a:solidFill>
                      <a:srgbClr val="660C64"/>
                    </a:solidFill>
                  </a:rPr>
                  <a:t> homomorphism from the structure group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𝑇𝑋</m:t>
                    </m:r>
                    <m:r>
                      <a:rPr lang="en-US" sz="36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660C64"/>
                    </a:solidFill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srgbClr val="660C64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rgbClr val="660C64"/>
                    </a:solidFill>
                  </a:rPr>
                  <a:t>(compatible with constraints on the morphism of Lie algebras) </a:t>
                </a:r>
                <a:endParaRPr lang="en-US" dirty="0">
                  <a:solidFill>
                    <a:srgbClr val="660C64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" y="2829201"/>
                <a:ext cx="8915400" cy="1508105"/>
              </a:xfrm>
              <a:prstGeom prst="rect">
                <a:avLst/>
              </a:prstGeom>
              <a:blipFill>
                <a:blip r:embed="rId5"/>
                <a:stretch>
                  <a:fillRect t="-604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09600" y="4423130"/>
                <a:ext cx="8667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660C64"/>
                    </a:solidFill>
                  </a:rPr>
                  <a:t>There </a:t>
                </a:r>
                <a:r>
                  <a:rPr lang="en-US" sz="3600" b="1" i="1" u="sng" dirty="0" smtClean="0">
                    <a:solidFill>
                      <a:srgbClr val="660C64"/>
                    </a:solidFill>
                  </a:rPr>
                  <a:t>IS</a:t>
                </a:r>
                <a:r>
                  <a:rPr lang="en-US" sz="3600" dirty="0" smtClean="0">
                    <a:solidFill>
                      <a:srgbClr val="660C64"/>
                    </a:solidFill>
                  </a:rPr>
                  <a:t> a homomorphism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𝑆𝑝𝑖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36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660C64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23130"/>
                <a:ext cx="8667750" cy="646331"/>
              </a:xfrm>
              <a:prstGeom prst="rect">
                <a:avLst/>
              </a:prstGeom>
              <a:blipFill>
                <a:blip r:embed="rId6"/>
                <a:stretch>
                  <a:fillRect l="-2110"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" y="5166996"/>
                <a:ext cx="8991600" cy="138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</a:rPr>
                  <a:t>The twisted theory correlation functions are independent </a:t>
                </a:r>
              </a:p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</a:rPr>
                  <a:t>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𝑆𝑝𝑖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u="sng" dirty="0" smtClean="0">
                    <a:solidFill>
                      <a:srgbClr val="0000FF"/>
                    </a:solidFill>
                  </a:rPr>
                  <a:t>connection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but do depend nontrivially on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𝑆𝑝𝑖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i="1" u="sng" dirty="0" smtClean="0">
                    <a:solidFill>
                      <a:srgbClr val="0000FF"/>
                    </a:solidFill>
                  </a:rPr>
                  <a:t>structure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on the 4-fold [</a:t>
                </a:r>
                <a:r>
                  <a:rPr lang="en-US" sz="2800" dirty="0" err="1" smtClean="0">
                    <a:solidFill>
                      <a:srgbClr val="0000FF"/>
                    </a:solidFill>
                  </a:rPr>
                  <a:t>Manschot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&amp; Moore] 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5166996"/>
                <a:ext cx="8991600" cy="1386405"/>
              </a:xfrm>
              <a:prstGeom prst="rect">
                <a:avLst/>
              </a:prstGeom>
              <a:blipFill>
                <a:blip r:embed="rId7"/>
                <a:stretch>
                  <a:fillRect t="-4405" r="-68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832" y="1965461"/>
                <a:ext cx="84639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𝒵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−1,−1,−1,−1</m:t>
                              </m:r>
                            </m:e>
                          </m:d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2" y="1965461"/>
                <a:ext cx="846391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2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" y="2590800"/>
            <a:ext cx="819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Question: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What about non-</a:t>
            </a:r>
            <a:r>
              <a:rPr lang="en-US" sz="4000" dirty="0" err="1" smtClean="0">
                <a:solidFill>
                  <a:srgbClr val="C00000"/>
                </a:solidFill>
              </a:rPr>
              <a:t>Lagrangian</a:t>
            </a:r>
            <a:r>
              <a:rPr lang="en-US" sz="4000" dirty="0" smtClean="0">
                <a:solidFill>
                  <a:srgbClr val="C00000"/>
                </a:solidFill>
              </a:rPr>
              <a:t> theories? 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" y="228600"/>
            <a:ext cx="8477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One can analyze by hand the topological data for all the </a:t>
            </a:r>
            <a:r>
              <a:rPr lang="en-US" sz="4000" dirty="0" err="1" smtClean="0">
                <a:solidFill>
                  <a:srgbClr val="0000FF"/>
                </a:solidFill>
              </a:rPr>
              <a:t>Lagrangian</a:t>
            </a:r>
            <a:r>
              <a:rPr lang="en-US" sz="4000" dirty="0" smtClean="0">
                <a:solidFill>
                  <a:srgbClr val="0000FF"/>
                </a:solidFill>
              </a:rPr>
              <a:t> theories (</a:t>
            </a:r>
            <a:r>
              <a:rPr lang="en-US" sz="4000" dirty="0" err="1" smtClean="0">
                <a:solidFill>
                  <a:srgbClr val="0000FF"/>
                </a:solidFill>
              </a:rPr>
              <a:t>wip</a:t>
            </a:r>
            <a:r>
              <a:rPr lang="en-US" sz="4000" dirty="0" smtClean="0">
                <a:solidFill>
                  <a:srgbClr val="0000FF"/>
                </a:solidFill>
              </a:rPr>
              <a:t>: </a:t>
            </a:r>
            <a:r>
              <a:rPr lang="en-US" sz="4000" dirty="0" err="1" smtClean="0">
                <a:solidFill>
                  <a:srgbClr val="0000FF"/>
                </a:solidFill>
              </a:rPr>
              <a:t>Ranveer</a:t>
            </a:r>
            <a:r>
              <a:rPr lang="en-US" sz="4000" dirty="0" smtClean="0">
                <a:solidFill>
                  <a:srgbClr val="0000FF"/>
                </a:solidFill>
              </a:rPr>
              <a:t> Singh)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" y="4337447"/>
                <a:ext cx="8610600" cy="2033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What is the background topological data for twisting the general class S theory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𝔤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?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" y="4337447"/>
                <a:ext cx="8610600" cy="2033185"/>
              </a:xfrm>
              <a:prstGeom prst="rect">
                <a:avLst/>
              </a:prstGeom>
              <a:blipFill>
                <a:blip r:embed="rId2"/>
                <a:stretch>
                  <a:fillRect l="-1911" t="-5405" r="-3185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82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Question:</a:t>
            </a:r>
            <a:br>
              <a:rPr lang="en-US" dirty="0" smtClean="0"/>
            </a:br>
            <a:r>
              <a:rPr lang="en-US" dirty="0" smtClean="0"/>
              <a:t>Invertible Theories And Orientation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97" y="19153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When does 3d </a:t>
            </a:r>
            <a:r>
              <a:rPr lang="en-US" sz="4000" dirty="0" err="1" smtClean="0">
                <a:solidFill>
                  <a:srgbClr val="0000FF"/>
                </a:solidFill>
              </a:rPr>
              <a:t>Chern</a:t>
            </a:r>
            <a:r>
              <a:rPr lang="en-US" sz="4000" dirty="0" smtClean="0">
                <a:solidFill>
                  <a:srgbClr val="0000FF"/>
                </a:solidFill>
              </a:rPr>
              <a:t>-Simons-Witten theory have a time reversal symmetry?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496" y="1905000"/>
                <a:ext cx="912340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General theory based on compact group</a:t>
                </a:r>
              </a:p>
              <a:p>
                <a:pPr algn="ctr"/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and a ``level’’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6" y="1905000"/>
                <a:ext cx="9123405" cy="1323439"/>
              </a:xfrm>
              <a:prstGeom prst="rect">
                <a:avLst/>
              </a:prstGeom>
              <a:blipFill>
                <a:blip r:embed="rId3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9695" y="3429000"/>
                <a:ext cx="833360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Which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give </a:t>
                </a:r>
              </a:p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T-reversal invariant theories?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95" y="3429000"/>
                <a:ext cx="8333602" cy="1323439"/>
              </a:xfrm>
              <a:prstGeom prst="rect">
                <a:avLst/>
              </a:prstGeom>
              <a:blipFill>
                <a:blip r:embed="rId4"/>
                <a:stretch>
                  <a:fillRect t="-8295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34147" y="5105400"/>
            <a:ext cx="8544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Related:  When does </a:t>
            </a:r>
            <a:r>
              <a:rPr lang="en-US" sz="3200" dirty="0" err="1" smtClean="0">
                <a:solidFill>
                  <a:srgbClr val="C00000"/>
                </a:solidFill>
              </a:rPr>
              <a:t>Reshetikhin</a:t>
            </a:r>
            <a:r>
              <a:rPr lang="en-US" sz="3200" dirty="0" smtClean="0">
                <a:solidFill>
                  <a:srgbClr val="C00000"/>
                </a:solidFill>
              </a:rPr>
              <a:t>-</a:t>
            </a:r>
            <a:r>
              <a:rPr lang="en-US" sz="3200" dirty="0" err="1" smtClean="0">
                <a:solidFill>
                  <a:srgbClr val="C00000"/>
                </a:solidFill>
              </a:rPr>
              <a:t>Turaev</a:t>
            </a:r>
            <a:r>
              <a:rPr lang="en-US" sz="3200" dirty="0" smtClean="0">
                <a:solidFill>
                  <a:srgbClr val="C00000"/>
                </a:solidFill>
              </a:rPr>
              <a:t>-Witten topological field theory factor through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t</a:t>
            </a:r>
            <a:r>
              <a:rPr lang="en-US" sz="3200" dirty="0" smtClean="0">
                <a:solidFill>
                  <a:srgbClr val="C00000"/>
                </a:solidFill>
              </a:rPr>
              <a:t>he </a:t>
            </a:r>
            <a:r>
              <a:rPr lang="en-US" sz="3200" dirty="0" err="1" smtClean="0">
                <a:solidFill>
                  <a:srgbClr val="C00000"/>
                </a:solidFill>
              </a:rPr>
              <a:t>unoriented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bordism</a:t>
            </a:r>
            <a:r>
              <a:rPr lang="en-US" sz="3200" dirty="0" smtClean="0">
                <a:solidFill>
                  <a:srgbClr val="C00000"/>
                </a:solidFill>
              </a:rPr>
              <a:t> category?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en-US" dirty="0" smtClean="0"/>
              <a:t>Twisted SYM &amp; Anomaly Theories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" y="5486400"/>
            <a:ext cx="880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(instanton moduli space is a special case)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" y="14478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The path integral for topologically twisted </a:t>
            </a:r>
            <a:r>
              <a:rPr lang="en-US" sz="4400" dirty="0" err="1" smtClean="0">
                <a:solidFill>
                  <a:srgbClr val="0000FF"/>
                </a:solidFill>
              </a:rPr>
              <a:t>Lagrangian</a:t>
            </a:r>
            <a:r>
              <a:rPr lang="en-US" sz="4400" dirty="0" smtClean="0">
                <a:solidFill>
                  <a:srgbClr val="0000FF"/>
                </a:solidFill>
              </a:rPr>
              <a:t> theories localizes to intersection theory on moduli space of the </a:t>
            </a:r>
            <a:r>
              <a:rPr lang="en-US" sz="4400" dirty="0" err="1" smtClean="0">
                <a:solidFill>
                  <a:srgbClr val="0000FF"/>
                </a:solidFill>
              </a:rPr>
              <a:t>nonabelian</a:t>
            </a:r>
            <a:endParaRPr lang="en-US" sz="4400" dirty="0" smtClean="0">
              <a:solidFill>
                <a:srgbClr val="0000FF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</a:rPr>
              <a:t>Seiberg</a:t>
            </a:r>
            <a:r>
              <a:rPr lang="en-US" sz="4400" dirty="0" smtClean="0">
                <a:solidFill>
                  <a:srgbClr val="0000FF"/>
                </a:solidFill>
              </a:rPr>
              <a:t>-Witten equations  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9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Twisted </a:t>
            </a:r>
            <a:r>
              <a:rPr lang="en-US" dirty="0" err="1" smtClean="0"/>
              <a:t>Lagrangian</a:t>
            </a:r>
            <a:r>
              <a:rPr lang="en-US" dirty="0" smtClean="0"/>
              <a:t> Theories Generalize Donaldson Invariants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0523" y="1510255"/>
                <a:ext cx="3380477" cy="6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𝒯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23" y="1510255"/>
                <a:ext cx="3380477" cy="683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91000" y="1249862"/>
                <a:ext cx="3391378" cy="122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ℳ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</m:nary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𝒱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249862"/>
                <a:ext cx="3391378" cy="1227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439" y="2496039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now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ℳ</m:t>
                    </m:r>
                  </m:oMath>
                </a14:m>
                <a:r>
                  <a:rPr lang="en-US" sz="36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is the moduli space of:  </a:t>
                </a:r>
                <a:endParaRPr lang="en-US" sz="36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39" y="2496039"/>
                <a:ext cx="9144000" cy="646331"/>
              </a:xfrm>
              <a:prstGeom prst="rect">
                <a:avLst/>
              </a:prstGeom>
              <a:blipFill>
                <a:blip r:embed="rId5"/>
                <a:stretch>
                  <a:fillRect l="-200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9801" y="3324475"/>
                <a:ext cx="35237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𝒟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33CC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01" y="3324475"/>
                <a:ext cx="352378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5400" y="3292609"/>
                <a:ext cx="29783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𝛾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4000" b="0" i="1" smtClean="0">
                          <a:solidFill>
                            <a:srgbClr val="FF33CC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292609"/>
                <a:ext cx="297831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2018" y="5497559"/>
            <a:ext cx="8332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``</a:t>
            </a:r>
            <a:r>
              <a:rPr lang="en-US" sz="36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Nonabelian</a:t>
            </a:r>
            <a:r>
              <a:rPr lang="en-US" sz="36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36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equations’’</a:t>
            </a:r>
            <a:endParaRPr lang="en-US" sz="3600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0129" y="6237777"/>
            <a:ext cx="569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Losev-Shatashvili-Nekrasov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30129" y="4094866"/>
                <a:ext cx="518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29" y="4094866"/>
                <a:ext cx="518160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2245" y="4756857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Rank 2 ``spin’’ bundle;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depends on matter rep 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5" y="4756857"/>
                <a:ext cx="9144000" cy="584775"/>
              </a:xfrm>
              <a:prstGeom prst="rect">
                <a:avLst/>
              </a:prstGeom>
              <a:blipFill>
                <a:blip r:embed="rId9"/>
                <a:stretch>
                  <a:fillRect t="-12500" r="-166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86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52400"/>
                <a:ext cx="8534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Defining the integral over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requires a choice of orientation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8534400" cy="1446550"/>
              </a:xfrm>
              <a:prstGeom prst="rect">
                <a:avLst/>
              </a:prstGeom>
              <a:blipFill>
                <a:blip r:embed="rId2"/>
                <a:stretch>
                  <a:fillRect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40030" y="4739968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smtClean="0">
                <a:solidFill>
                  <a:srgbClr val="7030A0"/>
                </a:solidFill>
              </a:rPr>
              <a:t>View the determinant bundle of the deformation complex as the (real) 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state space of a 5d invertible theory 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030" y="1693516"/>
                <a:ext cx="85344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Orientability should be determined by the mod-two index of the deformation complex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 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mod two index of Dirac coupled to relative spin bundle [</a:t>
                </a:r>
                <a:r>
                  <a:rPr lang="en-US" sz="3600" dirty="0" err="1" smtClean="0">
                    <a:solidFill>
                      <a:srgbClr val="C00000"/>
                    </a:solidFill>
                  </a:rPr>
                  <a:t>Atiyah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-</a:t>
                </a:r>
                <a:r>
                  <a:rPr lang="en-US" sz="3600" dirty="0" err="1" smtClean="0">
                    <a:solidFill>
                      <a:srgbClr val="C00000"/>
                    </a:solidFill>
                  </a:rPr>
                  <a:t>Hitchin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-Singer]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 + … 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" y="1693516"/>
                <a:ext cx="8534400" cy="2862322"/>
              </a:xfrm>
              <a:prstGeom prst="rect">
                <a:avLst/>
              </a:prstGeom>
              <a:blipFill>
                <a:blip r:embed="rId3"/>
                <a:stretch>
                  <a:fillRect l="-2143" t="-3412" r="-357" b="-7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71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332290"/>
            <a:ext cx="8755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For the original case of Donaldson theory, with rank one gauge group  the 5d invertible theory is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" y="1649124"/>
                <a:ext cx="8686800" cy="73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𝑇𝑋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" y="1649124"/>
                <a:ext cx="8686800" cy="731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330" y="2730515"/>
                <a:ext cx="853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Principal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bundle 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for the gauge fields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" y="2730515"/>
                <a:ext cx="8534400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9090" y="3684912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(Related to remarks of Kapustin &amp; </a:t>
            </a:r>
            <a:r>
              <a:rPr lang="en-US" sz="2800" dirty="0" err="1" smtClean="0">
                <a:solidFill>
                  <a:srgbClr val="0070C0"/>
                </a:solidFill>
              </a:rPr>
              <a:t>Thorngren</a:t>
            </a:r>
            <a:r>
              <a:rPr lang="en-US" sz="2800" dirty="0" smtClean="0">
                <a:solidFill>
                  <a:srgbClr val="0070C0"/>
                </a:solidFill>
              </a:rPr>
              <a:t> 2017; Cordova &amp; </a:t>
            </a:r>
            <a:r>
              <a:rPr lang="en-US" sz="2800" dirty="0" err="1" smtClean="0">
                <a:solidFill>
                  <a:srgbClr val="0070C0"/>
                </a:solidFill>
              </a:rPr>
              <a:t>Dumitrescu</a:t>
            </a:r>
            <a:r>
              <a:rPr lang="en-US" sz="2800" dirty="0" smtClean="0">
                <a:solidFill>
                  <a:srgbClr val="0070C0"/>
                </a:solidFill>
              </a:rPr>
              <a:t> 2018; Wang, Wen &amp; Witten 2019)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310" y="5070196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An orientation is a trivialization of this invertible theory. </a:t>
            </a:r>
            <a:endParaRPr lang="en-US" sz="4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8100" y="1527423"/>
                <a:ext cx="91782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</a:rPr>
                  <a:t>Sign of the Donaldson invariants depends on an integral lift modulo 4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1527423"/>
                <a:ext cx="9178290" cy="1200329"/>
              </a:xfrm>
              <a:prstGeom prst="rect">
                <a:avLst/>
              </a:prstGeom>
              <a:blipFill>
                <a:blip r:embed="rId2"/>
                <a:stretch>
                  <a:fillRect l="-1063" t="-8163" r="-2193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56310" y="2743825"/>
            <a:ext cx="767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(as in Donaldson &amp; </a:t>
            </a:r>
            <a:r>
              <a:rPr lang="en-US" sz="3600" dirty="0" err="1" smtClean="0">
                <a:solidFill>
                  <a:srgbClr val="C00000"/>
                </a:solidFill>
              </a:rPr>
              <a:t>Kronheimer’s</a:t>
            </a:r>
            <a:r>
              <a:rPr lang="en-US" sz="3600" dirty="0" smtClean="0">
                <a:solidFill>
                  <a:srgbClr val="C00000"/>
                </a:solidFill>
              </a:rPr>
              <a:t> book ) </a:t>
            </a:r>
            <a:endParaRPr lang="en-US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8155" y="3820059"/>
                <a:ext cx="815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OR on an integral lift modulo 4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𝑇𝑋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" y="3820059"/>
                <a:ext cx="8153400" cy="646331"/>
              </a:xfrm>
              <a:prstGeom prst="rect">
                <a:avLst/>
              </a:prstGeom>
              <a:blipFill>
                <a:blip r:embed="rId3"/>
                <a:stretch>
                  <a:fillRect l="-2242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54555" y="443698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(as in  Witten, 1994)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With an explicit </a:t>
            </a:r>
            <a:r>
              <a:rPr lang="en-US" sz="3600" dirty="0" err="1" smtClean="0">
                <a:solidFill>
                  <a:srgbClr val="FF0000"/>
                </a:solidFill>
              </a:rPr>
              <a:t>counterterm</a:t>
            </a:r>
            <a:r>
              <a:rPr lang="en-US" sz="3600" dirty="0" smtClean="0">
                <a:solidFill>
                  <a:srgbClr val="FF0000"/>
                </a:solidFill>
              </a:rPr>
              <a:t> between these choices (Moore &amp; Witten 1997)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45" y="18424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This nicely summarizes some facts about the relation of SYM and Donaldson invariants: 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457200"/>
            <a:ext cx="9067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Question: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 Is there a useful description of the analogous 5d invertible theory 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f</a:t>
            </a:r>
            <a:r>
              <a:rPr lang="en-US" sz="4800" dirty="0" smtClean="0">
                <a:solidFill>
                  <a:srgbClr val="FF0000"/>
                </a:solidFill>
              </a:rPr>
              <a:t>or the moduli space of the </a:t>
            </a:r>
            <a:r>
              <a:rPr lang="en-US" sz="4800" dirty="0" err="1" smtClean="0">
                <a:solidFill>
                  <a:srgbClr val="FF0000"/>
                </a:solidFill>
              </a:rPr>
              <a:t>nonabelian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Seiberg</a:t>
            </a:r>
            <a:r>
              <a:rPr lang="en-US" sz="4800" dirty="0" smtClean="0">
                <a:solidFill>
                  <a:srgbClr val="FF0000"/>
                </a:solidFill>
              </a:rPr>
              <a:t>-Witten equations for general compact group and </a:t>
            </a:r>
            <a:r>
              <a:rPr lang="en-US" sz="4800" dirty="0" err="1" smtClean="0">
                <a:solidFill>
                  <a:srgbClr val="FF0000"/>
                </a:solidFill>
              </a:rPr>
              <a:t>quaternionic</a:t>
            </a:r>
            <a:r>
              <a:rPr lang="en-US" sz="4800" dirty="0" smtClean="0">
                <a:solidFill>
                  <a:srgbClr val="FF0000"/>
                </a:solidFill>
              </a:rPr>
              <a:t> representation?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Question: </a:t>
            </a:r>
            <a:br>
              <a:rPr lang="en-US" dirty="0" smtClean="0"/>
            </a:br>
            <a:r>
              <a:rPr lang="en-US" dirty="0" smtClean="0"/>
              <a:t>Puzzle About ``K-theoretic Donaldson Invariants’’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83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``K-Theoretic Donaldson Invariants’’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3" y="1524001"/>
            <a:ext cx="9174433" cy="51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745"/>
            <a:ext cx="8229600" cy="1143000"/>
          </a:xfrm>
        </p:spPr>
        <p:txBody>
          <a:bodyPr/>
          <a:lstStyle/>
          <a:p>
            <a:r>
              <a:rPr lang="en-US" dirty="0" smtClean="0"/>
              <a:t>Five Dimensions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949" y="1026065"/>
                <a:ext cx="944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Partial Topological Twist of 5d SYM on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49" y="1026065"/>
                <a:ext cx="9448800" cy="646331"/>
              </a:xfrm>
              <a:prstGeom prst="rect">
                <a:avLst/>
              </a:prstGeom>
              <a:blipFill>
                <a:blip r:embed="rId3"/>
                <a:stretch>
                  <a:fillRect l="-2000"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4" y="2866421"/>
                <a:ext cx="882965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Topological on 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Can shrink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endParaRPr lang="en-US" sz="3200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 Describe the twisted theory in terms of SQM with target space the moduli space of instantons: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" y="2866421"/>
                <a:ext cx="8829651" cy="1569660"/>
              </a:xfrm>
              <a:prstGeom prst="rect">
                <a:avLst/>
              </a:prstGeom>
              <a:blipFill>
                <a:blip r:embed="rId4"/>
                <a:stretch>
                  <a:fillRect t="-4651" r="-69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4548196"/>
                <a:ext cx="64874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But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is not spin in general,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so the theory will be anomalous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548196"/>
                <a:ext cx="6487466" cy="1200329"/>
              </a:xfrm>
              <a:prstGeom prst="rect">
                <a:avLst/>
              </a:prstGeom>
              <a:blipFill>
                <a:blip r:embed="rId5"/>
                <a:stretch>
                  <a:fillRect l="-94" t="-7614" r="-1598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2600" y="1885209"/>
                <a:ext cx="5029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𝒬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885209"/>
                <a:ext cx="50292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8159" y="6019800"/>
                <a:ext cx="9136380" cy="53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Find a suitable ``line bundle’’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so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exists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9" y="6019800"/>
                <a:ext cx="9136380" cy="530530"/>
              </a:xfrm>
              <a:prstGeom prst="rect">
                <a:avLst/>
              </a:prstGeom>
              <a:blipFill>
                <a:blip r:embed="rId7"/>
                <a:stretch>
                  <a:fillRect l="-1334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832"/>
            <a:ext cx="8229600" cy="1143000"/>
          </a:xfrm>
        </p:spPr>
        <p:txBody>
          <a:bodyPr/>
          <a:lstStyle/>
          <a:p>
            <a:r>
              <a:rPr lang="en-US" dirty="0" err="1" smtClean="0"/>
              <a:t>Chern</a:t>
            </a:r>
            <a:r>
              <a:rPr lang="en-US" dirty="0" smtClean="0"/>
              <a:t>-Simons Observables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211" y="1095880"/>
                <a:ext cx="716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𝑖𝑛𝑠𝑡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symmetry with current 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11" y="1095880"/>
                <a:ext cx="7162800" cy="646331"/>
              </a:xfrm>
              <a:prstGeom prst="rect">
                <a:avLst/>
              </a:prstGeom>
              <a:blipFill>
                <a:blip r:embed="rId3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19800" y="1084998"/>
                <a:ext cx="3505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084998"/>
                <a:ext cx="35052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400" y="4676607"/>
                <a:ext cx="6861809" cy="132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𝑏𝑐𝑘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𝑇𝑟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𝐴𝑑𝐴</m:t>
                            </m:r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+ </a:t>
                </a:r>
                <a:r>
                  <a:rPr lang="en-US" sz="3200" dirty="0" err="1" smtClean="0">
                    <a:solidFill>
                      <a:srgbClr val="0000FF"/>
                    </a:solidFill>
                  </a:rPr>
                  <a:t>susy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 completion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676607"/>
                <a:ext cx="6861809" cy="1321772"/>
              </a:xfrm>
              <a:prstGeom prst="rect">
                <a:avLst/>
              </a:prstGeom>
              <a:blipFill>
                <a:blip r:embed="rId5"/>
                <a:stretch>
                  <a:fillRect l="-231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3192522"/>
                <a:ext cx="7315200" cy="123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𝑇𝑟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𝐴𝑑𝐴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+⋯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92522"/>
                <a:ext cx="7315200" cy="1234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2378851"/>
                <a:ext cx="52520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𝑖𝑛𝑠𝑡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78851"/>
                <a:ext cx="525208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23129" y="1824853"/>
                <a:ext cx="47846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Couple to background </a:t>
                </a: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gauge field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bck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3129" y="1824853"/>
                <a:ext cx="4784639" cy="1200329"/>
              </a:xfrm>
              <a:prstGeom prst="rect">
                <a:avLst/>
              </a:prstGeom>
              <a:blipFill>
                <a:blip r:embed="rId8"/>
                <a:stretch>
                  <a:fillRect t="-7614" r="-63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8596" y="6078259"/>
                <a:ext cx="883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Introduces a ``line bundle’’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in the SQM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96" y="6078259"/>
                <a:ext cx="8839200" cy="584775"/>
              </a:xfrm>
              <a:prstGeom prst="rect">
                <a:avLst/>
              </a:prstGeom>
              <a:blipFill>
                <a:blip r:embed="rId9"/>
                <a:stretch>
                  <a:fillRect l="-1793" t="-12500" r="-179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5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00" y="1524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Some nontrivial examples of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 T-invariant CSW theories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appeared in several recent papers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284221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But there is no systematic understanding.</a:t>
            </a:r>
            <a:endParaRPr lang="en-US" sz="4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5240" y="3267795"/>
                <a:ext cx="24536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𝑃𝑆𝑈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" y="3267795"/>
                <a:ext cx="245364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" y="246483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Seiberg</a:t>
            </a:r>
            <a:r>
              <a:rPr lang="en-US" sz="2400" dirty="0" smtClean="0"/>
              <a:t> &amp; Witten 2016; </a:t>
            </a:r>
            <a:r>
              <a:rPr lang="en-US" sz="2400" dirty="0" err="1" smtClean="0"/>
              <a:t>Hsin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dirty="0" err="1" smtClean="0"/>
              <a:t>Seiberg</a:t>
            </a:r>
            <a:r>
              <a:rPr lang="en-US" sz="2400" dirty="0" smtClean="0"/>
              <a:t> 2016; Cordova, </a:t>
            </a:r>
            <a:r>
              <a:rPr lang="en-US" sz="2400" dirty="0" err="1" smtClean="0"/>
              <a:t>Hsin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dirty="0" err="1" smtClean="0"/>
              <a:t>Seiberg</a:t>
            </a:r>
            <a:r>
              <a:rPr lang="en-US" sz="2400" dirty="0" smtClean="0"/>
              <a:t> ] 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159032"/>
                <a:ext cx="2438400" cy="79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59032"/>
                <a:ext cx="2438400" cy="7991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3252555"/>
                <a:ext cx="2743200" cy="79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𝑈𝑆𝑝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52555"/>
                <a:ext cx="2743200" cy="7991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56510" y="4159032"/>
                <a:ext cx="2743200" cy="79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𝑆𝑂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510" y="4159032"/>
                <a:ext cx="2743200" cy="7991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54040" y="3267795"/>
                <a:ext cx="2743200" cy="79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𝑃𝑆𝑈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040" y="3267795"/>
                <a:ext cx="2743200" cy="7991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0" y="4212590"/>
                <a:ext cx="2743200" cy="799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𝑆𝑈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212590"/>
                <a:ext cx="2743200" cy="7991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35240" y="4277111"/>
                <a:ext cx="15240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240" y="4277111"/>
                <a:ext cx="1524000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9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" y="3468828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At least formally the path integral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should  compute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4855432"/>
                <a:ext cx="9144000" cy="88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}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855432"/>
                <a:ext cx="9144000" cy="885692"/>
              </a:xfrm>
              <a:prstGeom prst="rect">
                <a:avLst/>
              </a:prstGeom>
              <a:blipFill>
                <a:blip r:embed="rId2"/>
                <a:stretch>
                  <a:fillRect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2265" y="5961689"/>
                <a:ext cx="3200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dim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sub>
                          </m:sSub>
                        </m:fName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65" y="5961689"/>
                <a:ext cx="32004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8650" y="2564830"/>
                <a:ext cx="8229600" cy="68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Dirac operator coupled to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64830"/>
                <a:ext cx="8229600" cy="685124"/>
              </a:xfrm>
              <a:prstGeom prst="rect">
                <a:avLst/>
              </a:prstGeom>
              <a:blipFill>
                <a:blip r:embed="rId4"/>
                <a:stretch>
                  <a:fillRect t="-133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900" y="319182"/>
                <a:ext cx="8801100" cy="59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Conjecture: For suitable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m:rPr>
                        <m:lit/>
                      </m:rP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exists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19182"/>
                <a:ext cx="8801100" cy="593239"/>
              </a:xfrm>
              <a:prstGeom prst="rect">
                <a:avLst/>
              </a:prstGeom>
              <a:blipFill>
                <a:blip r:embed="rId5"/>
                <a:stretch>
                  <a:fillRect l="-1731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80" y="1059959"/>
                <a:ext cx="88277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DF09C7"/>
                    </a:solidFill>
                  </a:rPr>
                  <a:t>Evidence:  One can show</a:t>
                </a:r>
              </a:p>
              <a:p>
                <a:pPr algn="ctr"/>
                <a:r>
                  <a:rPr lang="en-US" sz="3600" dirty="0" smtClean="0">
                    <a:solidFill>
                      <a:srgbClr val="DF09C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DF09C7"/>
                    </a:solidFill>
                  </a:rPr>
                  <a:t>admits an  </a:t>
                </a:r>
                <a:r>
                  <a:rPr lang="en-US" sz="3600" dirty="0" err="1" smtClean="0">
                    <a:solidFill>
                      <a:srgbClr val="DF09C7"/>
                    </a:solidFill>
                  </a:rPr>
                  <a:t>acs</a:t>
                </a:r>
                <a:r>
                  <a:rPr lang="en-US" sz="3600" dirty="0" smtClean="0">
                    <a:solidFill>
                      <a:srgbClr val="DF09C7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DF09C7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600" dirty="0" smtClean="0">
                    <a:solidFill>
                      <a:srgbClr val="DF09C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 dirty="0" smtClean="0">
                            <a:solidFill>
                              <a:srgbClr val="DF09C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DF09C7"/>
                    </a:solidFill>
                  </a:rPr>
                  <a:t> is spin-c </a:t>
                </a:r>
                <a:endParaRPr lang="en-US" sz="3600" dirty="0">
                  <a:solidFill>
                    <a:srgbClr val="DF09C7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" y="1059959"/>
                <a:ext cx="8827770" cy="1200329"/>
              </a:xfrm>
              <a:prstGeom prst="rect">
                <a:avLst/>
              </a:prstGeom>
              <a:blipFill>
                <a:blip r:embed="rId6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381000"/>
                <a:ext cx="9144000" cy="88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}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1000"/>
                <a:ext cx="9144000" cy="885692"/>
              </a:xfrm>
              <a:prstGeom prst="rect">
                <a:avLst/>
              </a:prstGeom>
              <a:blipFill>
                <a:blip r:embed="rId2"/>
                <a:stretch>
                  <a:fillRect b="-1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5600" y="1805345"/>
                <a:ext cx="266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805345"/>
                <a:ext cx="26670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" y="2826381"/>
                <a:ext cx="815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dimensional scale in the physical theory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826381"/>
                <a:ext cx="8153400" cy="646331"/>
              </a:xfrm>
              <a:prstGeom prst="rect">
                <a:avLst/>
              </a:prstGeom>
              <a:blipFill>
                <a:blip r:embed="rId4"/>
                <a:stretch>
                  <a:fillRect t="-15094" r="-201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5300" y="3774432"/>
                <a:ext cx="7924800" cy="151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660C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−8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660C64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𝑌𝑀</m:t>
                                      </m:r>
                                    </m:sub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660C6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4000" b="0" i="1" smtClean="0">
                                  <a:solidFill>
                                    <a:srgbClr val="660C64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660C64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774432"/>
                <a:ext cx="7924800" cy="15131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5589323"/>
                <a:ext cx="72771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𝑖𝑛𝑠𝑡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𝑝𝑎𝑟𝑡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89323"/>
                <a:ext cx="7277100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4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576" y="3962400"/>
                <a:ext cx="8305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All this should generalize to (anomaly-free) 6d SYM theories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76" y="3962400"/>
                <a:ext cx="8305800" cy="1200329"/>
              </a:xfrm>
              <a:prstGeom prst="rect">
                <a:avLst/>
              </a:prstGeom>
              <a:blipFill>
                <a:blip r:embed="rId2"/>
                <a:stretch>
                  <a:fillRect l="-1174" t="-7614" r="-227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576" y="5257800"/>
                <a:ext cx="8709454" cy="104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𝐼𝑛𝑑𝑒𝑥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𝐸𝑙𝑙</m:t>
                      </m:r>
                      <m:d>
                        <m:d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76" y="5257800"/>
                <a:ext cx="8709454" cy="1040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8091" y="1567524"/>
                <a:ext cx="7924800" cy="136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In good cases, this is the index of the Dirac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91" y="1567524"/>
                <a:ext cx="7924800" cy="1366528"/>
              </a:xfrm>
              <a:prstGeom prst="rect">
                <a:avLst/>
              </a:prstGeom>
              <a:blipFill>
                <a:blip r:embed="rId4"/>
                <a:stretch>
                  <a:fillRect l="-1615" t="-8036" r="-3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7140" y="349623"/>
                <a:ext cx="7386702" cy="8996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func>
                      <m:func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4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  <m:sup>
                            <m:r>
                              <a:rPr lang="en-US" sz="4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)</m:t>
                        </m:r>
                      </m:e>
                    </m:func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}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0" y="349623"/>
                <a:ext cx="7386702" cy="899605"/>
              </a:xfrm>
              <a:prstGeom prst="rect">
                <a:avLst/>
              </a:prstGeom>
              <a:blipFill>
                <a:blip r:embed="rId5"/>
                <a:stretch>
                  <a:fillRect t="-7432" r="-2310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140" y="2991261"/>
                <a:ext cx="78310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``K-theoretic Donaldson invariants’’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0" y="2991261"/>
                <a:ext cx="783101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1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7745"/>
            <a:ext cx="8229600" cy="1143000"/>
          </a:xfrm>
        </p:spPr>
        <p:txBody>
          <a:bodyPr/>
          <a:lstStyle/>
          <a:p>
            <a:r>
              <a:rPr lang="en-US" dirty="0" smtClean="0"/>
              <a:t>Five Dimensions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04800" y="3586866"/>
            <a:ext cx="944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Using both the Coulomb branch integral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(a.k.a. the U-plane integral)  and, independently, localization techniques,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we make contact with the work of mathematicians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786" y="1066800"/>
                <a:ext cx="8368614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``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supHide m:val="on"/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32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6" y="1066800"/>
                <a:ext cx="8368614" cy="1435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2782983"/>
            <a:ext cx="821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Nekrasov</a:t>
            </a:r>
            <a:r>
              <a:rPr lang="en-US" sz="2800" dirty="0" smtClean="0"/>
              <a:t>, 1996; </a:t>
            </a:r>
            <a:r>
              <a:rPr lang="en-US" sz="2800" dirty="0" err="1" smtClean="0"/>
              <a:t>Losev</a:t>
            </a:r>
            <a:r>
              <a:rPr lang="en-US" sz="2800" dirty="0" smtClean="0"/>
              <a:t>, </a:t>
            </a:r>
            <a:r>
              <a:rPr lang="en-US" sz="2800" dirty="0" err="1" smtClean="0"/>
              <a:t>Nekrasov</a:t>
            </a:r>
            <a:r>
              <a:rPr lang="en-US" sz="2800" dirty="0" smtClean="0"/>
              <a:t>, </a:t>
            </a:r>
            <a:r>
              <a:rPr lang="en-US" sz="2800" dirty="0" err="1" smtClean="0"/>
              <a:t>Shatashvili</a:t>
            </a:r>
            <a:r>
              <a:rPr lang="en-US" sz="2800" dirty="0" smtClean="0"/>
              <a:t>, 1997]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27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120657"/>
            <a:ext cx="7239000" cy="357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896" y="3654725"/>
            <a:ext cx="6643868" cy="3203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530" y="1676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2006: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30530" y="5256362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2019: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36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755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Using the two physical techniques we derived (compatible) results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732965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Agree  with GNY!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547798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This raises our main puzzle…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0750" y="2749129"/>
            <a:ext cx="491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Differ  from GNY! 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563962"/>
            <a:ext cx="4989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(Suitably  interpreted.) 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895247"/>
                <a:ext cx="7086600" cy="7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895247"/>
                <a:ext cx="7086600" cy="7440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3415" y="1964423"/>
                <a:ext cx="754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4d Coulomb branch integral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" y="1964423"/>
                <a:ext cx="7543800" cy="646331"/>
              </a:xfrm>
              <a:prstGeom prst="rect">
                <a:avLst/>
              </a:prstGeom>
              <a:blipFill>
                <a:blip r:embed="rId3"/>
                <a:stretch>
                  <a:fillRect t="-13208" r="-1777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5356203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=∗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&amp;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 &amp;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𝐿𝐶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6203"/>
                <a:ext cx="9144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0600" y="2838162"/>
                <a:ext cx="8522970" cy="7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 : Contribution of SW invariants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838162"/>
                <a:ext cx="8522970" cy="744050"/>
              </a:xfrm>
              <a:prstGeom prst="rect">
                <a:avLst/>
              </a:prstGeom>
              <a:blipFill>
                <a:blip r:embed="rId5"/>
                <a:stretch>
                  <a:fillRect t="-2459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9240" y="3704019"/>
                <a:ext cx="6103620" cy="7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One can deduce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40" y="3704019"/>
                <a:ext cx="6103620" cy="744050"/>
              </a:xfrm>
              <a:prstGeom prst="rect">
                <a:avLst/>
              </a:prstGeom>
              <a:blipFill>
                <a:blip r:embed="rId6"/>
                <a:stretch>
                  <a:fillRect l="-3097" t="-2459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5810" y="16431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Total partition function is a sum of two terms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0" y="4683359"/>
                <a:ext cx="8625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  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there is metric dependence through the period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83359"/>
                <a:ext cx="8625840" cy="461665"/>
              </a:xfrm>
              <a:prstGeom prst="rect">
                <a:avLst/>
              </a:prstGeom>
              <a:blipFill>
                <a:blip r:embed="rId7"/>
                <a:stretch>
                  <a:fillRect l="-113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6152157"/>
                <a:ext cx="8393430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&gt;1⇒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 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52157"/>
                <a:ext cx="8393430" cy="585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3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6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865" y="-54187"/>
            <a:ext cx="851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SW special </a:t>
            </a:r>
            <a:r>
              <a:rPr lang="en-US" sz="4000" dirty="0" err="1" smtClean="0">
                <a:solidFill>
                  <a:srgbClr val="FF0000"/>
                </a:solidFill>
              </a:rPr>
              <a:t>Kahler</a:t>
            </a:r>
            <a:r>
              <a:rPr lang="en-US" sz="4000" dirty="0" smtClean="0">
                <a:solidFill>
                  <a:srgbClr val="FF0000"/>
                </a:solidFill>
              </a:rPr>
              <a:t> geometry is subtle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7400" y="2099231"/>
                <a:ext cx="480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cylinder valued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099231"/>
                <a:ext cx="48006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05" y="3159496"/>
                <a:ext cx="739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∼ 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𝑅𝑎</m:t>
                              </m:r>
                            </m:sup>
                          </m:sSup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+⋯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" y="3159496"/>
                <a:ext cx="73914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8655" y="4047518"/>
                <a:ext cx="72771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33CC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𝐼𝑛𝑠𝑡𝑎𝑛𝑡𝑜𝑛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𝑐𝑜𝑟𝑟𝑒𝑐𝑡𝑖𝑜𝑛𝑠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𝑅𝑎</m:t>
                            </m:r>
                          </m:sup>
                        </m:sSup>
                      </m:e>
                    </m:d>
                  </m:oMath>
                </a14:m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5" y="4047518"/>
                <a:ext cx="72771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90800" y="4789694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Nekrasov</a:t>
            </a:r>
            <a:r>
              <a:rPr lang="en-US" sz="2800" dirty="0" smtClean="0"/>
              <a:t>, 1996]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3000" y="936413"/>
                <a:ext cx="632841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For 5d SYM gauge group of rank 1: </a:t>
                </a:r>
              </a:p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  Coulomb branch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36413"/>
                <a:ext cx="6328410" cy="1077218"/>
              </a:xfrm>
              <a:prstGeom prst="rect">
                <a:avLst/>
              </a:prstGeom>
              <a:blipFill>
                <a:blip r:embed="rId5"/>
                <a:stretch>
                  <a:fillRect t="-7386" r="-9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5305" y="5486400"/>
                <a:ext cx="7543800" cy="1228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=〈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𝑃𝑒𝑥𝑝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𝑦𝑚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 〉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5" y="5486400"/>
                <a:ext cx="7543800" cy="1228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9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32413"/>
                <a:ext cx="7467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Modular Parametrization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/>
                  <a:t>plane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413"/>
                <a:ext cx="7467600" cy="646331"/>
              </a:xfrm>
              <a:prstGeom prst="rect">
                <a:avLst/>
              </a:prstGeom>
              <a:blipFill>
                <a:blip r:embed="rId2"/>
                <a:stretch>
                  <a:fillRect l="-2449" t="-14151" r="-122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4860" y="1978828"/>
                <a:ext cx="7391400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=8+4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" y="1978828"/>
                <a:ext cx="7391400" cy="1145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76200" y="3330915"/>
                <a:ext cx="5105400" cy="1163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6355A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16355A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16355A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16355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6355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16355A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16355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16355A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16355A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16355A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330915"/>
                <a:ext cx="5105400" cy="1163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" y="4739544"/>
            <a:ext cx="7893934" cy="2141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9200" y="3764702"/>
                <a:ext cx="3657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16355A"/>
                    </a:solidFill>
                  </a:rPr>
                  <a:t>Hauptmodul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16355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16355A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16355A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16355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16355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16355A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764702"/>
                <a:ext cx="3657600" cy="523220"/>
              </a:xfrm>
              <a:prstGeom prst="rect">
                <a:avLst/>
              </a:prstGeom>
              <a:blipFill>
                <a:blip r:embed="rId6"/>
                <a:stretch>
                  <a:fillRect l="-3333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9654" y="848020"/>
                <a:ext cx="83439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The Coulomb branch is a branched double cover of the modular curve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54" y="848020"/>
                <a:ext cx="8343900" cy="1077218"/>
              </a:xfrm>
              <a:prstGeom prst="rect">
                <a:avLst/>
              </a:prstGeom>
              <a:blipFill>
                <a:blip r:embed="rId7"/>
                <a:stretch>
                  <a:fillRect l="-584" t="-7345" r="-1826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1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80" y="310026"/>
                <a:ext cx="8839200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310026"/>
                <a:ext cx="8839200" cy="1353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" y="2111758"/>
                <a:ext cx="8534400" cy="152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13−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1−2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" y="2111758"/>
                <a:ext cx="8534400" cy="1520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" y="4756637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" y="4756637"/>
                <a:ext cx="289560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788920" y="4633526"/>
            <a:ext cx="5897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Suitably modular invariant and holomorphic ``contact term’’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9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9652" y="2072677"/>
                <a:ext cx="61011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Spin 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Chern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-Simons Theory with </a:t>
                </a:r>
              </a:p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torus gauge group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52" y="2072677"/>
                <a:ext cx="6101148" cy="1200329"/>
              </a:xfrm>
              <a:prstGeom prst="rect">
                <a:avLst/>
              </a:prstGeom>
              <a:blipFill>
                <a:blip r:embed="rId2"/>
                <a:stretch>
                  <a:fillRect l="-2997" t="-7614" r="-309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1" y="3518751"/>
                <a:ext cx="838200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3518751"/>
                <a:ext cx="8382000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947" y="5257800"/>
                <a:ext cx="9144000" cy="1239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𝐼𝐽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: 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nondegenerate, integral symmetric matrix: determines integral lattice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47" y="5257800"/>
                <a:ext cx="9144000" cy="1239122"/>
              </a:xfrm>
              <a:prstGeom prst="rect">
                <a:avLst/>
              </a:prstGeom>
              <a:blipFill>
                <a:blip r:embed="rId4"/>
                <a:stretch>
                  <a:fillRect l="-2067" t="-7389" b="-17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855026" cy="3814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652" y="72606"/>
            <a:ext cx="6024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With my student Roman </a:t>
            </a:r>
            <a:r>
              <a:rPr lang="en-US" sz="3600" dirty="0" err="1" smtClean="0">
                <a:solidFill>
                  <a:srgbClr val="C00000"/>
                </a:solidFill>
              </a:rPr>
              <a:t>Geiko</a:t>
            </a:r>
            <a:r>
              <a:rPr lang="en-US" sz="3600" dirty="0" smtClean="0">
                <a:solidFill>
                  <a:srgbClr val="C00000"/>
                </a:solidFill>
              </a:rPr>
              <a:t> we have recently carried out a systematic study for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152400" y="211565"/>
                <a:ext cx="937260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sup>
                              </m:sSub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211565"/>
                <a:ext cx="9372600" cy="13860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8250" y="1837138"/>
                <a:ext cx="6591300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𝐸𝑟𝑓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ra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1837138"/>
                <a:ext cx="6591300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35480" y="2897621"/>
                <a:ext cx="5257800" cy="93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80" y="2897621"/>
                <a:ext cx="5257800" cy="932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8200" y="394656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F09C7"/>
                </a:solidFill>
              </a:rPr>
              <a:t>Not holomorphic. </a:t>
            </a:r>
            <a:endParaRPr lang="en-US" sz="3200" dirty="0">
              <a:solidFill>
                <a:srgbClr val="DF09C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0" y="3946567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F09C7"/>
                </a:solidFill>
              </a:rPr>
              <a:t>Metric dependent . </a:t>
            </a:r>
            <a:endParaRPr lang="en-US" sz="3200" dirty="0">
              <a:solidFill>
                <a:srgbClr val="DF09C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4950" y="4671830"/>
            <a:ext cx="611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Formally: A total derivative: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62300" y="5410200"/>
                <a:ext cx="2743200" cy="126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5410200"/>
                <a:ext cx="2743200" cy="12628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4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Measure As A Total Derivative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216" y="2215885"/>
                <a:ext cx="4154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16" y="2215885"/>
                <a:ext cx="415418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9950" y="2203230"/>
                <a:ext cx="5410200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203230"/>
                <a:ext cx="5410200" cy="855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950" y="3371491"/>
                <a:ext cx="5753100" cy="109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</a:rPr>
                  <a:t>For a suitably modular invariant </a:t>
                </a:r>
              </a:p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</a:rPr>
                  <a:t>and nonsingular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3371491"/>
                <a:ext cx="5753100" cy="1093826"/>
              </a:xfrm>
              <a:prstGeom prst="rect">
                <a:avLst/>
              </a:prstGeom>
              <a:blipFill>
                <a:blip r:embed="rId4"/>
                <a:stretch>
                  <a:fillRect t="-7263" r="-1483" b="-18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912" y="4898361"/>
                <a:ext cx="8981454" cy="195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(It can be hard to find explicit formulae</a:t>
                </a:r>
              </a:p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 for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one needs the theory of mock modular forms, and their generalizations.)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2" y="4898361"/>
                <a:ext cx="8981454" cy="1959639"/>
              </a:xfrm>
              <a:prstGeom prst="rect">
                <a:avLst/>
              </a:prstGeom>
              <a:blipFill>
                <a:blip r:embed="rId5"/>
                <a:stretch>
                  <a:fillRect l="-1697" t="-5607" r="-2919" b="-12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6500" y="3232714"/>
                <a:ext cx="2743200" cy="126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den>
                      </m:f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0" y="3232714"/>
                <a:ext cx="2743200" cy="12628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5406" y="1008797"/>
                <a:ext cx="8839200" cy="1353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06" y="1008797"/>
                <a:ext cx="8839200" cy="1353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8" grpId="0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187280"/>
                <a:ext cx="8991600" cy="135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87280"/>
                <a:ext cx="8991600" cy="1351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7893934" cy="21413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90600" y="1600200"/>
            <a:ext cx="6477000" cy="0"/>
          </a:xfrm>
          <a:prstGeom prst="line">
            <a:avLst/>
          </a:prstGeom>
          <a:ln w="762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0300" y="141750"/>
                <a:ext cx="2514600" cy="707886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0" y="141750"/>
                <a:ext cx="25146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5753100" y="807678"/>
            <a:ext cx="457200" cy="5334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6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2252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Explicit Results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38461" y="1480316"/>
                <a:ext cx="274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461" y="1480316"/>
                <a:ext cx="2743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04739" y="1460492"/>
                <a:ext cx="6553200" cy="839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739" y="1460492"/>
                <a:ext cx="6553200" cy="839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38462" y="2447602"/>
                <a:ext cx="9282461" cy="1494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ℓ∈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462" y="2447602"/>
                <a:ext cx="9282461" cy="1494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339" y="5534798"/>
                <a:ext cx="7848600" cy="1160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0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9" y="5534798"/>
                <a:ext cx="7848600" cy="11601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85639" y="441509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Wall Crossing Formula: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If we take these formula literally, we get results that are very different from GNY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4307" y="2287474"/>
                <a:ext cx="8534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We get finite Laurent polynomials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3600" b="0" dirty="0" smtClean="0">
                    <a:solidFill>
                      <a:srgbClr val="0000FF"/>
                    </a:solidFill>
                  </a:rPr>
                  <a:t>with terms involving negative powers of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3600" b="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07" y="2287474"/>
                <a:ext cx="8534400" cy="1200329"/>
              </a:xfrm>
              <a:prstGeom prst="rect">
                <a:avLst/>
              </a:prstGeom>
              <a:blipFill>
                <a:blip r:embed="rId2"/>
                <a:stretch>
                  <a:fillRect l="-357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4953000"/>
                <a:ext cx="8368614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nary>
                            <m:naryPr>
                              <m:supHide m:val="on"/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3200" b="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ℳ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8368614" cy="1435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81200" y="384376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It looks nothing like: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68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280" y="217356"/>
                <a:ext cx="8763000" cy="79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are functions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and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17356"/>
                <a:ext cx="8763000" cy="792076"/>
              </a:xfrm>
              <a:prstGeom prst="rect">
                <a:avLst/>
              </a:prstGeom>
              <a:blipFill>
                <a:blip r:embed="rId2"/>
                <a:stretch>
                  <a:fillRect t="-3077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430" y="1478581"/>
            <a:ext cx="9144000" cy="1371600"/>
            <a:chOff x="7620" y="1514817"/>
            <a:chExt cx="9144000" cy="1371600"/>
          </a:xfrm>
        </p:grpSpPr>
        <p:sp>
          <p:nvSpPr>
            <p:cNvPr id="6" name="Rectangle 5"/>
            <p:cNvSpPr/>
            <p:nvPr/>
          </p:nvSpPr>
          <p:spPr>
            <a:xfrm>
              <a:off x="7620" y="1514817"/>
              <a:ext cx="9144000" cy="1371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46710" y="1843026"/>
                  <a:ext cx="8610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FFFF00"/>
                      </a:solidFill>
                    </a:rPr>
                    <a:t>Subtle order of limits: 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ℛ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→0 </m:t>
                      </m:r>
                    </m:oMath>
                  </a14:m>
                  <a:r>
                    <a:rPr lang="en-US" sz="3600" dirty="0" smtClean="0">
                      <a:solidFill>
                        <a:srgbClr val="FFFF00"/>
                      </a:solidFill>
                    </a:rPr>
                    <a:t>  vs. 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ℑ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endParaRPr lang="en-US" sz="36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" y="1843026"/>
                  <a:ext cx="8610600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195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480" y="3124200"/>
                <a:ext cx="8686800" cy="93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660C64"/>
                    </a:solidFill>
                  </a:rPr>
                  <a:t>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∼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660C64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660C6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660C64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660C6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660C6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660C64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rgbClr val="660C6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" y="3124200"/>
                <a:ext cx="8686800" cy="932307"/>
              </a:xfrm>
              <a:prstGeom prst="rect">
                <a:avLst/>
              </a:prstGeom>
              <a:blipFill>
                <a:blip r:embed="rId4"/>
                <a:stretch>
                  <a:fillRect l="-1825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7170" y="4690931"/>
                <a:ext cx="8534400" cy="1520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13−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1−2 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" y="4690931"/>
                <a:ext cx="8534400" cy="15200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3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0500" y="3429000"/>
                <a:ext cx="8991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If we </a:t>
                </a:r>
                <a:r>
                  <a:rPr lang="en-US" sz="3600" i="1" u="sng" dirty="0" smtClean="0">
                    <a:solidFill>
                      <a:srgbClr val="C00000"/>
                    </a:solidFill>
                  </a:rPr>
                  <a:t>first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 expand the expressions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…. 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 smtClean="0">
                  <a:solidFill>
                    <a:srgbClr val="C00000"/>
                  </a:solidFill>
                </a:endParaRPr>
              </a:p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around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600" i="1" u="sng" dirty="0" smtClean="0">
                    <a:solidFill>
                      <a:srgbClr val="C00000"/>
                    </a:solidFill>
                  </a:rPr>
                  <a:t>then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 take the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term at each order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we find remarkable and nontrivial agreement with results in GNY.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3429000"/>
                <a:ext cx="8991600" cy="2308324"/>
              </a:xfrm>
              <a:prstGeom prst="rect">
                <a:avLst/>
              </a:prstGeom>
              <a:blipFill>
                <a:blip r:embed="rId2"/>
                <a:stretch>
                  <a:fillRect l="-2034" t="-4233" b="-8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528737"/>
                <a:ext cx="8991600" cy="1053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8737"/>
                <a:ext cx="8991600" cy="10534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1739832"/>
                <a:ext cx="7848600" cy="1160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0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39832"/>
                <a:ext cx="7848600" cy="1160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Did we make a technical mistake?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3716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Probably not:</a:t>
            </a:r>
            <a:endParaRPr lang="en-US" sz="4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2514600"/>
                <a:ext cx="88392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Using </a:t>
                </a:r>
                <a:r>
                  <a:rPr lang="en-US" sz="3600" dirty="0" err="1">
                    <a:solidFill>
                      <a:srgbClr val="0000FF"/>
                    </a:solidFill>
                  </a:rPr>
                  <a:t>toric</a:t>
                </a:r>
                <a:r>
                  <a:rPr lang="en-US" sz="3600" dirty="0">
                    <a:solidFill>
                      <a:srgbClr val="0000FF"/>
                    </a:solidFill>
                  </a:rPr>
                  <a:t> localization and the 5d instanton partition function we derived exactly the same 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formula for wall-crossing @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514600"/>
                <a:ext cx="8839200" cy="1754326"/>
              </a:xfrm>
              <a:prstGeom prst="rect">
                <a:avLst/>
              </a:prstGeom>
              <a:blipFill>
                <a:blip r:embed="rId2"/>
                <a:stretch>
                  <a:fillRect l="-1931" t="-5575" r="-3103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50292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Agreement with GNY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– with an admittedly ad hoc interpretation of the integral –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is extremely nontrivial.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3370" y="2185873"/>
                <a:ext cx="9448800" cy="138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+3 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e>
                                  <m:sup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num>
                                  <m:den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36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" y="2185873"/>
                <a:ext cx="9448800" cy="13885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52400" y="3946166"/>
                <a:ext cx="9109709" cy="170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= Terms in the power </a:t>
                </a:r>
              </a:p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series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4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3946166"/>
                <a:ext cx="9109709" cy="1705403"/>
              </a:xfrm>
              <a:prstGeom prst="rect">
                <a:avLst/>
              </a:prstGeom>
              <a:blipFill>
                <a:blip r:embed="rId3"/>
                <a:stretch>
                  <a:fillRect l="-402" t="-7143" b="-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70509" y="5867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Agrees with, and generalizes, GKW Conjecture 1.1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4290" y="180546"/>
                <a:ext cx="9143999" cy="1656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Moreover, using the wall-crossing behavior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ℛ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at the strong coupling cusps allows </a:t>
                </a:r>
              </a:p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o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ne to </a:t>
                </a:r>
                <a:r>
                  <a:rPr lang="en-US" sz="3200" b="1" i="1" u="sng" dirty="0" smtClean="0">
                    <a:solidFill>
                      <a:srgbClr val="C00000"/>
                    </a:solidFill>
                  </a:rPr>
                  <a:t>derive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𝑆𝑊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bSup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partition function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90" y="180546"/>
                <a:ext cx="9143999" cy="1656479"/>
              </a:xfrm>
              <a:prstGeom prst="rect">
                <a:avLst/>
              </a:prstGeom>
              <a:blipFill>
                <a:blip r:embed="rId4"/>
                <a:stretch>
                  <a:fillRect t="-4797" b="-10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8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76200"/>
                <a:ext cx="8610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00FF"/>
                    </a:solidFill>
                  </a:rPr>
                  <a:t>The Puzzle: The naïve physical interpretation suggests we should take the constant term in the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-expansion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"/>
                <a:ext cx="8610600" cy="1938992"/>
              </a:xfrm>
              <a:prstGeom prst="rect">
                <a:avLst/>
              </a:prstGeom>
              <a:blipFill>
                <a:blip r:embed="rId2"/>
                <a:stretch>
                  <a:fillRect t="-5660" r="-1132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5300" y="2209800"/>
                <a:ext cx="7620000" cy="946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ℛ</m:t>
                                      </m:r>
                                    </m:e>
                                  </m:d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209800"/>
                <a:ext cx="7620000" cy="946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3429000"/>
                <a:ext cx="7848600" cy="1160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0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29000"/>
                <a:ext cx="7848600" cy="1160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2860" y="4861783"/>
                <a:ext cx="924306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But to get answers that agree with mathematical results we first expand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and then take the constant term.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" y="4861783"/>
                <a:ext cx="9243060" cy="1754326"/>
              </a:xfrm>
              <a:prstGeom prst="rect">
                <a:avLst/>
              </a:prstGeom>
              <a:blipFill>
                <a:blip r:embed="rId5"/>
                <a:stretch>
                  <a:fillRect l="-1846" t="-5575" r="-2966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3657600"/>
            <a:ext cx="857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But there can be quantum T-reversal symmetries not visible classically.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5649" y="319138"/>
                <a:ext cx="8153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7030A0"/>
                    </a:solidFill>
                  </a:rPr>
                  <a:t>Classical T-reversal: </a:t>
                </a:r>
              </a:p>
              <a:p>
                <a:pPr algn="ctr"/>
                <a:r>
                  <a:rPr lang="en-US" sz="4400" dirty="0" smtClean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 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𝐺𝐿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</a:rPr>
                  <a:t> such that </a:t>
                </a:r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9" y="319138"/>
                <a:ext cx="8153400" cy="1446550"/>
              </a:xfrm>
              <a:prstGeom prst="rect">
                <a:avLst/>
              </a:prstGeom>
              <a:blipFill>
                <a:blip r:embed="rId2"/>
                <a:stretch>
                  <a:fillRect t="-840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864249"/>
                <a:ext cx="6248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𝑈𝐾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864249"/>
                <a:ext cx="62484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8150" y="5404784"/>
            <a:ext cx="8164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Rank 2 examples studied by 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Seiberg</a:t>
            </a:r>
            <a:r>
              <a:rPr lang="en-US" sz="3600" dirty="0" smtClean="0">
                <a:solidFill>
                  <a:srgbClr val="7030A0"/>
                </a:solidFill>
              </a:rPr>
              <a:t> &amp; Witten; </a:t>
            </a:r>
            <a:r>
              <a:rPr lang="en-US" sz="3600" dirty="0" err="1" smtClean="0">
                <a:solidFill>
                  <a:srgbClr val="7030A0"/>
                </a:solidFill>
              </a:rPr>
              <a:t>Delmastro</a:t>
            </a:r>
            <a:r>
              <a:rPr lang="en-US" sz="3600" dirty="0" smtClean="0">
                <a:solidFill>
                  <a:srgbClr val="7030A0"/>
                </a:solidFill>
              </a:rPr>
              <a:t> &amp; </a:t>
            </a:r>
            <a:r>
              <a:rPr lang="en-US" sz="3600" dirty="0" err="1" smtClean="0">
                <a:solidFill>
                  <a:srgbClr val="7030A0"/>
                </a:solidFill>
              </a:rPr>
              <a:t>Gomis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0" y="2689558"/>
                <a:ext cx="5181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(Note: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=0 )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689558"/>
                <a:ext cx="5181600" cy="707886"/>
              </a:xfrm>
              <a:prstGeom prst="rect">
                <a:avLst/>
              </a:prstGeom>
              <a:blipFill>
                <a:blip r:embed="rId4"/>
                <a:stretch>
                  <a:fillRect l="-411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3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4205" y="3269158"/>
                <a:ext cx="82296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Integrals in elliptic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cohomology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of distinguished classes defined by the </a:t>
                </a:r>
                <a:r>
                  <a:rPr lang="en-US" sz="4400" dirty="0" err="1" smtClean="0">
                    <a:solidFill>
                      <a:srgbClr val="FF0000"/>
                    </a:solidFill>
                  </a:rPr>
                  <a:t>susy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sigma model with target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 define smooth invariants of four-manifolds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05" y="3269158"/>
                <a:ext cx="8229600" cy="3477875"/>
              </a:xfrm>
              <a:prstGeom prst="rect">
                <a:avLst/>
              </a:prstGeom>
              <a:blipFill>
                <a:blip r:embed="rId4"/>
                <a:stretch>
                  <a:fillRect l="-667" t="-3503" r="-2074" b="-7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22605" y="2442932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Conjecture: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8859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So far, we did not use any K-theory in describing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the ``K-theoretic Donaldson invariants’’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302" y="1432040"/>
            <a:ext cx="8727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DF09C7"/>
                </a:solidFill>
              </a:rPr>
              <a:t>It would be very desirable to do so, because the 6d version, analogously formulated could be quite interesting:</a:t>
            </a:r>
            <a:endParaRPr lang="en-US" sz="2800" dirty="0">
              <a:solidFill>
                <a:srgbClr val="DF09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SUMMARY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11474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Part 1:  We gave a necessary and sufficient condition for T-invariance of CSW with torus gauge group, and conjectured a general condition for all CSW theories.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330" y="293313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Led to a question about whether the condition can be rephrased in terms of some (nonstandard) Witt group of fusion categories.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" y="387993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Part 2:   SYM &amp; Four-manifold invariants. Three questions: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68853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Topological data for twisting of the general d=4 N=2 theory?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" y="539918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C64"/>
                </a:solidFill>
              </a:rPr>
              <a:t>Invertible theory governing orientation of </a:t>
            </a:r>
            <a:r>
              <a:rPr lang="en-US" sz="2400" dirty="0" err="1" smtClean="0">
                <a:solidFill>
                  <a:srgbClr val="660C64"/>
                </a:solidFill>
              </a:rPr>
              <a:t>nonabelian</a:t>
            </a:r>
            <a:r>
              <a:rPr lang="en-US" sz="2400" dirty="0" smtClean="0">
                <a:solidFill>
                  <a:srgbClr val="660C64"/>
                </a:solidFill>
              </a:rPr>
              <a:t> SW moduli</a:t>
            </a:r>
            <a:endParaRPr lang="en-US" sz="2400" dirty="0">
              <a:solidFill>
                <a:srgbClr val="660C6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" y="6109838"/>
            <a:ext cx="902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Puzzle regarding physical derivation of K-theoretic Donaldson invariants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4683" y="-76095"/>
                <a:ext cx="8229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000FF"/>
                    </a:solidFill>
                  </a:rPr>
                  <a:t>The quantum theory does not depend on all the details of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3" y="-76095"/>
                <a:ext cx="8229600" cy="1446550"/>
              </a:xfrm>
              <a:prstGeom prst="rect">
                <a:avLst/>
              </a:prstGeom>
              <a:blipFill>
                <a:blip r:embed="rId2"/>
                <a:stretch>
                  <a:fillRect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6511" y="1989910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Finite Abelian group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11" y="1989910"/>
                <a:ext cx="8382000" cy="707886"/>
              </a:xfrm>
              <a:prstGeom prst="rect">
                <a:avLst/>
              </a:prstGeom>
              <a:blipFill>
                <a:blip r:embed="rId3"/>
                <a:stretch>
                  <a:fillRect l="-2545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90500" y="4016658"/>
                <a:ext cx="9144000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4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sz="4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000" dirty="0" smtClean="0">
                    <a:solidFill>
                      <a:srgbClr val="00B0F0"/>
                    </a:solidFill>
                  </a:rPr>
                  <a:t>  </a:t>
                </a:r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" y="4016658"/>
                <a:ext cx="9144000" cy="965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1884" y="3418064"/>
            <a:ext cx="777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Quadratic Refinement (spin of </a:t>
            </a:r>
            <a:r>
              <a:rPr lang="en-US" sz="3600" dirty="0" err="1" smtClean="0">
                <a:solidFill>
                  <a:srgbClr val="00B0F0"/>
                </a:solidFill>
              </a:rPr>
              <a:t>anyons</a:t>
            </a:r>
            <a:r>
              <a:rPr lang="en-US" sz="3600" dirty="0" smtClean="0">
                <a:solidFill>
                  <a:srgbClr val="00B0F0"/>
                </a:solidFill>
              </a:rPr>
              <a:t>) : 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784" y="5274951"/>
                <a:ext cx="3505200" cy="1508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84" y="5274951"/>
                <a:ext cx="3505200" cy="1508042"/>
              </a:xfrm>
              <a:prstGeom prst="rect">
                <a:avLst/>
              </a:prstGeom>
              <a:blipFill>
                <a:blip r:embed="rId5"/>
                <a:stretch>
                  <a:fillRect r="-37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47735" y="5383257"/>
                <a:ext cx="4114800" cy="1210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4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4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735" y="5383257"/>
                <a:ext cx="4114800" cy="1210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81200" y="1312333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What </a:t>
            </a:r>
            <a:r>
              <a:rPr lang="en-US" sz="3200" i="1" u="sng" dirty="0" smtClean="0">
                <a:solidFill>
                  <a:srgbClr val="7030A0"/>
                </a:solidFill>
              </a:rPr>
              <a:t>does</a:t>
            </a:r>
            <a:r>
              <a:rPr lang="en-US" sz="3200" dirty="0" smtClean="0">
                <a:solidFill>
                  <a:srgbClr val="7030A0"/>
                </a:solidFill>
              </a:rPr>
              <a:t> it depend on?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925953"/>
            <a:ext cx="817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a.k.a</a:t>
            </a:r>
            <a:r>
              <a:rPr lang="en-US" sz="2400" dirty="0" smtClean="0">
                <a:solidFill>
                  <a:srgbClr val="C00000"/>
                </a:solidFill>
              </a:rPr>
              <a:t>  ``group of </a:t>
            </a:r>
            <a:r>
              <a:rPr lang="en-US" sz="2400" dirty="0" err="1" smtClean="0">
                <a:solidFill>
                  <a:srgbClr val="C00000"/>
                </a:solidFill>
              </a:rPr>
              <a:t>anyons</a:t>
            </a:r>
            <a:r>
              <a:rPr lang="en-US" sz="2400" dirty="0" smtClean="0">
                <a:solidFill>
                  <a:srgbClr val="C00000"/>
                </a:solidFill>
              </a:rPr>
              <a:t>’’   a.k.a.  ``group of 1-form symmetries’’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35061" y="0"/>
            <a:ext cx="9883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Theorem </a:t>
            </a:r>
          </a:p>
          <a:p>
            <a:pPr algn="ctr"/>
            <a:r>
              <a:rPr lang="en-US" sz="3600" dirty="0" smtClean="0"/>
              <a:t>[ </a:t>
            </a:r>
            <a:r>
              <a:rPr lang="en-US" sz="3600" dirty="0" err="1" smtClean="0"/>
              <a:t>Belov</a:t>
            </a:r>
            <a:r>
              <a:rPr lang="en-US" sz="3600" dirty="0" smtClean="0"/>
              <a:t> &amp; Moore; </a:t>
            </a:r>
            <a:r>
              <a:rPr lang="en-US" sz="3600" dirty="0" err="1" smtClean="0"/>
              <a:t>Freed,Lurie,HopkinsTeleman</a:t>
            </a:r>
            <a:r>
              <a:rPr lang="en-US" sz="3600" dirty="0" smtClean="0"/>
              <a:t>]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6939" y="1369092"/>
                <a:ext cx="8610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The quantum theory only depends on the equivalence class of the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</m:d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39" y="1369092"/>
                <a:ext cx="8610600" cy="1200329"/>
              </a:xfrm>
              <a:prstGeom prst="rect">
                <a:avLst/>
              </a:prstGeom>
              <a:blipFill>
                <a:blip r:embed="rId3"/>
                <a:stretch>
                  <a:fillRect t="-8163" b="-1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0" y="2883190"/>
                <a:ext cx="7162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/24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883190"/>
                <a:ext cx="71628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3610660"/>
                <a:ext cx="35052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610660"/>
                <a:ext cx="3505200" cy="1436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3678262"/>
                <a:ext cx="4114800" cy="1176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  <m:r>
                                <m:rPr>
                                  <m:lit/>
                                </m:r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678262"/>
                <a:ext cx="4114800" cy="11763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905000" y="2800123"/>
                <a:ext cx="7924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0" y="2800123"/>
                <a:ext cx="79248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9814" y="5410200"/>
            <a:ext cx="8324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Conversely, every such triple arises from some torus CSW theory 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37438</TotalTime>
  <Words>6237</Words>
  <Application>Microsoft Office PowerPoint</Application>
  <PresentationFormat>On-screen Show (4:3)</PresentationFormat>
  <Paragraphs>404</Paragraphs>
  <Slides>71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Cambria Math</vt:lpstr>
      <vt:lpstr>Office Theme</vt:lpstr>
      <vt:lpstr>Some Questions  Of Possible Interest To  This Simons Collaboration   </vt:lpstr>
      <vt:lpstr>Outline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Higher Gauss Sums </vt:lpstr>
      <vt:lpstr>PowerPoint Presentation</vt:lpstr>
      <vt:lpstr>Quad-Witt Groups</vt:lpstr>
      <vt:lpstr>T-Witt Groups</vt:lpstr>
      <vt:lpstr>Interfaces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Three Questions About  SYM &amp; Four-manifold Invariants </vt:lpstr>
      <vt:lpstr>First Question </vt:lpstr>
      <vt:lpstr>Topological Twisting </vt:lpstr>
      <vt:lpstr>PowerPoint Presentation</vt:lpstr>
      <vt:lpstr>PowerPoint Presentation</vt:lpstr>
      <vt:lpstr>PowerPoint Presentation</vt:lpstr>
      <vt:lpstr>Other Theories</vt:lpstr>
      <vt:lpstr>PowerPoint Presentation</vt:lpstr>
      <vt:lpstr>PowerPoint Presentation</vt:lpstr>
      <vt:lpstr>Second Question: Invertible Theories And Orientation  </vt:lpstr>
      <vt:lpstr>Twisted SYM &amp; Anomaly Theories</vt:lpstr>
      <vt:lpstr>How Twisted Lagrangian Theories Generalize Donaldson Invariants </vt:lpstr>
      <vt:lpstr>PowerPoint Presentation</vt:lpstr>
      <vt:lpstr>PowerPoint Presentation</vt:lpstr>
      <vt:lpstr>PowerPoint Presentation</vt:lpstr>
      <vt:lpstr>PowerPoint Presentation</vt:lpstr>
      <vt:lpstr>Third Question:  Puzzle About ``K-theoretic Donaldson Invariants’’  </vt:lpstr>
      <vt:lpstr>``K-Theoretic Donaldson Invariants’’ </vt:lpstr>
      <vt:lpstr>Five Dimensions </vt:lpstr>
      <vt:lpstr>Chern-Simons Observables </vt:lpstr>
      <vt:lpstr>PowerPoint Presentation</vt:lpstr>
      <vt:lpstr>PowerPoint Presentation</vt:lpstr>
      <vt:lpstr>PowerPoint Presentation</vt:lpstr>
      <vt:lpstr>Five Dimensions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 As A Total Derivative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gmoore</cp:lastModifiedBy>
  <cp:revision>1922</cp:revision>
  <cp:lastPrinted>2022-05-07T15:28:59Z</cp:lastPrinted>
  <dcterms:created xsi:type="dcterms:W3CDTF">2012-12-09T22:45:15Z</dcterms:created>
  <dcterms:modified xsi:type="dcterms:W3CDTF">2022-11-21T01:26:28Z</dcterms:modified>
</cp:coreProperties>
</file>